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4"/>
  </p:notesMasterIdLst>
  <p:sldIdLst>
    <p:sldId id="261" r:id="rId5"/>
    <p:sldId id="262" r:id="rId6"/>
    <p:sldId id="265" r:id="rId7"/>
    <p:sldId id="263" r:id="rId8"/>
    <p:sldId id="264" r:id="rId9"/>
    <p:sldId id="266" r:id="rId10"/>
    <p:sldId id="268" r:id="rId11"/>
    <p:sldId id="269" r:id="rId12"/>
    <p:sldId id="273" r:id="rId13"/>
    <p:sldId id="274" r:id="rId14"/>
    <p:sldId id="275" r:id="rId15"/>
    <p:sldId id="276" r:id="rId16"/>
    <p:sldId id="272" r:id="rId17"/>
    <p:sldId id="270" r:id="rId18"/>
    <p:sldId id="277" r:id="rId19"/>
    <p:sldId id="279" r:id="rId20"/>
    <p:sldId id="278" r:id="rId21"/>
    <p:sldId id="281" r:id="rId22"/>
    <p:sldId id="28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B3BE5C-82A7-498C-AABF-79DE6BF7CFC8}" v="6" dt="2021-04-06T18:11:10.8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9" autoAdjust="0"/>
    <p:restoredTop sz="94660"/>
  </p:normalViewPr>
  <p:slideViewPr>
    <p:cSldViewPr snapToGrid="0">
      <p:cViewPr varScale="1">
        <p:scale>
          <a:sx n="92" d="100"/>
          <a:sy n="92" d="100"/>
        </p:scale>
        <p:origin x="22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Qi [COM S]" userId="S::qli@iastate.edu::a9a6d976-dd74-4879-aa62-82795eaef9f6" providerId="AD" clId="Web-{D4B3BE5C-82A7-498C-AABF-79DE6BF7CFC8}"/>
    <pc:docChg chg="modSld">
      <pc:chgData name="Li, Qi [COM S]" userId="S::qli@iastate.edu::a9a6d976-dd74-4879-aa62-82795eaef9f6" providerId="AD" clId="Web-{D4B3BE5C-82A7-498C-AABF-79DE6BF7CFC8}" dt="2021-04-06T18:11:10.176" v="4" actId="20577"/>
      <pc:docMkLst>
        <pc:docMk/>
      </pc:docMkLst>
      <pc:sldChg chg="modSp">
        <pc:chgData name="Li, Qi [COM S]" userId="S::qli@iastate.edu::a9a6d976-dd74-4879-aa62-82795eaef9f6" providerId="AD" clId="Web-{D4B3BE5C-82A7-498C-AABF-79DE6BF7CFC8}" dt="2021-04-06T18:11:10.176" v="4" actId="20577"/>
        <pc:sldMkLst>
          <pc:docMk/>
          <pc:sldMk cId="3653342540" sldId="262"/>
        </pc:sldMkLst>
        <pc:spChg chg="mod">
          <ac:chgData name="Li, Qi [COM S]" userId="S::qli@iastate.edu::a9a6d976-dd74-4879-aa62-82795eaef9f6" providerId="AD" clId="Web-{D4B3BE5C-82A7-498C-AABF-79DE6BF7CFC8}" dt="2021-04-06T18:11:10.176" v="4" actId="20577"/>
          <ac:spMkLst>
            <pc:docMk/>
            <pc:sldMk cId="3653342540" sldId="262"/>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0-04-09T20:24:24.486"/>
    </inkml:context>
    <inkml:brush xml:id="br0">
      <inkml:brushProperty name="width" value="0.05292" units="cm"/>
      <inkml:brushProperty name="height" value="0.05292" units="cm"/>
      <inkml:brushProperty name="color" value="#FF0000"/>
    </inkml:brush>
  </inkml:definitions>
  <inkml:trace contextRef="#ctx0" brushRef="#br0">4220 18043 1536 0,'-12'-11'625'15,"8"6"-648"-15,6 1 17 16,9 0 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9DFC3-E369-48D1-92B3-F5598BC903DC}" type="datetimeFigureOut">
              <a:rPr lang="en-US" smtClean="0"/>
              <a:t>4/6/2021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FCCA9-E70B-40CC-954F-26128487A76B}" type="slidenum">
              <a:rPr lang="en-US" smtClean="0"/>
              <a:t>‹#›</a:t>
            </a:fld>
            <a:endParaRPr lang="en-US"/>
          </a:p>
        </p:txBody>
      </p:sp>
    </p:spTree>
    <p:extLst>
      <p:ext uri="{BB962C8B-B14F-4D97-AF65-F5344CB8AC3E}">
        <p14:creationId xmlns:p14="http://schemas.microsoft.com/office/powerpoint/2010/main" val="2856091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defRPr sz="2400">
                <a:solidFill>
                  <a:schemeClr val="tx1"/>
                </a:solidFill>
                <a:latin typeface="Comic Sans MS" panose="030F0702030302020204" pitchFamily="66" charset="0"/>
                <a:ea typeface="MS PGothic" panose="020B0600070205080204" pitchFamily="34" charset="-128"/>
              </a:defRPr>
            </a:lvl1pPr>
            <a:lvl2pPr marL="742950" indent="-285750" defTabSz="947738">
              <a:defRPr sz="2400">
                <a:solidFill>
                  <a:schemeClr val="tx1"/>
                </a:solidFill>
                <a:latin typeface="Comic Sans MS" panose="030F0702030302020204" pitchFamily="66" charset="0"/>
                <a:ea typeface="MS PGothic" panose="020B0600070205080204" pitchFamily="34" charset="-128"/>
              </a:defRPr>
            </a:lvl2pPr>
            <a:lvl3pPr marL="1143000" indent="-228600" defTabSz="947738">
              <a:defRPr sz="2400">
                <a:solidFill>
                  <a:schemeClr val="tx1"/>
                </a:solidFill>
                <a:latin typeface="Comic Sans MS" panose="030F0702030302020204" pitchFamily="66" charset="0"/>
                <a:ea typeface="MS PGothic" panose="020B0600070205080204" pitchFamily="34" charset="-128"/>
              </a:defRPr>
            </a:lvl3pPr>
            <a:lvl4pPr marL="1600200" indent="-228600" defTabSz="947738">
              <a:defRPr sz="2400">
                <a:solidFill>
                  <a:schemeClr val="tx1"/>
                </a:solidFill>
                <a:latin typeface="Comic Sans MS" panose="030F0702030302020204" pitchFamily="66" charset="0"/>
                <a:ea typeface="MS PGothic" panose="020B0600070205080204" pitchFamily="34" charset="-128"/>
              </a:defRPr>
            </a:lvl4pPr>
            <a:lvl5pPr marL="2057400" indent="-228600" defTabSz="947738">
              <a:defRPr sz="2400">
                <a:solidFill>
                  <a:schemeClr val="tx1"/>
                </a:solidFill>
                <a:latin typeface="Comic Sans MS" panose="030F0702030302020204" pitchFamily="66" charset="0"/>
                <a:ea typeface="MS PGothic" panose="020B0600070205080204" pitchFamily="34" charset="-128"/>
              </a:defRPr>
            </a:lvl5pPr>
            <a:lvl6pPr marL="25146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B66E96C8-DCEA-43A8-8035-B19DA3933A73}" type="slidenum">
              <a:rPr lang="en-US" altLang="en-US" sz="1300">
                <a:latin typeface="Times New Roman" panose="02020603050405020304" pitchFamily="18" charset="0"/>
              </a:rPr>
              <a:pPr/>
              <a:t>18</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4290728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7741DC1F-2579-4563-A84E-310D1EBA2085}" type="slidenum">
              <a:rPr lang="en-US" altLang="en-US"/>
              <a:pPr>
                <a:defRPr/>
              </a:pPr>
              <a:t>‹#›</a:t>
            </a:fld>
            <a:endParaRPr lang="en-US" altLang="en-US"/>
          </a:p>
        </p:txBody>
      </p:sp>
    </p:spTree>
    <p:extLst>
      <p:ext uri="{BB962C8B-B14F-4D97-AF65-F5344CB8AC3E}">
        <p14:creationId xmlns:p14="http://schemas.microsoft.com/office/powerpoint/2010/main" val="24760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895AE306-EF25-4561-A63E-C537465B8D1B}" type="slidenum">
              <a:rPr lang="en-US" altLang="en-US"/>
              <a:pPr>
                <a:defRPr/>
              </a:pPr>
              <a:t>‹#›</a:t>
            </a:fld>
            <a:endParaRPr lang="en-US" altLang="en-US"/>
          </a:p>
        </p:txBody>
      </p:sp>
    </p:spTree>
    <p:extLst>
      <p:ext uri="{BB962C8B-B14F-4D97-AF65-F5344CB8AC3E}">
        <p14:creationId xmlns:p14="http://schemas.microsoft.com/office/powerpoint/2010/main" val="40967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DEB55563-8AD9-42C1-8923-798F35013AE9}" type="slidenum">
              <a:rPr lang="en-US" altLang="en-US"/>
              <a:pPr>
                <a:defRPr/>
              </a:pPr>
              <a:t>‹#›</a:t>
            </a:fld>
            <a:endParaRPr lang="en-US" altLang="en-US"/>
          </a:p>
        </p:txBody>
      </p:sp>
    </p:spTree>
    <p:extLst>
      <p:ext uri="{BB962C8B-B14F-4D97-AF65-F5344CB8AC3E}">
        <p14:creationId xmlns:p14="http://schemas.microsoft.com/office/powerpoint/2010/main" val="65389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7EE0CD88-8447-4174-8869-80E8CD4B9E91}" type="slidenum">
              <a:rPr lang="en-US" altLang="en-US"/>
              <a:pPr>
                <a:defRPr/>
              </a:pPr>
              <a:t>‹#›</a:t>
            </a:fld>
            <a:endParaRPr lang="en-US" altLang="en-US"/>
          </a:p>
        </p:txBody>
      </p:sp>
    </p:spTree>
    <p:extLst>
      <p:ext uri="{BB962C8B-B14F-4D97-AF65-F5344CB8AC3E}">
        <p14:creationId xmlns:p14="http://schemas.microsoft.com/office/powerpoint/2010/main" val="127660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1732E22D-E00B-4892-8940-1D5B1D3182AC}" type="slidenum">
              <a:rPr lang="en-US" altLang="en-US"/>
              <a:pPr>
                <a:defRPr/>
              </a:pPr>
              <a:t>‹#›</a:t>
            </a:fld>
            <a:endParaRPr lang="en-US" altLang="en-US"/>
          </a:p>
        </p:txBody>
      </p:sp>
    </p:spTree>
    <p:extLst>
      <p:ext uri="{BB962C8B-B14F-4D97-AF65-F5344CB8AC3E}">
        <p14:creationId xmlns:p14="http://schemas.microsoft.com/office/powerpoint/2010/main" val="328598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A417C053-5486-46A3-B409-6277503EA098}" type="slidenum">
              <a:rPr lang="en-US" altLang="en-US"/>
              <a:pPr>
                <a:defRPr/>
              </a:pPr>
              <a:t>‹#›</a:t>
            </a:fld>
            <a:endParaRPr lang="en-US" altLang="en-US"/>
          </a:p>
        </p:txBody>
      </p:sp>
    </p:spTree>
    <p:extLst>
      <p:ext uri="{BB962C8B-B14F-4D97-AF65-F5344CB8AC3E}">
        <p14:creationId xmlns:p14="http://schemas.microsoft.com/office/powerpoint/2010/main" val="139544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884B444B-E8FA-4FA5-96F6-59234932A155}" type="slidenum">
              <a:rPr lang="en-US" altLang="en-US"/>
              <a:pPr>
                <a:defRPr/>
              </a:pPr>
              <a:t>‹#›</a:t>
            </a:fld>
            <a:endParaRPr lang="en-US" altLang="en-US"/>
          </a:p>
        </p:txBody>
      </p:sp>
    </p:spTree>
    <p:extLst>
      <p:ext uri="{BB962C8B-B14F-4D97-AF65-F5344CB8AC3E}">
        <p14:creationId xmlns:p14="http://schemas.microsoft.com/office/powerpoint/2010/main" val="655186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B42E25A3-F41F-4E3E-A94C-DDAC3DAEA28A}" type="slidenum">
              <a:rPr lang="en-US" altLang="en-US"/>
              <a:pPr>
                <a:defRPr/>
              </a:pPr>
              <a:t>‹#›</a:t>
            </a:fld>
            <a:endParaRPr lang="en-US" altLang="en-US"/>
          </a:p>
        </p:txBody>
      </p:sp>
    </p:spTree>
    <p:extLst>
      <p:ext uri="{BB962C8B-B14F-4D97-AF65-F5344CB8AC3E}">
        <p14:creationId xmlns:p14="http://schemas.microsoft.com/office/powerpoint/2010/main" val="2702123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E3771467-E87B-4D59-88FB-D6268C44A7C2}" type="slidenum">
              <a:rPr lang="en-US" altLang="en-US"/>
              <a:pPr>
                <a:defRPr/>
              </a:pPr>
              <a:t>‹#›</a:t>
            </a:fld>
            <a:endParaRPr lang="en-US" altLang="en-US"/>
          </a:p>
        </p:txBody>
      </p:sp>
    </p:spTree>
    <p:extLst>
      <p:ext uri="{BB962C8B-B14F-4D97-AF65-F5344CB8AC3E}">
        <p14:creationId xmlns:p14="http://schemas.microsoft.com/office/powerpoint/2010/main" val="254748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08B2ADB7-4699-4010-AC4F-C042A15F693B}" type="slidenum">
              <a:rPr lang="en-US" altLang="en-US"/>
              <a:pPr>
                <a:defRPr/>
              </a:pPr>
              <a:t>‹#›</a:t>
            </a:fld>
            <a:endParaRPr lang="en-US" altLang="en-US"/>
          </a:p>
        </p:txBody>
      </p:sp>
    </p:spTree>
    <p:extLst>
      <p:ext uri="{BB962C8B-B14F-4D97-AF65-F5344CB8AC3E}">
        <p14:creationId xmlns:p14="http://schemas.microsoft.com/office/powerpoint/2010/main" val="150879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79BDB674-2E93-4872-9510-F9277CF918E8}" type="slidenum">
              <a:rPr lang="en-US" altLang="en-US"/>
              <a:pPr>
                <a:defRPr/>
              </a:pPr>
              <a:t>‹#›</a:t>
            </a:fld>
            <a:endParaRPr lang="en-US" altLang="en-US"/>
          </a:p>
        </p:txBody>
      </p:sp>
    </p:spTree>
    <p:extLst>
      <p:ext uri="{BB962C8B-B14F-4D97-AF65-F5344CB8AC3E}">
        <p14:creationId xmlns:p14="http://schemas.microsoft.com/office/powerpoint/2010/main" val="82988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2F36979-3C21-6441-82CA-90FC3D743CD9}"/>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latin typeface="Times New Roman" panose="02020603050405020304" pitchFamily="18" charset="0"/>
              </a:defRPr>
            </a:lvl1pPr>
          </a:lstStyle>
          <a:p>
            <a:pPr>
              <a:defRPr/>
            </a:pPr>
            <a:endParaRPr lang="en-US" altLang="en-US"/>
          </a:p>
        </p:txBody>
      </p:sp>
      <p:sp>
        <p:nvSpPr>
          <p:cNvPr id="1029" name="Rectangle 5">
            <a:extLst>
              <a:ext uri="{FF2B5EF4-FFF2-40B4-BE49-F238E27FC236}">
                <a16:creationId xmlns:a16="http://schemas.microsoft.com/office/drawing/2014/main" id="{AED7DA77-4FD5-3C44-9B60-CB0F619FFFB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latin typeface="Times New Roman" panose="02020603050405020304" pitchFamily="18" charset="0"/>
              </a:defRPr>
            </a:lvl1pPr>
          </a:lstStyle>
          <a:p>
            <a:pPr>
              <a:defRPr/>
            </a:pPr>
            <a:endParaRPr lang="en-US" altLang="en-US"/>
          </a:p>
        </p:txBody>
      </p:sp>
      <p:sp>
        <p:nvSpPr>
          <p:cNvPr id="1030" name="Rectangle 6">
            <a:extLst>
              <a:ext uri="{FF2B5EF4-FFF2-40B4-BE49-F238E27FC236}">
                <a16:creationId xmlns:a16="http://schemas.microsoft.com/office/drawing/2014/main" id="{ED51EC68-8FF6-0045-A20C-ED6EAA094E67}"/>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atin typeface="Times New Roman" panose="02020603050405020304" pitchFamily="18" charset="0"/>
              </a:defRPr>
            </a:lvl1pPr>
          </a:lstStyle>
          <a:p>
            <a:pPr>
              <a:defRPr/>
            </a:pPr>
            <a:fld id="{4209783A-5D07-4FF0-8A70-67947C69B503}" type="slidenum">
              <a:rPr lang="en-US" altLang="en-US"/>
              <a:pPr>
                <a:defRPr/>
              </a:pPr>
              <a:t>‹#›</a:t>
            </a:fld>
            <a:endParaRPr lang="en-US" altLang="en-US"/>
          </a:p>
        </p:txBody>
      </p:sp>
    </p:spTree>
    <p:extLst>
      <p:ext uri="{BB962C8B-B14F-4D97-AF65-F5344CB8AC3E}">
        <p14:creationId xmlns:p14="http://schemas.microsoft.com/office/powerpoint/2010/main" val="30825155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Transaction management</a:t>
            </a:r>
          </a:p>
        </p:txBody>
      </p:sp>
      <p:sp>
        <p:nvSpPr>
          <p:cNvPr id="3" name="Subtitle 2"/>
          <p:cNvSpPr>
            <a:spLocks noGrp="1"/>
          </p:cNvSpPr>
          <p:nvPr>
            <p:ph type="subTitle" idx="1"/>
          </p:nvPr>
        </p:nvSpPr>
        <p:spPr/>
        <p:txBody>
          <a:bodyPr/>
          <a:lstStyle/>
          <a:p>
            <a:r>
              <a:rPr lang="en-US" dirty="0"/>
              <a:t>With examples</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13440" y="6486840"/>
              <a:ext cx="6120" cy="9000"/>
            </p14:xfrm>
          </p:contentPart>
        </mc:Choice>
        <mc:Fallback xmlns="">
          <p:pic>
            <p:nvPicPr>
              <p:cNvPr id="4" name="Ink 3"/>
              <p:cNvPicPr/>
              <p:nvPr/>
            </p:nvPicPr>
            <p:blipFill>
              <a:blip r:embed="rId3"/>
              <a:stretch>
                <a:fillRect/>
              </a:stretch>
            </p:blipFill>
            <p:spPr>
              <a:xfrm>
                <a:off x="1503720" y="6477120"/>
                <a:ext cx="24480" cy="26640"/>
              </a:xfrm>
              <a:prstGeom prst="rect">
                <a:avLst/>
              </a:prstGeom>
            </p:spPr>
          </p:pic>
        </mc:Fallback>
      </mc:AlternateContent>
    </p:spTree>
    <p:extLst>
      <p:ext uri="{BB962C8B-B14F-4D97-AF65-F5344CB8AC3E}">
        <p14:creationId xmlns:p14="http://schemas.microsoft.com/office/powerpoint/2010/main" val="401022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40543620"/>
              </p:ext>
            </p:extLst>
          </p:nvPr>
        </p:nvGraphicFramePr>
        <p:xfrm>
          <a:off x="685800" y="643720"/>
          <a:ext cx="2999096" cy="2966720"/>
        </p:xfrm>
        <a:graphic>
          <a:graphicData uri="http://schemas.openxmlformats.org/drawingml/2006/table">
            <a:tbl>
              <a:tblPr firstRow="1" bandRow="1">
                <a:tableStyleId>{5C22544A-7EE6-4342-B048-85BDC9FD1C3A}</a:tableStyleId>
              </a:tblPr>
              <a:tblGrid>
                <a:gridCol w="1499548">
                  <a:extLst>
                    <a:ext uri="{9D8B030D-6E8A-4147-A177-3AD203B41FA5}">
                      <a16:colId xmlns:a16="http://schemas.microsoft.com/office/drawing/2014/main" val="3923260155"/>
                    </a:ext>
                  </a:extLst>
                </a:gridCol>
                <a:gridCol w="1499548">
                  <a:extLst>
                    <a:ext uri="{9D8B030D-6E8A-4147-A177-3AD203B41FA5}">
                      <a16:colId xmlns:a16="http://schemas.microsoft.com/office/drawing/2014/main" val="2590127549"/>
                    </a:ext>
                  </a:extLst>
                </a:gridCol>
              </a:tblGrid>
              <a:tr h="370840">
                <a:tc>
                  <a:txBody>
                    <a:bodyPr/>
                    <a:lstStyle/>
                    <a:p>
                      <a:pPr algn="ctr"/>
                      <a:r>
                        <a:rPr lang="en-US" dirty="0">
                          <a:solidFill>
                            <a:schemeClr val="tx1"/>
                          </a:solidFill>
                        </a:rPr>
                        <a:t>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T2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0652029"/>
                  </a:ext>
                </a:extLst>
              </a:tr>
              <a:tr h="370840">
                <a:tc>
                  <a:txBody>
                    <a:bodyPr/>
                    <a:lstStyle/>
                    <a:p>
                      <a:pPr algn="ctr"/>
                      <a:r>
                        <a:rPr lang="en-US" dirty="0">
                          <a:solidFill>
                            <a:schemeClr val="tx1"/>
                          </a:solidFill>
                        </a:rPr>
                        <a:t>R(A)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944347492"/>
                  </a:ext>
                </a:extLst>
              </a:tr>
              <a:tr h="370840">
                <a:tc>
                  <a:txBody>
                    <a:bodyPr/>
                    <a:lstStyle/>
                    <a:p>
                      <a:pPr algn="ctr"/>
                      <a:r>
                        <a:rPr lang="en-US" dirty="0">
                          <a:solidFill>
                            <a:schemeClr val="tx1"/>
                          </a:solidFill>
                        </a:rPr>
                        <a:t>W(A)</a:t>
                      </a:r>
                    </a:p>
                  </a:txBody>
                  <a:tcPr>
                    <a:lnR w="12700" cap="flat" cmpd="sng" algn="ctr">
                      <a:solidFill>
                        <a:schemeClr val="tx1"/>
                      </a:solidFill>
                      <a:prstDash val="solid"/>
                      <a:round/>
                      <a:headEnd type="none" w="med" len="med"/>
                      <a:tailEnd type="none" w="med" len="med"/>
                    </a:ln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452026079"/>
                  </a:ext>
                </a:extLst>
              </a:tr>
              <a:tr h="370840">
                <a:tc>
                  <a:txBody>
                    <a:bodyPr/>
                    <a:lstStyle/>
                    <a:p>
                      <a:pPr algn="ctr"/>
                      <a:endParaRPr lang="en-US"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endParaRPr lang="en-US" dirty="0"/>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919165852"/>
                  </a:ext>
                </a:extLst>
              </a:tr>
              <a:tr h="370840">
                <a:tc>
                  <a:txBody>
                    <a:bodyPr/>
                    <a:lstStyle/>
                    <a:p>
                      <a:endParaRPr lang="en-US"/>
                    </a:p>
                  </a:txBody>
                  <a:tcPr>
                    <a:lnR w="12700" cap="flat" cmpd="sng" algn="ctr">
                      <a:solidFill>
                        <a:schemeClr val="tx1"/>
                      </a:solidFill>
                      <a:prstDash val="solid"/>
                      <a:round/>
                      <a:headEnd type="none" w="med" len="med"/>
                      <a:tailEnd type="none" w="med" len="med"/>
                    </a:lnR>
                    <a:noFill/>
                  </a:tcPr>
                </a:tc>
                <a:tc>
                  <a:txBody>
                    <a:bodyPr/>
                    <a:lstStyle/>
                    <a:p>
                      <a:endParaRPr lang="en-US" dirty="0"/>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974819871"/>
                  </a:ext>
                </a:extLst>
              </a:tr>
              <a:tr h="370840">
                <a:tc>
                  <a:txBody>
                    <a:bodyPr/>
                    <a:lstStyle/>
                    <a:p>
                      <a:endParaRPr lang="en-US" dirty="0"/>
                    </a:p>
                  </a:txBody>
                  <a:tcPr>
                    <a:lnR w="12700" cap="flat" cmpd="sng" algn="ctr">
                      <a:solidFill>
                        <a:schemeClr val="tx1"/>
                      </a:solidFill>
                      <a:prstDash val="solid"/>
                      <a:round/>
                      <a:headEnd type="none" w="med" len="med"/>
                      <a:tailEnd type="none" w="med" len="med"/>
                    </a:ln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607927865"/>
                  </a:ext>
                </a:extLst>
              </a:tr>
              <a:tr h="370840">
                <a:tc>
                  <a:txBody>
                    <a:bodyPr/>
                    <a:lstStyle/>
                    <a:p>
                      <a:endParaRPr lang="en-US" dirty="0"/>
                    </a:p>
                  </a:txBody>
                  <a:tcPr>
                    <a:lnR w="12700" cap="flat" cmpd="sng" algn="ctr">
                      <a:solidFill>
                        <a:schemeClr val="tx1"/>
                      </a:solidFill>
                      <a:prstDash val="solid"/>
                      <a:round/>
                      <a:headEnd type="none" w="med" len="med"/>
                      <a:tailEnd type="none" w="med" len="med"/>
                    </a:ln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834663599"/>
                  </a:ext>
                </a:extLst>
              </a:tr>
              <a:tr h="370840">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3485154"/>
                  </a:ext>
                </a:extLst>
              </a:tr>
            </a:tbl>
          </a:graphicData>
        </a:graphic>
      </p:graphicFrame>
      <p:sp>
        <p:nvSpPr>
          <p:cNvPr id="2" name="TextBox 1"/>
          <p:cNvSpPr txBox="1"/>
          <p:nvPr/>
        </p:nvSpPr>
        <p:spPr>
          <a:xfrm>
            <a:off x="4285397" y="887104"/>
            <a:ext cx="4421875" cy="830997"/>
          </a:xfrm>
          <a:prstGeom prst="rect">
            <a:avLst/>
          </a:prstGeom>
          <a:noFill/>
        </p:spPr>
        <p:txBody>
          <a:bodyPr wrap="square" rtlCol="0">
            <a:spAutoFit/>
          </a:bodyPr>
          <a:lstStyle/>
          <a:p>
            <a:r>
              <a:rPr lang="en-US" sz="2400" dirty="0"/>
              <a:t>Client 1 came in and asked to update A’s value</a:t>
            </a:r>
          </a:p>
        </p:txBody>
      </p:sp>
    </p:spTree>
    <p:extLst>
      <p:ext uri="{BB962C8B-B14F-4D97-AF65-F5344CB8AC3E}">
        <p14:creationId xmlns:p14="http://schemas.microsoft.com/office/powerpoint/2010/main" val="1672804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33966805"/>
              </p:ext>
            </p:extLst>
          </p:nvPr>
        </p:nvGraphicFramePr>
        <p:xfrm>
          <a:off x="685800" y="643720"/>
          <a:ext cx="2999096" cy="2966720"/>
        </p:xfrm>
        <a:graphic>
          <a:graphicData uri="http://schemas.openxmlformats.org/drawingml/2006/table">
            <a:tbl>
              <a:tblPr firstRow="1" bandRow="1">
                <a:tableStyleId>{5C22544A-7EE6-4342-B048-85BDC9FD1C3A}</a:tableStyleId>
              </a:tblPr>
              <a:tblGrid>
                <a:gridCol w="1499548">
                  <a:extLst>
                    <a:ext uri="{9D8B030D-6E8A-4147-A177-3AD203B41FA5}">
                      <a16:colId xmlns:a16="http://schemas.microsoft.com/office/drawing/2014/main" val="3923260155"/>
                    </a:ext>
                  </a:extLst>
                </a:gridCol>
                <a:gridCol w="1499548">
                  <a:extLst>
                    <a:ext uri="{9D8B030D-6E8A-4147-A177-3AD203B41FA5}">
                      <a16:colId xmlns:a16="http://schemas.microsoft.com/office/drawing/2014/main" val="2590127549"/>
                    </a:ext>
                  </a:extLst>
                </a:gridCol>
              </a:tblGrid>
              <a:tr h="370840">
                <a:tc>
                  <a:txBody>
                    <a:bodyPr/>
                    <a:lstStyle/>
                    <a:p>
                      <a:pPr algn="ctr"/>
                      <a:r>
                        <a:rPr lang="en-US" dirty="0">
                          <a:solidFill>
                            <a:schemeClr val="tx1"/>
                          </a:solidFill>
                        </a:rPr>
                        <a:t>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T2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0652029"/>
                  </a:ext>
                </a:extLst>
              </a:tr>
              <a:tr h="370840">
                <a:tc>
                  <a:txBody>
                    <a:bodyPr/>
                    <a:lstStyle/>
                    <a:p>
                      <a:pPr algn="ctr"/>
                      <a:r>
                        <a:rPr lang="en-US" dirty="0">
                          <a:solidFill>
                            <a:schemeClr val="tx1"/>
                          </a:solidFill>
                        </a:rPr>
                        <a:t>R(A)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944347492"/>
                  </a:ext>
                </a:extLst>
              </a:tr>
              <a:tr h="370840">
                <a:tc>
                  <a:txBody>
                    <a:bodyPr/>
                    <a:lstStyle/>
                    <a:p>
                      <a:pPr algn="ctr"/>
                      <a:r>
                        <a:rPr lang="en-US" dirty="0">
                          <a:solidFill>
                            <a:schemeClr val="tx1"/>
                          </a:solidFill>
                        </a:rPr>
                        <a:t>W(A)</a:t>
                      </a:r>
                    </a:p>
                  </a:txBody>
                  <a:tcPr>
                    <a:lnR w="12700" cap="flat" cmpd="sng" algn="ctr">
                      <a:solidFill>
                        <a:schemeClr val="tx1"/>
                      </a:solidFill>
                      <a:prstDash val="solid"/>
                      <a:round/>
                      <a:headEnd type="none" w="med" len="med"/>
                      <a:tailEnd type="none" w="med" len="med"/>
                    </a:ln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452026079"/>
                  </a:ext>
                </a:extLst>
              </a:tr>
              <a:tr h="370840">
                <a:tc>
                  <a:txBody>
                    <a:bodyPr/>
                    <a:lstStyle/>
                    <a:p>
                      <a:pPr algn="ctr"/>
                      <a:endParaRPr lang="en-US"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pPr algn="ctr"/>
                      <a:r>
                        <a:rPr lang="en-US" dirty="0"/>
                        <a:t>R(A)</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919165852"/>
                  </a:ext>
                </a:extLst>
              </a:tr>
              <a:tr h="370840">
                <a:tc>
                  <a:txBody>
                    <a:bodyPr/>
                    <a:lstStyle/>
                    <a:p>
                      <a:endParaRPr lang="en-US"/>
                    </a:p>
                  </a:txBody>
                  <a:tcP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W(A)</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974819871"/>
                  </a:ext>
                </a:extLst>
              </a:tr>
              <a:tr h="370840">
                <a:tc>
                  <a:txBody>
                    <a:bodyPr/>
                    <a:lstStyle/>
                    <a:p>
                      <a:endParaRPr lang="en-US" dirty="0"/>
                    </a:p>
                  </a:txBody>
                  <a:tcPr>
                    <a:lnR w="12700" cap="flat" cmpd="sng" algn="ctr">
                      <a:solidFill>
                        <a:schemeClr val="tx1"/>
                      </a:solidFill>
                      <a:prstDash val="solid"/>
                      <a:round/>
                      <a:headEnd type="none" w="med" len="med"/>
                      <a:tailEnd type="none" w="med" len="med"/>
                    </a:lnR>
                    <a:noFill/>
                  </a:tcPr>
                </a:tc>
                <a:tc>
                  <a:txBody>
                    <a:bodyPr/>
                    <a:lstStyle/>
                    <a:p>
                      <a:pPr algn="ctr"/>
                      <a:r>
                        <a:rPr lang="en-US" dirty="0">
                          <a:solidFill>
                            <a:schemeClr val="tx1"/>
                          </a:solidFill>
                        </a:rPr>
                        <a:t>commit</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607927865"/>
                  </a:ext>
                </a:extLst>
              </a:tr>
              <a:tr h="370840">
                <a:tc>
                  <a:txBody>
                    <a:bodyPr/>
                    <a:lstStyle/>
                    <a:p>
                      <a:pPr algn="ctr"/>
                      <a:endParaRPr lang="en-US"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834663599"/>
                  </a:ext>
                </a:extLst>
              </a:tr>
              <a:tr h="370840">
                <a:tc>
                  <a:txBody>
                    <a:bodyPr/>
                    <a:lstStyle/>
                    <a:p>
                      <a:pPr algn="ctr"/>
                      <a:endParaRPr 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3485154"/>
                  </a:ext>
                </a:extLst>
              </a:tr>
            </a:tbl>
          </a:graphicData>
        </a:graphic>
      </p:graphicFrame>
      <p:sp>
        <p:nvSpPr>
          <p:cNvPr id="3" name="TextBox 2"/>
          <p:cNvSpPr txBox="1"/>
          <p:nvPr/>
        </p:nvSpPr>
        <p:spPr>
          <a:xfrm>
            <a:off x="4285397" y="887104"/>
            <a:ext cx="4421875" cy="3416320"/>
          </a:xfrm>
          <a:prstGeom prst="rect">
            <a:avLst/>
          </a:prstGeom>
          <a:noFill/>
        </p:spPr>
        <p:txBody>
          <a:bodyPr wrap="square" rtlCol="0">
            <a:spAutoFit/>
          </a:bodyPr>
          <a:lstStyle/>
          <a:p>
            <a:r>
              <a:rPr lang="en-US" sz="2400" dirty="0"/>
              <a:t>When client 1 is thinking what he would do next, Client 2 came in, and you start to handle her transactions.</a:t>
            </a:r>
          </a:p>
          <a:p>
            <a:endParaRPr lang="en-US" sz="2400" dirty="0"/>
          </a:p>
          <a:p>
            <a:r>
              <a:rPr lang="en-US" sz="2400" dirty="0"/>
              <a:t>She asked you to update A’s value as well. Then she said “I am done” and left.</a:t>
            </a:r>
          </a:p>
          <a:p>
            <a:endParaRPr lang="en-US" sz="2400" dirty="0"/>
          </a:p>
        </p:txBody>
      </p:sp>
    </p:spTree>
    <p:extLst>
      <p:ext uri="{BB962C8B-B14F-4D97-AF65-F5344CB8AC3E}">
        <p14:creationId xmlns:p14="http://schemas.microsoft.com/office/powerpoint/2010/main" val="40829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90585335"/>
              </p:ext>
            </p:extLst>
          </p:nvPr>
        </p:nvGraphicFramePr>
        <p:xfrm>
          <a:off x="685800" y="643720"/>
          <a:ext cx="2999096" cy="2966720"/>
        </p:xfrm>
        <a:graphic>
          <a:graphicData uri="http://schemas.openxmlformats.org/drawingml/2006/table">
            <a:tbl>
              <a:tblPr firstRow="1" bandRow="1">
                <a:tableStyleId>{5C22544A-7EE6-4342-B048-85BDC9FD1C3A}</a:tableStyleId>
              </a:tblPr>
              <a:tblGrid>
                <a:gridCol w="1499548">
                  <a:extLst>
                    <a:ext uri="{9D8B030D-6E8A-4147-A177-3AD203B41FA5}">
                      <a16:colId xmlns:a16="http://schemas.microsoft.com/office/drawing/2014/main" val="3923260155"/>
                    </a:ext>
                  </a:extLst>
                </a:gridCol>
                <a:gridCol w="1499548">
                  <a:extLst>
                    <a:ext uri="{9D8B030D-6E8A-4147-A177-3AD203B41FA5}">
                      <a16:colId xmlns:a16="http://schemas.microsoft.com/office/drawing/2014/main" val="2590127549"/>
                    </a:ext>
                  </a:extLst>
                </a:gridCol>
              </a:tblGrid>
              <a:tr h="370840">
                <a:tc>
                  <a:txBody>
                    <a:bodyPr/>
                    <a:lstStyle/>
                    <a:p>
                      <a:pPr algn="ctr"/>
                      <a:r>
                        <a:rPr lang="en-US" dirty="0">
                          <a:solidFill>
                            <a:schemeClr val="tx1"/>
                          </a:solidFill>
                        </a:rPr>
                        <a:t>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T2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0652029"/>
                  </a:ext>
                </a:extLst>
              </a:tr>
              <a:tr h="370840">
                <a:tc>
                  <a:txBody>
                    <a:bodyPr/>
                    <a:lstStyle/>
                    <a:p>
                      <a:pPr algn="ctr"/>
                      <a:r>
                        <a:rPr lang="en-US" dirty="0">
                          <a:solidFill>
                            <a:schemeClr val="tx1"/>
                          </a:solidFill>
                        </a:rPr>
                        <a:t>R(A)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944347492"/>
                  </a:ext>
                </a:extLst>
              </a:tr>
              <a:tr h="370840">
                <a:tc>
                  <a:txBody>
                    <a:bodyPr/>
                    <a:lstStyle/>
                    <a:p>
                      <a:pPr algn="ctr"/>
                      <a:r>
                        <a:rPr lang="en-US" dirty="0">
                          <a:solidFill>
                            <a:schemeClr val="tx1"/>
                          </a:solidFill>
                        </a:rPr>
                        <a:t>W(A)</a:t>
                      </a:r>
                    </a:p>
                  </a:txBody>
                  <a:tcPr>
                    <a:lnR w="12700" cap="flat" cmpd="sng" algn="ctr">
                      <a:solidFill>
                        <a:schemeClr val="tx1"/>
                      </a:solidFill>
                      <a:prstDash val="solid"/>
                      <a:round/>
                      <a:headEnd type="none" w="med" len="med"/>
                      <a:tailEnd type="none" w="med" len="med"/>
                    </a:ln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452026079"/>
                  </a:ext>
                </a:extLst>
              </a:tr>
              <a:tr h="370840">
                <a:tc>
                  <a:txBody>
                    <a:bodyPr/>
                    <a:lstStyle/>
                    <a:p>
                      <a:pPr algn="ctr"/>
                      <a:endParaRPr lang="en-US"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pPr algn="ctr"/>
                      <a:r>
                        <a:rPr lang="en-US" dirty="0"/>
                        <a:t>R(A)</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919165852"/>
                  </a:ext>
                </a:extLst>
              </a:tr>
              <a:tr h="370840">
                <a:tc>
                  <a:txBody>
                    <a:bodyPr/>
                    <a:lstStyle/>
                    <a:p>
                      <a:endParaRPr lang="en-US"/>
                    </a:p>
                  </a:txBody>
                  <a:tcP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W(A)</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974819871"/>
                  </a:ext>
                </a:extLst>
              </a:tr>
              <a:tr h="370840">
                <a:tc>
                  <a:txBody>
                    <a:bodyPr/>
                    <a:lstStyle/>
                    <a:p>
                      <a:endParaRPr lang="en-US" dirty="0"/>
                    </a:p>
                  </a:txBody>
                  <a:tcPr>
                    <a:lnR w="12700" cap="flat" cmpd="sng" algn="ctr">
                      <a:solidFill>
                        <a:schemeClr val="tx1"/>
                      </a:solidFill>
                      <a:prstDash val="solid"/>
                      <a:round/>
                      <a:headEnd type="none" w="med" len="med"/>
                      <a:tailEnd type="none" w="med" len="med"/>
                    </a:lnR>
                    <a:noFill/>
                  </a:tcPr>
                </a:tc>
                <a:tc>
                  <a:txBody>
                    <a:bodyPr/>
                    <a:lstStyle/>
                    <a:p>
                      <a:pPr algn="ctr"/>
                      <a:r>
                        <a:rPr lang="en-US" dirty="0">
                          <a:solidFill>
                            <a:schemeClr val="tx1"/>
                          </a:solidFill>
                        </a:rPr>
                        <a:t>commit</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607927865"/>
                  </a:ext>
                </a:extLst>
              </a:tr>
              <a:tr h="370840">
                <a:tc>
                  <a:txBody>
                    <a:bodyPr/>
                    <a:lstStyle/>
                    <a:p>
                      <a:pPr algn="ctr"/>
                      <a:r>
                        <a:rPr lang="en-US" dirty="0">
                          <a:solidFill>
                            <a:schemeClr val="tx1"/>
                          </a:solidFill>
                        </a:rPr>
                        <a:t>R(A)</a:t>
                      </a:r>
                    </a:p>
                  </a:txBody>
                  <a:tcPr>
                    <a:lnR w="12700" cap="flat" cmpd="sng" algn="ctr">
                      <a:solidFill>
                        <a:schemeClr val="tx1"/>
                      </a:solidFill>
                      <a:prstDash val="solid"/>
                      <a:round/>
                      <a:headEnd type="none" w="med" len="med"/>
                      <a:tailEnd type="none" w="med" len="med"/>
                    </a:ln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834663599"/>
                  </a:ext>
                </a:extLst>
              </a:tr>
              <a:tr h="370840">
                <a:tc>
                  <a:txBody>
                    <a:bodyPr/>
                    <a:lstStyle/>
                    <a:p>
                      <a:pPr algn="ctr"/>
                      <a:endParaRPr 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3485154"/>
                  </a:ext>
                </a:extLst>
              </a:tr>
            </a:tbl>
          </a:graphicData>
        </a:graphic>
      </p:graphicFrame>
      <p:sp>
        <p:nvSpPr>
          <p:cNvPr id="3" name="TextBox 2"/>
          <p:cNvSpPr txBox="1"/>
          <p:nvPr/>
        </p:nvSpPr>
        <p:spPr>
          <a:xfrm>
            <a:off x="4285397" y="887104"/>
            <a:ext cx="4421875" cy="3046988"/>
          </a:xfrm>
          <a:prstGeom prst="rect">
            <a:avLst/>
          </a:prstGeom>
          <a:noFill/>
        </p:spPr>
        <p:txBody>
          <a:bodyPr wrap="square" rtlCol="0">
            <a:spAutoFit/>
          </a:bodyPr>
          <a:lstStyle/>
          <a:p>
            <a:r>
              <a:rPr lang="en-US" sz="2400" dirty="0"/>
              <a:t>Client 1 wanted to check if his update is correct</a:t>
            </a:r>
          </a:p>
          <a:p>
            <a:endParaRPr lang="en-US" sz="2400" dirty="0"/>
          </a:p>
          <a:p>
            <a:r>
              <a:rPr lang="en-US" sz="2400" dirty="0"/>
              <a:t>But he read client 2’s updated value.</a:t>
            </a:r>
          </a:p>
          <a:p>
            <a:endParaRPr lang="en-US" sz="2400" dirty="0"/>
          </a:p>
          <a:p>
            <a:r>
              <a:rPr lang="en-US" sz="2400" dirty="0"/>
              <a:t>“That’s not correct”, he said.</a:t>
            </a:r>
          </a:p>
          <a:p>
            <a:endParaRPr lang="en-US" sz="2400" dirty="0"/>
          </a:p>
        </p:txBody>
      </p:sp>
    </p:spTree>
    <p:extLst>
      <p:ext uri="{BB962C8B-B14F-4D97-AF65-F5344CB8AC3E}">
        <p14:creationId xmlns:p14="http://schemas.microsoft.com/office/powerpoint/2010/main" val="3821049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83857017"/>
              </p:ext>
            </p:extLst>
          </p:nvPr>
        </p:nvGraphicFramePr>
        <p:xfrm>
          <a:off x="685800" y="643720"/>
          <a:ext cx="2999096" cy="2966720"/>
        </p:xfrm>
        <a:graphic>
          <a:graphicData uri="http://schemas.openxmlformats.org/drawingml/2006/table">
            <a:tbl>
              <a:tblPr firstRow="1" bandRow="1">
                <a:tableStyleId>{5C22544A-7EE6-4342-B048-85BDC9FD1C3A}</a:tableStyleId>
              </a:tblPr>
              <a:tblGrid>
                <a:gridCol w="1499548">
                  <a:extLst>
                    <a:ext uri="{9D8B030D-6E8A-4147-A177-3AD203B41FA5}">
                      <a16:colId xmlns:a16="http://schemas.microsoft.com/office/drawing/2014/main" val="3923260155"/>
                    </a:ext>
                  </a:extLst>
                </a:gridCol>
                <a:gridCol w="1499548">
                  <a:extLst>
                    <a:ext uri="{9D8B030D-6E8A-4147-A177-3AD203B41FA5}">
                      <a16:colId xmlns:a16="http://schemas.microsoft.com/office/drawing/2014/main" val="2590127549"/>
                    </a:ext>
                  </a:extLst>
                </a:gridCol>
              </a:tblGrid>
              <a:tr h="370840">
                <a:tc>
                  <a:txBody>
                    <a:bodyPr/>
                    <a:lstStyle/>
                    <a:p>
                      <a:pPr algn="ctr"/>
                      <a:r>
                        <a:rPr lang="en-US" dirty="0">
                          <a:solidFill>
                            <a:schemeClr val="tx1"/>
                          </a:solidFill>
                        </a:rPr>
                        <a:t>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T2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0652029"/>
                  </a:ext>
                </a:extLst>
              </a:tr>
              <a:tr h="370840">
                <a:tc>
                  <a:txBody>
                    <a:bodyPr/>
                    <a:lstStyle/>
                    <a:p>
                      <a:pPr algn="ctr"/>
                      <a:r>
                        <a:rPr lang="en-US" dirty="0">
                          <a:solidFill>
                            <a:schemeClr val="tx1"/>
                          </a:solidFill>
                        </a:rPr>
                        <a:t>R(A)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944347492"/>
                  </a:ext>
                </a:extLst>
              </a:tr>
              <a:tr h="370840">
                <a:tc>
                  <a:txBody>
                    <a:bodyPr/>
                    <a:lstStyle/>
                    <a:p>
                      <a:pPr algn="ctr"/>
                      <a:r>
                        <a:rPr lang="en-US" dirty="0">
                          <a:solidFill>
                            <a:schemeClr val="tx1"/>
                          </a:solidFill>
                        </a:rPr>
                        <a:t>W(A)</a:t>
                      </a:r>
                    </a:p>
                  </a:txBody>
                  <a:tcPr>
                    <a:lnR w="12700" cap="flat" cmpd="sng" algn="ctr">
                      <a:solidFill>
                        <a:schemeClr val="tx1"/>
                      </a:solidFill>
                      <a:prstDash val="solid"/>
                      <a:round/>
                      <a:headEnd type="none" w="med" len="med"/>
                      <a:tailEnd type="none" w="med" len="med"/>
                    </a:ln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452026079"/>
                  </a:ext>
                </a:extLst>
              </a:tr>
              <a:tr h="370840">
                <a:tc>
                  <a:txBody>
                    <a:bodyPr/>
                    <a:lstStyle/>
                    <a:p>
                      <a:pPr algn="ctr"/>
                      <a:endParaRPr lang="en-US"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pPr algn="ctr"/>
                      <a:r>
                        <a:rPr lang="en-US" dirty="0"/>
                        <a:t>R(A)</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919165852"/>
                  </a:ext>
                </a:extLst>
              </a:tr>
              <a:tr h="370840">
                <a:tc>
                  <a:txBody>
                    <a:bodyPr/>
                    <a:lstStyle/>
                    <a:p>
                      <a:endParaRPr lang="en-US"/>
                    </a:p>
                  </a:txBody>
                  <a:tcP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W(A)</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974819871"/>
                  </a:ext>
                </a:extLst>
              </a:tr>
              <a:tr h="370840">
                <a:tc>
                  <a:txBody>
                    <a:bodyPr/>
                    <a:lstStyle/>
                    <a:p>
                      <a:endParaRPr lang="en-US" dirty="0"/>
                    </a:p>
                  </a:txBody>
                  <a:tcPr>
                    <a:lnR w="12700" cap="flat" cmpd="sng" algn="ctr">
                      <a:solidFill>
                        <a:schemeClr val="tx1"/>
                      </a:solidFill>
                      <a:prstDash val="solid"/>
                      <a:round/>
                      <a:headEnd type="none" w="med" len="med"/>
                      <a:tailEnd type="none" w="med" len="med"/>
                    </a:lnR>
                    <a:noFill/>
                  </a:tcPr>
                </a:tc>
                <a:tc>
                  <a:txBody>
                    <a:bodyPr/>
                    <a:lstStyle/>
                    <a:p>
                      <a:pPr algn="ctr"/>
                      <a:r>
                        <a:rPr lang="en-US" dirty="0">
                          <a:solidFill>
                            <a:schemeClr val="tx1"/>
                          </a:solidFill>
                        </a:rPr>
                        <a:t>commit</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607927865"/>
                  </a:ext>
                </a:extLst>
              </a:tr>
              <a:tr h="370840">
                <a:tc>
                  <a:txBody>
                    <a:bodyPr/>
                    <a:lstStyle/>
                    <a:p>
                      <a:pPr algn="ctr"/>
                      <a:r>
                        <a:rPr lang="en-US" dirty="0">
                          <a:solidFill>
                            <a:schemeClr val="tx1"/>
                          </a:solidFill>
                        </a:rPr>
                        <a:t>R(A)</a:t>
                      </a:r>
                    </a:p>
                  </a:txBody>
                  <a:tcPr>
                    <a:lnR w="12700" cap="flat" cmpd="sng" algn="ctr">
                      <a:solidFill>
                        <a:schemeClr val="tx1"/>
                      </a:solidFill>
                      <a:prstDash val="solid"/>
                      <a:round/>
                      <a:headEnd type="none" w="med" len="med"/>
                      <a:tailEnd type="none" w="med" len="med"/>
                    </a:ln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834663599"/>
                  </a:ext>
                </a:extLst>
              </a:tr>
              <a:tr h="370840">
                <a:tc>
                  <a:txBody>
                    <a:bodyPr/>
                    <a:lstStyle/>
                    <a:p>
                      <a:pPr algn="ctr"/>
                      <a:r>
                        <a:rPr lang="en-US" dirty="0">
                          <a:solidFill>
                            <a:schemeClr val="tx1"/>
                          </a:solidFill>
                        </a:rPr>
                        <a:t>abort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3485154"/>
                  </a:ext>
                </a:extLst>
              </a:tr>
            </a:tbl>
          </a:graphicData>
        </a:graphic>
      </p:graphicFrame>
      <p:sp>
        <p:nvSpPr>
          <p:cNvPr id="3" name="TextBox 2"/>
          <p:cNvSpPr txBox="1"/>
          <p:nvPr/>
        </p:nvSpPr>
        <p:spPr>
          <a:xfrm>
            <a:off x="4285397" y="887104"/>
            <a:ext cx="4421875" cy="4524315"/>
          </a:xfrm>
          <a:prstGeom prst="rect">
            <a:avLst/>
          </a:prstGeom>
          <a:noFill/>
        </p:spPr>
        <p:txBody>
          <a:bodyPr wrap="square" rtlCol="0">
            <a:spAutoFit/>
          </a:bodyPr>
          <a:lstStyle/>
          <a:p>
            <a:r>
              <a:rPr lang="en-US" sz="2400" dirty="0"/>
              <a:t>So he canceled his transaction. </a:t>
            </a:r>
          </a:p>
          <a:p>
            <a:endParaRPr lang="en-US" sz="2400" dirty="0"/>
          </a:p>
          <a:p>
            <a:r>
              <a:rPr lang="en-US" sz="2400" dirty="0"/>
              <a:t>Now you don’t know what to do. You suppose to reset A to its original value, but then you will lose client 2’s change. But you can’t cancel her transaction. You can’t ask her either, since she has left. </a:t>
            </a:r>
          </a:p>
          <a:p>
            <a:endParaRPr lang="en-US" sz="2400" dirty="0"/>
          </a:p>
          <a:p>
            <a:r>
              <a:rPr lang="en-US" sz="2400" dirty="0"/>
              <a:t>That’s a mess!</a:t>
            </a:r>
          </a:p>
          <a:p>
            <a:endParaRPr lang="en-US" sz="2400" dirty="0"/>
          </a:p>
        </p:txBody>
      </p:sp>
    </p:spTree>
    <p:extLst>
      <p:ext uri="{BB962C8B-B14F-4D97-AF65-F5344CB8AC3E}">
        <p14:creationId xmlns:p14="http://schemas.microsoft.com/office/powerpoint/2010/main" val="365841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8364"/>
            <a:ext cx="7772400" cy="5877636"/>
          </a:xfrm>
        </p:spPr>
        <p:txBody>
          <a:bodyPr/>
          <a:lstStyle/>
          <a:p>
            <a:r>
              <a:rPr lang="en-US" dirty="0"/>
              <a:t>Write is a problem</a:t>
            </a:r>
          </a:p>
          <a:p>
            <a:pPr lvl="1"/>
            <a:r>
              <a:rPr lang="en-US" dirty="0"/>
              <a:t>You are trying to modify the page.</a:t>
            </a:r>
          </a:p>
          <a:p>
            <a:pPr lvl="1"/>
            <a:r>
              <a:rPr lang="en-US" dirty="0"/>
              <a:t>That’s going to affect other clients.</a:t>
            </a:r>
          </a:p>
          <a:p>
            <a:r>
              <a:rPr lang="en-US" dirty="0"/>
              <a:t>Abort is a problem</a:t>
            </a:r>
          </a:p>
          <a:p>
            <a:pPr lvl="1"/>
            <a:r>
              <a:rPr lang="en-US" dirty="0"/>
              <a:t>You need to undo actions</a:t>
            </a:r>
          </a:p>
          <a:p>
            <a:pPr marL="457200" lvl="1" indent="0">
              <a:buNone/>
            </a:pPr>
            <a:endParaRPr lang="en-US" dirty="0"/>
          </a:p>
        </p:txBody>
      </p:sp>
    </p:spTree>
    <p:extLst>
      <p:ext uri="{BB962C8B-B14F-4D97-AF65-F5344CB8AC3E}">
        <p14:creationId xmlns:p14="http://schemas.microsoft.com/office/powerpoint/2010/main" val="622119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1</a:t>
            </a:r>
          </a:p>
        </p:txBody>
      </p:sp>
      <p:sp>
        <p:nvSpPr>
          <p:cNvPr id="3" name="Content Placeholder 2"/>
          <p:cNvSpPr>
            <a:spLocks noGrp="1"/>
          </p:cNvSpPr>
          <p:nvPr>
            <p:ph idx="1"/>
          </p:nvPr>
        </p:nvSpPr>
        <p:spPr/>
        <p:txBody>
          <a:bodyPr/>
          <a:lstStyle/>
          <a:p>
            <a:pPr lvl="1" eaLnBrk="1" hangingPunct="1">
              <a:spcBef>
                <a:spcPct val="0"/>
              </a:spcBef>
              <a:buFontTx/>
              <a:buAutoNum type="arabicParenR"/>
              <a:defRPr/>
            </a:pPr>
            <a:r>
              <a:rPr lang="en-US" altLang="en-US" sz="2400" dirty="0"/>
              <a:t>Once a transaction </a:t>
            </a:r>
            <a:r>
              <a:rPr lang="en-US" altLang="en-US" sz="2400" dirty="0">
                <a:solidFill>
                  <a:srgbClr val="FF0000"/>
                </a:solidFill>
              </a:rPr>
              <a:t>reads</a:t>
            </a:r>
            <a:r>
              <a:rPr lang="en-US" altLang="en-US" sz="2400" dirty="0"/>
              <a:t> a value, then before it commits/aborts, no other transactions are allowed to write the value; </a:t>
            </a:r>
          </a:p>
          <a:p>
            <a:pPr lvl="1" eaLnBrk="1" hangingPunct="1">
              <a:spcBef>
                <a:spcPct val="0"/>
              </a:spcBef>
              <a:buFontTx/>
              <a:buAutoNum type="arabicParenR"/>
              <a:defRPr/>
            </a:pPr>
            <a:r>
              <a:rPr lang="en-US" altLang="en-US" sz="2400" dirty="0"/>
              <a:t>Once a transaction </a:t>
            </a:r>
            <a:r>
              <a:rPr lang="en-US" altLang="en-US" sz="2400" dirty="0">
                <a:solidFill>
                  <a:srgbClr val="FF0000"/>
                </a:solidFill>
              </a:rPr>
              <a:t>writes</a:t>
            </a:r>
            <a:r>
              <a:rPr lang="en-US" altLang="en-US" sz="2400" dirty="0"/>
              <a:t> a value, then before it commits or aborts, no other transactions are allowed to read or write the value</a:t>
            </a:r>
          </a:p>
          <a:p>
            <a:pPr marL="0" indent="0" eaLnBrk="1" hangingPunct="1">
              <a:spcBef>
                <a:spcPct val="0"/>
              </a:spcBef>
              <a:buNone/>
              <a:defRPr/>
            </a:pPr>
            <a:endParaRPr lang="en-US" altLang="en-US" sz="2800" dirty="0"/>
          </a:p>
          <a:p>
            <a:pPr marL="0" indent="0" eaLnBrk="1" hangingPunct="1">
              <a:spcBef>
                <a:spcPct val="0"/>
              </a:spcBef>
              <a:buNone/>
              <a:defRPr/>
            </a:pPr>
            <a:r>
              <a:rPr lang="en-US" altLang="en-US" sz="2800" dirty="0"/>
              <a:t>This is a strict schedule!</a:t>
            </a:r>
          </a:p>
          <a:p>
            <a:pPr marL="0" indent="0" eaLnBrk="1" hangingPunct="1">
              <a:spcBef>
                <a:spcPct val="0"/>
              </a:spcBef>
              <a:buNone/>
              <a:defRPr/>
            </a:pPr>
            <a:r>
              <a:rPr lang="en-US" altLang="en-US" sz="2800" dirty="0"/>
              <a:t>Serial schedule is always strict schedule</a:t>
            </a:r>
          </a:p>
          <a:p>
            <a:endParaRPr lang="en-US" dirty="0"/>
          </a:p>
        </p:txBody>
      </p:sp>
    </p:spTree>
    <p:extLst>
      <p:ext uri="{BB962C8B-B14F-4D97-AF65-F5344CB8AC3E}">
        <p14:creationId xmlns:p14="http://schemas.microsoft.com/office/powerpoint/2010/main" val="363617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2</a:t>
            </a:r>
          </a:p>
        </p:txBody>
      </p:sp>
      <p:sp>
        <p:nvSpPr>
          <p:cNvPr id="3" name="Content Placeholder 2"/>
          <p:cNvSpPr>
            <a:spLocks noGrp="1"/>
          </p:cNvSpPr>
          <p:nvPr>
            <p:ph idx="1"/>
          </p:nvPr>
        </p:nvSpPr>
        <p:spPr/>
        <p:txBody>
          <a:bodyPr/>
          <a:lstStyle/>
          <a:p>
            <a:r>
              <a:rPr lang="en-US" dirty="0"/>
              <a:t>You can ask your client: Can you tell me what would you like to do for your transaction?</a:t>
            </a:r>
          </a:p>
        </p:txBody>
      </p:sp>
    </p:spTree>
    <p:extLst>
      <p:ext uri="{BB962C8B-B14F-4D97-AF65-F5344CB8AC3E}">
        <p14:creationId xmlns:p14="http://schemas.microsoft.com/office/powerpoint/2010/main" val="930713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Equivalent</a:t>
            </a:r>
          </a:p>
        </p:txBody>
      </p:sp>
      <p:sp>
        <p:nvSpPr>
          <p:cNvPr id="5" name="Content Placeholder 4"/>
          <p:cNvSpPr>
            <a:spLocks noGrp="1"/>
          </p:cNvSpPr>
          <p:nvPr>
            <p:ph idx="1"/>
          </p:nvPr>
        </p:nvSpPr>
        <p:spPr/>
        <p:txBody>
          <a:bodyPr/>
          <a:lstStyle/>
          <a:p>
            <a:r>
              <a:rPr lang="en-US" dirty="0"/>
              <a:t>Same actions of the same transactions.</a:t>
            </a:r>
          </a:p>
          <a:p>
            <a:r>
              <a:rPr lang="en-US" dirty="0"/>
              <a:t>Every pair of conflicting actions of two committed transactions is ordered the same way</a:t>
            </a:r>
          </a:p>
        </p:txBody>
      </p:sp>
      <p:sp>
        <p:nvSpPr>
          <p:cNvPr id="6" name="Text Box 46"/>
          <p:cNvSpPr txBox="1">
            <a:spLocks noChangeArrowheads="1"/>
          </p:cNvSpPr>
          <p:nvPr/>
        </p:nvSpPr>
        <p:spPr bwMode="auto">
          <a:xfrm>
            <a:off x="5715000" y="4126176"/>
            <a:ext cx="227177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R(A)</a:t>
            </a:r>
          </a:p>
          <a:p>
            <a:pPr eaLnBrk="1" hangingPunct="1">
              <a:spcBef>
                <a:spcPct val="0"/>
              </a:spcBef>
              <a:buFontTx/>
              <a:buNone/>
            </a:pPr>
            <a:r>
              <a:rPr lang="en-US" altLang="en-US" sz="1600" dirty="0">
                <a:latin typeface="Comic Sans MS" panose="030F0702030302020204" pitchFamily="66" charset="0"/>
              </a:rPr>
              <a:t>W(A)</a:t>
            </a:r>
          </a:p>
          <a:p>
            <a:pPr eaLnBrk="1" hangingPunct="1">
              <a:spcBef>
                <a:spcPct val="0"/>
              </a:spcBef>
              <a:buFontTx/>
              <a:buNone/>
            </a:pPr>
            <a:r>
              <a:rPr lang="en-US" altLang="en-US" sz="1600" dirty="0">
                <a:latin typeface="Comic Sans MS" panose="030F0702030302020204" pitchFamily="66" charset="0"/>
              </a:rPr>
              <a:t>			R(A)</a:t>
            </a:r>
          </a:p>
          <a:p>
            <a:pPr eaLnBrk="1" hangingPunct="1">
              <a:spcBef>
                <a:spcPct val="0"/>
              </a:spcBef>
              <a:buFontTx/>
              <a:buNone/>
            </a:pPr>
            <a:r>
              <a:rPr lang="en-US" altLang="en-US" sz="1600" dirty="0">
                <a:latin typeface="Comic Sans MS" panose="030F0702030302020204" pitchFamily="66" charset="0"/>
              </a:rPr>
              <a:t>			W(A)</a:t>
            </a:r>
          </a:p>
          <a:p>
            <a:pPr eaLnBrk="1" hangingPunct="1">
              <a:spcBef>
                <a:spcPct val="0"/>
              </a:spcBef>
              <a:buFontTx/>
              <a:buNone/>
            </a:pPr>
            <a:r>
              <a:rPr lang="en-US" altLang="en-US" sz="1600" dirty="0">
                <a:latin typeface="Comic Sans MS" panose="030F0702030302020204" pitchFamily="66" charset="0"/>
              </a:rPr>
              <a:t>R(B)</a:t>
            </a:r>
          </a:p>
          <a:p>
            <a:pPr eaLnBrk="1" hangingPunct="1">
              <a:spcBef>
                <a:spcPct val="0"/>
              </a:spcBef>
              <a:buFontTx/>
              <a:buNone/>
            </a:pPr>
            <a:r>
              <a:rPr lang="en-US" altLang="en-US" sz="1600" dirty="0">
                <a:latin typeface="Comic Sans MS" panose="030F0702030302020204" pitchFamily="66" charset="0"/>
              </a:rPr>
              <a:t>W(B)</a:t>
            </a:r>
          </a:p>
          <a:p>
            <a:pPr eaLnBrk="1" hangingPunct="1">
              <a:spcBef>
                <a:spcPct val="0"/>
              </a:spcBef>
              <a:buFontTx/>
              <a:buNone/>
            </a:pPr>
            <a:r>
              <a:rPr lang="en-US" altLang="en-US" sz="1600" dirty="0">
                <a:latin typeface="Comic Sans MS" panose="030F0702030302020204" pitchFamily="66" charset="0"/>
              </a:rPr>
              <a:t>Commit</a:t>
            </a:r>
          </a:p>
          <a:p>
            <a:pPr eaLnBrk="1" hangingPunct="1">
              <a:spcBef>
                <a:spcPct val="0"/>
              </a:spcBef>
              <a:buFontTx/>
              <a:buNone/>
            </a:pPr>
            <a:r>
              <a:rPr lang="en-US" altLang="en-US" sz="1600" dirty="0">
                <a:latin typeface="Comic Sans MS" panose="030F0702030302020204" pitchFamily="66" charset="0"/>
              </a:rPr>
              <a:t>			R(B)</a:t>
            </a:r>
          </a:p>
          <a:p>
            <a:pPr eaLnBrk="1" hangingPunct="1">
              <a:spcBef>
                <a:spcPct val="0"/>
              </a:spcBef>
              <a:buFontTx/>
              <a:buNone/>
            </a:pPr>
            <a:r>
              <a:rPr lang="en-US" altLang="en-US" sz="1600" dirty="0">
                <a:latin typeface="Comic Sans MS" panose="030F0702030302020204" pitchFamily="66" charset="0"/>
              </a:rPr>
              <a:t>			W(B)</a:t>
            </a:r>
          </a:p>
          <a:p>
            <a:pPr eaLnBrk="1" hangingPunct="1">
              <a:spcBef>
                <a:spcPct val="0"/>
              </a:spcBef>
              <a:buFontTx/>
              <a:buNone/>
            </a:pPr>
            <a:r>
              <a:rPr lang="en-US" altLang="en-US" sz="1600" dirty="0">
                <a:latin typeface="Comic Sans MS" panose="030F0702030302020204" pitchFamily="66" charset="0"/>
              </a:rPr>
              <a:t>			Commit</a:t>
            </a:r>
          </a:p>
        </p:txBody>
      </p:sp>
      <p:sp>
        <p:nvSpPr>
          <p:cNvPr id="7" name="Line 47"/>
          <p:cNvSpPr>
            <a:spLocks noChangeShapeType="1"/>
          </p:cNvSpPr>
          <p:nvPr/>
        </p:nvSpPr>
        <p:spPr bwMode="auto">
          <a:xfrm>
            <a:off x="5638800" y="6693164"/>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48"/>
          <p:cNvSpPr>
            <a:spLocks noChangeShapeType="1"/>
          </p:cNvSpPr>
          <p:nvPr/>
        </p:nvSpPr>
        <p:spPr bwMode="auto">
          <a:xfrm>
            <a:off x="5638800" y="4026164"/>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49"/>
          <p:cNvSpPr>
            <a:spLocks noChangeShapeType="1"/>
          </p:cNvSpPr>
          <p:nvPr/>
        </p:nvSpPr>
        <p:spPr bwMode="auto">
          <a:xfrm>
            <a:off x="7086600" y="3721364"/>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Text Box 50"/>
          <p:cNvSpPr txBox="1">
            <a:spLocks noChangeArrowheads="1"/>
          </p:cNvSpPr>
          <p:nvPr/>
        </p:nvSpPr>
        <p:spPr bwMode="auto">
          <a:xfrm>
            <a:off x="5867400" y="3668976"/>
            <a:ext cx="18341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T1			T2</a:t>
            </a:r>
          </a:p>
        </p:txBody>
      </p:sp>
      <p:sp>
        <p:nvSpPr>
          <p:cNvPr id="13" name="Text Box 46"/>
          <p:cNvSpPr txBox="1">
            <a:spLocks noChangeArrowheads="1"/>
          </p:cNvSpPr>
          <p:nvPr/>
        </p:nvSpPr>
        <p:spPr bwMode="auto">
          <a:xfrm>
            <a:off x="2357640" y="4112528"/>
            <a:ext cx="227177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R(A)</a:t>
            </a:r>
          </a:p>
          <a:p>
            <a:pPr eaLnBrk="1" hangingPunct="1">
              <a:spcBef>
                <a:spcPct val="0"/>
              </a:spcBef>
              <a:buFontTx/>
              <a:buNone/>
            </a:pPr>
            <a:r>
              <a:rPr lang="en-US" altLang="en-US" sz="1600" dirty="0">
                <a:latin typeface="Comic Sans MS" panose="030F0702030302020204" pitchFamily="66" charset="0"/>
              </a:rPr>
              <a:t>W(A)</a:t>
            </a:r>
          </a:p>
          <a:p>
            <a:pPr>
              <a:spcBef>
                <a:spcPct val="0"/>
              </a:spcBef>
              <a:buNone/>
            </a:pPr>
            <a:r>
              <a:rPr lang="en-US" altLang="en-US" sz="1600" dirty="0">
                <a:latin typeface="Comic Sans MS" panose="030F0702030302020204" pitchFamily="66" charset="0"/>
              </a:rPr>
              <a:t>R(B)</a:t>
            </a:r>
          </a:p>
          <a:p>
            <a:pPr>
              <a:spcBef>
                <a:spcPct val="0"/>
              </a:spcBef>
              <a:buNone/>
            </a:pPr>
            <a:r>
              <a:rPr lang="en-US" altLang="en-US" sz="1600" dirty="0">
                <a:latin typeface="Comic Sans MS" panose="030F0702030302020204" pitchFamily="66" charset="0"/>
              </a:rPr>
              <a:t>W(B)</a:t>
            </a:r>
          </a:p>
          <a:p>
            <a:pPr>
              <a:spcBef>
                <a:spcPct val="0"/>
              </a:spcBef>
              <a:buNone/>
            </a:pPr>
            <a:r>
              <a:rPr lang="en-US" altLang="en-US" sz="1600" dirty="0">
                <a:latin typeface="Comic Sans MS" panose="030F0702030302020204" pitchFamily="66" charset="0"/>
              </a:rPr>
              <a:t>Commit</a:t>
            </a:r>
          </a:p>
          <a:p>
            <a:pPr eaLnBrk="1" hangingPunct="1">
              <a:spcBef>
                <a:spcPct val="0"/>
              </a:spcBef>
              <a:buFontTx/>
              <a:buNone/>
            </a:pPr>
            <a:r>
              <a:rPr lang="en-US" altLang="en-US" sz="1600" dirty="0">
                <a:latin typeface="Comic Sans MS" panose="030F0702030302020204" pitchFamily="66" charset="0"/>
              </a:rPr>
              <a:t>			R(A)</a:t>
            </a:r>
          </a:p>
          <a:p>
            <a:pPr eaLnBrk="1" hangingPunct="1">
              <a:spcBef>
                <a:spcPct val="0"/>
              </a:spcBef>
              <a:buFontTx/>
              <a:buNone/>
            </a:pPr>
            <a:r>
              <a:rPr lang="en-US" altLang="en-US" sz="1600" dirty="0">
                <a:latin typeface="Comic Sans MS" panose="030F0702030302020204" pitchFamily="66" charset="0"/>
              </a:rPr>
              <a:t>			W(A)</a:t>
            </a:r>
          </a:p>
          <a:p>
            <a:pPr eaLnBrk="1" hangingPunct="1">
              <a:spcBef>
                <a:spcPct val="0"/>
              </a:spcBef>
              <a:buFontTx/>
              <a:buNone/>
            </a:pPr>
            <a:r>
              <a:rPr lang="en-US" altLang="en-US" sz="1600" dirty="0">
                <a:latin typeface="Comic Sans MS" panose="030F0702030302020204" pitchFamily="66" charset="0"/>
              </a:rPr>
              <a:t>			R(B)</a:t>
            </a:r>
          </a:p>
          <a:p>
            <a:pPr eaLnBrk="1" hangingPunct="1">
              <a:spcBef>
                <a:spcPct val="0"/>
              </a:spcBef>
              <a:buFontTx/>
              <a:buNone/>
            </a:pPr>
            <a:r>
              <a:rPr lang="en-US" altLang="en-US" sz="1600" dirty="0">
                <a:latin typeface="Comic Sans MS" panose="030F0702030302020204" pitchFamily="66" charset="0"/>
              </a:rPr>
              <a:t>			W(B)</a:t>
            </a:r>
          </a:p>
          <a:p>
            <a:pPr eaLnBrk="1" hangingPunct="1">
              <a:spcBef>
                <a:spcPct val="0"/>
              </a:spcBef>
              <a:buFontTx/>
              <a:buNone/>
            </a:pPr>
            <a:r>
              <a:rPr lang="en-US" altLang="en-US" sz="1600" dirty="0">
                <a:latin typeface="Comic Sans MS" panose="030F0702030302020204" pitchFamily="66" charset="0"/>
              </a:rPr>
              <a:t>			Commit</a:t>
            </a:r>
          </a:p>
        </p:txBody>
      </p:sp>
      <p:sp>
        <p:nvSpPr>
          <p:cNvPr id="14" name="Line 47"/>
          <p:cNvSpPr>
            <a:spLocks noChangeShapeType="1"/>
          </p:cNvSpPr>
          <p:nvPr/>
        </p:nvSpPr>
        <p:spPr bwMode="auto">
          <a:xfrm>
            <a:off x="2281440" y="6679516"/>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48"/>
          <p:cNvSpPr>
            <a:spLocks noChangeShapeType="1"/>
          </p:cNvSpPr>
          <p:nvPr/>
        </p:nvSpPr>
        <p:spPr bwMode="auto">
          <a:xfrm>
            <a:off x="2281440" y="4012516"/>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49"/>
          <p:cNvSpPr>
            <a:spLocks noChangeShapeType="1"/>
          </p:cNvSpPr>
          <p:nvPr/>
        </p:nvSpPr>
        <p:spPr bwMode="auto">
          <a:xfrm>
            <a:off x="3729240" y="3707716"/>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Text Box 50"/>
          <p:cNvSpPr txBox="1">
            <a:spLocks noChangeArrowheads="1"/>
          </p:cNvSpPr>
          <p:nvPr/>
        </p:nvSpPr>
        <p:spPr bwMode="auto">
          <a:xfrm>
            <a:off x="2510040" y="3655328"/>
            <a:ext cx="18341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T1			T2</a:t>
            </a:r>
          </a:p>
        </p:txBody>
      </p:sp>
    </p:spTree>
    <p:extLst>
      <p:ext uri="{BB962C8B-B14F-4D97-AF65-F5344CB8AC3E}">
        <p14:creationId xmlns:p14="http://schemas.microsoft.com/office/powerpoint/2010/main" val="608808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p:cNvSpPr>
            <a:spLocks noChangeArrowheads="1"/>
          </p:cNvSpPr>
          <p:nvPr/>
        </p:nvSpPr>
        <p:spPr bwMode="auto">
          <a:xfrm>
            <a:off x="5029200" y="5029200"/>
            <a:ext cx="3429000" cy="533400"/>
          </a:xfrm>
          <a:prstGeom prst="wedgeRoundRectCallout">
            <a:avLst>
              <a:gd name="adj1" fmla="val -4815"/>
              <a:gd name="adj2" fmla="val -11547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endParaRPr lang="en-US" altLang="en-US" sz="2400"/>
          </a:p>
        </p:txBody>
      </p:sp>
      <p:sp>
        <p:nvSpPr>
          <p:cNvPr id="48130" name="Text Box 3">
            <a:extLst>
              <a:ext uri="{FF2B5EF4-FFF2-40B4-BE49-F238E27FC236}">
                <a16:creationId xmlns:a16="http://schemas.microsoft.com/office/drawing/2014/main" id="{A0752095-C5CD-DF48-BB7C-193542B8678A}"/>
              </a:ext>
            </a:extLst>
          </p:cNvPr>
          <p:cNvSpPr txBox="1">
            <a:spLocks noChangeArrowheads="1"/>
          </p:cNvSpPr>
          <p:nvPr/>
        </p:nvSpPr>
        <p:spPr bwMode="auto">
          <a:xfrm>
            <a:off x="457200" y="152400"/>
            <a:ext cx="6989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dirty="0">
                <a:latin typeface="+mn-lt"/>
              </a:rPr>
              <a:t>Precedence Graph (Serializability Graph)</a:t>
            </a:r>
          </a:p>
        </p:txBody>
      </p:sp>
      <p:sp>
        <p:nvSpPr>
          <p:cNvPr id="45060" name="Text Box 4"/>
          <p:cNvSpPr txBox="1">
            <a:spLocks noChangeArrowheads="1"/>
          </p:cNvSpPr>
          <p:nvPr/>
        </p:nvSpPr>
        <p:spPr bwMode="auto">
          <a:xfrm>
            <a:off x="685800" y="838200"/>
            <a:ext cx="7848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800100" indent="-34290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The precedence graph for a schedule S contains:</a:t>
            </a:r>
          </a:p>
          <a:p>
            <a:pPr lvl="1" eaLnBrk="1" hangingPunct="1">
              <a:spcBef>
                <a:spcPct val="0"/>
              </a:spcBef>
              <a:buFont typeface="Arial" panose="020B0604020202020204" pitchFamily="34" charset="0"/>
              <a:buChar char="•"/>
            </a:pPr>
            <a:r>
              <a:rPr lang="en-US" altLang="en-US" sz="2400">
                <a:latin typeface="Comic Sans MS" panose="030F0702030302020204" pitchFamily="66" charset="0"/>
              </a:rPr>
              <a:t>A node for each </a:t>
            </a:r>
            <a:r>
              <a:rPr lang="en-US" altLang="en-US" sz="2400" u="sng">
                <a:latin typeface="Comic Sans MS" panose="030F0702030302020204" pitchFamily="66" charset="0"/>
              </a:rPr>
              <a:t>committed transaction</a:t>
            </a:r>
            <a:r>
              <a:rPr lang="en-US" altLang="en-US" sz="2400">
                <a:latin typeface="Comic Sans MS" panose="030F0702030302020204" pitchFamily="66" charset="0"/>
              </a:rPr>
              <a:t> in S</a:t>
            </a:r>
          </a:p>
          <a:p>
            <a:pPr lvl="1" eaLnBrk="1" hangingPunct="1">
              <a:spcBef>
                <a:spcPct val="0"/>
              </a:spcBef>
              <a:buFont typeface="Arial" panose="020B0604020202020204" pitchFamily="34" charset="0"/>
              <a:buChar char="•"/>
            </a:pPr>
            <a:r>
              <a:rPr lang="en-US" altLang="en-US" sz="2400">
                <a:latin typeface="Comic Sans MS" panose="030F0702030302020204" pitchFamily="66" charset="0"/>
              </a:rPr>
              <a:t>An arc from </a:t>
            </a:r>
            <a:r>
              <a:rPr lang="en-US" altLang="en-US" sz="2400" i="1">
                <a:latin typeface="Comic Sans MS" panose="030F0702030302020204" pitchFamily="66" charset="0"/>
              </a:rPr>
              <a:t>Ti</a:t>
            </a:r>
            <a:r>
              <a:rPr lang="en-US" altLang="en-US" sz="2400">
                <a:latin typeface="Comic Sans MS" panose="030F0702030302020204" pitchFamily="66" charset="0"/>
              </a:rPr>
              <a:t> to </a:t>
            </a:r>
            <a:r>
              <a:rPr lang="en-US" altLang="en-US" sz="2400" i="1">
                <a:latin typeface="Comic Sans MS" panose="030F0702030302020204" pitchFamily="66" charset="0"/>
              </a:rPr>
              <a:t>Tj</a:t>
            </a:r>
            <a:r>
              <a:rPr lang="en-US" altLang="en-US" sz="2400">
                <a:latin typeface="Comic Sans MS" panose="030F0702030302020204" pitchFamily="66" charset="0"/>
              </a:rPr>
              <a:t> if an action of </a:t>
            </a:r>
            <a:r>
              <a:rPr lang="en-US" altLang="en-US" sz="2400" i="1">
                <a:latin typeface="Comic Sans MS" panose="030F0702030302020204" pitchFamily="66" charset="0"/>
              </a:rPr>
              <a:t>Ti</a:t>
            </a:r>
            <a:r>
              <a:rPr lang="en-US" altLang="en-US" sz="2400">
                <a:latin typeface="Comic Sans MS" panose="030F0702030302020204" pitchFamily="66" charset="0"/>
              </a:rPr>
              <a:t> precedes and </a:t>
            </a:r>
            <a:r>
              <a:rPr lang="en-US" altLang="en-US" sz="2400" u="sng">
                <a:latin typeface="Comic Sans MS" panose="030F0702030302020204" pitchFamily="66" charset="0"/>
              </a:rPr>
              <a:t>conflicts</a:t>
            </a:r>
            <a:r>
              <a:rPr lang="en-US" altLang="en-US" sz="2400">
                <a:latin typeface="Comic Sans MS" panose="030F0702030302020204" pitchFamily="66" charset="0"/>
              </a:rPr>
              <a:t> with one of </a:t>
            </a:r>
            <a:r>
              <a:rPr lang="en-US" altLang="en-US" sz="2400" i="1">
                <a:latin typeface="Comic Sans MS" panose="030F0702030302020204" pitchFamily="66" charset="0"/>
              </a:rPr>
              <a:t>Tj </a:t>
            </a:r>
            <a:r>
              <a:rPr lang="ja-JP" altLang="en-US" sz="2400">
                <a:latin typeface="Comic Sans MS" panose="030F0702030302020204" pitchFamily="66" charset="0"/>
              </a:rPr>
              <a:t>’</a:t>
            </a:r>
            <a:r>
              <a:rPr lang="en-US" altLang="ja-JP" sz="2400">
                <a:latin typeface="Comic Sans MS" panose="030F0702030302020204" pitchFamily="66" charset="0"/>
              </a:rPr>
              <a:t>s actions</a:t>
            </a:r>
            <a:endParaRPr lang="en-US" altLang="en-US" sz="2400">
              <a:latin typeface="Comic Sans MS" panose="030F0702030302020204" pitchFamily="66" charset="0"/>
            </a:endParaRPr>
          </a:p>
        </p:txBody>
      </p:sp>
      <p:grpSp>
        <p:nvGrpSpPr>
          <p:cNvPr id="45061" name="Group 5"/>
          <p:cNvGrpSpPr>
            <a:grpSpLocks/>
          </p:cNvGrpSpPr>
          <p:nvPr/>
        </p:nvGrpSpPr>
        <p:grpSpPr bwMode="auto">
          <a:xfrm>
            <a:off x="5257800" y="4114800"/>
            <a:ext cx="762000" cy="609600"/>
            <a:chOff x="3120" y="2448"/>
            <a:chExt cx="480" cy="384"/>
          </a:xfrm>
        </p:grpSpPr>
        <p:sp>
          <p:nvSpPr>
            <p:cNvPr id="45098" name="Oval 6"/>
            <p:cNvSpPr>
              <a:spLocks noChangeArrowheads="1"/>
            </p:cNvSpPr>
            <p:nvPr/>
          </p:nvSpPr>
          <p:spPr bwMode="auto">
            <a:xfrm>
              <a:off x="3120" y="2448"/>
              <a:ext cx="480"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99" name="Text Box 7"/>
            <p:cNvSpPr txBox="1">
              <a:spLocks noChangeArrowheads="1"/>
            </p:cNvSpPr>
            <p:nvPr/>
          </p:nvSpPr>
          <p:spPr bwMode="auto">
            <a:xfrm>
              <a:off x="3216" y="2499"/>
              <a:ext cx="3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T1</a:t>
              </a:r>
            </a:p>
          </p:txBody>
        </p:sp>
      </p:grpSp>
      <p:grpSp>
        <p:nvGrpSpPr>
          <p:cNvPr id="45062" name="Group 8"/>
          <p:cNvGrpSpPr>
            <a:grpSpLocks/>
          </p:cNvGrpSpPr>
          <p:nvPr/>
        </p:nvGrpSpPr>
        <p:grpSpPr bwMode="auto">
          <a:xfrm>
            <a:off x="7086600" y="4114800"/>
            <a:ext cx="685800" cy="609600"/>
            <a:chOff x="4272" y="2496"/>
            <a:chExt cx="432" cy="384"/>
          </a:xfrm>
        </p:grpSpPr>
        <p:sp>
          <p:nvSpPr>
            <p:cNvPr id="45096" name="Oval 9"/>
            <p:cNvSpPr>
              <a:spLocks noChangeArrowheads="1"/>
            </p:cNvSpPr>
            <p:nvPr/>
          </p:nvSpPr>
          <p:spPr bwMode="auto">
            <a:xfrm>
              <a:off x="4272" y="2496"/>
              <a:ext cx="432"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97" name="Text Box 10"/>
            <p:cNvSpPr txBox="1">
              <a:spLocks noChangeArrowheads="1"/>
            </p:cNvSpPr>
            <p:nvPr/>
          </p:nvSpPr>
          <p:spPr bwMode="auto">
            <a:xfrm>
              <a:off x="4320" y="2544"/>
              <a:ext cx="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T2</a:t>
              </a:r>
            </a:p>
          </p:txBody>
        </p:sp>
      </p:grpSp>
      <p:grpSp>
        <p:nvGrpSpPr>
          <p:cNvPr id="45063" name="Group 11"/>
          <p:cNvGrpSpPr>
            <a:grpSpLocks/>
          </p:cNvGrpSpPr>
          <p:nvPr/>
        </p:nvGrpSpPr>
        <p:grpSpPr bwMode="auto">
          <a:xfrm>
            <a:off x="5257800" y="3048000"/>
            <a:ext cx="685800" cy="609600"/>
            <a:chOff x="3216" y="3360"/>
            <a:chExt cx="432" cy="384"/>
          </a:xfrm>
        </p:grpSpPr>
        <p:sp>
          <p:nvSpPr>
            <p:cNvPr id="45094" name="Oval 12"/>
            <p:cNvSpPr>
              <a:spLocks noChangeArrowheads="1"/>
            </p:cNvSpPr>
            <p:nvPr/>
          </p:nvSpPr>
          <p:spPr bwMode="auto">
            <a:xfrm>
              <a:off x="3216" y="3360"/>
              <a:ext cx="432"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95" name="Text Box 13"/>
            <p:cNvSpPr txBox="1">
              <a:spLocks noChangeArrowheads="1"/>
            </p:cNvSpPr>
            <p:nvPr/>
          </p:nvSpPr>
          <p:spPr bwMode="auto">
            <a:xfrm>
              <a:off x="3264" y="3411"/>
              <a:ext cx="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T3</a:t>
              </a:r>
            </a:p>
          </p:txBody>
        </p:sp>
      </p:grpSp>
      <p:sp>
        <p:nvSpPr>
          <p:cNvPr id="45064" name="Line 14"/>
          <p:cNvSpPr>
            <a:spLocks noChangeShapeType="1"/>
          </p:cNvSpPr>
          <p:nvPr/>
        </p:nvSpPr>
        <p:spPr bwMode="auto">
          <a:xfrm>
            <a:off x="6019800" y="4343400"/>
            <a:ext cx="1066800" cy="0"/>
          </a:xfrm>
          <a:prstGeom prst="line">
            <a:avLst/>
          </a:prstGeom>
          <a:noFill/>
          <a:ln w="19050">
            <a:solidFill>
              <a:srgbClr val="D6009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5" name="Line 15"/>
          <p:cNvSpPr>
            <a:spLocks noChangeShapeType="1"/>
          </p:cNvSpPr>
          <p:nvPr/>
        </p:nvSpPr>
        <p:spPr bwMode="auto">
          <a:xfrm flipH="1">
            <a:off x="6019800" y="4495800"/>
            <a:ext cx="10668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6" name="Line 16"/>
          <p:cNvSpPr>
            <a:spLocks noChangeShapeType="1"/>
          </p:cNvSpPr>
          <p:nvPr/>
        </p:nvSpPr>
        <p:spPr bwMode="auto">
          <a:xfrm flipV="1">
            <a:off x="5638800" y="3657600"/>
            <a:ext cx="0" cy="4572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7" name="Line 17"/>
          <p:cNvSpPr>
            <a:spLocks noChangeShapeType="1"/>
          </p:cNvSpPr>
          <p:nvPr/>
        </p:nvSpPr>
        <p:spPr bwMode="auto">
          <a:xfrm flipH="1" flipV="1">
            <a:off x="5943600" y="3429000"/>
            <a:ext cx="1371600" cy="685800"/>
          </a:xfrm>
          <a:prstGeom prst="line">
            <a:avLst/>
          </a:prstGeom>
          <a:noFill/>
          <a:ln w="1905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5068" name="Group 18"/>
          <p:cNvGrpSpPr>
            <a:grpSpLocks/>
          </p:cNvGrpSpPr>
          <p:nvPr/>
        </p:nvGrpSpPr>
        <p:grpSpPr bwMode="auto">
          <a:xfrm>
            <a:off x="1295400" y="2743200"/>
            <a:ext cx="3276600" cy="2697163"/>
            <a:chOff x="864" y="2256"/>
            <a:chExt cx="2064" cy="1699"/>
          </a:xfrm>
        </p:grpSpPr>
        <p:sp>
          <p:nvSpPr>
            <p:cNvPr id="45071" name="Text Box 19"/>
            <p:cNvSpPr txBox="1">
              <a:spLocks noChangeArrowheads="1"/>
            </p:cNvSpPr>
            <p:nvPr/>
          </p:nvSpPr>
          <p:spPr bwMode="auto">
            <a:xfrm>
              <a:off x="912" y="2256"/>
              <a:ext cx="1960" cy="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dirty="0">
                  <a:latin typeface="Comic Sans MS" panose="030F0702030302020204" pitchFamily="66" charset="0"/>
                </a:rPr>
                <a:t>T1         T2         T3</a:t>
              </a:r>
            </a:p>
            <a:p>
              <a:pPr eaLnBrk="1" hangingPunct="1">
                <a:spcBef>
                  <a:spcPct val="0"/>
                </a:spcBef>
                <a:buFontTx/>
                <a:buNone/>
              </a:pPr>
              <a:r>
                <a:rPr lang="en-US" altLang="en-US" sz="1600" dirty="0">
                  <a:latin typeface="Comic Sans MS" panose="030F0702030302020204" pitchFamily="66" charset="0"/>
                </a:rPr>
                <a:t>R(A)</a:t>
              </a:r>
            </a:p>
            <a:p>
              <a:pPr eaLnBrk="1" hangingPunct="1">
                <a:spcBef>
                  <a:spcPct val="0"/>
                </a:spcBef>
                <a:buFontTx/>
                <a:buNone/>
              </a:pPr>
              <a:endParaRPr lang="en-US" altLang="en-US" sz="900" dirty="0">
                <a:latin typeface="Comic Sans MS" panose="030F0702030302020204" pitchFamily="66" charset="0"/>
              </a:endParaRPr>
            </a:p>
            <a:p>
              <a:pPr eaLnBrk="1" hangingPunct="1">
                <a:spcBef>
                  <a:spcPct val="0"/>
                </a:spcBef>
                <a:buFontTx/>
                <a:buNone/>
              </a:pPr>
              <a:r>
                <a:rPr lang="en-US" altLang="en-US" sz="1600" dirty="0">
                  <a:latin typeface="Comic Sans MS" panose="030F0702030302020204" pitchFamily="66" charset="0"/>
                </a:rPr>
                <a:t>	   	   W(A)</a:t>
              </a:r>
            </a:p>
            <a:p>
              <a:pPr eaLnBrk="1" hangingPunct="1">
                <a:spcBef>
                  <a:spcPct val="0"/>
                </a:spcBef>
                <a:buFontTx/>
                <a:buNone/>
              </a:pPr>
              <a:endParaRPr lang="en-US" altLang="en-US" sz="500" dirty="0">
                <a:latin typeface="Comic Sans MS" panose="030F0702030302020204" pitchFamily="66" charset="0"/>
              </a:endParaRPr>
            </a:p>
            <a:p>
              <a:pPr eaLnBrk="1" hangingPunct="1">
                <a:spcBef>
                  <a:spcPct val="0"/>
                </a:spcBef>
                <a:buFontTx/>
                <a:buNone/>
              </a:pPr>
              <a:endParaRPr lang="en-US" altLang="en-US" sz="500" dirty="0">
                <a:latin typeface="Comic Sans MS" panose="030F0702030302020204" pitchFamily="66" charset="0"/>
              </a:endParaRPr>
            </a:p>
            <a:p>
              <a:pPr eaLnBrk="1" hangingPunct="1">
                <a:spcBef>
                  <a:spcPct val="0"/>
                </a:spcBef>
                <a:buFontTx/>
                <a:buNone/>
              </a:pPr>
              <a:r>
                <a:rPr lang="en-US" altLang="en-US" sz="1600" dirty="0">
                  <a:latin typeface="Comic Sans MS" panose="030F0702030302020204" pitchFamily="66" charset="0"/>
                </a:rPr>
                <a:t>	   	   Commit</a:t>
              </a:r>
            </a:p>
            <a:p>
              <a:pPr eaLnBrk="1" hangingPunct="1">
                <a:spcBef>
                  <a:spcPct val="0"/>
                </a:spcBef>
                <a:buFontTx/>
                <a:buNone/>
              </a:pPr>
              <a:r>
                <a:rPr lang="en-US" altLang="en-US" sz="1600" dirty="0">
                  <a:latin typeface="Comic Sans MS" panose="030F0702030302020204" pitchFamily="66" charset="0"/>
                </a:rPr>
                <a:t>W(A)</a:t>
              </a:r>
            </a:p>
            <a:p>
              <a:pPr eaLnBrk="1" hangingPunct="1">
                <a:spcBef>
                  <a:spcPct val="0"/>
                </a:spcBef>
                <a:buFontTx/>
                <a:buNone/>
              </a:pPr>
              <a:r>
                <a:rPr lang="en-US" altLang="en-US" sz="1600" dirty="0">
                  <a:latin typeface="Comic Sans MS" panose="030F0702030302020204" pitchFamily="66" charset="0"/>
                </a:rPr>
                <a:t>Commit</a:t>
              </a:r>
            </a:p>
            <a:p>
              <a:pPr eaLnBrk="1" hangingPunct="1">
                <a:spcBef>
                  <a:spcPct val="0"/>
                </a:spcBef>
                <a:buFontTx/>
                <a:buNone/>
              </a:pPr>
              <a:r>
                <a:rPr lang="en-US" altLang="en-US" sz="1600" dirty="0">
                  <a:latin typeface="Comic Sans MS" panose="030F0702030302020204" pitchFamily="66" charset="0"/>
                </a:rPr>
                <a:t>		   		       W(A)</a:t>
              </a:r>
            </a:p>
            <a:p>
              <a:pPr eaLnBrk="1" hangingPunct="1">
                <a:spcBef>
                  <a:spcPct val="0"/>
                </a:spcBef>
                <a:buFontTx/>
                <a:buNone/>
              </a:pPr>
              <a:r>
                <a:rPr lang="en-US" altLang="en-US" sz="1600" dirty="0">
                  <a:latin typeface="Comic Sans MS" panose="030F0702030302020204" pitchFamily="66" charset="0"/>
                </a:rPr>
                <a:t>		       </a:t>
              </a:r>
            </a:p>
            <a:p>
              <a:pPr eaLnBrk="1" hangingPunct="1">
                <a:spcBef>
                  <a:spcPct val="0"/>
                </a:spcBef>
                <a:buFontTx/>
                <a:buNone/>
              </a:pPr>
              <a:r>
                <a:rPr lang="en-US" altLang="en-US" sz="1600" dirty="0">
                  <a:latin typeface="Comic Sans MS" panose="030F0702030302020204" pitchFamily="66" charset="0"/>
                </a:rPr>
                <a:t>                                     Commit</a:t>
              </a:r>
            </a:p>
          </p:txBody>
        </p:sp>
        <p:sp>
          <p:nvSpPr>
            <p:cNvPr id="45072" name="Line 20"/>
            <p:cNvSpPr>
              <a:spLocks noChangeShapeType="1"/>
            </p:cNvSpPr>
            <p:nvPr/>
          </p:nvSpPr>
          <p:spPr bwMode="auto">
            <a:xfrm>
              <a:off x="912" y="2448"/>
              <a:ext cx="1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3" name="Line 21"/>
            <p:cNvSpPr>
              <a:spLocks noChangeShapeType="1"/>
            </p:cNvSpPr>
            <p:nvPr/>
          </p:nvSpPr>
          <p:spPr bwMode="auto">
            <a:xfrm>
              <a:off x="922" y="2275"/>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4" name="Line 22"/>
            <p:cNvSpPr>
              <a:spLocks noChangeShapeType="1"/>
            </p:cNvSpPr>
            <p:nvPr/>
          </p:nvSpPr>
          <p:spPr bwMode="auto">
            <a:xfrm>
              <a:off x="1536" y="2256"/>
              <a:ext cx="0" cy="1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5" name="Line 23"/>
            <p:cNvSpPr>
              <a:spLocks noChangeShapeType="1"/>
            </p:cNvSpPr>
            <p:nvPr/>
          </p:nvSpPr>
          <p:spPr bwMode="auto">
            <a:xfrm>
              <a:off x="2208" y="2256"/>
              <a:ext cx="0" cy="1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6" name="Line 24"/>
            <p:cNvSpPr>
              <a:spLocks noChangeShapeType="1"/>
            </p:cNvSpPr>
            <p:nvPr/>
          </p:nvSpPr>
          <p:spPr bwMode="auto">
            <a:xfrm>
              <a:off x="1018" y="3955"/>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7" name="Rectangle 25"/>
            <p:cNvSpPr>
              <a:spLocks noChangeArrowheads="1"/>
            </p:cNvSpPr>
            <p:nvPr/>
          </p:nvSpPr>
          <p:spPr bwMode="auto">
            <a:xfrm>
              <a:off x="912" y="2448"/>
              <a:ext cx="528" cy="240"/>
            </a:xfrm>
            <a:prstGeom prst="rect">
              <a:avLst/>
            </a:prstGeom>
            <a:noFill/>
            <a:ln w="19050">
              <a:solidFill>
                <a:srgbClr val="D6009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78" name="Rectangle 26"/>
            <p:cNvSpPr>
              <a:spLocks noChangeArrowheads="1"/>
            </p:cNvSpPr>
            <p:nvPr/>
          </p:nvSpPr>
          <p:spPr bwMode="auto">
            <a:xfrm>
              <a:off x="1632" y="2640"/>
              <a:ext cx="480" cy="240"/>
            </a:xfrm>
            <a:prstGeom prst="rect">
              <a:avLst/>
            </a:prstGeom>
            <a:noFill/>
            <a:ln w="19050">
              <a:solidFill>
                <a:srgbClr val="D6009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79" name="Line 27"/>
            <p:cNvSpPr>
              <a:spLocks noChangeShapeType="1"/>
            </p:cNvSpPr>
            <p:nvPr/>
          </p:nvSpPr>
          <p:spPr bwMode="auto">
            <a:xfrm>
              <a:off x="1440" y="2496"/>
              <a:ext cx="384" cy="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0" name="Line 28"/>
            <p:cNvSpPr>
              <a:spLocks noChangeShapeType="1"/>
            </p:cNvSpPr>
            <p:nvPr/>
          </p:nvSpPr>
          <p:spPr bwMode="auto">
            <a:xfrm>
              <a:off x="1824" y="2544"/>
              <a:ext cx="0" cy="96"/>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1" name="Rectangle 29"/>
            <p:cNvSpPr>
              <a:spLocks noChangeArrowheads="1"/>
            </p:cNvSpPr>
            <p:nvPr/>
          </p:nvSpPr>
          <p:spPr bwMode="auto">
            <a:xfrm>
              <a:off x="912" y="3024"/>
              <a:ext cx="576" cy="24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82" name="Rectangle 30"/>
            <p:cNvSpPr>
              <a:spLocks noChangeArrowheads="1"/>
            </p:cNvSpPr>
            <p:nvPr/>
          </p:nvSpPr>
          <p:spPr bwMode="auto">
            <a:xfrm>
              <a:off x="1584" y="2592"/>
              <a:ext cx="576" cy="336"/>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83" name="Line 31"/>
            <p:cNvSpPr>
              <a:spLocks noChangeShapeType="1"/>
            </p:cNvSpPr>
            <p:nvPr/>
          </p:nvSpPr>
          <p:spPr bwMode="auto">
            <a:xfrm flipH="1">
              <a:off x="1248" y="2736"/>
              <a:ext cx="336"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4" name="Line 32"/>
            <p:cNvSpPr>
              <a:spLocks noChangeShapeType="1"/>
            </p:cNvSpPr>
            <p:nvPr/>
          </p:nvSpPr>
          <p:spPr bwMode="auto">
            <a:xfrm>
              <a:off x="1248" y="2736"/>
              <a:ext cx="0" cy="288"/>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5" name="Rectangle 33"/>
            <p:cNvSpPr>
              <a:spLocks noChangeArrowheads="1"/>
            </p:cNvSpPr>
            <p:nvPr/>
          </p:nvSpPr>
          <p:spPr bwMode="auto">
            <a:xfrm>
              <a:off x="864" y="2976"/>
              <a:ext cx="672" cy="336"/>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86" name="Rectangle 34"/>
            <p:cNvSpPr>
              <a:spLocks noChangeArrowheads="1"/>
            </p:cNvSpPr>
            <p:nvPr/>
          </p:nvSpPr>
          <p:spPr bwMode="auto">
            <a:xfrm>
              <a:off x="2352" y="3408"/>
              <a:ext cx="528" cy="192"/>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87" name="Line 35"/>
            <p:cNvSpPr>
              <a:spLocks noChangeShapeType="1"/>
            </p:cNvSpPr>
            <p:nvPr/>
          </p:nvSpPr>
          <p:spPr bwMode="auto">
            <a:xfrm>
              <a:off x="1536" y="3168"/>
              <a:ext cx="1056"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8" name="Line 36"/>
            <p:cNvSpPr>
              <a:spLocks noChangeShapeType="1"/>
            </p:cNvSpPr>
            <p:nvPr/>
          </p:nvSpPr>
          <p:spPr bwMode="auto">
            <a:xfrm>
              <a:off x="2592" y="3168"/>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9" name="Rectangle 37"/>
            <p:cNvSpPr>
              <a:spLocks noChangeArrowheads="1"/>
            </p:cNvSpPr>
            <p:nvPr/>
          </p:nvSpPr>
          <p:spPr bwMode="auto">
            <a:xfrm>
              <a:off x="1536" y="2544"/>
              <a:ext cx="672" cy="432"/>
            </a:xfrm>
            <a:prstGeom prst="rect">
              <a:avLst/>
            </a:prstGeom>
            <a:noFill/>
            <a:ln w="1905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90" name="Rectangle 38"/>
            <p:cNvSpPr>
              <a:spLocks noChangeArrowheads="1"/>
            </p:cNvSpPr>
            <p:nvPr/>
          </p:nvSpPr>
          <p:spPr bwMode="auto">
            <a:xfrm>
              <a:off x="2304" y="3360"/>
              <a:ext cx="624" cy="288"/>
            </a:xfrm>
            <a:prstGeom prst="rect">
              <a:avLst/>
            </a:prstGeom>
            <a:noFill/>
            <a:ln w="1905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91" name="Line 39"/>
            <p:cNvSpPr>
              <a:spLocks noChangeShapeType="1"/>
            </p:cNvSpPr>
            <p:nvPr/>
          </p:nvSpPr>
          <p:spPr bwMode="auto">
            <a:xfrm>
              <a:off x="2208" y="2736"/>
              <a:ext cx="576" cy="0"/>
            </a:xfrm>
            <a:prstGeom prst="line">
              <a:avLst/>
            </a:prstGeom>
            <a:noFill/>
            <a:ln w="1905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2" name="Line 40"/>
            <p:cNvSpPr>
              <a:spLocks noChangeShapeType="1"/>
            </p:cNvSpPr>
            <p:nvPr/>
          </p:nvSpPr>
          <p:spPr bwMode="auto">
            <a:xfrm>
              <a:off x="2784" y="2736"/>
              <a:ext cx="0" cy="624"/>
            </a:xfrm>
            <a:prstGeom prst="line">
              <a:avLst/>
            </a:prstGeom>
            <a:noFill/>
            <a:ln w="1905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3" name="Line 41"/>
            <p:cNvSpPr>
              <a:spLocks noChangeShapeType="1"/>
            </p:cNvSpPr>
            <p:nvPr/>
          </p:nvSpPr>
          <p:spPr bwMode="auto">
            <a:xfrm>
              <a:off x="1824" y="2496"/>
              <a:ext cx="0" cy="144"/>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5069" name="Text Box 42"/>
          <p:cNvSpPr txBox="1">
            <a:spLocks noChangeArrowheads="1"/>
          </p:cNvSpPr>
          <p:nvPr/>
        </p:nvSpPr>
        <p:spPr bwMode="auto">
          <a:xfrm>
            <a:off x="5029200" y="5103813"/>
            <a:ext cx="3398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Tahoma" panose="020B0604030504040204" pitchFamily="34" charset="0"/>
              </a:rPr>
              <a:t>Cycle </a:t>
            </a:r>
            <a:r>
              <a:rPr lang="en-US" altLang="en-US" sz="1800">
                <a:latin typeface="Tahoma" panose="020B0604030504040204" pitchFamily="34" charset="0"/>
                <a:sym typeface="Wingdings" panose="05000000000000000000" pitchFamily="2" charset="2"/>
              </a:rPr>
              <a:t></a:t>
            </a:r>
            <a:r>
              <a:rPr lang="en-US" altLang="en-US" sz="1800">
                <a:latin typeface="Tahoma" panose="020B0604030504040204" pitchFamily="34" charset="0"/>
              </a:rPr>
              <a:t>Not conflict serializable!</a:t>
            </a:r>
          </a:p>
        </p:txBody>
      </p:sp>
      <p:sp>
        <p:nvSpPr>
          <p:cNvPr id="44" name="Rectangle 8">
            <a:extLst>
              <a:ext uri="{FF2B5EF4-FFF2-40B4-BE49-F238E27FC236}">
                <a16:creationId xmlns:a16="http://schemas.microsoft.com/office/drawing/2014/main" id="{5D2F81DA-C17F-EE4C-BC3B-5697948DE6B2}"/>
              </a:ext>
            </a:extLst>
          </p:cNvPr>
          <p:cNvSpPr>
            <a:spLocks noChangeArrowheads="1"/>
          </p:cNvSpPr>
          <p:nvPr/>
        </p:nvSpPr>
        <p:spPr bwMode="auto">
          <a:xfrm>
            <a:off x="1600200" y="5791200"/>
            <a:ext cx="6553200" cy="892175"/>
          </a:xfrm>
          <a:prstGeom prst="rect">
            <a:avLst/>
          </a:prstGeom>
          <a:solidFill>
            <a:schemeClr val="accent2">
              <a:lumMod val="20000"/>
              <a:lumOff val="80000"/>
            </a:schemeClr>
          </a:solidFill>
          <a:ln>
            <a:noFill/>
          </a:ln>
        </p:spPr>
        <p:txBody>
          <a:bodyPr>
            <a:spAutoFit/>
          </a:bodyPr>
          <a:lstStyle/>
          <a:p>
            <a:pPr>
              <a:spcBef>
                <a:spcPct val="20000"/>
              </a:spcBef>
              <a:buClr>
                <a:schemeClr val="tx1"/>
              </a:buClr>
              <a:buSzPct val="75000"/>
              <a:buFont typeface="Monotype Sorts" charset="0"/>
              <a:buNone/>
              <a:defRPr/>
            </a:pPr>
            <a:r>
              <a:rPr lang="en-US" sz="2800" dirty="0">
                <a:latin typeface="+mn-lt"/>
                <a:ea typeface="ＭＳ Ｐゴシック" charset="0"/>
                <a:cs typeface="ＭＳ Ｐゴシック" charset="0"/>
              </a:rPr>
              <a:t>Theorem:</a:t>
            </a:r>
            <a:r>
              <a:rPr lang="en-US" dirty="0">
                <a:latin typeface="+mn-lt"/>
                <a:ea typeface="ＭＳ Ｐゴシック" charset="0"/>
                <a:cs typeface="ＭＳ Ｐゴシック" charset="0"/>
              </a:rPr>
              <a:t> A schedule is conflict serializable if and only if its dependency graph is acyclic</a:t>
            </a:r>
          </a:p>
        </p:txBody>
      </p:sp>
    </p:spTree>
    <p:extLst>
      <p:ext uri="{BB962C8B-B14F-4D97-AF65-F5344CB8AC3E}">
        <p14:creationId xmlns:p14="http://schemas.microsoft.com/office/powerpoint/2010/main" val="2883147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53218627"/>
              </p:ext>
            </p:extLst>
          </p:nvPr>
        </p:nvGraphicFramePr>
        <p:xfrm>
          <a:off x="685800" y="643720"/>
          <a:ext cx="2999096" cy="2966720"/>
        </p:xfrm>
        <a:graphic>
          <a:graphicData uri="http://schemas.openxmlformats.org/drawingml/2006/table">
            <a:tbl>
              <a:tblPr firstRow="1" bandRow="1">
                <a:tableStyleId>{5C22544A-7EE6-4342-B048-85BDC9FD1C3A}</a:tableStyleId>
              </a:tblPr>
              <a:tblGrid>
                <a:gridCol w="1499548">
                  <a:extLst>
                    <a:ext uri="{9D8B030D-6E8A-4147-A177-3AD203B41FA5}">
                      <a16:colId xmlns:a16="http://schemas.microsoft.com/office/drawing/2014/main" val="3923260155"/>
                    </a:ext>
                  </a:extLst>
                </a:gridCol>
                <a:gridCol w="1499548">
                  <a:extLst>
                    <a:ext uri="{9D8B030D-6E8A-4147-A177-3AD203B41FA5}">
                      <a16:colId xmlns:a16="http://schemas.microsoft.com/office/drawing/2014/main" val="2590127549"/>
                    </a:ext>
                  </a:extLst>
                </a:gridCol>
              </a:tblGrid>
              <a:tr h="370840">
                <a:tc>
                  <a:txBody>
                    <a:bodyPr/>
                    <a:lstStyle/>
                    <a:p>
                      <a:pPr algn="ctr"/>
                      <a:r>
                        <a:rPr lang="en-US" dirty="0">
                          <a:solidFill>
                            <a:schemeClr val="tx1"/>
                          </a:solidFill>
                        </a:rPr>
                        <a:t>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T2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0652029"/>
                  </a:ext>
                </a:extLst>
              </a:tr>
              <a:tr h="370840">
                <a:tc>
                  <a:txBody>
                    <a:bodyPr/>
                    <a:lstStyle/>
                    <a:p>
                      <a:pPr algn="ctr"/>
                      <a:r>
                        <a:rPr lang="en-US" dirty="0">
                          <a:solidFill>
                            <a:schemeClr val="tx1"/>
                          </a:solidFill>
                        </a:rPr>
                        <a:t>R(A)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944347492"/>
                  </a:ext>
                </a:extLst>
              </a:tr>
              <a:tr h="370840">
                <a:tc>
                  <a:txBody>
                    <a:bodyPr/>
                    <a:lstStyle/>
                    <a:p>
                      <a:pPr algn="ctr"/>
                      <a:r>
                        <a:rPr lang="en-US" dirty="0">
                          <a:solidFill>
                            <a:schemeClr val="tx1"/>
                          </a:solidFill>
                        </a:rPr>
                        <a:t>W(A)</a:t>
                      </a:r>
                    </a:p>
                  </a:txBody>
                  <a:tcPr>
                    <a:lnR w="12700" cap="flat" cmpd="sng" algn="ctr">
                      <a:solidFill>
                        <a:schemeClr val="tx1"/>
                      </a:solidFill>
                      <a:prstDash val="solid"/>
                      <a:round/>
                      <a:headEnd type="none" w="med" len="med"/>
                      <a:tailEnd type="none" w="med" len="med"/>
                    </a:ln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452026079"/>
                  </a:ext>
                </a:extLst>
              </a:tr>
              <a:tr h="370840">
                <a:tc>
                  <a:txBody>
                    <a:bodyPr/>
                    <a:lstStyle/>
                    <a:p>
                      <a:pPr algn="ctr"/>
                      <a:endParaRPr lang="en-US"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pPr algn="ctr"/>
                      <a:r>
                        <a:rPr lang="en-US" dirty="0"/>
                        <a:t>R(A)</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919165852"/>
                  </a:ext>
                </a:extLst>
              </a:tr>
              <a:tr h="370840">
                <a:tc>
                  <a:txBody>
                    <a:bodyPr/>
                    <a:lstStyle/>
                    <a:p>
                      <a:endParaRPr lang="en-US"/>
                    </a:p>
                  </a:txBody>
                  <a:tcP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W(A)</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974819871"/>
                  </a:ext>
                </a:extLst>
              </a:tr>
              <a:tr h="370840">
                <a:tc>
                  <a:txBody>
                    <a:bodyPr/>
                    <a:lstStyle/>
                    <a:p>
                      <a:endParaRPr lang="en-US" dirty="0"/>
                    </a:p>
                  </a:txBody>
                  <a:tcPr>
                    <a:lnR w="12700" cap="flat" cmpd="sng" algn="ctr">
                      <a:solidFill>
                        <a:schemeClr val="tx1"/>
                      </a:solidFill>
                      <a:prstDash val="solid"/>
                      <a:round/>
                      <a:headEnd type="none" w="med" len="med"/>
                      <a:tailEnd type="none" w="med" len="med"/>
                    </a:lnR>
                    <a:noFill/>
                  </a:tcPr>
                </a:tc>
                <a:tc>
                  <a:txBody>
                    <a:bodyPr/>
                    <a:lstStyle/>
                    <a:p>
                      <a:pPr algn="ctr"/>
                      <a:r>
                        <a:rPr lang="en-US" dirty="0">
                          <a:solidFill>
                            <a:schemeClr val="tx1"/>
                          </a:solidFill>
                        </a:rPr>
                        <a:t>commit</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607927865"/>
                  </a:ext>
                </a:extLst>
              </a:tr>
              <a:tr h="370840">
                <a:tc>
                  <a:txBody>
                    <a:bodyPr/>
                    <a:lstStyle/>
                    <a:p>
                      <a:pPr algn="ctr"/>
                      <a:r>
                        <a:rPr lang="en-US" dirty="0">
                          <a:solidFill>
                            <a:schemeClr val="tx1"/>
                          </a:solidFill>
                        </a:rPr>
                        <a:t>R(A)</a:t>
                      </a:r>
                    </a:p>
                  </a:txBody>
                  <a:tcPr>
                    <a:lnR w="12700" cap="flat" cmpd="sng" algn="ctr">
                      <a:solidFill>
                        <a:schemeClr val="tx1"/>
                      </a:solidFill>
                      <a:prstDash val="solid"/>
                      <a:round/>
                      <a:headEnd type="none" w="med" len="med"/>
                      <a:tailEnd type="none" w="med" len="med"/>
                    </a:ln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834663599"/>
                  </a:ext>
                </a:extLst>
              </a:tr>
              <a:tr h="370840">
                <a:tc>
                  <a:txBody>
                    <a:bodyPr/>
                    <a:lstStyle/>
                    <a:p>
                      <a:pPr algn="ctr"/>
                      <a:r>
                        <a:rPr lang="en-US" dirty="0">
                          <a:solidFill>
                            <a:schemeClr val="tx1"/>
                          </a:solidFill>
                        </a:rPr>
                        <a:t>commit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3485154"/>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917105113"/>
              </p:ext>
            </p:extLst>
          </p:nvPr>
        </p:nvGraphicFramePr>
        <p:xfrm>
          <a:off x="5000767" y="643720"/>
          <a:ext cx="2999096" cy="2966720"/>
        </p:xfrm>
        <a:graphic>
          <a:graphicData uri="http://schemas.openxmlformats.org/drawingml/2006/table">
            <a:tbl>
              <a:tblPr firstRow="1" bandRow="1">
                <a:tableStyleId>{5C22544A-7EE6-4342-B048-85BDC9FD1C3A}</a:tableStyleId>
              </a:tblPr>
              <a:tblGrid>
                <a:gridCol w="1499548">
                  <a:extLst>
                    <a:ext uri="{9D8B030D-6E8A-4147-A177-3AD203B41FA5}">
                      <a16:colId xmlns:a16="http://schemas.microsoft.com/office/drawing/2014/main" val="3923260155"/>
                    </a:ext>
                  </a:extLst>
                </a:gridCol>
                <a:gridCol w="1499548">
                  <a:extLst>
                    <a:ext uri="{9D8B030D-6E8A-4147-A177-3AD203B41FA5}">
                      <a16:colId xmlns:a16="http://schemas.microsoft.com/office/drawing/2014/main" val="2590127549"/>
                    </a:ext>
                  </a:extLst>
                </a:gridCol>
              </a:tblGrid>
              <a:tr h="370840">
                <a:tc>
                  <a:txBody>
                    <a:bodyPr/>
                    <a:lstStyle/>
                    <a:p>
                      <a:pPr algn="ctr"/>
                      <a:r>
                        <a:rPr lang="en-US" dirty="0">
                          <a:solidFill>
                            <a:schemeClr val="tx1"/>
                          </a:solidFill>
                        </a:rPr>
                        <a:t>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T2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0652029"/>
                  </a:ext>
                </a:extLst>
              </a:tr>
              <a:tr h="370840">
                <a:tc>
                  <a:txBody>
                    <a:bodyPr/>
                    <a:lstStyle/>
                    <a:p>
                      <a:pPr algn="ctr"/>
                      <a:r>
                        <a:rPr lang="en-US" dirty="0">
                          <a:solidFill>
                            <a:schemeClr val="tx1"/>
                          </a:solidFill>
                        </a:rPr>
                        <a:t>R(A)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944347492"/>
                  </a:ext>
                </a:extLst>
              </a:tr>
              <a:tr h="370840">
                <a:tc>
                  <a:txBody>
                    <a:bodyPr/>
                    <a:lstStyle/>
                    <a:p>
                      <a:pPr algn="ctr"/>
                      <a:r>
                        <a:rPr lang="en-US" dirty="0">
                          <a:solidFill>
                            <a:schemeClr val="tx1"/>
                          </a:solidFill>
                        </a:rPr>
                        <a:t>W(A)</a:t>
                      </a:r>
                    </a:p>
                  </a:txBody>
                  <a:tcPr>
                    <a:lnR w="12700" cap="flat" cmpd="sng" algn="ctr">
                      <a:solidFill>
                        <a:schemeClr val="tx1"/>
                      </a:solidFill>
                      <a:prstDash val="solid"/>
                      <a:round/>
                      <a:headEnd type="none" w="med" len="med"/>
                      <a:tailEnd type="none" w="med" len="med"/>
                    </a:ln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452026079"/>
                  </a:ext>
                </a:extLst>
              </a:tr>
              <a:tr h="370840">
                <a:tc>
                  <a:txBody>
                    <a:bodyPr/>
                    <a:lstStyle/>
                    <a:p>
                      <a:pPr algn="ctr"/>
                      <a:endParaRPr lang="en-US"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pPr algn="ctr"/>
                      <a:r>
                        <a:rPr lang="en-US" dirty="0"/>
                        <a:t>R(A)</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919165852"/>
                  </a:ext>
                </a:extLst>
              </a:tr>
              <a:tr h="370840">
                <a:tc>
                  <a:txBody>
                    <a:bodyPr/>
                    <a:lstStyle/>
                    <a:p>
                      <a:pPr algn="ctr"/>
                      <a:r>
                        <a:rPr lang="en-US" dirty="0">
                          <a:solidFill>
                            <a:schemeClr val="tx1"/>
                          </a:solidFill>
                        </a:rPr>
                        <a:t>R(A)</a:t>
                      </a:r>
                    </a:p>
                  </a:txBody>
                  <a:tcPr>
                    <a:lnR w="12700" cap="flat" cmpd="sng" algn="ctr">
                      <a:solidFill>
                        <a:schemeClr val="tx1"/>
                      </a:solidFill>
                      <a:prstDash val="solid"/>
                      <a:round/>
                      <a:headEnd type="none" w="med" len="med"/>
                      <a:tailEnd type="none" w="med" len="med"/>
                    </a:lnR>
                    <a:noFill/>
                  </a:tcPr>
                </a:tc>
                <a:tc>
                  <a:txBody>
                    <a:bodyPr/>
                    <a:lstStyle/>
                    <a:p>
                      <a:endParaRPr lang="en-US"/>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974819871"/>
                  </a:ext>
                </a:extLst>
              </a:tr>
              <a:tr h="370840">
                <a:tc>
                  <a:txBody>
                    <a:bodyPr/>
                    <a:lstStyle/>
                    <a:p>
                      <a:pPr algn="ctr"/>
                      <a:r>
                        <a:rPr lang="en-US" dirty="0">
                          <a:solidFill>
                            <a:schemeClr val="tx1"/>
                          </a:solidFill>
                        </a:rPr>
                        <a:t>commit</a:t>
                      </a:r>
                    </a:p>
                  </a:txBody>
                  <a:tcPr>
                    <a:lnR w="12700" cap="flat" cmpd="sng" algn="ctr">
                      <a:solidFill>
                        <a:schemeClr val="tx1"/>
                      </a:solidFill>
                      <a:prstDash val="solid"/>
                      <a:round/>
                      <a:headEnd type="none" w="med" len="med"/>
                      <a:tailEnd type="none" w="med" len="med"/>
                    </a:lnR>
                    <a:noFill/>
                  </a:tcPr>
                </a:tc>
                <a:tc>
                  <a:txBody>
                    <a:bodyPr/>
                    <a:lstStyle/>
                    <a:p>
                      <a:endParaRPr lang="en-US" dirty="0"/>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607927865"/>
                  </a:ext>
                </a:extLst>
              </a:tr>
              <a:tr h="370840">
                <a:tc>
                  <a:txBody>
                    <a:bodyPr/>
                    <a:lstStyle/>
                    <a:p>
                      <a:endParaRPr lang="en-US"/>
                    </a:p>
                  </a:txBody>
                  <a:tcP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W(A)</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834663599"/>
                  </a:ext>
                </a:extLst>
              </a:tr>
              <a:tr h="370840">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commit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3485154"/>
                  </a:ext>
                </a:extLst>
              </a:tr>
            </a:tbl>
          </a:graphicData>
        </a:graphic>
      </p:graphicFrame>
    </p:spTree>
    <p:extLst>
      <p:ext uri="{BB962C8B-B14F-4D97-AF65-F5344CB8AC3E}">
        <p14:creationId xmlns:p14="http://schemas.microsoft.com/office/powerpoint/2010/main" val="22194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313899"/>
            <a:ext cx="9007522" cy="5782101"/>
          </a:xfrm>
        </p:spPr>
        <p:txBody>
          <a:bodyPr/>
          <a:lstStyle/>
          <a:p>
            <a:r>
              <a:rPr lang="en-US" dirty="0">
                <a:ea typeface="MS PGothic"/>
              </a:rPr>
              <a:t>Imagine yourself being a data manager (DBMS)</a:t>
            </a:r>
          </a:p>
          <a:p>
            <a:r>
              <a:rPr lang="en-US" dirty="0">
                <a:ea typeface="MS PGothic"/>
              </a:rPr>
              <a:t>You are receiving tasks from different clients </a:t>
            </a:r>
            <a:r>
              <a:rPr lang="en-US" dirty="0">
                <a:ea typeface="+mn-lt"/>
                <a:cs typeface="+mn-lt"/>
              </a:rPr>
              <a:t>(transactions)</a:t>
            </a:r>
            <a:r>
              <a:rPr lang="en-US" dirty="0">
                <a:ea typeface="MS PGothic"/>
              </a:rPr>
              <a:t>.</a:t>
            </a:r>
          </a:p>
          <a:p>
            <a:r>
              <a:rPr lang="en-US" dirty="0">
                <a:ea typeface="MS PGothic"/>
              </a:rPr>
              <a:t>These tasks include find pages (reads), do calculation, and write the results down (writes).</a:t>
            </a:r>
          </a:p>
          <a:p>
            <a:r>
              <a:rPr lang="en-US" dirty="0">
                <a:ea typeface="MS PGothic"/>
              </a:rPr>
              <a:t>Some tasks are confirmed by your clients, so the results are put back (commit). Some tasks are not successful (abort).</a:t>
            </a:r>
          </a:p>
          <a:p>
            <a:r>
              <a:rPr lang="en-US" dirty="0"/>
              <a:t>If a task is canceled, you need to make sure to recover the original data.</a:t>
            </a:r>
          </a:p>
          <a:p>
            <a:endParaRPr lang="en-US" dirty="0"/>
          </a:p>
          <a:p>
            <a:endParaRPr lang="en-US" dirty="0"/>
          </a:p>
        </p:txBody>
      </p:sp>
    </p:spTree>
    <p:extLst>
      <p:ext uri="{BB962C8B-B14F-4D97-AF65-F5344CB8AC3E}">
        <p14:creationId xmlns:p14="http://schemas.microsoft.com/office/powerpoint/2010/main" val="365334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23081"/>
            <a:ext cx="7772400" cy="5672919"/>
          </a:xfrm>
        </p:spPr>
        <p:txBody>
          <a:bodyPr/>
          <a:lstStyle/>
          <a:p>
            <a:r>
              <a:rPr lang="en-US" dirty="0"/>
              <a:t>You have two employees. They will do whatever you ask them to do.</a:t>
            </a:r>
          </a:p>
          <a:p>
            <a:pPr lvl="1"/>
            <a:r>
              <a:rPr lang="en-US" dirty="0"/>
              <a:t>Employee 1 is IO. His job is to find pages and bring you copies if that page is not in your office (memory), and put results back. </a:t>
            </a:r>
          </a:p>
          <a:p>
            <a:pPr lvl="1"/>
            <a:r>
              <a:rPr lang="en-US" dirty="0"/>
              <a:t>Employee 2 is CPU. He will do the calculation on the pages. </a:t>
            </a:r>
          </a:p>
          <a:p>
            <a:pPr lvl="1"/>
            <a:r>
              <a:rPr lang="en-US" dirty="0"/>
              <a:t>IO and CPU can do their jobs in parallel. </a:t>
            </a:r>
          </a:p>
          <a:p>
            <a:pPr lvl="1"/>
            <a:r>
              <a:rPr lang="en-US" dirty="0"/>
              <a:t>IO is slower than CPU </a:t>
            </a:r>
          </a:p>
          <a:p>
            <a:r>
              <a:rPr lang="en-US" dirty="0"/>
              <a:t>Your office (memory) is small, and can only hold a certain amount of pages at the same time. If a page is in your office, you can ask CPU to work on it immediately.  </a:t>
            </a:r>
          </a:p>
        </p:txBody>
      </p:sp>
    </p:spTree>
    <p:extLst>
      <p:ext uri="{BB962C8B-B14F-4D97-AF65-F5344CB8AC3E}">
        <p14:creationId xmlns:p14="http://schemas.microsoft.com/office/powerpoint/2010/main" val="3869588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50376"/>
            <a:ext cx="7772400" cy="5645624"/>
          </a:xfrm>
        </p:spPr>
        <p:txBody>
          <a:bodyPr/>
          <a:lstStyle/>
          <a:p>
            <a:r>
              <a:rPr lang="en-US" dirty="0"/>
              <a:t>You received several clients (transactions) at the same time.  T1, T2, T3</a:t>
            </a:r>
          </a:p>
          <a:p>
            <a:r>
              <a:rPr lang="en-US" dirty="0"/>
              <a:t>How to execute? (make a schedule)</a:t>
            </a:r>
          </a:p>
          <a:p>
            <a:r>
              <a:rPr lang="en-US" dirty="0"/>
              <a:t>Option 1: do it one by one.</a:t>
            </a:r>
          </a:p>
          <a:p>
            <a:r>
              <a:rPr lang="en-US" dirty="0"/>
              <a:t>Since these transactions arrived at the same time, you can decide the order. Your clients won’t complain </a:t>
            </a:r>
          </a:p>
          <a:p>
            <a:r>
              <a:rPr lang="en-US" dirty="0"/>
              <a:t>How many orders? n!</a:t>
            </a:r>
          </a:p>
          <a:p>
            <a:r>
              <a:rPr lang="en-US" dirty="0"/>
              <a:t>T1-&gt;T2-&gt;T3; T1-&gt;T3-&gt;T2 </a:t>
            </a:r>
          </a:p>
          <a:p>
            <a:r>
              <a:rPr lang="en-US" dirty="0"/>
              <a:t>T2-&gt;T1-&gt;T3; T2-&gt;T3-&gt;T1</a:t>
            </a:r>
          </a:p>
          <a:p>
            <a:r>
              <a:rPr lang="en-US" dirty="0"/>
              <a:t>T3-&gt;T1-&gt;T2; T3-&gt;T2-&gt;T1</a:t>
            </a:r>
          </a:p>
          <a:p>
            <a:pPr lvl="1"/>
            <a:endParaRPr lang="en-US" dirty="0"/>
          </a:p>
          <a:p>
            <a:endParaRPr lang="en-US" dirty="0"/>
          </a:p>
        </p:txBody>
      </p:sp>
    </p:spTree>
    <p:extLst>
      <p:ext uri="{BB962C8B-B14F-4D97-AF65-F5344CB8AC3E}">
        <p14:creationId xmlns:p14="http://schemas.microsoft.com/office/powerpoint/2010/main" val="320492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of Serial Schedule</a:t>
            </a:r>
          </a:p>
        </p:txBody>
      </p:sp>
      <p:sp>
        <p:nvSpPr>
          <p:cNvPr id="3" name="Content Placeholder 2"/>
          <p:cNvSpPr>
            <a:spLocks noGrp="1"/>
          </p:cNvSpPr>
          <p:nvPr>
            <p:ph idx="1"/>
          </p:nvPr>
        </p:nvSpPr>
        <p:spPr/>
        <p:txBody>
          <a:bodyPr/>
          <a:lstStyle/>
          <a:p>
            <a:r>
              <a:rPr lang="en-US" dirty="0"/>
              <a:t>Idle time</a:t>
            </a:r>
          </a:p>
          <a:p>
            <a:pPr lvl="1"/>
            <a:r>
              <a:rPr lang="en-US" dirty="0"/>
              <a:t>For example, when IO is finding the page, CPU is waiting.</a:t>
            </a:r>
          </a:p>
          <a:p>
            <a:r>
              <a:rPr lang="en-US" dirty="0"/>
              <a:t>A short transaction could get stuck behind a long transaction </a:t>
            </a:r>
          </a:p>
        </p:txBody>
      </p:sp>
    </p:spTree>
    <p:extLst>
      <p:ext uri="{BB962C8B-B14F-4D97-AF65-F5344CB8AC3E}">
        <p14:creationId xmlns:p14="http://schemas.microsoft.com/office/powerpoint/2010/main" val="2666188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dirty="0">
                <a:solidFill>
                  <a:schemeClr val="tx2"/>
                </a:solidFill>
                <a:latin typeface="Cambria" panose="02040503050406030204" pitchFamily="18" charset="0"/>
              </a:rPr>
              <a:t>Serializable Schedule</a:t>
            </a:r>
            <a:endParaRPr lang="en-US" altLang="en-US" dirty="0">
              <a:latin typeface="Cambria" panose="02040503050406030204" pitchFamily="18" charset="0"/>
            </a:endParaRPr>
          </a:p>
        </p:txBody>
      </p:sp>
      <p:sp>
        <p:nvSpPr>
          <p:cNvPr id="3" name="Content Placeholder 2"/>
          <p:cNvSpPr>
            <a:spLocks noGrp="1"/>
          </p:cNvSpPr>
          <p:nvPr>
            <p:ph idx="1"/>
          </p:nvPr>
        </p:nvSpPr>
        <p:spPr/>
        <p:txBody>
          <a:bodyPr/>
          <a:lstStyle/>
          <a:p>
            <a:r>
              <a:rPr lang="en-US" dirty="0"/>
              <a:t>You want to make schedules that allow interleave actions. Yet, the result is equivalent to one of the serial schedule (i.e. your client don’t notice you are serving other clients at the same time: isolation)</a:t>
            </a:r>
          </a:p>
        </p:txBody>
      </p:sp>
    </p:spTree>
    <p:extLst>
      <p:ext uri="{BB962C8B-B14F-4D97-AF65-F5344CB8AC3E}">
        <p14:creationId xmlns:p14="http://schemas.microsoft.com/office/powerpoint/2010/main" val="2981498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233" y="0"/>
            <a:ext cx="7772400" cy="1143000"/>
          </a:xfrm>
        </p:spPr>
        <p:txBody>
          <a:bodyPr/>
          <a:lstStyle/>
          <a:p>
            <a:r>
              <a:rPr lang="en-US" dirty="0"/>
              <a:t>Example </a:t>
            </a:r>
          </a:p>
        </p:txBody>
      </p:sp>
      <p:pic>
        <p:nvPicPr>
          <p:cNvPr id="4" name="Content Placeholder 3"/>
          <p:cNvPicPr>
            <a:picLocks noGrp="1" noChangeAspect="1"/>
          </p:cNvPicPr>
          <p:nvPr>
            <p:ph idx="1"/>
          </p:nvPr>
        </p:nvPicPr>
        <p:blipFill>
          <a:blip r:embed="rId2"/>
          <a:stretch>
            <a:fillRect/>
          </a:stretch>
        </p:blipFill>
        <p:spPr>
          <a:xfrm>
            <a:off x="812800" y="1367050"/>
            <a:ext cx="7321266" cy="5490950"/>
          </a:xfrm>
          <a:prstGeom prst="rect">
            <a:avLst/>
          </a:prstGeom>
        </p:spPr>
      </p:pic>
    </p:spTree>
    <p:extLst>
      <p:ext uri="{BB962C8B-B14F-4D97-AF65-F5344CB8AC3E}">
        <p14:creationId xmlns:p14="http://schemas.microsoft.com/office/powerpoint/2010/main" val="314227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1356" y="170081"/>
            <a:ext cx="8679973" cy="6509981"/>
          </a:xfrm>
          <a:prstGeom prst="rect">
            <a:avLst/>
          </a:prstGeom>
        </p:spPr>
      </p:pic>
    </p:spTree>
    <p:extLst>
      <p:ext uri="{BB962C8B-B14F-4D97-AF65-F5344CB8AC3E}">
        <p14:creationId xmlns:p14="http://schemas.microsoft.com/office/powerpoint/2010/main" val="152374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Anomalies</a:t>
            </a:r>
          </a:p>
        </p:txBody>
      </p:sp>
      <p:sp>
        <p:nvSpPr>
          <p:cNvPr id="5" name="Content Placeholder 4"/>
          <p:cNvSpPr>
            <a:spLocks noGrp="1"/>
          </p:cNvSpPr>
          <p:nvPr>
            <p:ph idx="1"/>
          </p:nvPr>
        </p:nvSpPr>
        <p:spPr/>
        <p:txBody>
          <a:bodyPr/>
          <a:lstStyle/>
          <a:p>
            <a:r>
              <a:rPr lang="en-US" dirty="0"/>
              <a:t>Though this schedule is OK, but it is risky</a:t>
            </a:r>
          </a:p>
          <a:p>
            <a:r>
              <a:rPr lang="en-US" dirty="0"/>
              <a:t>It can cause problem</a:t>
            </a:r>
          </a:p>
        </p:txBody>
      </p:sp>
      <p:sp>
        <p:nvSpPr>
          <p:cNvPr id="6" name="Text Box 46"/>
          <p:cNvSpPr txBox="1">
            <a:spLocks noChangeArrowheads="1"/>
          </p:cNvSpPr>
          <p:nvPr/>
        </p:nvSpPr>
        <p:spPr bwMode="auto">
          <a:xfrm>
            <a:off x="5715000" y="3962400"/>
            <a:ext cx="227177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R(A)</a:t>
            </a:r>
          </a:p>
          <a:p>
            <a:pPr eaLnBrk="1" hangingPunct="1">
              <a:spcBef>
                <a:spcPct val="0"/>
              </a:spcBef>
              <a:buFontTx/>
              <a:buNone/>
            </a:pPr>
            <a:r>
              <a:rPr lang="en-US" altLang="en-US" sz="1600" dirty="0">
                <a:latin typeface="Comic Sans MS" panose="030F0702030302020204" pitchFamily="66" charset="0"/>
              </a:rPr>
              <a:t>W(A)</a:t>
            </a:r>
          </a:p>
          <a:p>
            <a:pPr eaLnBrk="1" hangingPunct="1">
              <a:spcBef>
                <a:spcPct val="0"/>
              </a:spcBef>
              <a:buFontTx/>
              <a:buNone/>
            </a:pPr>
            <a:r>
              <a:rPr lang="en-US" altLang="en-US" sz="1600" dirty="0">
                <a:latin typeface="Comic Sans MS" panose="030F0702030302020204" pitchFamily="66" charset="0"/>
              </a:rPr>
              <a:t>			R(A)</a:t>
            </a:r>
          </a:p>
          <a:p>
            <a:pPr eaLnBrk="1" hangingPunct="1">
              <a:spcBef>
                <a:spcPct val="0"/>
              </a:spcBef>
              <a:buFontTx/>
              <a:buNone/>
            </a:pPr>
            <a:r>
              <a:rPr lang="en-US" altLang="en-US" sz="1600" dirty="0">
                <a:latin typeface="Comic Sans MS" panose="030F0702030302020204" pitchFamily="66" charset="0"/>
              </a:rPr>
              <a:t>			W(A)</a:t>
            </a:r>
          </a:p>
          <a:p>
            <a:pPr eaLnBrk="1" hangingPunct="1">
              <a:spcBef>
                <a:spcPct val="0"/>
              </a:spcBef>
              <a:buFontTx/>
              <a:buNone/>
            </a:pPr>
            <a:r>
              <a:rPr lang="en-US" altLang="en-US" sz="1600" dirty="0">
                <a:latin typeface="Comic Sans MS" panose="030F0702030302020204" pitchFamily="66" charset="0"/>
              </a:rPr>
              <a:t>R(B)</a:t>
            </a:r>
          </a:p>
          <a:p>
            <a:pPr eaLnBrk="1" hangingPunct="1">
              <a:spcBef>
                <a:spcPct val="0"/>
              </a:spcBef>
              <a:buFontTx/>
              <a:buNone/>
            </a:pPr>
            <a:r>
              <a:rPr lang="en-US" altLang="en-US" sz="1600" dirty="0">
                <a:latin typeface="Comic Sans MS" panose="030F0702030302020204" pitchFamily="66" charset="0"/>
              </a:rPr>
              <a:t>W(B)</a:t>
            </a:r>
          </a:p>
          <a:p>
            <a:pPr eaLnBrk="1" hangingPunct="1">
              <a:spcBef>
                <a:spcPct val="0"/>
              </a:spcBef>
              <a:buFontTx/>
              <a:buNone/>
            </a:pPr>
            <a:r>
              <a:rPr lang="en-US" altLang="en-US" sz="1600" dirty="0">
                <a:latin typeface="Comic Sans MS" panose="030F0702030302020204" pitchFamily="66" charset="0"/>
              </a:rPr>
              <a:t>Commit</a:t>
            </a:r>
          </a:p>
          <a:p>
            <a:pPr eaLnBrk="1" hangingPunct="1">
              <a:spcBef>
                <a:spcPct val="0"/>
              </a:spcBef>
              <a:buFontTx/>
              <a:buNone/>
            </a:pPr>
            <a:r>
              <a:rPr lang="en-US" altLang="en-US" sz="1600" dirty="0">
                <a:latin typeface="Comic Sans MS" panose="030F0702030302020204" pitchFamily="66" charset="0"/>
              </a:rPr>
              <a:t>			R(B)</a:t>
            </a:r>
          </a:p>
          <a:p>
            <a:pPr eaLnBrk="1" hangingPunct="1">
              <a:spcBef>
                <a:spcPct val="0"/>
              </a:spcBef>
              <a:buFontTx/>
              <a:buNone/>
            </a:pPr>
            <a:r>
              <a:rPr lang="en-US" altLang="en-US" sz="1600" dirty="0">
                <a:latin typeface="Comic Sans MS" panose="030F0702030302020204" pitchFamily="66" charset="0"/>
              </a:rPr>
              <a:t>			W(B)</a:t>
            </a:r>
          </a:p>
          <a:p>
            <a:pPr eaLnBrk="1" hangingPunct="1">
              <a:spcBef>
                <a:spcPct val="0"/>
              </a:spcBef>
              <a:buFontTx/>
              <a:buNone/>
            </a:pPr>
            <a:r>
              <a:rPr lang="en-US" altLang="en-US" sz="1600" dirty="0">
                <a:latin typeface="Comic Sans MS" panose="030F0702030302020204" pitchFamily="66" charset="0"/>
              </a:rPr>
              <a:t>			Commit</a:t>
            </a:r>
          </a:p>
        </p:txBody>
      </p:sp>
      <p:sp>
        <p:nvSpPr>
          <p:cNvPr id="7" name="Line 47"/>
          <p:cNvSpPr>
            <a:spLocks noChangeShapeType="1"/>
          </p:cNvSpPr>
          <p:nvPr/>
        </p:nvSpPr>
        <p:spPr bwMode="auto">
          <a:xfrm>
            <a:off x="5638800" y="6529388"/>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48"/>
          <p:cNvSpPr>
            <a:spLocks noChangeShapeType="1"/>
          </p:cNvSpPr>
          <p:nvPr/>
        </p:nvSpPr>
        <p:spPr bwMode="auto">
          <a:xfrm>
            <a:off x="5638800" y="3862388"/>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49"/>
          <p:cNvSpPr>
            <a:spLocks noChangeShapeType="1"/>
          </p:cNvSpPr>
          <p:nvPr/>
        </p:nvSpPr>
        <p:spPr bwMode="auto">
          <a:xfrm>
            <a:off x="7086600" y="3557588"/>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Text Box 50"/>
          <p:cNvSpPr txBox="1">
            <a:spLocks noChangeArrowheads="1"/>
          </p:cNvSpPr>
          <p:nvPr/>
        </p:nvSpPr>
        <p:spPr bwMode="auto">
          <a:xfrm>
            <a:off x="5867400" y="3505200"/>
            <a:ext cx="18341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T1			T2</a:t>
            </a:r>
          </a:p>
        </p:txBody>
      </p:sp>
      <p:sp>
        <p:nvSpPr>
          <p:cNvPr id="11" name="Text Box 51"/>
          <p:cNvSpPr txBox="1">
            <a:spLocks noChangeArrowheads="1"/>
          </p:cNvSpPr>
          <p:nvPr/>
        </p:nvSpPr>
        <p:spPr bwMode="auto">
          <a:xfrm>
            <a:off x="3505200" y="4495800"/>
            <a:ext cx="1676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This schedule is OK</a:t>
            </a:r>
          </a:p>
        </p:txBody>
      </p:sp>
      <p:sp>
        <p:nvSpPr>
          <p:cNvPr id="12" name="AutoShape 53"/>
          <p:cNvSpPr>
            <a:spLocks/>
          </p:cNvSpPr>
          <p:nvPr/>
        </p:nvSpPr>
        <p:spPr bwMode="auto">
          <a:xfrm>
            <a:off x="5181600" y="3581400"/>
            <a:ext cx="304800" cy="2971800"/>
          </a:xfrm>
          <a:prstGeom prst="leftBrace">
            <a:avLst>
              <a:gd name="adj1" fmla="val 812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Tree>
    <p:extLst>
      <p:ext uri="{BB962C8B-B14F-4D97-AF65-F5344CB8AC3E}">
        <p14:creationId xmlns:p14="http://schemas.microsoft.com/office/powerpoint/2010/main" val="496166357"/>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2441066D76A468055ACF92456AB51" ma:contentTypeVersion="4" ma:contentTypeDescription="Create a new document." ma:contentTypeScope="" ma:versionID="ed1f7e012127d74fb68bc9ae15bf2f21">
  <xsd:schema xmlns:xsd="http://www.w3.org/2001/XMLSchema" xmlns:xs="http://www.w3.org/2001/XMLSchema" xmlns:p="http://schemas.microsoft.com/office/2006/metadata/properties" xmlns:ns2="0b61e18b-4a5d-488f-b4f5-dfe22aa73b68" targetNamespace="http://schemas.microsoft.com/office/2006/metadata/properties" ma:root="true" ma:fieldsID="6938536058a50c772b07512b226ecff9" ns2:_="">
    <xsd:import namespace="0b61e18b-4a5d-488f-b4f5-dfe22aa73b6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61e18b-4a5d-488f-b4f5-dfe22aa73b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094604-1CC0-4B53-A36C-9BFABB12E3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61e18b-4a5d-488f-b4f5-dfe22aa73b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170D99-604F-49C9-82A8-6D6D527EC305}">
  <ds:schemaRefs>
    <ds:schemaRef ds:uri="http://schemas.microsoft.com/sharepoint/v3/contenttype/forms"/>
  </ds:schemaRefs>
</ds:datastoreItem>
</file>

<file path=customXml/itemProps3.xml><?xml version="1.0" encoding="utf-8"?>
<ds:datastoreItem xmlns:ds="http://schemas.openxmlformats.org/officeDocument/2006/customXml" ds:itemID="{401D025F-198B-44D6-8F08-5EBFA4EFAC32}">
  <ds:schemaRefs>
    <ds:schemaRef ds:uri="http://schemas.microsoft.com/office/2006/documentManagement/types"/>
    <ds:schemaRef ds:uri="http://purl.org/dc/terms/"/>
    <ds:schemaRef ds:uri="http://schemas.microsoft.com/office/2006/metadata/properties"/>
    <ds:schemaRef ds:uri="http://www.w3.org/XML/1998/namespace"/>
    <ds:schemaRef ds:uri="http://purl.org/dc/elements/1.1/"/>
    <ds:schemaRef ds:uri="http://schemas.microsoft.com/office/infopath/2007/PartnerControls"/>
    <ds:schemaRef ds:uri="e159a28f-02d5-4282-a89c-cd53759e3099"/>
    <ds:schemaRef ds:uri="http://schemas.openxmlformats.org/package/2006/metadata/core-properties"/>
    <ds:schemaRef ds:uri="7412b504-485f-4eaf-a42a-3d3c57f68c2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8663</TotalTime>
  <Words>944</Words>
  <Application>Microsoft Office PowerPoint</Application>
  <PresentationFormat>On-screen Show (4:3)</PresentationFormat>
  <Paragraphs>163</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 Design</vt:lpstr>
      <vt:lpstr>Transaction management</vt:lpstr>
      <vt:lpstr>PowerPoint Presentation</vt:lpstr>
      <vt:lpstr>PowerPoint Presentation</vt:lpstr>
      <vt:lpstr>PowerPoint Presentation</vt:lpstr>
      <vt:lpstr>Problem of Serial Schedule</vt:lpstr>
      <vt:lpstr>Serializable Schedule</vt:lpstr>
      <vt:lpstr>Example </vt:lpstr>
      <vt:lpstr>PowerPoint Presentation</vt:lpstr>
      <vt:lpstr>Anomalies</vt:lpstr>
      <vt:lpstr>PowerPoint Presentation</vt:lpstr>
      <vt:lpstr>PowerPoint Presentation</vt:lpstr>
      <vt:lpstr>PowerPoint Presentation</vt:lpstr>
      <vt:lpstr>PowerPoint Presentation</vt:lpstr>
      <vt:lpstr>PowerPoint Presentation</vt:lpstr>
      <vt:lpstr>Solution 1</vt:lpstr>
      <vt:lpstr>Solution 2</vt:lpstr>
      <vt:lpstr>Conflict Equivalent</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Qi [COM S]</dc:creator>
  <cp:lastModifiedBy>Li, Qi [COM S]</cp:lastModifiedBy>
  <cp:revision>32</cp:revision>
  <dcterms:created xsi:type="dcterms:W3CDTF">2020-04-09T15:05:29Z</dcterms:created>
  <dcterms:modified xsi:type="dcterms:W3CDTF">2021-04-06T18:11:12Z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0x010100E722441066D76A468055ACF92456AB51</vt:lpwstr>
  </property>
</Properties>
</file>