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56" r:id="rId5"/>
    <p:sldId id="448" r:id="rId6"/>
    <p:sldId id="257" r:id="rId7"/>
    <p:sldId id="258" r:id="rId8"/>
    <p:sldId id="44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97B16-DB3B-C13E-7278-69FF3461572F}" v="95" dt="2021-02-25T01:26:53.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55"/>
    <p:restoredTop sz="86119" autoAdjust="0"/>
  </p:normalViewPr>
  <p:slideViewPr>
    <p:cSldViewPr snapToGrid="0" snapToObjects="1">
      <p:cViewPr varScale="1">
        <p:scale>
          <a:sx n="79" d="100"/>
          <a:sy n="79" d="100"/>
        </p:scale>
        <p:origin x="2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Ying [COM S]" userId="S::yingcai@iastate.edu::b8d11c4e-9a38-4981-91d7-b17bc0626971" providerId="AD" clId="Web-{82A97B16-DB3B-C13E-7278-69FF3461572F}"/>
    <pc:docChg chg="modSld">
      <pc:chgData name="Cai, Ying [COM S]" userId="S::yingcai@iastate.edu::b8d11c4e-9a38-4981-91d7-b17bc0626971" providerId="AD" clId="Web-{82A97B16-DB3B-C13E-7278-69FF3461572F}" dt="2021-02-25T01:26:53.941" v="47" actId="20577"/>
      <pc:docMkLst>
        <pc:docMk/>
      </pc:docMkLst>
      <pc:sldChg chg="modSp">
        <pc:chgData name="Cai, Ying [COM S]" userId="S::yingcai@iastate.edu::b8d11c4e-9a38-4981-91d7-b17bc0626971" providerId="AD" clId="Web-{82A97B16-DB3B-C13E-7278-69FF3461572F}" dt="2021-02-25T01:26:53.941" v="47" actId="20577"/>
        <pc:sldMkLst>
          <pc:docMk/>
          <pc:sldMk cId="2299778465" sldId="256"/>
        </pc:sldMkLst>
        <pc:spChg chg="mod">
          <ac:chgData name="Cai, Ying [COM S]" userId="S::yingcai@iastate.edu::b8d11c4e-9a38-4981-91d7-b17bc0626971" providerId="AD" clId="Web-{82A97B16-DB3B-C13E-7278-69FF3461572F}" dt="2021-02-25T01:26:53.941" v="47" actId="20577"/>
          <ac:spMkLst>
            <pc:docMk/>
            <pc:sldMk cId="2299778465" sldId="256"/>
            <ac:spMk id="164" creationId="{6BF4DAC2-1250-0844-828D-8E3FB1D6F6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7F358-A0B6-449F-8A41-0BE360B9AAF3}"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8663-9F75-4F73-97AB-6A6190F4E68F}" type="slidenum">
              <a:rPr lang="en-US" smtClean="0"/>
              <a:t>‹#›</a:t>
            </a:fld>
            <a:endParaRPr lang="en-US"/>
          </a:p>
        </p:txBody>
      </p:sp>
    </p:spTree>
    <p:extLst>
      <p:ext uri="{BB962C8B-B14F-4D97-AF65-F5344CB8AC3E}">
        <p14:creationId xmlns:p14="http://schemas.microsoft.com/office/powerpoint/2010/main" val="597292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Grading rule: deduction based on mistake.</a:t>
            </a:r>
            <a:endParaRPr lang="en-US" dirty="0"/>
          </a:p>
        </p:txBody>
      </p:sp>
      <p:sp>
        <p:nvSpPr>
          <p:cNvPr id="4" name="Slide Number Placeholder 3"/>
          <p:cNvSpPr>
            <a:spLocks noGrp="1"/>
          </p:cNvSpPr>
          <p:nvPr>
            <p:ph type="sldNum" sz="quarter" idx="10"/>
          </p:nvPr>
        </p:nvSpPr>
        <p:spPr/>
        <p:txBody>
          <a:bodyPr/>
          <a:lstStyle/>
          <a:p>
            <a:fld id="{D5F78663-9F75-4F73-97AB-6A6190F4E68F}" type="slidenum">
              <a:rPr lang="en-US" smtClean="0"/>
              <a:t>1</a:t>
            </a:fld>
            <a:endParaRPr lang="en-US"/>
          </a:p>
        </p:txBody>
      </p:sp>
    </p:spTree>
    <p:extLst>
      <p:ext uri="{BB962C8B-B14F-4D97-AF65-F5344CB8AC3E}">
        <p14:creationId xmlns:p14="http://schemas.microsoft.com/office/powerpoint/2010/main" val="364576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78663-9F75-4F73-97AB-6A6190F4E68F}" type="slidenum">
              <a:rPr lang="en-US" smtClean="0"/>
              <a:t>5</a:t>
            </a:fld>
            <a:endParaRPr lang="en-US"/>
          </a:p>
        </p:txBody>
      </p:sp>
    </p:spTree>
    <p:extLst>
      <p:ext uri="{BB962C8B-B14F-4D97-AF65-F5344CB8AC3E}">
        <p14:creationId xmlns:p14="http://schemas.microsoft.com/office/powerpoint/2010/main" val="227460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C34B-0767-CC41-8E81-A5F351FEF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06C65-8650-8F47-B47C-04720F6ED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BD7CC4-0CB7-C741-8E13-56E494A53A66}"/>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5" name="Footer Placeholder 4">
            <a:extLst>
              <a:ext uri="{FF2B5EF4-FFF2-40B4-BE49-F238E27FC236}">
                <a16:creationId xmlns:a16="http://schemas.microsoft.com/office/drawing/2014/main" id="{DBABCC20-2537-9642-931D-83A9FB7DA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A84D6-DD78-3F4E-BE2A-73CE3D7EADFB}"/>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351736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C54D-4494-EB46-86FA-88A9A69CB9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CF2CEA-144B-5043-BA37-C102814E9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97CA1-8F2A-D34E-96D9-0C5B8D8531FD}"/>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5" name="Footer Placeholder 4">
            <a:extLst>
              <a:ext uri="{FF2B5EF4-FFF2-40B4-BE49-F238E27FC236}">
                <a16:creationId xmlns:a16="http://schemas.microsoft.com/office/drawing/2014/main" id="{AB0834C9-4656-3149-8667-A19410F34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3E908-67B8-DD47-8DEB-1380BA7D79EE}"/>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93730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7735A-EF4B-E44B-90C0-A240D1D1D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61B181-0C48-1F4B-9FB6-A14F21CC5B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FE8A7-2F8E-5349-969A-7E91316C03B6}"/>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5" name="Footer Placeholder 4">
            <a:extLst>
              <a:ext uri="{FF2B5EF4-FFF2-40B4-BE49-F238E27FC236}">
                <a16:creationId xmlns:a16="http://schemas.microsoft.com/office/drawing/2014/main" id="{8BA6EFF3-7995-A244-884F-B5F5E985F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A4D23-9968-214A-A786-EFC978BC6BD4}"/>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424093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F939-0EF2-664D-BF17-1FD2EDCA3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5C845-CA4D-DD46-9A68-71F42CCACB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964FF-035D-ED43-88E7-F78FA5BD970A}"/>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5" name="Footer Placeholder 4">
            <a:extLst>
              <a:ext uri="{FF2B5EF4-FFF2-40B4-BE49-F238E27FC236}">
                <a16:creationId xmlns:a16="http://schemas.microsoft.com/office/drawing/2014/main" id="{290CBBC5-1A46-3946-8B19-2DA473E16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060F8-D507-4449-AE8A-32EFF97EBA93}"/>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135098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40F5-4280-D147-A436-4D7E2ECA1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31936-7197-324A-840B-058B566B3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B068A0-12F5-BE42-A300-8DAF5B50713D}"/>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5" name="Footer Placeholder 4">
            <a:extLst>
              <a:ext uri="{FF2B5EF4-FFF2-40B4-BE49-F238E27FC236}">
                <a16:creationId xmlns:a16="http://schemas.microsoft.com/office/drawing/2014/main" id="{97AD14EF-F9C8-6749-A545-4C3B2D2ED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FF116-556A-3847-95C3-AFDF7F307B1E}"/>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226235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7538-D2E3-C64C-B1A3-D9AD2C651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99A3A-831E-AD41-A3D4-B6F5E55B81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84352-DDCA-DC4E-9262-1E02672E0C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3ADD06-35F3-394A-BC5E-EDB500F8CD68}"/>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6" name="Footer Placeholder 5">
            <a:extLst>
              <a:ext uri="{FF2B5EF4-FFF2-40B4-BE49-F238E27FC236}">
                <a16:creationId xmlns:a16="http://schemas.microsoft.com/office/drawing/2014/main" id="{E9628BDD-C3F1-4F4C-9D20-A9065E9A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B370C-DAC7-C445-B69A-D2A5DE2CD445}"/>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199402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C75C-C44B-094F-B56F-D0C83F4671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70295-66F3-0841-BDF5-1B4C341C2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08F59A-D7DC-0F4D-9272-0BEA5C4386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3C5E2-163B-0D41-86E3-B5B51753D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C218DC-89F3-E34E-B57A-4896136E63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D849E-4747-4442-A7B8-EAEB05E883DB}"/>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8" name="Footer Placeholder 7">
            <a:extLst>
              <a:ext uri="{FF2B5EF4-FFF2-40B4-BE49-F238E27FC236}">
                <a16:creationId xmlns:a16="http://schemas.microsoft.com/office/drawing/2014/main" id="{A762DD42-C8C8-8845-BDE2-62B87A4BA3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5BD8E9-E9A1-EC4E-A155-013D1F830DE8}"/>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17872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981D-B770-1440-9A1B-228EB371F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9EE1D-C763-C84F-AD20-7EDF3FB520EA}"/>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4" name="Footer Placeholder 3">
            <a:extLst>
              <a:ext uri="{FF2B5EF4-FFF2-40B4-BE49-F238E27FC236}">
                <a16:creationId xmlns:a16="http://schemas.microsoft.com/office/drawing/2014/main" id="{A1B168FC-9858-034F-8B75-7AF41DF6C8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9475D0-3103-3142-8032-7637D4300EE4}"/>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175754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8CFC0-19C5-7A45-885F-F7BDF943531D}"/>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3" name="Footer Placeholder 2">
            <a:extLst>
              <a:ext uri="{FF2B5EF4-FFF2-40B4-BE49-F238E27FC236}">
                <a16:creationId xmlns:a16="http://schemas.microsoft.com/office/drawing/2014/main" id="{05631F7F-EF94-0A46-BF1B-AC88CE55B0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C91F31-E570-3943-8CA5-36D6605BB592}"/>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82115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FAA1-749C-F746-BD7D-5C5B8687B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E0F054-4609-7C46-BA1B-09F66C7C2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072359-BB09-E64E-8FA2-253C438EA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525ED4-800E-E244-BFA2-2084E77D56B3}"/>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6" name="Footer Placeholder 5">
            <a:extLst>
              <a:ext uri="{FF2B5EF4-FFF2-40B4-BE49-F238E27FC236}">
                <a16:creationId xmlns:a16="http://schemas.microsoft.com/office/drawing/2014/main" id="{61511669-9BCE-F948-A274-E402715B8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B5928-E035-504B-80AA-AB47AE3CF512}"/>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76978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D707-45AC-F846-9096-B904AE1B2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B28F83-9A5F-7342-B64D-24F668CEA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6B873D-9C4B-B744-8770-AB110D4F5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D97F82-C54A-A54B-B803-3574CB16FCC6}"/>
              </a:ext>
            </a:extLst>
          </p:cNvPr>
          <p:cNvSpPr>
            <a:spLocks noGrp="1"/>
          </p:cNvSpPr>
          <p:nvPr>
            <p:ph type="dt" sz="half" idx="10"/>
          </p:nvPr>
        </p:nvSpPr>
        <p:spPr/>
        <p:txBody>
          <a:bodyPr/>
          <a:lstStyle/>
          <a:p>
            <a:fld id="{DA395E6D-4FAD-CE46-8954-2079F61C86B8}" type="datetimeFigureOut">
              <a:rPr lang="en-US" smtClean="0"/>
              <a:t>3/2/2021</a:t>
            </a:fld>
            <a:endParaRPr lang="en-US"/>
          </a:p>
        </p:txBody>
      </p:sp>
      <p:sp>
        <p:nvSpPr>
          <p:cNvPr id="6" name="Footer Placeholder 5">
            <a:extLst>
              <a:ext uri="{FF2B5EF4-FFF2-40B4-BE49-F238E27FC236}">
                <a16:creationId xmlns:a16="http://schemas.microsoft.com/office/drawing/2014/main" id="{3180D81D-588B-014A-B4CB-049CADEF6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58225-DD70-414D-8962-59D7242CB8A1}"/>
              </a:ext>
            </a:extLst>
          </p:cNvPr>
          <p:cNvSpPr>
            <a:spLocks noGrp="1"/>
          </p:cNvSpPr>
          <p:nvPr>
            <p:ph type="sldNum" sz="quarter" idx="12"/>
          </p:nvPr>
        </p:nvSpPr>
        <p:spPr/>
        <p:txBody>
          <a:bodyPr/>
          <a:lstStyle/>
          <a:p>
            <a:fld id="{2E0DDDD2-6C49-C647-B853-6F2CEB7A8BB6}" type="slidenum">
              <a:rPr lang="en-US" smtClean="0"/>
              <a:t>‹#›</a:t>
            </a:fld>
            <a:endParaRPr lang="en-US"/>
          </a:p>
        </p:txBody>
      </p:sp>
    </p:spTree>
    <p:extLst>
      <p:ext uri="{BB962C8B-B14F-4D97-AF65-F5344CB8AC3E}">
        <p14:creationId xmlns:p14="http://schemas.microsoft.com/office/powerpoint/2010/main" val="28559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E5C72-E209-0A49-82AB-BE642A61D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6F5D5A-AED6-1047-BE9C-73D8AADB7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43725-2816-DD47-9D25-BA146AF98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95E6D-4FAD-CE46-8954-2079F61C86B8}" type="datetimeFigureOut">
              <a:rPr lang="en-US" smtClean="0"/>
              <a:t>3/2/2021</a:t>
            </a:fld>
            <a:endParaRPr lang="en-US"/>
          </a:p>
        </p:txBody>
      </p:sp>
      <p:sp>
        <p:nvSpPr>
          <p:cNvPr id="5" name="Footer Placeholder 4">
            <a:extLst>
              <a:ext uri="{FF2B5EF4-FFF2-40B4-BE49-F238E27FC236}">
                <a16:creationId xmlns:a16="http://schemas.microsoft.com/office/drawing/2014/main" id="{4A3DEE4F-7A1A-1148-B873-25E3984C1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F5D929-210B-F748-86CD-9ABEBFB55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DDDD2-6C49-C647-B853-6F2CEB7A8BB6}" type="slidenum">
              <a:rPr lang="en-US" smtClean="0"/>
              <a:t>‹#›</a:t>
            </a:fld>
            <a:endParaRPr lang="en-US"/>
          </a:p>
        </p:txBody>
      </p:sp>
    </p:spTree>
    <p:extLst>
      <p:ext uri="{BB962C8B-B14F-4D97-AF65-F5344CB8AC3E}">
        <p14:creationId xmlns:p14="http://schemas.microsoft.com/office/powerpoint/2010/main" val="107632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83764-CA03-D546-81CD-64C0748A1B02}"/>
              </a:ext>
            </a:extLst>
          </p:cNvPr>
          <p:cNvSpPr/>
          <p:nvPr/>
        </p:nvSpPr>
        <p:spPr>
          <a:xfrm>
            <a:off x="807444" y="3998780"/>
            <a:ext cx="1038245"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airplane</a:t>
            </a:r>
          </a:p>
        </p:txBody>
      </p:sp>
      <p:sp>
        <p:nvSpPr>
          <p:cNvPr id="5" name="Rectangle 4">
            <a:extLst>
              <a:ext uri="{FF2B5EF4-FFF2-40B4-BE49-F238E27FC236}">
                <a16:creationId xmlns:a16="http://schemas.microsoft.com/office/drawing/2014/main" id="{6679D066-6B03-E841-AD72-23C050E215A6}"/>
              </a:ext>
            </a:extLst>
          </p:cNvPr>
          <p:cNvSpPr/>
          <p:nvPr/>
        </p:nvSpPr>
        <p:spPr>
          <a:xfrm>
            <a:off x="414444" y="1355581"/>
            <a:ext cx="984698" cy="4214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model</a:t>
            </a:r>
          </a:p>
        </p:txBody>
      </p:sp>
      <p:sp>
        <p:nvSpPr>
          <p:cNvPr id="6" name="Rectangle 5">
            <a:extLst>
              <a:ext uri="{FF2B5EF4-FFF2-40B4-BE49-F238E27FC236}">
                <a16:creationId xmlns:a16="http://schemas.microsoft.com/office/drawing/2014/main" id="{5EEA95E3-9C18-1D49-8BC9-B03F2974AB62}"/>
              </a:ext>
            </a:extLst>
          </p:cNvPr>
          <p:cNvSpPr/>
          <p:nvPr/>
        </p:nvSpPr>
        <p:spPr>
          <a:xfrm>
            <a:off x="4778868" y="578583"/>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employee</a:t>
            </a:r>
          </a:p>
        </p:txBody>
      </p:sp>
      <p:sp>
        <p:nvSpPr>
          <p:cNvPr id="7" name="Rectangle 6">
            <a:extLst>
              <a:ext uri="{FF2B5EF4-FFF2-40B4-BE49-F238E27FC236}">
                <a16:creationId xmlns:a16="http://schemas.microsoft.com/office/drawing/2014/main" id="{3D4EDEC9-B0CA-9645-82BE-9DCE1831F337}"/>
              </a:ext>
            </a:extLst>
          </p:cNvPr>
          <p:cNvSpPr/>
          <p:nvPr/>
        </p:nvSpPr>
        <p:spPr>
          <a:xfrm>
            <a:off x="3791115" y="2712292"/>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technician</a:t>
            </a:r>
          </a:p>
        </p:txBody>
      </p:sp>
      <p:sp>
        <p:nvSpPr>
          <p:cNvPr id="8" name="Rectangle 7">
            <a:extLst>
              <a:ext uri="{FF2B5EF4-FFF2-40B4-BE49-F238E27FC236}">
                <a16:creationId xmlns:a16="http://schemas.microsoft.com/office/drawing/2014/main" id="{C6987F7F-FE09-964E-8373-1D174A653CF1}"/>
              </a:ext>
            </a:extLst>
          </p:cNvPr>
          <p:cNvSpPr/>
          <p:nvPr/>
        </p:nvSpPr>
        <p:spPr>
          <a:xfrm>
            <a:off x="5857401" y="2764148"/>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controller</a:t>
            </a:r>
          </a:p>
        </p:txBody>
      </p:sp>
      <p:sp>
        <p:nvSpPr>
          <p:cNvPr id="9" name="Rectangle 8">
            <a:extLst>
              <a:ext uri="{FF2B5EF4-FFF2-40B4-BE49-F238E27FC236}">
                <a16:creationId xmlns:a16="http://schemas.microsoft.com/office/drawing/2014/main" id="{4704A25D-8F3E-1942-90D5-782E29091299}"/>
              </a:ext>
            </a:extLst>
          </p:cNvPr>
          <p:cNvSpPr/>
          <p:nvPr/>
        </p:nvSpPr>
        <p:spPr>
          <a:xfrm>
            <a:off x="3234551" y="5117432"/>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test</a:t>
            </a:r>
          </a:p>
        </p:txBody>
      </p:sp>
      <p:sp>
        <p:nvSpPr>
          <p:cNvPr id="10" name="Rectangle 9">
            <a:extLst>
              <a:ext uri="{FF2B5EF4-FFF2-40B4-BE49-F238E27FC236}">
                <a16:creationId xmlns:a16="http://schemas.microsoft.com/office/drawing/2014/main" id="{18054C6F-EFA1-5E4E-9998-0AAF4735BDB2}"/>
              </a:ext>
            </a:extLst>
          </p:cNvPr>
          <p:cNvSpPr/>
          <p:nvPr/>
        </p:nvSpPr>
        <p:spPr>
          <a:xfrm>
            <a:off x="6395430" y="5117432"/>
            <a:ext cx="1281124" cy="3768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Medical exam</a:t>
            </a:r>
          </a:p>
        </p:txBody>
      </p:sp>
      <p:sp>
        <p:nvSpPr>
          <p:cNvPr id="11" name="Diamond 10">
            <a:extLst>
              <a:ext uri="{FF2B5EF4-FFF2-40B4-BE49-F238E27FC236}">
                <a16:creationId xmlns:a16="http://schemas.microsoft.com/office/drawing/2014/main" id="{139A0160-17EA-1C47-A64D-2C8FD3706FEF}"/>
              </a:ext>
            </a:extLst>
          </p:cNvPr>
          <p:cNvSpPr/>
          <p:nvPr/>
        </p:nvSpPr>
        <p:spPr>
          <a:xfrm>
            <a:off x="2776857" y="3952014"/>
            <a:ext cx="1923674" cy="43524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solidFill>
              </a:rPr>
              <a:t>perform</a:t>
            </a:r>
          </a:p>
        </p:txBody>
      </p:sp>
      <p:sp>
        <p:nvSpPr>
          <p:cNvPr id="12" name="Diamond 11">
            <a:extLst>
              <a:ext uri="{FF2B5EF4-FFF2-40B4-BE49-F238E27FC236}">
                <a16:creationId xmlns:a16="http://schemas.microsoft.com/office/drawing/2014/main" id="{B2C17DD2-F208-CD4A-BCCD-A8FB583BAFDD}"/>
              </a:ext>
            </a:extLst>
          </p:cNvPr>
          <p:cNvSpPr/>
          <p:nvPr/>
        </p:nvSpPr>
        <p:spPr>
          <a:xfrm>
            <a:off x="1623174" y="2145019"/>
            <a:ext cx="1658815" cy="40846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solidFill>
              </a:rPr>
              <a:t>expert</a:t>
            </a:r>
          </a:p>
        </p:txBody>
      </p:sp>
      <p:sp>
        <p:nvSpPr>
          <p:cNvPr id="13" name="Diamond 12">
            <a:extLst>
              <a:ext uri="{FF2B5EF4-FFF2-40B4-BE49-F238E27FC236}">
                <a16:creationId xmlns:a16="http://schemas.microsoft.com/office/drawing/2014/main" id="{90A84F7C-E8CE-E344-9CD8-2FD2813357E9}"/>
              </a:ext>
            </a:extLst>
          </p:cNvPr>
          <p:cNvSpPr/>
          <p:nvPr/>
        </p:nvSpPr>
        <p:spPr>
          <a:xfrm>
            <a:off x="6049179" y="3868128"/>
            <a:ext cx="1334806" cy="43054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B0F0"/>
                </a:solidFill>
              </a:rPr>
              <a:t>takes</a:t>
            </a:r>
          </a:p>
        </p:txBody>
      </p:sp>
      <p:cxnSp>
        <p:nvCxnSpPr>
          <p:cNvPr id="15" name="Straight Connector 14">
            <a:extLst>
              <a:ext uri="{FF2B5EF4-FFF2-40B4-BE49-F238E27FC236}">
                <a16:creationId xmlns:a16="http://schemas.microsoft.com/office/drawing/2014/main" id="{76E02CD0-AA26-B74B-9F91-AD2AA1153CC3}"/>
              </a:ext>
            </a:extLst>
          </p:cNvPr>
          <p:cNvCxnSpPr>
            <a:cxnSpLocks/>
            <a:stCxn id="21" idx="3"/>
            <a:endCxn id="7" idx="0"/>
          </p:cNvCxnSpPr>
          <p:nvPr/>
        </p:nvCxnSpPr>
        <p:spPr>
          <a:xfrm flipH="1">
            <a:off x="4431677" y="1843218"/>
            <a:ext cx="974702" cy="869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56258C-10F5-DE41-A56B-7B75E6291FA6}"/>
              </a:ext>
            </a:extLst>
          </p:cNvPr>
          <p:cNvCxnSpPr>
            <a:cxnSpLocks/>
            <a:stCxn id="21" idx="3"/>
            <a:endCxn id="8" idx="0"/>
          </p:cNvCxnSpPr>
          <p:nvPr/>
        </p:nvCxnSpPr>
        <p:spPr>
          <a:xfrm>
            <a:off x="5406379" y="1843218"/>
            <a:ext cx="1091584" cy="92093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riangle 20">
            <a:extLst>
              <a:ext uri="{FF2B5EF4-FFF2-40B4-BE49-F238E27FC236}">
                <a16:creationId xmlns:a16="http://schemas.microsoft.com/office/drawing/2014/main" id="{FCB270C9-810C-2447-93B2-93C0D0282005}"/>
              </a:ext>
            </a:extLst>
          </p:cNvPr>
          <p:cNvSpPr/>
          <p:nvPr/>
        </p:nvSpPr>
        <p:spPr>
          <a:xfrm>
            <a:off x="4955357" y="1471056"/>
            <a:ext cx="902044" cy="3721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isa</a:t>
            </a:r>
            <a:endParaRPr lang="en-US" sz="1400" dirty="0">
              <a:solidFill>
                <a:schemeClr val="tx1"/>
              </a:solidFill>
            </a:endParaRPr>
          </a:p>
        </p:txBody>
      </p:sp>
      <p:cxnSp>
        <p:nvCxnSpPr>
          <p:cNvPr id="26" name="Straight Connector 25">
            <a:extLst>
              <a:ext uri="{FF2B5EF4-FFF2-40B4-BE49-F238E27FC236}">
                <a16:creationId xmlns:a16="http://schemas.microsoft.com/office/drawing/2014/main" id="{E4ABE030-912A-CF44-9DCF-1499C2D2081E}"/>
              </a:ext>
            </a:extLst>
          </p:cNvPr>
          <p:cNvCxnSpPr>
            <a:cxnSpLocks/>
            <a:stCxn id="6" idx="2"/>
            <a:endCxn id="21" idx="0"/>
          </p:cNvCxnSpPr>
          <p:nvPr/>
        </p:nvCxnSpPr>
        <p:spPr>
          <a:xfrm flipH="1">
            <a:off x="5406379" y="967057"/>
            <a:ext cx="13051" cy="503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7A2044-0201-024B-9631-0E11083A2CA7}"/>
              </a:ext>
            </a:extLst>
          </p:cNvPr>
          <p:cNvCxnSpPr>
            <a:cxnSpLocks/>
            <a:stCxn id="11" idx="0"/>
            <a:endCxn id="7" idx="2"/>
          </p:cNvCxnSpPr>
          <p:nvPr/>
        </p:nvCxnSpPr>
        <p:spPr>
          <a:xfrm flipV="1">
            <a:off x="3738694" y="3100766"/>
            <a:ext cx="692983" cy="8512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BA2EA36-4B79-FA45-9C34-615E5B1F2018}"/>
              </a:ext>
            </a:extLst>
          </p:cNvPr>
          <p:cNvCxnSpPr>
            <a:cxnSpLocks/>
            <a:stCxn id="11" idx="2"/>
            <a:endCxn id="9" idx="0"/>
          </p:cNvCxnSpPr>
          <p:nvPr/>
        </p:nvCxnSpPr>
        <p:spPr>
          <a:xfrm>
            <a:off x="3738694" y="4387254"/>
            <a:ext cx="136419" cy="7301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064D19-44F2-A44D-B93E-2C37DFB218CA}"/>
              </a:ext>
            </a:extLst>
          </p:cNvPr>
          <p:cNvCxnSpPr>
            <a:cxnSpLocks/>
            <a:stCxn id="4" idx="3"/>
            <a:endCxn id="11" idx="1"/>
          </p:cNvCxnSpPr>
          <p:nvPr/>
        </p:nvCxnSpPr>
        <p:spPr>
          <a:xfrm flipV="1">
            <a:off x="1845689" y="4169634"/>
            <a:ext cx="931168" cy="23383"/>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DA2A9F05-6C4E-3046-AFEB-350C16041098}"/>
              </a:ext>
            </a:extLst>
          </p:cNvPr>
          <p:cNvSpPr/>
          <p:nvPr/>
        </p:nvSpPr>
        <p:spPr>
          <a:xfrm>
            <a:off x="414444" y="2740765"/>
            <a:ext cx="1649134" cy="43524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B0F0"/>
                </a:solidFill>
              </a:rPr>
              <a:t>belong</a:t>
            </a:r>
          </a:p>
        </p:txBody>
      </p:sp>
      <p:cxnSp>
        <p:nvCxnSpPr>
          <p:cNvPr id="39" name="Straight Connector 38">
            <a:extLst>
              <a:ext uri="{FF2B5EF4-FFF2-40B4-BE49-F238E27FC236}">
                <a16:creationId xmlns:a16="http://schemas.microsoft.com/office/drawing/2014/main" id="{6DCA2842-BA44-DE47-88ED-B9D3FE46A89F}"/>
              </a:ext>
            </a:extLst>
          </p:cNvPr>
          <p:cNvCxnSpPr>
            <a:cxnSpLocks/>
            <a:stCxn id="4" idx="0"/>
            <a:endCxn id="38" idx="2"/>
          </p:cNvCxnSpPr>
          <p:nvPr/>
        </p:nvCxnSpPr>
        <p:spPr>
          <a:xfrm flipH="1" flipV="1">
            <a:off x="1239011" y="3176005"/>
            <a:ext cx="87556" cy="822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0471BE-E775-4F41-B0AF-FAA0002C3610}"/>
              </a:ext>
            </a:extLst>
          </p:cNvPr>
          <p:cNvCxnSpPr>
            <a:cxnSpLocks/>
            <a:stCxn id="38" idx="0"/>
            <a:endCxn id="5" idx="2"/>
          </p:cNvCxnSpPr>
          <p:nvPr/>
        </p:nvCxnSpPr>
        <p:spPr>
          <a:xfrm flipH="1" flipV="1">
            <a:off x="906793" y="1777007"/>
            <a:ext cx="332218" cy="96375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F85991-5091-784D-814F-3222723C5CF4}"/>
              </a:ext>
            </a:extLst>
          </p:cNvPr>
          <p:cNvCxnSpPr>
            <a:cxnSpLocks/>
            <a:stCxn id="12" idx="1"/>
            <a:endCxn id="5" idx="3"/>
          </p:cNvCxnSpPr>
          <p:nvPr/>
        </p:nvCxnSpPr>
        <p:spPr>
          <a:xfrm flipH="1" flipV="1">
            <a:off x="1399142" y="1566294"/>
            <a:ext cx="224032" cy="78295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21DBC28-0A15-A64D-A4BB-65B0B15598EE}"/>
              </a:ext>
            </a:extLst>
          </p:cNvPr>
          <p:cNvCxnSpPr>
            <a:cxnSpLocks/>
            <a:stCxn id="7" idx="1"/>
            <a:endCxn id="12" idx="3"/>
          </p:cNvCxnSpPr>
          <p:nvPr/>
        </p:nvCxnSpPr>
        <p:spPr>
          <a:xfrm flipH="1" flipV="1">
            <a:off x="3281989" y="2349252"/>
            <a:ext cx="509126" cy="557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72655DF-215B-D94E-80B1-ABD990BD740A}"/>
              </a:ext>
            </a:extLst>
          </p:cNvPr>
          <p:cNvCxnSpPr>
            <a:cxnSpLocks/>
            <a:stCxn id="8" idx="2"/>
            <a:endCxn id="13" idx="0"/>
          </p:cNvCxnSpPr>
          <p:nvPr/>
        </p:nvCxnSpPr>
        <p:spPr>
          <a:xfrm>
            <a:off x="6497963" y="3152622"/>
            <a:ext cx="218619" cy="715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2B95E2C-F4CA-3D45-BF38-5637948B9B08}"/>
              </a:ext>
            </a:extLst>
          </p:cNvPr>
          <p:cNvCxnSpPr>
            <a:cxnSpLocks/>
            <a:stCxn id="13" idx="2"/>
            <a:endCxn id="10" idx="0"/>
          </p:cNvCxnSpPr>
          <p:nvPr/>
        </p:nvCxnSpPr>
        <p:spPr>
          <a:xfrm>
            <a:off x="6716582" y="4298670"/>
            <a:ext cx="319410" cy="8187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6D62E37-151A-464E-AB3C-BF741C9B1C28}"/>
              </a:ext>
            </a:extLst>
          </p:cNvPr>
          <p:cNvSpPr txBox="1"/>
          <p:nvPr/>
        </p:nvSpPr>
        <p:spPr>
          <a:xfrm>
            <a:off x="4992981" y="2096804"/>
            <a:ext cx="839845" cy="307777"/>
          </a:xfrm>
          <a:prstGeom prst="rect">
            <a:avLst/>
          </a:prstGeom>
          <a:noFill/>
        </p:spPr>
        <p:txBody>
          <a:bodyPr wrap="none" rtlCol="0">
            <a:spAutoFit/>
          </a:bodyPr>
          <a:lstStyle/>
          <a:p>
            <a:r>
              <a:rPr lang="en-US" sz="1400" dirty="0"/>
              <a:t>exclusive</a:t>
            </a:r>
          </a:p>
        </p:txBody>
      </p:sp>
      <p:sp>
        <p:nvSpPr>
          <p:cNvPr id="66" name="TextBox 65">
            <a:extLst>
              <a:ext uri="{FF2B5EF4-FFF2-40B4-BE49-F238E27FC236}">
                <a16:creationId xmlns:a16="http://schemas.microsoft.com/office/drawing/2014/main" id="{CE028C0F-FD23-9245-AE9C-9CC3BA499052}"/>
              </a:ext>
            </a:extLst>
          </p:cNvPr>
          <p:cNvSpPr txBox="1"/>
          <p:nvPr/>
        </p:nvSpPr>
        <p:spPr>
          <a:xfrm>
            <a:off x="653543" y="2040306"/>
            <a:ext cx="369012" cy="369332"/>
          </a:xfrm>
          <a:prstGeom prst="rect">
            <a:avLst/>
          </a:prstGeom>
          <a:noFill/>
        </p:spPr>
        <p:txBody>
          <a:bodyPr wrap="none" rtlCol="0">
            <a:spAutoFit/>
          </a:bodyPr>
          <a:lstStyle/>
          <a:p>
            <a:r>
              <a:rPr lang="en-US" dirty="0"/>
              <a:t>m</a:t>
            </a:r>
          </a:p>
        </p:txBody>
      </p:sp>
      <p:sp>
        <p:nvSpPr>
          <p:cNvPr id="67" name="TextBox 66">
            <a:extLst>
              <a:ext uri="{FF2B5EF4-FFF2-40B4-BE49-F238E27FC236}">
                <a16:creationId xmlns:a16="http://schemas.microsoft.com/office/drawing/2014/main" id="{6D01071E-5658-2E44-824A-19FEDF11F946}"/>
              </a:ext>
            </a:extLst>
          </p:cNvPr>
          <p:cNvSpPr txBox="1"/>
          <p:nvPr/>
        </p:nvSpPr>
        <p:spPr>
          <a:xfrm>
            <a:off x="3248508" y="2589043"/>
            <a:ext cx="369012"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CCC56625-3E02-2940-9BA8-860D48B65DE3}"/>
              </a:ext>
            </a:extLst>
          </p:cNvPr>
          <p:cNvSpPr txBox="1"/>
          <p:nvPr/>
        </p:nvSpPr>
        <p:spPr>
          <a:xfrm>
            <a:off x="888396" y="3398924"/>
            <a:ext cx="306494" cy="369332"/>
          </a:xfrm>
          <a:prstGeom prst="rect">
            <a:avLst/>
          </a:prstGeom>
          <a:noFill/>
        </p:spPr>
        <p:txBody>
          <a:bodyPr wrap="none" rtlCol="0">
            <a:spAutoFit/>
          </a:bodyPr>
          <a:lstStyle/>
          <a:p>
            <a:r>
              <a:rPr lang="en-US" dirty="0"/>
              <a:t>u</a:t>
            </a:r>
          </a:p>
        </p:txBody>
      </p:sp>
      <p:sp>
        <p:nvSpPr>
          <p:cNvPr id="69" name="TextBox 68">
            <a:extLst>
              <a:ext uri="{FF2B5EF4-FFF2-40B4-BE49-F238E27FC236}">
                <a16:creationId xmlns:a16="http://schemas.microsoft.com/office/drawing/2014/main" id="{9674EDB0-0DE8-2447-B2C4-CEB7E0580219}"/>
              </a:ext>
            </a:extLst>
          </p:cNvPr>
          <p:cNvSpPr txBox="1"/>
          <p:nvPr/>
        </p:nvSpPr>
        <p:spPr>
          <a:xfrm>
            <a:off x="2083569" y="3814114"/>
            <a:ext cx="369012" cy="369332"/>
          </a:xfrm>
          <a:prstGeom prst="rect">
            <a:avLst/>
          </a:prstGeom>
          <a:noFill/>
        </p:spPr>
        <p:txBody>
          <a:bodyPr wrap="none" rtlCol="0">
            <a:spAutoFit/>
          </a:bodyPr>
          <a:lstStyle/>
          <a:p>
            <a:r>
              <a:rPr lang="en-US" dirty="0"/>
              <a:t>m</a:t>
            </a:r>
          </a:p>
        </p:txBody>
      </p:sp>
      <p:sp>
        <p:nvSpPr>
          <p:cNvPr id="70" name="TextBox 69">
            <a:extLst>
              <a:ext uri="{FF2B5EF4-FFF2-40B4-BE49-F238E27FC236}">
                <a16:creationId xmlns:a16="http://schemas.microsoft.com/office/drawing/2014/main" id="{AA1C2E12-A4B8-4240-AE9C-9D7B024E062C}"/>
              </a:ext>
            </a:extLst>
          </p:cNvPr>
          <p:cNvSpPr txBox="1"/>
          <p:nvPr/>
        </p:nvSpPr>
        <p:spPr>
          <a:xfrm>
            <a:off x="3716173" y="3268789"/>
            <a:ext cx="369012" cy="369332"/>
          </a:xfrm>
          <a:prstGeom prst="rect">
            <a:avLst/>
          </a:prstGeom>
          <a:noFill/>
        </p:spPr>
        <p:txBody>
          <a:bodyPr wrap="none" rtlCol="0">
            <a:spAutoFit/>
          </a:bodyPr>
          <a:lstStyle/>
          <a:p>
            <a:r>
              <a:rPr lang="en-US" dirty="0"/>
              <a:t>m</a:t>
            </a:r>
          </a:p>
        </p:txBody>
      </p:sp>
      <p:sp>
        <p:nvSpPr>
          <p:cNvPr id="71" name="TextBox 70">
            <a:extLst>
              <a:ext uri="{FF2B5EF4-FFF2-40B4-BE49-F238E27FC236}">
                <a16:creationId xmlns:a16="http://schemas.microsoft.com/office/drawing/2014/main" id="{E25F556A-FAC0-9648-8AEB-E6F3940DA4B3}"/>
              </a:ext>
            </a:extLst>
          </p:cNvPr>
          <p:cNvSpPr txBox="1"/>
          <p:nvPr/>
        </p:nvSpPr>
        <p:spPr>
          <a:xfrm>
            <a:off x="3791115" y="4576321"/>
            <a:ext cx="369012" cy="369332"/>
          </a:xfrm>
          <a:prstGeom prst="rect">
            <a:avLst/>
          </a:prstGeom>
          <a:noFill/>
        </p:spPr>
        <p:txBody>
          <a:bodyPr wrap="none" rtlCol="0">
            <a:spAutoFit/>
          </a:bodyPr>
          <a:lstStyle/>
          <a:p>
            <a:r>
              <a:rPr lang="en-US" dirty="0"/>
              <a:t>m</a:t>
            </a:r>
          </a:p>
        </p:txBody>
      </p:sp>
      <p:sp>
        <p:nvSpPr>
          <p:cNvPr id="73" name="TextBox 72">
            <a:extLst>
              <a:ext uri="{FF2B5EF4-FFF2-40B4-BE49-F238E27FC236}">
                <a16:creationId xmlns:a16="http://schemas.microsoft.com/office/drawing/2014/main" id="{4798030E-713D-5A4E-9DD2-78B5CD7522C5}"/>
              </a:ext>
            </a:extLst>
          </p:cNvPr>
          <p:cNvSpPr txBox="1"/>
          <p:nvPr/>
        </p:nvSpPr>
        <p:spPr>
          <a:xfrm>
            <a:off x="6561160" y="3274081"/>
            <a:ext cx="369012" cy="369332"/>
          </a:xfrm>
          <a:prstGeom prst="rect">
            <a:avLst/>
          </a:prstGeom>
          <a:noFill/>
        </p:spPr>
        <p:txBody>
          <a:bodyPr wrap="none" rtlCol="0">
            <a:spAutoFit/>
          </a:bodyPr>
          <a:lstStyle/>
          <a:p>
            <a:r>
              <a:rPr lang="en-US" dirty="0"/>
              <a:t>m</a:t>
            </a:r>
          </a:p>
        </p:txBody>
      </p:sp>
      <p:sp>
        <p:nvSpPr>
          <p:cNvPr id="78" name="TextBox 77">
            <a:extLst>
              <a:ext uri="{FF2B5EF4-FFF2-40B4-BE49-F238E27FC236}">
                <a16:creationId xmlns:a16="http://schemas.microsoft.com/office/drawing/2014/main" id="{F94D8F82-ECDF-C140-8EE5-0C0CD8BA79F7}"/>
              </a:ext>
            </a:extLst>
          </p:cNvPr>
          <p:cNvSpPr txBox="1"/>
          <p:nvPr/>
        </p:nvSpPr>
        <p:spPr>
          <a:xfrm>
            <a:off x="6985414" y="4635314"/>
            <a:ext cx="369012" cy="369332"/>
          </a:xfrm>
          <a:prstGeom prst="rect">
            <a:avLst/>
          </a:prstGeom>
          <a:noFill/>
        </p:spPr>
        <p:txBody>
          <a:bodyPr wrap="none" rtlCol="0">
            <a:spAutoFit/>
          </a:bodyPr>
          <a:lstStyle/>
          <a:p>
            <a:r>
              <a:rPr lang="en-US" dirty="0"/>
              <a:t>m</a:t>
            </a:r>
          </a:p>
        </p:txBody>
      </p:sp>
      <p:sp>
        <p:nvSpPr>
          <p:cNvPr id="79" name="TextBox 78">
            <a:extLst>
              <a:ext uri="{FF2B5EF4-FFF2-40B4-BE49-F238E27FC236}">
                <a16:creationId xmlns:a16="http://schemas.microsoft.com/office/drawing/2014/main" id="{CC108229-4FE1-444E-8EBE-5E44319ACBF6}"/>
              </a:ext>
            </a:extLst>
          </p:cNvPr>
          <p:cNvSpPr txBox="1"/>
          <p:nvPr/>
        </p:nvSpPr>
        <p:spPr>
          <a:xfrm>
            <a:off x="1488291" y="1702453"/>
            <a:ext cx="369012" cy="369332"/>
          </a:xfrm>
          <a:prstGeom prst="rect">
            <a:avLst/>
          </a:prstGeom>
          <a:noFill/>
        </p:spPr>
        <p:txBody>
          <a:bodyPr wrap="none" rtlCol="0">
            <a:spAutoFit/>
          </a:bodyPr>
          <a:lstStyle/>
          <a:p>
            <a:r>
              <a:rPr lang="en-US" dirty="0"/>
              <a:t>m</a:t>
            </a:r>
          </a:p>
        </p:txBody>
      </p:sp>
      <p:sp>
        <p:nvSpPr>
          <p:cNvPr id="84" name="Oval 83">
            <a:extLst>
              <a:ext uri="{FF2B5EF4-FFF2-40B4-BE49-F238E27FC236}">
                <a16:creationId xmlns:a16="http://schemas.microsoft.com/office/drawing/2014/main" id="{DA4ADE18-C463-8C47-A0CC-8AE69998C2C3}"/>
              </a:ext>
            </a:extLst>
          </p:cNvPr>
          <p:cNvSpPr/>
          <p:nvPr/>
        </p:nvSpPr>
        <p:spPr>
          <a:xfrm>
            <a:off x="7090683" y="191142"/>
            <a:ext cx="1665692"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Membership ID</a:t>
            </a:r>
          </a:p>
        </p:txBody>
      </p:sp>
      <p:sp>
        <p:nvSpPr>
          <p:cNvPr id="85" name="Oval 84">
            <a:extLst>
              <a:ext uri="{FF2B5EF4-FFF2-40B4-BE49-F238E27FC236}">
                <a16:creationId xmlns:a16="http://schemas.microsoft.com/office/drawing/2014/main" id="{3204D5C8-BAA2-0747-960E-A3723E440A6C}"/>
              </a:ext>
            </a:extLst>
          </p:cNvPr>
          <p:cNvSpPr/>
          <p:nvPr/>
        </p:nvSpPr>
        <p:spPr>
          <a:xfrm>
            <a:off x="5857401" y="132530"/>
            <a:ext cx="887216"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tx1"/>
                </a:solidFill>
              </a:rPr>
              <a:t>SSN</a:t>
            </a:r>
          </a:p>
        </p:txBody>
      </p:sp>
      <p:sp>
        <p:nvSpPr>
          <p:cNvPr id="86" name="Oval 85">
            <a:extLst>
              <a:ext uri="{FF2B5EF4-FFF2-40B4-BE49-F238E27FC236}">
                <a16:creationId xmlns:a16="http://schemas.microsoft.com/office/drawing/2014/main" id="{86645C45-5DDF-3541-86A0-6A7F39956E00}"/>
              </a:ext>
            </a:extLst>
          </p:cNvPr>
          <p:cNvSpPr/>
          <p:nvPr/>
        </p:nvSpPr>
        <p:spPr>
          <a:xfrm>
            <a:off x="6147732" y="1301907"/>
            <a:ext cx="1083112"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name</a:t>
            </a:r>
          </a:p>
        </p:txBody>
      </p:sp>
      <p:sp>
        <p:nvSpPr>
          <p:cNvPr id="87" name="Oval 86">
            <a:extLst>
              <a:ext uri="{FF2B5EF4-FFF2-40B4-BE49-F238E27FC236}">
                <a16:creationId xmlns:a16="http://schemas.microsoft.com/office/drawing/2014/main" id="{B27AC390-2D1C-6C49-B7A0-16F79C6C1178}"/>
              </a:ext>
            </a:extLst>
          </p:cNvPr>
          <p:cNvSpPr/>
          <p:nvPr/>
        </p:nvSpPr>
        <p:spPr>
          <a:xfrm>
            <a:off x="7381973" y="1301907"/>
            <a:ext cx="1083112"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addr</a:t>
            </a:r>
            <a:endParaRPr lang="en-US" sz="1200" dirty="0">
              <a:solidFill>
                <a:schemeClr val="tx1"/>
              </a:solidFill>
            </a:endParaRPr>
          </a:p>
        </p:txBody>
      </p:sp>
      <p:sp>
        <p:nvSpPr>
          <p:cNvPr id="88" name="Oval 87">
            <a:extLst>
              <a:ext uri="{FF2B5EF4-FFF2-40B4-BE49-F238E27FC236}">
                <a16:creationId xmlns:a16="http://schemas.microsoft.com/office/drawing/2014/main" id="{40150EA3-357B-EA4B-AEE0-E26FD6A029D9}"/>
              </a:ext>
            </a:extLst>
          </p:cNvPr>
          <p:cNvSpPr/>
          <p:nvPr/>
        </p:nvSpPr>
        <p:spPr>
          <a:xfrm>
            <a:off x="7417590" y="572645"/>
            <a:ext cx="1083112"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phone</a:t>
            </a:r>
          </a:p>
        </p:txBody>
      </p:sp>
      <p:sp>
        <p:nvSpPr>
          <p:cNvPr id="89" name="Oval 88">
            <a:extLst>
              <a:ext uri="{FF2B5EF4-FFF2-40B4-BE49-F238E27FC236}">
                <a16:creationId xmlns:a16="http://schemas.microsoft.com/office/drawing/2014/main" id="{79E191AC-A78A-DC4A-8658-D74783F964DC}"/>
              </a:ext>
            </a:extLst>
          </p:cNvPr>
          <p:cNvSpPr/>
          <p:nvPr/>
        </p:nvSpPr>
        <p:spPr>
          <a:xfrm>
            <a:off x="7431341" y="859680"/>
            <a:ext cx="1083112"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salary</a:t>
            </a:r>
          </a:p>
        </p:txBody>
      </p:sp>
      <p:cxnSp>
        <p:nvCxnSpPr>
          <p:cNvPr id="90" name="Straight Connector 89">
            <a:extLst>
              <a:ext uri="{FF2B5EF4-FFF2-40B4-BE49-F238E27FC236}">
                <a16:creationId xmlns:a16="http://schemas.microsoft.com/office/drawing/2014/main" id="{E9BF8F55-2B4A-1644-83CF-67D3FC8B451E}"/>
              </a:ext>
            </a:extLst>
          </p:cNvPr>
          <p:cNvCxnSpPr>
            <a:cxnSpLocks/>
            <a:stCxn id="85" idx="4"/>
            <a:endCxn id="6" idx="3"/>
          </p:cNvCxnSpPr>
          <p:nvPr/>
        </p:nvCxnSpPr>
        <p:spPr>
          <a:xfrm flipH="1">
            <a:off x="6059992" y="442914"/>
            <a:ext cx="241017" cy="329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CE9326D-1671-F04C-A77B-92FD9EF2B891}"/>
              </a:ext>
            </a:extLst>
          </p:cNvPr>
          <p:cNvCxnSpPr>
            <a:cxnSpLocks/>
            <a:stCxn id="84" idx="2"/>
            <a:endCxn id="6" idx="3"/>
          </p:cNvCxnSpPr>
          <p:nvPr/>
        </p:nvCxnSpPr>
        <p:spPr>
          <a:xfrm flipH="1">
            <a:off x="6059992" y="346334"/>
            <a:ext cx="1030691" cy="426486"/>
          </a:xfrm>
          <a:prstGeom prst="line">
            <a:avLst/>
          </a:prstGeom>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F0651AE4-338F-3B43-9ADC-E9D70F2CF939}"/>
              </a:ext>
            </a:extLst>
          </p:cNvPr>
          <p:cNvSpPr/>
          <p:nvPr/>
        </p:nvSpPr>
        <p:spPr>
          <a:xfrm>
            <a:off x="7539645" y="3870940"/>
            <a:ext cx="835210" cy="2986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date</a:t>
            </a:r>
          </a:p>
        </p:txBody>
      </p:sp>
      <p:cxnSp>
        <p:nvCxnSpPr>
          <p:cNvPr id="97" name="Straight Connector 96">
            <a:extLst>
              <a:ext uri="{FF2B5EF4-FFF2-40B4-BE49-F238E27FC236}">
                <a16:creationId xmlns:a16="http://schemas.microsoft.com/office/drawing/2014/main" id="{117CE85B-1905-D343-9D92-7CE505D09E65}"/>
              </a:ext>
            </a:extLst>
          </p:cNvPr>
          <p:cNvCxnSpPr>
            <a:cxnSpLocks/>
            <a:stCxn id="88" idx="2"/>
            <a:endCxn id="6" idx="3"/>
          </p:cNvCxnSpPr>
          <p:nvPr/>
        </p:nvCxnSpPr>
        <p:spPr>
          <a:xfrm flipH="1">
            <a:off x="6059992" y="727837"/>
            <a:ext cx="1357598" cy="44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757D806-C98D-3A48-A904-754AFC9B4770}"/>
              </a:ext>
            </a:extLst>
          </p:cNvPr>
          <p:cNvCxnSpPr>
            <a:cxnSpLocks/>
            <a:stCxn id="89" idx="2"/>
            <a:endCxn id="6" idx="3"/>
          </p:cNvCxnSpPr>
          <p:nvPr/>
        </p:nvCxnSpPr>
        <p:spPr>
          <a:xfrm flipH="1" flipV="1">
            <a:off x="6059992" y="772820"/>
            <a:ext cx="1371349" cy="24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5C07DC-CAD6-5744-9DD5-DDC195276D8A}"/>
              </a:ext>
            </a:extLst>
          </p:cNvPr>
          <p:cNvCxnSpPr>
            <a:cxnSpLocks/>
            <a:stCxn id="87" idx="2"/>
            <a:endCxn id="6" idx="3"/>
          </p:cNvCxnSpPr>
          <p:nvPr/>
        </p:nvCxnSpPr>
        <p:spPr>
          <a:xfrm flipH="1" flipV="1">
            <a:off x="6059992" y="772820"/>
            <a:ext cx="1321981" cy="684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A297BA9-6BCD-4244-8070-222A47EA6F57}"/>
              </a:ext>
            </a:extLst>
          </p:cNvPr>
          <p:cNvCxnSpPr>
            <a:cxnSpLocks/>
            <a:stCxn id="86" idx="0"/>
            <a:endCxn id="6" idx="3"/>
          </p:cNvCxnSpPr>
          <p:nvPr/>
        </p:nvCxnSpPr>
        <p:spPr>
          <a:xfrm flipH="1" flipV="1">
            <a:off x="6059992" y="772820"/>
            <a:ext cx="629296" cy="529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FE6E089-A7CF-2747-AB50-C2BFB2651D82}"/>
              </a:ext>
            </a:extLst>
          </p:cNvPr>
          <p:cNvCxnSpPr>
            <a:cxnSpLocks/>
            <a:stCxn id="96" idx="2"/>
            <a:endCxn id="13" idx="3"/>
          </p:cNvCxnSpPr>
          <p:nvPr/>
        </p:nvCxnSpPr>
        <p:spPr>
          <a:xfrm flipH="1">
            <a:off x="7383985" y="4020287"/>
            <a:ext cx="155660" cy="63112"/>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56082C01-3B0F-C64E-8B6D-8526ACEF9E82}"/>
              </a:ext>
            </a:extLst>
          </p:cNvPr>
          <p:cNvSpPr/>
          <p:nvPr/>
        </p:nvSpPr>
        <p:spPr>
          <a:xfrm>
            <a:off x="747592" y="4819980"/>
            <a:ext cx="1208731" cy="4975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tx1"/>
                </a:solidFill>
              </a:rPr>
              <a:t>Registration number</a:t>
            </a:r>
          </a:p>
        </p:txBody>
      </p:sp>
      <p:cxnSp>
        <p:nvCxnSpPr>
          <p:cNvPr id="113" name="Straight Connector 112">
            <a:extLst>
              <a:ext uri="{FF2B5EF4-FFF2-40B4-BE49-F238E27FC236}">
                <a16:creationId xmlns:a16="http://schemas.microsoft.com/office/drawing/2014/main" id="{A9105AB1-7478-494D-81D2-8C1862F16A5B}"/>
              </a:ext>
            </a:extLst>
          </p:cNvPr>
          <p:cNvCxnSpPr>
            <a:cxnSpLocks/>
            <a:stCxn id="4" idx="2"/>
            <a:endCxn id="112" idx="0"/>
          </p:cNvCxnSpPr>
          <p:nvPr/>
        </p:nvCxnSpPr>
        <p:spPr>
          <a:xfrm>
            <a:off x="1326567" y="4387254"/>
            <a:ext cx="25391" cy="43272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9E7A7296-33DC-0544-A710-89658A0BA3C1}"/>
              </a:ext>
            </a:extLst>
          </p:cNvPr>
          <p:cNvSpPr/>
          <p:nvPr/>
        </p:nvSpPr>
        <p:spPr>
          <a:xfrm>
            <a:off x="216632" y="532806"/>
            <a:ext cx="954527" cy="477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tx1"/>
                </a:solidFill>
              </a:rPr>
              <a:t>Model number</a:t>
            </a:r>
          </a:p>
        </p:txBody>
      </p:sp>
      <p:sp>
        <p:nvSpPr>
          <p:cNvPr id="117" name="Oval 116">
            <a:extLst>
              <a:ext uri="{FF2B5EF4-FFF2-40B4-BE49-F238E27FC236}">
                <a16:creationId xmlns:a16="http://schemas.microsoft.com/office/drawing/2014/main" id="{877A285D-014A-9F46-8D78-EB608449BFAE}"/>
              </a:ext>
            </a:extLst>
          </p:cNvPr>
          <p:cNvSpPr/>
          <p:nvPr/>
        </p:nvSpPr>
        <p:spPr>
          <a:xfrm>
            <a:off x="1007083" y="167764"/>
            <a:ext cx="1117826" cy="477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capacity</a:t>
            </a:r>
          </a:p>
        </p:txBody>
      </p:sp>
      <p:sp>
        <p:nvSpPr>
          <p:cNvPr id="118" name="Oval 117">
            <a:extLst>
              <a:ext uri="{FF2B5EF4-FFF2-40B4-BE49-F238E27FC236}">
                <a16:creationId xmlns:a16="http://schemas.microsoft.com/office/drawing/2014/main" id="{09AA54D7-B61A-7245-B422-DB4B1185BB65}"/>
              </a:ext>
            </a:extLst>
          </p:cNvPr>
          <p:cNvSpPr/>
          <p:nvPr/>
        </p:nvSpPr>
        <p:spPr>
          <a:xfrm>
            <a:off x="1565996" y="641121"/>
            <a:ext cx="1009935" cy="325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weigth</a:t>
            </a:r>
            <a:endParaRPr lang="en-US" sz="1200" dirty="0">
              <a:solidFill>
                <a:schemeClr val="tx1"/>
              </a:solidFill>
            </a:endParaRPr>
          </a:p>
        </p:txBody>
      </p:sp>
      <p:sp>
        <p:nvSpPr>
          <p:cNvPr id="119" name="Oval 118">
            <a:extLst>
              <a:ext uri="{FF2B5EF4-FFF2-40B4-BE49-F238E27FC236}">
                <a16:creationId xmlns:a16="http://schemas.microsoft.com/office/drawing/2014/main" id="{A822D61A-12DE-9C4F-BB26-D2B122833F76}"/>
              </a:ext>
            </a:extLst>
          </p:cNvPr>
          <p:cNvSpPr/>
          <p:nvPr/>
        </p:nvSpPr>
        <p:spPr>
          <a:xfrm>
            <a:off x="1947613" y="1052508"/>
            <a:ext cx="1009935" cy="325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Fuel capacity</a:t>
            </a:r>
          </a:p>
        </p:txBody>
      </p:sp>
      <p:cxnSp>
        <p:nvCxnSpPr>
          <p:cNvPr id="120" name="Straight Connector 119">
            <a:extLst>
              <a:ext uri="{FF2B5EF4-FFF2-40B4-BE49-F238E27FC236}">
                <a16:creationId xmlns:a16="http://schemas.microsoft.com/office/drawing/2014/main" id="{890A60CC-4A8A-004E-92CD-03B9A092B358}"/>
              </a:ext>
            </a:extLst>
          </p:cNvPr>
          <p:cNvCxnSpPr>
            <a:cxnSpLocks/>
            <a:endCxn id="5" idx="0"/>
          </p:cNvCxnSpPr>
          <p:nvPr/>
        </p:nvCxnSpPr>
        <p:spPr>
          <a:xfrm>
            <a:off x="771599" y="1018979"/>
            <a:ext cx="135194" cy="336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420C9D9-A889-264E-85E5-C4574938FF27}"/>
              </a:ext>
            </a:extLst>
          </p:cNvPr>
          <p:cNvCxnSpPr>
            <a:cxnSpLocks/>
            <a:stCxn id="117" idx="4"/>
            <a:endCxn id="5" idx="0"/>
          </p:cNvCxnSpPr>
          <p:nvPr/>
        </p:nvCxnSpPr>
        <p:spPr>
          <a:xfrm flipH="1">
            <a:off x="906793" y="645360"/>
            <a:ext cx="659203" cy="710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2A615A0-78FC-E242-8F44-3D1B793BE8FD}"/>
              </a:ext>
            </a:extLst>
          </p:cNvPr>
          <p:cNvCxnSpPr>
            <a:cxnSpLocks/>
            <a:stCxn id="118" idx="3"/>
            <a:endCxn id="5" idx="0"/>
          </p:cNvCxnSpPr>
          <p:nvPr/>
        </p:nvCxnSpPr>
        <p:spPr>
          <a:xfrm flipH="1">
            <a:off x="906793" y="919325"/>
            <a:ext cx="807105" cy="436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51F1546-9C7C-8E40-B699-2E55B51C5E37}"/>
              </a:ext>
            </a:extLst>
          </p:cNvPr>
          <p:cNvCxnSpPr>
            <a:cxnSpLocks/>
            <a:stCxn id="119" idx="2"/>
            <a:endCxn id="5" idx="0"/>
          </p:cNvCxnSpPr>
          <p:nvPr/>
        </p:nvCxnSpPr>
        <p:spPr>
          <a:xfrm flipH="1">
            <a:off x="906793" y="1215476"/>
            <a:ext cx="1040820" cy="140105"/>
          </a:xfrm>
          <a:prstGeom prst="line">
            <a:avLst/>
          </a:prstGeom>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B3097D83-AF4F-8946-961F-709F26DCE3B9}"/>
              </a:ext>
            </a:extLst>
          </p:cNvPr>
          <p:cNvSpPr/>
          <p:nvPr/>
        </p:nvSpPr>
        <p:spPr>
          <a:xfrm>
            <a:off x="2472190" y="5901500"/>
            <a:ext cx="970716" cy="2038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name</a:t>
            </a:r>
          </a:p>
        </p:txBody>
      </p:sp>
      <p:cxnSp>
        <p:nvCxnSpPr>
          <p:cNvPr id="133" name="Straight Connector 132">
            <a:extLst>
              <a:ext uri="{FF2B5EF4-FFF2-40B4-BE49-F238E27FC236}">
                <a16:creationId xmlns:a16="http://schemas.microsoft.com/office/drawing/2014/main" id="{141997F8-469E-1343-9281-FE847F4076B9}"/>
              </a:ext>
            </a:extLst>
          </p:cNvPr>
          <p:cNvCxnSpPr>
            <a:cxnSpLocks/>
            <a:stCxn id="9" idx="2"/>
            <a:endCxn id="132" idx="0"/>
          </p:cNvCxnSpPr>
          <p:nvPr/>
        </p:nvCxnSpPr>
        <p:spPr>
          <a:xfrm flipH="1">
            <a:off x="2957548" y="5505906"/>
            <a:ext cx="917565" cy="395594"/>
          </a:xfrm>
          <a:prstGeom prst="line">
            <a:avLst/>
          </a:prstGeom>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C2F0F7CF-0FC6-D941-AAFE-4E2F0147E115}"/>
              </a:ext>
            </a:extLst>
          </p:cNvPr>
          <p:cNvSpPr/>
          <p:nvPr/>
        </p:nvSpPr>
        <p:spPr>
          <a:xfrm>
            <a:off x="3536552" y="5962401"/>
            <a:ext cx="970716" cy="3275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tx1"/>
                </a:solidFill>
              </a:rPr>
              <a:t>number</a:t>
            </a:r>
          </a:p>
        </p:txBody>
      </p:sp>
      <p:cxnSp>
        <p:nvCxnSpPr>
          <p:cNvPr id="138" name="Straight Connector 137">
            <a:extLst>
              <a:ext uri="{FF2B5EF4-FFF2-40B4-BE49-F238E27FC236}">
                <a16:creationId xmlns:a16="http://schemas.microsoft.com/office/drawing/2014/main" id="{F9D9F19D-95E5-4E48-AED3-DB34F3E6420B}"/>
              </a:ext>
            </a:extLst>
          </p:cNvPr>
          <p:cNvCxnSpPr>
            <a:cxnSpLocks/>
            <a:stCxn id="136" idx="0"/>
            <a:endCxn id="9" idx="2"/>
          </p:cNvCxnSpPr>
          <p:nvPr/>
        </p:nvCxnSpPr>
        <p:spPr>
          <a:xfrm flipH="1" flipV="1">
            <a:off x="3875113" y="5505906"/>
            <a:ext cx="146797" cy="456495"/>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6F2178B4-FF64-3943-B43F-D25C047CFF85}"/>
              </a:ext>
            </a:extLst>
          </p:cNvPr>
          <p:cNvSpPr/>
          <p:nvPr/>
        </p:nvSpPr>
        <p:spPr>
          <a:xfrm>
            <a:off x="4454116" y="5675831"/>
            <a:ext cx="1168207" cy="429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Maximum score</a:t>
            </a:r>
          </a:p>
        </p:txBody>
      </p:sp>
      <p:cxnSp>
        <p:nvCxnSpPr>
          <p:cNvPr id="142" name="Straight Connector 141">
            <a:extLst>
              <a:ext uri="{FF2B5EF4-FFF2-40B4-BE49-F238E27FC236}">
                <a16:creationId xmlns:a16="http://schemas.microsoft.com/office/drawing/2014/main" id="{0677AD40-A4D0-A14E-82F8-6AF0D228067E}"/>
              </a:ext>
            </a:extLst>
          </p:cNvPr>
          <p:cNvCxnSpPr>
            <a:cxnSpLocks/>
            <a:stCxn id="141" idx="2"/>
            <a:endCxn id="9" idx="2"/>
          </p:cNvCxnSpPr>
          <p:nvPr/>
        </p:nvCxnSpPr>
        <p:spPr>
          <a:xfrm flipH="1" flipV="1">
            <a:off x="3875113" y="5505906"/>
            <a:ext cx="579003" cy="384663"/>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477DD5FA-810B-C14D-8047-7DBB18921AEA}"/>
              </a:ext>
            </a:extLst>
          </p:cNvPr>
          <p:cNvSpPr/>
          <p:nvPr/>
        </p:nvSpPr>
        <p:spPr>
          <a:xfrm>
            <a:off x="4747074" y="3768256"/>
            <a:ext cx="726944" cy="2695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date</a:t>
            </a:r>
          </a:p>
        </p:txBody>
      </p:sp>
      <p:sp>
        <p:nvSpPr>
          <p:cNvPr id="152" name="Oval 151">
            <a:extLst>
              <a:ext uri="{FF2B5EF4-FFF2-40B4-BE49-F238E27FC236}">
                <a16:creationId xmlns:a16="http://schemas.microsoft.com/office/drawing/2014/main" id="{C79A7212-4D9B-7049-903A-DCF566779AD6}"/>
              </a:ext>
            </a:extLst>
          </p:cNvPr>
          <p:cNvSpPr/>
          <p:nvPr/>
        </p:nvSpPr>
        <p:spPr>
          <a:xfrm>
            <a:off x="4935423" y="4193017"/>
            <a:ext cx="766841" cy="1942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hours</a:t>
            </a:r>
          </a:p>
        </p:txBody>
      </p:sp>
      <p:sp>
        <p:nvSpPr>
          <p:cNvPr id="153" name="Oval 152">
            <a:extLst>
              <a:ext uri="{FF2B5EF4-FFF2-40B4-BE49-F238E27FC236}">
                <a16:creationId xmlns:a16="http://schemas.microsoft.com/office/drawing/2014/main" id="{5B2B8092-EF8D-D147-9922-F406FCEA717C}"/>
              </a:ext>
            </a:extLst>
          </p:cNvPr>
          <p:cNvSpPr/>
          <p:nvPr/>
        </p:nvSpPr>
        <p:spPr>
          <a:xfrm>
            <a:off x="4771786" y="4542446"/>
            <a:ext cx="850537" cy="403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scores</a:t>
            </a:r>
          </a:p>
        </p:txBody>
      </p:sp>
      <p:cxnSp>
        <p:nvCxnSpPr>
          <p:cNvPr id="154" name="Straight Connector 153">
            <a:extLst>
              <a:ext uri="{FF2B5EF4-FFF2-40B4-BE49-F238E27FC236}">
                <a16:creationId xmlns:a16="http://schemas.microsoft.com/office/drawing/2014/main" id="{5111D3B4-214C-7847-BC2E-0A1D2666AB5D}"/>
              </a:ext>
            </a:extLst>
          </p:cNvPr>
          <p:cNvCxnSpPr>
            <a:cxnSpLocks/>
            <a:stCxn id="11" idx="3"/>
            <a:endCxn id="147" idx="3"/>
          </p:cNvCxnSpPr>
          <p:nvPr/>
        </p:nvCxnSpPr>
        <p:spPr>
          <a:xfrm flipV="1">
            <a:off x="4700531" y="3998348"/>
            <a:ext cx="153001" cy="171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0A50915-CAEE-8A4E-9717-2BE06359354E}"/>
              </a:ext>
            </a:extLst>
          </p:cNvPr>
          <p:cNvCxnSpPr>
            <a:cxnSpLocks/>
            <a:stCxn id="11" idx="3"/>
            <a:endCxn id="152" idx="2"/>
          </p:cNvCxnSpPr>
          <p:nvPr/>
        </p:nvCxnSpPr>
        <p:spPr>
          <a:xfrm>
            <a:off x="4700531" y="4169634"/>
            <a:ext cx="234892" cy="12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D66BB1F-0BF7-4646-A7C2-40955E782B1B}"/>
              </a:ext>
            </a:extLst>
          </p:cNvPr>
          <p:cNvCxnSpPr>
            <a:cxnSpLocks/>
            <a:stCxn id="11" idx="3"/>
            <a:endCxn id="153" idx="1"/>
          </p:cNvCxnSpPr>
          <p:nvPr/>
        </p:nvCxnSpPr>
        <p:spPr>
          <a:xfrm>
            <a:off x="4700531" y="4169634"/>
            <a:ext cx="195813" cy="43186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6BF4DAC2-1250-0844-828D-8E3FB1D6F6EA}"/>
              </a:ext>
            </a:extLst>
          </p:cNvPr>
          <p:cNvSpPr txBox="1"/>
          <p:nvPr/>
        </p:nvSpPr>
        <p:spPr>
          <a:xfrm>
            <a:off x="8782869" y="176839"/>
            <a:ext cx="3316548" cy="674030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t>8 entity sets: </a:t>
            </a:r>
            <a:endParaRPr lang="en-US" sz="1600" dirty="0"/>
          </a:p>
          <a:p>
            <a:pPr marL="742950" lvl="1" indent="-285750">
              <a:buFont typeface="Wingdings" pitchFamily="2" charset="2"/>
              <a:buChar char="§"/>
            </a:pPr>
            <a:r>
              <a:rPr lang="en-US" sz="1600" dirty="0"/>
              <a:t>-0.5 for no key</a:t>
            </a:r>
          </a:p>
          <a:p>
            <a:pPr marL="742950" lvl="1" indent="-285750">
              <a:buFont typeface="Wingdings" pitchFamily="2" charset="2"/>
              <a:buChar char="§"/>
            </a:pPr>
            <a:r>
              <a:rPr lang="en-US" sz="1600"/>
              <a:t>-0.5 for </a:t>
            </a:r>
            <a:r>
              <a:rPr lang="en-US" sz="1600" dirty="0"/>
              <a:t>one missing attribute</a:t>
            </a:r>
            <a:endParaRPr lang="en-US" sz="1600" dirty="0">
              <a:cs typeface="Calibri"/>
            </a:endParaRPr>
          </a:p>
          <a:p>
            <a:pPr marL="742950" lvl="1" indent="-285750">
              <a:buFont typeface="Wingdings" pitchFamily="2" charset="2"/>
              <a:buChar char="§"/>
            </a:pPr>
            <a:r>
              <a:rPr lang="en-US" sz="1600"/>
              <a:t>Max -2 points </a:t>
            </a:r>
            <a:r>
              <a:rPr lang="en-US" sz="1600" dirty="0"/>
              <a:t>for each</a:t>
            </a:r>
            <a:endParaRPr lang="en-US" sz="1600" dirty="0">
              <a:cs typeface="Calibri" panose="020F0502020204030204"/>
            </a:endParaRPr>
          </a:p>
          <a:p>
            <a:pPr marL="742950" lvl="1" indent="-285750">
              <a:buFont typeface="Wingdings" pitchFamily="2" charset="2"/>
              <a:buChar char="§"/>
            </a:pPr>
            <a:endParaRPr lang="en-US" sz="1600" dirty="0"/>
          </a:p>
          <a:p>
            <a:pPr marL="285750" indent="-285750">
              <a:buFont typeface="Arial" panose="020B0604020202020204" pitchFamily="34" charset="0"/>
              <a:buChar char="•"/>
            </a:pPr>
            <a:r>
              <a:rPr lang="en-US" sz="1600"/>
              <a:t>6 relationship sets: </a:t>
            </a:r>
            <a:endParaRPr lang="en-US" sz="1600" dirty="0">
              <a:cs typeface="Calibri"/>
            </a:endParaRPr>
          </a:p>
          <a:p>
            <a:pPr marL="742950" lvl="1" indent="-285750">
              <a:buFont typeface="Arial" panose="020B0604020202020204" pitchFamily="34" charset="0"/>
              <a:buChar char="•"/>
            </a:pPr>
            <a:r>
              <a:rPr lang="en-US" sz="1600" dirty="0"/>
              <a:t>-1 for one missing attribute</a:t>
            </a:r>
          </a:p>
          <a:p>
            <a:pPr marL="742950" lvl="1" indent="-285750">
              <a:buFont typeface="Arial" panose="020B0604020202020204" pitchFamily="34" charset="0"/>
              <a:buChar char="•"/>
            </a:pPr>
            <a:r>
              <a:rPr lang="en-US" sz="1600"/>
              <a:t>-2 if </a:t>
            </a:r>
            <a:r>
              <a:rPr lang="en-US" sz="1600" dirty="0"/>
              <a:t>relationship is missing</a:t>
            </a:r>
            <a:endParaRPr lang="en-US" sz="1600" dirty="0">
              <a:cs typeface="Calibri"/>
            </a:endParaRPr>
          </a:p>
          <a:p>
            <a:pPr marL="742950" lvl="1" indent="-285750">
              <a:buFont typeface="Wingdings" pitchFamily="2" charset="2"/>
              <a:buChar char="§"/>
            </a:pPr>
            <a:r>
              <a:rPr lang="en-US" sz="1600"/>
              <a:t>Max -2 points for each </a:t>
            </a:r>
            <a:endParaRPr lang="en-US" sz="1600" dirty="0">
              <a:cs typeface="Calibri" panose="020F0502020204030204"/>
            </a:endParaRPr>
          </a:p>
          <a:p>
            <a:pPr marL="285750" indent="-285750">
              <a:buFont typeface="Arial" panose="020B0604020202020204" pitchFamily="34" charset="0"/>
              <a:buChar char="•"/>
            </a:pPr>
            <a:r>
              <a:rPr lang="en-US" sz="1600"/>
              <a:t>12 constraints</a:t>
            </a:r>
            <a:r>
              <a:rPr lang="en-US" sz="1600" dirty="0"/>
              <a:t>:</a:t>
            </a:r>
            <a:endParaRPr lang="en-US" sz="1600">
              <a:cs typeface="Calibri"/>
            </a:endParaRPr>
          </a:p>
          <a:p>
            <a:pPr marL="742950" lvl="1" indent="-285750">
              <a:buFont typeface="Wingdings" pitchFamily="2" charset="2"/>
              <a:buChar char="§"/>
            </a:pPr>
            <a:r>
              <a:rPr lang="en-US" sz="1600" dirty="0"/>
              <a:t>1 for each</a:t>
            </a:r>
          </a:p>
          <a:p>
            <a:pPr marL="1200150" lvl="2" indent="-285750">
              <a:buFont typeface="Wingdings" pitchFamily="2" charset="2"/>
              <a:buChar char="§"/>
            </a:pPr>
            <a:r>
              <a:rPr lang="en-US" sz="1600" dirty="0"/>
              <a:t>-0.5 for each u/m error</a:t>
            </a:r>
          </a:p>
          <a:p>
            <a:pPr marL="1200150" lvl="2" indent="-285750">
              <a:buFont typeface="Wingdings" pitchFamily="2" charset="2"/>
              <a:buChar char="§"/>
            </a:pPr>
            <a:r>
              <a:rPr lang="en-US" sz="1600" dirty="0"/>
              <a:t>-0.5 for each dot/solid error</a:t>
            </a:r>
          </a:p>
          <a:p>
            <a:pPr marL="1200150" lvl="2" indent="-285750">
              <a:buFont typeface="Wingdings" pitchFamily="2" charset="2"/>
              <a:buChar char="§"/>
            </a:pPr>
            <a:r>
              <a:rPr lang="en-US" sz="1600" dirty="0"/>
              <a:t>Read the student assumptions. Some dot can be </a:t>
            </a:r>
            <a:r>
              <a:rPr lang="en-US" sz="1600"/>
              <a:t>solid </a:t>
            </a:r>
            <a:endParaRPr lang="en-US" sz="1600" dirty="0"/>
          </a:p>
          <a:p>
            <a:pPr marL="742950" lvl="1" indent="-285750">
              <a:buFont typeface="Wingdings" pitchFamily="2" charset="2"/>
              <a:buChar char="§"/>
            </a:pPr>
            <a:r>
              <a:rPr lang="en-US" sz="1600">
                <a:cs typeface="Calibri" panose="020F0502020204030204"/>
              </a:rPr>
              <a:t>ISA </a:t>
            </a:r>
            <a:r>
              <a:rPr lang="en-US" sz="1600" dirty="0">
                <a:cs typeface="Calibri" panose="020F0502020204030204"/>
              </a:rPr>
              <a:t>count as 1 </a:t>
            </a:r>
          </a:p>
          <a:p>
            <a:pPr marL="285750" indent="-285750">
              <a:buFont typeface="Wingdings" pitchFamily="2" charset="2"/>
              <a:buChar char="§"/>
            </a:pPr>
            <a:endParaRPr lang="en-US" sz="1600" dirty="0"/>
          </a:p>
          <a:p>
            <a:pPr marL="285750" indent="-285750">
              <a:buFont typeface="Wingdings" pitchFamily="2" charset="2"/>
              <a:buChar char="§"/>
            </a:pPr>
            <a:r>
              <a:rPr lang="en-US" sz="1600" dirty="0"/>
              <a:t>Perform must be three way relationship</a:t>
            </a:r>
          </a:p>
          <a:p>
            <a:pPr marL="742950" lvl="1" indent="-285750">
              <a:buFont typeface="Wingdings" pitchFamily="2" charset="2"/>
              <a:buChar char="§"/>
            </a:pPr>
            <a:r>
              <a:rPr lang="en-US" sz="1600" dirty="0"/>
              <a:t>-3 if include 3 pair-wise relationships</a:t>
            </a:r>
          </a:p>
          <a:p>
            <a:pPr marL="742950" lvl="1" indent="-285750">
              <a:buFont typeface="Wingdings" pitchFamily="2" charset="2"/>
              <a:buChar char="§"/>
            </a:pPr>
            <a:r>
              <a:rPr lang="en-US" sz="1600" dirty="0"/>
              <a:t>-6 if miss one or more pair-wise relationship</a:t>
            </a:r>
          </a:p>
          <a:p>
            <a:pPr marL="742950" lvl="1" indent="-285750">
              <a:buFont typeface="Wingdings" pitchFamily="2" charset="2"/>
              <a:buChar char="§"/>
            </a:pPr>
            <a:r>
              <a:rPr lang="en-US" sz="1600" dirty="0"/>
              <a:t> </a:t>
            </a:r>
          </a:p>
        </p:txBody>
      </p:sp>
      <p:sp>
        <p:nvSpPr>
          <p:cNvPr id="167" name="Oval 166">
            <a:extLst>
              <a:ext uri="{FF2B5EF4-FFF2-40B4-BE49-F238E27FC236}">
                <a16:creationId xmlns:a16="http://schemas.microsoft.com/office/drawing/2014/main" id="{0CE94921-5277-A143-A585-3ADC6E9D9F2A}"/>
              </a:ext>
            </a:extLst>
          </p:cNvPr>
          <p:cNvSpPr/>
          <p:nvPr/>
        </p:nvSpPr>
        <p:spPr>
          <a:xfrm>
            <a:off x="6559746" y="5864526"/>
            <a:ext cx="822228" cy="259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name</a:t>
            </a:r>
          </a:p>
        </p:txBody>
      </p:sp>
      <p:cxnSp>
        <p:nvCxnSpPr>
          <p:cNvPr id="168" name="Straight Connector 167">
            <a:extLst>
              <a:ext uri="{FF2B5EF4-FFF2-40B4-BE49-F238E27FC236}">
                <a16:creationId xmlns:a16="http://schemas.microsoft.com/office/drawing/2014/main" id="{94EB62F9-AFF4-F947-84BA-FAC71FFA6EC6}"/>
              </a:ext>
            </a:extLst>
          </p:cNvPr>
          <p:cNvCxnSpPr>
            <a:cxnSpLocks/>
            <a:stCxn id="167" idx="0"/>
            <a:endCxn id="10" idx="2"/>
          </p:cNvCxnSpPr>
          <p:nvPr/>
        </p:nvCxnSpPr>
        <p:spPr>
          <a:xfrm flipV="1">
            <a:off x="6970860" y="5494251"/>
            <a:ext cx="65132" cy="370275"/>
          </a:xfrm>
          <a:prstGeom prst="line">
            <a:avLst/>
          </a:prstGeom>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56AFF648-46C1-D841-A344-51F1BB8B99B6}"/>
              </a:ext>
            </a:extLst>
          </p:cNvPr>
          <p:cNvSpPr/>
          <p:nvPr/>
        </p:nvSpPr>
        <p:spPr>
          <a:xfrm>
            <a:off x="7505923" y="2562945"/>
            <a:ext cx="1211009" cy="523947"/>
          </a:xfrm>
          <a:prstGeom prst="ellipse">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Annual exam date</a:t>
            </a:r>
          </a:p>
        </p:txBody>
      </p:sp>
      <p:cxnSp>
        <p:nvCxnSpPr>
          <p:cNvPr id="181" name="Straight Connector 180">
            <a:extLst>
              <a:ext uri="{FF2B5EF4-FFF2-40B4-BE49-F238E27FC236}">
                <a16:creationId xmlns:a16="http://schemas.microsoft.com/office/drawing/2014/main" id="{41977342-E03B-F146-B8B4-6C100888754B}"/>
              </a:ext>
            </a:extLst>
          </p:cNvPr>
          <p:cNvCxnSpPr>
            <a:cxnSpLocks/>
            <a:stCxn id="8" idx="3"/>
            <a:endCxn id="180" idx="2"/>
          </p:cNvCxnSpPr>
          <p:nvPr/>
        </p:nvCxnSpPr>
        <p:spPr>
          <a:xfrm flipV="1">
            <a:off x="7138525" y="2824919"/>
            <a:ext cx="367398" cy="1334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7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EA95E3-9C18-1D49-8BC9-B03F2974AB62}"/>
              </a:ext>
            </a:extLst>
          </p:cNvPr>
          <p:cNvSpPr/>
          <p:nvPr/>
        </p:nvSpPr>
        <p:spPr>
          <a:xfrm>
            <a:off x="198126" y="693380"/>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employee</a:t>
            </a:r>
          </a:p>
        </p:txBody>
      </p:sp>
      <p:sp>
        <p:nvSpPr>
          <p:cNvPr id="5" name="Rectangle 4">
            <a:extLst>
              <a:ext uri="{FF2B5EF4-FFF2-40B4-BE49-F238E27FC236}">
                <a16:creationId xmlns:a16="http://schemas.microsoft.com/office/drawing/2014/main" id="{5EEA95E3-9C18-1D49-8BC9-B03F2974AB62}"/>
              </a:ext>
            </a:extLst>
          </p:cNvPr>
          <p:cNvSpPr/>
          <p:nvPr/>
        </p:nvSpPr>
        <p:spPr>
          <a:xfrm>
            <a:off x="4667446" y="711169"/>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union</a:t>
            </a:r>
            <a:endParaRPr lang="en-US" sz="1400" dirty="0">
              <a:solidFill>
                <a:srgbClr val="FF0000"/>
              </a:solidFill>
            </a:endParaRPr>
          </a:p>
        </p:txBody>
      </p:sp>
      <p:sp>
        <p:nvSpPr>
          <p:cNvPr id="6" name="Diamond 5">
            <a:extLst>
              <a:ext uri="{FF2B5EF4-FFF2-40B4-BE49-F238E27FC236}">
                <a16:creationId xmlns:a16="http://schemas.microsoft.com/office/drawing/2014/main" id="{139A0160-17EA-1C47-A64D-2C8FD3706FEF}"/>
              </a:ext>
            </a:extLst>
          </p:cNvPr>
          <p:cNvSpPr/>
          <p:nvPr/>
        </p:nvSpPr>
        <p:spPr>
          <a:xfrm>
            <a:off x="2111511" y="647242"/>
            <a:ext cx="1923674" cy="43524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5"/>
                </a:solidFill>
              </a:rPr>
              <a:t>Belong to</a:t>
            </a:r>
            <a:endParaRPr lang="en-US" sz="1400" dirty="0">
              <a:solidFill>
                <a:schemeClr val="accent5"/>
              </a:solidFill>
            </a:endParaRPr>
          </a:p>
        </p:txBody>
      </p:sp>
      <p:cxnSp>
        <p:nvCxnSpPr>
          <p:cNvPr id="7" name="Straight Connector 6">
            <a:extLst>
              <a:ext uri="{FF2B5EF4-FFF2-40B4-BE49-F238E27FC236}">
                <a16:creationId xmlns:a16="http://schemas.microsoft.com/office/drawing/2014/main" id="{821DBC28-0A15-A64D-A4BB-65B0B15598EE}"/>
              </a:ext>
            </a:extLst>
          </p:cNvPr>
          <p:cNvCxnSpPr>
            <a:cxnSpLocks/>
            <a:stCxn id="5" idx="1"/>
            <a:endCxn id="6" idx="3"/>
          </p:cNvCxnSpPr>
          <p:nvPr/>
        </p:nvCxnSpPr>
        <p:spPr>
          <a:xfrm flipH="1" flipV="1">
            <a:off x="4035185" y="864862"/>
            <a:ext cx="632261" cy="4054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01071E-5658-2E44-824A-19FEDF11F946}"/>
              </a:ext>
            </a:extLst>
          </p:cNvPr>
          <p:cNvSpPr txBox="1"/>
          <p:nvPr/>
        </p:nvSpPr>
        <p:spPr>
          <a:xfrm>
            <a:off x="4108062" y="456634"/>
            <a:ext cx="369012" cy="369332"/>
          </a:xfrm>
          <a:prstGeom prst="rect">
            <a:avLst/>
          </a:prstGeom>
          <a:noFill/>
        </p:spPr>
        <p:txBody>
          <a:bodyPr wrap="square" rtlCol="0">
            <a:spAutoFit/>
          </a:bodyPr>
          <a:lstStyle/>
          <a:p>
            <a:r>
              <a:rPr lang="en-US" dirty="0"/>
              <a:t>m</a:t>
            </a:r>
          </a:p>
        </p:txBody>
      </p:sp>
      <p:cxnSp>
        <p:nvCxnSpPr>
          <p:cNvPr id="11" name="Straight Connector 10">
            <a:extLst>
              <a:ext uri="{FF2B5EF4-FFF2-40B4-BE49-F238E27FC236}">
                <a16:creationId xmlns:a16="http://schemas.microsoft.com/office/drawing/2014/main" id="{821DBC28-0A15-A64D-A4BB-65B0B15598EE}"/>
              </a:ext>
            </a:extLst>
          </p:cNvPr>
          <p:cNvCxnSpPr>
            <a:cxnSpLocks/>
            <a:stCxn id="6" idx="1"/>
            <a:endCxn id="4" idx="3"/>
          </p:cNvCxnSpPr>
          <p:nvPr/>
        </p:nvCxnSpPr>
        <p:spPr>
          <a:xfrm flipH="1">
            <a:off x="1479250" y="864862"/>
            <a:ext cx="632261" cy="2275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D01071E-5658-2E44-824A-19FEDF11F946}"/>
              </a:ext>
            </a:extLst>
          </p:cNvPr>
          <p:cNvSpPr txBox="1"/>
          <p:nvPr/>
        </p:nvSpPr>
        <p:spPr>
          <a:xfrm>
            <a:off x="1610874" y="462576"/>
            <a:ext cx="369012" cy="369332"/>
          </a:xfrm>
          <a:prstGeom prst="rect">
            <a:avLst/>
          </a:prstGeom>
          <a:noFill/>
        </p:spPr>
        <p:txBody>
          <a:bodyPr wrap="square" rtlCol="0">
            <a:spAutoFit/>
          </a:bodyPr>
          <a:lstStyle/>
          <a:p>
            <a:r>
              <a:rPr lang="en-US" altLang="zh-CN" dirty="0"/>
              <a:t>u</a:t>
            </a:r>
            <a:endParaRPr lang="en-US" dirty="0"/>
          </a:p>
        </p:txBody>
      </p:sp>
      <p:sp>
        <p:nvSpPr>
          <p:cNvPr id="15" name="Oval 14">
            <a:extLst>
              <a:ext uri="{FF2B5EF4-FFF2-40B4-BE49-F238E27FC236}">
                <a16:creationId xmlns:a16="http://schemas.microsoft.com/office/drawing/2014/main" id="{DA4ADE18-C463-8C47-A0CC-8AE69998C2C3}"/>
              </a:ext>
            </a:extLst>
          </p:cNvPr>
          <p:cNvSpPr/>
          <p:nvPr/>
        </p:nvSpPr>
        <p:spPr>
          <a:xfrm>
            <a:off x="2171844" y="1876893"/>
            <a:ext cx="1665692" cy="3103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Membership ID</a:t>
            </a:r>
          </a:p>
        </p:txBody>
      </p:sp>
      <p:cxnSp>
        <p:nvCxnSpPr>
          <p:cNvPr id="16" name="Straight Connector 15">
            <a:extLst>
              <a:ext uri="{FF2B5EF4-FFF2-40B4-BE49-F238E27FC236}">
                <a16:creationId xmlns:a16="http://schemas.microsoft.com/office/drawing/2014/main" id="{CCE9326D-1671-F04C-A77B-92FD9EF2B891}"/>
              </a:ext>
            </a:extLst>
          </p:cNvPr>
          <p:cNvCxnSpPr>
            <a:cxnSpLocks/>
            <a:stCxn id="15" idx="0"/>
            <a:endCxn id="6" idx="2"/>
          </p:cNvCxnSpPr>
          <p:nvPr/>
        </p:nvCxnSpPr>
        <p:spPr>
          <a:xfrm flipV="1">
            <a:off x="3004690" y="1082482"/>
            <a:ext cx="68658" cy="79441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69769" y="3008001"/>
            <a:ext cx="4404678" cy="2308324"/>
          </a:xfrm>
          <a:prstGeom prst="rect">
            <a:avLst/>
          </a:prstGeom>
        </p:spPr>
        <p:txBody>
          <a:bodyPr wrap="square">
            <a:spAutoFit/>
          </a:bodyPr>
          <a:lstStyle/>
          <a:p>
            <a:r>
              <a:rPr lang="en-US" altLang="zh-CN" dirty="0" smtClean="0"/>
              <a:t>2. </a:t>
            </a:r>
            <a:r>
              <a:rPr lang="en-US" dirty="0"/>
              <a:t>Annual exam </a:t>
            </a:r>
            <a:r>
              <a:rPr lang="en-US" dirty="0" smtClean="0"/>
              <a:t>date is either attribute to controller or relationship </a:t>
            </a:r>
            <a:r>
              <a:rPr lang="en-US" altLang="zh-CN" dirty="0" smtClean="0"/>
              <a:t>to medical exam</a:t>
            </a:r>
            <a:r>
              <a:rPr lang="en-US" dirty="0" smtClean="0"/>
              <a:t>.</a:t>
            </a:r>
          </a:p>
          <a:p>
            <a:r>
              <a:rPr lang="en-US" altLang="zh-CN" dirty="0" smtClean="0"/>
              <a:t>Controller to relationship must be solid line</a:t>
            </a:r>
            <a:r>
              <a:rPr lang="en-US" altLang="zh-CN" dirty="0">
                <a:solidFill>
                  <a:srgbClr val="FF0000"/>
                </a:solidFill>
              </a:rPr>
              <a:t> </a:t>
            </a:r>
            <a:r>
              <a:rPr lang="en-US" altLang="zh-CN" dirty="0" smtClean="0">
                <a:solidFill>
                  <a:srgbClr val="FF0000"/>
                </a:solidFill>
              </a:rPr>
              <a:t>(0.5 </a:t>
            </a:r>
            <a:r>
              <a:rPr lang="en-US" altLang="zh-CN" dirty="0">
                <a:solidFill>
                  <a:srgbClr val="FF0000"/>
                </a:solidFill>
              </a:rPr>
              <a:t>point)</a:t>
            </a:r>
            <a:r>
              <a:rPr lang="en-US" altLang="zh-CN" dirty="0"/>
              <a:t>. </a:t>
            </a:r>
            <a:r>
              <a:rPr lang="en-US" altLang="zh-CN" dirty="0" smtClean="0"/>
              <a:t/>
            </a:r>
            <a:br>
              <a:rPr lang="en-US" altLang="zh-CN" dirty="0" smtClean="0"/>
            </a:br>
            <a:r>
              <a:rPr lang="en-US" altLang="zh-CN" dirty="0" smtClean="0"/>
              <a:t>Medical exam to relationship must be m</a:t>
            </a:r>
            <a:r>
              <a:rPr lang="en-US" altLang="zh-CN" dirty="0">
                <a:solidFill>
                  <a:srgbClr val="FF0000"/>
                </a:solidFill>
              </a:rPr>
              <a:t> </a:t>
            </a:r>
            <a:r>
              <a:rPr lang="en-US" altLang="zh-CN" dirty="0" smtClean="0">
                <a:solidFill>
                  <a:srgbClr val="FF0000"/>
                </a:solidFill>
              </a:rPr>
              <a:t>(0.5 </a:t>
            </a:r>
            <a:r>
              <a:rPr lang="en-US" altLang="zh-CN" dirty="0">
                <a:solidFill>
                  <a:srgbClr val="FF0000"/>
                </a:solidFill>
              </a:rPr>
              <a:t>point)</a:t>
            </a:r>
            <a:r>
              <a:rPr lang="en-US" altLang="zh-CN" dirty="0"/>
              <a:t>. </a:t>
            </a:r>
            <a:endParaRPr lang="en-US" altLang="zh-CN" dirty="0" smtClean="0"/>
          </a:p>
          <a:p>
            <a:r>
              <a:rPr lang="en-US" altLang="zh-CN" dirty="0" smtClean="0"/>
              <a:t>Date cannot be attribute to medical exam</a:t>
            </a:r>
            <a:r>
              <a:rPr lang="en-US" altLang="zh-CN" dirty="0">
                <a:solidFill>
                  <a:srgbClr val="FF0000"/>
                </a:solidFill>
              </a:rPr>
              <a:t> </a:t>
            </a:r>
            <a:r>
              <a:rPr lang="en-US" altLang="zh-CN" dirty="0" smtClean="0">
                <a:solidFill>
                  <a:srgbClr val="FF0000"/>
                </a:solidFill>
              </a:rPr>
              <a:t>(1 </a:t>
            </a:r>
            <a:r>
              <a:rPr lang="en-US" altLang="zh-CN" dirty="0">
                <a:solidFill>
                  <a:srgbClr val="FF0000"/>
                </a:solidFill>
              </a:rPr>
              <a:t>point)</a:t>
            </a:r>
            <a:r>
              <a:rPr lang="en-US" altLang="zh-CN" dirty="0"/>
              <a:t>.</a:t>
            </a:r>
            <a:r>
              <a:rPr lang="en-US" altLang="zh-CN" dirty="0" smtClean="0"/>
              <a:t> </a:t>
            </a:r>
            <a:endParaRPr lang="en-US" dirty="0"/>
          </a:p>
        </p:txBody>
      </p:sp>
      <p:sp>
        <p:nvSpPr>
          <p:cNvPr id="20" name="Rectangle 19">
            <a:extLst>
              <a:ext uri="{FF2B5EF4-FFF2-40B4-BE49-F238E27FC236}">
                <a16:creationId xmlns:a16="http://schemas.microsoft.com/office/drawing/2014/main" id="{C6987F7F-FE09-964E-8373-1D174A653CF1}"/>
              </a:ext>
            </a:extLst>
          </p:cNvPr>
          <p:cNvSpPr/>
          <p:nvPr/>
        </p:nvSpPr>
        <p:spPr>
          <a:xfrm>
            <a:off x="995218" y="3079844"/>
            <a:ext cx="1281124" cy="38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controller</a:t>
            </a:r>
          </a:p>
        </p:txBody>
      </p:sp>
      <p:sp>
        <p:nvSpPr>
          <p:cNvPr id="21" name="Rectangle 20">
            <a:extLst>
              <a:ext uri="{FF2B5EF4-FFF2-40B4-BE49-F238E27FC236}">
                <a16:creationId xmlns:a16="http://schemas.microsoft.com/office/drawing/2014/main" id="{18054C6F-EFA1-5E4E-9998-0AAF4735BDB2}"/>
              </a:ext>
            </a:extLst>
          </p:cNvPr>
          <p:cNvSpPr/>
          <p:nvPr/>
        </p:nvSpPr>
        <p:spPr>
          <a:xfrm>
            <a:off x="1533247" y="5433128"/>
            <a:ext cx="1281124" cy="3768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Medical exam</a:t>
            </a:r>
          </a:p>
        </p:txBody>
      </p:sp>
      <p:sp>
        <p:nvSpPr>
          <p:cNvPr id="22" name="Diamond 21">
            <a:extLst>
              <a:ext uri="{FF2B5EF4-FFF2-40B4-BE49-F238E27FC236}">
                <a16:creationId xmlns:a16="http://schemas.microsoft.com/office/drawing/2014/main" id="{90A84F7C-E8CE-E344-9CD8-2FD2813357E9}"/>
              </a:ext>
            </a:extLst>
          </p:cNvPr>
          <p:cNvSpPr/>
          <p:nvPr/>
        </p:nvSpPr>
        <p:spPr>
          <a:xfrm>
            <a:off x="1186996" y="4183824"/>
            <a:ext cx="1334806" cy="43054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B0F0"/>
                </a:solidFill>
              </a:rPr>
              <a:t>takes</a:t>
            </a:r>
          </a:p>
        </p:txBody>
      </p:sp>
      <p:cxnSp>
        <p:nvCxnSpPr>
          <p:cNvPr id="23" name="Straight Connector 22">
            <a:extLst>
              <a:ext uri="{FF2B5EF4-FFF2-40B4-BE49-F238E27FC236}">
                <a16:creationId xmlns:a16="http://schemas.microsoft.com/office/drawing/2014/main" id="{B72655DF-215B-D94E-80B1-ABD990BD740A}"/>
              </a:ext>
            </a:extLst>
          </p:cNvPr>
          <p:cNvCxnSpPr>
            <a:cxnSpLocks/>
            <a:stCxn id="20" idx="2"/>
            <a:endCxn id="22" idx="0"/>
          </p:cNvCxnSpPr>
          <p:nvPr/>
        </p:nvCxnSpPr>
        <p:spPr>
          <a:xfrm>
            <a:off x="1635780" y="3468318"/>
            <a:ext cx="218619" cy="715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B95E2C-F4CA-3D45-BF38-5637948B9B08}"/>
              </a:ext>
            </a:extLst>
          </p:cNvPr>
          <p:cNvCxnSpPr>
            <a:cxnSpLocks/>
            <a:stCxn id="22" idx="2"/>
            <a:endCxn id="21" idx="0"/>
          </p:cNvCxnSpPr>
          <p:nvPr/>
        </p:nvCxnSpPr>
        <p:spPr>
          <a:xfrm>
            <a:off x="1854399" y="4614366"/>
            <a:ext cx="319410" cy="8187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798030E-713D-5A4E-9DD2-78B5CD7522C5}"/>
              </a:ext>
            </a:extLst>
          </p:cNvPr>
          <p:cNvSpPr txBox="1"/>
          <p:nvPr/>
        </p:nvSpPr>
        <p:spPr>
          <a:xfrm>
            <a:off x="1698977" y="3589777"/>
            <a:ext cx="369012" cy="369332"/>
          </a:xfrm>
          <a:prstGeom prst="rect">
            <a:avLst/>
          </a:prstGeom>
          <a:noFill/>
        </p:spPr>
        <p:txBody>
          <a:bodyPr wrap="none" rtlCol="0">
            <a:spAutoFit/>
          </a:bodyPr>
          <a:lstStyle/>
          <a:p>
            <a:r>
              <a:rPr lang="en-US" dirty="0"/>
              <a:t>m</a:t>
            </a:r>
          </a:p>
        </p:txBody>
      </p:sp>
      <p:sp>
        <p:nvSpPr>
          <p:cNvPr id="26" name="TextBox 25">
            <a:extLst>
              <a:ext uri="{FF2B5EF4-FFF2-40B4-BE49-F238E27FC236}">
                <a16:creationId xmlns:a16="http://schemas.microsoft.com/office/drawing/2014/main" id="{F94D8F82-ECDF-C140-8EE5-0C0CD8BA79F7}"/>
              </a:ext>
            </a:extLst>
          </p:cNvPr>
          <p:cNvSpPr txBox="1"/>
          <p:nvPr/>
        </p:nvSpPr>
        <p:spPr>
          <a:xfrm>
            <a:off x="2123231" y="4951010"/>
            <a:ext cx="369012" cy="369332"/>
          </a:xfrm>
          <a:prstGeom prst="rect">
            <a:avLst/>
          </a:prstGeom>
          <a:noFill/>
        </p:spPr>
        <p:txBody>
          <a:bodyPr wrap="none" rtlCol="0">
            <a:spAutoFit/>
          </a:bodyPr>
          <a:lstStyle/>
          <a:p>
            <a:r>
              <a:rPr lang="en-US" dirty="0"/>
              <a:t>m</a:t>
            </a:r>
          </a:p>
        </p:txBody>
      </p:sp>
      <p:sp>
        <p:nvSpPr>
          <p:cNvPr id="27" name="Oval 26">
            <a:extLst>
              <a:ext uri="{FF2B5EF4-FFF2-40B4-BE49-F238E27FC236}">
                <a16:creationId xmlns:a16="http://schemas.microsoft.com/office/drawing/2014/main" id="{F0651AE4-338F-3B43-9ADC-E9D70F2CF939}"/>
              </a:ext>
            </a:extLst>
          </p:cNvPr>
          <p:cNvSpPr/>
          <p:nvPr/>
        </p:nvSpPr>
        <p:spPr>
          <a:xfrm>
            <a:off x="2677462" y="4186636"/>
            <a:ext cx="835210" cy="2986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date</a:t>
            </a:r>
          </a:p>
        </p:txBody>
      </p:sp>
      <p:cxnSp>
        <p:nvCxnSpPr>
          <p:cNvPr id="28" name="Straight Connector 27">
            <a:extLst>
              <a:ext uri="{FF2B5EF4-FFF2-40B4-BE49-F238E27FC236}">
                <a16:creationId xmlns:a16="http://schemas.microsoft.com/office/drawing/2014/main" id="{8FE6E089-A7CF-2747-AB50-C2BFB2651D82}"/>
              </a:ext>
            </a:extLst>
          </p:cNvPr>
          <p:cNvCxnSpPr>
            <a:cxnSpLocks/>
            <a:stCxn id="27" idx="2"/>
            <a:endCxn id="22" idx="3"/>
          </p:cNvCxnSpPr>
          <p:nvPr/>
        </p:nvCxnSpPr>
        <p:spPr>
          <a:xfrm flipH="1">
            <a:off x="2521802" y="4335983"/>
            <a:ext cx="155660" cy="63112"/>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CE94921-5277-A143-A585-3ADC6E9D9F2A}"/>
              </a:ext>
            </a:extLst>
          </p:cNvPr>
          <p:cNvSpPr/>
          <p:nvPr/>
        </p:nvSpPr>
        <p:spPr>
          <a:xfrm>
            <a:off x="1697563" y="6180222"/>
            <a:ext cx="822228" cy="259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name</a:t>
            </a:r>
          </a:p>
        </p:txBody>
      </p:sp>
      <p:cxnSp>
        <p:nvCxnSpPr>
          <p:cNvPr id="30" name="Straight Connector 29">
            <a:extLst>
              <a:ext uri="{FF2B5EF4-FFF2-40B4-BE49-F238E27FC236}">
                <a16:creationId xmlns:a16="http://schemas.microsoft.com/office/drawing/2014/main" id="{94EB62F9-AFF4-F947-84BA-FAC71FFA6EC6}"/>
              </a:ext>
            </a:extLst>
          </p:cNvPr>
          <p:cNvCxnSpPr>
            <a:cxnSpLocks/>
            <a:stCxn id="29" idx="0"/>
            <a:endCxn id="21" idx="2"/>
          </p:cNvCxnSpPr>
          <p:nvPr/>
        </p:nvCxnSpPr>
        <p:spPr>
          <a:xfrm flipV="1">
            <a:off x="2108677" y="5809947"/>
            <a:ext cx="65132" cy="370275"/>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6AFF648-46C1-D841-A344-51F1BB8B99B6}"/>
              </a:ext>
            </a:extLst>
          </p:cNvPr>
          <p:cNvSpPr/>
          <p:nvPr/>
        </p:nvSpPr>
        <p:spPr>
          <a:xfrm>
            <a:off x="2643740" y="2878641"/>
            <a:ext cx="1211009" cy="523947"/>
          </a:xfrm>
          <a:prstGeom prst="ellipse">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Annual exam date</a:t>
            </a:r>
          </a:p>
        </p:txBody>
      </p:sp>
      <p:cxnSp>
        <p:nvCxnSpPr>
          <p:cNvPr id="32" name="Straight Connector 31">
            <a:extLst>
              <a:ext uri="{FF2B5EF4-FFF2-40B4-BE49-F238E27FC236}">
                <a16:creationId xmlns:a16="http://schemas.microsoft.com/office/drawing/2014/main" id="{41977342-E03B-F146-B8B4-6C100888754B}"/>
              </a:ext>
            </a:extLst>
          </p:cNvPr>
          <p:cNvCxnSpPr>
            <a:cxnSpLocks/>
            <a:stCxn id="20" idx="3"/>
            <a:endCxn id="31" idx="2"/>
          </p:cNvCxnSpPr>
          <p:nvPr/>
        </p:nvCxnSpPr>
        <p:spPr>
          <a:xfrm flipV="1">
            <a:off x="2276342" y="3140615"/>
            <a:ext cx="367398" cy="133466"/>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630003" y="496218"/>
            <a:ext cx="4404678" cy="2031325"/>
          </a:xfrm>
          <a:prstGeom prst="rect">
            <a:avLst/>
          </a:prstGeom>
        </p:spPr>
        <p:txBody>
          <a:bodyPr wrap="square">
            <a:spAutoFit/>
          </a:bodyPr>
          <a:lstStyle/>
          <a:p>
            <a:r>
              <a:rPr lang="en-US" altLang="zh-CN" dirty="0" smtClean="0"/>
              <a:t>1. Employee </a:t>
            </a:r>
            <a:r>
              <a:rPr lang="en-US" altLang="zh-CN" dirty="0"/>
              <a:t>membership </a:t>
            </a:r>
            <a:r>
              <a:rPr lang="en-US" altLang="zh-CN" dirty="0" smtClean="0"/>
              <a:t>is either attribute to employee or </a:t>
            </a:r>
            <a:r>
              <a:rPr lang="en-US" altLang="zh-CN" dirty="0"/>
              <a:t>relationship to Union. </a:t>
            </a:r>
            <a:r>
              <a:rPr lang="en-US" altLang="zh-CN" dirty="0" smtClean="0"/>
              <a:t>Employee to the relationship must be solid line </a:t>
            </a:r>
            <a:r>
              <a:rPr lang="en-US" altLang="zh-CN" dirty="0" smtClean="0">
                <a:solidFill>
                  <a:srgbClr val="FF0000"/>
                </a:solidFill>
              </a:rPr>
              <a:t>(0.5 point),</a:t>
            </a:r>
            <a:r>
              <a:rPr lang="en-US" altLang="zh-CN" dirty="0" smtClean="0"/>
              <a:t> u </a:t>
            </a:r>
            <a:r>
              <a:rPr lang="en-US" altLang="zh-CN" dirty="0" smtClean="0">
                <a:solidFill>
                  <a:srgbClr val="FF0000"/>
                </a:solidFill>
              </a:rPr>
              <a:t>(0.5 point)</a:t>
            </a:r>
            <a:r>
              <a:rPr lang="en-US" altLang="zh-CN" dirty="0" smtClean="0"/>
              <a:t>. </a:t>
            </a:r>
          </a:p>
          <a:p>
            <a:r>
              <a:rPr lang="en-US" altLang="zh-CN" dirty="0" smtClean="0"/>
              <a:t>Union to relationship must be m </a:t>
            </a:r>
            <a:r>
              <a:rPr lang="en-US" altLang="zh-CN" dirty="0" smtClean="0">
                <a:solidFill>
                  <a:srgbClr val="FF0000"/>
                </a:solidFill>
              </a:rPr>
              <a:t>(0.5 </a:t>
            </a:r>
            <a:r>
              <a:rPr lang="en-US" altLang="zh-CN" dirty="0">
                <a:solidFill>
                  <a:srgbClr val="FF0000"/>
                </a:solidFill>
              </a:rPr>
              <a:t>point)</a:t>
            </a:r>
            <a:r>
              <a:rPr lang="en-US" altLang="zh-CN" dirty="0"/>
              <a:t>. </a:t>
            </a:r>
            <a:endParaRPr lang="en-US" altLang="zh-CN" dirty="0" smtClean="0"/>
          </a:p>
          <a:p>
            <a:r>
              <a:rPr lang="en-US" dirty="0" smtClean="0"/>
              <a:t>Membership ID cannot be attribute to union </a:t>
            </a:r>
            <a:r>
              <a:rPr lang="en-US" altLang="zh-CN" dirty="0" smtClean="0">
                <a:solidFill>
                  <a:srgbClr val="FF0000"/>
                </a:solidFill>
              </a:rPr>
              <a:t>(1 </a:t>
            </a:r>
            <a:r>
              <a:rPr lang="en-US" altLang="zh-CN" dirty="0">
                <a:solidFill>
                  <a:srgbClr val="FF0000"/>
                </a:solidFill>
              </a:rPr>
              <a:t>point)</a:t>
            </a:r>
            <a:r>
              <a:rPr lang="en-US" altLang="zh-CN" dirty="0"/>
              <a:t>. </a:t>
            </a:r>
            <a:endParaRPr lang="en-US" dirty="0"/>
          </a:p>
        </p:txBody>
      </p:sp>
      <p:sp>
        <p:nvSpPr>
          <p:cNvPr id="34" name="Oval 33">
            <a:extLst>
              <a:ext uri="{FF2B5EF4-FFF2-40B4-BE49-F238E27FC236}">
                <a16:creationId xmlns:a16="http://schemas.microsoft.com/office/drawing/2014/main" id="{DA4ADE18-C463-8C47-A0CC-8AE69998C2C3}"/>
              </a:ext>
            </a:extLst>
          </p:cNvPr>
          <p:cNvSpPr/>
          <p:nvPr/>
        </p:nvSpPr>
        <p:spPr>
          <a:xfrm>
            <a:off x="105103" y="1859309"/>
            <a:ext cx="1665692" cy="310384"/>
          </a:xfrm>
          <a:prstGeom prst="ellipse">
            <a:avLst/>
          </a:prstGeom>
          <a:solidFill>
            <a:schemeClr val="accent5">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Membership ID</a:t>
            </a:r>
          </a:p>
        </p:txBody>
      </p:sp>
      <p:cxnSp>
        <p:nvCxnSpPr>
          <p:cNvPr id="35" name="Straight Connector 34">
            <a:extLst>
              <a:ext uri="{FF2B5EF4-FFF2-40B4-BE49-F238E27FC236}">
                <a16:creationId xmlns:a16="http://schemas.microsoft.com/office/drawing/2014/main" id="{CCE9326D-1671-F04C-A77B-92FD9EF2B891}"/>
              </a:ext>
            </a:extLst>
          </p:cNvPr>
          <p:cNvCxnSpPr>
            <a:cxnSpLocks/>
            <a:stCxn id="34" idx="0"/>
          </p:cNvCxnSpPr>
          <p:nvPr/>
        </p:nvCxnSpPr>
        <p:spPr>
          <a:xfrm flipV="1">
            <a:off x="937949" y="1064898"/>
            <a:ext cx="68658" cy="794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29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Box 163">
            <a:extLst>
              <a:ext uri="{FF2B5EF4-FFF2-40B4-BE49-F238E27FC236}">
                <a16:creationId xmlns:a16="http://schemas.microsoft.com/office/drawing/2014/main" id="{6BF4DAC2-1250-0844-828D-8E3FB1D6F6EA}"/>
              </a:ext>
            </a:extLst>
          </p:cNvPr>
          <p:cNvSpPr txBox="1"/>
          <p:nvPr/>
        </p:nvSpPr>
        <p:spPr>
          <a:xfrm>
            <a:off x="866718" y="3247504"/>
            <a:ext cx="588010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6 points for Artwork</a:t>
            </a:r>
          </a:p>
          <a:p>
            <a:pPr marL="742950" lvl="1" indent="-285750">
              <a:buFont typeface="Wingdings" pitchFamily="2" charset="2"/>
              <a:buChar char="§"/>
            </a:pPr>
            <a:r>
              <a:rPr lang="en-US" sz="1600" dirty="0"/>
              <a:t>There is no table for Paints. The </a:t>
            </a:r>
            <a:r>
              <a:rPr lang="en-US" sz="1600" dirty="0" err="1"/>
              <a:t>uni</a:t>
            </a:r>
            <a:r>
              <a:rPr lang="en-US" sz="1600" dirty="0"/>
              <a:t>-total participation is mitigated by including “name” as a foreign key and set “NOT NULL” . Deduct 2 points if having a Paints table.  </a:t>
            </a:r>
            <a:r>
              <a:rPr lang="en-US" sz="1600" dirty="0" smtClean="0"/>
              <a:t>-1 point if name is not included.</a:t>
            </a:r>
            <a:endParaRPr lang="en-US" sz="1600" dirty="0"/>
          </a:p>
          <a:p>
            <a:pPr marL="285750" indent="-285750">
              <a:buFont typeface="Arial" panose="020B0604020202020204" pitchFamily="34" charset="0"/>
              <a:buChar char="•"/>
            </a:pPr>
            <a:r>
              <a:rPr lang="en-US" sz="1600" dirty="0"/>
              <a:t>4 points for each of the rest 6 tables</a:t>
            </a:r>
          </a:p>
          <a:p>
            <a:pPr marL="285750" indent="-285750">
              <a:buFont typeface="Arial" panose="020B0604020202020204" pitchFamily="34" charset="0"/>
              <a:buChar char="•"/>
            </a:pPr>
            <a:r>
              <a:rPr lang="en-US" sz="1600" dirty="0"/>
              <a:t>Deduct 2 points without specifying primary key</a:t>
            </a:r>
          </a:p>
          <a:p>
            <a:pPr marL="285750" indent="-285750">
              <a:buFont typeface="Arial" panose="020B0604020202020204" pitchFamily="34" charset="0"/>
              <a:buChar char="•"/>
            </a:pPr>
            <a:r>
              <a:rPr lang="en-US" sz="1600" dirty="0"/>
              <a:t>Deduct 1 point without specify a foreign key</a:t>
            </a:r>
          </a:p>
          <a:p>
            <a:pPr marL="285750" indent="-285750">
              <a:buFont typeface="Arial" panose="020B0604020202020204" pitchFamily="34" charset="0"/>
              <a:buChar char="•"/>
            </a:pPr>
            <a:r>
              <a:rPr lang="en-US" sz="1600" dirty="0"/>
              <a:t>Don’t deduct grammar errors or types </a:t>
            </a:r>
            <a:r>
              <a:rPr lang="en-US" sz="1600" dirty="0" err="1" smtClean="0"/>
              <a:t>mis</a:t>
            </a:r>
            <a:r>
              <a:rPr lang="en-US" sz="1600" dirty="0" smtClean="0"/>
              <a:t>-specification</a:t>
            </a:r>
          </a:p>
          <a:p>
            <a:pPr marL="285750" indent="-285750">
              <a:buFont typeface="Arial" panose="020B0604020202020204" pitchFamily="34" charset="0"/>
              <a:buChar char="•"/>
            </a:pPr>
            <a:r>
              <a:rPr lang="en-US" sz="1600" dirty="0" smtClean="0"/>
              <a:t>Don’t deduct for not including </a:t>
            </a:r>
            <a:r>
              <a:rPr lang="en-US" sz="1600" dirty="0">
                <a:latin typeface="Courier" pitchFamily="2" charset="0"/>
                <a:cs typeface="Consolas" panose="020B0609020204030204" pitchFamily="49" charset="0"/>
              </a:rPr>
              <a:t>ON DELETE SET </a:t>
            </a:r>
            <a:r>
              <a:rPr lang="en-US" sz="1600" dirty="0" smtClean="0">
                <a:latin typeface="Courier" pitchFamily="2" charset="0"/>
                <a:cs typeface="Consolas" panose="020B0609020204030204" pitchFamily="49" charset="0"/>
              </a:rPr>
              <a:t>…</a:t>
            </a:r>
            <a:endParaRPr lang="en-US" sz="1600" dirty="0"/>
          </a:p>
        </p:txBody>
      </p:sp>
      <p:sp>
        <p:nvSpPr>
          <p:cNvPr id="2" name="TextBox 1">
            <a:extLst>
              <a:ext uri="{FF2B5EF4-FFF2-40B4-BE49-F238E27FC236}">
                <a16:creationId xmlns:a16="http://schemas.microsoft.com/office/drawing/2014/main" id="{F098AE16-DE80-EB49-961C-B7FCDCDF1395}"/>
              </a:ext>
            </a:extLst>
          </p:cNvPr>
          <p:cNvSpPr txBox="1"/>
          <p:nvPr/>
        </p:nvSpPr>
        <p:spPr>
          <a:xfrm>
            <a:off x="546100" y="448316"/>
            <a:ext cx="6521337" cy="2031325"/>
          </a:xfrm>
          <a:prstGeom prst="rect">
            <a:avLst/>
          </a:prstGeom>
          <a:solidFill>
            <a:schemeClr val="accent1">
              <a:lumMod val="20000"/>
              <a:lumOff val="80000"/>
            </a:schemeClr>
          </a:solidFill>
        </p:spPr>
        <p:txBody>
          <a:bodyPr wrap="none" rtlCol="0">
            <a:spAutoFit/>
          </a:bodyPr>
          <a:lstStyle/>
          <a:p>
            <a:pPr eaLnBrk="0" hangingPunct="0"/>
            <a:r>
              <a:rPr lang="en-US" sz="1400" dirty="0">
                <a:latin typeface="Courier" pitchFamily="2" charset="0"/>
                <a:cs typeface="Consolas" panose="020B0609020204030204" pitchFamily="49" charset="0"/>
              </a:rPr>
              <a:t>CREATE TABLE Artwork</a:t>
            </a:r>
          </a:p>
          <a:p>
            <a:pPr eaLnBrk="0" hangingPunct="0"/>
            <a:r>
              <a:rPr lang="en-US" sz="1400" dirty="0">
                <a:latin typeface="Courier" pitchFamily="2" charset="0"/>
                <a:cs typeface="Consolas" panose="020B0609020204030204" pitchFamily="49" charset="0"/>
              </a:rPr>
              <a:t>(title CHAR(100), </a:t>
            </a:r>
          </a:p>
          <a:p>
            <a:pPr eaLnBrk="0" hangingPunct="0"/>
            <a:r>
              <a:rPr lang="en-US" sz="1400" dirty="0">
                <a:latin typeface="Courier" pitchFamily="2" charset="0"/>
                <a:cs typeface="Consolas" panose="020B0609020204030204" pitchFamily="49" charset="0"/>
              </a:rPr>
              <a:t> type  CHAR(100),  </a:t>
            </a:r>
          </a:p>
          <a:p>
            <a:pPr eaLnBrk="0" hangingPunct="0"/>
            <a:r>
              <a:rPr lang="en-US" sz="1400" dirty="0">
                <a:latin typeface="Courier" pitchFamily="2" charset="0"/>
                <a:cs typeface="Consolas" panose="020B0609020204030204" pitchFamily="49" charset="0"/>
              </a:rPr>
              <a:t> price INTEGER,</a:t>
            </a:r>
          </a:p>
          <a:p>
            <a:pPr eaLnBrk="0" hangingPunct="0"/>
            <a:r>
              <a:rPr lang="en-US" sz="1400" dirty="0">
                <a:latin typeface="Courier" pitchFamily="2" charset="0"/>
                <a:cs typeface="Consolas" panose="020B0609020204030204" pitchFamily="49" charset="0"/>
              </a:rPr>
              <a:t> year  INTEGER, </a:t>
            </a:r>
          </a:p>
          <a:p>
            <a:pPr eaLnBrk="0" hangingPunct="0"/>
            <a:r>
              <a:rPr lang="en-US" sz="1400" dirty="0">
                <a:latin typeface="Courier" pitchFamily="2" charset="0"/>
                <a:cs typeface="Consolas" panose="020B0609020204030204" pitchFamily="49" charset="0"/>
              </a:rPr>
              <a:t> </a:t>
            </a:r>
            <a:r>
              <a:rPr lang="en-US" sz="1400" dirty="0">
                <a:solidFill>
                  <a:srgbClr val="FF0000"/>
                </a:solidFill>
                <a:latin typeface="Courier" pitchFamily="2" charset="0"/>
                <a:cs typeface="Consolas" panose="020B0609020204030204" pitchFamily="49" charset="0"/>
              </a:rPr>
              <a:t>name  CHAR(100), NOT NULL, </a:t>
            </a:r>
          </a:p>
          <a:p>
            <a:pPr eaLnBrk="0" hangingPunct="0"/>
            <a:r>
              <a:rPr lang="en-US" sz="1400" dirty="0">
                <a:solidFill>
                  <a:srgbClr val="FF0000"/>
                </a:solidFill>
                <a:latin typeface="Courier" pitchFamily="2" charset="0"/>
                <a:cs typeface="Consolas" panose="020B0609020204030204" pitchFamily="49" charset="0"/>
              </a:rPr>
              <a:t> primary key (title), </a:t>
            </a:r>
          </a:p>
          <a:p>
            <a:pPr eaLnBrk="0" hangingPunct="0"/>
            <a:r>
              <a:rPr lang="en-US" sz="1400" dirty="0">
                <a:solidFill>
                  <a:srgbClr val="FF0000"/>
                </a:solidFill>
                <a:latin typeface="Courier" pitchFamily="2" charset="0"/>
                <a:cs typeface="Consolas" panose="020B0609020204030204" pitchFamily="49" charset="0"/>
              </a:rPr>
              <a:t> foreign key (name) references Artist ON DELETE SET NULL</a:t>
            </a:r>
            <a:r>
              <a:rPr lang="en-US" sz="1400" dirty="0">
                <a:latin typeface="Courier" pitchFamily="2" charset="0"/>
                <a:cs typeface="Consolas" panose="020B0609020204030204" pitchFamily="49" charset="0"/>
              </a:rPr>
              <a:t> ) </a:t>
            </a:r>
          </a:p>
          <a:p>
            <a:endParaRPr lang="en-US" sz="1400" dirty="0">
              <a:latin typeface="Courier" pitchFamily="2" charset="0"/>
              <a:cs typeface="Consolas" panose="020B0609020204030204" pitchFamily="49" charset="0"/>
            </a:endParaRPr>
          </a:p>
        </p:txBody>
      </p:sp>
      <p:sp>
        <p:nvSpPr>
          <p:cNvPr id="92" name="TextBox 91">
            <a:extLst>
              <a:ext uri="{FF2B5EF4-FFF2-40B4-BE49-F238E27FC236}">
                <a16:creationId xmlns:a16="http://schemas.microsoft.com/office/drawing/2014/main" id="{5D03FF5F-6B78-3D4B-8787-F27B7EFB2B5B}"/>
              </a:ext>
            </a:extLst>
          </p:cNvPr>
          <p:cNvSpPr txBox="1"/>
          <p:nvPr/>
        </p:nvSpPr>
        <p:spPr>
          <a:xfrm>
            <a:off x="8037012" y="4609863"/>
            <a:ext cx="2440092" cy="954107"/>
          </a:xfrm>
          <a:prstGeom prst="rect">
            <a:avLst/>
          </a:prstGeom>
          <a:solidFill>
            <a:schemeClr val="accent1">
              <a:lumMod val="20000"/>
              <a:lumOff val="80000"/>
            </a:schemeClr>
          </a:solidFill>
        </p:spPr>
        <p:txBody>
          <a:bodyPr wrap="none" rtlCol="0">
            <a:spAutoFit/>
          </a:bodyPr>
          <a:lstStyle/>
          <a:p>
            <a:pPr eaLnBrk="0" hangingPunct="0"/>
            <a:r>
              <a:rPr lang="en-US" sz="1400" dirty="0">
                <a:latin typeface="Courier" pitchFamily="2" charset="0"/>
                <a:cs typeface="Consolas" panose="020B0609020204030204" pitchFamily="49" charset="0"/>
              </a:rPr>
              <a:t>CREATE TABLE Group</a:t>
            </a:r>
          </a:p>
          <a:p>
            <a:pPr eaLnBrk="0" hangingPunct="0"/>
            <a:r>
              <a:rPr lang="en-US" sz="1400" dirty="0">
                <a:latin typeface="Courier" pitchFamily="2" charset="0"/>
                <a:cs typeface="Consolas" panose="020B0609020204030204" pitchFamily="49" charset="0"/>
              </a:rPr>
              <a:t>(name CHAR(20),</a:t>
            </a:r>
          </a:p>
          <a:p>
            <a:pPr eaLnBrk="0" hangingPunct="0"/>
            <a:r>
              <a:rPr lang="en-US" sz="1400" dirty="0">
                <a:latin typeface="Courier" pitchFamily="2" charset="0"/>
                <a:cs typeface="Consolas" panose="020B0609020204030204" pitchFamily="49" charset="0"/>
              </a:rPr>
              <a:t> primary key (name)) </a:t>
            </a:r>
          </a:p>
          <a:p>
            <a:endParaRPr lang="en-US" sz="1400" dirty="0">
              <a:latin typeface="Courier" pitchFamily="2" charset="0"/>
              <a:cs typeface="Consolas" panose="020B0609020204030204" pitchFamily="49" charset="0"/>
            </a:endParaRPr>
          </a:p>
        </p:txBody>
      </p:sp>
      <p:sp>
        <p:nvSpPr>
          <p:cNvPr id="94" name="TextBox 93">
            <a:extLst>
              <a:ext uri="{FF2B5EF4-FFF2-40B4-BE49-F238E27FC236}">
                <a16:creationId xmlns:a16="http://schemas.microsoft.com/office/drawing/2014/main" id="{36CD4376-A3B4-E248-A9A0-4E4C0F6CA66E}"/>
              </a:ext>
            </a:extLst>
          </p:cNvPr>
          <p:cNvSpPr txBox="1"/>
          <p:nvPr/>
        </p:nvSpPr>
        <p:spPr>
          <a:xfrm>
            <a:off x="8037012" y="431800"/>
            <a:ext cx="2762295" cy="1600438"/>
          </a:xfrm>
          <a:prstGeom prst="rect">
            <a:avLst/>
          </a:prstGeom>
          <a:solidFill>
            <a:schemeClr val="accent1">
              <a:lumMod val="20000"/>
              <a:lumOff val="80000"/>
            </a:schemeClr>
          </a:solidFill>
        </p:spPr>
        <p:txBody>
          <a:bodyPr wrap="none" rtlCol="0">
            <a:spAutoFit/>
          </a:bodyPr>
          <a:lstStyle/>
          <a:p>
            <a:pPr eaLnBrk="0" hangingPunct="0"/>
            <a:r>
              <a:rPr lang="en-US" sz="1400" dirty="0">
                <a:latin typeface="Courier" pitchFamily="2" charset="0"/>
                <a:cs typeface="Consolas" panose="020B0609020204030204" pitchFamily="49" charset="0"/>
              </a:rPr>
              <a:t>CREATE TABLE Customer</a:t>
            </a:r>
          </a:p>
          <a:p>
            <a:pPr eaLnBrk="0" hangingPunct="0"/>
            <a:r>
              <a:rPr lang="en-US" sz="1400" dirty="0">
                <a:latin typeface="Courier" pitchFamily="2" charset="0"/>
                <a:cs typeface="Consolas" panose="020B0609020204030204" pitchFamily="49" charset="0"/>
              </a:rPr>
              <a:t>(</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CHAR(100),</a:t>
            </a:r>
          </a:p>
          <a:p>
            <a:pPr eaLnBrk="0" hangingPunct="0"/>
            <a:r>
              <a:rPr lang="en-US" sz="1400" dirty="0">
                <a:latin typeface="Courier" pitchFamily="2" charset="0"/>
                <a:cs typeface="Consolas" panose="020B0609020204030204" pitchFamily="49" charset="0"/>
              </a:rPr>
              <a:t> name    CHAR(100),</a:t>
            </a:r>
          </a:p>
          <a:p>
            <a:pPr eaLnBrk="0" hangingPunct="0"/>
            <a:r>
              <a:rPr lang="en-US" sz="1400" dirty="0">
                <a:latin typeface="Courier" pitchFamily="2" charset="0"/>
                <a:cs typeface="Consolas" panose="020B0609020204030204" pitchFamily="49" charset="0"/>
              </a:rPr>
              <a:t> amount  REAL,</a:t>
            </a:r>
          </a:p>
          <a:p>
            <a:pPr eaLnBrk="0" hangingPunct="0"/>
            <a:r>
              <a:rPr lang="en-US" sz="1400" dirty="0">
                <a:latin typeface="Courier" pitchFamily="2" charset="0"/>
                <a:cs typeface="Consolas" panose="020B0609020204030204" pitchFamily="49" charset="0"/>
              </a:rPr>
              <a:t> address CHAR (100),</a:t>
            </a:r>
          </a:p>
          <a:p>
            <a:pPr eaLnBrk="0" hangingPunct="0"/>
            <a:r>
              <a:rPr lang="en-US" sz="1400" dirty="0">
                <a:latin typeface="Courier" pitchFamily="2" charset="0"/>
                <a:cs typeface="Consolas" panose="020B0609020204030204" pitchFamily="49" charset="0"/>
              </a:rPr>
              <a:t> primary key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a:t>
            </a:r>
          </a:p>
          <a:p>
            <a:endParaRPr lang="en-US" sz="1400" dirty="0">
              <a:latin typeface="Courier" pitchFamily="2" charset="0"/>
              <a:cs typeface="Consolas" panose="020B0609020204030204" pitchFamily="49" charset="0"/>
            </a:endParaRPr>
          </a:p>
        </p:txBody>
      </p:sp>
      <p:sp>
        <p:nvSpPr>
          <p:cNvPr id="95" name="TextBox 94">
            <a:extLst>
              <a:ext uri="{FF2B5EF4-FFF2-40B4-BE49-F238E27FC236}">
                <a16:creationId xmlns:a16="http://schemas.microsoft.com/office/drawing/2014/main" id="{D3DFD4E9-5FA5-434D-96F1-737A7AAEE56C}"/>
              </a:ext>
            </a:extLst>
          </p:cNvPr>
          <p:cNvSpPr txBox="1"/>
          <p:nvPr/>
        </p:nvSpPr>
        <p:spPr>
          <a:xfrm>
            <a:off x="8037012" y="2463125"/>
            <a:ext cx="2654894" cy="1600438"/>
          </a:xfrm>
          <a:prstGeom prst="rect">
            <a:avLst/>
          </a:prstGeom>
          <a:solidFill>
            <a:schemeClr val="accent1">
              <a:lumMod val="20000"/>
              <a:lumOff val="80000"/>
            </a:schemeClr>
          </a:solidFill>
        </p:spPr>
        <p:txBody>
          <a:bodyPr wrap="none" rtlCol="0">
            <a:spAutoFit/>
          </a:bodyPr>
          <a:lstStyle/>
          <a:p>
            <a:pPr eaLnBrk="0" hangingPunct="0"/>
            <a:r>
              <a:rPr lang="en-US" sz="1400" dirty="0">
                <a:latin typeface="Courier" pitchFamily="2" charset="0"/>
                <a:cs typeface="Consolas" panose="020B0609020204030204" pitchFamily="49" charset="0"/>
              </a:rPr>
              <a:t>CREATE TABLE Artist</a:t>
            </a:r>
          </a:p>
          <a:p>
            <a:pPr eaLnBrk="0" hangingPunct="0"/>
            <a:r>
              <a:rPr lang="en-US" sz="1400" dirty="0">
                <a:latin typeface="Courier" pitchFamily="2" charset="0"/>
                <a:cs typeface="Consolas" panose="020B0609020204030204" pitchFamily="49" charset="0"/>
              </a:rPr>
              <a:t>(name       CHAR(100),</a:t>
            </a:r>
          </a:p>
          <a:p>
            <a:pPr eaLnBrk="0" hangingPunct="0"/>
            <a:r>
              <a:rPr lang="en-US" sz="1400" dirty="0">
                <a:latin typeface="Courier" pitchFamily="2" charset="0"/>
                <a:cs typeface="Consolas" panose="020B0609020204030204" pitchFamily="49" charset="0"/>
              </a:rPr>
              <a:t> birthplace CHAR(100),</a:t>
            </a:r>
          </a:p>
          <a:p>
            <a:pPr eaLnBrk="0" hangingPunct="0"/>
            <a:r>
              <a:rPr lang="en-US" sz="1400" dirty="0">
                <a:latin typeface="Courier" pitchFamily="2" charset="0"/>
                <a:cs typeface="Consolas" panose="020B0609020204030204" pitchFamily="49" charset="0"/>
              </a:rPr>
              <a:t> age        INTEGER,</a:t>
            </a:r>
          </a:p>
          <a:p>
            <a:pPr eaLnBrk="0" hangingPunct="0"/>
            <a:r>
              <a:rPr lang="en-US" sz="1400" dirty="0">
                <a:latin typeface="Courier" pitchFamily="2" charset="0"/>
                <a:cs typeface="Consolas" panose="020B0609020204030204" pitchFamily="49" charset="0"/>
              </a:rPr>
              <a:t> style      CHAR(100), </a:t>
            </a:r>
          </a:p>
          <a:p>
            <a:pPr eaLnBrk="0" hangingPunct="0"/>
            <a:r>
              <a:rPr lang="en-US" sz="1400" dirty="0">
                <a:latin typeface="Courier" pitchFamily="2" charset="0"/>
                <a:cs typeface="Consolas" panose="020B0609020204030204" pitchFamily="49" charset="0"/>
              </a:rPr>
              <a:t> primary key (name)) </a:t>
            </a:r>
          </a:p>
          <a:p>
            <a:endParaRPr lang="en-US" sz="1400" dirty="0">
              <a:latin typeface="Courier" pitchFamily="2" charset="0"/>
              <a:cs typeface="Consolas" panose="020B0609020204030204" pitchFamily="49" charset="0"/>
            </a:endParaRPr>
          </a:p>
        </p:txBody>
      </p:sp>
    </p:spTree>
    <p:extLst>
      <p:ext uri="{BB962C8B-B14F-4D97-AF65-F5344CB8AC3E}">
        <p14:creationId xmlns:p14="http://schemas.microsoft.com/office/powerpoint/2010/main" val="351033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a:extLst>
              <a:ext uri="{FF2B5EF4-FFF2-40B4-BE49-F238E27FC236}">
                <a16:creationId xmlns:a16="http://schemas.microsoft.com/office/drawing/2014/main" id="{1FC5E95D-878A-2947-AB24-B002E5816AFC}"/>
              </a:ext>
            </a:extLst>
          </p:cNvPr>
          <p:cNvSpPr txBox="1"/>
          <p:nvPr/>
        </p:nvSpPr>
        <p:spPr>
          <a:xfrm>
            <a:off x="527687" y="91157"/>
            <a:ext cx="9548311" cy="1600438"/>
          </a:xfrm>
          <a:prstGeom prst="rect">
            <a:avLst/>
          </a:prstGeom>
          <a:solidFill>
            <a:schemeClr val="accent1">
              <a:lumMod val="20000"/>
              <a:lumOff val="80000"/>
            </a:schemeClr>
          </a:solidFill>
        </p:spPr>
        <p:txBody>
          <a:bodyPr wrap="square" rtlCol="0">
            <a:spAutoFit/>
          </a:bodyPr>
          <a:lstStyle/>
          <a:p>
            <a:pPr eaLnBrk="0" hangingPunct="0"/>
            <a:r>
              <a:rPr lang="en-US" sz="1400" dirty="0">
                <a:latin typeface="Courier" pitchFamily="2" charset="0"/>
                <a:cs typeface="Consolas" panose="020B0609020204030204" pitchFamily="49" charset="0"/>
              </a:rPr>
              <a:t>CREATE TABLE Classify</a:t>
            </a:r>
          </a:p>
          <a:p>
            <a:pPr eaLnBrk="0" hangingPunct="0"/>
            <a:r>
              <a:rPr lang="en-US" sz="1400" dirty="0">
                <a:latin typeface="Courier" pitchFamily="2" charset="0"/>
                <a:cs typeface="Consolas" panose="020B0609020204030204" pitchFamily="49" charset="0"/>
              </a:rPr>
              <a:t>(name    CHAR(100),</a:t>
            </a:r>
          </a:p>
          <a:p>
            <a:pPr eaLnBrk="0" hangingPunct="0"/>
            <a:r>
              <a:rPr lang="en-US" sz="1400" dirty="0">
                <a:latin typeface="Courier" pitchFamily="2" charset="0"/>
                <a:cs typeface="Consolas" panose="020B0609020204030204" pitchFamily="49" charset="0"/>
              </a:rPr>
              <a:t> title   CHAR(100),</a:t>
            </a:r>
          </a:p>
          <a:p>
            <a:pPr eaLnBrk="0" hangingPunct="0"/>
            <a:r>
              <a:rPr lang="en-US" sz="1400" dirty="0">
                <a:latin typeface="Courier" pitchFamily="2" charset="0"/>
                <a:cs typeface="Consolas" panose="020B0609020204030204" pitchFamily="49" charset="0"/>
              </a:rPr>
              <a:t> primary key (name, title), </a:t>
            </a:r>
          </a:p>
          <a:p>
            <a:pPr eaLnBrk="0" hangingPunct="0"/>
            <a:r>
              <a:rPr lang="en-US" sz="1400" dirty="0">
                <a:latin typeface="Courier" pitchFamily="2" charset="0"/>
                <a:cs typeface="Consolas" panose="020B0609020204030204" pitchFamily="49" charset="0"/>
              </a:rPr>
              <a:t> foreign key (name) references Group ON DELETE SET NULL, </a:t>
            </a:r>
          </a:p>
          <a:p>
            <a:pPr eaLnBrk="0" hangingPunct="0"/>
            <a:r>
              <a:rPr lang="en-US" sz="1400" dirty="0">
                <a:latin typeface="Courier" pitchFamily="2" charset="0"/>
                <a:cs typeface="Consolas" panose="020B0609020204030204" pitchFamily="49" charset="0"/>
              </a:rPr>
              <a:t> foreign key (title) references Artwork ON DELETE SET NULL) </a:t>
            </a:r>
          </a:p>
          <a:p>
            <a:endParaRPr lang="en-US" sz="1400" dirty="0">
              <a:latin typeface="Courier" pitchFamily="2" charset="0"/>
              <a:cs typeface="Consolas" panose="020B0609020204030204" pitchFamily="49" charset="0"/>
            </a:endParaRPr>
          </a:p>
        </p:txBody>
      </p:sp>
      <p:sp>
        <p:nvSpPr>
          <p:cNvPr id="8" name="TextBox 7">
            <a:extLst>
              <a:ext uri="{FF2B5EF4-FFF2-40B4-BE49-F238E27FC236}">
                <a16:creationId xmlns:a16="http://schemas.microsoft.com/office/drawing/2014/main" id="{C2525871-D601-4445-9B55-DE4D40FE3603}"/>
              </a:ext>
            </a:extLst>
          </p:cNvPr>
          <p:cNvSpPr txBox="1"/>
          <p:nvPr/>
        </p:nvSpPr>
        <p:spPr>
          <a:xfrm>
            <a:off x="527687" y="1828562"/>
            <a:ext cx="9548311" cy="1600438"/>
          </a:xfrm>
          <a:prstGeom prst="rect">
            <a:avLst/>
          </a:prstGeom>
          <a:solidFill>
            <a:schemeClr val="accent1">
              <a:lumMod val="20000"/>
              <a:lumOff val="80000"/>
            </a:schemeClr>
          </a:solidFill>
        </p:spPr>
        <p:txBody>
          <a:bodyPr wrap="square" rtlCol="0">
            <a:spAutoFit/>
          </a:bodyPr>
          <a:lstStyle/>
          <a:p>
            <a:pPr eaLnBrk="0" hangingPunct="0"/>
            <a:r>
              <a:rPr lang="en-US" sz="1400" dirty="0">
                <a:latin typeface="Courier" pitchFamily="2" charset="0"/>
                <a:cs typeface="Consolas" panose="020B0609020204030204" pitchFamily="49" charset="0"/>
              </a:rPr>
              <a:t>CREATE TABLE </a:t>
            </a:r>
            <a:r>
              <a:rPr lang="en-US" sz="1400" dirty="0" err="1">
                <a:latin typeface="Courier" pitchFamily="2" charset="0"/>
                <a:cs typeface="Consolas" panose="020B0609020204030204" pitchFamily="49" charset="0"/>
              </a:rPr>
              <a:t>Like_Group</a:t>
            </a:r>
            <a:endParaRPr lang="en-US" sz="1400" dirty="0">
              <a:latin typeface="Courier" pitchFamily="2" charset="0"/>
              <a:cs typeface="Consolas" panose="020B0609020204030204" pitchFamily="49" charset="0"/>
            </a:endParaRPr>
          </a:p>
          <a:p>
            <a:pPr eaLnBrk="0" hangingPunct="0"/>
            <a:r>
              <a:rPr lang="en-US" sz="1400" dirty="0">
                <a:latin typeface="Courier" pitchFamily="2" charset="0"/>
                <a:cs typeface="Consolas" panose="020B0609020204030204" pitchFamily="49" charset="0"/>
              </a:rPr>
              <a:t>(name      CHAR(100),</a:t>
            </a:r>
          </a:p>
          <a:p>
            <a:pPr eaLnBrk="0" hangingPunct="0"/>
            <a:r>
              <a:rPr lang="en-US" sz="1400" dirty="0">
                <a:latin typeface="Courier" pitchFamily="2" charset="0"/>
                <a:cs typeface="Consolas" panose="020B0609020204030204" pitchFamily="49" charset="0"/>
              </a:rPr>
              <a:t>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CHAR(100),</a:t>
            </a:r>
          </a:p>
          <a:p>
            <a:pPr eaLnBrk="0" hangingPunct="0"/>
            <a:r>
              <a:rPr lang="en-US" sz="1400" dirty="0">
                <a:latin typeface="Courier" pitchFamily="2" charset="0"/>
                <a:cs typeface="Consolas" panose="020B0609020204030204" pitchFamily="49" charset="0"/>
              </a:rPr>
              <a:t> primary key (name,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a:t>
            </a:r>
          </a:p>
          <a:p>
            <a:pPr eaLnBrk="0" hangingPunct="0"/>
            <a:r>
              <a:rPr lang="en-US" sz="1400" dirty="0">
                <a:latin typeface="Courier" pitchFamily="2" charset="0"/>
                <a:cs typeface="Consolas" panose="020B0609020204030204" pitchFamily="49" charset="0"/>
              </a:rPr>
              <a:t> foreign key (name) references Group ON DELETE SET NULL, </a:t>
            </a:r>
          </a:p>
          <a:p>
            <a:pPr eaLnBrk="0" hangingPunct="0"/>
            <a:r>
              <a:rPr lang="en-US" sz="1400" dirty="0">
                <a:latin typeface="Courier" pitchFamily="2" charset="0"/>
                <a:cs typeface="Consolas" panose="020B0609020204030204" pitchFamily="49" charset="0"/>
              </a:rPr>
              <a:t> foreign key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references Customer ON DELETE SET NULL) </a:t>
            </a:r>
          </a:p>
          <a:p>
            <a:endParaRPr lang="en-US" sz="1400" dirty="0">
              <a:latin typeface="Courier" pitchFamily="2" charset="0"/>
              <a:cs typeface="Consolas" panose="020B0609020204030204" pitchFamily="49" charset="0"/>
            </a:endParaRPr>
          </a:p>
        </p:txBody>
      </p:sp>
      <p:sp>
        <p:nvSpPr>
          <p:cNvPr id="9" name="TextBox 8">
            <a:extLst>
              <a:ext uri="{FF2B5EF4-FFF2-40B4-BE49-F238E27FC236}">
                <a16:creationId xmlns:a16="http://schemas.microsoft.com/office/drawing/2014/main" id="{A64F6168-4472-734E-BDE5-79D9F1778ACF}"/>
              </a:ext>
            </a:extLst>
          </p:cNvPr>
          <p:cNvSpPr txBox="1"/>
          <p:nvPr/>
        </p:nvSpPr>
        <p:spPr>
          <a:xfrm>
            <a:off x="527686" y="3574246"/>
            <a:ext cx="9548311" cy="1384995"/>
          </a:xfrm>
          <a:prstGeom prst="rect">
            <a:avLst/>
          </a:prstGeom>
          <a:solidFill>
            <a:schemeClr val="accent1">
              <a:lumMod val="20000"/>
              <a:lumOff val="80000"/>
            </a:schemeClr>
          </a:solidFill>
        </p:spPr>
        <p:txBody>
          <a:bodyPr wrap="square" rtlCol="0">
            <a:spAutoFit/>
          </a:bodyPr>
          <a:lstStyle/>
          <a:p>
            <a:pPr eaLnBrk="0" hangingPunct="0"/>
            <a:r>
              <a:rPr lang="en-US" sz="1400" dirty="0">
                <a:latin typeface="Courier" pitchFamily="2" charset="0"/>
                <a:cs typeface="Consolas" panose="020B0609020204030204" pitchFamily="49" charset="0"/>
              </a:rPr>
              <a:t>CREATE TABLE </a:t>
            </a:r>
            <a:r>
              <a:rPr lang="en-US" sz="1400" dirty="0" err="1">
                <a:latin typeface="Courier" pitchFamily="2" charset="0"/>
                <a:cs typeface="Consolas" panose="020B0609020204030204" pitchFamily="49" charset="0"/>
              </a:rPr>
              <a:t>Like_Artist</a:t>
            </a:r>
            <a:endParaRPr lang="en-US" sz="1400" dirty="0">
              <a:latin typeface="Courier" pitchFamily="2" charset="0"/>
              <a:cs typeface="Consolas" panose="020B0609020204030204" pitchFamily="49" charset="0"/>
            </a:endParaRPr>
          </a:p>
          <a:p>
            <a:pPr eaLnBrk="0" hangingPunct="0"/>
            <a:r>
              <a:rPr lang="en-US" sz="1400" dirty="0">
                <a:latin typeface="Courier" pitchFamily="2" charset="0"/>
                <a:cs typeface="Consolas" panose="020B0609020204030204" pitchFamily="49" charset="0"/>
              </a:rPr>
              <a:t>(name      CHAR(100),</a:t>
            </a:r>
          </a:p>
          <a:p>
            <a:pPr eaLnBrk="0" hangingPunct="0"/>
            <a:r>
              <a:rPr lang="en-US" sz="1400" dirty="0">
                <a:latin typeface="Courier" pitchFamily="2" charset="0"/>
                <a:cs typeface="Consolas" panose="020B0609020204030204" pitchFamily="49" charset="0"/>
              </a:rPr>
              <a:t>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CHAR(100),</a:t>
            </a:r>
          </a:p>
          <a:p>
            <a:pPr eaLnBrk="0" hangingPunct="0"/>
            <a:r>
              <a:rPr lang="en-US" sz="1400" dirty="0">
                <a:latin typeface="Courier" pitchFamily="2" charset="0"/>
                <a:cs typeface="Consolas" panose="020B0609020204030204" pitchFamily="49" charset="0"/>
              </a:rPr>
              <a:t> primary key (name,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a:t>
            </a:r>
          </a:p>
          <a:p>
            <a:pPr eaLnBrk="0" hangingPunct="0"/>
            <a:r>
              <a:rPr lang="en-US" sz="1400" dirty="0">
                <a:latin typeface="Courier" pitchFamily="2" charset="0"/>
                <a:cs typeface="Consolas" panose="020B0609020204030204" pitchFamily="49" charset="0"/>
              </a:rPr>
              <a:t> foreign key (name) references Artist ON DELETE SET NULL, </a:t>
            </a:r>
          </a:p>
          <a:p>
            <a:pPr eaLnBrk="0" hangingPunct="0"/>
            <a:r>
              <a:rPr lang="en-US" sz="1400" dirty="0">
                <a:latin typeface="Courier" pitchFamily="2" charset="0"/>
                <a:cs typeface="Consolas" panose="020B0609020204030204" pitchFamily="49" charset="0"/>
              </a:rPr>
              <a:t> foreign key (</a:t>
            </a:r>
            <a:r>
              <a:rPr lang="en-US" sz="1400" dirty="0" err="1">
                <a:latin typeface="Courier" pitchFamily="2" charset="0"/>
                <a:cs typeface="Consolas" panose="020B0609020204030204" pitchFamily="49" charset="0"/>
              </a:rPr>
              <a:t>cust_id</a:t>
            </a:r>
            <a:r>
              <a:rPr lang="en-US" sz="1400" dirty="0">
                <a:latin typeface="Courier" pitchFamily="2" charset="0"/>
                <a:cs typeface="Consolas" panose="020B0609020204030204" pitchFamily="49" charset="0"/>
              </a:rPr>
              <a:t>) references Customer ON DELETE SET NULL) </a:t>
            </a:r>
          </a:p>
        </p:txBody>
      </p:sp>
    </p:spTree>
    <p:extLst>
      <p:ext uri="{BB962C8B-B14F-4D97-AF65-F5344CB8AC3E}">
        <p14:creationId xmlns:p14="http://schemas.microsoft.com/office/powerpoint/2010/main" val="252311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38">
            <a:extLst>
              <a:ext uri="{FF2B5EF4-FFF2-40B4-BE49-F238E27FC236}">
                <a16:creationId xmlns:a16="http://schemas.microsoft.com/office/drawing/2014/main" id="{3A3D1296-05FC-7844-8A9B-A5CD982A3328}"/>
              </a:ext>
            </a:extLst>
          </p:cNvPr>
          <p:cNvSpPr txBox="1">
            <a:spLocks noChangeArrowheads="1"/>
          </p:cNvSpPr>
          <p:nvPr/>
        </p:nvSpPr>
        <p:spPr bwMode="auto">
          <a:xfrm>
            <a:off x="1428750" y="291704"/>
            <a:ext cx="4457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Times New Roman" panose="02020603050405020304" pitchFamily="18" charset="0"/>
              <a:buAutoNum type="arabicPeriod" startAt="3"/>
            </a:pPr>
            <a:r>
              <a:rPr lang="en-US" altLang="en-US" sz="900">
                <a:latin typeface="Calibri" panose="020F0502020204030204" pitchFamily="34" charset="0"/>
                <a:cs typeface="Calibri" panose="020F0502020204030204" pitchFamily="34" charset="0"/>
              </a:rPr>
              <a:t>(30 points) Consider three relations Students(</a:t>
            </a:r>
            <a:r>
              <a:rPr lang="en-US" altLang="en-US" sz="900" u="sng">
                <a:latin typeface="Calibri" panose="020F0502020204030204" pitchFamily="34" charset="0"/>
                <a:cs typeface="Calibri" panose="020F0502020204030204" pitchFamily="34" charset="0"/>
              </a:rPr>
              <a:t>sid</a:t>
            </a:r>
            <a:r>
              <a:rPr lang="en-US" altLang="en-US" sz="900">
                <a:latin typeface="Calibri" panose="020F0502020204030204" pitchFamily="34" charset="0"/>
                <a:cs typeface="Calibri" panose="020F0502020204030204" pitchFamily="34" charset="0"/>
              </a:rPr>
              <a:t>, sname, dateofbirth, addr), Courses (</a:t>
            </a:r>
            <a:r>
              <a:rPr lang="en-US" altLang="en-US" sz="900" u="sng">
                <a:latin typeface="Calibri" panose="020F0502020204030204" pitchFamily="34" charset="0"/>
                <a:cs typeface="Calibri" panose="020F0502020204030204" pitchFamily="34" charset="0"/>
              </a:rPr>
              <a:t>cid</a:t>
            </a:r>
            <a:r>
              <a:rPr lang="en-US" altLang="en-US" sz="900">
                <a:latin typeface="Calibri" panose="020F0502020204030204" pitchFamily="34" charset="0"/>
                <a:cs typeface="Calibri" panose="020F0502020204030204" pitchFamily="34" charset="0"/>
              </a:rPr>
              <a:t>, cname), and Register (</a:t>
            </a:r>
            <a:r>
              <a:rPr lang="en-US" altLang="en-US" sz="900" u="sng">
                <a:latin typeface="Calibri" panose="020F0502020204030204" pitchFamily="34" charset="0"/>
                <a:cs typeface="Calibri" panose="020F0502020204030204" pitchFamily="34" charset="0"/>
              </a:rPr>
              <a:t>sid</a:t>
            </a:r>
            <a:r>
              <a:rPr lang="en-US" altLang="en-US" sz="900">
                <a:latin typeface="Calibri" panose="020F0502020204030204" pitchFamily="34" charset="0"/>
                <a:cs typeface="Calibri" panose="020F0502020204030204" pitchFamily="34" charset="0"/>
              </a:rPr>
              <a:t>, cid, semester). Write a relation algebraic expression for each of the following queries. Notations below are provided for your convenience in writing. They are not meant to be complete, nor will you need all of them. </a:t>
            </a:r>
          </a:p>
        </p:txBody>
      </p:sp>
      <p:sp>
        <p:nvSpPr>
          <p:cNvPr id="20482" name="Rectangle 3">
            <a:extLst>
              <a:ext uri="{FF2B5EF4-FFF2-40B4-BE49-F238E27FC236}">
                <a16:creationId xmlns:a16="http://schemas.microsoft.com/office/drawing/2014/main" id="{98A43F3D-216F-7F44-B5B5-3EC89727AD19}"/>
              </a:ext>
            </a:extLst>
          </p:cNvPr>
          <p:cNvSpPr>
            <a:spLocks noChangeArrowheads="1"/>
          </p:cNvSpPr>
          <p:nvPr/>
        </p:nvSpPr>
        <p:spPr bwMode="auto">
          <a:xfrm>
            <a:off x="8124825" y="57150"/>
            <a:ext cx="476412"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750">
                <a:latin typeface="Comic Sans MS" panose="030F0902030302020204" pitchFamily="66" charset="0"/>
              </a:rPr>
              <a:t>Page 5</a:t>
            </a:r>
          </a:p>
        </p:txBody>
      </p:sp>
      <mc:AlternateContent xmlns:mc="http://schemas.openxmlformats.org/markup-compatibility/2006" xmlns:a14="http://schemas.microsoft.com/office/drawing/2010/main">
        <mc:Choice Requires="a14">
          <p:sp>
            <p:nvSpPr>
              <p:cNvPr id="20483" name="Rectangle 1">
                <a:extLst>
                  <a:ext uri="{FF2B5EF4-FFF2-40B4-BE49-F238E27FC236}">
                    <a16:creationId xmlns:a16="http://schemas.microsoft.com/office/drawing/2014/main" id="{40EB8D9A-2DAA-F74A-9747-41187941224C}"/>
                  </a:ext>
                </a:extLst>
              </p:cNvPr>
              <p:cNvSpPr>
                <a:spLocks noChangeArrowheads="1"/>
              </p:cNvSpPr>
              <p:nvPr/>
            </p:nvSpPr>
            <p:spPr bwMode="auto">
              <a:xfrm>
                <a:off x="1615679" y="3086100"/>
                <a:ext cx="3886200" cy="5078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900" dirty="0" smtClean="0">
                    <a:latin typeface="Calibri" panose="020F0502020204030204" pitchFamily="34" charset="0"/>
                    <a:cs typeface="Calibri" panose="020F0502020204030204" pitchFamily="34" charset="0"/>
                  </a:rPr>
                  <a:t>3) (8 points)  find the names of students who have not registered any course</a:t>
                </a:r>
              </a:p>
              <a:p>
                <a:pPr eaLnBrk="1" hangingPunct="1">
                  <a:spcBef>
                    <a:spcPct val="0"/>
                  </a:spcBef>
                  <a:buFontTx/>
                  <a:buNone/>
                </a:pPr>
                <a:endParaRPr lang="en-US" altLang="en-US" sz="900" dirty="0">
                  <a:latin typeface="Calibri" panose="020F0502020204030204" pitchFamily="34" charset="0"/>
                  <a:cs typeface="Calibri" panose="020F0502020204030204" pitchFamily="34" charset="0"/>
                </a:endParaRPr>
              </a:p>
              <a:p>
                <a:pPr eaLnBrk="1" hangingPunct="1">
                  <a:spcBef>
                    <a:spcPct val="0"/>
                  </a:spcBef>
                  <a:buFontTx/>
                  <a:buNone/>
                </a:pPr>
                <a14:m>
                  <m:oMathPara xmlns:m="http://schemas.openxmlformats.org/officeDocument/2006/math">
                    <m:oMathParaPr>
                      <m:jc m:val="centerGroup"/>
                    </m:oMathParaPr>
                    <m:oMath xmlns:m="http://schemas.openxmlformats.org/officeDocument/2006/math">
                      <m:sSub>
                        <m:sSubPr>
                          <m:ctrlPr>
                            <a:rPr lang="en-US" altLang="en-US" sz="900" b="0" i="1" smtClean="0">
                              <a:latin typeface="Cambria Math" panose="02040503050406030204" pitchFamily="18" charset="0"/>
                              <a:cs typeface="Calibri" panose="020F0502020204030204" pitchFamily="34" charset="0"/>
                            </a:rPr>
                          </m:ctrlPr>
                        </m:sSubPr>
                        <m:e>
                          <m:r>
                            <a:rPr lang="en-US" altLang="en-US" sz="900" b="0" i="1" smtClean="0">
                              <a:latin typeface="Cambria Math" panose="02040503050406030204" pitchFamily="18" charset="0"/>
                              <a:cs typeface="Calibri" panose="020F0502020204030204" pitchFamily="34" charset="0"/>
                            </a:rPr>
                            <m:t>𝜋</m:t>
                          </m:r>
                        </m:e>
                        <m:sub>
                          <m:r>
                            <a:rPr lang="en-US" altLang="en-US" sz="900" b="0" i="1" smtClean="0">
                              <a:latin typeface="Cambria Math" panose="02040503050406030204" pitchFamily="18" charset="0"/>
                              <a:cs typeface="Calibri" panose="020F0502020204030204" pitchFamily="34" charset="0"/>
                            </a:rPr>
                            <m:t>𝑠𝑛𝑎𝑚𝑒</m:t>
                          </m:r>
                        </m:sub>
                      </m:sSub>
                      <m:r>
                        <a:rPr lang="en-US" altLang="en-US" sz="900" b="0" i="1" smtClean="0">
                          <a:latin typeface="Cambria Math" panose="02040503050406030204" pitchFamily="18" charset="0"/>
                          <a:cs typeface="Calibri" panose="020F0502020204030204" pitchFamily="34" charset="0"/>
                        </a:rPr>
                        <m:t> </m:t>
                      </m:r>
                      <m:d>
                        <m:dPr>
                          <m:ctrlPr>
                            <a:rPr lang="en-US" altLang="en-US" sz="900" b="0" i="1" smtClean="0">
                              <a:latin typeface="Cambria Math" panose="02040503050406030204" pitchFamily="18" charset="0"/>
                              <a:cs typeface="Calibri" panose="020F0502020204030204" pitchFamily="34" charset="0"/>
                            </a:rPr>
                          </m:ctrlPr>
                        </m:dPr>
                        <m:e>
                          <m:r>
                            <a:rPr lang="en-US" altLang="en-US" sz="900" b="0" i="1" smtClean="0">
                              <a:latin typeface="Cambria Math" panose="02040503050406030204" pitchFamily="18" charset="0"/>
                              <a:cs typeface="Calibri" panose="020F0502020204030204" pitchFamily="34" charset="0"/>
                            </a:rPr>
                            <m:t>𝑠𝑡𝑢𝑑𝑒𝑛𝑡𝑠</m:t>
                          </m:r>
                        </m:e>
                      </m:d>
                      <m:r>
                        <a:rPr lang="en-US" altLang="en-US" sz="900" b="0" i="1" smtClean="0">
                          <a:latin typeface="Cambria Math" panose="02040503050406030204" pitchFamily="18" charset="0"/>
                          <a:cs typeface="Calibri" panose="020F0502020204030204" pitchFamily="34" charset="0"/>
                        </a:rPr>
                        <m:t> −</m:t>
                      </m:r>
                      <m:sSub>
                        <m:sSubPr>
                          <m:ctrlPr>
                            <a:rPr lang="en-US" altLang="en-US" sz="900" b="0" i="1" smtClean="0">
                              <a:latin typeface="Cambria Math" panose="02040503050406030204" pitchFamily="18" charset="0"/>
                              <a:cs typeface="Calibri" panose="020F0502020204030204" pitchFamily="34" charset="0"/>
                            </a:rPr>
                          </m:ctrlPr>
                        </m:sSubPr>
                        <m:e>
                          <m:r>
                            <a:rPr lang="en-US" altLang="en-US" sz="900" b="0" i="1" smtClean="0">
                              <a:latin typeface="Cambria Math" panose="02040503050406030204" pitchFamily="18" charset="0"/>
                              <a:cs typeface="Calibri" panose="020F0502020204030204" pitchFamily="34" charset="0"/>
                            </a:rPr>
                            <m:t>𝜋</m:t>
                          </m:r>
                        </m:e>
                        <m:sub>
                          <m:r>
                            <a:rPr lang="en-US" altLang="en-US" sz="900" b="0" i="1" smtClean="0">
                              <a:latin typeface="Cambria Math" panose="02040503050406030204" pitchFamily="18" charset="0"/>
                              <a:cs typeface="Calibri" panose="020F0502020204030204" pitchFamily="34" charset="0"/>
                            </a:rPr>
                            <m:t>𝑠𝑛𝑎𝑚𝑒</m:t>
                          </m:r>
                        </m:sub>
                      </m:sSub>
                      <m:d>
                        <m:dPr>
                          <m:ctrlPr>
                            <a:rPr lang="en-US" altLang="en-US" sz="900" b="0" i="1" smtClean="0">
                              <a:latin typeface="Cambria Math" panose="02040503050406030204" pitchFamily="18" charset="0"/>
                              <a:cs typeface="Calibri" panose="020F0502020204030204" pitchFamily="34" charset="0"/>
                            </a:rPr>
                          </m:ctrlPr>
                        </m:dPr>
                        <m:e>
                          <m:r>
                            <a:rPr lang="en-US" altLang="en-US" sz="900" b="0" i="1" smtClean="0">
                              <a:latin typeface="Cambria Math" panose="02040503050406030204" pitchFamily="18" charset="0"/>
                              <a:cs typeface="Calibri" panose="020F0502020204030204" pitchFamily="34" charset="0"/>
                            </a:rPr>
                            <m:t>𝑠𝑡𝑢𝑑𝑒𝑛𝑡</m:t>
                          </m:r>
                          <m:r>
                            <a:rPr lang="en-US" altLang="en-US" sz="900" b="0" i="1" smtClean="0">
                              <a:latin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cs typeface="Calibri" panose="020F0502020204030204" pitchFamily="34" charset="0"/>
                            </a:rPr>
                            <m:t>𝑟𝑒𝑔𝑖𝑠𝑡𝑒𝑟</m:t>
                          </m:r>
                        </m:e>
                      </m:d>
                    </m:oMath>
                  </m:oMathPara>
                </a14:m>
                <a:endParaRPr lang="en-US" altLang="en-US" sz="900" dirty="0">
                  <a:latin typeface="Calibri" panose="020F0502020204030204" pitchFamily="34" charset="0"/>
                  <a:cs typeface="Calibri" panose="020F0502020204030204" pitchFamily="34" charset="0"/>
                </a:endParaRPr>
              </a:p>
            </p:txBody>
          </p:sp>
        </mc:Choice>
        <mc:Fallback xmlns="">
          <p:sp>
            <p:nvSpPr>
              <p:cNvPr id="20483" name="Rectangle 1">
                <a:extLst>
                  <a:ext uri="{FF2B5EF4-FFF2-40B4-BE49-F238E27FC236}">
                    <a16:creationId xmlns:a16="http://schemas.microsoft.com/office/drawing/2014/main" id="{40EB8D9A-2DAA-F74A-9747-41187941224C}"/>
                  </a:ext>
                </a:extLst>
              </p:cNvPr>
              <p:cNvSpPr>
                <a:spLocks noRot="1" noChangeAspect="1" noMove="1" noResize="1" noEditPoints="1" noAdjustHandles="1" noChangeArrowheads="1" noChangeShapeType="1" noTextEdit="1"/>
              </p:cNvSpPr>
              <p:nvPr/>
            </p:nvSpPr>
            <p:spPr bwMode="auto">
              <a:xfrm>
                <a:off x="1615679" y="3086100"/>
                <a:ext cx="3886200" cy="507831"/>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4" name="Rectangle 1">
                <a:extLst>
                  <a:ext uri="{FF2B5EF4-FFF2-40B4-BE49-F238E27FC236}">
                    <a16:creationId xmlns:a16="http://schemas.microsoft.com/office/drawing/2014/main" id="{87C44C1A-7C13-2244-AD89-6E4BBD712D61}"/>
                  </a:ext>
                </a:extLst>
              </p:cNvPr>
              <p:cNvSpPr>
                <a:spLocks noChangeArrowheads="1"/>
              </p:cNvSpPr>
              <p:nvPr/>
            </p:nvSpPr>
            <p:spPr bwMode="auto">
              <a:xfrm>
                <a:off x="1615679" y="1143000"/>
                <a:ext cx="3771900" cy="6819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marL="228600" indent="-228600" eaLnBrk="1" hangingPunct="1">
                  <a:spcBef>
                    <a:spcPct val="0"/>
                  </a:spcBef>
                  <a:buFontTx/>
                  <a:buAutoNum type="arabicParenR"/>
                </a:pPr>
                <a:r>
                  <a:rPr lang="en-US" altLang="en-US" sz="900" dirty="0" smtClean="0">
                    <a:latin typeface="Calibri" panose="020F0502020204030204" pitchFamily="34" charset="0"/>
                    <a:cs typeface="Calibri" panose="020F0502020204030204" pitchFamily="34" charset="0"/>
                  </a:rPr>
                  <a:t>(</a:t>
                </a:r>
                <a:r>
                  <a:rPr lang="en-US" altLang="en-US" sz="900" dirty="0">
                    <a:latin typeface="Calibri" panose="020F0502020204030204" pitchFamily="34" charset="0"/>
                    <a:cs typeface="Calibri" panose="020F0502020204030204" pitchFamily="34" charset="0"/>
                  </a:rPr>
                  <a:t>6 points)  find the names of students who registered </a:t>
                </a:r>
                <a:r>
                  <a:rPr lang="en-US" altLang="en-US" sz="900" dirty="0" smtClean="0">
                    <a:latin typeface="Calibri" panose="020F0502020204030204" pitchFamily="34" charset="0"/>
                    <a:cs typeface="Calibri" panose="020F0502020204030204" pitchFamily="34" charset="0"/>
                  </a:rPr>
                  <a:t>COMS363</a:t>
                </a:r>
              </a:p>
              <a:p>
                <a:pPr marL="228600" indent="-228600" eaLnBrk="1" hangingPunct="1">
                  <a:spcBef>
                    <a:spcPct val="0"/>
                  </a:spcBef>
                  <a:buFontTx/>
                  <a:buAutoNum type="arabicParenR"/>
                </a:pPr>
                <a:endParaRPr lang="en-US" altLang="en-US" sz="900" dirty="0">
                  <a:latin typeface="Calibri" panose="020F0502020204030204" pitchFamily="34" charset="0"/>
                  <a:cs typeface="Calibri" panose="020F0502020204030204" pitchFamily="34" charset="0"/>
                </a:endParaRPr>
              </a:p>
              <a:p>
                <a:pPr eaLnBrk="1" hangingPunct="1">
                  <a:spcBef>
                    <a:spcPct val="0"/>
                  </a:spcBef>
                  <a:buNone/>
                </a:pPr>
                <a14:m>
                  <m:oMath xmlns:m="http://schemas.openxmlformats.org/officeDocument/2006/math">
                    <m:sSub>
                      <m:sSubPr>
                        <m:ctrlPr>
                          <a:rPr lang="en-US" altLang="en-US" sz="900" b="0" i="1" smtClean="0">
                            <a:latin typeface="Cambria Math" panose="02040503050406030204" pitchFamily="18" charset="0"/>
                            <a:cs typeface="Calibri" panose="020F0502020204030204" pitchFamily="34" charset="0"/>
                          </a:rPr>
                        </m:ctrlPr>
                      </m:sSubPr>
                      <m:e>
                        <m:r>
                          <m:rPr>
                            <m:sty m:val="p"/>
                          </m:rPr>
                          <a:rPr lang="en-US" altLang="en-US" sz="900" b="0" i="0" smtClean="0">
                            <a:latin typeface="Cambria Math" panose="02040503050406030204" pitchFamily="18" charset="0"/>
                            <a:cs typeface="Calibri" panose="020F0502020204030204" pitchFamily="34" charset="0"/>
                          </a:rPr>
                          <m:t>Π</m:t>
                        </m:r>
                      </m:e>
                      <m:sub>
                        <m:r>
                          <a:rPr lang="en-US" altLang="en-US" sz="900" b="0" i="1" smtClean="0">
                            <a:latin typeface="Cambria Math" panose="02040503050406030204" pitchFamily="18" charset="0"/>
                            <a:cs typeface="Calibri" panose="020F0502020204030204" pitchFamily="34" charset="0"/>
                          </a:rPr>
                          <m:t>𝑠𝑛𝑎𝑚𝑒</m:t>
                        </m:r>
                      </m:sub>
                    </m:sSub>
                    <m:d>
                      <m:dPr>
                        <m:ctrlPr>
                          <a:rPr lang="en-US" altLang="en-US" sz="900" b="0" i="1" smtClean="0">
                            <a:latin typeface="Cambria Math" panose="02040503050406030204" pitchFamily="18" charset="0"/>
                            <a:cs typeface="Calibri" panose="020F0502020204030204" pitchFamily="34" charset="0"/>
                          </a:rPr>
                        </m:ctrlPr>
                      </m:dPr>
                      <m:e>
                        <m:sSub>
                          <m:sSubPr>
                            <m:ctrlPr>
                              <a:rPr lang="en-US" altLang="en-US" sz="900" b="0" i="1" smtClean="0">
                                <a:latin typeface="Cambria Math" panose="02040503050406030204" pitchFamily="18" charset="0"/>
                                <a:cs typeface="Calibri" panose="020F0502020204030204" pitchFamily="34" charset="0"/>
                              </a:rPr>
                            </m:ctrlPr>
                          </m:sSubPr>
                          <m:e>
                            <m:r>
                              <a:rPr lang="en-US" altLang="en-US" sz="900" b="0" i="1" smtClean="0">
                                <a:latin typeface="Cambria Math" panose="02040503050406030204" pitchFamily="18" charset="0"/>
                                <a:cs typeface="Calibri" panose="020F0502020204030204" pitchFamily="34" charset="0"/>
                              </a:rPr>
                              <m:t>𝜎</m:t>
                            </m:r>
                          </m:e>
                          <m:sub>
                            <m:r>
                              <a:rPr lang="en-US" altLang="en-US" sz="900" b="0" i="1" smtClean="0">
                                <a:latin typeface="Cambria Math" panose="02040503050406030204" pitchFamily="18" charset="0"/>
                                <a:cs typeface="Calibri" panose="020F0502020204030204" pitchFamily="34" charset="0"/>
                              </a:rPr>
                              <m:t>𝑐𝑖𝑑</m:t>
                            </m:r>
                            <m:r>
                              <a:rPr lang="en-US" altLang="en-US" sz="900" b="0" i="1" smtClean="0">
                                <a:latin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cs typeface="Calibri" panose="020F0502020204030204" pitchFamily="34" charset="0"/>
                              </a:rPr>
                              <m:t>𝑐𝑜𝑚𝑠</m:t>
                            </m:r>
                            <m:r>
                              <a:rPr lang="en-US" altLang="en-US" sz="900" b="0" i="1" smtClean="0">
                                <a:latin typeface="Cambria Math" panose="02040503050406030204" pitchFamily="18" charset="0"/>
                                <a:cs typeface="Calibri" panose="020F0502020204030204" pitchFamily="34" charset="0"/>
                              </a:rPr>
                              <m:t>363"</m:t>
                            </m:r>
                          </m:sub>
                        </m:sSub>
                        <m:d>
                          <m:dPr>
                            <m:ctrlPr>
                              <a:rPr lang="en-US" altLang="en-US" sz="900" b="0" i="1" smtClean="0">
                                <a:latin typeface="Cambria Math" panose="02040503050406030204" pitchFamily="18" charset="0"/>
                                <a:cs typeface="Calibri" panose="020F0502020204030204" pitchFamily="34" charset="0"/>
                              </a:rPr>
                            </m:ctrlPr>
                          </m:dPr>
                          <m:e>
                            <m:r>
                              <a:rPr lang="en-US" altLang="en-US" sz="900" b="0" i="1" smtClean="0">
                                <a:latin typeface="Cambria Math" panose="02040503050406030204" pitchFamily="18" charset="0"/>
                                <a:cs typeface="Calibri" panose="020F0502020204030204" pitchFamily="34" charset="0"/>
                              </a:rPr>
                              <m:t>𝑠𝑡𝑢𝑑𝑒𝑛𝑡𝑠</m:t>
                            </m:r>
                            <m:r>
                              <a:rPr lang="en-US" altLang="en-US" sz="900" b="0" i="1" smtClean="0">
                                <a:latin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cs typeface="Calibri" panose="020F0502020204030204" pitchFamily="34" charset="0"/>
                              </a:rPr>
                              <m:t>𝑟𝑒𝑔𝑖𝑠𝑡𝑒𝑟</m:t>
                            </m:r>
                          </m:e>
                        </m:d>
                      </m:e>
                    </m:d>
                  </m:oMath>
                </a14:m>
                <a:r>
                  <a:rPr lang="en-US" altLang="en-US" sz="900" b="0" dirty="0" smtClean="0">
                    <a:latin typeface="Calibri" panose="020F0502020204030204" pitchFamily="34" charset="0"/>
                    <a:cs typeface="Calibri" panose="020F0502020204030204" pitchFamily="34" charset="0"/>
                  </a:rPr>
                  <a:t> or</a:t>
                </a:r>
              </a:p>
              <a:p>
                <a:pPr>
                  <a:spcBef>
                    <a:spcPct val="0"/>
                  </a:spcBef>
                  <a:buNone/>
                </a:pPr>
                <a14:m>
                  <m:oMathPara xmlns:m="http://schemas.openxmlformats.org/officeDocument/2006/math">
                    <m:oMathParaPr>
                      <m:jc m:val="centerGroup"/>
                    </m:oMathParaPr>
                    <m:oMath xmlns:m="http://schemas.openxmlformats.org/officeDocument/2006/math">
                      <m:sSub>
                        <m:sSubPr>
                          <m:ctrlPr>
                            <a:rPr lang="en-US" altLang="en-US" sz="900" i="1">
                              <a:latin typeface="Cambria Math" panose="02040503050406030204" pitchFamily="18" charset="0"/>
                              <a:cs typeface="Calibri" panose="020F0502020204030204" pitchFamily="34" charset="0"/>
                            </a:rPr>
                          </m:ctrlPr>
                        </m:sSubPr>
                        <m:e>
                          <m:r>
                            <m:rPr>
                              <m:sty m:val="p"/>
                            </m:rPr>
                            <a:rPr lang="en-US" altLang="en-US" sz="900">
                              <a:latin typeface="Cambria Math" panose="02040503050406030204" pitchFamily="18" charset="0"/>
                              <a:cs typeface="Calibri" panose="020F0502020204030204" pitchFamily="34" charset="0"/>
                            </a:rPr>
                            <m:t>Π</m:t>
                          </m:r>
                        </m:e>
                        <m:sub>
                          <m:r>
                            <a:rPr lang="en-US" altLang="en-US" sz="900" i="1">
                              <a:latin typeface="Cambria Math" panose="02040503050406030204" pitchFamily="18" charset="0"/>
                              <a:cs typeface="Calibri" panose="020F0502020204030204" pitchFamily="34" charset="0"/>
                            </a:rPr>
                            <m:t>𝑠𝑛𝑎𝑚𝑒</m:t>
                          </m:r>
                        </m:sub>
                      </m:sSub>
                      <m:d>
                        <m:dPr>
                          <m:ctrlPr>
                            <a:rPr lang="en-US" altLang="en-US" sz="900" i="1">
                              <a:latin typeface="Cambria Math" panose="02040503050406030204" pitchFamily="18" charset="0"/>
                              <a:cs typeface="Calibri" panose="020F0502020204030204" pitchFamily="34" charset="0"/>
                            </a:rPr>
                          </m:ctrlPr>
                        </m:dPr>
                        <m:e>
                          <m:sSub>
                            <m:sSubPr>
                              <m:ctrlPr>
                                <a:rPr lang="en-US" altLang="en-US" sz="900" i="1">
                                  <a:latin typeface="Cambria Math" panose="02040503050406030204" pitchFamily="18" charset="0"/>
                                  <a:cs typeface="Calibri" panose="020F0502020204030204" pitchFamily="34" charset="0"/>
                                </a:rPr>
                              </m:ctrlPr>
                            </m:sSubPr>
                            <m:e>
                              <m:r>
                                <a:rPr lang="en-US" altLang="en-US" sz="900" i="1">
                                  <a:latin typeface="Cambria Math" panose="02040503050406030204" pitchFamily="18" charset="0"/>
                                  <a:cs typeface="Calibri" panose="020F0502020204030204" pitchFamily="34" charset="0"/>
                                </a:rPr>
                                <m:t>𝜎</m:t>
                              </m:r>
                            </m:e>
                            <m:sub>
                              <m:r>
                                <a:rPr lang="en-US" altLang="en-US" sz="900" i="1">
                                  <a:latin typeface="Cambria Math" panose="02040503050406030204" pitchFamily="18" charset="0"/>
                                  <a:cs typeface="Calibri" panose="020F0502020204030204" pitchFamily="34" charset="0"/>
                                </a:rPr>
                                <m:t>𝑐</m:t>
                              </m:r>
                              <m:r>
                                <a:rPr lang="en-US" altLang="en-US" sz="900" b="0" i="1" smtClean="0">
                                  <a:latin typeface="Cambria Math" panose="02040503050406030204" pitchFamily="18" charset="0"/>
                                  <a:cs typeface="Calibri" panose="020F0502020204030204" pitchFamily="34" charset="0"/>
                                </a:rPr>
                                <m:t>𝑛𝑎𝑚𝑒</m:t>
                              </m:r>
                              <m:r>
                                <a:rPr lang="en-US" altLang="en-US" sz="900" i="1">
                                  <a:latin typeface="Cambria Math" panose="02040503050406030204" pitchFamily="18" charset="0"/>
                                  <a:cs typeface="Calibri" panose="020F0502020204030204" pitchFamily="34" charset="0"/>
                                </a:rPr>
                                <m:t>="</m:t>
                              </m:r>
                              <m:r>
                                <a:rPr lang="en-US" altLang="en-US" sz="900" i="1">
                                  <a:latin typeface="Cambria Math" panose="02040503050406030204" pitchFamily="18" charset="0"/>
                                  <a:cs typeface="Calibri" panose="020F0502020204030204" pitchFamily="34" charset="0"/>
                                </a:rPr>
                                <m:t>𝑐𝑜𝑚𝑠</m:t>
                              </m:r>
                              <m:r>
                                <a:rPr lang="en-US" altLang="en-US" sz="900" i="1">
                                  <a:latin typeface="Cambria Math" panose="02040503050406030204" pitchFamily="18" charset="0"/>
                                  <a:cs typeface="Calibri" panose="020F0502020204030204" pitchFamily="34" charset="0"/>
                                </a:rPr>
                                <m:t>363"</m:t>
                              </m:r>
                            </m:sub>
                          </m:sSub>
                          <m:d>
                            <m:dPr>
                              <m:ctrlPr>
                                <a:rPr lang="en-US" altLang="en-US" sz="900" i="1">
                                  <a:latin typeface="Cambria Math" panose="02040503050406030204" pitchFamily="18" charset="0"/>
                                  <a:cs typeface="Calibri" panose="020F0502020204030204" pitchFamily="34" charset="0"/>
                                </a:rPr>
                              </m:ctrlPr>
                            </m:dPr>
                            <m:e>
                              <m:r>
                                <a:rPr lang="en-US" altLang="en-US" sz="900" i="1">
                                  <a:latin typeface="Cambria Math" panose="02040503050406030204" pitchFamily="18" charset="0"/>
                                  <a:cs typeface="Calibri" panose="020F0502020204030204" pitchFamily="34" charset="0"/>
                                </a:rPr>
                                <m:t>𝑠𝑡𝑢𝑑𝑒𝑛𝑡𝑠</m:t>
                              </m:r>
                              <m:r>
                                <a:rPr lang="en-US" altLang="en-US" sz="900" i="1">
                                  <a:latin typeface="Cambria Math" panose="02040503050406030204" pitchFamily="18" charset="0"/>
                                  <a:cs typeface="Calibri" panose="020F0502020204030204" pitchFamily="34" charset="0"/>
                                </a:rPr>
                                <m:t>⋈</m:t>
                              </m:r>
                              <m:r>
                                <a:rPr lang="en-US" altLang="en-US" sz="900" i="1">
                                  <a:latin typeface="Cambria Math" panose="02040503050406030204" pitchFamily="18" charset="0"/>
                                  <a:cs typeface="Calibri" panose="020F0502020204030204" pitchFamily="34" charset="0"/>
                                </a:rPr>
                                <m:t>𝑟𝑒𝑔𝑖𝑠𝑡𝑒𝑟</m:t>
                              </m:r>
                              <m:r>
                                <a:rPr lang="en-US" altLang="en-US" sz="900" b="0" i="1" smtClean="0">
                                  <a:latin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cs typeface="Calibri" panose="020F0502020204030204" pitchFamily="34" charset="0"/>
                                </a:rPr>
                                <m:t>𝑐𝑜𝑢𝑟𝑠𝑒𝑠</m:t>
                              </m:r>
                            </m:e>
                          </m:d>
                        </m:e>
                      </m:d>
                    </m:oMath>
                  </m:oMathPara>
                </a14:m>
                <a:endParaRPr lang="en-US" altLang="en-US" sz="900" dirty="0">
                  <a:latin typeface="Calibri" panose="020F0502020204030204" pitchFamily="34" charset="0"/>
                  <a:cs typeface="Calibri" panose="020F0502020204030204" pitchFamily="34" charset="0"/>
                </a:endParaRPr>
              </a:p>
            </p:txBody>
          </p:sp>
        </mc:Choice>
        <mc:Fallback xmlns="">
          <p:sp>
            <p:nvSpPr>
              <p:cNvPr id="20484" name="Rectangle 1">
                <a:extLst>
                  <a:ext uri="{FF2B5EF4-FFF2-40B4-BE49-F238E27FC236}">
                    <a16:creationId xmlns:a16="http://schemas.microsoft.com/office/drawing/2014/main" id="{87C44C1A-7C13-2244-AD89-6E4BBD712D61}"/>
                  </a:ext>
                </a:extLst>
              </p:cNvPr>
              <p:cNvSpPr>
                <a:spLocks noRot="1" noChangeAspect="1" noMove="1" noResize="1" noEditPoints="1" noAdjustHandles="1" noChangeArrowheads="1" noChangeShapeType="1" noTextEdit="1"/>
              </p:cNvSpPr>
              <p:nvPr/>
            </p:nvSpPr>
            <p:spPr bwMode="auto">
              <a:xfrm>
                <a:off x="1615679" y="1143000"/>
                <a:ext cx="3771900" cy="681982"/>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85" name="Rectangle 1">
                <a:extLst>
                  <a:ext uri="{FF2B5EF4-FFF2-40B4-BE49-F238E27FC236}">
                    <a16:creationId xmlns:a16="http://schemas.microsoft.com/office/drawing/2014/main" id="{9055182E-78B6-1046-96E4-ED729FDC68EB}"/>
                  </a:ext>
                </a:extLst>
              </p:cNvPr>
              <p:cNvSpPr>
                <a:spLocks noChangeArrowheads="1"/>
              </p:cNvSpPr>
              <p:nvPr/>
            </p:nvSpPr>
            <p:spPr bwMode="auto">
              <a:xfrm>
                <a:off x="1600199" y="2057400"/>
                <a:ext cx="4734035" cy="78393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900" dirty="0" smtClean="0">
                    <a:latin typeface="Calibri" panose="020F0502020204030204" pitchFamily="34" charset="0"/>
                    <a:cs typeface="Calibri" panose="020F0502020204030204" pitchFamily="34" charset="0"/>
                  </a:rPr>
                  <a:t>2) (6 points)  find the names of students who registered in COMS363 in Spring2021</a:t>
                </a:r>
              </a:p>
              <a:p>
                <a:pPr eaLnBrk="1" hangingPunct="1">
                  <a:spcBef>
                    <a:spcPct val="0"/>
                  </a:spcBef>
                  <a:buFontTx/>
                  <a:buNone/>
                </a:pPr>
                <a:endParaRPr lang="en-US" altLang="en-US" sz="900" dirty="0">
                  <a:latin typeface="Calibri" panose="020F0502020204030204" pitchFamily="34" charset="0"/>
                  <a:cs typeface="Calibri" panose="020F0502020204030204" pitchFamily="34" charset="0"/>
                </a:endParaRPr>
              </a:p>
              <a:p>
                <a:pPr eaLnBrk="1" hangingPunct="1">
                  <a:spcBef>
                    <a:spcPct val="0"/>
                  </a:spcBef>
                  <a:buFontTx/>
                  <a:buNone/>
                </a:pPr>
                <a14:m>
                  <m:oMath xmlns:m="http://schemas.openxmlformats.org/officeDocument/2006/math">
                    <m:sSub>
                      <m:sSubPr>
                        <m:ctrlPr>
                          <a:rPr lang="en-US" altLang="en-US" sz="900" b="0" i="1" smtClean="0">
                            <a:latin typeface="Cambria Math" panose="02040503050406030204" pitchFamily="18" charset="0"/>
                            <a:cs typeface="Calibri" panose="020F0502020204030204" pitchFamily="34" charset="0"/>
                          </a:rPr>
                        </m:ctrlPr>
                      </m:sSubPr>
                      <m:e>
                        <m:r>
                          <m:rPr>
                            <m:sty m:val="p"/>
                          </m:rPr>
                          <a:rPr lang="en-US" altLang="en-US" sz="900" b="0" i="0" smtClean="0">
                            <a:latin typeface="Cambria Math" panose="02040503050406030204" pitchFamily="18" charset="0"/>
                            <a:cs typeface="Calibri" panose="020F0502020204030204" pitchFamily="34" charset="0"/>
                          </a:rPr>
                          <m:t>Π</m:t>
                        </m:r>
                      </m:e>
                      <m:sub>
                        <m:r>
                          <a:rPr lang="en-US" altLang="en-US" sz="900" b="0" i="1" smtClean="0">
                            <a:latin typeface="Cambria Math" panose="02040503050406030204" pitchFamily="18" charset="0"/>
                            <a:cs typeface="Calibri" panose="020F0502020204030204" pitchFamily="34" charset="0"/>
                          </a:rPr>
                          <m:t>𝑠𝑛𝑎𝑚𝑒</m:t>
                        </m:r>
                        <m:r>
                          <a:rPr lang="en-US" altLang="en-US" sz="900" b="0" i="1" smtClean="0">
                            <a:latin typeface="Cambria Math" panose="02040503050406030204" pitchFamily="18" charset="0"/>
                            <a:cs typeface="Calibri" panose="020F0502020204030204" pitchFamily="34" charset="0"/>
                          </a:rPr>
                          <m:t> </m:t>
                        </m:r>
                      </m:sub>
                    </m:sSub>
                    <m:d>
                      <m:dPr>
                        <m:ctrlPr>
                          <a:rPr lang="en-US" altLang="en-US" sz="900" b="0" i="1" smtClean="0">
                            <a:latin typeface="Cambria Math" panose="02040503050406030204" pitchFamily="18" charset="0"/>
                            <a:cs typeface="Calibri" panose="020F0502020204030204" pitchFamily="34" charset="0"/>
                          </a:rPr>
                        </m:ctrlPr>
                      </m:dPr>
                      <m:e>
                        <m:sSub>
                          <m:sSubPr>
                            <m:ctrlPr>
                              <a:rPr lang="en-US" altLang="en-US" sz="900" b="0" i="1" smtClean="0">
                                <a:latin typeface="Cambria Math" panose="02040503050406030204" pitchFamily="18" charset="0"/>
                                <a:cs typeface="Calibri" panose="020F0502020204030204" pitchFamily="34" charset="0"/>
                              </a:rPr>
                            </m:ctrlPr>
                          </m:sSubPr>
                          <m:e>
                            <m:r>
                              <a:rPr lang="en-US" altLang="en-US" sz="900" b="0" i="1" smtClean="0">
                                <a:latin typeface="Cambria Math" panose="02040503050406030204" pitchFamily="18" charset="0"/>
                                <a:cs typeface="Calibri" panose="020F0502020204030204" pitchFamily="34" charset="0"/>
                              </a:rPr>
                              <m:t>𝜎</m:t>
                            </m:r>
                          </m:e>
                          <m:sub>
                            <m:r>
                              <a:rPr lang="en-US" altLang="en-US" sz="900" b="0" i="1" smtClean="0">
                                <a:latin typeface="Cambria Math" panose="02040503050406030204" pitchFamily="18" charset="0"/>
                                <a:cs typeface="Calibri" panose="020F0502020204030204" pitchFamily="34" charset="0"/>
                              </a:rPr>
                              <m:t>𝑐𝑖𝑑</m:t>
                            </m:r>
                            <m:sSup>
                              <m:sSupPr>
                                <m:ctrlPr>
                                  <a:rPr lang="en-US" altLang="en-US" sz="900" b="0" i="1" smtClean="0">
                                    <a:latin typeface="Cambria Math" panose="02040503050406030204" pitchFamily="18" charset="0"/>
                                    <a:cs typeface="Calibri" panose="020F0502020204030204" pitchFamily="34" charset="0"/>
                                  </a:rPr>
                                </m:ctrlPr>
                              </m:sSupPr>
                              <m:e>
                                <m:r>
                                  <a:rPr lang="en-US" altLang="en-US" sz="900" b="0" i="1" smtClean="0">
                                    <a:latin typeface="Cambria Math" panose="02040503050406030204" pitchFamily="18" charset="0"/>
                                    <a:cs typeface="Calibri" panose="020F0502020204030204" pitchFamily="34" charset="0"/>
                                  </a:rPr>
                                  <m:t>=</m:t>
                                </m:r>
                              </m:e>
                              <m:sup>
                                <m:r>
                                  <a:rPr lang="en-US" altLang="en-US" sz="900" b="0" i="1" smtClean="0">
                                    <a:latin typeface="Cambria Math" panose="02040503050406030204" pitchFamily="18" charset="0"/>
                                    <a:cs typeface="Calibri" panose="020F0502020204030204" pitchFamily="34" charset="0"/>
                                  </a:rPr>
                                  <m:t>′</m:t>
                                </m:r>
                              </m:sup>
                            </m:sSup>
                            <m:r>
                              <a:rPr lang="en-US" altLang="en-US" sz="900" b="0" i="1" smtClean="0">
                                <a:latin typeface="Cambria Math" panose="02040503050406030204" pitchFamily="18" charset="0"/>
                                <a:cs typeface="Calibri" panose="020F0502020204030204" pitchFamily="34" charset="0"/>
                              </a:rPr>
                              <m:t>𝑐𝑜𝑚𝑠</m:t>
                            </m:r>
                            <m:sSup>
                              <m:sSupPr>
                                <m:ctrlPr>
                                  <a:rPr lang="en-US" altLang="en-US" sz="900" b="0" i="1" smtClean="0">
                                    <a:latin typeface="Cambria Math" panose="02040503050406030204" pitchFamily="18" charset="0"/>
                                    <a:cs typeface="Calibri" panose="020F0502020204030204" pitchFamily="34" charset="0"/>
                                  </a:rPr>
                                </m:ctrlPr>
                              </m:sSupPr>
                              <m:e>
                                <m:r>
                                  <a:rPr lang="en-US" altLang="en-US" sz="900" b="0" i="1" smtClean="0">
                                    <a:latin typeface="Cambria Math" panose="02040503050406030204" pitchFamily="18" charset="0"/>
                                    <a:cs typeface="Calibri" panose="020F0502020204030204" pitchFamily="34" charset="0"/>
                                  </a:rPr>
                                  <m:t>363</m:t>
                                </m:r>
                              </m:e>
                              <m:sup>
                                <m:r>
                                  <a:rPr lang="en-US" altLang="en-US" sz="900" b="0" i="1" smtClean="0">
                                    <a:latin typeface="Cambria Math" panose="02040503050406030204" pitchFamily="18" charset="0"/>
                                    <a:cs typeface="Calibri" panose="020F0502020204030204" pitchFamily="34" charset="0"/>
                                  </a:rPr>
                                  <m:t>′</m:t>
                                </m:r>
                              </m:sup>
                            </m:s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𝑠𝑒𝑚𝑒𝑠𝑡𝑒𝑟</m:t>
                            </m:r>
                            <m:sSup>
                              <m:sSupPr>
                                <m:ctrlPr>
                                  <a:rPr lang="en-US" altLang="en-US" sz="9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m:t>
                                </m:r>
                              </m:e>
                              <m: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m:t>
                                </m:r>
                              </m:sup>
                            </m:s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𝑠𝑝𝑟𝑖𝑛𝑔</m:t>
                            </m:r>
                            <m:sSup>
                              <m:sSupPr>
                                <m:ctrlPr>
                                  <a:rPr lang="en-US" altLang="en-US" sz="9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2021</m:t>
                                </m:r>
                              </m:e>
                              <m: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m:t>
                                </m:r>
                              </m:sup>
                            </m:sSup>
                          </m:sub>
                        </m:sSub>
                        <m:d>
                          <m:dPr>
                            <m:ctrlPr>
                              <a:rPr lang="en-US" altLang="en-US" sz="900" b="0" i="1" smtClean="0">
                                <a:latin typeface="Cambria Math" panose="02040503050406030204" pitchFamily="18" charset="0"/>
                                <a:cs typeface="Calibri" panose="020F0502020204030204" pitchFamily="34" charset="0"/>
                              </a:rPr>
                            </m:ctrlPr>
                          </m:dPr>
                          <m:e>
                            <m:r>
                              <a:rPr lang="en-US" altLang="en-US" sz="900" b="0" i="1" smtClean="0">
                                <a:latin typeface="Cambria Math" panose="02040503050406030204" pitchFamily="18" charset="0"/>
                                <a:cs typeface="Calibri" panose="020F0502020204030204" pitchFamily="34" charset="0"/>
                              </a:rPr>
                              <m:t>𝑠𝑡𝑢𝑑𝑒𝑛𝑡𝑠</m:t>
                            </m:r>
                            <m:r>
                              <a:rPr lang="en-US" altLang="en-US" sz="900" b="0" i="1" smtClean="0">
                                <a:latin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cs typeface="Calibri" panose="020F0502020204030204" pitchFamily="34" charset="0"/>
                              </a:rPr>
                              <m:t>𝑟𝑒𝑔𝑖𝑠𝑡𝑒𝑟</m:t>
                            </m:r>
                          </m:e>
                        </m:d>
                      </m:e>
                    </m:d>
                  </m:oMath>
                </a14:m>
                <a:r>
                  <a:rPr lang="en-US" altLang="en-US" sz="900" dirty="0" smtClean="0">
                    <a:latin typeface="Calibri" panose="020F0502020204030204" pitchFamily="34" charset="0"/>
                    <a:cs typeface="Calibri" panose="020F0502020204030204" pitchFamily="34" charset="0"/>
                  </a:rPr>
                  <a:t> or</a:t>
                </a:r>
              </a:p>
              <a:p>
                <a:pPr>
                  <a:spcBef>
                    <a:spcPct val="0"/>
                  </a:spcBef>
                  <a:buNone/>
                </a:pPr>
                <a14:m>
                  <m:oMathPara xmlns:m="http://schemas.openxmlformats.org/officeDocument/2006/math">
                    <m:oMathParaPr>
                      <m:jc m:val="centerGroup"/>
                    </m:oMathParaPr>
                    <m:oMath xmlns:m="http://schemas.openxmlformats.org/officeDocument/2006/math">
                      <m:sSub>
                        <m:sSubPr>
                          <m:ctrlPr>
                            <a:rPr lang="en-US" altLang="en-US" sz="900" i="1">
                              <a:latin typeface="Cambria Math" panose="02040503050406030204" pitchFamily="18" charset="0"/>
                              <a:cs typeface="Calibri" panose="020F0502020204030204" pitchFamily="34" charset="0"/>
                            </a:rPr>
                          </m:ctrlPr>
                        </m:sSubPr>
                        <m:e>
                          <m:r>
                            <m:rPr>
                              <m:sty m:val="p"/>
                            </m:rPr>
                            <a:rPr lang="en-US" altLang="en-US" sz="900">
                              <a:latin typeface="Cambria Math" panose="02040503050406030204" pitchFamily="18" charset="0"/>
                              <a:cs typeface="Calibri" panose="020F0502020204030204" pitchFamily="34" charset="0"/>
                            </a:rPr>
                            <m:t>Π</m:t>
                          </m:r>
                        </m:e>
                        <m:sub>
                          <m:r>
                            <a:rPr lang="en-US" altLang="en-US" sz="900" i="1">
                              <a:latin typeface="Cambria Math" panose="02040503050406030204" pitchFamily="18" charset="0"/>
                              <a:cs typeface="Calibri" panose="020F0502020204030204" pitchFamily="34" charset="0"/>
                            </a:rPr>
                            <m:t>𝑠𝑛𝑎𝑚𝑒</m:t>
                          </m:r>
                          <m:r>
                            <a:rPr lang="en-US" altLang="en-US" sz="900" i="1">
                              <a:latin typeface="Cambria Math" panose="02040503050406030204" pitchFamily="18" charset="0"/>
                              <a:cs typeface="Calibri" panose="020F0502020204030204" pitchFamily="34" charset="0"/>
                            </a:rPr>
                            <m:t> </m:t>
                          </m:r>
                        </m:sub>
                      </m:sSub>
                      <m:d>
                        <m:dPr>
                          <m:ctrlPr>
                            <a:rPr lang="en-US" altLang="en-US" sz="900" i="1">
                              <a:latin typeface="Cambria Math" panose="02040503050406030204" pitchFamily="18" charset="0"/>
                              <a:cs typeface="Calibri" panose="020F0502020204030204" pitchFamily="34" charset="0"/>
                            </a:rPr>
                          </m:ctrlPr>
                        </m:dPr>
                        <m:e>
                          <m:sSub>
                            <m:sSubPr>
                              <m:ctrlPr>
                                <a:rPr lang="en-US" altLang="en-US" sz="900" i="1">
                                  <a:latin typeface="Cambria Math" panose="02040503050406030204" pitchFamily="18" charset="0"/>
                                  <a:cs typeface="Calibri" panose="020F0502020204030204" pitchFamily="34" charset="0"/>
                                </a:rPr>
                              </m:ctrlPr>
                            </m:sSubPr>
                            <m:e>
                              <m:r>
                                <a:rPr lang="en-US" altLang="en-US" sz="900" i="1">
                                  <a:latin typeface="Cambria Math" panose="02040503050406030204" pitchFamily="18" charset="0"/>
                                  <a:cs typeface="Calibri" panose="020F0502020204030204" pitchFamily="34" charset="0"/>
                                </a:rPr>
                                <m:t>𝜎</m:t>
                              </m:r>
                            </m:e>
                            <m:sub>
                              <m:r>
                                <a:rPr lang="en-US" altLang="en-US" sz="900" i="1">
                                  <a:latin typeface="Cambria Math" panose="02040503050406030204" pitchFamily="18" charset="0"/>
                                  <a:cs typeface="Calibri" panose="020F0502020204030204" pitchFamily="34" charset="0"/>
                                </a:rPr>
                                <m:t>𝑐</m:t>
                              </m:r>
                              <m:r>
                                <a:rPr lang="en-US" altLang="en-US" sz="900" b="0" i="1" smtClean="0">
                                  <a:latin typeface="Cambria Math" panose="02040503050406030204" pitchFamily="18" charset="0"/>
                                  <a:cs typeface="Calibri" panose="020F0502020204030204" pitchFamily="34" charset="0"/>
                                </a:rPr>
                                <m:t>𝑛𝑎𝑚𝑒</m:t>
                              </m:r>
                              <m:sSup>
                                <m:sSupPr>
                                  <m:ctrlPr>
                                    <a:rPr lang="en-US" altLang="en-US" sz="900" i="1">
                                      <a:latin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cs typeface="Calibri" panose="020F0502020204030204" pitchFamily="34" charset="0"/>
                                    </a:rPr>
                                    <m:t>=</m:t>
                                  </m:r>
                                </m:e>
                                <m:sup>
                                  <m:r>
                                    <a:rPr lang="en-US" altLang="en-US" sz="900" i="1">
                                      <a:latin typeface="Cambria Math" panose="02040503050406030204" pitchFamily="18" charset="0"/>
                                      <a:cs typeface="Calibri" panose="020F0502020204030204" pitchFamily="34" charset="0"/>
                                    </a:rPr>
                                    <m:t>′</m:t>
                                  </m:r>
                                </m:sup>
                              </m:sSup>
                              <m:r>
                                <a:rPr lang="en-US" altLang="en-US" sz="900" i="1">
                                  <a:latin typeface="Cambria Math" panose="02040503050406030204" pitchFamily="18" charset="0"/>
                                  <a:cs typeface="Calibri" panose="020F0502020204030204" pitchFamily="34" charset="0"/>
                                </a:rPr>
                                <m:t>𝑐𝑜𝑚𝑠</m:t>
                              </m:r>
                              <m:sSup>
                                <m:sSupPr>
                                  <m:ctrlPr>
                                    <a:rPr lang="en-US" altLang="en-US" sz="900" i="1">
                                      <a:latin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cs typeface="Calibri" panose="020F0502020204030204" pitchFamily="34" charset="0"/>
                                    </a:rPr>
                                    <m:t>363</m:t>
                                  </m:r>
                                </m:e>
                                <m:sup>
                                  <m:r>
                                    <a:rPr lang="en-US" altLang="en-US" sz="900" i="1">
                                      <a:latin typeface="Cambria Math" panose="02040503050406030204" pitchFamily="18" charset="0"/>
                                      <a:cs typeface="Calibri" panose="020F0502020204030204" pitchFamily="34" charset="0"/>
                                    </a:rPr>
                                    <m:t>′</m:t>
                                  </m:r>
                                </m:sup>
                              </m:sSup>
                              <m:r>
                                <a:rPr lang="en-US" altLang="en-US" sz="900" i="1">
                                  <a:latin typeface="Cambria Math" panose="02040503050406030204" pitchFamily="18" charset="0"/>
                                  <a:ea typeface="Cambria Math" panose="02040503050406030204" pitchFamily="18" charset="0"/>
                                  <a:cs typeface="Calibri" panose="020F0502020204030204" pitchFamily="34" charset="0"/>
                                </a:rPr>
                                <m:t>∧</m:t>
                              </m:r>
                              <m:r>
                                <a:rPr lang="en-US" altLang="en-US" sz="900" i="1">
                                  <a:latin typeface="Cambria Math" panose="02040503050406030204" pitchFamily="18" charset="0"/>
                                  <a:ea typeface="Cambria Math" panose="02040503050406030204" pitchFamily="18" charset="0"/>
                                  <a:cs typeface="Calibri" panose="020F0502020204030204" pitchFamily="34" charset="0"/>
                                </a:rPr>
                                <m:t>𝑠𝑒𝑚𝑒𝑠𝑡𝑒𝑟</m:t>
                              </m:r>
                              <m:sSup>
                                <m:sSupPr>
                                  <m:ctrlPr>
                                    <a:rPr lang="en-US" altLang="en-US" sz="900" i="1">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ea typeface="Cambria Math" panose="02040503050406030204" pitchFamily="18" charset="0"/>
                                      <a:cs typeface="Calibri" panose="020F0502020204030204" pitchFamily="34" charset="0"/>
                                    </a:rPr>
                                    <m:t>=</m:t>
                                  </m:r>
                                </m:e>
                                <m:sup>
                                  <m:r>
                                    <a:rPr lang="en-US" altLang="en-US" sz="900" i="1">
                                      <a:latin typeface="Cambria Math" panose="02040503050406030204" pitchFamily="18" charset="0"/>
                                      <a:ea typeface="Cambria Math" panose="02040503050406030204" pitchFamily="18" charset="0"/>
                                      <a:cs typeface="Calibri" panose="020F0502020204030204" pitchFamily="34" charset="0"/>
                                    </a:rPr>
                                    <m:t>′</m:t>
                                  </m:r>
                                </m:sup>
                              </m:sSup>
                              <m:r>
                                <a:rPr lang="en-US" altLang="en-US" sz="900" i="1">
                                  <a:latin typeface="Cambria Math" panose="02040503050406030204" pitchFamily="18" charset="0"/>
                                  <a:ea typeface="Cambria Math" panose="02040503050406030204" pitchFamily="18" charset="0"/>
                                  <a:cs typeface="Calibri" panose="020F0502020204030204" pitchFamily="34" charset="0"/>
                                </a:rPr>
                                <m:t>𝑠𝑝𝑟𝑖𝑛𝑔</m:t>
                              </m:r>
                              <m:sSup>
                                <m:sSupPr>
                                  <m:ctrlPr>
                                    <a:rPr lang="en-US" altLang="en-US" sz="900" i="1">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ea typeface="Cambria Math" panose="02040503050406030204" pitchFamily="18" charset="0"/>
                                      <a:cs typeface="Calibri" panose="020F0502020204030204" pitchFamily="34" charset="0"/>
                                    </a:rPr>
                                    <m:t>2021</m:t>
                                  </m:r>
                                </m:e>
                                <m:sup>
                                  <m:r>
                                    <a:rPr lang="en-US" altLang="en-US" sz="900" i="1">
                                      <a:latin typeface="Cambria Math" panose="02040503050406030204" pitchFamily="18" charset="0"/>
                                      <a:ea typeface="Cambria Math" panose="02040503050406030204" pitchFamily="18" charset="0"/>
                                      <a:cs typeface="Calibri" panose="020F0502020204030204" pitchFamily="34" charset="0"/>
                                    </a:rPr>
                                    <m:t>′</m:t>
                                  </m:r>
                                </m:sup>
                              </m:sSup>
                            </m:sub>
                          </m:sSub>
                          <m:d>
                            <m:dPr>
                              <m:ctrlPr>
                                <a:rPr lang="en-US" altLang="en-US" sz="900" i="1">
                                  <a:latin typeface="Cambria Math" panose="02040503050406030204" pitchFamily="18" charset="0"/>
                                  <a:cs typeface="Calibri" panose="020F0502020204030204" pitchFamily="34" charset="0"/>
                                </a:rPr>
                              </m:ctrlPr>
                            </m:dPr>
                            <m:e>
                              <m:r>
                                <a:rPr lang="en-US" altLang="en-US" sz="900" i="1">
                                  <a:latin typeface="Cambria Math" panose="02040503050406030204" pitchFamily="18" charset="0"/>
                                  <a:cs typeface="Calibri" panose="020F0502020204030204" pitchFamily="34" charset="0"/>
                                </a:rPr>
                                <m:t>𝑠𝑡𝑢𝑑𝑒𝑛𝑡𝑠</m:t>
                              </m:r>
                              <m:r>
                                <a:rPr lang="en-US" altLang="en-US" sz="900" i="1">
                                  <a:latin typeface="Cambria Math" panose="02040503050406030204" pitchFamily="18" charset="0"/>
                                  <a:cs typeface="Calibri" panose="020F0502020204030204" pitchFamily="34" charset="0"/>
                                </a:rPr>
                                <m:t>⋈</m:t>
                              </m:r>
                              <m:r>
                                <a:rPr lang="en-US" altLang="en-US" sz="900" i="1">
                                  <a:latin typeface="Cambria Math" panose="02040503050406030204" pitchFamily="18" charset="0"/>
                                  <a:cs typeface="Calibri" panose="020F0502020204030204" pitchFamily="34" charset="0"/>
                                </a:rPr>
                                <m:t>𝑟𝑒𝑔𝑖𝑠𝑡𝑒𝑟</m:t>
                              </m:r>
                              <m:r>
                                <a:rPr lang="en-US" altLang="en-US" sz="900" b="0" i="1" smtClean="0">
                                  <a:latin typeface="Cambria Math" panose="02040503050406030204" pitchFamily="18" charset="0"/>
                                  <a:cs typeface="Calibri" panose="020F0502020204030204" pitchFamily="34" charset="0"/>
                                </a:rPr>
                                <m:t>⋈</m:t>
                              </m:r>
                              <m:r>
                                <a:rPr lang="en-US" altLang="en-US" sz="900" b="0" i="1" smtClean="0">
                                  <a:latin typeface="Cambria Math" panose="02040503050406030204" pitchFamily="18" charset="0"/>
                                  <a:cs typeface="Calibri" panose="020F0502020204030204" pitchFamily="34" charset="0"/>
                                </a:rPr>
                                <m:t>𝑐𝑜𝑢𝑟𝑠𝑒𝑠</m:t>
                              </m:r>
                            </m:e>
                          </m:d>
                        </m:e>
                      </m:d>
                    </m:oMath>
                  </m:oMathPara>
                </a14:m>
                <a:endParaRPr lang="en-US" altLang="en-US" sz="900" dirty="0">
                  <a:latin typeface="Calibri" panose="020F0502020204030204" pitchFamily="34" charset="0"/>
                  <a:cs typeface="Calibri" panose="020F0502020204030204" pitchFamily="34" charset="0"/>
                </a:endParaRPr>
              </a:p>
            </p:txBody>
          </p:sp>
        </mc:Choice>
        <mc:Fallback xmlns="">
          <p:sp>
            <p:nvSpPr>
              <p:cNvPr id="20485" name="Rectangle 1">
                <a:extLst>
                  <a:ext uri="{FF2B5EF4-FFF2-40B4-BE49-F238E27FC236}">
                    <a16:creationId xmlns:a16="http://schemas.microsoft.com/office/drawing/2014/main" id="{9055182E-78B6-1046-96E4-ED729FDC68EB}"/>
                  </a:ext>
                </a:extLst>
              </p:cNvPr>
              <p:cNvSpPr>
                <a:spLocks noRot="1" noChangeAspect="1" noMove="1" noResize="1" noEditPoints="1" noAdjustHandles="1" noChangeArrowheads="1" noChangeShapeType="1" noTextEdit="1"/>
              </p:cNvSpPr>
              <p:nvPr/>
            </p:nvSpPr>
            <p:spPr bwMode="auto">
              <a:xfrm>
                <a:off x="1600199" y="2057400"/>
                <a:ext cx="4734035" cy="783933"/>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91" name="Rectangle 1">
                <a:extLst>
                  <a:ext uri="{FF2B5EF4-FFF2-40B4-BE49-F238E27FC236}">
                    <a16:creationId xmlns:a16="http://schemas.microsoft.com/office/drawing/2014/main" id="{5A7538FE-E5A1-AF45-B915-2D4CA016E1FA}"/>
                  </a:ext>
                </a:extLst>
              </p:cNvPr>
              <p:cNvSpPr>
                <a:spLocks noChangeArrowheads="1"/>
              </p:cNvSpPr>
              <p:nvPr/>
            </p:nvSpPr>
            <p:spPr bwMode="auto">
              <a:xfrm>
                <a:off x="1600201" y="4063604"/>
                <a:ext cx="4385072" cy="9921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900" dirty="0" smtClean="0">
                    <a:latin typeface="Calibri" panose="020F0502020204030204" pitchFamily="34" charset="0"/>
                    <a:cs typeface="Calibri" panose="020F0502020204030204" pitchFamily="34" charset="0"/>
                  </a:rPr>
                  <a:t>4) (5 points)</a:t>
                </a:r>
              </a:p>
              <a:p>
                <a:pPr eaLnBrk="1" hangingPunct="1">
                  <a:spcBef>
                    <a:spcPct val="0"/>
                  </a:spcBef>
                  <a:buFontTx/>
                  <a:buNone/>
                </a:pPr>
                <a:r>
                  <a:rPr lang="en-US" altLang="en-US" sz="900" dirty="0">
                    <a:latin typeface="Calibri" panose="020F0502020204030204" pitchFamily="34" charset="0"/>
                    <a:cs typeface="Calibri" panose="020F0502020204030204" pitchFamily="34" charset="0"/>
                  </a:rPr>
                  <a:t>select </a:t>
                </a:r>
                <a:r>
                  <a:rPr lang="en-US" altLang="en-US" sz="900" dirty="0" err="1">
                    <a:latin typeface="Calibri" panose="020F0502020204030204" pitchFamily="34" charset="0"/>
                    <a:cs typeface="Calibri" panose="020F0502020204030204" pitchFamily="34" charset="0"/>
                  </a:rPr>
                  <a:t>s.sname</a:t>
                </a:r>
                <a:r>
                  <a:rPr lang="en-US" altLang="en-US" sz="900" dirty="0">
                    <a:latin typeface="Calibri" panose="020F0502020204030204" pitchFamily="34" charset="0"/>
                    <a:cs typeface="Calibri" panose="020F0502020204030204" pitchFamily="34" charset="0"/>
                  </a:rPr>
                  <a:t/>
                </a:r>
                <a:br>
                  <a:rPr lang="en-US" altLang="en-US" sz="900" dirty="0">
                    <a:latin typeface="Calibri" panose="020F0502020204030204" pitchFamily="34" charset="0"/>
                    <a:cs typeface="Calibri" panose="020F0502020204030204" pitchFamily="34" charset="0"/>
                  </a:rPr>
                </a:br>
                <a:r>
                  <a:rPr lang="en-US" altLang="en-US" sz="900" dirty="0">
                    <a:latin typeface="Calibri" panose="020F0502020204030204" pitchFamily="34" charset="0"/>
                    <a:cs typeface="Calibri" panose="020F0502020204030204" pitchFamily="34" charset="0"/>
                  </a:rPr>
                  <a:t>from students s, register r</a:t>
                </a:r>
                <a:br>
                  <a:rPr lang="en-US" altLang="en-US" sz="900" dirty="0">
                    <a:latin typeface="Calibri" panose="020F0502020204030204" pitchFamily="34" charset="0"/>
                    <a:cs typeface="Calibri" panose="020F0502020204030204" pitchFamily="34" charset="0"/>
                  </a:rPr>
                </a:br>
                <a:r>
                  <a:rPr lang="en-US" altLang="en-US" sz="900" dirty="0">
                    <a:latin typeface="Calibri" panose="020F0502020204030204" pitchFamily="34" charset="0"/>
                    <a:cs typeface="Calibri" panose="020F0502020204030204" pitchFamily="34" charset="0"/>
                  </a:rPr>
                  <a:t>where </a:t>
                </a:r>
                <a:r>
                  <a:rPr lang="en-US" altLang="en-US" sz="900" dirty="0" err="1">
                    <a:latin typeface="Calibri" panose="020F0502020204030204" pitchFamily="34" charset="0"/>
                    <a:cs typeface="Calibri" panose="020F0502020204030204" pitchFamily="34" charset="0"/>
                  </a:rPr>
                  <a:t>s.sid</a:t>
                </a:r>
                <a:r>
                  <a:rPr lang="en-US" altLang="en-US" sz="900" dirty="0">
                    <a:latin typeface="Calibri" panose="020F0502020204030204" pitchFamily="34" charset="0"/>
                    <a:cs typeface="Calibri" panose="020F0502020204030204" pitchFamily="34" charset="0"/>
                  </a:rPr>
                  <a:t> = </a:t>
                </a:r>
                <a:r>
                  <a:rPr lang="en-US" altLang="en-US" sz="900" dirty="0" err="1">
                    <a:latin typeface="Calibri" panose="020F0502020204030204" pitchFamily="34" charset="0"/>
                    <a:cs typeface="Calibri" panose="020F0502020204030204" pitchFamily="34" charset="0"/>
                  </a:rPr>
                  <a:t>r.sid</a:t>
                </a:r>
                <a:r>
                  <a:rPr lang="en-US" altLang="en-US" sz="900" dirty="0">
                    <a:latin typeface="Calibri" panose="020F0502020204030204" pitchFamily="34" charset="0"/>
                    <a:cs typeface="Calibri" panose="020F0502020204030204" pitchFamily="34" charset="0"/>
                  </a:rPr>
                  <a:t> and (</a:t>
                </a:r>
                <a:r>
                  <a:rPr lang="en-US" altLang="en-US" sz="900" dirty="0" err="1">
                    <a:latin typeface="Calibri" panose="020F0502020204030204" pitchFamily="34" charset="0"/>
                    <a:cs typeface="Calibri" panose="020F0502020204030204" pitchFamily="34" charset="0"/>
                  </a:rPr>
                  <a:t>r.semester</a:t>
                </a:r>
                <a:r>
                  <a:rPr lang="en-US" altLang="en-US" sz="900" dirty="0">
                    <a:latin typeface="Calibri" panose="020F0502020204030204" pitchFamily="34" charset="0"/>
                    <a:cs typeface="Calibri" panose="020F0502020204030204" pitchFamily="34" charset="0"/>
                  </a:rPr>
                  <a:t> = "FALL2015" or </a:t>
                </a:r>
                <a:r>
                  <a:rPr lang="en-US" altLang="en-US" sz="900" dirty="0" err="1">
                    <a:latin typeface="Calibri" panose="020F0502020204030204" pitchFamily="34" charset="0"/>
                    <a:cs typeface="Calibri" panose="020F0502020204030204" pitchFamily="34" charset="0"/>
                  </a:rPr>
                  <a:t>r.semester</a:t>
                </a:r>
                <a:r>
                  <a:rPr lang="en-US" altLang="en-US" sz="900" dirty="0">
                    <a:latin typeface="Calibri" panose="020F0502020204030204" pitchFamily="34" charset="0"/>
                    <a:cs typeface="Calibri" panose="020F0502020204030204" pitchFamily="34" charset="0"/>
                  </a:rPr>
                  <a:t>="SPRING2015</a:t>
                </a:r>
                <a:r>
                  <a:rPr lang="en-US" altLang="en-US" sz="900" dirty="0" smtClean="0">
                    <a:latin typeface="Calibri" panose="020F0502020204030204" pitchFamily="34" charset="0"/>
                    <a:cs typeface="Calibri" panose="020F0502020204030204" pitchFamily="34" charset="0"/>
                  </a:rPr>
                  <a:t>");</a:t>
                </a:r>
              </a:p>
              <a:p>
                <a:pPr eaLnBrk="1" hangingPunct="1">
                  <a:spcBef>
                    <a:spcPct val="0"/>
                  </a:spcBef>
                  <a:buFontTx/>
                  <a:buNone/>
                </a:pPr>
                <a:endParaRPr lang="en-US" altLang="en-US" sz="900" dirty="0">
                  <a:latin typeface="Calibri" panose="020F0502020204030204" pitchFamily="34" charset="0"/>
                  <a:cs typeface="Calibri" panose="020F0502020204030204" pitchFamily="34" charset="0"/>
                </a:endParaRPr>
              </a:p>
              <a:p>
                <a:pPr>
                  <a:spcBef>
                    <a:spcPct val="0"/>
                  </a:spcBef>
                  <a:buNone/>
                </a:pPr>
                <a14:m>
                  <m:oMathPara xmlns:m="http://schemas.openxmlformats.org/officeDocument/2006/math">
                    <m:oMathParaPr>
                      <m:jc m:val="centerGroup"/>
                    </m:oMathParaPr>
                    <m:oMath xmlns:m="http://schemas.openxmlformats.org/officeDocument/2006/math">
                      <m:sSub>
                        <m:sSubPr>
                          <m:ctrlPr>
                            <a:rPr lang="en-US" altLang="en-US" sz="900" i="1">
                              <a:latin typeface="Cambria Math" panose="02040503050406030204" pitchFamily="18" charset="0"/>
                              <a:cs typeface="Calibri" panose="020F0502020204030204" pitchFamily="34" charset="0"/>
                            </a:rPr>
                          </m:ctrlPr>
                        </m:sSubPr>
                        <m:e>
                          <m:r>
                            <m:rPr>
                              <m:sty m:val="p"/>
                            </m:rPr>
                            <a:rPr lang="en-US" altLang="en-US" sz="900">
                              <a:latin typeface="Cambria Math" panose="02040503050406030204" pitchFamily="18" charset="0"/>
                              <a:cs typeface="Calibri" panose="020F0502020204030204" pitchFamily="34" charset="0"/>
                            </a:rPr>
                            <m:t>Π</m:t>
                          </m:r>
                        </m:e>
                        <m:sub>
                          <m:r>
                            <a:rPr lang="en-US" altLang="en-US" sz="900" i="1">
                              <a:latin typeface="Cambria Math" panose="02040503050406030204" pitchFamily="18" charset="0"/>
                              <a:cs typeface="Calibri" panose="020F0502020204030204" pitchFamily="34" charset="0"/>
                            </a:rPr>
                            <m:t>𝑠𝑛𝑎𝑚𝑒</m:t>
                          </m:r>
                          <m:r>
                            <a:rPr lang="en-US" altLang="en-US" sz="900" i="1">
                              <a:latin typeface="Cambria Math" panose="02040503050406030204" pitchFamily="18" charset="0"/>
                              <a:cs typeface="Calibri" panose="020F0502020204030204" pitchFamily="34" charset="0"/>
                            </a:rPr>
                            <m:t> </m:t>
                          </m:r>
                        </m:sub>
                      </m:sSub>
                      <m:d>
                        <m:dPr>
                          <m:ctrlPr>
                            <a:rPr lang="en-US" altLang="en-US" sz="900" i="1">
                              <a:latin typeface="Cambria Math" panose="02040503050406030204" pitchFamily="18" charset="0"/>
                              <a:cs typeface="Calibri" panose="020F0502020204030204" pitchFamily="34" charset="0"/>
                            </a:rPr>
                          </m:ctrlPr>
                        </m:dPr>
                        <m:e>
                          <m:sSub>
                            <m:sSubPr>
                              <m:ctrlPr>
                                <a:rPr lang="en-US" altLang="en-US" sz="900" i="1">
                                  <a:latin typeface="Cambria Math" panose="02040503050406030204" pitchFamily="18" charset="0"/>
                                  <a:cs typeface="Calibri" panose="020F0502020204030204" pitchFamily="34" charset="0"/>
                                </a:rPr>
                              </m:ctrlPr>
                            </m:sSubPr>
                            <m:e>
                              <m:r>
                                <a:rPr lang="en-US" altLang="en-US" sz="900" i="1">
                                  <a:latin typeface="Cambria Math" panose="02040503050406030204" pitchFamily="18" charset="0"/>
                                  <a:cs typeface="Calibri" panose="020F0502020204030204" pitchFamily="34" charset="0"/>
                                </a:rPr>
                                <m:t>𝜎</m:t>
                              </m:r>
                            </m:e>
                            <m:sub>
                              <m:r>
                                <a:rPr lang="en-US" altLang="en-US" sz="900" i="1">
                                  <a:latin typeface="Cambria Math" panose="02040503050406030204" pitchFamily="18" charset="0"/>
                                  <a:ea typeface="Cambria Math" panose="02040503050406030204" pitchFamily="18" charset="0"/>
                                  <a:cs typeface="Calibri" panose="020F0502020204030204" pitchFamily="34" charset="0"/>
                                </a:rPr>
                                <m:t>𝑠𝑒𝑚𝑒𝑠𝑡𝑒𝑟</m:t>
                              </m:r>
                              <m:sSup>
                                <m:sSupPr>
                                  <m:ctrlPr>
                                    <a:rPr lang="en-US" altLang="en-US" sz="900" i="1">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ea typeface="Cambria Math" panose="02040503050406030204" pitchFamily="18" charset="0"/>
                                      <a:cs typeface="Calibri" panose="020F0502020204030204" pitchFamily="34" charset="0"/>
                                    </a:rPr>
                                    <m:t>=</m:t>
                                  </m:r>
                                </m:e>
                                <m:sup>
                                  <m:r>
                                    <a:rPr lang="en-US" altLang="en-US" sz="900" i="1">
                                      <a:latin typeface="Cambria Math" panose="02040503050406030204" pitchFamily="18" charset="0"/>
                                      <a:ea typeface="Cambria Math" panose="02040503050406030204" pitchFamily="18" charset="0"/>
                                      <a:cs typeface="Calibri" panose="020F0502020204030204" pitchFamily="34" charset="0"/>
                                    </a:rPr>
                                    <m:t>′</m:t>
                                  </m:r>
                                </m:sup>
                              </m:s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𝑓𝑎𝑙𝑙</m:t>
                              </m:r>
                              <m:sSup>
                                <m:sSupPr>
                                  <m:ctrlPr>
                                    <a:rPr lang="en-US" altLang="en-US" sz="9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2015</m:t>
                                  </m:r>
                                </m:e>
                                <m: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m:t>
                                  </m:r>
                                </m:sup>
                              </m:sSup>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 ∨ </m:t>
                              </m:r>
                              <m:r>
                                <a:rPr lang="en-US" altLang="en-US" sz="900" i="1">
                                  <a:latin typeface="Cambria Math" panose="02040503050406030204" pitchFamily="18" charset="0"/>
                                  <a:ea typeface="Cambria Math" panose="02040503050406030204" pitchFamily="18" charset="0"/>
                                  <a:cs typeface="Calibri" panose="020F0502020204030204" pitchFamily="34" charset="0"/>
                                </a:rPr>
                                <m:t>𝑠𝑒𝑚𝑒𝑠𝑡𝑒𝑟</m:t>
                              </m:r>
                              <m:sSup>
                                <m:sSupPr>
                                  <m:ctrlPr>
                                    <a:rPr lang="en-US" altLang="en-US" sz="900" i="1">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ea typeface="Cambria Math" panose="02040503050406030204" pitchFamily="18" charset="0"/>
                                      <a:cs typeface="Calibri" panose="020F0502020204030204" pitchFamily="34" charset="0"/>
                                    </a:rPr>
                                    <m:t>=</m:t>
                                  </m:r>
                                </m:e>
                                <m:sup>
                                  <m:r>
                                    <a:rPr lang="en-US" altLang="en-US" sz="900" i="1">
                                      <a:latin typeface="Cambria Math" panose="02040503050406030204" pitchFamily="18" charset="0"/>
                                      <a:ea typeface="Cambria Math" panose="02040503050406030204" pitchFamily="18" charset="0"/>
                                      <a:cs typeface="Calibri" panose="020F0502020204030204" pitchFamily="34" charset="0"/>
                                    </a:rPr>
                                    <m:t>′</m:t>
                                  </m:r>
                                </m:sup>
                              </m:sSup>
                              <m:r>
                                <a:rPr lang="en-US" altLang="en-US" sz="900" i="1">
                                  <a:latin typeface="Cambria Math" panose="02040503050406030204" pitchFamily="18" charset="0"/>
                                  <a:ea typeface="Cambria Math" panose="02040503050406030204" pitchFamily="18" charset="0"/>
                                  <a:cs typeface="Calibri" panose="020F0502020204030204" pitchFamily="34" charset="0"/>
                                </a:rPr>
                                <m:t>𝑠𝑝𝑟𝑖𝑛𝑔</m:t>
                              </m:r>
                              <m:sSup>
                                <m:sSupPr>
                                  <m:ctrlPr>
                                    <a:rPr lang="en-US" altLang="en-US" sz="900" i="1">
                                      <a:latin typeface="Cambria Math" panose="02040503050406030204" pitchFamily="18" charset="0"/>
                                      <a:ea typeface="Cambria Math" panose="02040503050406030204" pitchFamily="18" charset="0"/>
                                      <a:cs typeface="Calibri" panose="020F0502020204030204" pitchFamily="34" charset="0"/>
                                    </a:rPr>
                                  </m:ctrlPr>
                                </m:sSupPr>
                                <m:e>
                                  <m:r>
                                    <a:rPr lang="en-US" altLang="en-US" sz="900" i="1">
                                      <a:latin typeface="Cambria Math" panose="02040503050406030204" pitchFamily="18" charset="0"/>
                                      <a:ea typeface="Cambria Math" panose="02040503050406030204" pitchFamily="18" charset="0"/>
                                      <a:cs typeface="Calibri" panose="020F0502020204030204" pitchFamily="34" charset="0"/>
                                    </a:rPr>
                                    <m:t>201</m:t>
                                  </m:r>
                                  <m:r>
                                    <a:rPr lang="en-US" altLang="en-US" sz="900" b="0" i="1" smtClean="0">
                                      <a:latin typeface="Cambria Math" panose="02040503050406030204" pitchFamily="18" charset="0"/>
                                      <a:ea typeface="Cambria Math" panose="02040503050406030204" pitchFamily="18" charset="0"/>
                                      <a:cs typeface="Calibri" panose="020F0502020204030204" pitchFamily="34" charset="0"/>
                                    </a:rPr>
                                    <m:t>5</m:t>
                                  </m:r>
                                </m:e>
                                <m:sup>
                                  <m:r>
                                    <a:rPr lang="en-US" altLang="en-US" sz="900" i="1">
                                      <a:latin typeface="Cambria Math" panose="02040503050406030204" pitchFamily="18" charset="0"/>
                                      <a:ea typeface="Cambria Math" panose="02040503050406030204" pitchFamily="18" charset="0"/>
                                      <a:cs typeface="Calibri" panose="020F0502020204030204" pitchFamily="34" charset="0"/>
                                    </a:rPr>
                                    <m:t>′</m:t>
                                  </m:r>
                                </m:sup>
                              </m:sSup>
                            </m:sub>
                          </m:sSub>
                          <m:d>
                            <m:dPr>
                              <m:ctrlPr>
                                <a:rPr lang="en-US" altLang="en-US" sz="900" i="1">
                                  <a:latin typeface="Cambria Math" panose="02040503050406030204" pitchFamily="18" charset="0"/>
                                  <a:cs typeface="Calibri" panose="020F0502020204030204" pitchFamily="34" charset="0"/>
                                </a:rPr>
                              </m:ctrlPr>
                            </m:dPr>
                            <m:e>
                              <m:r>
                                <a:rPr lang="en-US" altLang="en-US" sz="900" i="1">
                                  <a:latin typeface="Cambria Math" panose="02040503050406030204" pitchFamily="18" charset="0"/>
                                  <a:cs typeface="Calibri" panose="020F0502020204030204" pitchFamily="34" charset="0"/>
                                </a:rPr>
                                <m:t>𝑠𝑡𝑢𝑑𝑒𝑛𝑡𝑠</m:t>
                              </m:r>
                              <m:r>
                                <a:rPr lang="en-US" altLang="en-US" sz="900" i="1">
                                  <a:latin typeface="Cambria Math" panose="02040503050406030204" pitchFamily="18" charset="0"/>
                                  <a:cs typeface="Calibri" panose="020F0502020204030204" pitchFamily="34" charset="0"/>
                                </a:rPr>
                                <m:t>⋈</m:t>
                              </m:r>
                              <m:r>
                                <a:rPr lang="en-US" altLang="en-US" sz="900" i="1">
                                  <a:latin typeface="Cambria Math" panose="02040503050406030204" pitchFamily="18" charset="0"/>
                                  <a:cs typeface="Calibri" panose="020F0502020204030204" pitchFamily="34" charset="0"/>
                                </a:rPr>
                                <m:t>𝑟𝑒𝑔𝑖𝑠𝑡𝑒𝑟</m:t>
                              </m:r>
                            </m:e>
                          </m:d>
                        </m:e>
                      </m:d>
                    </m:oMath>
                  </m:oMathPara>
                </a14:m>
                <a:endParaRPr lang="en-US" altLang="en-US" sz="900" dirty="0">
                  <a:latin typeface="Calibri" panose="020F0502020204030204" pitchFamily="34" charset="0"/>
                  <a:cs typeface="Calibri" panose="020F0502020204030204" pitchFamily="34" charset="0"/>
                </a:endParaRPr>
              </a:p>
            </p:txBody>
          </p:sp>
        </mc:Choice>
        <mc:Fallback xmlns="">
          <p:sp>
            <p:nvSpPr>
              <p:cNvPr id="20491" name="Rectangle 1">
                <a:extLst>
                  <a:ext uri="{FF2B5EF4-FFF2-40B4-BE49-F238E27FC236}">
                    <a16:creationId xmlns:a16="http://schemas.microsoft.com/office/drawing/2014/main" id="{5A7538FE-E5A1-AF45-B915-2D4CA016E1FA}"/>
                  </a:ext>
                </a:extLst>
              </p:cNvPr>
              <p:cNvSpPr>
                <a:spLocks noRot="1" noChangeAspect="1" noMove="1" noResize="1" noEditPoints="1" noAdjustHandles="1" noChangeArrowheads="1" noChangeShapeType="1" noTextEdit="1"/>
              </p:cNvSpPr>
              <p:nvPr/>
            </p:nvSpPr>
            <p:spPr bwMode="auto">
              <a:xfrm>
                <a:off x="1600201" y="4063604"/>
                <a:ext cx="4385072" cy="992131"/>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92" name="Rectangle 1">
                <a:extLst>
                  <a:ext uri="{FF2B5EF4-FFF2-40B4-BE49-F238E27FC236}">
                    <a16:creationId xmlns:a16="http://schemas.microsoft.com/office/drawing/2014/main" id="{ECCA06DE-3912-074B-A3D0-F85390DD1F97}"/>
                  </a:ext>
                </a:extLst>
              </p:cNvPr>
              <p:cNvSpPr>
                <a:spLocks noChangeArrowheads="1"/>
              </p:cNvSpPr>
              <p:nvPr/>
            </p:nvSpPr>
            <p:spPr bwMode="auto">
              <a:xfrm>
                <a:off x="1657350" y="5443538"/>
                <a:ext cx="4114800" cy="7848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900" dirty="0" smtClean="0">
                    <a:latin typeface="Calibri" panose="020F0502020204030204" pitchFamily="34" charset="0"/>
                    <a:cs typeface="Calibri" panose="020F0502020204030204" pitchFamily="34" charset="0"/>
                  </a:rPr>
                  <a:t>5) (5 points)</a:t>
                </a:r>
                <a:br>
                  <a:rPr lang="en-US" altLang="en-US" sz="900" dirty="0" smtClean="0">
                    <a:latin typeface="Calibri" panose="020F0502020204030204" pitchFamily="34" charset="0"/>
                    <a:cs typeface="Calibri" panose="020F0502020204030204" pitchFamily="34" charset="0"/>
                  </a:rPr>
                </a:br>
                <a:r>
                  <a:rPr lang="en-US" altLang="en-US" sz="900" dirty="0" smtClean="0">
                    <a:latin typeface="Calibri" panose="020F0502020204030204" pitchFamily="34" charset="0"/>
                    <a:cs typeface="Calibri" panose="020F0502020204030204" pitchFamily="34" charset="0"/>
                  </a:rPr>
                  <a:t>select distinct </a:t>
                </a:r>
                <a:r>
                  <a:rPr lang="en-US" altLang="en-US" sz="900" dirty="0" err="1">
                    <a:latin typeface="Calibri" panose="020F0502020204030204" pitchFamily="34" charset="0"/>
                    <a:cs typeface="Calibri" panose="020F0502020204030204" pitchFamily="34" charset="0"/>
                  </a:rPr>
                  <a:t>c.cname</a:t>
                </a:r>
                <a:r>
                  <a:rPr lang="en-US" altLang="en-US" sz="900" dirty="0">
                    <a:latin typeface="Calibri" panose="020F0502020204030204" pitchFamily="34" charset="0"/>
                    <a:cs typeface="Calibri" panose="020F0502020204030204" pitchFamily="34" charset="0"/>
                  </a:rPr>
                  <a:t/>
                </a:r>
                <a:br>
                  <a:rPr lang="en-US" altLang="en-US" sz="900" dirty="0">
                    <a:latin typeface="Calibri" panose="020F0502020204030204" pitchFamily="34" charset="0"/>
                    <a:cs typeface="Calibri" panose="020F0502020204030204" pitchFamily="34" charset="0"/>
                  </a:rPr>
                </a:br>
                <a:r>
                  <a:rPr lang="en-US" altLang="en-US" sz="900" dirty="0">
                    <a:latin typeface="Calibri" panose="020F0502020204030204" pitchFamily="34" charset="0"/>
                    <a:cs typeface="Calibri" panose="020F0502020204030204" pitchFamily="34" charset="0"/>
                  </a:rPr>
                  <a:t>from courses c</a:t>
                </a:r>
                <a:r>
                  <a:rPr lang="en-US" altLang="en-US" sz="900" dirty="0" smtClean="0">
                    <a:latin typeface="Calibri" panose="020F0502020204030204" pitchFamily="34" charset="0"/>
                    <a:cs typeface="Calibri" panose="020F0502020204030204" pitchFamily="34" charset="0"/>
                  </a:rPr>
                  <a:t>;</a:t>
                </a:r>
              </a:p>
              <a:p>
                <a:pPr eaLnBrk="1" hangingPunct="1">
                  <a:spcBef>
                    <a:spcPct val="0"/>
                  </a:spcBef>
                  <a:buFontTx/>
                  <a:buNone/>
                </a:pPr>
                <a:endParaRPr lang="en-US" altLang="en-US" sz="900" dirty="0">
                  <a:latin typeface="Calibri" panose="020F0502020204030204" pitchFamily="34" charset="0"/>
                  <a:cs typeface="Calibri" panose="020F0502020204030204" pitchFamily="34" charset="0"/>
                </a:endParaRPr>
              </a:p>
              <a:p>
                <a:pPr eaLnBrk="1" hangingPunct="1">
                  <a:spcBef>
                    <a:spcPct val="0"/>
                  </a:spcBef>
                  <a:buFontTx/>
                  <a:buNone/>
                </a:pPr>
                <a14:m>
                  <m:oMathPara xmlns:m="http://schemas.openxmlformats.org/officeDocument/2006/math">
                    <m:oMathParaPr>
                      <m:jc m:val="centerGroup"/>
                    </m:oMathParaPr>
                    <m:oMath xmlns:m="http://schemas.openxmlformats.org/officeDocument/2006/math">
                      <m:sSub>
                        <m:sSubPr>
                          <m:ctrlPr>
                            <a:rPr lang="en-US" altLang="en-US" sz="900" b="0" i="1" smtClean="0">
                              <a:latin typeface="Cambria Math" panose="02040503050406030204" pitchFamily="18" charset="0"/>
                              <a:cs typeface="Calibri" panose="020F0502020204030204" pitchFamily="34" charset="0"/>
                            </a:rPr>
                          </m:ctrlPr>
                        </m:sSubPr>
                        <m:e>
                          <m:r>
                            <a:rPr lang="en-US" altLang="en-US" sz="900" b="0" i="1" smtClean="0">
                              <a:latin typeface="Cambria Math" panose="02040503050406030204" pitchFamily="18" charset="0"/>
                              <a:cs typeface="Calibri" panose="020F0502020204030204" pitchFamily="34" charset="0"/>
                            </a:rPr>
                            <m:t>𝜋</m:t>
                          </m:r>
                        </m:e>
                        <m:sub>
                          <m:r>
                            <a:rPr lang="en-US" altLang="en-US" sz="900" b="0" i="1" smtClean="0">
                              <a:latin typeface="Cambria Math" panose="02040503050406030204" pitchFamily="18" charset="0"/>
                              <a:cs typeface="Calibri" panose="020F0502020204030204" pitchFamily="34" charset="0"/>
                            </a:rPr>
                            <m:t>𝑐𝑛𝑎𝑚𝑒</m:t>
                          </m:r>
                        </m:sub>
                      </m:sSub>
                      <m:d>
                        <m:dPr>
                          <m:ctrlPr>
                            <a:rPr lang="en-US" altLang="en-US" sz="900" b="0" i="1" smtClean="0">
                              <a:latin typeface="Cambria Math" panose="02040503050406030204" pitchFamily="18" charset="0"/>
                              <a:cs typeface="Calibri" panose="020F0502020204030204" pitchFamily="34" charset="0"/>
                            </a:rPr>
                          </m:ctrlPr>
                        </m:dPr>
                        <m:e>
                          <m:r>
                            <a:rPr lang="en-US" altLang="en-US" sz="900" b="0" i="1" smtClean="0">
                              <a:latin typeface="Cambria Math" panose="02040503050406030204" pitchFamily="18" charset="0"/>
                              <a:cs typeface="Calibri" panose="020F0502020204030204" pitchFamily="34" charset="0"/>
                            </a:rPr>
                            <m:t>𝑐𝑜𝑢𝑟𝑠𝑒𝑠</m:t>
                          </m:r>
                        </m:e>
                      </m:d>
                    </m:oMath>
                  </m:oMathPara>
                </a14:m>
                <a:endParaRPr lang="en-US" altLang="en-US" sz="900" dirty="0">
                  <a:latin typeface="Calibri" panose="020F0502020204030204" pitchFamily="34" charset="0"/>
                  <a:cs typeface="Calibri" panose="020F0502020204030204" pitchFamily="34" charset="0"/>
                </a:endParaRPr>
              </a:p>
            </p:txBody>
          </p:sp>
        </mc:Choice>
        <mc:Fallback xmlns="">
          <p:sp>
            <p:nvSpPr>
              <p:cNvPr id="20492" name="Rectangle 1">
                <a:extLst>
                  <a:ext uri="{FF2B5EF4-FFF2-40B4-BE49-F238E27FC236}">
                    <a16:creationId xmlns:a16="http://schemas.microsoft.com/office/drawing/2014/main" id="{ECCA06DE-3912-074B-A3D0-F85390DD1F97}"/>
                  </a:ext>
                </a:extLst>
              </p:cNvPr>
              <p:cNvSpPr>
                <a:spLocks noRot="1" noChangeAspect="1" noMove="1" noResize="1" noEditPoints="1" noAdjustHandles="1" noChangeArrowheads="1" noChangeShapeType="1" noTextEdit="1"/>
              </p:cNvSpPr>
              <p:nvPr/>
            </p:nvSpPr>
            <p:spPr bwMode="auto">
              <a:xfrm>
                <a:off x="1657350" y="5443538"/>
                <a:ext cx="4114800" cy="784830"/>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extBox 1">
            <a:extLst>
              <a:ext uri="{FF2B5EF4-FFF2-40B4-BE49-F238E27FC236}">
                <a16:creationId xmlns:a16="http://schemas.microsoft.com/office/drawing/2014/main" id="{C6092376-004D-0248-A7BB-8FDB757B6B3E}"/>
              </a:ext>
            </a:extLst>
          </p:cNvPr>
          <p:cNvSpPr txBox="1"/>
          <p:nvPr/>
        </p:nvSpPr>
        <p:spPr>
          <a:xfrm>
            <a:off x="7699485" y="404336"/>
            <a:ext cx="2766398" cy="1477328"/>
          </a:xfrm>
          <a:prstGeom prst="rect">
            <a:avLst/>
          </a:prstGeom>
          <a:noFill/>
        </p:spPr>
        <p:txBody>
          <a:bodyPr wrap="none" rtlCol="0">
            <a:spAutoFit/>
          </a:bodyPr>
          <a:lstStyle/>
          <a:p>
            <a:r>
              <a:rPr lang="en-US" dirty="0"/>
              <a:t>There are different answers</a:t>
            </a:r>
          </a:p>
          <a:p>
            <a:pPr marL="342900" indent="-342900">
              <a:buAutoNum type="arabicParenR"/>
            </a:pPr>
            <a:r>
              <a:rPr lang="en-US" dirty="0" smtClean="0"/>
              <a:t>projection</a:t>
            </a:r>
            <a:r>
              <a:rPr lang="en-US" dirty="0"/>
              <a:t>, 2 points</a:t>
            </a:r>
          </a:p>
          <a:p>
            <a:pPr marL="342900" indent="-342900">
              <a:buAutoNum type="arabicParenR"/>
            </a:pPr>
            <a:r>
              <a:rPr lang="en-US" dirty="0" smtClean="0"/>
              <a:t>join</a:t>
            </a:r>
            <a:r>
              <a:rPr lang="en-US" dirty="0"/>
              <a:t>, 2 points</a:t>
            </a:r>
          </a:p>
          <a:p>
            <a:pPr marL="342900" indent="-342900">
              <a:buAutoNum type="arabicParenR"/>
            </a:pPr>
            <a:r>
              <a:rPr lang="en-US" dirty="0" smtClean="0"/>
              <a:t>selection</a:t>
            </a:r>
            <a:r>
              <a:rPr lang="en-US" dirty="0"/>
              <a:t>, 2 </a:t>
            </a:r>
            <a:r>
              <a:rPr lang="en-US" dirty="0" smtClean="0"/>
              <a:t>points</a:t>
            </a:r>
          </a:p>
          <a:p>
            <a:pPr marL="342900" indent="-342900">
              <a:buAutoNum type="arabicParenR"/>
            </a:pPr>
            <a:r>
              <a:rPr lang="en-US" dirty="0" smtClean="0"/>
              <a:t>Set difference, 2 points</a:t>
            </a:r>
            <a:endParaRPr lang="en-US" dirty="0"/>
          </a:p>
        </p:txBody>
      </p:sp>
    </p:spTree>
    <p:extLst>
      <p:ext uri="{BB962C8B-B14F-4D97-AF65-F5344CB8AC3E}">
        <p14:creationId xmlns:p14="http://schemas.microsoft.com/office/powerpoint/2010/main" val="152094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0587AB-A357-4739-AEAC-62CCA2E251B3}">
  <ds:schemaRefs>
    <ds:schemaRef ds:uri="7412b504-485f-4eaf-a42a-3d3c57f68c2c"/>
    <ds:schemaRef ds:uri="http://schemas.openxmlformats.org/package/2006/metadata/core-propertie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terms/"/>
    <ds:schemaRef ds:uri="e159a28f-02d5-4282-a89c-cd53759e3099"/>
  </ds:schemaRefs>
</ds:datastoreItem>
</file>

<file path=customXml/itemProps2.xml><?xml version="1.0" encoding="utf-8"?>
<ds:datastoreItem xmlns:ds="http://schemas.openxmlformats.org/officeDocument/2006/customXml" ds:itemID="{83DF261A-38AE-4C9F-92A5-474DACB98F03}">
  <ds:schemaRefs>
    <ds:schemaRef ds:uri="http://schemas.microsoft.com/sharepoint/v3/contenttype/forms"/>
  </ds:schemaRefs>
</ds:datastoreItem>
</file>

<file path=customXml/itemProps3.xml><?xml version="1.0" encoding="utf-8"?>
<ds:datastoreItem xmlns:ds="http://schemas.openxmlformats.org/officeDocument/2006/customXml" ds:itemID="{B54EFFF3-5DA6-463D-B407-E6AF987D4565}"/>
</file>

<file path=docProps/app.xml><?xml version="1.0" encoding="utf-8"?>
<Properties xmlns="http://schemas.openxmlformats.org/officeDocument/2006/extended-properties" xmlns:vt="http://schemas.openxmlformats.org/officeDocument/2006/docPropsVTypes">
  <TotalTime>1311</TotalTime>
  <Words>1007</Words>
  <Application>Microsoft Office PowerPoint</Application>
  <PresentationFormat>Widescreen</PresentationFormat>
  <Paragraphs>159</Paragraphs>
  <Slides>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Courier</vt:lpstr>
      <vt:lpstr>等线</vt:lpstr>
      <vt:lpstr>ＭＳ Ｐゴシック</vt:lpstr>
      <vt:lpstr>Arial</vt:lpstr>
      <vt:lpstr>Calibri</vt:lpstr>
      <vt:lpstr>Calibri Light</vt:lpstr>
      <vt:lpstr>Cambria Math</vt:lpstr>
      <vt:lpstr>Comic Sans MS</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Ying [COM S]</dc:creator>
  <cp:lastModifiedBy>Li, Qi [COM S]</cp:lastModifiedBy>
  <cp:revision>109</cp:revision>
  <cp:lastPrinted>2020-03-03T21:12:20Z</cp:lastPrinted>
  <dcterms:created xsi:type="dcterms:W3CDTF">2020-03-03T20:31:21Z</dcterms:created>
  <dcterms:modified xsi:type="dcterms:W3CDTF">2021-03-02T22:32:47Z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