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9"/>
    <p:restoredTop sz="93118"/>
  </p:normalViewPr>
  <p:slideViewPr>
    <p:cSldViewPr snapToGrid="0" snapToObjects="1">
      <p:cViewPr varScale="1">
        <p:scale>
          <a:sx n="84" d="100"/>
          <a:sy n="84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02C6-14D0-4648-8069-B684F3AD1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90532-2339-D440-B39F-7A4E4FBC1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5FBB3-C056-3F41-9B20-39F947CC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266BA-1AE0-CF40-BFC2-5C57824F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288F4-25BB-AB41-96B4-3E10D82C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7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A87A-23DA-0D4C-AF0D-DBC4D8E2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EB9EF-C9CA-444B-9DA5-329828875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873F5-6031-AF49-9505-49185D95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90AFC-73FB-C44F-A172-57693164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1198-8689-3943-8F48-027F68C4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FA450-DCD8-6B44-BE36-81234A0E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9916A-B4B0-354A-82A5-2442F5903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C47B-4216-7C4C-BC74-6218046C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6966-FA69-0249-85CB-CE8DD795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51BE-8ECF-5043-9856-5D630D5D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1993-319C-CF43-AF5F-875ADC7A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1CA6D-A217-7C45-9443-82DCC6E9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32413-7D15-C64E-A3B3-7A9476AC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B820B-462B-8143-9E36-962E0246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33A57-76A0-2D45-A0DF-A4DD2351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4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F370-08CA-994B-9053-23DED009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85D93-12C7-6447-A252-571DED522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1D5F3-B5EB-9A47-B49E-8DD16937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46C79-DC83-4D43-8602-681E374D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160C-31C9-C04A-BBEF-8EFD3188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8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D623-1252-404F-A244-A0717930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718D-C7E9-704D-A066-0D4CB8BAB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2B911-F57A-2F4F-A6D9-682928F10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3EB94-2418-4C4E-9C65-86250154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DE6C2-0759-CE46-A59B-BB83780F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0B195-80A5-EA47-9A94-9FFE64F1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0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D4C0-C36D-F840-8A5E-789D4A25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7606C-2C61-0540-8F42-7197E897F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08877-53BB-C946-BF9D-8B1D0BC51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2E5AC-41B7-F744-9194-D8DD6158F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FE62B-32C8-4348-B27F-656BF9B89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23FA0-6A8F-494D-81A7-F9D7E66C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521D2-3399-2447-B62A-1D4EC324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9BBFC-6ADC-9A45-9EED-68A2F5E8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4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9C2B-3EC7-6148-9D49-8158FFBA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67879-6CAD-7E45-9488-EFA69BD8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31BA3-82E2-B448-BA25-22C358D0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91B91-6864-EA4E-90BC-11B6DADC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6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A97A0-2C27-A44B-82A1-CE2A4017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DC525-8C17-BE40-984F-82A77E78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9A21C-8082-2E41-8466-F74E03CE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2E6D-7557-9243-9B63-E5D7CECC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67A3-6DBF-8D43-B796-FCCFA6F9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C1DC6-6C02-CA43-BEA2-62B8F2894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D9DA8-27E9-4044-AD85-A91E4F35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6A2EC-8B6C-3649-9E13-613387A4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B3641-AF33-4A4B-BB99-4B96FA7D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345A-0CC2-2448-9CA4-732396C8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8494F-7A0F-FD47-A197-497386620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40012-0DD5-BE4B-BA3F-89DD5A7C3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95E0C-35A2-DA42-B678-53CE7A4C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09723-5DE3-8C43-9426-82DA6332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EAA8B-6C30-EC43-88AB-C0CFF965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B6865-540A-8A4C-BA7E-B686A46D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10653-A694-7543-8232-AED08719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03740-FF09-1740-9E36-F3A772783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0007B-735A-F747-B3F1-E322283A5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66AEC-225E-2E4C-9920-8379032AC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5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orkbench/" TargetMode="External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792A-F1CD-4649-B15E-00714795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D8B9C-BD48-2347-B587-F63027D28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MySQL server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 https://dev.mysql.com/downloads/mysql/</a:t>
            </a:r>
            <a:endParaRPr lang="en-US" dirty="0"/>
          </a:p>
          <a:p>
            <a:r>
              <a:rPr lang="en-US" dirty="0"/>
              <a:t>Install MySQL Workbench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https://dev.mysql.com/downloads/workbench/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Windows user</a:t>
            </a:r>
          </a:p>
          <a:p>
            <a:r>
              <a:rPr lang="en-US" dirty="0"/>
              <a:t>Install MSI Installer, contains MySQL server and MySQL Workbench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70C0"/>
                </a:solidFill>
              </a:rPr>
              <a:t>https://</a:t>
            </a:r>
            <a:r>
              <a:rPr lang="en-US" u="sng" dirty="0" err="1">
                <a:solidFill>
                  <a:srgbClr val="0070C0"/>
                </a:solidFill>
              </a:rPr>
              <a:t>dev.mysql.com</a:t>
            </a:r>
            <a:r>
              <a:rPr lang="en-US" u="sng" dirty="0">
                <a:solidFill>
                  <a:srgbClr val="0070C0"/>
                </a:solidFill>
              </a:rPr>
              <a:t>/downloads/windows/installer/8.0.html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0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B8AD3A-63C7-B149-89DA-F24883DE44FD}"/>
              </a:ext>
            </a:extLst>
          </p:cNvPr>
          <p:cNvSpPr/>
          <p:nvPr/>
        </p:nvSpPr>
        <p:spPr>
          <a:xfrm>
            <a:off x="587351" y="2254122"/>
            <a:ext cx="11087197" cy="3276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food(</a:t>
            </a:r>
            <a:r>
              <a:rPr lang="en-US" sz="28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fid:int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fname:varchar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(45) not null)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ingredient(</a:t>
            </a:r>
            <a:r>
              <a:rPr lang="en-US" sz="2800" u="sng" dirty="0" err="1"/>
              <a:t>iid:int</a:t>
            </a:r>
            <a:r>
              <a:rPr lang="en-US" sz="2800" dirty="0"/>
              <a:t>, </a:t>
            </a:r>
            <a:r>
              <a:rPr lang="en-US" sz="2800" dirty="0" err="1"/>
              <a:t>iname:varchar</a:t>
            </a:r>
            <a:r>
              <a:rPr lang="en-US" sz="2800" dirty="0"/>
              <a:t>(45) unique)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recipe(</a:t>
            </a:r>
            <a:r>
              <a:rPr lang="en-US" sz="2800" dirty="0" err="1"/>
              <a:t>amount:varchar</a:t>
            </a:r>
            <a:r>
              <a:rPr lang="en-US" sz="2800" dirty="0"/>
              <a:t>(10), </a:t>
            </a:r>
            <a:r>
              <a:rPr lang="en-US" sz="2800" u="sng" dirty="0" err="1"/>
              <a:t>fid:int</a:t>
            </a:r>
            <a:r>
              <a:rPr lang="en-US" sz="2800" u="sng" dirty="0"/>
              <a:t>, </a:t>
            </a:r>
            <a:r>
              <a:rPr lang="en-US" sz="2800" u="sng" dirty="0" err="1"/>
              <a:t>iid</a:t>
            </a:r>
            <a:r>
              <a:rPr lang="en-US" sz="2800" u="sng" dirty="0"/>
              <a:t>: int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31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DCF78068-2281-C140-802E-786C03A6A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99" y="487285"/>
            <a:ext cx="255676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5C17C-E8CA-0F49-ADF6-88D79FCA53B1}"/>
              </a:ext>
            </a:extLst>
          </p:cNvPr>
          <p:cNvSpPr txBox="1"/>
          <p:nvPr/>
        </p:nvSpPr>
        <p:spPr>
          <a:xfrm>
            <a:off x="699247" y="533004"/>
            <a:ext cx="344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Food Table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9492BA-9C0B-8B48-889A-0ACBC3BD0200}"/>
              </a:ext>
            </a:extLst>
          </p:cNvPr>
          <p:cNvSpPr/>
          <p:nvPr/>
        </p:nvSpPr>
        <p:spPr>
          <a:xfrm>
            <a:off x="453104" y="5470528"/>
            <a:ext cx="5105014" cy="91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food(</a:t>
            </a:r>
            <a:r>
              <a:rPr lang="en-US" sz="2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fid:int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fname:varchar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(45) not null)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C6CB0-65BE-6C42-90F6-96D54DB5CFC7}"/>
              </a:ext>
            </a:extLst>
          </p:cNvPr>
          <p:cNvSpPr txBox="1"/>
          <p:nvPr/>
        </p:nvSpPr>
        <p:spPr>
          <a:xfrm>
            <a:off x="6329084" y="510144"/>
            <a:ext cx="344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SQL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A2F93B-CCE5-2E4D-B32D-929E90CE32F2}"/>
              </a:ext>
            </a:extLst>
          </p:cNvPr>
          <p:cNvSpPr/>
          <p:nvPr/>
        </p:nvSpPr>
        <p:spPr>
          <a:xfrm>
            <a:off x="6320117" y="132397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create table </a:t>
            </a:r>
            <a:r>
              <a:rPr lang="en-US" sz="2800" dirty="0"/>
              <a:t>food (</a:t>
            </a:r>
          </a:p>
          <a:p>
            <a:r>
              <a:rPr lang="en-US" sz="2800" dirty="0"/>
              <a:t> fid </a:t>
            </a:r>
            <a:r>
              <a:rPr lang="en-US" sz="2800" dirty="0">
                <a:solidFill>
                  <a:srgbClr val="0070C0"/>
                </a:solidFill>
              </a:rPr>
              <a:t>int</a:t>
            </a:r>
            <a:r>
              <a:rPr lang="en-US" sz="2800" dirty="0"/>
              <a:t>, 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fname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varchar</a:t>
            </a:r>
            <a:r>
              <a:rPr lang="en-US" sz="2800" dirty="0"/>
              <a:t>(45) </a:t>
            </a:r>
            <a:r>
              <a:rPr lang="en-US" sz="2800" dirty="0">
                <a:solidFill>
                  <a:srgbClr val="0070C0"/>
                </a:solidFill>
              </a:rPr>
              <a:t>not null</a:t>
            </a:r>
            <a:r>
              <a:rPr lang="en-US" sz="2800" dirty="0"/>
              <a:t>,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primary key</a:t>
            </a:r>
            <a:r>
              <a:rPr lang="en-US" sz="2800" dirty="0"/>
              <a:t>(fid));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EA2E0-325A-7745-B876-4886B030920B}"/>
              </a:ext>
            </a:extLst>
          </p:cNvPr>
          <p:cNvSpPr/>
          <p:nvPr/>
        </p:nvSpPr>
        <p:spPr>
          <a:xfrm>
            <a:off x="6320117" y="357587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INSERT INTO </a:t>
            </a:r>
            <a:r>
              <a:rPr lang="en-US" sz="2400" dirty="0"/>
              <a:t>`food` </a:t>
            </a:r>
            <a:r>
              <a:rPr lang="en-US" sz="2400" dirty="0">
                <a:solidFill>
                  <a:srgbClr val="0070C0"/>
                </a:solidFill>
              </a:rPr>
              <a:t>VALUES</a:t>
            </a:r>
            <a:r>
              <a:rPr lang="en-US" sz="2400" dirty="0"/>
              <a:t> </a:t>
            </a:r>
          </a:p>
          <a:p>
            <a:r>
              <a:rPr lang="en-US" sz="2400" dirty="0"/>
              <a:t>(18,'Fried Rice’),</a:t>
            </a:r>
          </a:p>
          <a:p>
            <a:r>
              <a:rPr lang="en-US" sz="2400" dirty="0"/>
              <a:t>(22,'Orange Chicken’),</a:t>
            </a:r>
          </a:p>
          <a:p>
            <a:r>
              <a:rPr lang="en-US" sz="2400" dirty="0"/>
              <a:t>(25,'BBQ Pork’),</a:t>
            </a:r>
          </a:p>
          <a:p>
            <a:r>
              <a:rPr lang="en-US" sz="2400" dirty="0"/>
              <a:t>(26,'BBQ Chicken’),</a:t>
            </a:r>
          </a:p>
          <a:p>
            <a:r>
              <a:rPr lang="en-US" sz="2400" dirty="0"/>
              <a:t>(27,'Fried Noodle’),</a:t>
            </a:r>
          </a:p>
          <a:p>
            <a:r>
              <a:rPr lang="en-US" sz="2400" dirty="0"/>
              <a:t>(30,'Mongolian Beef’),</a:t>
            </a:r>
          </a:p>
          <a:p>
            <a:r>
              <a:rPr lang="en-US" sz="2400" dirty="0"/>
              <a:t>(32,'Pad Thai’);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07BEFE-DF8E-AE45-8077-0F22465D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1517468"/>
            <a:ext cx="3841487" cy="33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7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DCF78068-2281-C140-802E-786C03A6A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99" y="487285"/>
            <a:ext cx="255676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5C17C-E8CA-0F49-ADF6-88D79FCA53B1}"/>
              </a:ext>
            </a:extLst>
          </p:cNvPr>
          <p:cNvSpPr txBox="1"/>
          <p:nvPr/>
        </p:nvSpPr>
        <p:spPr>
          <a:xfrm>
            <a:off x="780554" y="422811"/>
            <a:ext cx="344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Ingredient Table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9492BA-9C0B-8B48-889A-0ACBC3BD0200}"/>
              </a:ext>
            </a:extLst>
          </p:cNvPr>
          <p:cNvSpPr/>
          <p:nvPr/>
        </p:nvSpPr>
        <p:spPr>
          <a:xfrm>
            <a:off x="453104" y="5470528"/>
            <a:ext cx="5642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ingredient(</a:t>
            </a:r>
            <a:r>
              <a:rPr lang="en-US" sz="2400" u="sng" dirty="0" err="1"/>
              <a:t>iid:int</a:t>
            </a:r>
            <a:r>
              <a:rPr lang="en-US" sz="2400" dirty="0"/>
              <a:t>, </a:t>
            </a:r>
            <a:r>
              <a:rPr lang="en-US" sz="2400" dirty="0" err="1"/>
              <a:t>iname:varchar</a:t>
            </a:r>
            <a:r>
              <a:rPr lang="en-US" sz="2400" dirty="0"/>
              <a:t>(45)</a:t>
            </a:r>
            <a:r>
              <a:rPr lang="zh-CN" altLang="en-US" sz="2400" dirty="0"/>
              <a:t> </a:t>
            </a:r>
            <a:r>
              <a:rPr lang="en-US" altLang="zh-CN" sz="2400" dirty="0"/>
              <a:t>unique</a:t>
            </a:r>
            <a:r>
              <a:rPr lang="en-US" sz="2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C6CB0-65BE-6C42-90F6-96D54DB5CFC7}"/>
              </a:ext>
            </a:extLst>
          </p:cNvPr>
          <p:cNvSpPr txBox="1"/>
          <p:nvPr/>
        </p:nvSpPr>
        <p:spPr>
          <a:xfrm>
            <a:off x="6152150" y="422811"/>
            <a:ext cx="344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SQL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A2F93B-CCE5-2E4D-B32D-929E90CE32F2}"/>
              </a:ext>
            </a:extLst>
          </p:cNvPr>
          <p:cNvSpPr/>
          <p:nvPr/>
        </p:nvSpPr>
        <p:spPr>
          <a:xfrm>
            <a:off x="6152150" y="132397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create table </a:t>
            </a:r>
            <a:r>
              <a:rPr lang="en-US" sz="2800" dirty="0"/>
              <a:t>ingredient(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iid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int</a:t>
            </a:r>
            <a:r>
              <a:rPr lang="en-US" sz="2800" dirty="0"/>
              <a:t>, 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iname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varchar</a:t>
            </a:r>
            <a:r>
              <a:rPr lang="en-US" sz="2800" dirty="0"/>
              <a:t>(45) </a:t>
            </a:r>
            <a:r>
              <a:rPr lang="en-US" sz="2800" dirty="0">
                <a:solidFill>
                  <a:srgbClr val="0070C0"/>
                </a:solidFill>
              </a:rPr>
              <a:t>unique</a:t>
            </a:r>
            <a:r>
              <a:rPr lang="en-US" sz="2800" dirty="0"/>
              <a:t>,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primary key</a:t>
            </a:r>
            <a:r>
              <a:rPr lang="en-US" sz="2800" dirty="0"/>
              <a:t>(</a:t>
            </a:r>
            <a:r>
              <a:rPr lang="en-US" sz="2800" dirty="0" err="1"/>
              <a:t>iid</a:t>
            </a:r>
            <a:r>
              <a:rPr lang="en-US" sz="2800" dirty="0"/>
              <a:t>));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EA2E0-325A-7745-B876-4886B030920B}"/>
              </a:ext>
            </a:extLst>
          </p:cNvPr>
          <p:cNvSpPr/>
          <p:nvPr/>
        </p:nvSpPr>
        <p:spPr>
          <a:xfrm>
            <a:off x="6152150" y="3655611"/>
            <a:ext cx="82744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INSERT INTO </a:t>
            </a:r>
            <a:r>
              <a:rPr lang="en-US" sz="2400" dirty="0"/>
              <a:t>`ingredient` </a:t>
            </a:r>
            <a:r>
              <a:rPr lang="en-US" sz="2400" dirty="0">
                <a:solidFill>
                  <a:srgbClr val="0070C0"/>
                </a:solidFill>
              </a:rPr>
              <a:t>VALUES</a:t>
            </a:r>
            <a:r>
              <a:rPr lang="en-US" sz="2400" dirty="0"/>
              <a:t> </a:t>
            </a:r>
          </a:p>
          <a:p>
            <a:r>
              <a:rPr lang="en-US" sz="2400" dirty="0"/>
              <a:t>(19,'Jasmine Rice'),(20,'Egg’),</a:t>
            </a:r>
          </a:p>
          <a:p>
            <a:r>
              <a:rPr lang="en-US" sz="2400" dirty="0"/>
              <a:t>(21,'Pork'),(23,'Chicken’),</a:t>
            </a:r>
          </a:p>
          <a:p>
            <a:r>
              <a:rPr lang="en-US" sz="2400" dirty="0"/>
              <a:t>(24,'Orange’), (28,'Green Onion’),</a:t>
            </a:r>
          </a:p>
          <a:p>
            <a:r>
              <a:rPr lang="en-US" sz="2400" dirty="0"/>
              <a:t>(29,'Egg Noodle'),(31,'Beef’);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3F0A99-9DBD-8444-9BFC-0A199DB9D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54" y="1323976"/>
            <a:ext cx="3076905" cy="338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7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DCF78068-2281-C140-802E-786C03A6A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99" y="487285"/>
            <a:ext cx="255676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5C17C-E8CA-0F49-ADF6-88D79FCA53B1}"/>
              </a:ext>
            </a:extLst>
          </p:cNvPr>
          <p:cNvSpPr txBox="1"/>
          <p:nvPr/>
        </p:nvSpPr>
        <p:spPr>
          <a:xfrm>
            <a:off x="780554" y="422811"/>
            <a:ext cx="344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Recipe Table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9492BA-9C0B-8B48-889A-0ACBC3BD0200}"/>
              </a:ext>
            </a:extLst>
          </p:cNvPr>
          <p:cNvSpPr/>
          <p:nvPr/>
        </p:nvSpPr>
        <p:spPr>
          <a:xfrm>
            <a:off x="453104" y="5470528"/>
            <a:ext cx="5642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recipe(</a:t>
            </a:r>
            <a:r>
              <a:rPr lang="en-US" sz="2400" dirty="0" err="1"/>
              <a:t>amount:varchar</a:t>
            </a:r>
            <a:r>
              <a:rPr lang="en-US" sz="2400" dirty="0"/>
              <a:t>(10),</a:t>
            </a:r>
          </a:p>
          <a:p>
            <a:r>
              <a:rPr lang="en-US" sz="2400" dirty="0"/>
              <a:t>	</a:t>
            </a:r>
            <a:r>
              <a:rPr lang="en-US" sz="2400" u="sng" dirty="0" err="1"/>
              <a:t>fid:int</a:t>
            </a:r>
            <a:r>
              <a:rPr lang="en-US" sz="2400" u="sng" dirty="0"/>
              <a:t>, </a:t>
            </a:r>
            <a:r>
              <a:rPr lang="en-US" sz="2400" u="sng" dirty="0" err="1"/>
              <a:t>iid</a:t>
            </a:r>
            <a:r>
              <a:rPr lang="en-US" sz="2400" u="sng" dirty="0"/>
              <a:t>: int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C6CB0-65BE-6C42-90F6-96D54DB5CFC7}"/>
              </a:ext>
            </a:extLst>
          </p:cNvPr>
          <p:cNvSpPr txBox="1"/>
          <p:nvPr/>
        </p:nvSpPr>
        <p:spPr>
          <a:xfrm>
            <a:off x="6152150" y="422811"/>
            <a:ext cx="344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SQL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A2F93B-CCE5-2E4D-B32D-929E90CE32F2}"/>
              </a:ext>
            </a:extLst>
          </p:cNvPr>
          <p:cNvSpPr/>
          <p:nvPr/>
        </p:nvSpPr>
        <p:spPr>
          <a:xfrm>
            <a:off x="5833173" y="1010505"/>
            <a:ext cx="701095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 create table </a:t>
            </a:r>
            <a:r>
              <a:rPr lang="en-US" sz="2800" dirty="0"/>
              <a:t>recipe (</a:t>
            </a:r>
          </a:p>
          <a:p>
            <a:r>
              <a:rPr lang="en-US" sz="2800" dirty="0"/>
              <a:t>  amount </a:t>
            </a:r>
            <a:r>
              <a:rPr lang="en-US" sz="2800" dirty="0">
                <a:solidFill>
                  <a:srgbClr val="0070C0"/>
                </a:solidFill>
              </a:rPr>
              <a:t>varchar</a:t>
            </a:r>
            <a:r>
              <a:rPr lang="en-US" sz="2800" dirty="0"/>
              <a:t>(10),</a:t>
            </a:r>
          </a:p>
          <a:p>
            <a:r>
              <a:rPr lang="en-US" sz="2800" dirty="0"/>
              <a:t>  fid </a:t>
            </a:r>
            <a:r>
              <a:rPr lang="en-US" sz="2800" dirty="0">
                <a:solidFill>
                  <a:srgbClr val="0070C0"/>
                </a:solidFill>
              </a:rPr>
              <a:t>int</a:t>
            </a:r>
            <a:r>
              <a:rPr lang="en-US" sz="2800" dirty="0"/>
              <a:t>,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iid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int</a:t>
            </a:r>
            <a:r>
              <a:rPr lang="en-US" sz="2800" dirty="0"/>
              <a:t>,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rgbClr val="0070C0"/>
                </a:solidFill>
              </a:rPr>
              <a:t>primary key</a:t>
            </a:r>
            <a:r>
              <a:rPr lang="en-US" sz="2800" dirty="0"/>
              <a:t>(</a:t>
            </a:r>
            <a:r>
              <a:rPr lang="en-US" sz="2800" dirty="0" err="1"/>
              <a:t>fid,iid</a:t>
            </a:r>
            <a:r>
              <a:rPr lang="en-US" sz="2800" dirty="0"/>
              <a:t>),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foreign key</a:t>
            </a:r>
            <a:r>
              <a:rPr lang="en-US" sz="2800" dirty="0"/>
              <a:t>(fid) </a:t>
            </a:r>
            <a:r>
              <a:rPr lang="en-US" sz="2800" dirty="0">
                <a:solidFill>
                  <a:srgbClr val="0070C0"/>
                </a:solidFill>
              </a:rPr>
              <a:t>references</a:t>
            </a:r>
            <a:r>
              <a:rPr lang="en-US" sz="2800" dirty="0"/>
              <a:t> food(fid),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foreign key</a:t>
            </a:r>
            <a:r>
              <a:rPr lang="en-US" sz="2800" dirty="0"/>
              <a:t>(</a:t>
            </a:r>
            <a:r>
              <a:rPr lang="en-US" sz="2800" dirty="0" err="1"/>
              <a:t>iid</a:t>
            </a:r>
            <a:r>
              <a:rPr lang="en-US" sz="2800" dirty="0"/>
              <a:t>) </a:t>
            </a:r>
            <a:r>
              <a:rPr lang="en-US" sz="2800" dirty="0">
                <a:solidFill>
                  <a:srgbClr val="0070C0"/>
                </a:solidFill>
              </a:rPr>
              <a:t>references</a:t>
            </a:r>
            <a:r>
              <a:rPr lang="en-US" sz="2800" dirty="0"/>
              <a:t> ingredient(</a:t>
            </a:r>
            <a:r>
              <a:rPr lang="en-US" sz="2800" dirty="0" err="1"/>
              <a:t>iid</a:t>
            </a:r>
            <a:r>
              <a:rPr lang="en-US" sz="2800" dirty="0"/>
              <a:t>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F42AD-4117-B24D-B912-0C43FB86D9C0}"/>
              </a:ext>
            </a:extLst>
          </p:cNvPr>
          <p:cNvSpPr/>
          <p:nvPr/>
        </p:nvSpPr>
        <p:spPr>
          <a:xfrm>
            <a:off x="5833173" y="452006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INSERT INTO </a:t>
            </a:r>
            <a:r>
              <a:rPr lang="en-US" sz="2400" dirty="0"/>
              <a:t>`recipe` </a:t>
            </a:r>
            <a:r>
              <a:rPr lang="en-US" sz="2400" dirty="0">
                <a:solidFill>
                  <a:srgbClr val="0070C0"/>
                </a:solidFill>
              </a:rPr>
              <a:t>VALUES</a:t>
            </a:r>
            <a:r>
              <a:rPr lang="en-US" sz="2400" dirty="0"/>
              <a:t> </a:t>
            </a:r>
          </a:p>
          <a:p>
            <a:r>
              <a:rPr lang="en-US" sz="2400" dirty="0"/>
              <a:t>('200g',18,19),('50g',18,20),</a:t>
            </a:r>
          </a:p>
          <a:p>
            <a:r>
              <a:rPr lang="en-US" sz="2400" dirty="0"/>
              <a:t>('100g',18,21),('250g',22,23),</a:t>
            </a:r>
          </a:p>
          <a:p>
            <a:r>
              <a:rPr lang="en-US" sz="2400" dirty="0"/>
              <a:t>('100g',22,24),('300g',25,21),</a:t>
            </a:r>
          </a:p>
          <a:p>
            <a:r>
              <a:rPr lang="en-US" sz="2400" dirty="0"/>
              <a:t>('250g',26,23),('200g',27,23);</a:t>
            </a:r>
          </a:p>
        </p:txBody>
      </p:sp>
      <p:pic>
        <p:nvPicPr>
          <p:cNvPr id="11" name="Picture 10" descr="A picture containing white, people&#10;&#10;Description automatically generated">
            <a:extLst>
              <a:ext uri="{FF2B5EF4-FFF2-40B4-BE49-F238E27FC236}">
                <a16:creationId xmlns:a16="http://schemas.microsoft.com/office/drawing/2014/main" id="{DD64DEA4-6AD7-0D40-A331-56CFD9A35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51" y="1235736"/>
            <a:ext cx="3556252" cy="35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2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2441066D76A468055ACF92456AB51" ma:contentTypeVersion="2" ma:contentTypeDescription="Create a new document." ma:contentTypeScope="" ma:versionID="95fee352828f392f1bda9d4a1a12bd32">
  <xsd:schema xmlns:xsd="http://www.w3.org/2001/XMLSchema" xmlns:xs="http://www.w3.org/2001/XMLSchema" xmlns:p="http://schemas.microsoft.com/office/2006/metadata/properties" xmlns:ns2="0b61e18b-4a5d-488f-b4f5-dfe22aa73b68" targetNamespace="http://schemas.microsoft.com/office/2006/metadata/properties" ma:root="true" ma:fieldsID="d6c9ef805ca5b474ae04c13a31502dec" ns2:_="">
    <xsd:import namespace="0b61e18b-4a5d-488f-b4f5-dfe22aa73b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61e18b-4a5d-488f-b4f5-dfe22aa73b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D28BDC-B0C4-4B5D-B369-8824ED9E8286}"/>
</file>

<file path=customXml/itemProps2.xml><?xml version="1.0" encoding="utf-8"?>
<ds:datastoreItem xmlns:ds="http://schemas.openxmlformats.org/officeDocument/2006/customXml" ds:itemID="{1F6581FF-0F02-40B1-9406-A848761FCBDF}"/>
</file>

<file path=customXml/itemProps3.xml><?xml version="1.0" encoding="utf-8"?>
<ds:datastoreItem xmlns:ds="http://schemas.openxmlformats.org/officeDocument/2006/customXml" ds:itemID="{B9F0E416-50CE-4697-9AFA-A34F8AF5BB63}"/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396</Words>
  <Application>Microsoft Macintosh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Install software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Pinglan [COM S]</dc:creator>
  <cp:lastModifiedBy>Liu, Pinglan [COM S]</cp:lastModifiedBy>
  <cp:revision>17</cp:revision>
  <dcterms:created xsi:type="dcterms:W3CDTF">2020-01-29T21:22:21Z</dcterms:created>
  <dcterms:modified xsi:type="dcterms:W3CDTF">2020-01-30T16:56:01Z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0x010100E722441066D76A468055ACF92456AB51</vt:lpwstr>
  </property>
</Properties>
</file>