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36" autoAdjust="0"/>
  </p:normalViewPr>
  <p:slideViewPr>
    <p:cSldViewPr snapToGrid="0">
      <p:cViewPr varScale="1">
        <p:scale>
          <a:sx n="79" d="100"/>
          <a:sy n="79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C6C75-AB41-4F45-AE7D-043A089131B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EA3E2-CA92-4CC9-BB57-C22C59405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90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321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Сегодня В материале будут рассматриваются как встроенные возможности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Keras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/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Tensorflow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по быстрому построению сеток, так и возможности кастомизации слоев и ячеек. Также рассматриваются случаи и ограничения использования ядра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CuDNN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позволяющего ускорить процесс обучения нейросети.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Рекуррентные нейронные сети (RNN) — это класс нейронных сетей, которые хороши для моделирования последовательных данных, таких как временные ряды или естественный язык.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Если схематично, слой RNN использует цикл </a:t>
            </a:r>
            <a:r>
              <a:rPr lang="ru-RU" dirty="0" err="1"/>
              <a:t>for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для итерации по упорядоченной по времени последовательности, храня при этом во внутреннем состоянии, закодированную информацию о шагах, которые он уже видел.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909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 err="1">
                <a:effectLst/>
                <a:latin typeface="YS Text"/>
              </a:rPr>
              <a:t>CuDNN</a:t>
            </a:r>
            <a:r>
              <a:rPr lang="ru-RU" b="0" i="0" dirty="0">
                <a:effectLst/>
                <a:latin typeface="YS Text"/>
              </a:rPr>
              <a:t> – </a:t>
            </a:r>
            <a:r>
              <a:rPr lang="ru-RU" b="1" i="0" dirty="0">
                <a:effectLst/>
                <a:latin typeface="YS Text"/>
              </a:rPr>
              <a:t>это</a:t>
            </a:r>
            <a:r>
              <a:rPr lang="ru-RU" b="0" i="0" dirty="0">
                <a:effectLst/>
                <a:latin typeface="YS Text"/>
              </a:rPr>
              <a:t> библиотека с поддержкой GPU примитивов для глубоких нейронных сетей. Библиотека обеспечивает производительность, простоту в использовании и низкую нагрузку на память. Библиотека NVIDIA </a:t>
            </a:r>
            <a:r>
              <a:rPr lang="ru-RU" b="1" i="0" dirty="0" err="1">
                <a:effectLst/>
                <a:latin typeface="YS Text"/>
              </a:rPr>
              <a:t>cuDNN</a:t>
            </a:r>
            <a:r>
              <a:rPr lang="ru-RU" b="0" i="0" dirty="0">
                <a:effectLst/>
                <a:latin typeface="YS Text"/>
              </a:rPr>
              <a:t> предназначена для интеграции в инфраструктуру машинного обучения, например, в популярное программное обеспечение </a:t>
            </a:r>
            <a:r>
              <a:rPr lang="ru-RU" b="0" i="0" dirty="0" err="1">
                <a:effectLst/>
                <a:latin typeface="YS Text"/>
              </a:rPr>
              <a:t>Caffe</a:t>
            </a:r>
            <a:r>
              <a:rPr lang="ru-RU" b="0" i="0" dirty="0">
                <a:effectLst/>
                <a:latin typeface="YS Text"/>
              </a:rPr>
              <a:t>, </a:t>
            </a:r>
            <a:r>
              <a:rPr lang="ru-RU" b="0" i="0" dirty="0" err="1">
                <a:effectLst/>
                <a:latin typeface="YS Text"/>
              </a:rPr>
              <a:t>Theano</a:t>
            </a:r>
            <a:r>
              <a:rPr lang="ru-RU" b="0" i="0" dirty="0">
                <a:effectLst/>
                <a:latin typeface="YS Text"/>
              </a:rPr>
              <a:t> или </a:t>
            </a:r>
            <a:r>
              <a:rPr lang="ru-RU" b="0" i="0" dirty="0" err="1">
                <a:effectLst/>
                <a:latin typeface="YS Text"/>
              </a:rPr>
              <a:t>Torch</a:t>
            </a:r>
            <a:r>
              <a:rPr lang="ru-RU" b="0" i="0" dirty="0">
                <a:effectLst/>
                <a:latin typeface="YS Text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0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TensorFlow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2.0, встроенные слои LSTM и GRU пригодны для использования ядер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CuDNN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по умолчанию, если доступен графический процессор. С этим изменением предыдущие слои </a:t>
            </a:r>
            <a:r>
              <a:rPr lang="ru-RU" dirty="0" err="1"/>
              <a:t>keras.layers.CuDNNLSTM</a:t>
            </a:r>
            <a:r>
              <a:rPr lang="ru-RU" dirty="0"/>
              <a:t>/</a:t>
            </a:r>
            <a:r>
              <a:rPr lang="ru-RU" dirty="0" err="1"/>
              <a:t>CuDNNGRU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устарели, и вы можете построить свою модель, не беспокоясь об оборудовании, на котором она будет работать.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Поскольку ядро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CuDNN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построено с некоторыми допущениями, это значит, что слой 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не сможет использовать слой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CuDNN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kernel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 если вы измените параметры по умолчанию встроенных слоев LSTM или GRU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Напр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39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Мы выбрали </a:t>
            </a:r>
            <a:r>
              <a:rPr lang="ru-RU" dirty="0" err="1"/>
              <a:t>sparse_categorical_crossentropy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в качестве функции потерь. Выходные данные модели имеют размерность </a:t>
            </a:r>
            <a:r>
              <a:rPr lang="ru-RU" dirty="0"/>
              <a:t>[</a:t>
            </a:r>
            <a:r>
              <a:rPr lang="ru-RU" dirty="0" err="1"/>
              <a:t>batch_size</a:t>
            </a:r>
            <a:r>
              <a:rPr lang="ru-RU" dirty="0"/>
              <a:t>, 10]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 Ответом модели является целочисленный вектор, каждое из чисел находится в диапазоне от 0 до 9.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87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Как вы можете видеть, модель построенная с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CuDNN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намного быстрее для обучения чем модель использующая обычное ядро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TensorFlow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313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Ту же модель с поддержкой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CuDNN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можно использовать при выводе в однопроцессорной среде. Аннотация </a:t>
            </a:r>
            <a:r>
              <a:rPr lang="ru-RU" dirty="0" err="1"/>
              <a:t>tf.device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просто указывает используемое устройство. Модель выполнится по умолчанию на CPU если не будет доступно GPU.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Вам просто не нужно беспокоиться о железе на котором вы работаете.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100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Вложенные структуры позволяют включать больше информации в один временного шага. Например,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видеофрейм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может содержать аудио и видео на входе одновременно. Размерность данных в этом случае может быть: как на первой картинке.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 другом примере, у рукописных данных могут быть обе координаты x и y для текущей позиции ручки, так же как и информация о давлении. Так что данные могут быть представлены так: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 следующем коде построен пример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кастомной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ячейки RNN которая работает с такими структурированными входными данными.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347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 тут отметить, что чем больше будет текст, тем дольше будет обучаться нейронная сеть.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8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Интересный вопрос почему не </a:t>
            </a:r>
            <a:r>
              <a:rPr lang="en-US" dirty="0"/>
              <a:t>While </a:t>
            </a:r>
            <a:r>
              <a:rPr lang="ru-RU" dirty="0"/>
              <a:t>?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24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 начале 2015, 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Keras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появились первые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переиспользуемые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реализации LSTM и GRU на Python с открытым исходным кодом.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Далее приводится пример </a:t>
            </a:r>
            <a:r>
              <a:rPr lang="ru-RU" dirty="0" err="1"/>
              <a:t>Sequential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модели которая обрабатывает последовательности целых чисел, вкладывая каждое целое число в 64-мерный вектор, затем обрабатывая последовательности векторов с использованием слоя </a:t>
            </a:r>
            <a:r>
              <a:rPr lang="ru-RU" dirty="0"/>
              <a:t>LSTM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0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 умолчанию выход слоя RNN содержит один вектор на элемент. Этот вектор является выходом последней ячейки RNN, содержащей информацию обо всей входной последовательности. Размерность этого выхода </a:t>
            </a:r>
            <a:r>
              <a:rPr lang="ru-RU" dirty="0"/>
              <a:t>(</a:t>
            </a:r>
            <a:r>
              <a:rPr lang="ru-RU" dirty="0" err="1"/>
              <a:t>batch_size</a:t>
            </a:r>
            <a:r>
              <a:rPr lang="ru-RU" dirty="0"/>
              <a:t>, </a:t>
            </a:r>
            <a:r>
              <a:rPr lang="ru-RU" dirty="0" err="1"/>
              <a:t>units</a:t>
            </a:r>
            <a:r>
              <a:rPr lang="ru-RU" dirty="0"/>
              <a:t>)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где </a:t>
            </a:r>
            <a:r>
              <a:rPr lang="ru-RU" dirty="0" err="1"/>
              <a:t>units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соответствует аргументу </a:t>
            </a:r>
            <a:r>
              <a:rPr lang="ru-RU" dirty="0" err="1"/>
              <a:t>units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передаваемому конструктору слоя.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Слой RNN может также возвращать всю последовательность выходных данных для каждого элемента (по одному вектору на каждый шаг), если вы укажете </a:t>
            </a:r>
            <a:r>
              <a:rPr lang="ru-RU" dirty="0" err="1"/>
              <a:t>return_sequences</a:t>
            </a:r>
            <a:r>
              <a:rPr lang="ru-RU" dirty="0"/>
              <a:t>=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 Размерность этих выходных данных равна </a:t>
            </a:r>
            <a:r>
              <a:rPr lang="ru-RU" dirty="0"/>
              <a:t>(</a:t>
            </a:r>
            <a:r>
              <a:rPr lang="ru-RU" dirty="0" err="1"/>
              <a:t>batch_size</a:t>
            </a:r>
            <a:r>
              <a:rPr lang="ru-RU" dirty="0"/>
              <a:t>, </a:t>
            </a:r>
            <a:r>
              <a:rPr lang="ru-RU" dirty="0" err="1"/>
              <a:t>timesteps</a:t>
            </a:r>
            <a:r>
              <a:rPr lang="ru-RU" dirty="0"/>
              <a:t>, </a:t>
            </a:r>
            <a:r>
              <a:rPr lang="ru-RU" dirty="0" err="1"/>
              <a:t>units</a:t>
            </a:r>
            <a:r>
              <a:rPr lang="ru-RU" dirty="0"/>
              <a:t>)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Кроме того, слой RNN может вернуть свое конечное внутреннее состояние (состояния).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Возвращенные состояния можно использовать позже для возобновления выполнения RNN или </a:t>
            </a:r>
            <a:r>
              <a:rPr lang="ru-RU" b="0" i="0" u="none" strike="noStrike" dirty="0">
                <a:effectLst/>
                <a:latin typeface="-apple-system"/>
                <a:hlinkClick r:id="rId3"/>
              </a:rPr>
              <a:t>для инициализации другой RNN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 Эта настройка обычно используется в модели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энкодер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-декодер, последовательность к последовательности, где итоговое состояние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энкодера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используется для начального состояния декодера.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627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Для того чтобы слой RNN возвращал свое внутреннее состояние, установите параметр </a:t>
            </a:r>
            <a:r>
              <a:rPr lang="ru-RU" dirty="0" err="1"/>
              <a:t>return_state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в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при создании слоя. Обратите внимание, что у </a:t>
            </a:r>
            <a:r>
              <a:rPr lang="ru-RU" dirty="0"/>
              <a:t>LSTM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2 тензора состояния, а у </a:t>
            </a:r>
            <a:r>
              <a:rPr lang="ru-RU" dirty="0"/>
              <a:t>GRU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только один.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Чтобы настроить начальное состояние слоя, просто вызовите слой с дополнительным аргументом </a:t>
            </a:r>
            <a:r>
              <a:rPr lang="ru-RU" dirty="0" err="1"/>
              <a:t>initial_state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Заметьте что размерность должна совпадать с размерностью элемента слоя, как в следующем примере.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Математически, </a:t>
            </a:r>
            <a:r>
              <a:rPr lang="ru-RU" dirty="0"/>
              <a:t>RNN(</a:t>
            </a:r>
            <a:r>
              <a:rPr lang="ru-RU" dirty="0" err="1"/>
              <a:t>LSTMCell</a:t>
            </a:r>
            <a:r>
              <a:rPr lang="ru-RU" dirty="0"/>
              <a:t>(10))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дает тот же результат, что и </a:t>
            </a:r>
            <a:r>
              <a:rPr lang="ru-RU" dirty="0"/>
              <a:t>LSTM(10)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 Фактически, реализацией этого слоя внутри TF v1.x было лишь создание соответствующей RNN ячейки и оборачивание ее в слой RNN. Однако использование встроенных слоев </a:t>
            </a:r>
            <a:r>
              <a:rPr lang="ru-RU" dirty="0"/>
              <a:t>GRU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 </a:t>
            </a:r>
            <a:r>
              <a:rPr lang="ru-RU" dirty="0"/>
              <a:t>LSTM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позволяет использовать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CuDNN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что может дать лучшую производительность.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Существует три встроенных ячейки RNN, каждая из которых соответствует своему слою RNN.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603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Абстракция ячейки вместе с общим классом </a:t>
            </a:r>
            <a:r>
              <a:rPr lang="ru-RU" dirty="0" err="1"/>
              <a:t>tf.keras.layers.RNN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позволяет очень легко реализовать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кастомные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RNN архитектуры для ваших исследований.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173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При обработке длинных последовательностей (возможно бесконечных), вы можете захотеть использовать паттерн 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кросс-пакетное сохранение состояния (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cross-batch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statefulness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Обычно, внутреннее состояние слоя RNN сбрасывается при каждом новом пакете данных (т.е. каждый пример который видит слой предполагается независимым от прошлого). Слой будет поддерживать состояние только на время обработки данного элемента.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Однако, если у вас очень длинные последовательности, полезно разбить их на более короткие и по очереди передавать их в слой RNN без сброса состояния слоя. Таким образом, слой может сохранять информацию обо всей последовательности, хотя он будет видеть только одну подпоследовательность за раз.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Вы можете сделать это установив в конструкторе `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stateful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=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True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`.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Если у вас есть последовательность `s = [t0, t1,… t1546, t1547]`, вы можете разбить ее например на: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Потом вы можете обработать ее с помощью: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Когда вы захотите почистить состояние, используйте </a:t>
            </a:r>
            <a:r>
              <a:rPr lang="ru-RU" dirty="0" err="1"/>
              <a:t>layer.reset_states</a:t>
            </a:r>
            <a:r>
              <a:rPr lang="ru-RU" dirty="0"/>
              <a:t>()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Примечание: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В этом случае, предполагается что пример </a:t>
            </a:r>
            <a:r>
              <a:rPr lang="ru-RU" dirty="0"/>
              <a:t>i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в данном пакете является продолжением примера </a:t>
            </a:r>
            <a:r>
              <a:rPr lang="ru-RU" dirty="0"/>
              <a:t>i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предыдущего пакета. Это значит, что все пакеты содержат одинаковое количество элементов (размер пакета). Например, если пакет содержит </a:t>
            </a:r>
            <a:r>
              <a:rPr lang="ru-RU" dirty="0"/>
              <a:t>[sequence_A_from_t0_to_t100, sequence_B_from_t0_to_t100]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следующий пакет должен содержать </a:t>
            </a:r>
            <a:r>
              <a:rPr lang="ru-RU" dirty="0"/>
              <a:t>[sequence_A_from_t101_to_t200, sequence_B_from_t101_to_t200]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780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Для последовательностей отличных от временных рядов (напр. текстов), часто бывает так, что модель RNN работает лучше, если она обрабатывает последовательность не только от начала до конца, но и наоборот. Например, чтобы предсказать следующее слово в предложении, часто полезно знать контекст вокруг слова, а не только слова идущие перед ним.</a:t>
            </a:r>
            <a:br>
              <a:rPr lang="ru-RU" dirty="0"/>
            </a:br>
            <a:br>
              <a:rPr lang="ru-RU" dirty="0"/>
            </a:b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Keras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предоставляет простой API для создания таких двунаправленных сетей RNN: обертку </a:t>
            </a:r>
            <a:r>
              <a:rPr lang="ru-RU" dirty="0" err="1"/>
              <a:t>tf.keras.layers.Bidirectional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Под капотом, </a:t>
            </a:r>
            <a:r>
              <a:rPr lang="ru-RU" dirty="0" err="1"/>
              <a:t>Bidirectional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скопирует переданный слой RNN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layer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и перевернет поле </a:t>
            </a:r>
            <a:r>
              <a:rPr lang="ru-RU" dirty="0" err="1"/>
              <a:t>go_backwards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вновь скопированного слоя, и таким образом входные данные будут обработаны в обратном порядке.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выходе`</a:t>
            </a:r>
            <a:r>
              <a:rPr lang="ru-RU" dirty="0" err="1"/>
              <a:t>Bidirectional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RNN по умолчанию будет сумма вывода прямого слоя и вывода обратного слоя. Если вам нужно другое поведение слияния, напр. конкатенация, поменяйте параметр `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merge_mode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` в конструкторе обертки `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Bidirectional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`.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A3E2-CA92-4CC9-BB57-C22C5940544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30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79E52-839E-48E7-840B-8AA32A5A6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33C56E-CEB4-45EA-A1D1-7FED7C6E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20166-9A0D-486D-A01D-7F12C746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C3C9-C05E-4A44-8A3F-90F6637CBB7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8A528-7593-4D95-93DE-61505B47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11B22F-DBFE-469F-AA3A-507368FC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8770-7A22-4102-93F4-3F16A25DF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71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341AD-5FDB-489A-BB82-3FECF526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113995-BCC1-48ED-AC9E-F9452E410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126F54-BED1-4BA9-A685-BB4C35AC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C3C9-C05E-4A44-8A3F-90F6637CBB7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1EC8DD-C5FF-4D0A-AC13-91EFEC15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7467BA-A3A8-4607-AD25-CBBB92C2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8770-7A22-4102-93F4-3F16A25DF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59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3E26D6-1163-4493-84B6-9588D4D51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6E933E-D95B-4DCA-9EC2-0F4D109E4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64DD9E-4C1F-424F-8F88-C91B9CE2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C3C9-C05E-4A44-8A3F-90F6637CBB7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4C73B-5FD2-4187-AD5F-5C6A33D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4E84E7-3265-469E-842E-B66469E2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8770-7A22-4102-93F4-3F16A25DF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29D2-7C49-4C8A-993D-FECC1D1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55726C-E02A-475D-A497-09418BE5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98C062-7A1C-4ED5-8255-2DD3F076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C3C9-C05E-4A44-8A3F-90F6637CBB7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D107AF-63BB-42A9-AF59-5F857309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09BFB-0DD8-4BFD-A265-502AC527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8770-7A22-4102-93F4-3F16A25DF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39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79B9F-4ABA-4EBD-A327-4F81045E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E31F7C-63E7-4A0E-85DA-F9C38A12C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BE03B4-F86D-496C-88B9-A9C4A7ED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C3C9-C05E-4A44-8A3F-90F6637CBB7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80CA2-4C78-41DB-8A10-0DF01008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78D305-7EBE-4F16-8ECD-B963A936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8770-7A22-4102-93F4-3F16A25DF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77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3075F-1C30-478E-9701-FEAFC3BC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32158-4E69-401F-BF12-DADBE77B0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4F3F7-D7F6-435B-99B5-7444A082B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4F52EA-92BC-4942-9D6F-10AAEAC3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C3C9-C05E-4A44-8A3F-90F6637CBB7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59289-EF0B-48E9-98E8-75CDA555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B6A358-C6EC-4313-8F1F-680847E3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8770-7A22-4102-93F4-3F16A25DF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3C726-54F0-4117-B3AE-B799E888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2F7BF0-6E48-4DFF-B236-0B42BAAE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540124-8FBA-4374-82AB-D17115286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F2983B-5624-4809-BBAD-3885EB7E6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5DC53A-6E07-4A87-A896-C50C4E7A8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CDAA41-8330-400D-BD4A-24DDE4EE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C3C9-C05E-4A44-8A3F-90F6637CBB7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52980C-05E3-4665-A2F7-4C552AD5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B5E5B5-1AC2-4D70-A134-3BBC65BA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8770-7A22-4102-93F4-3F16A25DF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0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50FD1-51CE-450A-A63F-B4048EBF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2770B0-FA99-42C1-85DC-D1E87A8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C3C9-C05E-4A44-8A3F-90F6637CBB7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263F36-20FC-4B67-A9C5-093616E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182C13-3BAF-446F-9E3F-0780FBE9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8770-7A22-4102-93F4-3F16A25DF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96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379E15-BBB7-43F5-85E0-AD20E8B0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C3C9-C05E-4A44-8A3F-90F6637CBB7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982224-DA44-4DFF-B1C9-7217676D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C79B48-1E03-4B5A-BF51-3465D50C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8770-7A22-4102-93F4-3F16A25DF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61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56373-2279-49D8-B990-68F533CA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68AEB0-502D-4C11-BA90-06362B6A9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D823A8-D4F6-43E4-9E20-3014E0A31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CC0D2E-0E5F-478E-8E80-4238C553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C3C9-C05E-4A44-8A3F-90F6637CBB7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48954-7B67-4514-B8C5-AC1C377C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CF8552-E3DC-464C-AA1A-E1657212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8770-7A22-4102-93F4-3F16A25DF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7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69678-63D2-43A8-A346-30D355BA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B13920-0C9A-4A8A-8CB9-D6642061D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177A1B-6EC6-4D25-ADA5-BDA4B6FA4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BA65FE-119C-46CB-BD9A-9C05122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C3C9-C05E-4A44-8A3F-90F6637CBB7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05CAC0-F81C-420D-B40D-7A541A90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E76B8B-54C7-4D66-9B62-94BF8ABF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8770-7A22-4102-93F4-3F16A25DF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B0B4B-E01D-4508-A339-5B10740B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6A4EFF-65FD-4133-BC01-E8245C89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413F96-C94D-4968-A67A-06A50EF35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2C3C9-C05E-4A44-8A3F-90F6637CBB7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FD7B4-2988-48B1-A69E-1E0ED617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1B335-9D13-419E-BC79-0866923E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8770-7A22-4102-93F4-3F16A25DF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24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7685A-20D9-4818-A7F5-3E944F70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348" y="619526"/>
            <a:ext cx="10277303" cy="2683518"/>
          </a:xfrm>
        </p:spPr>
        <p:txBody>
          <a:bodyPr>
            <a:norm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RNN?</a:t>
            </a:r>
            <a:br>
              <a:rPr lang="en-US" dirty="0">
                <a:latin typeface="Fira Sans" panose="020B0503050000020004" pitchFamily="34" charset="0"/>
              </a:rPr>
            </a:br>
            <a:r>
              <a:rPr lang="ru-RU" dirty="0">
                <a:latin typeface="Fira Sans" panose="020B0503050000020004" pitchFamily="34" charset="0"/>
              </a:rPr>
              <a:t>Создание собственной Яндекс Алисы?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4343E-4B4D-4FC3-826E-B034A8501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65" y="6301946"/>
            <a:ext cx="2932670" cy="451022"/>
          </a:xfrm>
        </p:spPr>
        <p:txBody>
          <a:bodyPr/>
          <a:lstStyle/>
          <a:p>
            <a:r>
              <a:rPr lang="ru-RU" dirty="0" err="1"/>
              <a:t>Гойдо</a:t>
            </a:r>
            <a:r>
              <a:rPr lang="ru-RU" dirty="0"/>
              <a:t> Юрий Ильич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3EFCD2-5F5A-44FA-9A50-690FE3ED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8" y="4582922"/>
            <a:ext cx="2932671" cy="217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85A1047-C60C-4C98-AE19-D3091AA8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578" y="5918442"/>
            <a:ext cx="468566" cy="46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4A08537-47E9-4752-9AC4-2B43ABA11891}"/>
              </a:ext>
            </a:extLst>
          </p:cNvPr>
          <p:cNvSpPr txBox="1">
            <a:spLocks/>
          </p:cNvSpPr>
          <p:nvPr/>
        </p:nvSpPr>
        <p:spPr>
          <a:xfrm>
            <a:off x="4185226" y="4413053"/>
            <a:ext cx="3648704" cy="451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 ответить ты нормально!</a:t>
            </a:r>
          </a:p>
        </p:txBody>
      </p:sp>
    </p:spTree>
    <p:extLst>
      <p:ext uri="{BB962C8B-B14F-4D97-AF65-F5344CB8AC3E}">
        <p14:creationId xmlns:p14="http://schemas.microsoft.com/office/powerpoint/2010/main" val="128280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48420-4F58-45B1-BBA3-4902BF1B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Кросс-пакетное сохранение состояния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1BF155-8FE2-4081-AAAA-D3620E353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93" y="2195258"/>
            <a:ext cx="3561234" cy="17044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A23241-C77C-46D5-A5D8-66976C956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883" y="4443856"/>
            <a:ext cx="6488590" cy="1461007"/>
          </a:xfrm>
          <a:prstGeom prst="rect">
            <a:avLst/>
          </a:prstGeom>
        </p:spPr>
      </p:pic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E9F42AD-2394-485F-B285-BA6EF30770A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5604727" y="3047460"/>
            <a:ext cx="2041451" cy="139639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02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4C959-E844-4A96-B81F-0AACF6C7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  <a:latin typeface="-apple-system"/>
              </a:rPr>
              <a:t>П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олный пример: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C9CCF2-1C55-48C0-BD19-9DA8C29FD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40" y="1690688"/>
            <a:ext cx="11397319" cy="4485481"/>
          </a:xfrm>
        </p:spPr>
      </p:pic>
    </p:spTree>
    <p:extLst>
      <p:ext uri="{BB962C8B-B14F-4D97-AF65-F5344CB8AC3E}">
        <p14:creationId xmlns:p14="http://schemas.microsoft.com/office/powerpoint/2010/main" val="306225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FE900-D911-4B86-9F54-A26BA3B0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Двунаправленные </a:t>
            </a:r>
            <a:r>
              <a:rPr lang="en-US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RNN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9AE53DF-6527-405C-8075-2E0DEAED1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923" y="2244296"/>
            <a:ext cx="9982154" cy="3369151"/>
          </a:xfrm>
        </p:spPr>
      </p:pic>
    </p:spTree>
    <p:extLst>
      <p:ext uri="{BB962C8B-B14F-4D97-AF65-F5344CB8AC3E}">
        <p14:creationId xmlns:p14="http://schemas.microsoft.com/office/powerpoint/2010/main" val="1267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045CD-FB60-4C41-937F-03F93628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CuDNN</a:t>
            </a:r>
            <a:endParaRPr lang="ru-R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5F8EE60-4733-4543-A041-25510B6A1A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57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69F00-78B0-4AA4-BD1A-C3E29986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Оптимизация производительности и ядра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CuDNN</a:t>
            </a:r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TensorFlow</a:t>
            </a:r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2.0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3FFE84-B45E-406C-9F1E-D1DE8332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Изменение функции </a:t>
            </a:r>
            <a:r>
              <a:rPr lang="ru-RU" dirty="0" err="1"/>
              <a:t>activation</a:t>
            </a:r>
            <a:r>
              <a:rPr lang="ru-RU" dirty="0"/>
              <a:t> с </a:t>
            </a:r>
            <a:r>
              <a:rPr lang="ru-RU" dirty="0" err="1"/>
              <a:t>tanh</a:t>
            </a:r>
            <a:r>
              <a:rPr lang="ru-RU" dirty="0"/>
              <a:t> на что-то другое.</a:t>
            </a:r>
          </a:p>
          <a:p>
            <a:r>
              <a:rPr lang="ru-RU" dirty="0"/>
              <a:t>Изменение функции </a:t>
            </a:r>
            <a:r>
              <a:rPr lang="ru-RU" dirty="0" err="1"/>
              <a:t>recurrent_activation</a:t>
            </a:r>
            <a:r>
              <a:rPr lang="ru-RU" dirty="0"/>
              <a:t> с </a:t>
            </a:r>
            <a:r>
              <a:rPr lang="ru-RU" dirty="0" err="1"/>
              <a:t>sigmoid</a:t>
            </a:r>
            <a:r>
              <a:rPr lang="ru-RU" dirty="0"/>
              <a:t> на что-то другое.</a:t>
            </a:r>
          </a:p>
          <a:p>
            <a:r>
              <a:rPr lang="ru-RU" dirty="0"/>
              <a:t>Использование </a:t>
            </a:r>
            <a:r>
              <a:rPr lang="ru-RU" dirty="0" err="1"/>
              <a:t>recurrent_dropout</a:t>
            </a:r>
            <a:r>
              <a:rPr lang="ru-RU" dirty="0"/>
              <a:t> &gt; 0.</a:t>
            </a:r>
          </a:p>
          <a:p>
            <a:r>
              <a:rPr lang="ru-RU" dirty="0"/>
              <a:t>Установка </a:t>
            </a:r>
            <a:r>
              <a:rPr lang="ru-RU" dirty="0" err="1"/>
              <a:t>unroll</a:t>
            </a:r>
            <a:r>
              <a:rPr lang="ru-RU" dirty="0"/>
              <a:t> равным </a:t>
            </a:r>
            <a:r>
              <a:rPr lang="ru-RU" dirty="0" err="1"/>
              <a:t>True</a:t>
            </a:r>
            <a:r>
              <a:rPr lang="ru-RU" dirty="0"/>
              <a:t>, что заставляет LSTM/GRU декомпозировать внутренний </a:t>
            </a:r>
            <a:r>
              <a:rPr lang="ru-RU" dirty="0" err="1"/>
              <a:t>tf.while_loop</a:t>
            </a:r>
            <a:r>
              <a:rPr lang="ru-RU" dirty="0"/>
              <a:t> в развернутый цикл </a:t>
            </a:r>
            <a:r>
              <a:rPr lang="ru-RU" dirty="0" err="1"/>
              <a:t>for</a:t>
            </a:r>
            <a:r>
              <a:rPr lang="ru-RU" dirty="0"/>
              <a:t>.</a:t>
            </a:r>
          </a:p>
          <a:p>
            <a:r>
              <a:rPr lang="ru-RU" dirty="0"/>
              <a:t>Установка </a:t>
            </a:r>
            <a:r>
              <a:rPr lang="ru-RU" dirty="0" err="1"/>
              <a:t>use_bias</a:t>
            </a:r>
            <a:r>
              <a:rPr lang="ru-RU" dirty="0"/>
              <a:t> равным </a:t>
            </a:r>
            <a:r>
              <a:rPr lang="ru-RU" dirty="0" err="1"/>
              <a:t>False</a:t>
            </a:r>
            <a:r>
              <a:rPr lang="ru-RU" dirty="0"/>
              <a:t>.</a:t>
            </a:r>
          </a:p>
          <a:p>
            <a:r>
              <a:rPr lang="ru-RU" dirty="0"/>
              <a:t>Использование масок, когда входные данные не выровнены строго справа (если маска соответствует строго выровненным справа данным, </a:t>
            </a:r>
            <a:r>
              <a:rPr lang="ru-RU" dirty="0" err="1"/>
              <a:t>CuDNN</a:t>
            </a:r>
            <a:r>
              <a:rPr lang="ru-RU" dirty="0"/>
              <a:t> может быть все еще использовано. Это наиболее распространенный случай).</a:t>
            </a:r>
          </a:p>
        </p:txBody>
      </p:sp>
    </p:spTree>
    <p:extLst>
      <p:ext uri="{BB962C8B-B14F-4D97-AF65-F5344CB8AC3E}">
        <p14:creationId xmlns:p14="http://schemas.microsoft.com/office/powerpoint/2010/main" val="134730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E05E4-A5E9-4060-B95F-3735B3F4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Когда это возможно используйте ядра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CuDNN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9F648E-F92F-42A4-A6AA-F01BD196D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984" y="1690688"/>
            <a:ext cx="7059919" cy="490095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692140-5ADA-4EF3-A9EC-A5A4A0D17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718" b="85610"/>
          <a:stretch/>
        </p:blipFill>
        <p:spPr>
          <a:xfrm>
            <a:off x="838200" y="1732428"/>
            <a:ext cx="2014538" cy="2672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F3E37D-0704-4768-9BDA-3CA66167C2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011" r="57201"/>
          <a:stretch/>
        </p:blipFill>
        <p:spPr>
          <a:xfrm>
            <a:off x="838200" y="2189889"/>
            <a:ext cx="3550730" cy="10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23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11A4A-B105-4E5E-9EC0-47679C60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Загрузка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датасета</a:t>
            </a:r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MNIST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BD28BD-A5BC-47CE-B8AA-76414E78F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227" y="2339070"/>
            <a:ext cx="8921546" cy="2179860"/>
          </a:xfrm>
        </p:spPr>
      </p:pic>
    </p:spTree>
    <p:extLst>
      <p:ext uri="{BB962C8B-B14F-4D97-AF65-F5344CB8AC3E}">
        <p14:creationId xmlns:p14="http://schemas.microsoft.com/office/powerpoint/2010/main" val="136406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67887-6FE7-485A-B033-1B8D5AC1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Создайте экземпляр модели и скомпилируйте его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0BE3B31-D31C-44F7-925C-FD627D046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960" y="2467372"/>
            <a:ext cx="10134080" cy="192325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B53FDA-B0EF-4455-9A4E-9DBB7DE7E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453" y="4670901"/>
            <a:ext cx="5579094" cy="15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5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69BD8-492B-4D05-8BE8-4E567355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Постройте новую модель без ядра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CuDNN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1B9B85-08B8-4036-A1E3-4BB1CC2CA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287" y="2267553"/>
            <a:ext cx="10437426" cy="3304191"/>
          </a:xfrm>
        </p:spPr>
      </p:pic>
    </p:spTree>
    <p:extLst>
      <p:ext uri="{BB962C8B-B14F-4D97-AF65-F5344CB8AC3E}">
        <p14:creationId xmlns:p14="http://schemas.microsoft.com/office/powerpoint/2010/main" val="178069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C4033C-2217-4453-97DA-792B80F6C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026" y="2295260"/>
            <a:ext cx="10731948" cy="2267480"/>
          </a:xfrm>
        </p:spPr>
      </p:pic>
    </p:spTree>
    <p:extLst>
      <p:ext uri="{BB962C8B-B14F-4D97-AF65-F5344CB8AC3E}">
        <p14:creationId xmlns:p14="http://schemas.microsoft.com/office/powerpoint/2010/main" val="363882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E69C-4297-41C9-9DB8-26EBA2B1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Sans" panose="020B0503050000020004" pitchFamily="34" charset="0"/>
              </a:rPr>
              <a:t>Что такое </a:t>
            </a:r>
            <a:r>
              <a:rPr lang="en-US" dirty="0">
                <a:latin typeface="Fira Sans" panose="020B0503050000020004" pitchFamily="34" charset="0"/>
              </a:rPr>
              <a:t>RNN ? </a:t>
            </a:r>
            <a:endParaRPr lang="ru-RU" dirty="0">
              <a:latin typeface="Fira Sans" panose="020B05030500000200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918E5AB-6EEB-4115-A4EB-6014D535F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09" y="2534627"/>
            <a:ext cx="9752381" cy="29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8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9D9E7-8DF9-49B3-B476-BF4E06CD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RNN с входными данными вида список/словарь, или вложенными входными данными</a:t>
            </a:r>
            <a:b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B94F2B-312E-41DD-9D84-5BD1824A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22" y="2763583"/>
            <a:ext cx="8901756" cy="5038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EBEB13-F4D4-42E6-8CBB-B86741766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106" y="4410074"/>
            <a:ext cx="7487787" cy="5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09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AD0FF-3B03-4CDF-AC85-524C4872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0523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Обучение на собственных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датасетах</a:t>
            </a:r>
            <a:b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34592A-9CF5-4B2A-B4FE-B096059B7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836" y="1755648"/>
            <a:ext cx="10966327" cy="4000295"/>
          </a:xfrm>
        </p:spPr>
      </p:pic>
    </p:spTree>
    <p:extLst>
      <p:ext uri="{BB962C8B-B14F-4D97-AF65-F5344CB8AC3E}">
        <p14:creationId xmlns:p14="http://schemas.microsoft.com/office/powerpoint/2010/main" val="2876787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45B15-702D-463F-8BBF-86B89589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ru-RU" dirty="0">
                <a:latin typeface="Fira Sans" panose="020B0503050000020004" pitchFamily="34" charset="0"/>
              </a:rPr>
              <a:t>Переходим к коду - </a:t>
            </a:r>
            <a:r>
              <a:rPr lang="en-US" dirty="0">
                <a:latin typeface="Fira Sans" panose="020B0503050000020004" pitchFamily="34" charset="0"/>
              </a:rPr>
              <a:t>&gt;&gt;&gt;</a:t>
            </a:r>
            <a:endParaRPr lang="ru-RU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2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23522-C647-441E-A183-23A3C6EA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Keras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RNN API разработан с фокусом на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4E6E56-AFD2-4DA9-90BC-BC1A981C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Простоту использования</a:t>
            </a:r>
            <a:r>
              <a:rPr lang="ru-RU" dirty="0"/>
              <a:t>: встроенные слои </a:t>
            </a:r>
            <a:r>
              <a:rPr lang="ru-RU" dirty="0" err="1"/>
              <a:t>tf.keras.layers.RNN</a:t>
            </a:r>
            <a:r>
              <a:rPr lang="ru-RU" dirty="0"/>
              <a:t>, </a:t>
            </a:r>
            <a:r>
              <a:rPr lang="ru-RU" dirty="0" err="1"/>
              <a:t>tf.keras.layers.LSTM</a:t>
            </a:r>
            <a:r>
              <a:rPr lang="ru-RU" dirty="0"/>
              <a:t>, </a:t>
            </a:r>
            <a:r>
              <a:rPr lang="ru-RU" dirty="0" err="1"/>
              <a:t>tf.keras.layers.GRU</a:t>
            </a:r>
            <a:r>
              <a:rPr lang="ru-RU" dirty="0"/>
              <a:t> позволяют вам быстро построить рекуррентные модели без необходимости делать сложные конфигурационные настройки.</a:t>
            </a:r>
          </a:p>
          <a:p>
            <a:endParaRPr lang="ru-RU" dirty="0"/>
          </a:p>
          <a:p>
            <a:r>
              <a:rPr lang="ru-RU" b="1" dirty="0"/>
              <a:t>Простота кастомизации</a:t>
            </a:r>
            <a:r>
              <a:rPr lang="ru-RU" dirty="0"/>
              <a:t>: Вы можете также задать собственный слой ячеек RNN (внутреннюю часть цикла </a:t>
            </a:r>
            <a:r>
              <a:rPr lang="ru-RU" dirty="0" err="1"/>
              <a:t>for</a:t>
            </a:r>
            <a:r>
              <a:rPr lang="ru-RU" dirty="0"/>
              <a:t>) с </a:t>
            </a:r>
            <a:r>
              <a:rPr lang="ru-RU" dirty="0" err="1"/>
              <a:t>кастомным</a:t>
            </a:r>
            <a:r>
              <a:rPr lang="ru-RU" dirty="0"/>
              <a:t> поведением и использовать его с общим слоем `</a:t>
            </a:r>
            <a:r>
              <a:rPr lang="ru-RU" dirty="0" err="1"/>
              <a:t>tf.keras.layers.RNN</a:t>
            </a:r>
            <a:r>
              <a:rPr lang="ru-RU" dirty="0"/>
              <a:t>` (сам цикл `</a:t>
            </a:r>
            <a:r>
              <a:rPr lang="ru-RU" dirty="0" err="1"/>
              <a:t>for</a:t>
            </a:r>
            <a:r>
              <a:rPr lang="ru-RU" dirty="0"/>
              <a:t>`). Это позволит вам быстро </a:t>
            </a:r>
            <a:r>
              <a:rPr lang="ru-RU" dirty="0" err="1"/>
              <a:t>прототипировать</a:t>
            </a:r>
            <a:r>
              <a:rPr lang="ru-RU" dirty="0"/>
              <a:t> различные исследовательские идеи в гибкой манере, с минимумом кода.</a:t>
            </a:r>
          </a:p>
        </p:txBody>
      </p:sp>
    </p:spTree>
    <p:extLst>
      <p:ext uri="{BB962C8B-B14F-4D97-AF65-F5344CB8AC3E}">
        <p14:creationId xmlns:p14="http://schemas.microsoft.com/office/powerpoint/2010/main" val="267657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2B369-F4A1-414C-9A45-FBBE5F3C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Построение простой модели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44BCE3-A52A-4CEF-B941-D2D8038A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</a:t>
            </a:r>
            <a:r>
              <a:rPr lang="ru-RU" dirty="0" err="1"/>
              <a:t>Keras</a:t>
            </a:r>
            <a:r>
              <a:rPr lang="ru-RU" dirty="0"/>
              <a:t> есть три встроенных слоя RNN:</a:t>
            </a:r>
          </a:p>
          <a:p>
            <a:endParaRPr lang="ru-RU" dirty="0"/>
          </a:p>
          <a:p>
            <a:r>
              <a:rPr lang="ru-RU" dirty="0" err="1"/>
              <a:t>tf.keras.layers.SimpleRNN</a:t>
            </a:r>
            <a:r>
              <a:rPr lang="ru-RU" dirty="0"/>
              <a:t>, </a:t>
            </a:r>
            <a:r>
              <a:rPr lang="ru-RU" dirty="0" err="1"/>
              <a:t>полносвязная</a:t>
            </a:r>
            <a:r>
              <a:rPr lang="ru-RU" dirty="0"/>
              <a:t> RNN в которой выход предыдущего временного шага должен быть передан в следующий шаг.</a:t>
            </a:r>
          </a:p>
          <a:p>
            <a:r>
              <a:rPr lang="ru-RU" dirty="0" err="1"/>
              <a:t>tf.keras.layers.GRU</a:t>
            </a:r>
            <a:r>
              <a:rPr lang="ru-RU" dirty="0"/>
              <a:t>, впервые предложен в статье Изучение представлений фраз с использованием кодера-декодера RNN для статистического машинного перевода</a:t>
            </a:r>
          </a:p>
          <a:p>
            <a:r>
              <a:rPr lang="ru-RU" dirty="0" err="1"/>
              <a:t>tf.keras.layers.LSTM</a:t>
            </a:r>
            <a:r>
              <a:rPr lang="ru-RU" dirty="0"/>
              <a:t>, впервые предложен в статье Долгая краткосрочная память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3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FA96AF-6152-4ABB-B2D6-61E1E857B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850" y="977630"/>
            <a:ext cx="9298300" cy="4902740"/>
          </a:xfrm>
        </p:spPr>
      </p:pic>
    </p:spTree>
    <p:extLst>
      <p:ext uri="{BB962C8B-B14F-4D97-AF65-F5344CB8AC3E}">
        <p14:creationId xmlns:p14="http://schemas.microsoft.com/office/powerpoint/2010/main" val="183373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436B0-AFA3-4471-9DAA-B22FB328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Выходы и состояния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A9F58D-5A4A-40F9-B02F-03B0ECB9D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767" y="1690688"/>
            <a:ext cx="8304466" cy="4254683"/>
          </a:xfrm>
        </p:spPr>
      </p:pic>
    </p:spTree>
    <p:extLst>
      <p:ext uri="{BB962C8B-B14F-4D97-AF65-F5344CB8AC3E}">
        <p14:creationId xmlns:p14="http://schemas.microsoft.com/office/powerpoint/2010/main" val="132446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E32A5F-5D7E-4E41-857F-F296A50C8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1389" y="468534"/>
            <a:ext cx="8769221" cy="5920931"/>
          </a:xfrm>
        </p:spPr>
      </p:pic>
    </p:spTree>
    <p:extLst>
      <p:ext uri="{BB962C8B-B14F-4D97-AF65-F5344CB8AC3E}">
        <p14:creationId xmlns:p14="http://schemas.microsoft.com/office/powerpoint/2010/main" val="316398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398DB-954A-4BB4-85EC-84E3DF58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RNN слои и RNN ячейки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87A0D1-625F-44BC-8676-4ACAEDCCE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RNN API в дополнение к встроенным слоям RNN, также предоставляет API на уровне ячейки. В отличие от слоев RNN, которые обрабатывают целые пакеты входных последовательностей, ячейка RNN обрабатывает только один временной шаг.</a:t>
            </a:r>
          </a:p>
          <a:p>
            <a:endParaRPr lang="ru-RU" dirty="0"/>
          </a:p>
          <a:p>
            <a:r>
              <a:rPr lang="ru-RU" dirty="0"/>
              <a:t>Ячейка находится внутри цикла </a:t>
            </a:r>
            <a:r>
              <a:rPr lang="ru-RU" dirty="0" err="1"/>
              <a:t>for</a:t>
            </a:r>
            <a:r>
              <a:rPr lang="ru-RU" dirty="0"/>
              <a:t> слоя RNN. Оборачивание ячейки слоем </a:t>
            </a:r>
            <a:r>
              <a:rPr lang="ru-RU" dirty="0" err="1"/>
              <a:t>tf.keras.layers.RNN</a:t>
            </a:r>
            <a:r>
              <a:rPr lang="ru-RU" dirty="0"/>
              <a:t> дает вам слой способный обрабатывать пакеты последовательностей, напр. RNN(</a:t>
            </a:r>
            <a:r>
              <a:rPr lang="ru-RU" dirty="0" err="1"/>
              <a:t>LSTMCell</a:t>
            </a:r>
            <a:r>
              <a:rPr lang="ru-RU" dirty="0"/>
              <a:t>(10)).</a:t>
            </a:r>
          </a:p>
        </p:txBody>
      </p:sp>
    </p:spTree>
    <p:extLst>
      <p:ext uri="{BB962C8B-B14F-4D97-AF65-F5344CB8AC3E}">
        <p14:creationId xmlns:p14="http://schemas.microsoft.com/office/powerpoint/2010/main" val="423950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7D54F1-51D3-48E4-8A83-242C4E96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tf.keras.layers.SimpleRNNCell</a:t>
            </a:r>
            <a:r>
              <a:rPr lang="en-US" dirty="0"/>
              <a:t> </a:t>
            </a:r>
            <a:r>
              <a:rPr lang="ru-RU" dirty="0"/>
              <a:t>соответствует слою </a:t>
            </a:r>
            <a:r>
              <a:rPr lang="en-US" dirty="0" err="1"/>
              <a:t>SimpleRNN</a:t>
            </a:r>
            <a:r>
              <a:rPr lang="en-US" dirty="0"/>
              <a:t>.</a:t>
            </a:r>
          </a:p>
          <a:p>
            <a:r>
              <a:rPr lang="en-US" dirty="0" err="1"/>
              <a:t>tf.keras.layers.GRUCell</a:t>
            </a:r>
            <a:r>
              <a:rPr lang="en-US" dirty="0"/>
              <a:t> </a:t>
            </a:r>
            <a:r>
              <a:rPr lang="ru-RU" dirty="0"/>
              <a:t>соответствует слою </a:t>
            </a:r>
            <a:r>
              <a:rPr lang="en-US" dirty="0"/>
              <a:t>GRU.</a:t>
            </a:r>
          </a:p>
          <a:p>
            <a:r>
              <a:rPr lang="en-US" dirty="0" err="1"/>
              <a:t>tf.keras.layers.LSTMCell</a:t>
            </a:r>
            <a:r>
              <a:rPr lang="en-US" dirty="0"/>
              <a:t> </a:t>
            </a:r>
            <a:r>
              <a:rPr lang="ru-RU" dirty="0"/>
              <a:t>соответствует слою </a:t>
            </a:r>
            <a:r>
              <a:rPr lang="en-US" dirty="0"/>
              <a:t>LSTM.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7646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1719</Words>
  <Application>Microsoft Office PowerPoint</Application>
  <PresentationFormat>Широкоэкранный</PresentationFormat>
  <Paragraphs>90</Paragraphs>
  <Slides>22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Fira Sans</vt:lpstr>
      <vt:lpstr>YS Text</vt:lpstr>
      <vt:lpstr>Тема Office</vt:lpstr>
      <vt:lpstr>RNN? Создание собственной Яндекс Алисы?</vt:lpstr>
      <vt:lpstr>Что такое RNN ? </vt:lpstr>
      <vt:lpstr>Keras RNN API разработан с фокусом на</vt:lpstr>
      <vt:lpstr>Построение простой модели</vt:lpstr>
      <vt:lpstr>Презентация PowerPoint</vt:lpstr>
      <vt:lpstr>Выходы и состояния</vt:lpstr>
      <vt:lpstr>Презентация PowerPoint</vt:lpstr>
      <vt:lpstr>RNN слои и RNN ячейки</vt:lpstr>
      <vt:lpstr>Презентация PowerPoint</vt:lpstr>
      <vt:lpstr>Кросс-пакетное сохранение состояния</vt:lpstr>
      <vt:lpstr>Полный пример:</vt:lpstr>
      <vt:lpstr>Двунаправленные RNN</vt:lpstr>
      <vt:lpstr>CuDNN</vt:lpstr>
      <vt:lpstr>Оптимизация производительности и ядра CuDNN в TensorFlow 2.0</vt:lpstr>
      <vt:lpstr>Когда это возможно используйте ядра CuDNN</vt:lpstr>
      <vt:lpstr>Загрузка датасета MNIST</vt:lpstr>
      <vt:lpstr>Создайте экземпляр модели и скомпилируйте его</vt:lpstr>
      <vt:lpstr>Постройте новую модель без ядра CuDNN</vt:lpstr>
      <vt:lpstr>Презентация PowerPoint</vt:lpstr>
      <vt:lpstr>RNN с входными данными вида список/словарь, или вложенными входными данными </vt:lpstr>
      <vt:lpstr>Обучение на собственных датасетах </vt:lpstr>
      <vt:lpstr>Переходим к коду - &gt;&gt;&gt;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RNN? Создание собственной Яндекс Алисы?</dc:title>
  <dc:creator>YUI Changs</dc:creator>
  <cp:lastModifiedBy>YUI Changs</cp:lastModifiedBy>
  <cp:revision>13</cp:revision>
  <dcterms:created xsi:type="dcterms:W3CDTF">2024-03-12T14:31:01Z</dcterms:created>
  <dcterms:modified xsi:type="dcterms:W3CDTF">2024-03-12T16:30:04Z</dcterms:modified>
</cp:coreProperties>
</file>