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75" r:id="rId4"/>
    <p:sldId id="258" r:id="rId5"/>
    <p:sldId id="259" r:id="rId6"/>
    <p:sldId id="306" r:id="rId7"/>
    <p:sldId id="307" r:id="rId8"/>
    <p:sldId id="308" r:id="rId9"/>
    <p:sldId id="309" r:id="rId10"/>
    <p:sldId id="310" r:id="rId11"/>
    <p:sldId id="260" r:id="rId12"/>
    <p:sldId id="261" r:id="rId13"/>
    <p:sldId id="262" r:id="rId14"/>
    <p:sldId id="263" r:id="rId15"/>
    <p:sldId id="266" r:id="rId16"/>
    <p:sldId id="267" r:id="rId17"/>
    <p:sldId id="268" r:id="rId18"/>
    <p:sldId id="269" r:id="rId19"/>
    <p:sldId id="270" r:id="rId20"/>
    <p:sldId id="271" r:id="rId21"/>
    <p:sldId id="272" r:id="rId22"/>
    <p:sldId id="276" r:id="rId23"/>
    <p:sldId id="277" r:id="rId24"/>
    <p:sldId id="278" r:id="rId25"/>
    <p:sldId id="279" r:id="rId26"/>
    <p:sldId id="273" r:id="rId27"/>
    <p:sldId id="280" r:id="rId28"/>
    <p:sldId id="274" r:id="rId29"/>
    <p:sldId id="281" r:id="rId30"/>
    <p:sldId id="282" r:id="rId31"/>
    <p:sldId id="283" r:id="rId32"/>
    <p:sldId id="284" r:id="rId33"/>
    <p:sldId id="285" r:id="rId34"/>
    <p:sldId id="288" r:id="rId35"/>
    <p:sldId id="286" r:id="rId36"/>
    <p:sldId id="287" r:id="rId37"/>
    <p:sldId id="264" r:id="rId38"/>
    <p:sldId id="289" r:id="rId39"/>
    <p:sldId id="290" r:id="rId40"/>
    <p:sldId id="300" r:id="rId41"/>
    <p:sldId id="291" r:id="rId42"/>
    <p:sldId id="292" r:id="rId43"/>
    <p:sldId id="293" r:id="rId44"/>
    <p:sldId id="294" r:id="rId45"/>
    <p:sldId id="295" r:id="rId46"/>
    <p:sldId id="296" r:id="rId47"/>
    <p:sldId id="301" r:id="rId48"/>
    <p:sldId id="297" r:id="rId49"/>
    <p:sldId id="298" r:id="rId50"/>
    <p:sldId id="299" r:id="rId51"/>
    <p:sldId id="305" r:id="rId52"/>
    <p:sldId id="302" r:id="rId53"/>
    <p:sldId id="303" r:id="rId54"/>
    <p:sldId id="304" r:id="rId5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344" autoAdjust="0"/>
  </p:normalViewPr>
  <p:slideViewPr>
    <p:cSldViewPr snapToGrid="0">
      <p:cViewPr varScale="1">
        <p:scale>
          <a:sx n="80" d="100"/>
          <a:sy n="80" d="100"/>
        </p:scale>
        <p:origin x="1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5D5D7-9D65-49C3-958A-730A6D74E8BE}" type="datetimeFigureOut">
              <a:rPr lang="ru-RU" smtClean="0"/>
              <a:t>21.03.2024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5C4EA-56E5-42EA-8B22-22A55DB3DCC6}" type="slidenum">
              <a:rPr lang="ru-RU" smtClean="0"/>
              <a:t>‹#›</a:t>
            </a:fld>
            <a:endParaRPr lang="ru-RU"/>
          </a:p>
        </p:txBody>
      </p:sp>
    </p:spTree>
    <p:extLst>
      <p:ext uri="{BB962C8B-B14F-4D97-AF65-F5344CB8AC3E}">
        <p14:creationId xmlns:p14="http://schemas.microsoft.com/office/powerpoint/2010/main" val="397306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Общий вывод состоит в том, что фильтрация изображений является неотъемлемой частью цифровой обработки изображений, которая играет важную роль в улучшении качества, анализе содержания и использовании изображений в различных областях. Это помогает улучшить визуальные характеристики, сделать изображения более информативными и подготовить их для последующего использования в различных приложениях и областях исследования.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F5C4EA-56E5-42EA-8B22-22A55DB3DCC6}" type="slidenum">
              <a:rPr lang="ru-RU" smtClean="0"/>
              <a:t>52</a:t>
            </a:fld>
            <a:endParaRPr lang="ru-RU"/>
          </a:p>
        </p:txBody>
      </p:sp>
    </p:spTree>
    <p:extLst>
      <p:ext uri="{BB962C8B-B14F-4D97-AF65-F5344CB8AC3E}">
        <p14:creationId xmlns:p14="http://schemas.microsoft.com/office/powerpoint/2010/main" val="2387865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342900" lvl="0" indent="-342900">
              <a:lnSpc>
                <a:spcPct val="107000"/>
              </a:lnSpc>
              <a:spcAft>
                <a:spcPts val="800"/>
              </a:spcAft>
              <a:buFont typeface="+mj-lt"/>
              <a:buAutoNum type="arabicPeriod"/>
              <a:tabLst>
                <a:tab pos="457200" algn="l"/>
              </a:tabLst>
            </a:pPr>
            <a:r>
              <a:rPr lang="ru-RU" sz="1800" b="1"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Характеристики изображения:</a:t>
            </a:r>
            <a:r>
              <a:rPr lang="ru-RU" sz="1800"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 Каждое изображение имеет свои уникальные особенности, такие как уровень шума, тип объектов на изображении, степень детализации и т. д. Выбор фильтра должен учитывать эти характеристики для наилучшего результата.</a:t>
            </a:r>
            <a:endParaRPr lang="ru-RU" sz="1800" dirty="0">
              <a:solidFill>
                <a:srgbClr val="ECECE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ru-RU" sz="1800" b="1"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Цель обработки:</a:t>
            </a:r>
            <a:r>
              <a:rPr lang="ru-RU" sz="1800"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 Задачи обработки изображений могут варьироваться от улучшения визуального качества до обнаружения объектов или извлечения особых характеристик. Например, для улучшения контраста и выделения краев часто используются фильтры </a:t>
            </a:r>
            <a:r>
              <a:rPr lang="ru-RU" sz="1800" dirty="0" err="1">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Собеля</a:t>
            </a:r>
            <a:r>
              <a:rPr lang="ru-RU" sz="1800"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 или Лапласа, в то время как для удаления шума предпочтительнее медианный фильтр или фильтр Гаусса.</a:t>
            </a:r>
            <a:endParaRPr lang="ru-RU" sz="1800" dirty="0">
              <a:solidFill>
                <a:srgbClr val="ECECE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ru-RU" sz="1800" b="1"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Тип шума или искажений:</a:t>
            </a:r>
            <a:r>
              <a:rPr lang="ru-RU" sz="1800"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 Различные типы шума или искажений могут требовать различных подходов к фильтрации. Например, для удаления цифрового шума часто используется медианный фильтр, в то время как для уменьшения аналогового шума могут быть эффективны фильтры усреднения или фильтры усиления контраста.</a:t>
            </a:r>
            <a:endParaRPr lang="ru-RU" sz="1800" dirty="0">
              <a:solidFill>
                <a:srgbClr val="ECECE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ru-RU" sz="1800" b="1"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Вычислительная эффективность:</a:t>
            </a:r>
            <a:r>
              <a:rPr lang="ru-RU" sz="1800"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 Некоторые фильтры могут быть более вычислительно затратными, чем другие, особенно при работе с большими изображениями или приложениями реального времени. Поэтому важно учитывать вычислительные ресурсы при выборе фильтра.</a:t>
            </a:r>
            <a:endParaRPr lang="ru-RU" sz="1800" dirty="0">
              <a:solidFill>
                <a:srgbClr val="ECECE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ru-RU" sz="1800" b="1"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Эффективность в заданных условиях:</a:t>
            </a:r>
            <a:r>
              <a:rPr lang="ru-RU" sz="1800"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 Некоторые фильтры могут работать лучше в определенных условиях или для конкретных типов изображений. Например, для изображений с высоким уровнем шума медианный фильтр может быть более эффективным, чем фильтр Гаусса.</a:t>
            </a:r>
          </a:p>
          <a:p>
            <a:pPr marL="342900" lvl="0" indent="-342900">
              <a:lnSpc>
                <a:spcPct val="107000"/>
              </a:lnSpc>
              <a:spcAft>
                <a:spcPts val="800"/>
              </a:spcAft>
              <a:buFont typeface="+mj-lt"/>
              <a:buAutoNum type="arabicPeriod"/>
              <a:tabLst>
                <a:tab pos="457200" algn="l"/>
              </a:tabLst>
            </a:pPr>
            <a:endParaRPr lang="ru-RU" sz="1800" dirty="0">
              <a:solidFill>
                <a:srgbClr val="ECECEC"/>
              </a:solidFill>
              <a:effectLst/>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mj-lt"/>
              <a:buNone/>
              <a:tabLst>
                <a:tab pos="457200" algn="l"/>
              </a:tabLst>
              <a:defRPr/>
            </a:pPr>
            <a:r>
              <a:rPr lang="ru-RU" sz="1800" dirty="0">
                <a:solidFill>
                  <a:srgbClr val="ECECEC"/>
                </a:solidFill>
                <a:effectLst/>
                <a:latin typeface="Segoe UI" panose="020B0502040204020203" pitchFamily="34" charset="0"/>
                <a:ea typeface="Times New Roman" panose="02020603050405020304" pitchFamily="18" charset="0"/>
                <a:cs typeface="Times New Roman" panose="02020603050405020304" pitchFamily="18" charset="0"/>
              </a:rPr>
              <a:t>В конечном итоге выбор подходящего фильтра должен быть обоснованным и основанным на анализе конкретных требований задачи обработки изображения, свойствах изображения и целей обработки. Использование подходящего фильтра поможет достичь желаемых результатов с минимальными искажениями и оптимальным использованием ресурсов.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endParaRPr lang="ru-RU" sz="1800" dirty="0">
              <a:solidFill>
                <a:srgbClr val="ECECEC"/>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F5C4EA-56E5-42EA-8B22-22A55DB3DCC6}" type="slidenum">
              <a:rPr lang="ru-RU" smtClean="0"/>
              <a:t>53</a:t>
            </a:fld>
            <a:endParaRPr lang="ru-RU"/>
          </a:p>
        </p:txBody>
      </p:sp>
    </p:spTree>
    <p:extLst>
      <p:ext uri="{BB962C8B-B14F-4D97-AF65-F5344CB8AC3E}">
        <p14:creationId xmlns:p14="http://schemas.microsoft.com/office/powerpoint/2010/main" val="4000685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B4951-4DFB-4CFD-959E-16704638E83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D92956B-8421-4074-9F67-2D42B63DA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2AEEE6B-83B0-4C12-A2A1-E1D9311BF51D}"/>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5" name="Нижний колонтитул 4">
            <a:extLst>
              <a:ext uri="{FF2B5EF4-FFF2-40B4-BE49-F238E27FC236}">
                <a16:creationId xmlns:a16="http://schemas.microsoft.com/office/drawing/2014/main" id="{6DBBFD83-A3B4-450E-AF41-6B89A92A599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CE33AA8-9691-49F9-A6E5-B3F25B1096A5}"/>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128522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99D8BD-8D39-4945-8D80-BE7B69DF088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C015569-0DDE-4BD6-BED6-BE679AE3C3F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810B743-A50E-4CFC-B06C-824AD42B5AE2}"/>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5" name="Нижний колонтитул 4">
            <a:extLst>
              <a:ext uri="{FF2B5EF4-FFF2-40B4-BE49-F238E27FC236}">
                <a16:creationId xmlns:a16="http://schemas.microsoft.com/office/drawing/2014/main" id="{131F8520-DA32-4E9C-9052-D688DB92E3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94167BF-16A8-45FB-A79B-77DF0BFB734D}"/>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200062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83CD63D-2F5D-4194-8502-BC04BE1C550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A741ADE-FDFE-4367-93CF-C6150F9D2EF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A57B450-3D0F-4D0B-86A4-FDD5B9124DE4}"/>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5" name="Нижний колонтитул 4">
            <a:extLst>
              <a:ext uri="{FF2B5EF4-FFF2-40B4-BE49-F238E27FC236}">
                <a16:creationId xmlns:a16="http://schemas.microsoft.com/office/drawing/2014/main" id="{DC0DE374-F689-48A8-8C81-6CF71DBB82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E36FDEA-2810-46EA-8A56-1184239E5992}"/>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318076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2E9942-CEA1-4875-A3D0-D2F0F2F896F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D2BB929-76DA-4582-A514-6D146BA1B99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114C4EF-706A-4468-9AF8-FC3ED93F4A62}"/>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5" name="Нижний колонтитул 4">
            <a:extLst>
              <a:ext uri="{FF2B5EF4-FFF2-40B4-BE49-F238E27FC236}">
                <a16:creationId xmlns:a16="http://schemas.microsoft.com/office/drawing/2014/main" id="{E9FFE010-E765-43DB-B55E-47B23174E1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4E0E7D7-9A19-45AD-ADB4-3D4E526CF5D0}"/>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364532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119575-EB0C-4A48-A7BF-1B19DE5FA6B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AB2DEC4-1D5E-4A80-9F3E-6D91B663C0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405AE33-074B-4756-866E-6AA4C13575BC}"/>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5" name="Нижний колонтитул 4">
            <a:extLst>
              <a:ext uri="{FF2B5EF4-FFF2-40B4-BE49-F238E27FC236}">
                <a16:creationId xmlns:a16="http://schemas.microsoft.com/office/drawing/2014/main" id="{37D0BB97-64B9-4AE3-8D96-4BFA8F7EE53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C4E3AC8-7F16-4258-A650-7210409336FC}"/>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200341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1F5C32-6A35-45E5-9939-D1D8950D0FD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B3905AD-7F12-4806-BFC1-4028FB77933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0DD82FD-DEB9-4EB7-B3F3-DCA1514CE1C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C988E0A-377A-4CC3-91CD-66A23410EF66}"/>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6" name="Нижний колонтитул 5">
            <a:extLst>
              <a:ext uri="{FF2B5EF4-FFF2-40B4-BE49-F238E27FC236}">
                <a16:creationId xmlns:a16="http://schemas.microsoft.com/office/drawing/2014/main" id="{86246DB1-06D3-4C10-94E4-205137B6046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7A0314-742E-4F96-A068-89F96449DF86}"/>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396406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4460F0-602A-460A-B951-336901EFCB4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D26A375-72EA-450E-AF10-E3BA7D33D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D8FC067-991C-4A66-B614-E7DF8C5196B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7AD5D8D-8410-459F-A7D5-C659FAA43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047175B-04B2-4300-80B3-665E35FE5EA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803420E-F06D-4A6E-AC59-0C1D02F77CF8}"/>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8" name="Нижний колонтитул 7">
            <a:extLst>
              <a:ext uri="{FF2B5EF4-FFF2-40B4-BE49-F238E27FC236}">
                <a16:creationId xmlns:a16="http://schemas.microsoft.com/office/drawing/2014/main" id="{F1C2AFFC-6A97-4F6E-A404-779C688B9CD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994388B-0C61-4292-AEC7-8A2E82167995}"/>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353617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3F52D1-44D3-423D-8499-3E0319FBF09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B225D9A-1637-4D35-AE26-95BAC461AAAF}"/>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4" name="Нижний колонтитул 3">
            <a:extLst>
              <a:ext uri="{FF2B5EF4-FFF2-40B4-BE49-F238E27FC236}">
                <a16:creationId xmlns:a16="http://schemas.microsoft.com/office/drawing/2014/main" id="{EE7D64E9-D337-4C60-A7B5-95DF0B6F9BA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A4E5E52-EB80-4586-8B6A-DAD5CD232398}"/>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421420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A71EDC9-CA1F-419E-90EA-B4A6C6C1094A}"/>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3" name="Нижний колонтитул 2">
            <a:extLst>
              <a:ext uri="{FF2B5EF4-FFF2-40B4-BE49-F238E27FC236}">
                <a16:creationId xmlns:a16="http://schemas.microsoft.com/office/drawing/2014/main" id="{632215F1-2E46-41E9-BE38-AA292FFA66D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3485DF2-D397-4662-A667-22BD17AF574B}"/>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199729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16D3CD-036A-4A9A-8A0B-15CD28150E2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79C70C4-4CB7-4AEA-934C-C264706B8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6B22BFF-B610-41F7-8C26-263D19B99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571DB87-3F24-4C7B-9A7C-28CB4C940741}"/>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6" name="Нижний колонтитул 5">
            <a:extLst>
              <a:ext uri="{FF2B5EF4-FFF2-40B4-BE49-F238E27FC236}">
                <a16:creationId xmlns:a16="http://schemas.microsoft.com/office/drawing/2014/main" id="{E8F9C4BC-C616-45A0-9430-1F58D6EADB6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499FF24-C4FC-4D3E-BB86-8C91D2644A53}"/>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229200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A6BF7E-C75D-4B3F-BCA1-A415554677C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67A465E-49F0-4C25-BB90-01E174B49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70DA871-590D-4DA1-9B31-A899A863C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890891E-CC83-4F36-9B85-C844BBB68566}"/>
              </a:ext>
            </a:extLst>
          </p:cNvPr>
          <p:cNvSpPr>
            <a:spLocks noGrp="1"/>
          </p:cNvSpPr>
          <p:nvPr>
            <p:ph type="dt" sz="half" idx="10"/>
          </p:nvPr>
        </p:nvSpPr>
        <p:spPr/>
        <p:txBody>
          <a:bodyPr/>
          <a:lstStyle/>
          <a:p>
            <a:fld id="{ECB52724-C2E4-4967-8577-CE38446FE1CB}" type="datetimeFigureOut">
              <a:rPr lang="ru-RU" smtClean="0"/>
              <a:t>21.03.2024</a:t>
            </a:fld>
            <a:endParaRPr lang="ru-RU"/>
          </a:p>
        </p:txBody>
      </p:sp>
      <p:sp>
        <p:nvSpPr>
          <p:cNvPr id="6" name="Нижний колонтитул 5">
            <a:extLst>
              <a:ext uri="{FF2B5EF4-FFF2-40B4-BE49-F238E27FC236}">
                <a16:creationId xmlns:a16="http://schemas.microsoft.com/office/drawing/2014/main" id="{10106AC2-C1C6-409B-AC11-C9F54E557A6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2F0DDE4-B503-464B-82A0-0AF92319C82E}"/>
              </a:ext>
            </a:extLst>
          </p:cNvPr>
          <p:cNvSpPr>
            <a:spLocks noGrp="1"/>
          </p:cNvSpPr>
          <p:nvPr>
            <p:ph type="sldNum" sz="quarter" idx="12"/>
          </p:nvPr>
        </p:nvSpPr>
        <p:spPr/>
        <p:txBody>
          <a:bodyPr/>
          <a:lstStyle/>
          <a:p>
            <a:fld id="{0516DF6A-43B8-411F-ACC4-DEC8AA70A1AA}" type="slidenum">
              <a:rPr lang="ru-RU" smtClean="0"/>
              <a:t>‹#›</a:t>
            </a:fld>
            <a:endParaRPr lang="ru-RU"/>
          </a:p>
        </p:txBody>
      </p:sp>
    </p:spTree>
    <p:extLst>
      <p:ext uri="{BB962C8B-B14F-4D97-AF65-F5344CB8AC3E}">
        <p14:creationId xmlns:p14="http://schemas.microsoft.com/office/powerpoint/2010/main" val="241894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7B3FE-BBD6-4F9D-B635-BD62CC12D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C8811B7F-5E82-4120-8106-BB49D463C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0B1D346-04CF-48B8-81C8-6913B362C8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52724-C2E4-4967-8577-CE38446FE1CB}" type="datetimeFigureOut">
              <a:rPr lang="ru-RU" smtClean="0"/>
              <a:t>21.03.2024</a:t>
            </a:fld>
            <a:endParaRPr lang="ru-RU"/>
          </a:p>
        </p:txBody>
      </p:sp>
      <p:sp>
        <p:nvSpPr>
          <p:cNvPr id="5" name="Нижний колонтитул 4">
            <a:extLst>
              <a:ext uri="{FF2B5EF4-FFF2-40B4-BE49-F238E27FC236}">
                <a16:creationId xmlns:a16="http://schemas.microsoft.com/office/drawing/2014/main" id="{68A16DCD-D795-4F44-9447-B580F7BB7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1189CA1-AFB3-4D68-B015-63FE6C7F8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6DF6A-43B8-411F-ACC4-DEC8AA70A1AA}" type="slidenum">
              <a:rPr lang="ru-RU" smtClean="0"/>
              <a:t>‹#›</a:t>
            </a:fld>
            <a:endParaRPr lang="ru-RU"/>
          </a:p>
        </p:txBody>
      </p:sp>
    </p:spTree>
    <p:extLst>
      <p:ext uri="{BB962C8B-B14F-4D97-AF65-F5344CB8AC3E}">
        <p14:creationId xmlns:p14="http://schemas.microsoft.com/office/powerpoint/2010/main" val="219267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7D2CD-4C4D-40D8-9636-4C484D002F7E}"/>
              </a:ext>
            </a:extLst>
          </p:cNvPr>
          <p:cNvSpPr>
            <a:spLocks noGrp="1"/>
          </p:cNvSpPr>
          <p:nvPr>
            <p:ph type="ctrTitle"/>
          </p:nvPr>
        </p:nvSpPr>
        <p:spPr/>
        <p:txBody>
          <a:bodyPr/>
          <a:lstStyle/>
          <a:p>
            <a:r>
              <a:rPr lang="ru-RU" dirty="0"/>
              <a:t>Фильтрация изображений</a:t>
            </a:r>
          </a:p>
        </p:txBody>
      </p:sp>
      <p:sp>
        <p:nvSpPr>
          <p:cNvPr id="3" name="Подзаголовок 2">
            <a:extLst>
              <a:ext uri="{FF2B5EF4-FFF2-40B4-BE49-F238E27FC236}">
                <a16:creationId xmlns:a16="http://schemas.microsoft.com/office/drawing/2014/main" id="{FDEDDB48-AF54-42FD-8CD8-825C4DBB6A1B}"/>
              </a:ext>
            </a:extLst>
          </p:cNvPr>
          <p:cNvSpPr>
            <a:spLocks noGrp="1"/>
          </p:cNvSpPr>
          <p:nvPr>
            <p:ph type="subTitle" idx="1"/>
          </p:nvPr>
        </p:nvSpPr>
        <p:spPr>
          <a:xfrm>
            <a:off x="1524000" y="6521116"/>
            <a:ext cx="9144000" cy="336884"/>
          </a:xfrm>
        </p:spPr>
        <p:txBody>
          <a:bodyPr>
            <a:normAutofit fontScale="92500" lnSpcReduction="20000"/>
          </a:bodyPr>
          <a:lstStyle/>
          <a:p>
            <a:r>
              <a:rPr lang="ru-RU" dirty="0" err="1"/>
              <a:t>Гойдо</a:t>
            </a:r>
            <a:r>
              <a:rPr lang="ru-RU" dirty="0"/>
              <a:t> Юрий Ильич</a:t>
            </a:r>
          </a:p>
          <a:p>
            <a:endParaRPr lang="ru-RU" dirty="0"/>
          </a:p>
        </p:txBody>
      </p:sp>
    </p:spTree>
    <p:extLst>
      <p:ext uri="{BB962C8B-B14F-4D97-AF65-F5344CB8AC3E}">
        <p14:creationId xmlns:p14="http://schemas.microsoft.com/office/powerpoint/2010/main" val="91232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822C0F-06C0-47F9-B53E-46916BF49AE0}"/>
              </a:ext>
            </a:extLst>
          </p:cNvPr>
          <p:cNvSpPr>
            <a:spLocks noGrp="1"/>
          </p:cNvSpPr>
          <p:nvPr>
            <p:ph type="title"/>
          </p:nvPr>
        </p:nvSpPr>
        <p:spPr/>
        <p:txBody>
          <a:bodyPr/>
          <a:lstStyle/>
          <a:p>
            <a:r>
              <a:rPr lang="ru-RU" dirty="0"/>
              <a:t>Обнаружение особых точек и характеристик</a:t>
            </a:r>
          </a:p>
        </p:txBody>
      </p:sp>
      <p:sp>
        <p:nvSpPr>
          <p:cNvPr id="3" name="Объект 2">
            <a:extLst>
              <a:ext uri="{FF2B5EF4-FFF2-40B4-BE49-F238E27FC236}">
                <a16:creationId xmlns:a16="http://schemas.microsoft.com/office/drawing/2014/main" id="{854A43EE-A105-4FF1-AB1E-86E22264904B}"/>
              </a:ext>
            </a:extLst>
          </p:cNvPr>
          <p:cNvSpPr>
            <a:spLocks noGrp="1"/>
          </p:cNvSpPr>
          <p:nvPr>
            <p:ph idx="1"/>
          </p:nvPr>
        </p:nvSpPr>
        <p:spPr/>
        <p:txBody>
          <a:bodyPr/>
          <a:lstStyle/>
          <a:p>
            <a:r>
              <a:rPr lang="ru-RU" dirty="0"/>
              <a:t>Фильтрация может использоваться для обнаружения и выделения особых точек, таких как края, углы, текстуры и другие характеристики, что полезно для различных задач компьютерного зрения.</a:t>
            </a:r>
          </a:p>
          <a:p>
            <a:endParaRPr lang="ru-RU" dirty="0"/>
          </a:p>
        </p:txBody>
      </p:sp>
    </p:spTree>
    <p:extLst>
      <p:ext uri="{BB962C8B-B14F-4D97-AF65-F5344CB8AC3E}">
        <p14:creationId xmlns:p14="http://schemas.microsoft.com/office/powerpoint/2010/main" val="131556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DE902D-9087-43F8-8507-FF44ECD8D4DA}"/>
              </a:ext>
            </a:extLst>
          </p:cNvPr>
          <p:cNvSpPr>
            <a:spLocks noGrp="1"/>
          </p:cNvSpPr>
          <p:nvPr>
            <p:ph type="title"/>
          </p:nvPr>
        </p:nvSpPr>
        <p:spPr/>
        <p:txBody>
          <a:bodyPr/>
          <a:lstStyle/>
          <a:p>
            <a:r>
              <a:rPr lang="ru-RU" dirty="0"/>
              <a:t>Зачем используется фильтрация в обработке изображений.</a:t>
            </a:r>
          </a:p>
        </p:txBody>
      </p:sp>
      <p:sp>
        <p:nvSpPr>
          <p:cNvPr id="3" name="Объект 2">
            <a:extLst>
              <a:ext uri="{FF2B5EF4-FFF2-40B4-BE49-F238E27FC236}">
                <a16:creationId xmlns:a16="http://schemas.microsoft.com/office/drawing/2014/main" id="{C6CF0481-C499-4E78-A2E6-4C74E1B46A8F}"/>
              </a:ext>
            </a:extLst>
          </p:cNvPr>
          <p:cNvSpPr>
            <a:spLocks noGrp="1"/>
          </p:cNvSpPr>
          <p:nvPr>
            <p:ph idx="1"/>
          </p:nvPr>
        </p:nvSpPr>
        <p:spPr/>
        <p:txBody>
          <a:bodyPr>
            <a:normAutofit/>
          </a:bodyPr>
          <a:lstStyle/>
          <a:p>
            <a:r>
              <a:rPr lang="ru-RU" dirty="0"/>
              <a:t>Фильтрация в обработке изображений используется по нескольким причинам, включая:</a:t>
            </a:r>
          </a:p>
          <a:p>
            <a:r>
              <a:rPr lang="ru-RU" dirty="0"/>
              <a:t>Улучшение качества изображения</a:t>
            </a:r>
          </a:p>
          <a:p>
            <a:r>
              <a:rPr lang="ru-RU" dirty="0"/>
              <a:t>Удаление шума</a:t>
            </a:r>
          </a:p>
          <a:p>
            <a:r>
              <a:rPr lang="ru-RU" dirty="0"/>
              <a:t>Выделение объектов</a:t>
            </a:r>
          </a:p>
          <a:p>
            <a:r>
              <a:rPr lang="ru-RU" dirty="0"/>
              <a:t>Предварительная обработка перед анализом</a:t>
            </a:r>
          </a:p>
          <a:p>
            <a:r>
              <a:rPr lang="ru-RU" dirty="0"/>
              <a:t>Улучшение визуального восприятия</a:t>
            </a:r>
          </a:p>
          <a:p>
            <a:r>
              <a:rPr lang="ru-RU" dirty="0"/>
              <a:t>Коррекция дефектов</a:t>
            </a:r>
          </a:p>
          <a:p>
            <a:endParaRPr lang="ru-RU" dirty="0"/>
          </a:p>
        </p:txBody>
      </p:sp>
    </p:spTree>
    <p:extLst>
      <p:ext uri="{BB962C8B-B14F-4D97-AF65-F5344CB8AC3E}">
        <p14:creationId xmlns:p14="http://schemas.microsoft.com/office/powerpoint/2010/main" val="418113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652AA4-5D2A-4B78-B582-ED374D0A1D6B}"/>
              </a:ext>
            </a:extLst>
          </p:cNvPr>
          <p:cNvSpPr>
            <a:spLocks noGrp="1"/>
          </p:cNvSpPr>
          <p:nvPr>
            <p:ph type="title"/>
          </p:nvPr>
        </p:nvSpPr>
        <p:spPr/>
        <p:txBody>
          <a:bodyPr/>
          <a:lstStyle/>
          <a:p>
            <a:r>
              <a:rPr lang="ru-RU" dirty="0"/>
              <a:t>Улучшение качества изображения</a:t>
            </a:r>
            <a:br>
              <a:rPr lang="ru-RU" dirty="0"/>
            </a:br>
            <a:endParaRPr lang="ru-RU" dirty="0"/>
          </a:p>
        </p:txBody>
      </p:sp>
      <p:sp>
        <p:nvSpPr>
          <p:cNvPr id="3" name="Объект 2">
            <a:extLst>
              <a:ext uri="{FF2B5EF4-FFF2-40B4-BE49-F238E27FC236}">
                <a16:creationId xmlns:a16="http://schemas.microsoft.com/office/drawing/2014/main" id="{A6FD1BC1-2781-42CE-A6B6-9F57B98A596C}"/>
              </a:ext>
            </a:extLst>
          </p:cNvPr>
          <p:cNvSpPr>
            <a:spLocks noGrp="1"/>
          </p:cNvSpPr>
          <p:nvPr>
            <p:ph idx="1"/>
          </p:nvPr>
        </p:nvSpPr>
        <p:spPr/>
        <p:txBody>
          <a:bodyPr/>
          <a:lstStyle/>
          <a:p>
            <a:r>
              <a:rPr lang="ru-RU" dirty="0"/>
              <a:t>Фильтрация позволяет улучшить визуальные характеристики изображения, такие как четкость, контрастность, цветовой баланс и яркость. Это особенно полезно для улучшения качества фотографий, снятых в условиях низкого освещения или с размытием.</a:t>
            </a:r>
          </a:p>
        </p:txBody>
      </p:sp>
    </p:spTree>
    <p:extLst>
      <p:ext uri="{BB962C8B-B14F-4D97-AF65-F5344CB8AC3E}">
        <p14:creationId xmlns:p14="http://schemas.microsoft.com/office/powerpoint/2010/main" val="2928326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50E2EC-F29D-4A83-8AD7-9E087F667A4C}"/>
              </a:ext>
            </a:extLst>
          </p:cNvPr>
          <p:cNvSpPr>
            <a:spLocks noGrp="1"/>
          </p:cNvSpPr>
          <p:nvPr>
            <p:ph type="title"/>
          </p:nvPr>
        </p:nvSpPr>
        <p:spPr/>
        <p:txBody>
          <a:bodyPr/>
          <a:lstStyle/>
          <a:p>
            <a:r>
              <a:rPr lang="ru-RU" dirty="0"/>
              <a:t>Удаление шума</a:t>
            </a:r>
            <a:br>
              <a:rPr lang="ru-RU" dirty="0"/>
            </a:br>
            <a:endParaRPr lang="ru-RU" dirty="0"/>
          </a:p>
        </p:txBody>
      </p:sp>
      <p:sp>
        <p:nvSpPr>
          <p:cNvPr id="3" name="Объект 2">
            <a:extLst>
              <a:ext uri="{FF2B5EF4-FFF2-40B4-BE49-F238E27FC236}">
                <a16:creationId xmlns:a16="http://schemas.microsoft.com/office/drawing/2014/main" id="{B3A1E968-27BA-4AAB-9A24-F92800552F31}"/>
              </a:ext>
            </a:extLst>
          </p:cNvPr>
          <p:cNvSpPr>
            <a:spLocks noGrp="1"/>
          </p:cNvSpPr>
          <p:nvPr>
            <p:ph idx="1"/>
          </p:nvPr>
        </p:nvSpPr>
        <p:spPr/>
        <p:txBody>
          <a:bodyPr/>
          <a:lstStyle/>
          <a:p>
            <a:r>
              <a:rPr lang="ru-RU" dirty="0"/>
              <a:t>В процессе съемки или передачи изображения могут появляться различные виды шума, такие как аналоговый шум, цифровой шум или механические артефакты. Фильтрация позволяет уменьшить или удалить этот шум, что делает изображение более чистым и пригодным для дальнейшей обработки или визуального анализа.</a:t>
            </a:r>
          </a:p>
        </p:txBody>
      </p:sp>
    </p:spTree>
    <p:extLst>
      <p:ext uri="{BB962C8B-B14F-4D97-AF65-F5344CB8AC3E}">
        <p14:creationId xmlns:p14="http://schemas.microsoft.com/office/powerpoint/2010/main" val="35657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D43F32-F6B2-4396-BC7D-6D07F0CCF29B}"/>
              </a:ext>
            </a:extLst>
          </p:cNvPr>
          <p:cNvSpPr>
            <a:spLocks noGrp="1"/>
          </p:cNvSpPr>
          <p:nvPr>
            <p:ph type="title"/>
          </p:nvPr>
        </p:nvSpPr>
        <p:spPr/>
        <p:txBody>
          <a:bodyPr/>
          <a:lstStyle/>
          <a:p>
            <a:r>
              <a:rPr lang="ru-RU" dirty="0"/>
              <a:t>Выделение объектов</a:t>
            </a:r>
          </a:p>
        </p:txBody>
      </p:sp>
      <p:sp>
        <p:nvSpPr>
          <p:cNvPr id="3" name="Объект 2">
            <a:extLst>
              <a:ext uri="{FF2B5EF4-FFF2-40B4-BE49-F238E27FC236}">
                <a16:creationId xmlns:a16="http://schemas.microsoft.com/office/drawing/2014/main" id="{59E2004A-EDEC-4ECC-91D6-21429A05A2C5}"/>
              </a:ext>
            </a:extLst>
          </p:cNvPr>
          <p:cNvSpPr>
            <a:spLocks noGrp="1"/>
          </p:cNvSpPr>
          <p:nvPr>
            <p:ph idx="1"/>
          </p:nvPr>
        </p:nvSpPr>
        <p:spPr/>
        <p:txBody>
          <a:bodyPr/>
          <a:lstStyle/>
          <a:p>
            <a:r>
              <a:rPr lang="ru-RU" dirty="0"/>
              <a:t>С помощью фильтрации можно выделить определенные объекты или характеристики на изображении. Это полезно для распознавания объектов, сегментации изображений и анализа содержания.</a:t>
            </a:r>
          </a:p>
        </p:txBody>
      </p:sp>
    </p:spTree>
    <p:extLst>
      <p:ext uri="{BB962C8B-B14F-4D97-AF65-F5344CB8AC3E}">
        <p14:creationId xmlns:p14="http://schemas.microsoft.com/office/powerpoint/2010/main" val="144261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452C6-7F1C-4FD3-AA05-D21E0A179677}"/>
              </a:ext>
            </a:extLst>
          </p:cNvPr>
          <p:cNvSpPr>
            <a:spLocks noGrp="1"/>
          </p:cNvSpPr>
          <p:nvPr>
            <p:ph type="title"/>
          </p:nvPr>
        </p:nvSpPr>
        <p:spPr/>
        <p:txBody>
          <a:bodyPr/>
          <a:lstStyle/>
          <a:p>
            <a:r>
              <a:rPr lang="ru-RU" dirty="0"/>
              <a:t>Предварительная обработка перед анализом</a:t>
            </a:r>
          </a:p>
        </p:txBody>
      </p:sp>
      <p:sp>
        <p:nvSpPr>
          <p:cNvPr id="3" name="Объект 2">
            <a:extLst>
              <a:ext uri="{FF2B5EF4-FFF2-40B4-BE49-F238E27FC236}">
                <a16:creationId xmlns:a16="http://schemas.microsoft.com/office/drawing/2014/main" id="{C7544164-6567-4E9E-BD0C-CE7F9B760272}"/>
              </a:ext>
            </a:extLst>
          </p:cNvPr>
          <p:cNvSpPr>
            <a:spLocks noGrp="1"/>
          </p:cNvSpPr>
          <p:nvPr>
            <p:ph idx="1"/>
          </p:nvPr>
        </p:nvSpPr>
        <p:spPr/>
        <p:txBody>
          <a:bodyPr/>
          <a:lstStyle/>
          <a:p>
            <a:r>
              <a:rPr lang="ru-RU" dirty="0"/>
              <a:t>Фильтрация часто используется в качестве этапа предварительной обработки изображений перед их анализом компьютерными алгоритмами. Например, фильтры могут применяться для выделения особых точек или признаков, сглаживания изображения перед классификацией, или уменьшения влияния фонового шума перед сегментацией.</a:t>
            </a:r>
          </a:p>
        </p:txBody>
      </p:sp>
    </p:spTree>
    <p:extLst>
      <p:ext uri="{BB962C8B-B14F-4D97-AF65-F5344CB8AC3E}">
        <p14:creationId xmlns:p14="http://schemas.microsoft.com/office/powerpoint/2010/main" val="1312639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78BA11-15EA-412B-96E5-C5F82BE44FC8}"/>
              </a:ext>
            </a:extLst>
          </p:cNvPr>
          <p:cNvSpPr>
            <a:spLocks noGrp="1"/>
          </p:cNvSpPr>
          <p:nvPr>
            <p:ph type="title"/>
          </p:nvPr>
        </p:nvSpPr>
        <p:spPr/>
        <p:txBody>
          <a:bodyPr/>
          <a:lstStyle/>
          <a:p>
            <a:r>
              <a:rPr lang="ru-RU" dirty="0"/>
              <a:t>Улучшение визуального восприятия</a:t>
            </a:r>
          </a:p>
        </p:txBody>
      </p:sp>
      <p:sp>
        <p:nvSpPr>
          <p:cNvPr id="3" name="Объект 2">
            <a:extLst>
              <a:ext uri="{FF2B5EF4-FFF2-40B4-BE49-F238E27FC236}">
                <a16:creationId xmlns:a16="http://schemas.microsoft.com/office/drawing/2014/main" id="{5D1EA344-DE5E-400B-9554-EAFDB8DB5A74}"/>
              </a:ext>
            </a:extLst>
          </p:cNvPr>
          <p:cNvSpPr>
            <a:spLocks noGrp="1"/>
          </p:cNvSpPr>
          <p:nvPr>
            <p:ph idx="1"/>
          </p:nvPr>
        </p:nvSpPr>
        <p:spPr/>
        <p:txBody>
          <a:bodyPr/>
          <a:lstStyle/>
          <a:p>
            <a:r>
              <a:rPr lang="ru-RU" dirty="0"/>
              <a:t>Фильтрация может улучшить общее визуальное восприятие изображения, делая его более привлекательным или выразительным для зрителя.</a:t>
            </a:r>
          </a:p>
        </p:txBody>
      </p:sp>
    </p:spTree>
    <p:extLst>
      <p:ext uri="{BB962C8B-B14F-4D97-AF65-F5344CB8AC3E}">
        <p14:creationId xmlns:p14="http://schemas.microsoft.com/office/powerpoint/2010/main" val="334742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3D335-1D1A-40C7-B4B5-34EC1B7B02C5}"/>
              </a:ext>
            </a:extLst>
          </p:cNvPr>
          <p:cNvSpPr>
            <a:spLocks noGrp="1"/>
          </p:cNvSpPr>
          <p:nvPr>
            <p:ph type="title"/>
          </p:nvPr>
        </p:nvSpPr>
        <p:spPr/>
        <p:txBody>
          <a:bodyPr/>
          <a:lstStyle/>
          <a:p>
            <a:r>
              <a:rPr lang="ru-RU" dirty="0"/>
              <a:t>Коррекция дефектов</a:t>
            </a:r>
          </a:p>
        </p:txBody>
      </p:sp>
      <p:sp>
        <p:nvSpPr>
          <p:cNvPr id="3" name="Объект 2">
            <a:extLst>
              <a:ext uri="{FF2B5EF4-FFF2-40B4-BE49-F238E27FC236}">
                <a16:creationId xmlns:a16="http://schemas.microsoft.com/office/drawing/2014/main" id="{AA42E2E0-D4FA-4A80-8007-EFBFD2A279BB}"/>
              </a:ext>
            </a:extLst>
          </p:cNvPr>
          <p:cNvSpPr>
            <a:spLocks noGrp="1"/>
          </p:cNvSpPr>
          <p:nvPr>
            <p:ph idx="1"/>
          </p:nvPr>
        </p:nvSpPr>
        <p:spPr/>
        <p:txBody>
          <a:bodyPr/>
          <a:lstStyle/>
          <a:p>
            <a:r>
              <a:rPr lang="ru-RU" dirty="0"/>
              <a:t>Некоторые виды фильтров могут использоваться для исправления дефектов или искажений, возникающих при съемке изображений, таких как искажения перспективы, виньетирование и др.</a:t>
            </a:r>
          </a:p>
        </p:txBody>
      </p:sp>
    </p:spTree>
    <p:extLst>
      <p:ext uri="{BB962C8B-B14F-4D97-AF65-F5344CB8AC3E}">
        <p14:creationId xmlns:p14="http://schemas.microsoft.com/office/powerpoint/2010/main" val="34640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BC1E1F-DD21-4F7C-96B9-D3A902F1E1F9}"/>
              </a:ext>
            </a:extLst>
          </p:cNvPr>
          <p:cNvSpPr>
            <a:spLocks noGrp="1"/>
          </p:cNvSpPr>
          <p:nvPr>
            <p:ph type="title"/>
          </p:nvPr>
        </p:nvSpPr>
        <p:spPr/>
        <p:txBody>
          <a:bodyPr/>
          <a:lstStyle/>
          <a:p>
            <a:r>
              <a:rPr lang="ru-RU" dirty="0"/>
              <a:t>Основные принципы работы фильтров</a:t>
            </a:r>
          </a:p>
        </p:txBody>
      </p:sp>
      <p:sp>
        <p:nvSpPr>
          <p:cNvPr id="3" name="Объект 2">
            <a:extLst>
              <a:ext uri="{FF2B5EF4-FFF2-40B4-BE49-F238E27FC236}">
                <a16:creationId xmlns:a16="http://schemas.microsoft.com/office/drawing/2014/main" id="{D4F37EAD-C027-4EFC-A2DC-AB6EEB3360AD}"/>
              </a:ext>
            </a:extLst>
          </p:cNvPr>
          <p:cNvSpPr>
            <a:spLocks noGrp="1"/>
          </p:cNvSpPr>
          <p:nvPr>
            <p:ph idx="1"/>
          </p:nvPr>
        </p:nvSpPr>
        <p:spPr/>
        <p:txBody>
          <a:bodyPr>
            <a:normAutofit lnSpcReduction="10000"/>
          </a:bodyPr>
          <a:lstStyle/>
          <a:p>
            <a:r>
              <a:rPr lang="ru-RU" dirty="0"/>
              <a:t>Основные принципы работы фильтров в обработке изображений зависят от конкретного типа фильтра. Однако, в целом, существует несколько общих принципов, которые могут быть применены к большинству фильтров:</a:t>
            </a:r>
          </a:p>
          <a:p>
            <a:r>
              <a:rPr lang="ru-RU" dirty="0"/>
              <a:t>Локальность операции</a:t>
            </a:r>
          </a:p>
          <a:p>
            <a:r>
              <a:rPr lang="ru-RU" dirty="0"/>
              <a:t>Математическая операция</a:t>
            </a:r>
          </a:p>
          <a:p>
            <a:r>
              <a:rPr lang="ru-RU" dirty="0"/>
              <a:t>Ядро (или маска)</a:t>
            </a:r>
          </a:p>
          <a:p>
            <a:r>
              <a:rPr lang="ru-RU" dirty="0"/>
              <a:t>Применение операции ко всем пикселям</a:t>
            </a:r>
          </a:p>
          <a:p>
            <a:r>
              <a:rPr lang="ru-RU" dirty="0"/>
              <a:t>Обработка границ</a:t>
            </a:r>
          </a:p>
          <a:p>
            <a:r>
              <a:rPr lang="ru-RU" dirty="0"/>
              <a:t>Выбор параметров</a:t>
            </a:r>
          </a:p>
        </p:txBody>
      </p:sp>
    </p:spTree>
    <p:extLst>
      <p:ext uri="{BB962C8B-B14F-4D97-AF65-F5344CB8AC3E}">
        <p14:creationId xmlns:p14="http://schemas.microsoft.com/office/powerpoint/2010/main" val="2977621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86AA1A-0A75-4FA6-B641-F35613AD49A7}"/>
              </a:ext>
            </a:extLst>
          </p:cNvPr>
          <p:cNvSpPr>
            <a:spLocks noGrp="1"/>
          </p:cNvSpPr>
          <p:nvPr>
            <p:ph type="title"/>
          </p:nvPr>
        </p:nvSpPr>
        <p:spPr/>
        <p:txBody>
          <a:bodyPr/>
          <a:lstStyle/>
          <a:p>
            <a:r>
              <a:rPr lang="ru-RU" dirty="0"/>
              <a:t>Локальность операции</a:t>
            </a:r>
          </a:p>
        </p:txBody>
      </p:sp>
      <p:sp>
        <p:nvSpPr>
          <p:cNvPr id="3" name="Объект 2">
            <a:extLst>
              <a:ext uri="{FF2B5EF4-FFF2-40B4-BE49-F238E27FC236}">
                <a16:creationId xmlns:a16="http://schemas.microsoft.com/office/drawing/2014/main" id="{7D094A16-5747-4DAE-84AD-49A3A7C0823D}"/>
              </a:ext>
            </a:extLst>
          </p:cNvPr>
          <p:cNvSpPr>
            <a:spLocks noGrp="1"/>
          </p:cNvSpPr>
          <p:nvPr>
            <p:ph idx="1"/>
          </p:nvPr>
        </p:nvSpPr>
        <p:spPr/>
        <p:txBody>
          <a:bodyPr/>
          <a:lstStyle/>
          <a:p>
            <a:r>
              <a:rPr lang="ru-RU" dirty="0"/>
              <a:t>Фильтры оперируют на каждом пикселе изображения и его окрестности. Это означает, что значения нового пикселя зависят от значений пикселей в его окрестности. Размер и форма окрестности могут варьироваться в зависимости от конкретного фильтра.</a:t>
            </a:r>
          </a:p>
        </p:txBody>
      </p:sp>
    </p:spTree>
    <p:extLst>
      <p:ext uri="{BB962C8B-B14F-4D97-AF65-F5344CB8AC3E}">
        <p14:creationId xmlns:p14="http://schemas.microsoft.com/office/powerpoint/2010/main" val="289049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B61B57-6343-4C5E-A33B-C48E35282F50}"/>
              </a:ext>
            </a:extLst>
          </p:cNvPr>
          <p:cNvSpPr>
            <a:spLocks noGrp="1"/>
          </p:cNvSpPr>
          <p:nvPr>
            <p:ph type="title"/>
          </p:nvPr>
        </p:nvSpPr>
        <p:spPr/>
        <p:txBody>
          <a:bodyPr/>
          <a:lstStyle/>
          <a:p>
            <a:r>
              <a:rPr lang="ru-RU" dirty="0"/>
              <a:t>Цель</a:t>
            </a:r>
          </a:p>
        </p:txBody>
      </p:sp>
      <p:sp>
        <p:nvSpPr>
          <p:cNvPr id="3" name="Объект 2">
            <a:extLst>
              <a:ext uri="{FF2B5EF4-FFF2-40B4-BE49-F238E27FC236}">
                <a16:creationId xmlns:a16="http://schemas.microsoft.com/office/drawing/2014/main" id="{FF2EEC3A-F0DE-4EC3-91F6-6BA9DDFF1F5C}"/>
              </a:ext>
            </a:extLst>
          </p:cNvPr>
          <p:cNvSpPr>
            <a:spLocks noGrp="1"/>
          </p:cNvSpPr>
          <p:nvPr>
            <p:ph idx="1"/>
          </p:nvPr>
        </p:nvSpPr>
        <p:spPr/>
        <p:txBody>
          <a:bodyPr/>
          <a:lstStyle/>
          <a:p>
            <a:r>
              <a:rPr lang="ru-RU" dirty="0"/>
              <a:t>Введение в основные методы фильтрации изображений и их применение для улучшения качества изображений.</a:t>
            </a:r>
          </a:p>
        </p:txBody>
      </p:sp>
    </p:spTree>
    <p:extLst>
      <p:ext uri="{BB962C8B-B14F-4D97-AF65-F5344CB8AC3E}">
        <p14:creationId xmlns:p14="http://schemas.microsoft.com/office/powerpoint/2010/main" val="137443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5F7407-38D0-45FD-9DC7-319813706D80}"/>
              </a:ext>
            </a:extLst>
          </p:cNvPr>
          <p:cNvSpPr>
            <a:spLocks noGrp="1"/>
          </p:cNvSpPr>
          <p:nvPr>
            <p:ph type="title"/>
          </p:nvPr>
        </p:nvSpPr>
        <p:spPr/>
        <p:txBody>
          <a:bodyPr/>
          <a:lstStyle/>
          <a:p>
            <a:r>
              <a:rPr lang="ru-RU" dirty="0"/>
              <a:t>Математическая операция</a:t>
            </a:r>
          </a:p>
        </p:txBody>
      </p:sp>
      <p:sp>
        <p:nvSpPr>
          <p:cNvPr id="3" name="Объект 2">
            <a:extLst>
              <a:ext uri="{FF2B5EF4-FFF2-40B4-BE49-F238E27FC236}">
                <a16:creationId xmlns:a16="http://schemas.microsoft.com/office/drawing/2014/main" id="{B4E94C9B-9E38-4327-8014-5D66388E3A06}"/>
              </a:ext>
            </a:extLst>
          </p:cNvPr>
          <p:cNvSpPr>
            <a:spLocks noGrp="1"/>
          </p:cNvSpPr>
          <p:nvPr>
            <p:ph idx="1"/>
          </p:nvPr>
        </p:nvSpPr>
        <p:spPr/>
        <p:txBody>
          <a:bodyPr/>
          <a:lstStyle/>
          <a:p>
            <a:r>
              <a:rPr lang="ru-RU" dirty="0"/>
              <a:t>Фильтры обычно применяют математические операции к пикселям изображения. Эти операции могут включать в себя суммирование, усреднение, взвешенное усреднение, вычитание, умножение и другие арифметические операции.</a:t>
            </a:r>
          </a:p>
        </p:txBody>
      </p:sp>
    </p:spTree>
    <p:extLst>
      <p:ext uri="{BB962C8B-B14F-4D97-AF65-F5344CB8AC3E}">
        <p14:creationId xmlns:p14="http://schemas.microsoft.com/office/powerpoint/2010/main" val="1723698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1FABBC-F6C4-4DCE-91BE-03E5AF12EA43}"/>
              </a:ext>
            </a:extLst>
          </p:cNvPr>
          <p:cNvSpPr>
            <a:spLocks noGrp="1"/>
          </p:cNvSpPr>
          <p:nvPr>
            <p:ph type="title"/>
          </p:nvPr>
        </p:nvSpPr>
        <p:spPr/>
        <p:txBody>
          <a:bodyPr/>
          <a:lstStyle/>
          <a:p>
            <a:r>
              <a:rPr lang="ru-RU" dirty="0"/>
              <a:t>Ядро</a:t>
            </a:r>
          </a:p>
        </p:txBody>
      </p:sp>
      <p:sp>
        <p:nvSpPr>
          <p:cNvPr id="3" name="Объект 2">
            <a:extLst>
              <a:ext uri="{FF2B5EF4-FFF2-40B4-BE49-F238E27FC236}">
                <a16:creationId xmlns:a16="http://schemas.microsoft.com/office/drawing/2014/main" id="{FCADB83D-4C86-4CEE-A42A-442C74456231}"/>
              </a:ext>
            </a:extLst>
          </p:cNvPr>
          <p:cNvSpPr>
            <a:spLocks noGrp="1"/>
          </p:cNvSpPr>
          <p:nvPr>
            <p:ph idx="1"/>
          </p:nvPr>
        </p:nvSpPr>
        <p:spPr/>
        <p:txBody>
          <a:bodyPr/>
          <a:lstStyle/>
          <a:p>
            <a:r>
              <a:rPr lang="ru-RU" dirty="0"/>
              <a:t>Фильтры используют ядро (или маску), которая определяет, какая математическая операция будет применена к каждому пикселю изображения и его окрестности. Ядро представляет собой матрицу значений, которая применяется к каждому пикселю для вычисления нового значения.</a:t>
            </a:r>
          </a:p>
        </p:txBody>
      </p:sp>
    </p:spTree>
    <p:extLst>
      <p:ext uri="{BB962C8B-B14F-4D97-AF65-F5344CB8AC3E}">
        <p14:creationId xmlns:p14="http://schemas.microsoft.com/office/powerpoint/2010/main" val="3474128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AB8E34-D0C1-486E-B1E4-18440D9B6F97}"/>
              </a:ext>
            </a:extLst>
          </p:cNvPr>
          <p:cNvSpPr>
            <a:spLocks noGrp="1"/>
          </p:cNvSpPr>
          <p:nvPr>
            <p:ph type="title"/>
          </p:nvPr>
        </p:nvSpPr>
        <p:spPr/>
        <p:txBody>
          <a:bodyPr/>
          <a:lstStyle/>
          <a:p>
            <a:r>
              <a:rPr lang="ru-RU" dirty="0"/>
              <a:t>Применение операции ко всем пикселям</a:t>
            </a:r>
          </a:p>
        </p:txBody>
      </p:sp>
      <p:sp>
        <p:nvSpPr>
          <p:cNvPr id="3" name="Объект 2">
            <a:extLst>
              <a:ext uri="{FF2B5EF4-FFF2-40B4-BE49-F238E27FC236}">
                <a16:creationId xmlns:a16="http://schemas.microsoft.com/office/drawing/2014/main" id="{AE68CB52-0D5A-4C04-B4CF-AB9E370A18A7}"/>
              </a:ext>
            </a:extLst>
          </p:cNvPr>
          <p:cNvSpPr>
            <a:spLocks noGrp="1"/>
          </p:cNvSpPr>
          <p:nvPr>
            <p:ph idx="1"/>
          </p:nvPr>
        </p:nvSpPr>
        <p:spPr/>
        <p:txBody>
          <a:bodyPr/>
          <a:lstStyle/>
          <a:p>
            <a:r>
              <a:rPr lang="ru-RU" dirty="0"/>
              <a:t>Фильтры применяются ко всем пикселям изображения поочередно. Для каждого пикселя применяется операция, используя значения пикселей и их окрестности согласно заданной ядром маске.</a:t>
            </a:r>
          </a:p>
        </p:txBody>
      </p:sp>
    </p:spTree>
    <p:extLst>
      <p:ext uri="{BB962C8B-B14F-4D97-AF65-F5344CB8AC3E}">
        <p14:creationId xmlns:p14="http://schemas.microsoft.com/office/powerpoint/2010/main" val="785208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9DB34E-985F-4F5C-AFA4-5319AE15E77B}"/>
              </a:ext>
            </a:extLst>
          </p:cNvPr>
          <p:cNvSpPr>
            <a:spLocks noGrp="1"/>
          </p:cNvSpPr>
          <p:nvPr>
            <p:ph type="title"/>
          </p:nvPr>
        </p:nvSpPr>
        <p:spPr/>
        <p:txBody>
          <a:bodyPr/>
          <a:lstStyle/>
          <a:p>
            <a:r>
              <a:rPr lang="ru-RU" dirty="0"/>
              <a:t>Обработка границ</a:t>
            </a:r>
          </a:p>
        </p:txBody>
      </p:sp>
      <p:sp>
        <p:nvSpPr>
          <p:cNvPr id="3" name="Объект 2">
            <a:extLst>
              <a:ext uri="{FF2B5EF4-FFF2-40B4-BE49-F238E27FC236}">
                <a16:creationId xmlns:a16="http://schemas.microsoft.com/office/drawing/2014/main" id="{73071112-6C63-47D0-91A6-A2B8685314A6}"/>
              </a:ext>
            </a:extLst>
          </p:cNvPr>
          <p:cNvSpPr>
            <a:spLocks noGrp="1"/>
          </p:cNvSpPr>
          <p:nvPr>
            <p:ph idx="1"/>
          </p:nvPr>
        </p:nvSpPr>
        <p:spPr/>
        <p:txBody>
          <a:bodyPr/>
          <a:lstStyle/>
          <a:p>
            <a:r>
              <a:rPr lang="ru-RU" dirty="0"/>
              <a:t>При обработке границ изображения фильтры могут использовать различные методы, такие как заполнение значений, отражение, копирование и т. д. Это необходимо для корректной обработки пикселей на краях изображения, где окрестности могут быть неполными</a:t>
            </a:r>
          </a:p>
        </p:txBody>
      </p:sp>
    </p:spTree>
    <p:extLst>
      <p:ext uri="{BB962C8B-B14F-4D97-AF65-F5344CB8AC3E}">
        <p14:creationId xmlns:p14="http://schemas.microsoft.com/office/powerpoint/2010/main" val="3378189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6B2C00-AFD5-4E18-9E73-3B78E56B7DD0}"/>
              </a:ext>
            </a:extLst>
          </p:cNvPr>
          <p:cNvSpPr>
            <a:spLocks noGrp="1"/>
          </p:cNvSpPr>
          <p:nvPr>
            <p:ph type="title"/>
          </p:nvPr>
        </p:nvSpPr>
        <p:spPr/>
        <p:txBody>
          <a:bodyPr/>
          <a:lstStyle/>
          <a:p>
            <a:r>
              <a:rPr lang="ru-RU" dirty="0"/>
              <a:t>Выбор параметров</a:t>
            </a:r>
          </a:p>
        </p:txBody>
      </p:sp>
      <p:sp>
        <p:nvSpPr>
          <p:cNvPr id="3" name="Объект 2">
            <a:extLst>
              <a:ext uri="{FF2B5EF4-FFF2-40B4-BE49-F238E27FC236}">
                <a16:creationId xmlns:a16="http://schemas.microsoft.com/office/drawing/2014/main" id="{C915D7D0-0228-4D48-995B-62355A037020}"/>
              </a:ext>
            </a:extLst>
          </p:cNvPr>
          <p:cNvSpPr>
            <a:spLocks noGrp="1"/>
          </p:cNvSpPr>
          <p:nvPr>
            <p:ph idx="1"/>
          </p:nvPr>
        </p:nvSpPr>
        <p:spPr/>
        <p:txBody>
          <a:bodyPr/>
          <a:lstStyle/>
          <a:p>
            <a:r>
              <a:rPr lang="ru-RU" dirty="0"/>
              <a:t>Некоторые фильтры имеют параметры, которые могут быть настроены пользователем. Это может включать в себя размер окрестности, значения ядра, пороговые значения и другие параметры, которые влияют на результат фильтрации.</a:t>
            </a:r>
          </a:p>
        </p:txBody>
      </p:sp>
    </p:spTree>
    <p:extLst>
      <p:ext uri="{BB962C8B-B14F-4D97-AF65-F5344CB8AC3E}">
        <p14:creationId xmlns:p14="http://schemas.microsoft.com/office/powerpoint/2010/main" val="3175522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C82232-7296-43F9-9AD2-16503C337241}"/>
              </a:ext>
            </a:extLst>
          </p:cNvPr>
          <p:cNvSpPr>
            <a:spLocks noGrp="1"/>
          </p:cNvSpPr>
          <p:nvPr>
            <p:ph type="title"/>
          </p:nvPr>
        </p:nvSpPr>
        <p:spPr/>
        <p:txBody>
          <a:bodyPr/>
          <a:lstStyle/>
          <a:p>
            <a:r>
              <a:rPr lang="ru-RU" dirty="0"/>
              <a:t>Типы фильтров</a:t>
            </a:r>
          </a:p>
        </p:txBody>
      </p:sp>
      <p:sp>
        <p:nvSpPr>
          <p:cNvPr id="3" name="Текст 2">
            <a:extLst>
              <a:ext uri="{FF2B5EF4-FFF2-40B4-BE49-F238E27FC236}">
                <a16:creationId xmlns:a16="http://schemas.microsoft.com/office/drawing/2014/main" id="{D4ECB474-16D8-454B-BCBD-B2203419F5C9}"/>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302522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80553D-37AD-4103-BFB7-3682E4967D1B}"/>
              </a:ext>
            </a:extLst>
          </p:cNvPr>
          <p:cNvSpPr>
            <a:spLocks noGrp="1"/>
          </p:cNvSpPr>
          <p:nvPr>
            <p:ph type="title"/>
          </p:nvPr>
        </p:nvSpPr>
        <p:spPr/>
        <p:txBody>
          <a:bodyPr/>
          <a:lstStyle/>
          <a:p>
            <a:r>
              <a:rPr lang="ru-RU" dirty="0"/>
              <a:t>Фильтры размытия</a:t>
            </a:r>
          </a:p>
        </p:txBody>
      </p:sp>
      <p:sp>
        <p:nvSpPr>
          <p:cNvPr id="3" name="Объект 2">
            <a:extLst>
              <a:ext uri="{FF2B5EF4-FFF2-40B4-BE49-F238E27FC236}">
                <a16:creationId xmlns:a16="http://schemas.microsoft.com/office/drawing/2014/main" id="{120C28FF-0CB9-4840-8CED-C7CAE6FBF935}"/>
              </a:ext>
            </a:extLst>
          </p:cNvPr>
          <p:cNvSpPr>
            <a:spLocks noGrp="1"/>
          </p:cNvSpPr>
          <p:nvPr>
            <p:ph idx="1"/>
          </p:nvPr>
        </p:nvSpPr>
        <p:spPr/>
        <p:txBody>
          <a:bodyPr/>
          <a:lstStyle/>
          <a:p>
            <a:r>
              <a:rPr lang="ru-RU" dirty="0"/>
              <a:t>Гауссов фильтр</a:t>
            </a:r>
          </a:p>
          <a:p>
            <a:r>
              <a:rPr lang="ru-RU" dirty="0"/>
              <a:t>Фильтр среднего (Box </a:t>
            </a:r>
            <a:r>
              <a:rPr lang="ru-RU" dirty="0" err="1"/>
              <a:t>filter</a:t>
            </a:r>
            <a:r>
              <a:rPr lang="ru-RU" dirty="0"/>
              <a:t>)</a:t>
            </a:r>
          </a:p>
          <a:p>
            <a:r>
              <a:rPr lang="ru-RU" dirty="0"/>
              <a:t>Медианный фильтр</a:t>
            </a:r>
          </a:p>
          <a:p>
            <a:r>
              <a:rPr lang="ru-RU" dirty="0"/>
              <a:t>Фильтры усиления контраста</a:t>
            </a:r>
          </a:p>
          <a:p>
            <a:r>
              <a:rPr lang="ru-RU" dirty="0"/>
              <a:t>Фильтр </a:t>
            </a:r>
            <a:r>
              <a:rPr lang="ru-RU" dirty="0" err="1"/>
              <a:t>Шарра</a:t>
            </a:r>
            <a:endParaRPr lang="ru-RU" dirty="0"/>
          </a:p>
          <a:p>
            <a:r>
              <a:rPr lang="ru-RU" dirty="0"/>
              <a:t>Фильтр </a:t>
            </a:r>
            <a:r>
              <a:rPr lang="ru-RU" dirty="0" err="1"/>
              <a:t>Собеля</a:t>
            </a:r>
            <a:endParaRPr lang="ru-RU" dirty="0"/>
          </a:p>
          <a:p>
            <a:endParaRPr lang="ru-RU" dirty="0"/>
          </a:p>
        </p:txBody>
      </p:sp>
    </p:spTree>
    <p:extLst>
      <p:ext uri="{BB962C8B-B14F-4D97-AF65-F5344CB8AC3E}">
        <p14:creationId xmlns:p14="http://schemas.microsoft.com/office/powerpoint/2010/main" val="122746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4942EC-A196-4EED-9135-B8D445F22BB1}"/>
              </a:ext>
            </a:extLst>
          </p:cNvPr>
          <p:cNvSpPr>
            <a:spLocks noGrp="1"/>
          </p:cNvSpPr>
          <p:nvPr>
            <p:ph type="title"/>
          </p:nvPr>
        </p:nvSpPr>
        <p:spPr/>
        <p:txBody>
          <a:bodyPr/>
          <a:lstStyle/>
          <a:p>
            <a:r>
              <a:rPr lang="ru-RU" dirty="0"/>
              <a:t>Примеры использования для выделения краев.</a:t>
            </a:r>
          </a:p>
        </p:txBody>
      </p:sp>
      <p:sp>
        <p:nvSpPr>
          <p:cNvPr id="3" name="Текст 2">
            <a:extLst>
              <a:ext uri="{FF2B5EF4-FFF2-40B4-BE49-F238E27FC236}">
                <a16:creationId xmlns:a16="http://schemas.microsoft.com/office/drawing/2014/main" id="{79EA8817-E4E9-4CB2-B95B-75659080AFD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983495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FCCD45-A640-4786-8C14-11D9BA51EE5D}"/>
              </a:ext>
            </a:extLst>
          </p:cNvPr>
          <p:cNvSpPr>
            <a:spLocks noGrp="1"/>
          </p:cNvSpPr>
          <p:nvPr>
            <p:ph type="title"/>
          </p:nvPr>
        </p:nvSpPr>
        <p:spPr/>
        <p:txBody>
          <a:bodyPr/>
          <a:lstStyle/>
          <a:p>
            <a:r>
              <a:rPr lang="ru-RU" dirty="0"/>
              <a:t>Примеры использования для выделения краев</a:t>
            </a:r>
          </a:p>
        </p:txBody>
      </p:sp>
      <p:sp>
        <p:nvSpPr>
          <p:cNvPr id="3" name="Объект 2">
            <a:extLst>
              <a:ext uri="{FF2B5EF4-FFF2-40B4-BE49-F238E27FC236}">
                <a16:creationId xmlns:a16="http://schemas.microsoft.com/office/drawing/2014/main" id="{89D61DFD-1A35-4D42-AB30-B30D1A50D0BE}"/>
              </a:ext>
            </a:extLst>
          </p:cNvPr>
          <p:cNvSpPr>
            <a:spLocks noGrp="1"/>
          </p:cNvSpPr>
          <p:nvPr>
            <p:ph idx="1"/>
          </p:nvPr>
        </p:nvSpPr>
        <p:spPr/>
        <p:txBody>
          <a:bodyPr/>
          <a:lstStyle/>
          <a:p>
            <a:r>
              <a:rPr lang="ru-RU" dirty="0"/>
              <a:t>Выделение краев является важной задачей обработки изображений и часто применяется в различных приложениях компьютерного зрения. Вот несколько примеров использования фильтров для выделения краев на изображениях</a:t>
            </a:r>
          </a:p>
        </p:txBody>
      </p:sp>
    </p:spTree>
    <p:extLst>
      <p:ext uri="{BB962C8B-B14F-4D97-AF65-F5344CB8AC3E}">
        <p14:creationId xmlns:p14="http://schemas.microsoft.com/office/powerpoint/2010/main" val="2908900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E7401-8658-47AF-911E-48C0BDF966A2}"/>
              </a:ext>
            </a:extLst>
          </p:cNvPr>
          <p:cNvSpPr>
            <a:spLocks noGrp="1"/>
          </p:cNvSpPr>
          <p:nvPr>
            <p:ph type="title"/>
          </p:nvPr>
        </p:nvSpPr>
        <p:spPr/>
        <p:txBody>
          <a:bodyPr/>
          <a:lstStyle/>
          <a:p>
            <a:r>
              <a:rPr lang="ru-RU" dirty="0"/>
              <a:t>Фильтр </a:t>
            </a:r>
            <a:r>
              <a:rPr lang="ru-RU" dirty="0" err="1"/>
              <a:t>Собеля</a:t>
            </a:r>
            <a:endParaRPr lang="ru-RU" dirty="0"/>
          </a:p>
        </p:txBody>
      </p:sp>
      <p:sp>
        <p:nvSpPr>
          <p:cNvPr id="3" name="Объект 2">
            <a:extLst>
              <a:ext uri="{FF2B5EF4-FFF2-40B4-BE49-F238E27FC236}">
                <a16:creationId xmlns:a16="http://schemas.microsoft.com/office/drawing/2014/main" id="{156B9D8B-B3FE-4115-901E-26B05A300D31}"/>
              </a:ext>
            </a:extLst>
          </p:cNvPr>
          <p:cNvSpPr>
            <a:spLocks noGrp="1"/>
          </p:cNvSpPr>
          <p:nvPr>
            <p:ph idx="1"/>
          </p:nvPr>
        </p:nvSpPr>
        <p:spPr/>
        <p:txBody>
          <a:bodyPr/>
          <a:lstStyle/>
          <a:p>
            <a:r>
              <a:rPr lang="ru-RU" dirty="0"/>
              <a:t>Фильтр </a:t>
            </a:r>
            <a:r>
              <a:rPr lang="ru-RU" dirty="0" err="1"/>
              <a:t>Собеля</a:t>
            </a:r>
            <a:r>
              <a:rPr lang="ru-RU" dirty="0"/>
              <a:t> является одним из наиболее широко используемых фильтров для выделения краев.</a:t>
            </a:r>
          </a:p>
          <a:p>
            <a:r>
              <a:rPr lang="ru-RU" dirty="0"/>
              <a:t>Применяется для обнаружения градиентов яркости на изображении, что позволяет выделить края объектов.</a:t>
            </a:r>
          </a:p>
          <a:p>
            <a:r>
              <a:rPr lang="ru-RU" dirty="0"/>
              <a:t>Результатом применения фильтра </a:t>
            </a:r>
            <a:r>
              <a:rPr lang="ru-RU" dirty="0" err="1"/>
              <a:t>Собеля</a:t>
            </a:r>
            <a:r>
              <a:rPr lang="ru-RU" dirty="0"/>
              <a:t> являются два изображения-канала, представляющие горизонтальные и вертикальные края соответственно.</a:t>
            </a:r>
          </a:p>
          <a:p>
            <a:endParaRPr lang="ru-RU" dirty="0"/>
          </a:p>
        </p:txBody>
      </p:sp>
    </p:spTree>
    <p:extLst>
      <p:ext uri="{BB962C8B-B14F-4D97-AF65-F5344CB8AC3E}">
        <p14:creationId xmlns:p14="http://schemas.microsoft.com/office/powerpoint/2010/main" val="133200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B32ED3-9BD3-4C00-A172-5EB02A3E6965}"/>
              </a:ext>
            </a:extLst>
          </p:cNvPr>
          <p:cNvSpPr>
            <a:spLocks noGrp="1"/>
          </p:cNvSpPr>
          <p:nvPr>
            <p:ph type="title"/>
          </p:nvPr>
        </p:nvSpPr>
        <p:spPr/>
        <p:txBody>
          <a:bodyPr/>
          <a:lstStyle/>
          <a:p>
            <a:r>
              <a:rPr lang="ru-RU" dirty="0"/>
              <a:t>1.	Введение в фильтрацию изображений</a:t>
            </a:r>
          </a:p>
        </p:txBody>
      </p:sp>
      <p:sp>
        <p:nvSpPr>
          <p:cNvPr id="3" name="Текст 2">
            <a:extLst>
              <a:ext uri="{FF2B5EF4-FFF2-40B4-BE49-F238E27FC236}">
                <a16:creationId xmlns:a16="http://schemas.microsoft.com/office/drawing/2014/main" id="{B952E729-51B1-431F-A1FF-50ACD2324A9F}"/>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063267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7DE913-1194-4B85-AEF0-2EDFEF7686F1}"/>
              </a:ext>
            </a:extLst>
          </p:cNvPr>
          <p:cNvSpPr>
            <a:spLocks noGrp="1"/>
          </p:cNvSpPr>
          <p:nvPr>
            <p:ph type="title"/>
          </p:nvPr>
        </p:nvSpPr>
        <p:spPr/>
        <p:txBody>
          <a:bodyPr/>
          <a:lstStyle/>
          <a:p>
            <a:r>
              <a:rPr lang="ru-RU" dirty="0"/>
              <a:t>Фильтр </a:t>
            </a:r>
            <a:r>
              <a:rPr lang="ru-RU" dirty="0" err="1"/>
              <a:t>Превитта</a:t>
            </a:r>
            <a:endParaRPr lang="ru-RU" dirty="0"/>
          </a:p>
        </p:txBody>
      </p:sp>
      <p:sp>
        <p:nvSpPr>
          <p:cNvPr id="3" name="Объект 2">
            <a:extLst>
              <a:ext uri="{FF2B5EF4-FFF2-40B4-BE49-F238E27FC236}">
                <a16:creationId xmlns:a16="http://schemas.microsoft.com/office/drawing/2014/main" id="{2E653CE3-9FC2-428B-A578-4F8D8FD6A0BE}"/>
              </a:ext>
            </a:extLst>
          </p:cNvPr>
          <p:cNvSpPr>
            <a:spLocks noGrp="1"/>
          </p:cNvSpPr>
          <p:nvPr>
            <p:ph idx="1"/>
          </p:nvPr>
        </p:nvSpPr>
        <p:spPr/>
        <p:txBody>
          <a:bodyPr/>
          <a:lstStyle/>
          <a:p>
            <a:r>
              <a:rPr lang="ru-RU" dirty="0"/>
              <a:t>Фильтр </a:t>
            </a:r>
            <a:r>
              <a:rPr lang="ru-RU" dirty="0" err="1"/>
              <a:t>Превитта</a:t>
            </a:r>
            <a:r>
              <a:rPr lang="ru-RU" dirty="0"/>
              <a:t> также используется для обнаружения градиентов яркости и выделения краев.</a:t>
            </a:r>
          </a:p>
          <a:p>
            <a:r>
              <a:rPr lang="ru-RU" dirty="0"/>
              <a:t>Похож на фильтр </a:t>
            </a:r>
            <a:r>
              <a:rPr lang="ru-RU" dirty="0" err="1"/>
              <a:t>Собеля</a:t>
            </a:r>
            <a:r>
              <a:rPr lang="ru-RU" dirty="0"/>
              <a:t>, но использует другие веса для вычисления градиента.</a:t>
            </a:r>
          </a:p>
          <a:p>
            <a:endParaRPr lang="ru-RU" dirty="0"/>
          </a:p>
        </p:txBody>
      </p:sp>
    </p:spTree>
    <p:extLst>
      <p:ext uri="{BB962C8B-B14F-4D97-AF65-F5344CB8AC3E}">
        <p14:creationId xmlns:p14="http://schemas.microsoft.com/office/powerpoint/2010/main" val="73237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07558B-3F53-4C5B-9ACB-E8BCBE14F3D1}"/>
              </a:ext>
            </a:extLst>
          </p:cNvPr>
          <p:cNvSpPr>
            <a:spLocks noGrp="1"/>
          </p:cNvSpPr>
          <p:nvPr>
            <p:ph type="title"/>
          </p:nvPr>
        </p:nvSpPr>
        <p:spPr/>
        <p:txBody>
          <a:bodyPr/>
          <a:lstStyle/>
          <a:p>
            <a:r>
              <a:rPr lang="ru-RU" dirty="0"/>
              <a:t>Фильтр Лапласа</a:t>
            </a:r>
          </a:p>
        </p:txBody>
      </p:sp>
      <p:sp>
        <p:nvSpPr>
          <p:cNvPr id="3" name="Объект 2">
            <a:extLst>
              <a:ext uri="{FF2B5EF4-FFF2-40B4-BE49-F238E27FC236}">
                <a16:creationId xmlns:a16="http://schemas.microsoft.com/office/drawing/2014/main" id="{E19B64C2-68E3-4903-BC36-BDBAC2B26BE7}"/>
              </a:ext>
            </a:extLst>
          </p:cNvPr>
          <p:cNvSpPr>
            <a:spLocks noGrp="1"/>
          </p:cNvSpPr>
          <p:nvPr>
            <p:ph idx="1"/>
          </p:nvPr>
        </p:nvSpPr>
        <p:spPr/>
        <p:txBody>
          <a:bodyPr/>
          <a:lstStyle/>
          <a:p>
            <a:r>
              <a:rPr lang="ru-RU" dirty="0"/>
              <a:t>Фильтр Лапласа обнаруживает изменения яркости в изображении и помогает выделить края.</a:t>
            </a:r>
          </a:p>
          <a:p>
            <a:r>
              <a:rPr lang="ru-RU" dirty="0"/>
              <a:t>Результатом его применения является изображение, на котором края выделены контурами.</a:t>
            </a:r>
          </a:p>
          <a:p>
            <a:endParaRPr lang="ru-RU" dirty="0"/>
          </a:p>
        </p:txBody>
      </p:sp>
    </p:spTree>
    <p:extLst>
      <p:ext uri="{BB962C8B-B14F-4D97-AF65-F5344CB8AC3E}">
        <p14:creationId xmlns:p14="http://schemas.microsoft.com/office/powerpoint/2010/main" val="86123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7A80E6-2ADC-47EB-B6B2-DF925213D898}"/>
              </a:ext>
            </a:extLst>
          </p:cNvPr>
          <p:cNvSpPr>
            <a:spLocks noGrp="1"/>
          </p:cNvSpPr>
          <p:nvPr>
            <p:ph type="title"/>
          </p:nvPr>
        </p:nvSpPr>
        <p:spPr/>
        <p:txBody>
          <a:bodyPr/>
          <a:lstStyle/>
          <a:p>
            <a:r>
              <a:rPr lang="ru-RU" dirty="0"/>
              <a:t>Комбинированные фильтры</a:t>
            </a:r>
          </a:p>
        </p:txBody>
      </p:sp>
      <p:sp>
        <p:nvSpPr>
          <p:cNvPr id="3" name="Объект 2">
            <a:extLst>
              <a:ext uri="{FF2B5EF4-FFF2-40B4-BE49-F238E27FC236}">
                <a16:creationId xmlns:a16="http://schemas.microsoft.com/office/drawing/2014/main" id="{5D4466DC-7C0C-452E-B9A5-7C722966216B}"/>
              </a:ext>
            </a:extLst>
          </p:cNvPr>
          <p:cNvSpPr>
            <a:spLocks noGrp="1"/>
          </p:cNvSpPr>
          <p:nvPr>
            <p:ph idx="1"/>
          </p:nvPr>
        </p:nvSpPr>
        <p:spPr/>
        <p:txBody>
          <a:bodyPr/>
          <a:lstStyle/>
          <a:p>
            <a:r>
              <a:rPr lang="ru-RU" dirty="0"/>
              <a:t>Иногда для более точного выделения краев используют комбинации различных фильтров.</a:t>
            </a:r>
          </a:p>
          <a:p>
            <a:r>
              <a:rPr lang="ru-RU" dirty="0"/>
              <a:t>Например, можно сначала применить фильтр Гаусса для сглаживания изображения, а затем применить фильтр </a:t>
            </a:r>
            <a:r>
              <a:rPr lang="ru-RU" dirty="0" err="1"/>
              <a:t>Собеля</a:t>
            </a:r>
            <a:r>
              <a:rPr lang="ru-RU" dirty="0"/>
              <a:t> или Лапласа для обнаружения краев на сглаженном изображении.</a:t>
            </a:r>
          </a:p>
          <a:p>
            <a:endParaRPr lang="ru-RU" dirty="0"/>
          </a:p>
        </p:txBody>
      </p:sp>
    </p:spTree>
    <p:extLst>
      <p:ext uri="{BB962C8B-B14F-4D97-AF65-F5344CB8AC3E}">
        <p14:creationId xmlns:p14="http://schemas.microsoft.com/office/powerpoint/2010/main" val="2754498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BB8CD0-1D49-4AEC-99CB-6B1E85BEDB13}"/>
              </a:ext>
            </a:extLst>
          </p:cNvPr>
          <p:cNvSpPr>
            <a:spLocks noGrp="1"/>
          </p:cNvSpPr>
          <p:nvPr>
            <p:ph type="title"/>
          </p:nvPr>
        </p:nvSpPr>
        <p:spPr/>
        <p:txBody>
          <a:bodyPr/>
          <a:lstStyle/>
          <a:p>
            <a:r>
              <a:rPr lang="ru-RU" dirty="0"/>
              <a:t>Адаптивные методы</a:t>
            </a:r>
          </a:p>
        </p:txBody>
      </p:sp>
      <p:sp>
        <p:nvSpPr>
          <p:cNvPr id="3" name="Объект 2">
            <a:extLst>
              <a:ext uri="{FF2B5EF4-FFF2-40B4-BE49-F238E27FC236}">
                <a16:creationId xmlns:a16="http://schemas.microsoft.com/office/drawing/2014/main" id="{12EBA575-9580-47B4-B299-F6BC77869753}"/>
              </a:ext>
            </a:extLst>
          </p:cNvPr>
          <p:cNvSpPr>
            <a:spLocks noGrp="1"/>
          </p:cNvSpPr>
          <p:nvPr>
            <p:ph idx="1"/>
          </p:nvPr>
        </p:nvSpPr>
        <p:spPr/>
        <p:txBody>
          <a:bodyPr/>
          <a:lstStyle/>
          <a:p>
            <a:r>
              <a:rPr lang="ru-RU" dirty="0"/>
              <a:t>Некоторые методы выделения краев могут быть адаптивными к освещенности и шуму на изображении.</a:t>
            </a:r>
          </a:p>
          <a:p>
            <a:r>
              <a:rPr lang="ru-RU" dirty="0"/>
              <a:t>Например, адаптивные фильтры могут изменять параметры в зависимости от окружающих условий для более точного выделения краев.</a:t>
            </a:r>
          </a:p>
          <a:p>
            <a:endParaRPr lang="ru-RU" dirty="0"/>
          </a:p>
        </p:txBody>
      </p:sp>
    </p:spTree>
    <p:extLst>
      <p:ext uri="{BB962C8B-B14F-4D97-AF65-F5344CB8AC3E}">
        <p14:creationId xmlns:p14="http://schemas.microsoft.com/office/powerpoint/2010/main" val="2108091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3264BD-8CF8-4724-BB5F-BBC7D9685BE0}"/>
              </a:ext>
            </a:extLst>
          </p:cNvPr>
          <p:cNvSpPr>
            <a:spLocks noGrp="1"/>
          </p:cNvSpPr>
          <p:nvPr>
            <p:ph type="title"/>
          </p:nvPr>
        </p:nvSpPr>
        <p:spPr/>
        <p:txBody>
          <a:bodyPr/>
          <a:lstStyle/>
          <a:p>
            <a:r>
              <a:rPr lang="ru-RU" dirty="0"/>
              <a:t>Фильтры улучшения резкости</a:t>
            </a:r>
          </a:p>
        </p:txBody>
      </p:sp>
      <p:sp>
        <p:nvSpPr>
          <p:cNvPr id="3" name="Текст 2">
            <a:extLst>
              <a:ext uri="{FF2B5EF4-FFF2-40B4-BE49-F238E27FC236}">
                <a16:creationId xmlns:a16="http://schemas.microsoft.com/office/drawing/2014/main" id="{1A096414-CFDB-4204-B69F-B84091FA4CF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155278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5BA3B7-38F0-433F-AE08-9DFEC6DE45AB}"/>
              </a:ext>
            </a:extLst>
          </p:cNvPr>
          <p:cNvSpPr>
            <a:spLocks noGrp="1"/>
          </p:cNvSpPr>
          <p:nvPr>
            <p:ph type="title"/>
          </p:nvPr>
        </p:nvSpPr>
        <p:spPr/>
        <p:txBody>
          <a:bodyPr/>
          <a:lstStyle/>
          <a:p>
            <a:r>
              <a:rPr lang="ru-RU" dirty="0"/>
              <a:t>Фильтры улучшения резкости</a:t>
            </a:r>
          </a:p>
        </p:txBody>
      </p:sp>
      <p:sp>
        <p:nvSpPr>
          <p:cNvPr id="3" name="Объект 2">
            <a:extLst>
              <a:ext uri="{FF2B5EF4-FFF2-40B4-BE49-F238E27FC236}">
                <a16:creationId xmlns:a16="http://schemas.microsoft.com/office/drawing/2014/main" id="{9093C376-69DA-4061-9E02-24E514B97229}"/>
              </a:ext>
            </a:extLst>
          </p:cNvPr>
          <p:cNvSpPr>
            <a:spLocks noGrp="1"/>
          </p:cNvSpPr>
          <p:nvPr>
            <p:ph idx="1"/>
          </p:nvPr>
        </p:nvSpPr>
        <p:spPr/>
        <p:txBody>
          <a:bodyPr/>
          <a:lstStyle/>
          <a:p>
            <a:r>
              <a:rPr lang="ru-RU" dirty="0"/>
              <a:t>Фильтры улучшения резкости используются для повышения четкости изображений путем увеличения контрастности на краях объектов. Вот несколько примеров таких фильтров:</a:t>
            </a:r>
          </a:p>
          <a:p>
            <a:r>
              <a:rPr lang="ru-RU" dirty="0"/>
              <a:t>Фильтр увеличения резкости (</a:t>
            </a:r>
            <a:r>
              <a:rPr lang="ru-RU" dirty="0" err="1"/>
              <a:t>Sharpening</a:t>
            </a:r>
            <a:r>
              <a:rPr lang="ru-RU" dirty="0"/>
              <a:t> </a:t>
            </a:r>
            <a:r>
              <a:rPr lang="ru-RU" dirty="0" err="1"/>
              <a:t>filter</a:t>
            </a:r>
            <a:r>
              <a:rPr lang="ru-RU" dirty="0"/>
              <a:t>)</a:t>
            </a:r>
          </a:p>
          <a:p>
            <a:r>
              <a:rPr lang="ru-RU" dirty="0"/>
              <a:t>Фильтр увеличения резкости с использованием </a:t>
            </a:r>
            <a:r>
              <a:rPr lang="ru-RU" dirty="0" err="1"/>
              <a:t>Laplacian</a:t>
            </a:r>
            <a:endParaRPr lang="ru-RU" dirty="0"/>
          </a:p>
          <a:p>
            <a:r>
              <a:rPr lang="ru-RU" dirty="0"/>
              <a:t>Фильтр увеличения резкости с использованием разностного ядра</a:t>
            </a:r>
          </a:p>
          <a:p>
            <a:r>
              <a:rPr lang="ru-RU" dirty="0"/>
              <a:t>Фильтр увеличения резкости с использованием медианной фильтрации</a:t>
            </a:r>
          </a:p>
        </p:txBody>
      </p:sp>
    </p:spTree>
    <p:extLst>
      <p:ext uri="{BB962C8B-B14F-4D97-AF65-F5344CB8AC3E}">
        <p14:creationId xmlns:p14="http://schemas.microsoft.com/office/powerpoint/2010/main" val="4284611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47D291-E6AA-4A8B-8ECE-42933D0D5A97}"/>
              </a:ext>
            </a:extLst>
          </p:cNvPr>
          <p:cNvSpPr>
            <a:spLocks noGrp="1"/>
          </p:cNvSpPr>
          <p:nvPr>
            <p:ph type="title"/>
          </p:nvPr>
        </p:nvSpPr>
        <p:spPr/>
        <p:txBody>
          <a:bodyPr/>
          <a:lstStyle/>
          <a:p>
            <a:r>
              <a:rPr lang="ru-RU" dirty="0"/>
              <a:t>Фильтр увеличения резкости (</a:t>
            </a:r>
            <a:r>
              <a:rPr lang="ru-RU" dirty="0" err="1"/>
              <a:t>Sharpening</a:t>
            </a:r>
            <a:r>
              <a:rPr lang="ru-RU" dirty="0"/>
              <a:t> </a:t>
            </a:r>
            <a:r>
              <a:rPr lang="ru-RU" dirty="0" err="1"/>
              <a:t>filter</a:t>
            </a:r>
            <a:r>
              <a:rPr lang="ru-RU" dirty="0"/>
              <a:t>)</a:t>
            </a:r>
          </a:p>
        </p:txBody>
      </p:sp>
      <p:sp>
        <p:nvSpPr>
          <p:cNvPr id="3" name="Объект 2">
            <a:extLst>
              <a:ext uri="{FF2B5EF4-FFF2-40B4-BE49-F238E27FC236}">
                <a16:creationId xmlns:a16="http://schemas.microsoft.com/office/drawing/2014/main" id="{3FFCA8A2-B0B2-4477-B9E5-DA8801BC578C}"/>
              </a:ext>
            </a:extLst>
          </p:cNvPr>
          <p:cNvSpPr>
            <a:spLocks noGrp="1"/>
          </p:cNvSpPr>
          <p:nvPr>
            <p:ph idx="1"/>
          </p:nvPr>
        </p:nvSpPr>
        <p:spPr/>
        <p:txBody>
          <a:bodyPr>
            <a:normAutofit lnSpcReduction="10000"/>
          </a:bodyPr>
          <a:lstStyle/>
          <a:p>
            <a:r>
              <a:rPr lang="ru-RU" dirty="0"/>
              <a:t>Этот фильтр повышает контрастность на краях объектов, что делает изображение более четким.</a:t>
            </a:r>
          </a:p>
          <a:p>
            <a:r>
              <a:rPr lang="ru-RU" dirty="0"/>
              <a:t>Он применяется путем усиления различий в интенсивности пикселей рядом с краями объектов.</a:t>
            </a:r>
          </a:p>
          <a:p>
            <a:r>
              <a:rPr lang="ru-RU" dirty="0"/>
              <a:t>Обычно используется ядро, которое содержит отрицательные и положительные значения, чтобы выделить края.</a:t>
            </a:r>
          </a:p>
          <a:p>
            <a:r>
              <a:rPr lang="ru-RU" dirty="0"/>
              <a:t>Пример ядра для фильтра увеличения резкости:</a:t>
            </a:r>
          </a:p>
          <a:p>
            <a:pPr marL="0" indent="0">
              <a:buNone/>
            </a:pPr>
            <a:r>
              <a:rPr lang="ru-RU" dirty="0"/>
              <a:t>                                                          [[-1, -1, -1],</a:t>
            </a:r>
          </a:p>
          <a:p>
            <a:pPr marL="0" indent="0">
              <a:buNone/>
            </a:pPr>
            <a:r>
              <a:rPr lang="ru-RU" dirty="0"/>
              <a:t>                                                           [-1, 9, -1], </a:t>
            </a:r>
          </a:p>
          <a:p>
            <a:pPr marL="0" indent="0">
              <a:buNone/>
            </a:pPr>
            <a:r>
              <a:rPr lang="ru-RU" dirty="0"/>
              <a:t>                                                           [-1, -1, -1]] </a:t>
            </a:r>
          </a:p>
          <a:p>
            <a:endParaRPr lang="ru-RU" dirty="0"/>
          </a:p>
        </p:txBody>
      </p:sp>
    </p:spTree>
    <p:extLst>
      <p:ext uri="{BB962C8B-B14F-4D97-AF65-F5344CB8AC3E}">
        <p14:creationId xmlns:p14="http://schemas.microsoft.com/office/powerpoint/2010/main" val="1063234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2468C8-A85C-44AF-BDA6-914BE2F962FC}"/>
              </a:ext>
            </a:extLst>
          </p:cNvPr>
          <p:cNvSpPr>
            <a:spLocks noGrp="1"/>
          </p:cNvSpPr>
          <p:nvPr>
            <p:ph type="title"/>
          </p:nvPr>
        </p:nvSpPr>
        <p:spPr/>
        <p:txBody>
          <a:bodyPr/>
          <a:lstStyle/>
          <a:p>
            <a:r>
              <a:rPr lang="ru-RU" dirty="0"/>
              <a:t>Фильтр увеличения резкости с использованием </a:t>
            </a:r>
            <a:r>
              <a:rPr lang="ru-RU" dirty="0" err="1"/>
              <a:t>Laplacian</a:t>
            </a:r>
            <a:endParaRPr lang="ru-RU" dirty="0"/>
          </a:p>
        </p:txBody>
      </p:sp>
      <p:sp>
        <p:nvSpPr>
          <p:cNvPr id="3" name="Объект 2">
            <a:extLst>
              <a:ext uri="{FF2B5EF4-FFF2-40B4-BE49-F238E27FC236}">
                <a16:creationId xmlns:a16="http://schemas.microsoft.com/office/drawing/2014/main" id="{00329BA0-12CE-4A71-9144-F9722C44D117}"/>
              </a:ext>
            </a:extLst>
          </p:cNvPr>
          <p:cNvSpPr>
            <a:spLocks noGrp="1"/>
          </p:cNvSpPr>
          <p:nvPr>
            <p:ph idx="1"/>
          </p:nvPr>
        </p:nvSpPr>
        <p:spPr/>
        <p:txBody>
          <a:bodyPr/>
          <a:lstStyle/>
          <a:p>
            <a:r>
              <a:rPr lang="ru-RU" dirty="0"/>
              <a:t>В этом методе используется фильтр Лапласа для выделения краев, а затем полученное изображение добавляется к исходному для увеличения резкости.</a:t>
            </a:r>
          </a:p>
          <a:p>
            <a:r>
              <a:rPr lang="ru-RU" dirty="0"/>
              <a:t>Фильтр Лапласа выделяет различия в интенсивности на изображении, что помогает обнаруживать края.</a:t>
            </a:r>
          </a:p>
          <a:p>
            <a:endParaRPr lang="ru-RU" dirty="0"/>
          </a:p>
        </p:txBody>
      </p:sp>
    </p:spTree>
    <p:extLst>
      <p:ext uri="{BB962C8B-B14F-4D97-AF65-F5344CB8AC3E}">
        <p14:creationId xmlns:p14="http://schemas.microsoft.com/office/powerpoint/2010/main" val="2825775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DA1D8B-B7C8-41AE-90A4-34466386DB72}"/>
              </a:ext>
            </a:extLst>
          </p:cNvPr>
          <p:cNvSpPr>
            <a:spLocks noGrp="1"/>
          </p:cNvSpPr>
          <p:nvPr>
            <p:ph type="title"/>
          </p:nvPr>
        </p:nvSpPr>
        <p:spPr/>
        <p:txBody>
          <a:bodyPr/>
          <a:lstStyle/>
          <a:p>
            <a:r>
              <a:rPr lang="ru-RU" dirty="0"/>
              <a:t>Фильтр увеличения резкости с использованием разностного ядра</a:t>
            </a:r>
          </a:p>
        </p:txBody>
      </p:sp>
      <p:sp>
        <p:nvSpPr>
          <p:cNvPr id="3" name="Объект 2">
            <a:extLst>
              <a:ext uri="{FF2B5EF4-FFF2-40B4-BE49-F238E27FC236}">
                <a16:creationId xmlns:a16="http://schemas.microsoft.com/office/drawing/2014/main" id="{C5270018-ACDC-49E8-9217-ADF0BAB20E00}"/>
              </a:ext>
            </a:extLst>
          </p:cNvPr>
          <p:cNvSpPr>
            <a:spLocks noGrp="1"/>
          </p:cNvSpPr>
          <p:nvPr>
            <p:ph idx="1"/>
          </p:nvPr>
        </p:nvSpPr>
        <p:spPr/>
        <p:txBody>
          <a:bodyPr/>
          <a:lstStyle/>
          <a:p>
            <a:r>
              <a:rPr lang="ru-RU" dirty="0"/>
              <a:t>Этот метод также использует разностное ядро для усиления краев.</a:t>
            </a:r>
          </a:p>
          <a:p>
            <a:r>
              <a:rPr lang="ru-RU" dirty="0"/>
              <a:t>Однако он добавляет к исходному изображению только фрагменты, в которых обнаружены изменения интенсивности, а не всю область изображения.</a:t>
            </a:r>
          </a:p>
          <a:p>
            <a:r>
              <a:rPr lang="ru-RU" dirty="0"/>
              <a:t>Это позволяет избежать появления артефактов в темных или однородных областях.</a:t>
            </a:r>
          </a:p>
          <a:p>
            <a:endParaRPr lang="ru-RU" dirty="0"/>
          </a:p>
        </p:txBody>
      </p:sp>
    </p:spTree>
    <p:extLst>
      <p:ext uri="{BB962C8B-B14F-4D97-AF65-F5344CB8AC3E}">
        <p14:creationId xmlns:p14="http://schemas.microsoft.com/office/powerpoint/2010/main" val="453121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CBABA1-E22B-476C-AF04-B7EAA3DA2B8F}"/>
              </a:ext>
            </a:extLst>
          </p:cNvPr>
          <p:cNvSpPr>
            <a:spLocks noGrp="1"/>
          </p:cNvSpPr>
          <p:nvPr>
            <p:ph type="title"/>
          </p:nvPr>
        </p:nvSpPr>
        <p:spPr/>
        <p:txBody>
          <a:bodyPr/>
          <a:lstStyle/>
          <a:p>
            <a:r>
              <a:rPr lang="ru-RU" dirty="0"/>
              <a:t>Фильтр увеличения резкости с использованием медианной фильтрации</a:t>
            </a:r>
          </a:p>
        </p:txBody>
      </p:sp>
      <p:sp>
        <p:nvSpPr>
          <p:cNvPr id="3" name="Объект 2">
            <a:extLst>
              <a:ext uri="{FF2B5EF4-FFF2-40B4-BE49-F238E27FC236}">
                <a16:creationId xmlns:a16="http://schemas.microsoft.com/office/drawing/2014/main" id="{4B621750-3F4C-4842-B93E-4D4FD845A1F2}"/>
              </a:ext>
            </a:extLst>
          </p:cNvPr>
          <p:cNvSpPr>
            <a:spLocks noGrp="1"/>
          </p:cNvSpPr>
          <p:nvPr>
            <p:ph idx="1"/>
          </p:nvPr>
        </p:nvSpPr>
        <p:spPr/>
        <p:txBody>
          <a:bodyPr/>
          <a:lstStyle/>
          <a:p>
            <a:r>
              <a:rPr lang="ru-RU" dirty="0"/>
              <a:t>В этом методе медианный фильтр сначала применяется к изображению для сглаживания шума.</a:t>
            </a:r>
          </a:p>
          <a:p>
            <a:r>
              <a:rPr lang="ru-RU" dirty="0"/>
              <a:t>Затем к изображению применяется фильтр увеличения резкости для повышения контрастности на краях.</a:t>
            </a:r>
          </a:p>
          <a:p>
            <a:endParaRPr lang="ru-RU" dirty="0"/>
          </a:p>
        </p:txBody>
      </p:sp>
    </p:spTree>
    <p:extLst>
      <p:ext uri="{BB962C8B-B14F-4D97-AF65-F5344CB8AC3E}">
        <p14:creationId xmlns:p14="http://schemas.microsoft.com/office/powerpoint/2010/main" val="272835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3040F7-5D92-41DF-A54A-CB05CFBD849D}"/>
              </a:ext>
            </a:extLst>
          </p:cNvPr>
          <p:cNvSpPr>
            <a:spLocks noGrp="1"/>
          </p:cNvSpPr>
          <p:nvPr>
            <p:ph type="title"/>
          </p:nvPr>
        </p:nvSpPr>
        <p:spPr/>
        <p:txBody>
          <a:bodyPr/>
          <a:lstStyle/>
          <a:p>
            <a:r>
              <a:rPr lang="ru-RU" dirty="0"/>
              <a:t>Определение фильтрации изображений и её цели.</a:t>
            </a:r>
          </a:p>
        </p:txBody>
      </p:sp>
      <p:sp>
        <p:nvSpPr>
          <p:cNvPr id="3" name="Объект 2">
            <a:extLst>
              <a:ext uri="{FF2B5EF4-FFF2-40B4-BE49-F238E27FC236}">
                <a16:creationId xmlns:a16="http://schemas.microsoft.com/office/drawing/2014/main" id="{6989FA51-62A2-42FD-AE93-DA37515A2B5B}"/>
              </a:ext>
            </a:extLst>
          </p:cNvPr>
          <p:cNvSpPr>
            <a:spLocks noGrp="1"/>
          </p:cNvSpPr>
          <p:nvPr>
            <p:ph idx="1"/>
          </p:nvPr>
        </p:nvSpPr>
        <p:spPr/>
        <p:txBody>
          <a:bodyPr/>
          <a:lstStyle/>
          <a:p>
            <a:r>
              <a:rPr lang="ru-RU" dirty="0"/>
              <a:t>Фильтрация изображений - это процесс применения математических операций или алгоритмов к каждому пикселю изображения с целью изменить его интенсивность или цвет, что приводит к изменению визуального вида изображения. Фильтрация изображений является важным инструментом в области обработки изображений и используется для решения различных задач, таких как улучшение качества изображения, удаление шума, выделение объектов, улучшение контраста и другие.</a:t>
            </a:r>
          </a:p>
        </p:txBody>
      </p:sp>
    </p:spTree>
    <p:extLst>
      <p:ext uri="{BB962C8B-B14F-4D97-AF65-F5344CB8AC3E}">
        <p14:creationId xmlns:p14="http://schemas.microsoft.com/office/powerpoint/2010/main" val="1200423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D92FB0-59E9-4B9A-8E07-60D32C941960}"/>
              </a:ext>
            </a:extLst>
          </p:cNvPr>
          <p:cNvSpPr>
            <a:spLocks noGrp="1"/>
          </p:cNvSpPr>
          <p:nvPr>
            <p:ph type="title"/>
          </p:nvPr>
        </p:nvSpPr>
        <p:spPr/>
        <p:txBody>
          <a:bodyPr/>
          <a:lstStyle/>
          <a:p>
            <a:r>
              <a:rPr lang="ru-RU" dirty="0"/>
              <a:t>Применение для повышения четкости изображения</a:t>
            </a:r>
          </a:p>
        </p:txBody>
      </p:sp>
      <p:sp>
        <p:nvSpPr>
          <p:cNvPr id="3" name="Текст 2">
            <a:extLst>
              <a:ext uri="{FF2B5EF4-FFF2-40B4-BE49-F238E27FC236}">
                <a16:creationId xmlns:a16="http://schemas.microsoft.com/office/drawing/2014/main" id="{D2EA3F00-B293-427C-BB7F-3F988527221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90891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F360EF-8E30-44D4-9C16-F1F6E415AE57}"/>
              </a:ext>
            </a:extLst>
          </p:cNvPr>
          <p:cNvSpPr>
            <a:spLocks noGrp="1"/>
          </p:cNvSpPr>
          <p:nvPr>
            <p:ph type="title"/>
          </p:nvPr>
        </p:nvSpPr>
        <p:spPr/>
        <p:txBody>
          <a:bodyPr/>
          <a:lstStyle/>
          <a:p>
            <a:r>
              <a:rPr lang="ru-RU" dirty="0"/>
              <a:t>Применение для повышения четкости изображения</a:t>
            </a:r>
          </a:p>
        </p:txBody>
      </p:sp>
      <p:sp>
        <p:nvSpPr>
          <p:cNvPr id="3" name="Объект 2">
            <a:extLst>
              <a:ext uri="{FF2B5EF4-FFF2-40B4-BE49-F238E27FC236}">
                <a16:creationId xmlns:a16="http://schemas.microsoft.com/office/drawing/2014/main" id="{3E24899E-BF5D-4DB9-9112-DE0DA93BD956}"/>
              </a:ext>
            </a:extLst>
          </p:cNvPr>
          <p:cNvSpPr>
            <a:spLocks noGrp="1"/>
          </p:cNvSpPr>
          <p:nvPr>
            <p:ph idx="1"/>
          </p:nvPr>
        </p:nvSpPr>
        <p:spPr/>
        <p:txBody>
          <a:bodyPr>
            <a:normAutofit fontScale="92500"/>
          </a:bodyPr>
          <a:lstStyle/>
          <a:p>
            <a:r>
              <a:rPr lang="ru-RU" dirty="0"/>
              <a:t>Применение фильтров для повышения четкости изображения является важным шагом в обработке изображений, особенно при работе с фотографиями или изображениями с низким разрешением. Вот несколько методов и фильтров, которые можно использовать для этой цели:</a:t>
            </a:r>
          </a:p>
          <a:p>
            <a:r>
              <a:rPr lang="ru-RU" dirty="0"/>
              <a:t>Увеличение резкости с использованием фильтра увеличения резкости</a:t>
            </a:r>
          </a:p>
          <a:p>
            <a:r>
              <a:rPr lang="ru-RU" dirty="0"/>
              <a:t>Увеличение резкости с использованием фильтра Лапласа</a:t>
            </a:r>
          </a:p>
          <a:p>
            <a:r>
              <a:rPr lang="ru-RU" dirty="0"/>
              <a:t>Увеличение резкости с использованием медианной фильтрации</a:t>
            </a:r>
          </a:p>
          <a:p>
            <a:r>
              <a:rPr lang="ru-RU" dirty="0"/>
              <a:t>Увеличение резкости с использованием адаптивного усреднения</a:t>
            </a:r>
          </a:p>
          <a:p>
            <a:r>
              <a:rPr lang="ru-RU" dirty="0"/>
              <a:t>Комбинированные методы</a:t>
            </a:r>
          </a:p>
        </p:txBody>
      </p:sp>
    </p:spTree>
    <p:extLst>
      <p:ext uri="{BB962C8B-B14F-4D97-AF65-F5344CB8AC3E}">
        <p14:creationId xmlns:p14="http://schemas.microsoft.com/office/powerpoint/2010/main" val="2747917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16F03-25C0-4653-B9F7-304EF23F103D}"/>
              </a:ext>
            </a:extLst>
          </p:cNvPr>
          <p:cNvSpPr>
            <a:spLocks noGrp="1"/>
          </p:cNvSpPr>
          <p:nvPr>
            <p:ph type="title"/>
          </p:nvPr>
        </p:nvSpPr>
        <p:spPr/>
        <p:txBody>
          <a:bodyPr/>
          <a:lstStyle/>
          <a:p>
            <a:r>
              <a:rPr lang="ru-RU" dirty="0"/>
              <a:t>Увеличение резкости с использованием фильтра увеличения резкости</a:t>
            </a:r>
          </a:p>
        </p:txBody>
      </p:sp>
      <p:sp>
        <p:nvSpPr>
          <p:cNvPr id="3" name="Объект 2">
            <a:extLst>
              <a:ext uri="{FF2B5EF4-FFF2-40B4-BE49-F238E27FC236}">
                <a16:creationId xmlns:a16="http://schemas.microsoft.com/office/drawing/2014/main" id="{2A155228-222A-4A39-9EC5-19B57E80F67C}"/>
              </a:ext>
            </a:extLst>
          </p:cNvPr>
          <p:cNvSpPr>
            <a:spLocks noGrp="1"/>
          </p:cNvSpPr>
          <p:nvPr>
            <p:ph idx="1"/>
          </p:nvPr>
        </p:nvSpPr>
        <p:spPr/>
        <p:txBody>
          <a:bodyPr/>
          <a:lstStyle/>
          <a:p>
            <a:r>
              <a:rPr lang="ru-RU" dirty="0"/>
              <a:t>Фильтр увеличения резкости (</a:t>
            </a:r>
            <a:r>
              <a:rPr lang="ru-RU" dirty="0" err="1"/>
              <a:t>Sharpness</a:t>
            </a:r>
            <a:r>
              <a:rPr lang="ru-RU" dirty="0"/>
              <a:t> </a:t>
            </a:r>
            <a:r>
              <a:rPr lang="ru-RU" dirty="0" err="1"/>
              <a:t>filter</a:t>
            </a:r>
            <a:r>
              <a:rPr lang="ru-RU" dirty="0"/>
              <a:t>) является одним из наиболее распространенных методов повышения четкости.</a:t>
            </a:r>
          </a:p>
          <a:p>
            <a:r>
              <a:rPr lang="ru-RU" dirty="0"/>
              <a:t>Он усиливает различия в интенсивности пикселей на краях объектов, что делает изображение более четким.</a:t>
            </a:r>
          </a:p>
          <a:p>
            <a:r>
              <a:rPr lang="ru-RU" dirty="0"/>
              <a:t>Пример ядра для фильтра увеличения резкости был приведен ранее.</a:t>
            </a:r>
          </a:p>
          <a:p>
            <a:endParaRPr lang="ru-RU" dirty="0"/>
          </a:p>
        </p:txBody>
      </p:sp>
    </p:spTree>
    <p:extLst>
      <p:ext uri="{BB962C8B-B14F-4D97-AF65-F5344CB8AC3E}">
        <p14:creationId xmlns:p14="http://schemas.microsoft.com/office/powerpoint/2010/main" val="3624448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79850C-2C5D-421A-82EA-C36C5CEACC55}"/>
              </a:ext>
            </a:extLst>
          </p:cNvPr>
          <p:cNvSpPr>
            <a:spLocks noGrp="1"/>
          </p:cNvSpPr>
          <p:nvPr>
            <p:ph type="title"/>
          </p:nvPr>
        </p:nvSpPr>
        <p:spPr/>
        <p:txBody>
          <a:bodyPr/>
          <a:lstStyle/>
          <a:p>
            <a:r>
              <a:rPr lang="ru-RU" dirty="0"/>
              <a:t>Увеличение резкости с использованием фильтра Лапласа</a:t>
            </a:r>
          </a:p>
        </p:txBody>
      </p:sp>
      <p:sp>
        <p:nvSpPr>
          <p:cNvPr id="3" name="Объект 2">
            <a:extLst>
              <a:ext uri="{FF2B5EF4-FFF2-40B4-BE49-F238E27FC236}">
                <a16:creationId xmlns:a16="http://schemas.microsoft.com/office/drawing/2014/main" id="{43E80300-9E6E-4D40-BE55-B3C6242A2F99}"/>
              </a:ext>
            </a:extLst>
          </p:cNvPr>
          <p:cNvSpPr>
            <a:spLocks noGrp="1"/>
          </p:cNvSpPr>
          <p:nvPr>
            <p:ph idx="1"/>
          </p:nvPr>
        </p:nvSpPr>
        <p:spPr/>
        <p:txBody>
          <a:bodyPr/>
          <a:lstStyle/>
          <a:p>
            <a:r>
              <a:rPr lang="ru-RU" dirty="0"/>
              <a:t>Фильтр Лапласа выделяет различия в интенсивности на изображении, что помогает обнаруживать края.</a:t>
            </a:r>
          </a:p>
          <a:p>
            <a:r>
              <a:rPr lang="ru-RU" dirty="0"/>
              <a:t>После применения фильтра Лапласа к изображению, полученное изображение добавляется к исходному для увеличения резкости.</a:t>
            </a:r>
          </a:p>
          <a:p>
            <a:endParaRPr lang="ru-RU" dirty="0"/>
          </a:p>
        </p:txBody>
      </p:sp>
    </p:spTree>
    <p:extLst>
      <p:ext uri="{BB962C8B-B14F-4D97-AF65-F5344CB8AC3E}">
        <p14:creationId xmlns:p14="http://schemas.microsoft.com/office/powerpoint/2010/main" val="2829930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EB9B04-C499-4EA8-A9BF-DD1404AA73C4}"/>
              </a:ext>
            </a:extLst>
          </p:cNvPr>
          <p:cNvSpPr>
            <a:spLocks noGrp="1"/>
          </p:cNvSpPr>
          <p:nvPr>
            <p:ph type="title"/>
          </p:nvPr>
        </p:nvSpPr>
        <p:spPr/>
        <p:txBody>
          <a:bodyPr/>
          <a:lstStyle/>
          <a:p>
            <a:r>
              <a:rPr lang="ru-RU" dirty="0"/>
              <a:t>Увеличение резкости с использованием медианной фильтрации</a:t>
            </a:r>
          </a:p>
        </p:txBody>
      </p:sp>
      <p:sp>
        <p:nvSpPr>
          <p:cNvPr id="3" name="Объект 2">
            <a:extLst>
              <a:ext uri="{FF2B5EF4-FFF2-40B4-BE49-F238E27FC236}">
                <a16:creationId xmlns:a16="http://schemas.microsoft.com/office/drawing/2014/main" id="{EA074268-A61C-4D2B-859D-78593028BED3}"/>
              </a:ext>
            </a:extLst>
          </p:cNvPr>
          <p:cNvSpPr>
            <a:spLocks noGrp="1"/>
          </p:cNvSpPr>
          <p:nvPr>
            <p:ph idx="1"/>
          </p:nvPr>
        </p:nvSpPr>
        <p:spPr/>
        <p:txBody>
          <a:bodyPr/>
          <a:lstStyle/>
          <a:p>
            <a:r>
              <a:rPr lang="ru-RU" dirty="0"/>
              <a:t>Медианный фильтр может использоваться для сглаживания изображения и удаления шума.</a:t>
            </a:r>
          </a:p>
          <a:p>
            <a:r>
              <a:rPr lang="ru-RU" dirty="0"/>
              <a:t>Затем применяется фильтр увеличения резкости для усиления контраста на краях объектов.</a:t>
            </a:r>
          </a:p>
          <a:p>
            <a:endParaRPr lang="ru-RU" dirty="0"/>
          </a:p>
        </p:txBody>
      </p:sp>
    </p:spTree>
    <p:extLst>
      <p:ext uri="{BB962C8B-B14F-4D97-AF65-F5344CB8AC3E}">
        <p14:creationId xmlns:p14="http://schemas.microsoft.com/office/powerpoint/2010/main" val="1348775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AD9E4D-732E-4A11-967C-562A7B747DEB}"/>
              </a:ext>
            </a:extLst>
          </p:cNvPr>
          <p:cNvSpPr>
            <a:spLocks noGrp="1"/>
          </p:cNvSpPr>
          <p:nvPr>
            <p:ph type="title"/>
          </p:nvPr>
        </p:nvSpPr>
        <p:spPr/>
        <p:txBody>
          <a:bodyPr/>
          <a:lstStyle/>
          <a:p>
            <a:r>
              <a:rPr lang="ru-RU" dirty="0"/>
              <a:t>Увеличение резкости с использованием адаптивного усреднения</a:t>
            </a:r>
          </a:p>
        </p:txBody>
      </p:sp>
      <p:sp>
        <p:nvSpPr>
          <p:cNvPr id="3" name="Объект 2">
            <a:extLst>
              <a:ext uri="{FF2B5EF4-FFF2-40B4-BE49-F238E27FC236}">
                <a16:creationId xmlns:a16="http://schemas.microsoft.com/office/drawing/2014/main" id="{317BFE67-B0A7-44D6-986B-6D16DAE2F3C3}"/>
              </a:ext>
            </a:extLst>
          </p:cNvPr>
          <p:cNvSpPr>
            <a:spLocks noGrp="1"/>
          </p:cNvSpPr>
          <p:nvPr>
            <p:ph idx="1"/>
          </p:nvPr>
        </p:nvSpPr>
        <p:spPr/>
        <p:txBody>
          <a:bodyPr/>
          <a:lstStyle/>
          <a:p>
            <a:r>
              <a:rPr lang="ru-RU" dirty="0"/>
              <a:t>Этот метод адаптивно усредняет значения пикселей в окрестности каждого пикселя.</a:t>
            </a:r>
          </a:p>
          <a:p>
            <a:r>
              <a:rPr lang="ru-RU" dirty="0"/>
              <a:t>В результате усиливаются различия в интенсивности на краях объектов, что приводит к повышению четкости.</a:t>
            </a:r>
          </a:p>
          <a:p>
            <a:endParaRPr lang="ru-RU" dirty="0"/>
          </a:p>
        </p:txBody>
      </p:sp>
    </p:spTree>
    <p:extLst>
      <p:ext uri="{BB962C8B-B14F-4D97-AF65-F5344CB8AC3E}">
        <p14:creationId xmlns:p14="http://schemas.microsoft.com/office/powerpoint/2010/main" val="963715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3EAA6F-B6AB-4905-8BD6-0926A1348104}"/>
              </a:ext>
            </a:extLst>
          </p:cNvPr>
          <p:cNvSpPr>
            <a:spLocks noGrp="1"/>
          </p:cNvSpPr>
          <p:nvPr>
            <p:ph type="title"/>
          </p:nvPr>
        </p:nvSpPr>
        <p:spPr/>
        <p:txBody>
          <a:bodyPr/>
          <a:lstStyle/>
          <a:p>
            <a:r>
              <a:rPr lang="ru-RU" dirty="0"/>
              <a:t>Комбинированные методы</a:t>
            </a:r>
          </a:p>
        </p:txBody>
      </p:sp>
      <p:sp>
        <p:nvSpPr>
          <p:cNvPr id="3" name="Объект 2">
            <a:extLst>
              <a:ext uri="{FF2B5EF4-FFF2-40B4-BE49-F238E27FC236}">
                <a16:creationId xmlns:a16="http://schemas.microsoft.com/office/drawing/2014/main" id="{D43A3EAC-7610-448C-BE65-57BDDB8C7EF1}"/>
              </a:ext>
            </a:extLst>
          </p:cNvPr>
          <p:cNvSpPr>
            <a:spLocks noGrp="1"/>
          </p:cNvSpPr>
          <p:nvPr>
            <p:ph idx="1"/>
          </p:nvPr>
        </p:nvSpPr>
        <p:spPr/>
        <p:txBody>
          <a:bodyPr/>
          <a:lstStyle/>
          <a:p>
            <a:r>
              <a:rPr lang="ru-RU" dirty="0"/>
              <a:t>Часто для достижения наилучшего результата применяют комбинацию различных методов и фильтров.</a:t>
            </a:r>
          </a:p>
          <a:p>
            <a:r>
              <a:rPr lang="ru-RU" dirty="0"/>
              <a:t>Например, можно сначала применить медианный фильтр для удаления шума, а затем применить фильтр увеличения резкости для повышения четкости изображения.</a:t>
            </a:r>
          </a:p>
          <a:p>
            <a:endParaRPr lang="ru-RU" dirty="0"/>
          </a:p>
        </p:txBody>
      </p:sp>
    </p:spTree>
    <p:extLst>
      <p:ext uri="{BB962C8B-B14F-4D97-AF65-F5344CB8AC3E}">
        <p14:creationId xmlns:p14="http://schemas.microsoft.com/office/powerpoint/2010/main" val="1985924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E4C998-66A7-4DCC-84A7-12E3737F0B0B}"/>
              </a:ext>
            </a:extLst>
          </p:cNvPr>
          <p:cNvSpPr>
            <a:spLocks noGrp="1"/>
          </p:cNvSpPr>
          <p:nvPr>
            <p:ph type="title"/>
          </p:nvPr>
        </p:nvSpPr>
        <p:spPr/>
        <p:txBody>
          <a:bodyPr/>
          <a:lstStyle/>
          <a:p>
            <a:r>
              <a:rPr lang="ru-RU" dirty="0"/>
              <a:t>Примеры применения фильтров</a:t>
            </a:r>
          </a:p>
        </p:txBody>
      </p:sp>
      <p:sp>
        <p:nvSpPr>
          <p:cNvPr id="3" name="Текст 2">
            <a:extLst>
              <a:ext uri="{FF2B5EF4-FFF2-40B4-BE49-F238E27FC236}">
                <a16:creationId xmlns:a16="http://schemas.microsoft.com/office/drawing/2014/main" id="{9C958232-990D-4F1F-AF70-277F4F84A30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55513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86546C-2101-4395-95F9-45E8F53B4338}"/>
              </a:ext>
            </a:extLst>
          </p:cNvPr>
          <p:cNvSpPr>
            <a:spLocks noGrp="1"/>
          </p:cNvSpPr>
          <p:nvPr>
            <p:ph type="title"/>
          </p:nvPr>
        </p:nvSpPr>
        <p:spPr/>
        <p:txBody>
          <a:bodyPr/>
          <a:lstStyle/>
          <a:p>
            <a:r>
              <a:rPr lang="ru-RU" dirty="0"/>
              <a:t>Удаление шума с изображений при помощи медианного фильтра</a:t>
            </a:r>
          </a:p>
        </p:txBody>
      </p:sp>
      <p:pic>
        <p:nvPicPr>
          <p:cNvPr id="5" name="Объект 4">
            <a:extLst>
              <a:ext uri="{FF2B5EF4-FFF2-40B4-BE49-F238E27FC236}">
                <a16:creationId xmlns:a16="http://schemas.microsoft.com/office/drawing/2014/main" id="{935D8E2A-C264-4F30-B56A-7B186EB3B24C}"/>
              </a:ext>
            </a:extLst>
          </p:cNvPr>
          <p:cNvPicPr>
            <a:picLocks noGrp="1" noChangeAspect="1"/>
          </p:cNvPicPr>
          <p:nvPr>
            <p:ph idx="1"/>
          </p:nvPr>
        </p:nvPicPr>
        <p:blipFill>
          <a:blip r:embed="rId2"/>
          <a:stretch>
            <a:fillRect/>
          </a:stretch>
        </p:blipFill>
        <p:spPr>
          <a:xfrm>
            <a:off x="838200" y="2203356"/>
            <a:ext cx="10515600" cy="3595876"/>
          </a:xfrm>
        </p:spPr>
      </p:pic>
    </p:spTree>
    <p:extLst>
      <p:ext uri="{BB962C8B-B14F-4D97-AF65-F5344CB8AC3E}">
        <p14:creationId xmlns:p14="http://schemas.microsoft.com/office/powerpoint/2010/main" val="3850446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82744C-EE77-455D-8F3B-055019803EE1}"/>
              </a:ext>
            </a:extLst>
          </p:cNvPr>
          <p:cNvSpPr>
            <a:spLocks noGrp="1"/>
          </p:cNvSpPr>
          <p:nvPr>
            <p:ph type="title"/>
          </p:nvPr>
        </p:nvSpPr>
        <p:spPr/>
        <p:txBody>
          <a:bodyPr/>
          <a:lstStyle/>
          <a:p>
            <a:r>
              <a:rPr lang="ru-RU" dirty="0"/>
              <a:t>Улучшение контраста и выделение краев с помощью фильтров </a:t>
            </a:r>
            <a:r>
              <a:rPr lang="ru-RU" dirty="0" err="1"/>
              <a:t>Собеля</a:t>
            </a:r>
            <a:r>
              <a:rPr lang="ru-RU" dirty="0"/>
              <a:t> и Гаусса.</a:t>
            </a:r>
          </a:p>
        </p:txBody>
      </p:sp>
      <p:pic>
        <p:nvPicPr>
          <p:cNvPr id="5" name="Объект 4">
            <a:extLst>
              <a:ext uri="{FF2B5EF4-FFF2-40B4-BE49-F238E27FC236}">
                <a16:creationId xmlns:a16="http://schemas.microsoft.com/office/drawing/2014/main" id="{64BCBD01-903D-4FAF-B39C-3490A2A3405F}"/>
              </a:ext>
            </a:extLst>
          </p:cNvPr>
          <p:cNvPicPr>
            <a:picLocks noGrp="1" noChangeAspect="1"/>
          </p:cNvPicPr>
          <p:nvPr>
            <p:ph idx="1"/>
          </p:nvPr>
        </p:nvPicPr>
        <p:blipFill>
          <a:blip r:embed="rId2"/>
          <a:stretch>
            <a:fillRect/>
          </a:stretch>
        </p:blipFill>
        <p:spPr>
          <a:xfrm>
            <a:off x="1421908" y="1690688"/>
            <a:ext cx="9348183" cy="4972285"/>
          </a:xfrm>
        </p:spPr>
      </p:pic>
    </p:spTree>
    <p:extLst>
      <p:ext uri="{BB962C8B-B14F-4D97-AF65-F5344CB8AC3E}">
        <p14:creationId xmlns:p14="http://schemas.microsoft.com/office/powerpoint/2010/main" val="5900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38983D-836C-47A6-A929-9F7946E6475F}"/>
              </a:ext>
            </a:extLst>
          </p:cNvPr>
          <p:cNvSpPr>
            <a:spLocks noGrp="1"/>
          </p:cNvSpPr>
          <p:nvPr>
            <p:ph type="title"/>
          </p:nvPr>
        </p:nvSpPr>
        <p:spPr/>
        <p:txBody>
          <a:bodyPr/>
          <a:lstStyle/>
          <a:p>
            <a:r>
              <a:rPr lang="ru-RU" dirty="0"/>
              <a:t>Цели фильтрации изображений</a:t>
            </a:r>
          </a:p>
        </p:txBody>
      </p:sp>
      <p:sp>
        <p:nvSpPr>
          <p:cNvPr id="3" name="Объект 2">
            <a:extLst>
              <a:ext uri="{FF2B5EF4-FFF2-40B4-BE49-F238E27FC236}">
                <a16:creationId xmlns:a16="http://schemas.microsoft.com/office/drawing/2014/main" id="{02F0D5CA-E293-4383-8106-FD6025D988B0}"/>
              </a:ext>
            </a:extLst>
          </p:cNvPr>
          <p:cNvSpPr>
            <a:spLocks noGrp="1"/>
          </p:cNvSpPr>
          <p:nvPr>
            <p:ph idx="1"/>
          </p:nvPr>
        </p:nvSpPr>
        <p:spPr/>
        <p:txBody>
          <a:bodyPr>
            <a:normAutofit/>
          </a:bodyPr>
          <a:lstStyle/>
          <a:p>
            <a:r>
              <a:rPr lang="ru-RU" dirty="0"/>
              <a:t>Улучшение качества изображения</a:t>
            </a:r>
          </a:p>
          <a:p>
            <a:r>
              <a:rPr lang="ru-RU" dirty="0"/>
              <a:t>Удаление шума</a:t>
            </a:r>
          </a:p>
          <a:p>
            <a:r>
              <a:rPr lang="ru-RU" dirty="0"/>
              <a:t>Выделение объектов</a:t>
            </a:r>
          </a:p>
          <a:p>
            <a:r>
              <a:rPr lang="ru-RU" dirty="0"/>
              <a:t>Улучшение контраста</a:t>
            </a:r>
          </a:p>
          <a:p>
            <a:r>
              <a:rPr lang="ru-RU" dirty="0"/>
              <a:t>Обнаружение особых точек и характеристик</a:t>
            </a:r>
          </a:p>
        </p:txBody>
      </p:sp>
    </p:spTree>
    <p:extLst>
      <p:ext uri="{BB962C8B-B14F-4D97-AF65-F5344CB8AC3E}">
        <p14:creationId xmlns:p14="http://schemas.microsoft.com/office/powerpoint/2010/main" val="2568787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52A510-755C-4E7C-8446-C81198483AFD}"/>
              </a:ext>
            </a:extLst>
          </p:cNvPr>
          <p:cNvSpPr>
            <a:spLocks noGrp="1"/>
          </p:cNvSpPr>
          <p:nvPr>
            <p:ph type="title"/>
          </p:nvPr>
        </p:nvSpPr>
        <p:spPr/>
        <p:txBody>
          <a:bodyPr>
            <a:normAutofit fontScale="90000"/>
          </a:bodyPr>
          <a:lstStyle/>
          <a:p>
            <a:r>
              <a:rPr lang="ru-RU" dirty="0"/>
              <a:t>Повышение резкости изображения с использованием фильтра увеличения резкости.</a:t>
            </a:r>
          </a:p>
        </p:txBody>
      </p:sp>
      <p:pic>
        <p:nvPicPr>
          <p:cNvPr id="5" name="Объект 4">
            <a:extLst>
              <a:ext uri="{FF2B5EF4-FFF2-40B4-BE49-F238E27FC236}">
                <a16:creationId xmlns:a16="http://schemas.microsoft.com/office/drawing/2014/main" id="{16478DE4-0B2E-494C-9B5C-613E4086A733}"/>
              </a:ext>
            </a:extLst>
          </p:cNvPr>
          <p:cNvPicPr>
            <a:picLocks noGrp="1" noChangeAspect="1"/>
          </p:cNvPicPr>
          <p:nvPr>
            <p:ph idx="1"/>
          </p:nvPr>
        </p:nvPicPr>
        <p:blipFill>
          <a:blip r:embed="rId2"/>
          <a:stretch>
            <a:fillRect/>
          </a:stretch>
        </p:blipFill>
        <p:spPr>
          <a:xfrm>
            <a:off x="2782256" y="1690688"/>
            <a:ext cx="6627488" cy="4868287"/>
          </a:xfrm>
        </p:spPr>
      </p:pic>
    </p:spTree>
    <p:extLst>
      <p:ext uri="{BB962C8B-B14F-4D97-AF65-F5344CB8AC3E}">
        <p14:creationId xmlns:p14="http://schemas.microsoft.com/office/powerpoint/2010/main" val="4075004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1DD407-9168-4659-BC95-84CA85A04C62}"/>
              </a:ext>
            </a:extLst>
          </p:cNvPr>
          <p:cNvSpPr>
            <a:spLocks noGrp="1"/>
          </p:cNvSpPr>
          <p:nvPr>
            <p:ph type="title"/>
          </p:nvPr>
        </p:nvSpPr>
        <p:spPr/>
        <p:txBody>
          <a:bodyPr/>
          <a:lstStyle/>
          <a:p>
            <a:r>
              <a:rPr lang="ru-RU" dirty="0"/>
              <a:t>Заключение</a:t>
            </a:r>
          </a:p>
        </p:txBody>
      </p:sp>
      <p:sp>
        <p:nvSpPr>
          <p:cNvPr id="3" name="Текст 2">
            <a:extLst>
              <a:ext uri="{FF2B5EF4-FFF2-40B4-BE49-F238E27FC236}">
                <a16:creationId xmlns:a16="http://schemas.microsoft.com/office/drawing/2014/main" id="{C4867A7F-3DEE-4461-B953-738DF587CCE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93786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95C260-A4FA-4453-BC33-F2289D072BAB}"/>
              </a:ext>
            </a:extLst>
          </p:cNvPr>
          <p:cNvSpPr>
            <a:spLocks noGrp="1"/>
          </p:cNvSpPr>
          <p:nvPr>
            <p:ph type="title"/>
          </p:nvPr>
        </p:nvSpPr>
        <p:spPr/>
        <p:txBody>
          <a:bodyPr/>
          <a:lstStyle/>
          <a:p>
            <a:r>
              <a:rPr lang="ru-RU" dirty="0"/>
              <a:t>Основные моменты</a:t>
            </a:r>
          </a:p>
        </p:txBody>
      </p:sp>
      <p:sp>
        <p:nvSpPr>
          <p:cNvPr id="3" name="Объект 2">
            <a:extLst>
              <a:ext uri="{FF2B5EF4-FFF2-40B4-BE49-F238E27FC236}">
                <a16:creationId xmlns:a16="http://schemas.microsoft.com/office/drawing/2014/main" id="{889E34FE-E499-4059-A205-C0D4DB59E036}"/>
              </a:ext>
            </a:extLst>
          </p:cNvPr>
          <p:cNvSpPr>
            <a:spLocks noGrp="1"/>
          </p:cNvSpPr>
          <p:nvPr>
            <p:ph idx="1"/>
          </p:nvPr>
        </p:nvSpPr>
        <p:spPr/>
        <p:txBody>
          <a:bodyPr/>
          <a:lstStyle/>
          <a:p>
            <a:r>
              <a:rPr lang="ru-RU" dirty="0"/>
              <a:t>Улучшение качества</a:t>
            </a:r>
          </a:p>
          <a:p>
            <a:r>
              <a:rPr lang="ru-RU" dirty="0"/>
              <a:t>Удаление шума</a:t>
            </a:r>
          </a:p>
          <a:p>
            <a:r>
              <a:rPr lang="ru-RU" dirty="0"/>
              <a:t>Выделение объектов</a:t>
            </a:r>
          </a:p>
          <a:p>
            <a:r>
              <a:rPr lang="ru-RU" dirty="0"/>
              <a:t>Обнаружение особых точек</a:t>
            </a:r>
          </a:p>
          <a:p>
            <a:r>
              <a:rPr lang="ru-RU" dirty="0"/>
              <a:t>Предварительная обработка</a:t>
            </a:r>
          </a:p>
          <a:p>
            <a:r>
              <a:rPr lang="ru-RU" dirty="0"/>
              <a:t>Улучшение визуального восприятия</a:t>
            </a:r>
          </a:p>
        </p:txBody>
      </p:sp>
    </p:spTree>
    <p:extLst>
      <p:ext uri="{BB962C8B-B14F-4D97-AF65-F5344CB8AC3E}">
        <p14:creationId xmlns:p14="http://schemas.microsoft.com/office/powerpoint/2010/main" val="2695233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9B9B6D-F9EE-4DC9-B8F4-FADE17ACD535}"/>
              </a:ext>
            </a:extLst>
          </p:cNvPr>
          <p:cNvSpPr>
            <a:spLocks noGrp="1"/>
          </p:cNvSpPr>
          <p:nvPr>
            <p:ph type="title"/>
          </p:nvPr>
        </p:nvSpPr>
        <p:spPr/>
        <p:txBody>
          <a:bodyPr/>
          <a:lstStyle/>
          <a:p>
            <a:r>
              <a:rPr lang="ru-RU" dirty="0"/>
              <a:t>Важность выбора подходящего фильтра</a:t>
            </a:r>
          </a:p>
        </p:txBody>
      </p:sp>
      <p:sp>
        <p:nvSpPr>
          <p:cNvPr id="3" name="Объект 2">
            <a:extLst>
              <a:ext uri="{FF2B5EF4-FFF2-40B4-BE49-F238E27FC236}">
                <a16:creationId xmlns:a16="http://schemas.microsoft.com/office/drawing/2014/main" id="{4B9F226E-4121-454E-8182-9A91A06D3EC5}"/>
              </a:ext>
            </a:extLst>
          </p:cNvPr>
          <p:cNvSpPr>
            <a:spLocks noGrp="1"/>
          </p:cNvSpPr>
          <p:nvPr>
            <p:ph idx="1"/>
          </p:nvPr>
        </p:nvSpPr>
        <p:spPr/>
        <p:txBody>
          <a:bodyPr>
            <a:normAutofit/>
          </a:bodyPr>
          <a:lstStyle/>
          <a:p>
            <a:r>
              <a:rPr lang="ru-RU" dirty="0"/>
              <a:t>Выбор подходящего фильтра в зависимости от конкретной задачи обработки изображения является ключевым аспектом в получении желаемых результатов. Вот несколько аспектов, которые следует учитывать при выборе фильтра:</a:t>
            </a:r>
          </a:p>
          <a:p>
            <a:r>
              <a:rPr lang="ru-RU" dirty="0"/>
              <a:t>Характеристики изображения</a:t>
            </a:r>
          </a:p>
          <a:p>
            <a:r>
              <a:rPr lang="ru-RU" dirty="0"/>
              <a:t>Цель обработки</a:t>
            </a:r>
          </a:p>
          <a:p>
            <a:r>
              <a:rPr lang="ru-RU" dirty="0"/>
              <a:t>Тип шума или искажений</a:t>
            </a:r>
          </a:p>
          <a:p>
            <a:r>
              <a:rPr lang="ru-RU" dirty="0"/>
              <a:t>Вычислительная эффективность</a:t>
            </a:r>
          </a:p>
          <a:p>
            <a:r>
              <a:rPr lang="ru-RU" dirty="0"/>
              <a:t>Эффективность в заданных условиях</a:t>
            </a:r>
          </a:p>
          <a:p>
            <a:endParaRPr lang="ru-RU" dirty="0"/>
          </a:p>
        </p:txBody>
      </p:sp>
    </p:spTree>
    <p:extLst>
      <p:ext uri="{BB962C8B-B14F-4D97-AF65-F5344CB8AC3E}">
        <p14:creationId xmlns:p14="http://schemas.microsoft.com/office/powerpoint/2010/main" val="2820487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FA4BDE-CA5C-40A5-8B60-016C519E9F42}"/>
              </a:ext>
            </a:extLst>
          </p:cNvPr>
          <p:cNvSpPr>
            <a:spLocks noGrp="1"/>
          </p:cNvSpPr>
          <p:nvPr>
            <p:ph type="title"/>
          </p:nvPr>
        </p:nvSpPr>
        <p:spPr/>
        <p:txBody>
          <a:bodyPr/>
          <a:lstStyle/>
          <a:p>
            <a:r>
              <a:rPr lang="ru-RU" dirty="0"/>
              <a:t>Задание</a:t>
            </a:r>
          </a:p>
        </p:txBody>
      </p:sp>
      <p:sp>
        <p:nvSpPr>
          <p:cNvPr id="3" name="Объект 2">
            <a:extLst>
              <a:ext uri="{FF2B5EF4-FFF2-40B4-BE49-F238E27FC236}">
                <a16:creationId xmlns:a16="http://schemas.microsoft.com/office/drawing/2014/main" id="{2494C68C-44D1-48DE-82CC-281B7BE447EC}"/>
              </a:ext>
            </a:extLst>
          </p:cNvPr>
          <p:cNvSpPr>
            <a:spLocks noGrp="1"/>
          </p:cNvSpPr>
          <p:nvPr>
            <p:ph idx="1"/>
          </p:nvPr>
        </p:nvSpPr>
        <p:spPr/>
        <p:txBody>
          <a:bodyPr>
            <a:normAutofit fontScale="70000" lnSpcReduction="20000"/>
          </a:bodyPr>
          <a:lstStyle/>
          <a:p>
            <a:r>
              <a:rPr lang="ru-RU" dirty="0"/>
              <a:t>Для практического занятия предлагаю вам изучить изображение и применить следующие фильтры для его обработки:</a:t>
            </a:r>
          </a:p>
          <a:p>
            <a:endParaRPr lang="ru-RU" dirty="0"/>
          </a:p>
          <a:p>
            <a:r>
              <a:rPr lang="ru-RU" dirty="0"/>
              <a:t>Медианный фильтр: Давайте применим медианный фильтр с разными размерами окна (например, 3x3, 5x5, 7x7) к нашему изображению. Обратим внимание, как изменяется четкость изображения при изменении размера окна медианного фильтра.</a:t>
            </a:r>
          </a:p>
          <a:p>
            <a:endParaRPr lang="ru-RU" dirty="0"/>
          </a:p>
          <a:p>
            <a:r>
              <a:rPr lang="ru-RU" dirty="0"/>
              <a:t>Фильтр Гаусса: Далее мы применим фильтр Гаусса с разными значениями стандартного отклонения (например, 1, 3, 5) к нашему изображению. Посмотрим, как меняется степень размытия изображения в зависимости от значения стандартного отклонения.</a:t>
            </a:r>
          </a:p>
          <a:p>
            <a:endParaRPr lang="ru-RU" dirty="0"/>
          </a:p>
          <a:p>
            <a:r>
              <a:rPr lang="ru-RU" dirty="0"/>
              <a:t>Увеличение резкости: Наконец, мы применим фильтр увеличения резкости к нашему изображению и сравним результаты с исходным изображением. </a:t>
            </a:r>
          </a:p>
        </p:txBody>
      </p:sp>
    </p:spTree>
    <p:extLst>
      <p:ext uri="{BB962C8B-B14F-4D97-AF65-F5344CB8AC3E}">
        <p14:creationId xmlns:p14="http://schemas.microsoft.com/office/powerpoint/2010/main" val="369002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D895EB-3414-4316-A99A-481161005279}"/>
              </a:ext>
            </a:extLst>
          </p:cNvPr>
          <p:cNvSpPr>
            <a:spLocks noGrp="1"/>
          </p:cNvSpPr>
          <p:nvPr>
            <p:ph type="title"/>
          </p:nvPr>
        </p:nvSpPr>
        <p:spPr/>
        <p:txBody>
          <a:bodyPr/>
          <a:lstStyle/>
          <a:p>
            <a:r>
              <a:rPr lang="ru-RU" dirty="0"/>
              <a:t>Улучшение качества изображения</a:t>
            </a:r>
          </a:p>
        </p:txBody>
      </p:sp>
      <p:sp>
        <p:nvSpPr>
          <p:cNvPr id="3" name="Объект 2">
            <a:extLst>
              <a:ext uri="{FF2B5EF4-FFF2-40B4-BE49-F238E27FC236}">
                <a16:creationId xmlns:a16="http://schemas.microsoft.com/office/drawing/2014/main" id="{EF7011FE-6A7D-498B-989D-3C76FDE4884C}"/>
              </a:ext>
            </a:extLst>
          </p:cNvPr>
          <p:cNvSpPr>
            <a:spLocks noGrp="1"/>
          </p:cNvSpPr>
          <p:nvPr>
            <p:ph idx="1"/>
          </p:nvPr>
        </p:nvSpPr>
        <p:spPr/>
        <p:txBody>
          <a:bodyPr/>
          <a:lstStyle/>
          <a:p>
            <a:r>
              <a:rPr lang="ru-RU" dirty="0"/>
              <a:t>Фильтрация может применяться для удаления артефактов, уменьшения размытости, увеличения четкости и повышения общего визуального восприятия изображения.</a:t>
            </a:r>
          </a:p>
          <a:p>
            <a:endParaRPr lang="ru-RU" dirty="0"/>
          </a:p>
        </p:txBody>
      </p:sp>
    </p:spTree>
    <p:extLst>
      <p:ext uri="{BB962C8B-B14F-4D97-AF65-F5344CB8AC3E}">
        <p14:creationId xmlns:p14="http://schemas.microsoft.com/office/powerpoint/2010/main" val="21221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47A0FB-A8C9-4EED-BED0-C1A7D5CD71EC}"/>
              </a:ext>
            </a:extLst>
          </p:cNvPr>
          <p:cNvSpPr>
            <a:spLocks noGrp="1"/>
          </p:cNvSpPr>
          <p:nvPr>
            <p:ph type="title"/>
          </p:nvPr>
        </p:nvSpPr>
        <p:spPr/>
        <p:txBody>
          <a:bodyPr/>
          <a:lstStyle/>
          <a:p>
            <a:r>
              <a:rPr lang="ru-RU" dirty="0"/>
              <a:t>Удаление шума</a:t>
            </a:r>
          </a:p>
        </p:txBody>
      </p:sp>
      <p:sp>
        <p:nvSpPr>
          <p:cNvPr id="3" name="Объект 2">
            <a:extLst>
              <a:ext uri="{FF2B5EF4-FFF2-40B4-BE49-F238E27FC236}">
                <a16:creationId xmlns:a16="http://schemas.microsoft.com/office/drawing/2014/main" id="{71272F06-66DB-48D4-90EA-DFD415DFD370}"/>
              </a:ext>
            </a:extLst>
          </p:cNvPr>
          <p:cNvSpPr>
            <a:spLocks noGrp="1"/>
          </p:cNvSpPr>
          <p:nvPr>
            <p:ph idx="1"/>
          </p:nvPr>
        </p:nvSpPr>
        <p:spPr/>
        <p:txBody>
          <a:bodyPr/>
          <a:lstStyle/>
          <a:p>
            <a:r>
              <a:rPr lang="ru-RU" dirty="0"/>
              <a:t>Фильтры могут использоваться для сглаживания изображения и уменьшения влияния шума, что улучшает визуальную чистоту и четкость изображения.</a:t>
            </a:r>
          </a:p>
          <a:p>
            <a:endParaRPr lang="ru-RU" dirty="0"/>
          </a:p>
        </p:txBody>
      </p:sp>
    </p:spTree>
    <p:extLst>
      <p:ext uri="{BB962C8B-B14F-4D97-AF65-F5344CB8AC3E}">
        <p14:creationId xmlns:p14="http://schemas.microsoft.com/office/powerpoint/2010/main" val="248130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E9003A-ED4D-4F76-A6A8-EF251E2148F0}"/>
              </a:ext>
            </a:extLst>
          </p:cNvPr>
          <p:cNvSpPr>
            <a:spLocks noGrp="1"/>
          </p:cNvSpPr>
          <p:nvPr>
            <p:ph type="title"/>
          </p:nvPr>
        </p:nvSpPr>
        <p:spPr/>
        <p:txBody>
          <a:bodyPr/>
          <a:lstStyle/>
          <a:p>
            <a:r>
              <a:rPr lang="ru-RU" dirty="0"/>
              <a:t>Выделение объектов</a:t>
            </a:r>
          </a:p>
        </p:txBody>
      </p:sp>
      <p:sp>
        <p:nvSpPr>
          <p:cNvPr id="3" name="Объект 2">
            <a:extLst>
              <a:ext uri="{FF2B5EF4-FFF2-40B4-BE49-F238E27FC236}">
                <a16:creationId xmlns:a16="http://schemas.microsoft.com/office/drawing/2014/main" id="{736906F3-5F3C-4B87-ABCC-E1721EB68908}"/>
              </a:ext>
            </a:extLst>
          </p:cNvPr>
          <p:cNvSpPr>
            <a:spLocks noGrp="1"/>
          </p:cNvSpPr>
          <p:nvPr>
            <p:ph idx="1"/>
          </p:nvPr>
        </p:nvSpPr>
        <p:spPr/>
        <p:txBody>
          <a:bodyPr/>
          <a:lstStyle/>
          <a:p>
            <a:r>
              <a:rPr lang="ru-RU" dirty="0"/>
              <a:t>Некоторые фильтры могут выделять определенные характеристики или объекты на изображении, что полезно для последующего анализа или обработки.</a:t>
            </a:r>
          </a:p>
          <a:p>
            <a:endParaRPr lang="ru-RU" dirty="0"/>
          </a:p>
        </p:txBody>
      </p:sp>
    </p:spTree>
    <p:extLst>
      <p:ext uri="{BB962C8B-B14F-4D97-AF65-F5344CB8AC3E}">
        <p14:creationId xmlns:p14="http://schemas.microsoft.com/office/powerpoint/2010/main" val="178407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9FBAFE-2D28-4D96-80DC-4B2596F77F3A}"/>
              </a:ext>
            </a:extLst>
          </p:cNvPr>
          <p:cNvSpPr>
            <a:spLocks noGrp="1"/>
          </p:cNvSpPr>
          <p:nvPr>
            <p:ph type="title"/>
          </p:nvPr>
        </p:nvSpPr>
        <p:spPr/>
        <p:txBody>
          <a:bodyPr/>
          <a:lstStyle/>
          <a:p>
            <a:r>
              <a:rPr lang="ru-RU" dirty="0"/>
              <a:t>Улучшение контраста</a:t>
            </a:r>
          </a:p>
        </p:txBody>
      </p:sp>
      <p:sp>
        <p:nvSpPr>
          <p:cNvPr id="3" name="Объект 2">
            <a:extLst>
              <a:ext uri="{FF2B5EF4-FFF2-40B4-BE49-F238E27FC236}">
                <a16:creationId xmlns:a16="http://schemas.microsoft.com/office/drawing/2014/main" id="{DB50FD5C-3B66-402C-A869-5DF765AB036D}"/>
              </a:ext>
            </a:extLst>
          </p:cNvPr>
          <p:cNvSpPr>
            <a:spLocks noGrp="1"/>
          </p:cNvSpPr>
          <p:nvPr>
            <p:ph idx="1"/>
          </p:nvPr>
        </p:nvSpPr>
        <p:spPr/>
        <p:txBody>
          <a:bodyPr/>
          <a:lstStyle/>
          <a:p>
            <a:r>
              <a:rPr lang="ru-RU" dirty="0"/>
              <a:t>Фильтры могут повысить контрастность изображения, что делает его более выразительным и легким для интерпретации.</a:t>
            </a:r>
          </a:p>
          <a:p>
            <a:endParaRPr lang="ru-RU" dirty="0"/>
          </a:p>
        </p:txBody>
      </p:sp>
    </p:spTree>
    <p:extLst>
      <p:ext uri="{BB962C8B-B14F-4D97-AF65-F5344CB8AC3E}">
        <p14:creationId xmlns:p14="http://schemas.microsoft.com/office/powerpoint/2010/main" val="31885930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1996</Words>
  <Application>Microsoft Office PowerPoint</Application>
  <PresentationFormat>Широкоэкранный</PresentationFormat>
  <Paragraphs>176</Paragraphs>
  <Slides>54</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54</vt:i4>
      </vt:variant>
    </vt:vector>
  </HeadingPairs>
  <TitlesOfParts>
    <vt:vector size="59" baseType="lpstr">
      <vt:lpstr>Arial</vt:lpstr>
      <vt:lpstr>Calibri</vt:lpstr>
      <vt:lpstr>Calibri Light</vt:lpstr>
      <vt:lpstr>Segoe UI</vt:lpstr>
      <vt:lpstr>Тема Office</vt:lpstr>
      <vt:lpstr>Фильтрация изображений</vt:lpstr>
      <vt:lpstr>Цель</vt:lpstr>
      <vt:lpstr>1. Введение в фильтрацию изображений</vt:lpstr>
      <vt:lpstr>Определение фильтрации изображений и её цели.</vt:lpstr>
      <vt:lpstr>Цели фильтрации изображений</vt:lpstr>
      <vt:lpstr>Улучшение качества изображения</vt:lpstr>
      <vt:lpstr>Удаление шума</vt:lpstr>
      <vt:lpstr>Выделение объектов</vt:lpstr>
      <vt:lpstr>Улучшение контраста</vt:lpstr>
      <vt:lpstr>Обнаружение особых точек и характеристик</vt:lpstr>
      <vt:lpstr>Зачем используется фильтрация в обработке изображений.</vt:lpstr>
      <vt:lpstr>Улучшение качества изображения </vt:lpstr>
      <vt:lpstr>Удаление шума </vt:lpstr>
      <vt:lpstr>Выделение объектов</vt:lpstr>
      <vt:lpstr>Предварительная обработка перед анализом</vt:lpstr>
      <vt:lpstr>Улучшение визуального восприятия</vt:lpstr>
      <vt:lpstr>Коррекция дефектов</vt:lpstr>
      <vt:lpstr>Основные принципы работы фильтров</vt:lpstr>
      <vt:lpstr>Локальность операции</vt:lpstr>
      <vt:lpstr>Математическая операция</vt:lpstr>
      <vt:lpstr>Ядро</vt:lpstr>
      <vt:lpstr>Применение операции ко всем пикселям</vt:lpstr>
      <vt:lpstr>Обработка границ</vt:lpstr>
      <vt:lpstr>Выбор параметров</vt:lpstr>
      <vt:lpstr>Типы фильтров</vt:lpstr>
      <vt:lpstr>Фильтры размытия</vt:lpstr>
      <vt:lpstr>Примеры использования для выделения краев.</vt:lpstr>
      <vt:lpstr>Примеры использования для выделения краев</vt:lpstr>
      <vt:lpstr>Фильтр Собеля</vt:lpstr>
      <vt:lpstr>Фильтр Превитта</vt:lpstr>
      <vt:lpstr>Фильтр Лапласа</vt:lpstr>
      <vt:lpstr>Комбинированные фильтры</vt:lpstr>
      <vt:lpstr>Адаптивные методы</vt:lpstr>
      <vt:lpstr>Фильтры улучшения резкости</vt:lpstr>
      <vt:lpstr>Фильтры улучшения резкости</vt:lpstr>
      <vt:lpstr>Фильтр увеличения резкости (Sharpening filter)</vt:lpstr>
      <vt:lpstr>Фильтр увеличения резкости с использованием Laplacian</vt:lpstr>
      <vt:lpstr>Фильтр увеличения резкости с использованием разностного ядра</vt:lpstr>
      <vt:lpstr>Фильтр увеличения резкости с использованием медианной фильтрации</vt:lpstr>
      <vt:lpstr>Применение для повышения четкости изображения</vt:lpstr>
      <vt:lpstr>Применение для повышения четкости изображения</vt:lpstr>
      <vt:lpstr>Увеличение резкости с использованием фильтра увеличения резкости</vt:lpstr>
      <vt:lpstr>Увеличение резкости с использованием фильтра Лапласа</vt:lpstr>
      <vt:lpstr>Увеличение резкости с использованием медианной фильтрации</vt:lpstr>
      <vt:lpstr>Увеличение резкости с использованием адаптивного усреднения</vt:lpstr>
      <vt:lpstr>Комбинированные методы</vt:lpstr>
      <vt:lpstr>Примеры применения фильтров</vt:lpstr>
      <vt:lpstr>Удаление шума с изображений при помощи медианного фильтра</vt:lpstr>
      <vt:lpstr>Улучшение контраста и выделение краев с помощью фильтров Собеля и Гаусса.</vt:lpstr>
      <vt:lpstr>Повышение резкости изображения с использованием фильтра увеличения резкости.</vt:lpstr>
      <vt:lpstr>Заключение</vt:lpstr>
      <vt:lpstr>Основные моменты</vt:lpstr>
      <vt:lpstr>Важность выбора подходящего фильтра</vt:lpstr>
      <vt:lpstr>Задание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Фильтрация изображений</dc:title>
  <dc:creator>YUI Changs</dc:creator>
  <cp:lastModifiedBy>YUI Changs</cp:lastModifiedBy>
  <cp:revision>8</cp:revision>
  <dcterms:created xsi:type="dcterms:W3CDTF">2024-03-21T13:39:49Z</dcterms:created>
  <dcterms:modified xsi:type="dcterms:W3CDTF">2024-03-21T15:02:02Z</dcterms:modified>
</cp:coreProperties>
</file>