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4F251A37-252A-4609-8348-2D9E3D398406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73F5637-7897-4B02-829B-76D21D93C53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550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6030F8E3-A7C6-4549-BFB5-5FFD355EB471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88A78D93-760E-4EDD-9892-2C38517EB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2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68E398-2F6C-4593-8EEE-8DC7A0A69EB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3E9CD-AB6B-4825-80A9-5C91596234E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11CF44-E518-4445-9489-1725B3C5679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ABBAA9-D1E4-4E64-BC7F-B28A89CE802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1CE0D5-6F35-4F39-BF91-1618AECDBDB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EA417A-ADFB-4EB3-A227-647BC06B51F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26AB4D-62B4-4525-A0C1-D3EBBE72082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F2F509-4156-463C-ADE1-D7B4872E860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D5C4A6-CF58-4E80-B31E-2066DCE7E3B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444599-1452-4B1A-B991-89E23BC503F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09C05E-BFFC-4432-B898-5F496AD2801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E52091-6C23-4321-92F8-742C612C8E7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2B45D9-6E79-48C6-BE83-6282BC12657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1B0E1E8-727A-4370-A5F9-034CEC6F070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489C734-27DB-4401-899C-F7423AEB4F9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8247C86-2870-485F-9CFF-29E1EFCAE5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FA4EA6B-C1C1-4D02-8C9B-30DFA64A18A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7EE6F20-82D0-4F24-9BD2-1C3F1F02CB3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4583BD6-4CAE-4E6F-9D10-1A06FB0E76A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D2F4C57-48D5-475F-B5B6-E01BB1C798C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5526EC4-90E1-484F-8BE2-F6FB81447D6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588733F-383D-4157-97A4-1B7C0EC799A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192E163-C72D-42FB-BF76-8A0993D17C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8076DEF-7ED0-40CB-9FF7-FC60C63201F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D7EBC89-9981-4149-BE39-5DBCBF70F6E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ADE6B4C-FD2B-4F02-8F3B-71707839DDE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1F21FCE-19B0-43DE-A22E-9EB7181997B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khái niệm c</a:t>
              </a:r>
              <a:r>
                <a:rPr lang="vi-VN" b="1">
                  <a:solidFill>
                    <a:srgbClr val="000000"/>
                  </a:solidFill>
                </a:rPr>
                <a:t>ơ</a:t>
              </a:r>
              <a:r>
                <a:rPr lang="en-US" b="1">
                  <a:solidFill>
                    <a:srgbClr val="000000"/>
                  </a:solidFill>
                </a:rPr>
                <a:t> bản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b</a:t>
              </a:r>
              <a:r>
                <a:rPr lang="vi-VN" b="1">
                  <a:solidFill>
                    <a:srgbClr val="000000"/>
                  </a:solidFill>
                </a:rPr>
                <a:t>ướ</a:t>
              </a:r>
              <a:r>
                <a:rPr lang="en-US" b="1">
                  <a:solidFill>
                    <a:srgbClr val="000000"/>
                  </a:solidFill>
                </a:rPr>
                <a:t>c xây dựng ch</a:t>
              </a:r>
              <a:r>
                <a:rPr lang="vi-VN" b="1">
                  <a:solidFill>
                    <a:srgbClr val="000000"/>
                  </a:solidFill>
                </a:rPr>
                <a:t>ươ</a:t>
              </a:r>
              <a:r>
                <a:rPr lang="en-US" b="1">
                  <a:solidFill>
                    <a:srgbClr val="000000"/>
                  </a:solidFill>
                </a:rPr>
                <a:t>ng trình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Biểu diễn thuật toán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Cài </a:t>
              </a:r>
              <a:r>
                <a:rPr lang="vi-VN" b="1">
                  <a:solidFill>
                    <a:srgbClr val="000000"/>
                  </a:solidFill>
                </a:rPr>
                <a:t>đặ</a:t>
              </a:r>
              <a:r>
                <a:rPr lang="en-US" b="1">
                  <a:solidFill>
                    <a:srgbClr val="000000"/>
                  </a:solidFill>
                </a:rPr>
                <a:t>t thuật toán bằng NNLT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</a:t>
            </a:r>
            <a:r>
              <a:rPr lang="vi-VN" smtClean="0"/>
              <a:t>đặ</a:t>
            </a:r>
            <a:r>
              <a:rPr lang="en-US" smtClean="0"/>
              <a:t>t thuật toán bằng C/C++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86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a, b: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&amp;a, &amp;b);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(a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(b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VSN”);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printf(“x = %.2f”, -float(b)/a);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lý thuyết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Thuật toán là gì? Trình bày các tính chất quan trọng của một thuật toán?</a:t>
            </a:r>
          </a:p>
          <a:p>
            <a:pPr marL="514350" indent="-514350">
              <a:buFont typeface="Verdana" pitchFamily="34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Các b</a:t>
            </a:r>
            <a:r>
              <a:rPr lang="vi-VN" smtClean="0">
                <a:latin typeface="Arial" charset="0"/>
                <a:cs typeface="Arial" charset="0"/>
              </a:rPr>
              <a:t>ướ</a:t>
            </a:r>
            <a:r>
              <a:rPr lang="en-US" smtClean="0">
                <a:latin typeface="Arial" charset="0"/>
                <a:cs typeface="Arial" charset="0"/>
              </a:rPr>
              <a:t>c xây dựng ch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trình?</a:t>
            </a:r>
          </a:p>
          <a:p>
            <a:pPr marL="514350" indent="-514350">
              <a:buFont typeface="Verdana" pitchFamily="34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Các cách biểu diễn thuật toán? </a:t>
            </a:r>
            <a:r>
              <a:rPr lang="vi-VN" smtClean="0">
                <a:latin typeface="Arial" charset="0"/>
                <a:cs typeface="Arial" charset="0"/>
              </a:rPr>
              <a:t>Ư</a:t>
            </a:r>
            <a:r>
              <a:rPr lang="en-US" smtClean="0">
                <a:latin typeface="Arial" charset="0"/>
                <a:cs typeface="Arial" charset="0"/>
              </a:rPr>
              <a:t>u và khuyết </a:t>
            </a:r>
            <a:r>
              <a:rPr lang="vi-VN" smtClean="0">
                <a:latin typeface="Arial" charset="0"/>
                <a:cs typeface="Arial" charset="0"/>
              </a:rPr>
              <a:t>đ</a:t>
            </a:r>
            <a:r>
              <a:rPr lang="en-US" smtClean="0">
                <a:latin typeface="Arial" charset="0"/>
                <a:cs typeface="Arial" charset="0"/>
              </a:rPr>
              <a:t>iểm của từng ph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pháp?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Cho ví dụ minh họa.</a:t>
            </a:r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pic>
        <p:nvPicPr>
          <p:cNvPr id="2662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 startAt="4"/>
            </a:pPr>
            <a:r>
              <a:rPr lang="en-US" smtClean="0">
                <a:latin typeface="Arial" charset="0"/>
                <a:cs typeface="Arial" charset="0"/>
              </a:rPr>
              <a:t>Nhập n</a:t>
            </a:r>
            <a:r>
              <a:rPr lang="vi-VN" smtClean="0">
                <a:latin typeface="Arial" charset="0"/>
                <a:cs typeface="Arial" charset="0"/>
              </a:rPr>
              <a:t>ă</a:t>
            </a:r>
            <a:r>
              <a:rPr lang="en-US" smtClean="0">
                <a:latin typeface="Arial" charset="0"/>
                <a:cs typeface="Arial" charset="0"/>
              </a:rPr>
              <a:t>m sinh của một ng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i. Tính tuổi ng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i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4"/>
            </a:pPr>
            <a:r>
              <a:rPr lang="en-US" smtClean="0">
                <a:latin typeface="Arial" charset="0"/>
                <a:cs typeface="Arial" charset="0"/>
              </a:rPr>
              <a:t>Nhập 2 số a và b. Tính tổng, hiệu, tính và th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của hai số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4"/>
            </a:pPr>
            <a:r>
              <a:rPr lang="en-US" smtClean="0">
                <a:latin typeface="Arial" charset="0"/>
                <a:cs typeface="Arial" charset="0"/>
              </a:rPr>
              <a:t>Nhập tên sản phẩm, số l</a:t>
            </a:r>
            <a:r>
              <a:rPr lang="vi-VN" smtClean="0">
                <a:latin typeface="Arial" charset="0"/>
                <a:cs typeface="Arial" charset="0"/>
              </a:rPr>
              <a:t>ượ</a:t>
            </a:r>
            <a:r>
              <a:rPr lang="en-US" smtClean="0">
                <a:latin typeface="Arial" charset="0"/>
                <a:cs typeface="Arial" charset="0"/>
              </a:rPr>
              <a:t>ng và </a:t>
            </a:r>
            <a:r>
              <a:rPr lang="vi-VN" smtClean="0">
                <a:latin typeface="Arial" charset="0"/>
                <a:cs typeface="Arial" charset="0"/>
              </a:rPr>
              <a:t>đơ</a:t>
            </a:r>
            <a:r>
              <a:rPr lang="en-US" smtClean="0">
                <a:latin typeface="Arial" charset="0"/>
                <a:cs typeface="Arial" charset="0"/>
              </a:rPr>
              <a:t>n giá. Tính tiền và thuế giá trị gia t</a:t>
            </a:r>
            <a:r>
              <a:rPr lang="vi-VN" smtClean="0">
                <a:latin typeface="Arial" charset="0"/>
                <a:cs typeface="Arial" charset="0"/>
              </a:rPr>
              <a:t>ă</a:t>
            </a:r>
            <a:r>
              <a:rPr lang="en-US" smtClean="0">
                <a:latin typeface="Arial" charset="0"/>
                <a:cs typeface="Arial" charset="0"/>
              </a:rPr>
              <a:t>ng phải trả, biết:</a:t>
            </a:r>
          </a:p>
          <a:p>
            <a:pPr marL="914400" lvl="1" indent="-514350">
              <a:buFont typeface="Verdana" pitchFamily="34" charset="0"/>
              <a:buAutoNum type="alphaLcPeriod"/>
            </a:pPr>
            <a:r>
              <a:rPr lang="en-US" smtClean="0">
                <a:latin typeface="Arial" charset="0"/>
                <a:cs typeface="Arial" charset="0"/>
              </a:rPr>
              <a:t>tiền = số l</a:t>
            </a:r>
            <a:r>
              <a:rPr lang="vi-VN" smtClean="0">
                <a:latin typeface="Arial" charset="0"/>
                <a:cs typeface="Arial" charset="0"/>
              </a:rPr>
              <a:t>ượ</a:t>
            </a:r>
            <a:r>
              <a:rPr lang="en-US" smtClean="0">
                <a:latin typeface="Arial" charset="0"/>
                <a:cs typeface="Arial" charset="0"/>
              </a:rPr>
              <a:t>ng * </a:t>
            </a:r>
            <a:r>
              <a:rPr lang="vi-VN" smtClean="0">
                <a:latin typeface="Arial" charset="0"/>
                <a:cs typeface="Arial" charset="0"/>
              </a:rPr>
              <a:t>đơ</a:t>
            </a:r>
            <a:r>
              <a:rPr lang="en-US" smtClean="0">
                <a:latin typeface="Arial" charset="0"/>
                <a:cs typeface="Arial" charset="0"/>
              </a:rPr>
              <a:t>n giá</a:t>
            </a:r>
          </a:p>
          <a:p>
            <a:pPr marL="914400" lvl="1" indent="-514350">
              <a:buFont typeface="Verdana" pitchFamily="34" charset="0"/>
              <a:buAutoNum type="alphaLcPeriod"/>
            </a:pPr>
            <a:r>
              <a:rPr lang="en-US" smtClean="0">
                <a:latin typeface="Arial" charset="0"/>
                <a:cs typeface="Arial" charset="0"/>
              </a:rPr>
              <a:t>thuế giá trị gia t</a:t>
            </a:r>
            <a:r>
              <a:rPr lang="vi-VN" smtClean="0">
                <a:latin typeface="Arial" charset="0"/>
                <a:cs typeface="Arial" charset="0"/>
              </a:rPr>
              <a:t>ă</a:t>
            </a:r>
            <a:r>
              <a:rPr lang="en-US" smtClean="0">
                <a:latin typeface="Arial" charset="0"/>
                <a:cs typeface="Arial" charset="0"/>
              </a:rPr>
              <a:t>ng = 10% tiền</a:t>
            </a:r>
          </a:p>
        </p:txBody>
      </p:sp>
      <p:sp>
        <p:nvSpPr>
          <p:cNvPr id="2765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pic>
        <p:nvPicPr>
          <p:cNvPr id="27653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24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352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 startAt="7"/>
            </a:pPr>
            <a:r>
              <a:rPr lang="en-US" smtClean="0">
                <a:latin typeface="Arial" charset="0"/>
                <a:cs typeface="Arial" charset="0"/>
              </a:rPr>
              <a:t>Nhập </a:t>
            </a:r>
            <a:r>
              <a:rPr lang="vi-VN" smtClean="0">
                <a:latin typeface="Arial" charset="0"/>
                <a:cs typeface="Arial" charset="0"/>
              </a:rPr>
              <a:t>đ</a:t>
            </a:r>
            <a:r>
              <a:rPr lang="en-US" smtClean="0">
                <a:latin typeface="Arial" charset="0"/>
                <a:cs typeface="Arial" charset="0"/>
              </a:rPr>
              <a:t>iểm thi và hệ số 3 môn Toán, Lý, Hóa của một sinh viên. Tính </a:t>
            </a:r>
            <a:r>
              <a:rPr lang="vi-VN" smtClean="0">
                <a:latin typeface="Arial" charset="0"/>
                <a:cs typeface="Arial" charset="0"/>
              </a:rPr>
              <a:t>đ</a:t>
            </a:r>
            <a:r>
              <a:rPr lang="en-US" smtClean="0">
                <a:latin typeface="Arial" charset="0"/>
                <a:cs typeface="Arial" charset="0"/>
              </a:rPr>
              <a:t>iểm trung bình của sinh viên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7"/>
            </a:pPr>
            <a:r>
              <a:rPr lang="en-US" smtClean="0">
                <a:latin typeface="Arial" charset="0"/>
                <a:cs typeface="Arial" charset="0"/>
              </a:rPr>
              <a:t>Nhập bán kính của </a:t>
            </a:r>
            <a:r>
              <a:rPr lang="vi-VN" smtClean="0">
                <a:latin typeface="Arial" charset="0"/>
                <a:cs typeface="Arial" charset="0"/>
              </a:rPr>
              <a:t>đườ</a:t>
            </a:r>
            <a:r>
              <a:rPr lang="en-US" smtClean="0">
                <a:latin typeface="Arial" charset="0"/>
                <a:cs typeface="Arial" charset="0"/>
              </a:rPr>
              <a:t>ng tròn. Tính chu vi và diện tích của hình tròn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7"/>
            </a:pPr>
            <a:r>
              <a:rPr lang="en-US" smtClean="0">
                <a:latin typeface="Arial" charset="0"/>
                <a:cs typeface="Arial" charset="0"/>
              </a:rPr>
              <a:t>Nhập vào số xe (gồm 4 chữ số) của bạn. Cho biết số xe của bạn </a:t>
            </a:r>
            <a:r>
              <a:rPr lang="vi-VN" smtClean="0">
                <a:latin typeface="Arial" charset="0"/>
                <a:cs typeface="Arial" charset="0"/>
              </a:rPr>
              <a:t>đượ</a:t>
            </a:r>
            <a:r>
              <a:rPr lang="en-US" smtClean="0">
                <a:latin typeface="Arial" charset="0"/>
                <a:cs typeface="Arial" charset="0"/>
              </a:rPr>
              <a:t>c mấy nút?</a:t>
            </a:r>
          </a:p>
          <a:p>
            <a:pPr marL="514350" indent="-514350">
              <a:buFont typeface="Verdana" pitchFamily="34" charset="0"/>
              <a:buAutoNum type="arabicPeriod" startAt="7"/>
            </a:pPr>
            <a:r>
              <a:rPr lang="en-US" smtClean="0">
                <a:latin typeface="Arial" charset="0"/>
                <a:cs typeface="Arial" charset="0"/>
              </a:rPr>
              <a:t>Nhập vào 2 số nguyên.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Tính min và max của hai số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867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pic>
        <p:nvPicPr>
          <p:cNvPr id="2867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819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24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810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9" descr="question_pop_up_from_box_rotate_hg_clr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724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khái niệm c</a:t>
            </a:r>
            <a:r>
              <a:rPr lang="vi-VN" smtClean="0"/>
              <a:t>ơ</a:t>
            </a:r>
            <a:r>
              <a:rPr lang="en-US" smtClean="0"/>
              <a:t> bản</a:t>
            </a:r>
            <a:endParaRPr lang="vi-V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Lập trình máy tính</a:t>
            </a:r>
          </a:p>
          <a:p>
            <a:pPr lvl="1">
              <a:defRPr/>
            </a:pPr>
            <a:r>
              <a:rPr lang="en-US" smtClean="0"/>
              <a:t>Gọi tắt là </a:t>
            </a:r>
            <a:r>
              <a:rPr lang="en-US" smtClean="0">
                <a:solidFill>
                  <a:srgbClr val="FF0000"/>
                </a:solidFill>
              </a:rPr>
              <a:t>lập trình</a:t>
            </a:r>
            <a:r>
              <a:rPr lang="en-US" smtClean="0"/>
              <a:t> (programming).</a:t>
            </a:r>
          </a:p>
          <a:p>
            <a:pPr lvl="1">
              <a:defRPr/>
            </a:pPr>
            <a:r>
              <a:rPr lang="en-US" smtClean="0"/>
              <a:t>Nghệ thuật </a:t>
            </a:r>
            <a:r>
              <a:rPr lang="en-US" smtClean="0">
                <a:solidFill>
                  <a:srgbClr val="FF0000"/>
                </a:solidFill>
              </a:rPr>
              <a:t>cài </a:t>
            </a:r>
            <a:r>
              <a:rPr lang="vi-VN" smtClean="0">
                <a:solidFill>
                  <a:srgbClr val="FF0000"/>
                </a:solidFill>
              </a:rPr>
              <a:t>đặ</a:t>
            </a:r>
            <a:r>
              <a:rPr lang="en-US" smtClean="0">
                <a:solidFill>
                  <a:srgbClr val="FF0000"/>
                </a:solidFill>
              </a:rPr>
              <a:t>t</a:t>
            </a:r>
            <a:r>
              <a:rPr lang="en-US" smtClean="0"/>
              <a:t> một hoặc nhiều </a:t>
            </a:r>
            <a:r>
              <a:rPr lang="en-US" smtClean="0">
                <a:solidFill>
                  <a:srgbClr val="FF0000"/>
                </a:solidFill>
              </a:rPr>
              <a:t>thuật toán</a:t>
            </a:r>
            <a:r>
              <a:rPr lang="en-US" smtClean="0"/>
              <a:t> trừu t</a:t>
            </a:r>
            <a:r>
              <a:rPr lang="vi-VN" smtClean="0"/>
              <a:t>ượ</a:t>
            </a:r>
            <a:r>
              <a:rPr lang="en-US" smtClean="0"/>
              <a:t>ng có liên quan với nhau bằng một </a:t>
            </a:r>
            <a:r>
              <a:rPr lang="en-US" smtClean="0">
                <a:solidFill>
                  <a:srgbClr val="FF0000"/>
                </a:solidFill>
              </a:rPr>
              <a:t>ngôn ngữ lập trình</a:t>
            </a:r>
            <a:r>
              <a:rPr lang="en-US" smtClean="0"/>
              <a:t> </a:t>
            </a:r>
            <a:r>
              <a:rPr lang="vi-VN" smtClean="0"/>
              <a:t>để</a:t>
            </a:r>
            <a:r>
              <a:rPr lang="en-US" smtClean="0"/>
              <a:t> tạo ra một </a:t>
            </a:r>
            <a:r>
              <a:rPr lang="en-US" smtClean="0">
                <a:solidFill>
                  <a:srgbClr val="FF0000"/>
                </a:solidFill>
              </a:rPr>
              <a:t>ch</a:t>
            </a:r>
            <a:r>
              <a:rPr lang="vi-VN" smtClean="0">
                <a:solidFill>
                  <a:srgbClr val="FF0000"/>
                </a:solidFill>
              </a:rPr>
              <a:t>ươ</a:t>
            </a:r>
            <a:r>
              <a:rPr lang="en-US" smtClean="0">
                <a:solidFill>
                  <a:srgbClr val="FF0000"/>
                </a:solidFill>
              </a:rPr>
              <a:t>ng trình máy tính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Thuật toán</a:t>
            </a:r>
          </a:p>
          <a:p>
            <a:pPr lvl="1">
              <a:defRPr/>
            </a:pPr>
            <a:r>
              <a:rPr lang="en-US" smtClean="0"/>
              <a:t>Là </a:t>
            </a:r>
            <a:r>
              <a:rPr lang="en-US" smtClean="0">
                <a:solidFill>
                  <a:srgbClr val="FF0000"/>
                </a:solidFill>
              </a:rPr>
              <a:t>tập hợp</a:t>
            </a:r>
            <a:r>
              <a:rPr lang="en-US" smtClean="0"/>
              <a:t> (dãy) </a:t>
            </a:r>
            <a:r>
              <a:rPr lang="en-US" smtClean="0">
                <a:solidFill>
                  <a:srgbClr val="FF0000"/>
                </a:solidFill>
              </a:rPr>
              <a:t>hữu hạn</a:t>
            </a:r>
            <a:r>
              <a:rPr lang="en-US" smtClean="0"/>
              <a:t> các </a:t>
            </a:r>
            <a:r>
              <a:rPr lang="en-US" smtClean="0">
                <a:solidFill>
                  <a:srgbClr val="FF0000"/>
                </a:solidFill>
              </a:rPr>
              <a:t>chỉ thị</a:t>
            </a:r>
            <a:r>
              <a:rPr lang="en-US" smtClean="0"/>
              <a:t> (hành </a:t>
            </a:r>
            <a:r>
              <a:rPr lang="vi-VN" smtClean="0"/>
              <a:t>độ</a:t>
            </a:r>
            <a:r>
              <a:rPr lang="en-US" smtClean="0"/>
              <a:t>ng)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nh nghĩa rõ ràng</a:t>
            </a:r>
            <a:r>
              <a:rPr lang="en-US" smtClean="0"/>
              <a:t> nhằm </a:t>
            </a:r>
            <a:r>
              <a:rPr lang="en-US" smtClean="0">
                <a:solidFill>
                  <a:srgbClr val="FF0000"/>
                </a:solidFill>
              </a:rPr>
              <a:t>giải quyết một bài toán cụ thể</a:t>
            </a:r>
            <a:r>
              <a:rPr lang="en-US" smtClean="0"/>
              <a:t> nào </a:t>
            </a:r>
            <a:r>
              <a:rPr lang="vi-VN" smtClean="0"/>
              <a:t>đó</a:t>
            </a:r>
            <a:r>
              <a:rPr lang="en-US" smtClean="0"/>
              <a:t>.</a:t>
            </a:r>
            <a:endParaRPr lang="vi-VN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khái niệm c</a:t>
            </a:r>
            <a:r>
              <a:rPr lang="vi-VN" smtClean="0"/>
              <a:t>ơ</a:t>
            </a:r>
            <a:r>
              <a:rPr lang="en-US" smtClean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Thuật toán giải PT bậc nhất: ax + b = 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(a, b là các số thực).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685800" y="3886200"/>
            <a:ext cx="1524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39624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Nếu a = 0</a:t>
            </a:r>
          </a:p>
          <a:p>
            <a:pPr lvl="1">
              <a:buFont typeface="Arial" charset="0"/>
              <a:buChar char="•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b = 0 thì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có nghiệm bất kì.</a:t>
            </a:r>
          </a:p>
          <a:p>
            <a:pPr lvl="1">
              <a:buFont typeface="Arial" charset="0"/>
              <a:buChar char="•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b ≠ 0 thì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nghiệm.</a:t>
            </a:r>
          </a:p>
          <a:p>
            <a:pPr>
              <a:buFont typeface="Arial" charset="0"/>
              <a:buChar char="•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Nếu a ≠ 0</a:t>
            </a:r>
          </a:p>
          <a:p>
            <a:pPr lvl="1">
              <a:buFont typeface="Arial" charset="0"/>
              <a:buChar char="•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có nghiệm duy nhất x = -b/a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3200400"/>
            <a:ext cx="7162800" cy="7080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vào: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 thuộc R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ra: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nghiệm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ax + b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tính chất của thuật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Bao gồm 5 tính chất sau: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Tính chính xác:</a:t>
            </a:r>
            <a:r>
              <a:rPr lang="en-US" smtClean="0"/>
              <a:t> quá trình tính toán hay các thao tác máy tính thực hiện là chính xác.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Tính rõ ràng: </a:t>
            </a:r>
            <a:r>
              <a:rPr lang="en-US" smtClean="0"/>
              <a:t>các câu lệnh minh bạch </a:t>
            </a:r>
            <a:r>
              <a:rPr lang="vi-VN" smtClean="0"/>
              <a:t>đượ</a:t>
            </a:r>
            <a:r>
              <a:rPr lang="en-US" smtClean="0"/>
              <a:t>c sắp xếp theo thứ tự nhất </a:t>
            </a:r>
            <a:r>
              <a:rPr lang="vi-VN" smtClean="0"/>
              <a:t>đị</a:t>
            </a:r>
            <a:r>
              <a:rPr lang="en-US" smtClean="0"/>
              <a:t>nh.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Tính khách quan: </a:t>
            </a:r>
            <a:r>
              <a:rPr lang="vi-VN" smtClean="0"/>
              <a:t>đượ</a:t>
            </a:r>
            <a:r>
              <a:rPr lang="en-US" smtClean="0"/>
              <a:t>c viết bởi nhiều ng</a:t>
            </a:r>
            <a:r>
              <a:rPr lang="vi-VN" smtClean="0"/>
              <a:t>ườ</a:t>
            </a:r>
            <a:r>
              <a:rPr lang="en-US" smtClean="0"/>
              <a:t>i trên máy tính nh</a:t>
            </a:r>
            <a:r>
              <a:rPr lang="vi-VN" smtClean="0"/>
              <a:t>ư</a:t>
            </a:r>
            <a:r>
              <a:rPr lang="en-US" smtClean="0"/>
              <a:t>ng kết quả phải nh</a:t>
            </a:r>
            <a:r>
              <a:rPr lang="vi-VN" smtClean="0"/>
              <a:t>ư</a:t>
            </a:r>
            <a:r>
              <a:rPr lang="en-US" smtClean="0"/>
              <a:t> nhau.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Tính phổ dụng: </a:t>
            </a:r>
            <a:r>
              <a:rPr lang="en-US" smtClean="0"/>
              <a:t>có thể áp dụng cho một lớp các bài toán có </a:t>
            </a:r>
            <a:r>
              <a:rPr lang="vi-VN" smtClean="0"/>
              <a:t>đầ</a:t>
            </a:r>
            <a:r>
              <a:rPr lang="en-US" smtClean="0"/>
              <a:t>u vào t</a:t>
            </a:r>
            <a:r>
              <a:rPr lang="vi-VN" smtClean="0"/>
              <a:t>ươ</a:t>
            </a:r>
            <a:r>
              <a:rPr lang="en-US" smtClean="0"/>
              <a:t>ng tự nhau.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Tính kết thúc: </a:t>
            </a:r>
            <a:r>
              <a:rPr lang="en-US" smtClean="0"/>
              <a:t>hữu hạn các b</a:t>
            </a:r>
            <a:r>
              <a:rPr lang="vi-VN" smtClean="0"/>
              <a:t>ướ</a:t>
            </a:r>
            <a:r>
              <a:rPr lang="en-US" smtClean="0"/>
              <a:t>c tính toán.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563563"/>
          </a:xfrm>
        </p:spPr>
        <p:txBody>
          <a:bodyPr/>
          <a:lstStyle/>
          <a:p>
            <a:r>
              <a:rPr lang="en-US" smtClean="0"/>
              <a:t>Các b</a:t>
            </a:r>
            <a:r>
              <a:rPr lang="vi-VN" smtClean="0"/>
              <a:t>ướ</a:t>
            </a:r>
            <a:r>
              <a:rPr lang="en-US" smtClean="0"/>
              <a:t>c xây dựng ch</a:t>
            </a:r>
            <a:r>
              <a:rPr lang="vi-VN" smtClean="0"/>
              <a:t>ươ</a:t>
            </a:r>
            <a:r>
              <a:rPr lang="en-US" smtClean="0"/>
              <a:t>ng trình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381000" y="14478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Xác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đị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nh vấn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endParaRPr lang="en-US" sz="2400">
              <a:solidFill>
                <a:schemeClr val="tx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- bài toán</a:t>
            </a:r>
            <a:endParaRPr lang="en-US" sz="24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295400" y="22860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Lựa chọn</a:t>
            </a:r>
          </a:p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ng pháp giải</a:t>
            </a:r>
            <a:endParaRPr lang="en-US" sz="24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3124200" y="39624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Cài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đặ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</a:p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ng trình</a:t>
            </a: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038600" y="48006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Hiệu chỉnh</a:t>
            </a:r>
          </a:p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ng trình</a:t>
            </a: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953000" y="56388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Thực hiện</a:t>
            </a:r>
          </a:p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ng trình</a:t>
            </a:r>
            <a:endParaRPr lang="en-US" sz="2400"/>
          </a:p>
        </p:txBody>
      </p:sp>
      <p:sp>
        <p:nvSpPr>
          <p:cNvPr id="17" name="Freeform 9"/>
          <p:cNvSpPr>
            <a:spLocks/>
          </p:cNvSpPr>
          <p:nvPr/>
        </p:nvSpPr>
        <p:spPr bwMode="gray">
          <a:xfrm rot="-5400000">
            <a:off x="3178969" y="1393031"/>
            <a:ext cx="9794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9"/>
          <p:cNvSpPr>
            <a:spLocks/>
          </p:cNvSpPr>
          <p:nvPr/>
        </p:nvSpPr>
        <p:spPr bwMode="gray">
          <a:xfrm rot="-5400000">
            <a:off x="5007769" y="3069431"/>
            <a:ext cx="9794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9"/>
          <p:cNvSpPr>
            <a:spLocks/>
          </p:cNvSpPr>
          <p:nvPr/>
        </p:nvSpPr>
        <p:spPr bwMode="gray">
          <a:xfrm rot="-5400000">
            <a:off x="5922169" y="3907631"/>
            <a:ext cx="9794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gray">
          <a:xfrm rot="-5400000">
            <a:off x="6836569" y="4745831"/>
            <a:ext cx="9794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81000" y="4800600"/>
            <a:ext cx="2133600" cy="762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Lỗi cú pháp</a:t>
            </a:r>
          </a:p>
          <a:p>
            <a:pPr algn="ctr"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Lỗi ngữ nghĩa</a:t>
            </a:r>
            <a:endParaRPr lang="en-US" sz="2000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flipH="1">
            <a:off x="2514600" y="4724400"/>
            <a:ext cx="15240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99FF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86400" y="1447800"/>
            <a:ext cx="2667000" cy="12954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Biểu diễn bằng: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Ngôn ngữ tự nhiên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 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- S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ơ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khối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Mã giả</a:t>
            </a:r>
            <a:endParaRPr lang="en-US" sz="2000"/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8100000" flipH="1">
            <a:off x="4291013" y="2690813"/>
            <a:ext cx="15240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99FF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2209800" y="31242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Xây dựng</a:t>
            </a:r>
          </a:p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thuật toán/ thuật giải</a:t>
            </a:r>
            <a:endParaRPr lang="en-US" sz="2400"/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 rot="-5400000">
            <a:off x="4093369" y="2231231"/>
            <a:ext cx="9794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8" grpId="0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ngôn ngữ tự nhiên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685800" y="23622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2362200"/>
            <a:ext cx="7010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1. Nhập 2 số thực a và b.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2. Nếu a = 0 thì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2.1. Nếu b = 0 thì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2.1.1.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số nghiệm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2.1.2. Kết thúc thuật toán.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2.2. Ng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ượ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 lại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2.2.1.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nghiệm.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2.2.2. Kết thúc thuật toán.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3. Ng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ượ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 lại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3.1.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có nghiệm.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3.2. Giá trị của nghiệm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đó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là x = -b/a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3.3. Kết thúc thuật toán.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676400"/>
            <a:ext cx="7162800" cy="7080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vào: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 thuộc R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ra: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nghiệm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ax + b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l</a:t>
            </a:r>
            <a:r>
              <a:rPr lang="vi-VN" smtClean="0"/>
              <a:t>ư</a:t>
            </a:r>
            <a:r>
              <a:rPr lang="en-US" smtClean="0"/>
              <a:t>u </a:t>
            </a:r>
            <a:r>
              <a:rPr lang="vi-VN" smtClean="0"/>
              <a:t>đồ</a:t>
            </a:r>
            <a:r>
              <a:rPr lang="en-US" smtClean="0"/>
              <a:t> - s</a:t>
            </a:r>
            <a:r>
              <a:rPr lang="vi-VN" smtClean="0"/>
              <a:t>ơ</a:t>
            </a:r>
            <a:r>
              <a:rPr lang="en-US" smtClean="0"/>
              <a:t> </a:t>
            </a:r>
            <a:r>
              <a:rPr lang="vi-VN" smtClean="0"/>
              <a:t>đồ</a:t>
            </a:r>
            <a:r>
              <a:rPr lang="en-US" smtClean="0"/>
              <a:t> khối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sp>
        <p:nvSpPr>
          <p:cNvPr id="5" name="Oval 4"/>
          <p:cNvSpPr/>
          <p:nvPr/>
        </p:nvSpPr>
        <p:spPr>
          <a:xfrm>
            <a:off x="838200" y="1371600"/>
            <a:ext cx="1646238" cy="822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0" y="14478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Khối giới hạn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000"/>
              <a:t>Chỉ thị bắt </a:t>
            </a:r>
            <a:r>
              <a:rPr lang="vi-VN" sz="2000"/>
              <a:t>đầ</a:t>
            </a:r>
            <a:r>
              <a:rPr lang="en-US" sz="2000"/>
              <a:t>u và kết thúc.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762000" y="2362200"/>
            <a:ext cx="1646238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0" y="24384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Khối vào ra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000"/>
              <a:t>Nhập/Xuất dữ liệu.</a:t>
            </a:r>
          </a:p>
        </p:txBody>
      </p:sp>
      <p:sp>
        <p:nvSpPr>
          <p:cNvPr id="9" name="Diamond 8"/>
          <p:cNvSpPr/>
          <p:nvPr/>
        </p:nvSpPr>
        <p:spPr>
          <a:xfrm>
            <a:off x="762000" y="3429000"/>
            <a:ext cx="1646238" cy="8223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0" y="34290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Khối lựa chọn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000"/>
              <a:t>Tùy </a:t>
            </a:r>
            <a:r>
              <a:rPr lang="vi-VN" sz="2000"/>
              <a:t>đ</a:t>
            </a:r>
            <a:r>
              <a:rPr lang="en-US" sz="2000"/>
              <a:t>iều kiện sẽ rẽ nhánh.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419600"/>
            <a:ext cx="1646238" cy="822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0" y="44196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Khối thao tác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000"/>
              <a:t>Ghi thao tác cần thực hiện.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48000" y="54102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ng 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000"/>
              <a:t>Chỉ h</a:t>
            </a:r>
            <a:r>
              <a:rPr lang="vi-VN" sz="2000"/>
              <a:t>ướ</a:t>
            </a:r>
            <a:r>
              <a:rPr lang="en-US" sz="2000"/>
              <a:t>ng thao tác tiếp theo.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2000" y="5791200"/>
            <a:ext cx="1646238" cy="1588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l</a:t>
            </a:r>
            <a:r>
              <a:rPr lang="vi-VN" smtClean="0"/>
              <a:t>ư</a:t>
            </a:r>
            <a:r>
              <a:rPr lang="en-US" smtClean="0"/>
              <a:t>u </a:t>
            </a:r>
            <a:r>
              <a:rPr lang="vi-VN" smtClean="0"/>
              <a:t>đồ</a:t>
            </a:r>
            <a:r>
              <a:rPr lang="en-US" smtClean="0"/>
              <a:t> - s</a:t>
            </a:r>
            <a:r>
              <a:rPr lang="vi-VN" smtClean="0"/>
              <a:t>ơ</a:t>
            </a:r>
            <a:r>
              <a:rPr lang="en-US" smtClean="0"/>
              <a:t> </a:t>
            </a:r>
            <a:r>
              <a:rPr lang="vi-VN" smtClean="0"/>
              <a:t>đồ</a:t>
            </a:r>
            <a:r>
              <a:rPr lang="en-US" smtClean="0"/>
              <a:t> khối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038600" y="21336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038600" y="30480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6"/>
          </p:cNvCxnSpPr>
          <p:nvPr/>
        </p:nvCxnSpPr>
        <p:spPr>
          <a:xfrm rot="10800000" flipV="1">
            <a:off x="5013325" y="5410200"/>
            <a:ext cx="1693863" cy="701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</p:cNvCxnSpPr>
          <p:nvPr/>
        </p:nvCxnSpPr>
        <p:spPr>
          <a:xfrm rot="16200000" flipH="1">
            <a:off x="3533775" y="5514976"/>
            <a:ext cx="350837" cy="201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0" idx="2"/>
          </p:cNvCxnSpPr>
          <p:nvPr/>
        </p:nvCxnSpPr>
        <p:spPr>
          <a:xfrm rot="16200000" flipH="1">
            <a:off x="1887538" y="4722813"/>
            <a:ext cx="671512" cy="2106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553200" y="46482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6515101" y="36957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29200" y="3505200"/>
            <a:ext cx="1676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38400" y="3505200"/>
            <a:ext cx="91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247901" y="36957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19200" y="41910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914401" y="4495800"/>
            <a:ext cx="609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52800" y="41910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52800" y="13716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3352800" y="22860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/>
              <a:t>a,b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3352800" y="32004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a =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3886200"/>
            <a:ext cx="1736725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</a:t>
            </a:r>
          </a:p>
          <a:p>
            <a:pPr algn="ctr">
              <a:defRPr/>
            </a:pPr>
            <a:r>
              <a:rPr lang="en-US"/>
              <a:t>x = -b/a</a:t>
            </a:r>
          </a:p>
        </p:txBody>
      </p:sp>
      <p:sp>
        <p:nvSpPr>
          <p:cNvPr id="17" name="Parallelogram 16"/>
          <p:cNvSpPr/>
          <p:nvPr/>
        </p:nvSpPr>
        <p:spPr>
          <a:xfrm>
            <a:off x="2819400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“VN”</a:t>
            </a:r>
          </a:p>
        </p:txBody>
      </p:sp>
      <p:sp>
        <p:nvSpPr>
          <p:cNvPr id="15" name="Diamond 14"/>
          <p:cNvSpPr/>
          <p:nvPr/>
        </p:nvSpPr>
        <p:spPr>
          <a:xfrm>
            <a:off x="1600200" y="38862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 = 0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381000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“VSN”</a:t>
            </a:r>
          </a:p>
        </p:txBody>
      </p:sp>
      <p:sp>
        <p:nvSpPr>
          <p:cNvPr id="10" name="Oval 9"/>
          <p:cNvSpPr/>
          <p:nvPr/>
        </p:nvSpPr>
        <p:spPr>
          <a:xfrm>
            <a:off x="3276600" y="57912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14" name="Parallelogram 13"/>
          <p:cNvSpPr/>
          <p:nvPr/>
        </p:nvSpPr>
        <p:spPr>
          <a:xfrm>
            <a:off x="5867400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 x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3429000" y="4495800"/>
            <a:ext cx="6111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62600" y="3048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9400" y="30480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19200" y="37338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52800" y="37338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7" grpId="0" animBg="1"/>
      <p:bldP spid="15" grpId="0" animBg="1"/>
      <p:bldP spid="16" grpId="0" animBg="1"/>
      <p:bldP spid="10" grpId="0" animBg="1"/>
      <p:bldP spid="14" grpId="0" animBg="1"/>
      <p:bldP spid="59" grpId="0"/>
      <p:bldP spid="60" grpId="0"/>
      <p:bldP spid="6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mã giả</a:t>
            </a:r>
          </a:p>
        </p:txBody>
      </p:sp>
      <p:sp>
        <p:nvSpPr>
          <p:cNvPr id="2457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Vay m</a:t>
            </a:r>
            <a:r>
              <a:rPr lang="vi-VN" smtClean="0">
                <a:latin typeface="Arial" charset="0"/>
                <a:cs typeface="Arial" charset="0"/>
              </a:rPr>
              <a:t>ượ</a:t>
            </a:r>
            <a:r>
              <a:rPr lang="en-US" smtClean="0">
                <a:latin typeface="Arial" charset="0"/>
                <a:cs typeface="Arial" charset="0"/>
              </a:rPr>
              <a:t>n ngôn ngữ nào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 (ví dụ Pascal) </a:t>
            </a:r>
            <a:r>
              <a:rPr lang="vi-VN" smtClean="0">
                <a:latin typeface="Arial" charset="0"/>
                <a:cs typeface="Arial" charset="0"/>
              </a:rPr>
              <a:t>để</a:t>
            </a:r>
            <a:r>
              <a:rPr lang="en-US" smtClean="0">
                <a:latin typeface="Arial" charset="0"/>
                <a:cs typeface="Arial" charset="0"/>
              </a:rPr>
              <a:t> biểu diễn thuật toán.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khái niệm cơ bản về lập trình</a:t>
            </a:r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685800" y="32766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3276600"/>
            <a:ext cx="7010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a = 0 Then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b = 0 Then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số nghiệm”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nghiệm”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có nghiệm x = -b/a”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590800"/>
            <a:ext cx="7162800" cy="7080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vào: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 thuộc R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ra: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nghiệm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ax + b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216&quot;&gt;&lt;property id=&quot;20148&quot; value=&quot;5&quot;/&gt;&lt;property id=&quot;20300&quot; value=&quot;Slide 2 - &amp;quot;Nội dung&amp;quot;&quot;/&gt;&lt;property id=&quot;20307&quot; value=&quot;257&quot;/&gt;&lt;/object&gt;&lt;object type=&quot;3&quot; unique_id=&quot;10217&quot;&gt;&lt;property id=&quot;20148&quot; value=&quot;5&quot;/&gt;&lt;property id=&quot;20300&quot; value=&quot;Slide 3 - &amp;quot;Các khái niệm cơ bản&amp;quot;&quot;/&gt;&lt;property id=&quot;20307&quot; value=&quot;277&quot;/&gt;&lt;/object&gt;&lt;object type=&quot;3&quot; unique_id=&quot;10218&quot;&gt;&lt;property id=&quot;20148&quot; value=&quot;5&quot;/&gt;&lt;property id=&quot;20300&quot; value=&quot;Slide 4 - &amp;quot;Các khái niệm cơ bản&amp;quot;&quot;/&gt;&lt;property id=&quot;20307&quot; value=&quot;259&quot;/&gt;&lt;/object&gt;&lt;object type=&quot;3&quot; unique_id=&quot;10219&quot;&gt;&lt;property id=&quot;20148&quot; value=&quot;5&quot;/&gt;&lt;property id=&quot;20300&quot; value=&quot;Slide 5 - &amp;quot;Các tính chất của thuật toán&amp;quot;&quot;/&gt;&lt;property id=&quot;20307&quot; value=&quot;260&quot;/&gt;&lt;/object&gt;&lt;object type=&quot;3&quot; unique_id=&quot;10220&quot;&gt;&lt;property id=&quot;20148&quot; value=&quot;5&quot;/&gt;&lt;property id=&quot;20300&quot; value=&quot;Slide 6 - &amp;quot;Các bước xây dựng chương trình&amp;quot;&quot;/&gt;&lt;property id=&quot;20307&quot; value=&quot;261&quot;/&gt;&lt;/object&gt;&lt;object type=&quot;3&quot; unique_id=&quot;10221&quot;&gt;&lt;property id=&quot;20148&quot; value=&quot;5&quot;/&gt;&lt;property id=&quot;20300&quot; value=&quot;Slide 7 - &amp;quot;Sử dụng ngôn ngữ tự nhiên&amp;quot;&quot;/&gt;&lt;property id=&quot;20307&quot; value=&quot;262&quot;/&gt;&lt;/object&gt;&lt;object type=&quot;3&quot; unique_id=&quot;10222&quot;&gt;&lt;property id=&quot;20148&quot; value=&quot;5&quot;/&gt;&lt;property id=&quot;20300&quot; value=&quot;Slide 8 - &amp;quot;Sử dụng lưu đồ - sơ đồ khối&amp;quot;&quot;/&gt;&lt;property id=&quot;20307&quot; value=&quot;263&quot;/&gt;&lt;/object&gt;&lt;object type=&quot;3&quot; unique_id=&quot;10223&quot;&gt;&lt;property id=&quot;20148&quot; value=&quot;5&quot;/&gt;&lt;property id=&quot;20300&quot; value=&quot;Slide 9 - &amp;quot;Sử dụng lưu đồ - sơ đồ khối&amp;quot;&quot;/&gt;&lt;property id=&quot;20307&quot; value=&quot;264&quot;/&gt;&lt;/object&gt;&lt;object type=&quot;3&quot; unique_id=&quot;10224&quot;&gt;&lt;property id=&quot;20148&quot; value=&quot;5&quot;/&gt;&lt;property id=&quot;20300&quot; value=&quot;Slide 10 - &amp;quot;Sử dụng mã giả&amp;quot;&quot;/&gt;&lt;property id=&quot;20307&quot; value=&quot;265&quot;/&gt;&lt;/object&gt;&lt;object type=&quot;3&quot; unique_id=&quot;10225&quot;&gt;&lt;property id=&quot;20148&quot; value=&quot;5&quot;/&gt;&lt;property id=&quot;20300&quot; value=&quot;Slide 11 - &amp;quot;Cài đặt thuật toán bằng C/C++&amp;quot;&quot;/&gt;&lt;property id=&quot;20307&quot; value=&quot;266&quot;/&gt;&lt;/object&gt;&lt;object type=&quot;3&quot; unique_id=&quot;10226&quot;&gt;&lt;property id=&quot;20148&quot; value=&quot;5&quot;/&gt;&lt;property id=&quot;20300&quot; value=&quot;Slide 12 - &amp;quot;Bài tập lý thuyết&amp;quot;&quot;/&gt;&lt;property id=&quot;20307&quot; value=&quot;267&quot;/&gt;&lt;/object&gt;&lt;object type=&quot;3&quot; unique_id=&quot;10227&quot;&gt;&lt;property id=&quot;20148&quot; value=&quot;5&quot;/&gt;&lt;property id=&quot;20300&quot; value=&quot;Slide 13 - &amp;quot;Bài tập thực hành&amp;quot;&quot;/&gt;&lt;property id=&quot;20307&quot; value=&quot;268&quot;/&gt;&lt;/object&gt;&lt;object type=&quot;3&quot; unique_id=&quot;10228&quot;&gt;&lt;property id=&quot;20148&quot; value=&quot;5&quot;/&gt;&lt;property id=&quot;20300&quot; value=&quot;Slide 14 - &amp;quot;Bài tập thực hành&amp;quot;&quot;/&gt;&lt;property id=&quot;20307&quot; value=&quot;269&quot;/&gt;&lt;/object&gt;&lt;object type=&quot;3&quot; unique_id=&quot;10229&quot;&gt;&lt;property id=&quot;20148&quot; value=&quot;5&quot;/&gt;&lt;property id=&quot;20300&quot; value=&quot;Slide 15 - &amp;quot;Bài tập 4&amp;quot;&quot;/&gt;&lt;property id=&quot;20307&quot; value=&quot;270&quot;/&gt;&lt;/object&gt;&lt;object type=&quot;3&quot; unique_id=&quot;10230&quot;&gt;&lt;property id=&quot;20148&quot; value=&quot;5&quot;/&gt;&lt;property id=&quot;20300&quot; value=&quot;Slide 16 - &amp;quot;Bài tập 5&amp;quot;&quot;/&gt;&lt;property id=&quot;20307&quot; value=&quot;271&quot;/&gt;&lt;/object&gt;&lt;object type=&quot;3&quot; unique_id=&quot;10231&quot;&gt;&lt;property id=&quot;20148&quot; value=&quot;5&quot;/&gt;&lt;property id=&quot;20300&quot; value=&quot;Slide 17 - &amp;quot;Bài tập 6&amp;quot;&quot;/&gt;&lt;property id=&quot;20307&quot; value=&quot;272&quot;/&gt;&lt;/object&gt;&lt;object type=&quot;3&quot; unique_id=&quot;10232&quot;&gt;&lt;property id=&quot;20148&quot; value=&quot;5&quot;/&gt;&lt;property id=&quot;20300&quot; value=&quot;Slide 18 - &amp;quot;Bài tập 7&amp;quot;&quot;/&gt;&lt;property id=&quot;20307&quot; value=&quot;273&quot;/&gt;&lt;/object&gt;&lt;object type=&quot;3&quot; unique_id=&quot;10233&quot;&gt;&lt;property id=&quot;20148&quot; value=&quot;5&quot;/&gt;&lt;property id=&quot;20300&quot; value=&quot;Slide 19 - &amp;quot;Bài tập 8&amp;quot;&quot;/&gt;&lt;property id=&quot;20307&quot; value=&quot;274&quot;/&gt;&lt;/object&gt;&lt;object type=&quot;3&quot; unique_id=&quot;10234&quot;&gt;&lt;property id=&quot;20148&quot; value=&quot;5&quot;/&gt;&lt;property id=&quot;20300&quot; value=&quot;Slide 20 - &amp;quot;Bài tập 9&amp;quot;&quot;/&gt;&lt;property id=&quot;20307&quot; value=&quot;275&quot;/&gt;&lt;/object&gt;&lt;object type=&quot;3&quot; unique_id=&quot;10235&quot;&gt;&lt;property id=&quot;20148&quot; value=&quot;5&quot;/&gt;&lt;property id=&quot;20300&quot; value=&quot;Slide 21 - &amp;quot;Bài tập 10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1002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VCBB</vt:lpstr>
      <vt:lpstr>Nội dung</vt:lpstr>
      <vt:lpstr>Các khái niệm cơ bản</vt:lpstr>
      <vt:lpstr>Các khái niệm cơ bản</vt:lpstr>
      <vt:lpstr>Các tính chất của thuật toán</vt:lpstr>
      <vt:lpstr>Các bước xây dựng chương trình</vt:lpstr>
      <vt:lpstr>Sử dụng ngôn ngữ tự nhiên</vt:lpstr>
      <vt:lpstr>Sử dụng lưu đồ - sơ đồ khối</vt:lpstr>
      <vt:lpstr>Sử dụng lưu đồ - sơ đồ khối</vt:lpstr>
      <vt:lpstr>Sử dụng mã giả</vt:lpstr>
      <vt:lpstr>Cài đặt thuật toán bằng C/C++</vt:lpstr>
      <vt:lpstr>Bài tập lý thuyết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</dc:title>
  <dc:creator>tripham</dc:creator>
  <cp:lastModifiedBy>Student</cp:lastModifiedBy>
  <cp:revision>284</cp:revision>
  <dcterms:created xsi:type="dcterms:W3CDTF">2007-09-05T08:24:33Z</dcterms:created>
  <dcterms:modified xsi:type="dcterms:W3CDTF">2013-05-08T05:46:11Z</dcterms:modified>
</cp:coreProperties>
</file>