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 varScale="1">
        <p:scale>
          <a:sx n="102" d="100"/>
          <a:sy n="102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BCC663E-5E81-4BE2-A6CE-E998B2691E68}" type="datetimeFigureOut">
              <a:rPr lang="vi-VN"/>
              <a:pPr>
                <a:defRPr/>
              </a:pPr>
              <a:t>11/09/2016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542DBD4-4E93-466D-AA51-6774DA706A4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72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EF40D06F-4DFB-41FA-9E2F-38B1BD879612}" type="datetimeFigureOut">
              <a:rPr lang="en-US"/>
              <a:pPr>
                <a:defRPr/>
              </a:pPr>
              <a:t>11/09/2016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A591EB95-7A6F-47CE-82D3-580E65657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8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26A4DD-F82B-4F21-A3B8-94659CFB87F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41898F-1E28-47DF-8581-F0A9249759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C52F85-5DA2-4A83-AD5D-A2F42B96CA83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301F83-6A2E-4968-8084-FCBE02EC71F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91C761-470C-4999-A6B9-D445800C836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B2EF0C-0BB5-46D3-9BC8-3BB95A7C62C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DBC27F-F10F-424E-A3A3-2F474FA5132E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956487-A446-41A0-A3D8-7A21E912B369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9A321D-E17C-43FD-BF6F-59538E89E72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0205F4-AD31-42EB-877E-19E5441E689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9E7B92-B966-42C8-89A4-1E281E07057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C80AE3-D270-48EA-8BB7-93259277F7A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B166415-C037-4B4A-BFCC-A94C1AF5582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047147D-8CF8-46BA-849B-48EB53CAAFF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D7E07FA-CB20-4205-BE33-F329EAB6C6C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2235BD7-5DAB-40F8-A804-C08DD6FD3C9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DE88FFB-08EE-4663-B520-6816105183F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9DCB958-4CD6-4837-9E28-988752091BA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1BF58DB-DB0E-41DF-BD8C-A68442CCE09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3BBAE39-3D1A-494C-A46A-A0A69FE658B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BEAB97F-D2D6-4595-9297-4BF30F525EC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57AEE51-F285-4103-8DC0-7A1A7FB601B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4C7E326-EA11-4410-8B68-C3237C8DB74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4073325-48CE-43FE-BC31-4D04D347979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8741399-BE34-485E-9B81-E73D51E3BC9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Giới thiệu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Bộ từ vựng của C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Cấu trúc ch</a:t>
              </a:r>
              <a:r>
                <a:rPr lang="vi-VN" b="1">
                  <a:solidFill>
                    <a:srgbClr val="000000"/>
                  </a:solidFill>
                </a:rPr>
                <a:t>ươ</a:t>
              </a:r>
              <a:r>
                <a:rPr lang="en-US" b="1">
                  <a:solidFill>
                    <a:srgbClr val="000000"/>
                  </a:solidFill>
                </a:rPr>
                <a:t>ng trình C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ví dụ minh họa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ch</a:t>
            </a:r>
            <a:r>
              <a:rPr lang="vi-VN" smtClean="0"/>
              <a:t>ươ</a:t>
            </a:r>
            <a:r>
              <a:rPr lang="en-US" smtClean="0"/>
              <a:t>ng trình C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600200"/>
            <a:ext cx="152400" cy="3352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600200"/>
            <a:ext cx="7315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“…”;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tiêu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400" b="1" dirty="0">
                <a:latin typeface="Courier New" pitchFamily="49" charset="0"/>
                <a:cs typeface="Courier New" pitchFamily="49" charset="0"/>
              </a:rPr>
              <a:t>đề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x;	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hàm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hàm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chính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thủ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tục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600200"/>
            <a:ext cx="7315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x, y, tong;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hai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so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nguyen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”);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”, &amp;x, &amp;y);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tong = x + y;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(“Tong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hai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so la %d”, tong);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lý thuyết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/>
            </a:pPr>
            <a:r>
              <a:rPr lang="en-AU" smtClean="0">
                <a:latin typeface="Arial" charset="0"/>
                <a:cs typeface="Arial" charset="0"/>
              </a:rPr>
              <a:t>Tên (định danh) nào sau đây đặt không hợp lệ, tại sao?</a:t>
            </a:r>
            <a:endParaRPr lang="en-US" smtClean="0">
              <a:latin typeface="Arial" charset="0"/>
              <a:cs typeface="Arial" charset="0"/>
            </a:endParaRPr>
          </a:p>
          <a:p>
            <a:pPr lvl="1"/>
            <a:r>
              <a:rPr lang="en-AU" smtClean="0">
                <a:latin typeface="Arial" charset="0"/>
                <a:cs typeface="Arial" charset="0"/>
              </a:rPr>
              <a:t>Tin hoc co SO A, 1BaiTapKHO</a:t>
            </a:r>
            <a:endParaRPr lang="en-US" smtClean="0">
              <a:latin typeface="Arial" charset="0"/>
              <a:cs typeface="Arial" charset="0"/>
            </a:endParaRPr>
          </a:p>
          <a:p>
            <a:pPr lvl="1"/>
            <a:r>
              <a:rPr lang="en-AU" smtClean="0">
                <a:latin typeface="Arial" charset="0"/>
                <a:cs typeface="Arial" charset="0"/>
              </a:rPr>
              <a:t>THucHaNH, NhapMon_L@</a:t>
            </a:r>
            <a:r>
              <a:rPr lang="en-US" smtClean="0">
                <a:latin typeface="Arial" charset="0"/>
                <a:cs typeface="Arial" charset="0"/>
              </a:rPr>
              <a:t>pTrinH</a:t>
            </a:r>
          </a:p>
          <a:p>
            <a:pPr marL="514350" indent="-514350">
              <a:buFont typeface="Verdana" pitchFamily="34" charset="0"/>
              <a:buAutoNum type="arabicPeriod"/>
            </a:pPr>
            <a:r>
              <a:rPr lang="en-AU" smtClean="0">
                <a:latin typeface="Arial" charset="0"/>
                <a:cs typeface="Arial" charset="0"/>
              </a:rPr>
              <a:t>Câu ghi chú dùng để làm gì? Cách sử dụng ra sao? Cho ví dụ minh họa.</a:t>
            </a:r>
            <a:endParaRPr lang="en-US" smtClean="0">
              <a:latin typeface="Arial" charset="0"/>
              <a:cs typeface="Arial" charset="0"/>
            </a:endParaRPr>
          </a:p>
          <a:p>
            <a:pPr marL="514350" indent="-514350">
              <a:buFont typeface="Verdana" pitchFamily="34" charset="0"/>
              <a:buAutoNum type="arabicPeriod"/>
            </a:pPr>
            <a:r>
              <a:rPr lang="en-AU" smtClean="0">
                <a:latin typeface="Arial" charset="0"/>
                <a:cs typeface="Arial" charset="0"/>
              </a:rPr>
              <a:t>Trình bày cấu trúc của một chương trình C. Giải thích ý nghĩa của từng phần trong cấu trúc.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  <p:pic>
        <p:nvPicPr>
          <p:cNvPr id="2867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44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C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Rất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độ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n</a:t>
            </a:r>
            <a:r>
              <a:rPr lang="vi-VN" dirty="0" smtClean="0"/>
              <a:t>ă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ý t</a:t>
            </a:r>
            <a:r>
              <a:rPr lang="vi-VN" dirty="0" smtClean="0"/>
              <a:t>ưở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vi-VN" dirty="0" smtClean="0">
                <a:solidFill>
                  <a:srgbClr val="FF0000"/>
                </a:solidFill>
              </a:rPr>
              <a:t>Đượ</a:t>
            </a:r>
            <a:r>
              <a:rPr lang="en-US" dirty="0" smtClean="0">
                <a:solidFill>
                  <a:srgbClr val="FF0000"/>
                </a:solidFill>
              </a:rPr>
              <a:t>c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rộng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rãi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chuyển</a:t>
            </a:r>
            <a:r>
              <a:rPr lang="en-US" dirty="0" smtClean="0"/>
              <a:t>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vi-VN" dirty="0" smtClean="0"/>
              <a:t>đổ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Bộ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lệnh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ràng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đọ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/>
              <a:t>,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trúc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err="1">
                <a:solidFill>
                  <a:srgbClr val="FF0000"/>
                </a:solidFill>
              </a:rPr>
              <a:t>Kiểu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phú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mới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Lập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đơ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vi-V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Môi trường phát triển tích hợp IDE (</a:t>
            </a:r>
            <a:r>
              <a:rPr lang="fr-FR" smtClean="0">
                <a:solidFill>
                  <a:srgbClr val="FF0000"/>
                </a:solidFill>
              </a:rPr>
              <a:t>I</a:t>
            </a:r>
            <a:r>
              <a:rPr lang="fr-FR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ntegrated </a:t>
            </a:r>
            <a:r>
              <a:rPr lang="fr-FR" smtClean="0">
                <a:solidFill>
                  <a:srgbClr val="FF0000"/>
                </a:solidFill>
              </a:rPr>
              <a:t>D</a:t>
            </a:r>
            <a:r>
              <a:rPr lang="fr-FR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evelopment </a:t>
            </a:r>
            <a:r>
              <a:rPr lang="fr-FR" smtClean="0">
                <a:solidFill>
                  <a:srgbClr val="FF0000"/>
                </a:solidFill>
              </a:rPr>
              <a:t>E</a:t>
            </a:r>
            <a:r>
              <a:rPr lang="fr-FR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nvironment)</a:t>
            </a:r>
          </a:p>
          <a:p>
            <a:pPr lvl="1">
              <a:defRPr/>
            </a:pPr>
            <a:r>
              <a:rPr lang="fr-FR" smtClean="0"/>
              <a:t>Biên tập chương trình nguồn (Trình </a:t>
            </a:r>
            <a:r>
              <a:rPr lang="fr-FR" smtClean="0">
                <a:solidFill>
                  <a:srgbClr val="FF0000"/>
                </a:solidFill>
              </a:rPr>
              <a:t>EDIT</a:t>
            </a:r>
            <a:r>
              <a:rPr lang="fr-FR" smtClean="0"/>
              <a:t>).</a:t>
            </a:r>
            <a:endParaRPr lang="en-US" smtClean="0"/>
          </a:p>
          <a:p>
            <a:pPr lvl="1">
              <a:defRPr/>
            </a:pPr>
            <a:r>
              <a:rPr lang="fr-FR" smtClean="0"/>
              <a:t>Biên dịch chương trình (Trình </a:t>
            </a:r>
            <a:r>
              <a:rPr lang="fr-FR" smtClean="0">
                <a:solidFill>
                  <a:srgbClr val="FF0000"/>
                </a:solidFill>
              </a:rPr>
              <a:t>COMPILE</a:t>
            </a:r>
            <a:r>
              <a:rPr lang="fr-FR" smtClean="0"/>
              <a:t>).</a:t>
            </a:r>
            <a:endParaRPr lang="en-US" smtClean="0"/>
          </a:p>
          <a:p>
            <a:pPr lvl="1">
              <a:defRPr/>
            </a:pPr>
            <a:r>
              <a:rPr lang="fr-FR" smtClean="0"/>
              <a:t>Chạy chương trình nguồn (Trình </a:t>
            </a:r>
            <a:r>
              <a:rPr lang="fr-FR" smtClean="0">
                <a:solidFill>
                  <a:srgbClr val="FF0000"/>
                </a:solidFill>
              </a:rPr>
              <a:t>RUNTIME</a:t>
            </a:r>
            <a:r>
              <a:rPr lang="fr-FR" smtClean="0"/>
              <a:t>).</a:t>
            </a:r>
            <a:endParaRPr lang="en-US" smtClean="0"/>
          </a:p>
          <a:p>
            <a:pPr lvl="1">
              <a:defRPr/>
            </a:pPr>
            <a:r>
              <a:rPr lang="fr-FR" smtClean="0"/>
              <a:t>Sửa lỗi chương trình nguồn (Trình </a:t>
            </a:r>
            <a:r>
              <a:rPr lang="fr-FR" smtClean="0">
                <a:solidFill>
                  <a:srgbClr val="FF0000"/>
                </a:solidFill>
              </a:rPr>
              <a:t>DEBUG</a:t>
            </a:r>
            <a:r>
              <a:rPr lang="fr-FR" smtClean="0"/>
              <a:t>).</a:t>
            </a:r>
            <a:endParaRPr lang="vi-VN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1524000" y="5181600"/>
            <a:ext cx="1381125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.C/.CPP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3657600" y="5181600"/>
            <a:ext cx="1381125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.OBJ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5791200" y="5181600"/>
            <a:ext cx="1381125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.EXE</a:t>
            </a:r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 rot="2700000" flipH="1" flipV="1">
            <a:off x="2897982" y="4480719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gray">
          <a:xfrm rot="2700000" flipH="1" flipV="1">
            <a:off x="5107782" y="4480719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Môi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trình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Borland C++ 3.1 for DOS.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Visual C++ 6.0, Win32 Console Application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CFree</a:t>
            </a:r>
            <a:endParaRPr lang="en-US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  <p:pic>
        <p:nvPicPr>
          <p:cNvPr id="20485" name="Picture 2" descr="C:\^VCBB^\Temp\VS6_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175793"/>
            <a:ext cx="360045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" descr="C:\^VCBB^\Temp\VS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3374" y="4190999"/>
            <a:ext cx="5619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ký tự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sử dụng</a:t>
            </a:r>
          </a:p>
          <a:p>
            <a:pPr lvl="1">
              <a:defRPr/>
            </a:pPr>
            <a:r>
              <a:rPr lang="fr-FR" smtClean="0"/>
              <a:t>Bộ chữ cái 26 ký tự Latinh </a:t>
            </a:r>
            <a:r>
              <a:rPr lang="fr-FR" smtClean="0">
                <a:solidFill>
                  <a:srgbClr val="FF0000"/>
                </a:solidFill>
              </a:rPr>
              <a:t>A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B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C</a:t>
            </a:r>
            <a:r>
              <a:rPr lang="fr-FR" smtClean="0"/>
              <a:t>, …, </a:t>
            </a:r>
            <a:r>
              <a:rPr lang="fr-FR" smtClean="0">
                <a:solidFill>
                  <a:srgbClr val="FF0000"/>
                </a:solidFill>
              </a:rPr>
              <a:t>Z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a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b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c</a:t>
            </a:r>
            <a:r>
              <a:rPr lang="fr-FR" smtClean="0"/>
              <a:t>, …, </a:t>
            </a:r>
            <a:r>
              <a:rPr lang="fr-FR" smtClean="0">
                <a:solidFill>
                  <a:srgbClr val="FF0000"/>
                </a:solidFill>
              </a:rPr>
              <a:t>z</a:t>
            </a:r>
            <a:endParaRPr lang="en-US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fr-FR" smtClean="0"/>
              <a:t>Bộ chữ số thập phân : </a:t>
            </a:r>
            <a:r>
              <a:rPr lang="fr-FR" smtClean="0">
                <a:solidFill>
                  <a:srgbClr val="FF0000"/>
                </a:solidFill>
              </a:rPr>
              <a:t>0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1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2</a:t>
            </a:r>
            <a:r>
              <a:rPr lang="fr-FR" smtClean="0"/>
              <a:t>, …, </a:t>
            </a:r>
            <a:r>
              <a:rPr lang="fr-FR" smtClean="0">
                <a:solidFill>
                  <a:srgbClr val="FF0000"/>
                </a:solidFill>
              </a:rPr>
              <a:t>9</a:t>
            </a:r>
            <a:endParaRPr lang="en-US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fr-FR" smtClean="0"/>
              <a:t>Các ký hiệu toán học : </a:t>
            </a:r>
            <a:r>
              <a:rPr lang="fr-FR" smtClean="0">
                <a:solidFill>
                  <a:srgbClr val="FF0000"/>
                </a:solidFill>
              </a:rPr>
              <a:t>+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–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*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/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=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&lt;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&gt;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(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)</a:t>
            </a:r>
            <a:endParaRPr lang="en-US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fr-FR" smtClean="0"/>
              <a:t>Các ký tự đặc biệt : </a:t>
            </a:r>
            <a:r>
              <a:rPr lang="fr-FR" smtClean="0">
                <a:solidFill>
                  <a:srgbClr val="FF0000"/>
                </a:solidFill>
              </a:rPr>
              <a:t>.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,</a:t>
            </a:r>
            <a:r>
              <a:rPr lang="fr-FR" smtClean="0"/>
              <a:t> </a:t>
            </a:r>
            <a:r>
              <a:rPr lang="fr-FR" smtClean="0">
                <a:solidFill>
                  <a:srgbClr val="FF0000"/>
                </a:solidFill>
              </a:rPr>
              <a:t>:</a:t>
            </a:r>
            <a:r>
              <a:rPr lang="fr-FR" smtClean="0"/>
              <a:t> </a:t>
            </a:r>
            <a:r>
              <a:rPr lang="fr-FR" smtClean="0">
                <a:solidFill>
                  <a:srgbClr val="FF0000"/>
                </a:solidFill>
              </a:rPr>
              <a:t>;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[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]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%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\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#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$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‘</a:t>
            </a:r>
            <a:endParaRPr lang="en-US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fr-FR" smtClean="0"/>
              <a:t>Ký tự gạch nối </a:t>
            </a:r>
            <a:r>
              <a:rPr lang="fr-FR" smtClean="0">
                <a:solidFill>
                  <a:srgbClr val="FF0000"/>
                </a:solidFill>
              </a:rPr>
              <a:t>_</a:t>
            </a:r>
            <a:r>
              <a:rPr lang="fr-FR" smtClean="0"/>
              <a:t> và khoảng trắng </a:t>
            </a:r>
            <a:r>
              <a:rPr lang="fr-FR" smtClean="0">
                <a:solidFill>
                  <a:srgbClr val="FF0000"/>
                </a:solidFill>
              </a:rPr>
              <a:t>‘</a:t>
            </a:r>
            <a:r>
              <a:rPr lang="fr-FR" smtClean="0"/>
              <a:t> </a:t>
            </a:r>
            <a:r>
              <a:rPr lang="fr-FR" smtClean="0">
                <a:solidFill>
                  <a:srgbClr val="FF0000"/>
                </a:solidFill>
              </a:rPr>
              <a:t>’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Từ khóa (keyword)</a:t>
            </a:r>
          </a:p>
          <a:p>
            <a:pPr lvl="1">
              <a:defRPr/>
            </a:pPr>
            <a:r>
              <a:rPr lang="en-US" smtClean="0"/>
              <a:t>Các từ </a:t>
            </a:r>
            <a:r>
              <a:rPr lang="en-US" smtClean="0">
                <a:solidFill>
                  <a:srgbClr val="FF0000"/>
                </a:solidFill>
              </a:rPr>
              <a:t>dành riêng</a:t>
            </a:r>
            <a:r>
              <a:rPr lang="en-US" smtClean="0"/>
              <a:t> trong ngôn ngữ.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Không</a:t>
            </a:r>
            <a:r>
              <a:rPr lang="en-US" smtClean="0"/>
              <a:t> thể sử dụng từ khóa </a:t>
            </a:r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đặ</a:t>
            </a:r>
            <a:r>
              <a:rPr lang="en-US" smtClean="0"/>
              <a:t>t tên cho biến, hàm, tên ch</a:t>
            </a:r>
            <a:r>
              <a:rPr lang="vi-VN" smtClean="0"/>
              <a:t>ươ</a:t>
            </a:r>
            <a:r>
              <a:rPr lang="en-US" smtClean="0"/>
              <a:t>ng trình con.</a:t>
            </a:r>
          </a:p>
          <a:p>
            <a:pPr lvl="1">
              <a:defRPr/>
            </a:pPr>
            <a:r>
              <a:rPr lang="en-US" smtClean="0"/>
              <a:t>Một số từ khóa thông dụng:</a:t>
            </a:r>
          </a:p>
          <a:p>
            <a:pPr lvl="2">
              <a:defRPr/>
            </a:pPr>
            <a:r>
              <a:rPr lang="en-US" smtClean="0"/>
              <a:t>const, enum, signed, struct, typedef, unsigned…</a:t>
            </a:r>
          </a:p>
          <a:p>
            <a:pPr lvl="2">
              <a:defRPr/>
            </a:pPr>
            <a:r>
              <a:rPr lang="en-US" smtClean="0"/>
              <a:t>char, double, float, int, long, short, void</a:t>
            </a:r>
          </a:p>
          <a:p>
            <a:pPr lvl="2">
              <a:defRPr/>
            </a:pPr>
            <a:r>
              <a:rPr lang="en-US" smtClean="0"/>
              <a:t>case, default, else, if, switch</a:t>
            </a:r>
          </a:p>
          <a:p>
            <a:pPr lvl="2">
              <a:defRPr/>
            </a:pPr>
            <a:r>
              <a:rPr lang="en-US" smtClean="0"/>
              <a:t>do, for, while</a:t>
            </a:r>
          </a:p>
          <a:p>
            <a:pPr lvl="2">
              <a:defRPr/>
            </a:pPr>
            <a:r>
              <a:rPr lang="en-US" smtClean="0"/>
              <a:t>break, continue, goto, return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Tên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danh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(Identifier)</a:t>
            </a:r>
          </a:p>
          <a:p>
            <a:pPr lvl="1">
              <a:defRPr/>
            </a:pPr>
            <a:r>
              <a:rPr lang="fr-FR" dirty="0" err="1" smtClean="0">
                <a:solidFill>
                  <a:srgbClr val="FF0000"/>
                </a:solidFill>
              </a:rPr>
              <a:t>Một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dãy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ký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tự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chỉ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tên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hằng</a:t>
            </a:r>
            <a:r>
              <a:rPr lang="fr-FR" dirty="0" smtClean="0"/>
              <a:t> </a:t>
            </a:r>
            <a:r>
              <a:rPr lang="fr-FR" dirty="0" err="1" smtClean="0"/>
              <a:t>số</a:t>
            </a:r>
            <a:r>
              <a:rPr lang="fr-FR" dirty="0" smtClean="0"/>
              <a:t>, </a:t>
            </a:r>
            <a:r>
              <a:rPr lang="fr-FR" dirty="0" err="1" smtClean="0"/>
              <a:t>hằng</a:t>
            </a:r>
            <a:r>
              <a:rPr lang="fr-FR" dirty="0" smtClean="0"/>
              <a:t> </a:t>
            </a:r>
            <a:r>
              <a:rPr lang="fr-FR" dirty="0" err="1" smtClean="0"/>
              <a:t>ký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, </a:t>
            </a:r>
            <a:r>
              <a:rPr lang="fr-FR" dirty="0" err="1" smtClean="0"/>
              <a:t>tên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,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kiểu</a:t>
            </a:r>
            <a:r>
              <a:rPr lang="fr-FR" dirty="0" smtClean="0"/>
              <a:t> </a:t>
            </a:r>
            <a:r>
              <a:rPr lang="fr-FR" dirty="0" err="1" smtClean="0"/>
              <a:t>dữ</a:t>
            </a:r>
            <a:r>
              <a:rPr lang="fr-FR" dirty="0" smtClean="0"/>
              <a:t> </a:t>
            </a:r>
            <a:r>
              <a:rPr lang="fr-FR" dirty="0" err="1" smtClean="0"/>
              <a:t>liệu</a:t>
            </a:r>
            <a:r>
              <a:rPr lang="fr-FR" dirty="0" smtClean="0"/>
              <a:t>,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hàm</a:t>
            </a:r>
            <a:r>
              <a:rPr lang="fr-FR" dirty="0" smtClean="0"/>
              <a:t> </a:t>
            </a:r>
            <a:r>
              <a:rPr lang="fr-FR" dirty="0" err="1" smtClean="0"/>
              <a:t>hay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thủ</a:t>
            </a:r>
            <a:r>
              <a:rPr lang="fr-FR" dirty="0"/>
              <a:t> </a:t>
            </a:r>
            <a:r>
              <a:rPr lang="fr-FR" dirty="0" err="1" smtClean="0"/>
              <a:t>tục</a:t>
            </a:r>
            <a:r>
              <a:rPr lang="fr-FR" dirty="0" smtClean="0"/>
              <a:t>.</a:t>
            </a:r>
          </a:p>
          <a:p>
            <a:pPr lvl="1">
              <a:defRPr/>
            </a:pPr>
            <a:r>
              <a:rPr lang="fr-FR" dirty="0" err="1" smtClean="0">
                <a:solidFill>
                  <a:srgbClr val="FF0000"/>
                </a:solidFill>
              </a:rPr>
              <a:t>Không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được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trùng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với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các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từ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khóa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tạo</a:t>
            </a:r>
            <a:r>
              <a:rPr lang="fr-FR" dirty="0" smtClean="0"/>
              <a:t> </a:t>
            </a:r>
            <a:r>
              <a:rPr lang="fr-FR" dirty="0" err="1" smtClean="0"/>
              <a:t>thành</a:t>
            </a:r>
            <a:r>
              <a:rPr lang="fr-FR" dirty="0" smtClean="0"/>
              <a:t> </a:t>
            </a:r>
            <a:r>
              <a:rPr lang="fr-FR" dirty="0" err="1" smtClean="0"/>
              <a:t>từ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chữ</a:t>
            </a:r>
            <a:r>
              <a:rPr lang="fr-FR" dirty="0" smtClean="0"/>
              <a:t> </a:t>
            </a:r>
            <a:r>
              <a:rPr lang="fr-FR" dirty="0" err="1" smtClean="0"/>
              <a:t>cái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chữ</a:t>
            </a:r>
            <a:r>
              <a:rPr lang="fr-FR" dirty="0" smtClean="0"/>
              <a:t>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nhưng</a:t>
            </a:r>
            <a:r>
              <a:rPr lang="fr-FR" dirty="0" smtClean="0"/>
              <a:t> </a:t>
            </a:r>
            <a:r>
              <a:rPr lang="fr-FR" dirty="0" err="1" smtClean="0"/>
              <a:t>bắt</a:t>
            </a:r>
            <a:r>
              <a:rPr lang="fr-FR" dirty="0" smtClean="0"/>
              <a:t> </a:t>
            </a:r>
            <a:r>
              <a:rPr lang="fr-FR" dirty="0" err="1" smtClean="0"/>
              <a:t>buộc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chữ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đầu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phải</a:t>
            </a:r>
            <a:r>
              <a:rPr lang="fr-FR" dirty="0" smtClean="0">
                <a:solidFill>
                  <a:srgbClr val="FF0000"/>
                </a:solidFill>
              </a:rPr>
              <a:t> là </a:t>
            </a:r>
            <a:r>
              <a:rPr lang="fr-FR" dirty="0" err="1" smtClean="0">
                <a:solidFill>
                  <a:srgbClr val="FF0000"/>
                </a:solidFill>
              </a:rPr>
              <a:t>chữ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cái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hoặc</a:t>
            </a:r>
            <a:r>
              <a:rPr lang="fr-FR" dirty="0" smtClean="0">
                <a:solidFill>
                  <a:srgbClr val="FF0000"/>
                </a:solidFill>
              </a:rPr>
              <a:t> _.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ký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tối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đa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tên</a:t>
            </a:r>
            <a:r>
              <a:rPr lang="fr-FR" dirty="0" smtClean="0"/>
              <a:t> là </a:t>
            </a:r>
            <a:r>
              <a:rPr lang="fr-FR" dirty="0" smtClean="0">
                <a:solidFill>
                  <a:srgbClr val="FF0000"/>
                </a:solidFill>
              </a:rPr>
              <a:t>255 </a:t>
            </a:r>
            <a:r>
              <a:rPr lang="fr-FR" dirty="0" err="1" smtClean="0">
                <a:solidFill>
                  <a:srgbClr val="FF0000"/>
                </a:solidFill>
              </a:rPr>
              <a:t>ký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tự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được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dùng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ký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tự</a:t>
            </a:r>
            <a:r>
              <a:rPr lang="fr-FR" dirty="0" smtClean="0">
                <a:solidFill>
                  <a:srgbClr val="FF0000"/>
                </a:solidFill>
              </a:rPr>
              <a:t> _</a:t>
            </a:r>
            <a:r>
              <a:rPr lang="fr-FR" dirty="0" smtClean="0"/>
              <a:t> </a:t>
            </a:r>
            <a:r>
              <a:rPr lang="fr-FR" dirty="0" err="1" smtClean="0"/>
              <a:t>chen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tên</a:t>
            </a:r>
            <a:r>
              <a:rPr lang="fr-FR" dirty="0" smtClean="0"/>
              <a:t> </a:t>
            </a:r>
            <a:r>
              <a:rPr lang="fr-FR" dirty="0" err="1" smtClean="0"/>
              <a:t>nhưng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phép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giữa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khoảng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trắng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 Tên/Định danh (Identifier)</a:t>
            </a:r>
          </a:p>
          <a:p>
            <a:pPr lvl="1">
              <a:defRPr/>
            </a:pPr>
            <a:r>
              <a:rPr lang="fr-FR" smtClean="0"/>
              <a:t>Các tên hợp lệ: GiaiPhuongTrinh, Bai_Tap1</a:t>
            </a:r>
          </a:p>
          <a:p>
            <a:pPr lvl="1">
              <a:defRPr/>
            </a:pPr>
            <a:r>
              <a:rPr lang="fr-FR" smtClean="0"/>
              <a:t>Các tên không hợp lệ: 1A, Giai Phuong Trinh</a:t>
            </a:r>
          </a:p>
          <a:p>
            <a:pPr lvl="1">
              <a:defRPr/>
            </a:pPr>
            <a:r>
              <a:rPr lang="fr-FR" smtClean="0">
                <a:solidFill>
                  <a:srgbClr val="FF0000"/>
                </a:solidFill>
              </a:rPr>
              <a:t>Phân biệt chữ hoa chữ thường</a:t>
            </a:r>
            <a:r>
              <a:rPr lang="fr-FR" smtClean="0"/>
              <a:t>, do đó các tên sau đây khác nhau:</a:t>
            </a:r>
          </a:p>
          <a:p>
            <a:pPr lvl="2">
              <a:defRPr/>
            </a:pPr>
            <a:r>
              <a:rPr lang="fr-FR" smtClean="0"/>
              <a:t>A, a</a:t>
            </a:r>
          </a:p>
          <a:p>
            <a:pPr lvl="2">
              <a:defRPr/>
            </a:pPr>
            <a:r>
              <a:rPr lang="fr-FR" smtClean="0"/>
              <a:t>BaiTap, baitap, BAITAP, bAItaP, …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Dấu chấm phẩy </a:t>
            </a:r>
            <a:r>
              <a:rPr lang="en-US" smtClean="0">
                <a:solidFill>
                  <a:srgbClr val="FF0000"/>
                </a:solidFill>
              </a:rPr>
              <a:t>;</a:t>
            </a:r>
          </a:p>
          <a:p>
            <a:pPr lvl="1">
              <a:defRPr/>
            </a:pPr>
            <a:r>
              <a:rPr lang="en-US" smtClean="0"/>
              <a:t>Dùng </a:t>
            </a:r>
            <a:r>
              <a:rPr lang="vi-VN" smtClean="0"/>
              <a:t>để</a:t>
            </a:r>
            <a:r>
              <a:rPr lang="en-US" smtClean="0"/>
              <a:t> phân cách các câu lệnh.</a:t>
            </a:r>
          </a:p>
          <a:p>
            <a:pPr lvl="1">
              <a:defRPr/>
            </a:pPr>
            <a:r>
              <a:rPr lang="en-US" smtClean="0"/>
              <a:t>Ví dụ: printf(“Hello World!”)</a:t>
            </a:r>
            <a:r>
              <a:rPr lang="en-US" smtClean="0">
                <a:solidFill>
                  <a:srgbClr val="FF0000"/>
                </a:solidFill>
              </a:rPr>
              <a:t>;</a:t>
            </a:r>
            <a:r>
              <a:rPr lang="en-US" smtClean="0"/>
              <a:t> printf(“\n”)</a:t>
            </a:r>
            <a:r>
              <a:rPr lang="en-US" smtClean="0">
                <a:solidFill>
                  <a:srgbClr val="FF0000"/>
                </a:solidFill>
              </a:rPr>
              <a:t>;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Câu chú thích</a:t>
            </a:r>
          </a:p>
          <a:p>
            <a:pPr lvl="1">
              <a:defRPr/>
            </a:pPr>
            <a:r>
              <a:rPr lang="en-US" smtClean="0"/>
              <a:t>Đặt giữa cặp dấu </a:t>
            </a:r>
            <a:r>
              <a:rPr lang="en-US" smtClean="0">
                <a:solidFill>
                  <a:srgbClr val="FF0000"/>
                </a:solidFill>
              </a:rPr>
              <a:t>/*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*/</a:t>
            </a:r>
            <a:r>
              <a:rPr lang="en-US" smtClean="0"/>
              <a:t> hoặc </a:t>
            </a:r>
            <a:r>
              <a:rPr lang="en-US" smtClean="0">
                <a:solidFill>
                  <a:srgbClr val="FF0000"/>
                </a:solidFill>
              </a:rPr>
              <a:t>// </a:t>
            </a:r>
            <a:r>
              <a:rPr lang="en-US" smtClean="0"/>
              <a:t>(C++)</a:t>
            </a:r>
          </a:p>
          <a:p>
            <a:pPr lvl="1">
              <a:defRPr/>
            </a:pPr>
            <a:r>
              <a:rPr lang="en-US" smtClean="0"/>
              <a:t>Ví dụ: </a:t>
            </a:r>
            <a:r>
              <a:rPr lang="en-US" smtClean="0">
                <a:solidFill>
                  <a:srgbClr val="FF0000"/>
                </a:solidFill>
              </a:rPr>
              <a:t>/*</a:t>
            </a:r>
            <a:r>
              <a:rPr lang="en-US" smtClean="0"/>
              <a:t>Ho &amp; Ten: NVA</a:t>
            </a:r>
            <a:r>
              <a:rPr lang="en-US" smtClean="0">
                <a:solidFill>
                  <a:srgbClr val="FF0000"/>
                </a:solidFill>
              </a:rPr>
              <a:t>*/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//</a:t>
            </a:r>
            <a:r>
              <a:rPr lang="en-US" smtClean="0"/>
              <a:t> MSSV: 0712078</a:t>
            </a:r>
            <a:endParaRPr lang="en-US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Hằng ký tự và hằng chuỗi</a:t>
            </a:r>
          </a:p>
          <a:p>
            <a:pPr lvl="1">
              <a:defRPr/>
            </a:pPr>
            <a:r>
              <a:rPr lang="en-US" smtClean="0"/>
              <a:t>Hằng ký tự: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en-US" smtClean="0"/>
              <a:t>A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en-US" smtClean="0"/>
              <a:t>a</a:t>
            </a:r>
            <a:r>
              <a:rPr lang="en-US" smtClean="0">
                <a:solidFill>
                  <a:srgbClr val="FF0000"/>
                </a:solidFill>
              </a:rPr>
              <a:t>’</a:t>
            </a:r>
            <a:r>
              <a:rPr lang="en-US" smtClean="0"/>
              <a:t>, …</a:t>
            </a:r>
            <a:endParaRPr lang="en-US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mtClean="0"/>
              <a:t>Hằng chuỗi: </a:t>
            </a:r>
            <a:r>
              <a:rPr lang="en-US" smtClean="0">
                <a:solidFill>
                  <a:srgbClr val="FF0000"/>
                </a:solidFill>
              </a:rPr>
              <a:t>“</a:t>
            </a:r>
            <a:r>
              <a:rPr lang="en-US" smtClean="0"/>
              <a:t>Hello World!</a:t>
            </a:r>
            <a:r>
              <a:rPr lang="en-US" smtClean="0">
                <a:solidFill>
                  <a:srgbClr val="FF0000"/>
                </a:solidFill>
              </a:rPr>
              <a:t>”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“</a:t>
            </a:r>
            <a:r>
              <a:rPr lang="en-US" smtClean="0"/>
              <a:t>Nguyen Van A</a:t>
            </a:r>
            <a:r>
              <a:rPr lang="en-US" smtClean="0">
                <a:solidFill>
                  <a:srgbClr val="FF0000"/>
                </a:solidFill>
              </a:rPr>
              <a:t>”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Chú ý: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en-US" smtClean="0"/>
              <a:t>A</a:t>
            </a:r>
            <a:r>
              <a:rPr lang="en-US" smtClean="0">
                <a:solidFill>
                  <a:srgbClr val="FF0000"/>
                </a:solidFill>
              </a:rPr>
              <a:t>’ </a:t>
            </a:r>
            <a:r>
              <a:rPr lang="en-US" smtClean="0"/>
              <a:t>khác </a:t>
            </a:r>
            <a:r>
              <a:rPr lang="en-US" smtClean="0">
                <a:solidFill>
                  <a:srgbClr val="FF0000"/>
                </a:solidFill>
              </a:rPr>
              <a:t>“</a:t>
            </a:r>
            <a:r>
              <a:rPr lang="en-US" smtClean="0"/>
              <a:t>A</a:t>
            </a:r>
            <a:r>
              <a:rPr lang="en-US" smtClean="0">
                <a:solidFill>
                  <a:srgbClr val="FF0000"/>
                </a:solidFill>
              </a:rPr>
              <a:t>”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824</Words>
  <Application>Microsoft Office PowerPoint</Application>
  <PresentationFormat>On-screen Show (4:3)</PresentationFormat>
  <Paragraphs>123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Gulim</vt:lpstr>
      <vt:lpstr>Arial</vt:lpstr>
      <vt:lpstr>Calibri</vt:lpstr>
      <vt:lpstr>Corbel</vt:lpstr>
      <vt:lpstr>Courier New</vt:lpstr>
      <vt:lpstr>Tahoma</vt:lpstr>
      <vt:lpstr>Times New Roman</vt:lpstr>
      <vt:lpstr>Verdana</vt:lpstr>
      <vt:lpstr>Wingdings</vt:lpstr>
      <vt:lpstr>VCBB</vt:lpstr>
      <vt:lpstr>Nội dung</vt:lpstr>
      <vt:lpstr>Giới thiệu</vt:lpstr>
      <vt:lpstr>Giới thiệu</vt:lpstr>
      <vt:lpstr>Giới thiệu</vt:lpstr>
      <vt:lpstr>Bộ từ vựng của C</vt:lpstr>
      <vt:lpstr>Bộ từ vựng của C</vt:lpstr>
      <vt:lpstr>Bộ từ vựng của C</vt:lpstr>
      <vt:lpstr>Bộ từ vựng của C</vt:lpstr>
      <vt:lpstr>Bộ từ vựng của C</vt:lpstr>
      <vt:lpstr>Cấu trúc chương trình C</vt:lpstr>
      <vt:lpstr>Ví dụ</vt:lpstr>
      <vt:lpstr>Bài tập lý thuyết</vt:lpstr>
    </vt:vector>
  </TitlesOfParts>
  <Company>BABYDUCK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TEACHER</cp:lastModifiedBy>
  <cp:revision>289</cp:revision>
  <dcterms:created xsi:type="dcterms:W3CDTF">2007-09-05T08:24:33Z</dcterms:created>
  <dcterms:modified xsi:type="dcterms:W3CDTF">2016-09-11T03:15:08Z</dcterms:modified>
</cp:coreProperties>
</file>