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9144000" cy="6858000" type="screen4x3"/>
  <p:notesSz cx="7315200" cy="96012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004" autoAdjust="0"/>
  </p:normalViewPr>
  <p:slideViewPr>
    <p:cSldViewPr>
      <p:cViewPr varScale="1">
        <p:scale>
          <a:sx n="74" d="100"/>
          <a:sy n="74" d="100"/>
        </p:scale>
        <p:origin x="10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9ACB7BE4-CD51-41BB-B22F-466FC504F9B5}" type="datetimeFigureOut">
              <a:rPr lang="vi-VN"/>
              <a:pPr>
                <a:defRPr/>
              </a:pPr>
              <a:t>10/02/2006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F250B03-18DC-4428-9264-AB808735D75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9958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BD3165FC-3C8F-4A94-A0F3-7293ABEC0DD4}" type="datetimeFigureOut">
              <a:rPr lang="en-US"/>
              <a:pPr>
                <a:defRPr/>
              </a:pPr>
              <a:t>2/10/2006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171EE41C-1459-4F13-BF62-EA4CF2336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1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980FD5-0DCC-4D9A-9B6A-16C06331EE8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2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572E5A-F19F-4CA3-AC88-41D7C1E9910E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50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0BD2D1-DDCF-47E3-A117-3D1D4554FFE1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69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12E13C-C08B-4734-8234-02ABC4674D26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10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2CE47B-7E73-4987-B3D7-85EB1FB772E3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4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138DC2-53A6-49B1-92E7-2D38FD05603A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67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DC6CED-B9DA-4EE1-9C2F-0B3F863C04C6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40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985D20-B029-4F5E-A7E7-097C60ED99D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3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8851B8-0AA3-48A8-843D-72B56EE2E586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95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69414B-A557-40E7-9895-9275D9389591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13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44D2C7-943A-43A4-9AE4-CAD7BBCDDF27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0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3F7645-776F-4B1B-B5AC-77C0F3F3C11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9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88F707-2145-4A2E-922A-D1A1F91D1F77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9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5385AC-28FE-4DCB-B576-9A5E7DBDEB34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85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6BC812-0E0B-4028-9DC2-8AA509360276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74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EC3C8B-ED23-4BE2-9F94-F6618038F6DE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3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E25782-ADF5-468C-95E1-A6418E8F5B6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4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87C0F6-52C0-4286-8019-D3B5B629B255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42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18B1D6-ED7F-48FC-86DD-86781F51207B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51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CEEC7E-BE4D-4070-AC4E-A5A086BC886C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2C1A75-6FBA-40D1-948E-0024771064CC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6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E70ED6-E079-459C-90E5-8F993A6783B3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C3485A-BF08-402D-877B-C6E2716401BB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09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77017A-83F7-41BB-B7FF-8DF548B0D468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36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239120-9962-44FC-9093-8CB0D91C4F4C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94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6E0F45-6374-4650-9433-70ADC14F58A7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06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604989-E582-4572-8C95-D2A649F4F266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92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1BF45A-18B9-475B-8E01-2CD26C83FC89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3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04A514-61B1-453D-A1E7-FF34FB28124D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31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9E5D4C-B869-4D62-9212-B2550F72E080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50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B6A3AF-DFB3-4385-8458-D6CCC9E55447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327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27C12B-387F-409D-9406-270D5C921548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907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57A6788-0254-4643-8507-FB26AF73C52B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E58D6D-FD09-4A15-8A15-AC64C04D6C1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34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E25D1E-9D9F-4156-9DE5-2166004B8FC2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801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24AC11-FA0A-4834-BDDC-681F7BC67A68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001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1CC7A2-6D4B-44CC-B906-E4DF5AEADFF7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5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BEEF6E-8F81-4301-92CE-2965766E22D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1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44EC62-AB37-4806-88E4-95CA6C097D04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31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FB8870-48A2-4123-8651-A7CA8331767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5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B7B444-AE20-4D3E-BC28-76FAA8586FDD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6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D99F2E-D819-400F-91F8-91D4149BEFB7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7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0EDDCF5-33C1-4EF1-BF0E-3B579EDD3AC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 smtClea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smtClea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  <a:endParaRPr lang="en-US" sz="1200" ker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A6844E2-1FC7-4899-A65D-3E9A19DB179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79825DE-A65B-46BB-A289-866B3C6C1CC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3EE5E61-4E6D-4C02-A445-B8444C3216D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D616F71-E97B-4802-B36D-612424C94CB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0D4C7BB-FCC4-488C-9BD9-EB76975E160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D44CB94-38BF-4F3C-9AA7-D9C28BDE846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51C5B31-C4DC-4131-84A2-7BB17E7BE0E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51CD8FBC-2E4C-4531-B0C6-EF4C86E8D7E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C2241D1-B3EE-4FB8-B349-C31B95E8C2F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FCA2CD0-BB65-40A6-B92C-1EBC5E3257C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D455344-0A79-44D5-B72A-45C3506DF81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4B662C6-A726-4028-A584-9B635E775C9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AA426E7-FD20-4C0A-9A74-4256D4E94C3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slide" Target="slide4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image" Target="../media/image6.png"/><Relationship Id="rId4" Type="http://schemas.openxmlformats.org/officeDocument/2006/relationships/slide" Target="slide4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slide" Target="slide4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image" Target="../media/image6.png"/><Relationship Id="rId4" Type="http://schemas.openxmlformats.org/officeDocument/2006/relationships/slide" Target="slide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Các kiểu dữ liệu c</a:t>
              </a:r>
              <a:r>
                <a:rPr lang="vi-VN" b="1">
                  <a:solidFill>
                    <a:srgbClr val="000000"/>
                  </a:solidFill>
                </a:rPr>
                <a:t>ơ</a:t>
              </a:r>
              <a:r>
                <a:rPr lang="en-US" b="1">
                  <a:solidFill>
                    <a:srgbClr val="000000"/>
                  </a:solidFill>
                </a:rPr>
                <a:t> sở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Biến, Hằng, Câu lệnh &amp; Biểu thức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Các lệnh nhập xuất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Một số ví dụ minh họa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Biểu thức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>
              <a:defRPr/>
            </a:pPr>
            <a:r>
              <a:rPr lang="en-US" smtClean="0"/>
              <a:t>Tạo thành từ các </a:t>
            </a:r>
            <a:r>
              <a:rPr lang="en-US" smtClean="0">
                <a:solidFill>
                  <a:srgbClr val="FF0000"/>
                </a:solidFill>
              </a:rPr>
              <a:t>toán tử</a:t>
            </a:r>
            <a:r>
              <a:rPr lang="en-US" smtClean="0"/>
              <a:t> (Operator) và các </a:t>
            </a:r>
            <a:r>
              <a:rPr lang="en-US" smtClean="0">
                <a:solidFill>
                  <a:srgbClr val="FF0000"/>
                </a:solidFill>
              </a:rPr>
              <a:t>toán hạng</a:t>
            </a:r>
            <a:r>
              <a:rPr lang="en-US" smtClean="0"/>
              <a:t> (Operand).</a:t>
            </a:r>
          </a:p>
          <a:p>
            <a:pPr lvl="1">
              <a:defRPr/>
            </a:pPr>
            <a:r>
              <a:rPr lang="en-US" smtClean="0"/>
              <a:t>Toán tử tác </a:t>
            </a:r>
            <a:r>
              <a:rPr lang="vi-VN" smtClean="0"/>
              <a:t>độ</a:t>
            </a:r>
            <a:r>
              <a:rPr lang="en-US" smtClean="0"/>
              <a:t>ng lên các giá trị của toán hạng và cho giá trị có kiểu nhất </a:t>
            </a:r>
            <a:r>
              <a:rPr lang="vi-VN" smtClean="0"/>
              <a:t>đị</a:t>
            </a:r>
            <a:r>
              <a:rPr lang="en-US" smtClean="0"/>
              <a:t>nh.</a:t>
            </a:r>
          </a:p>
          <a:p>
            <a:pPr lvl="1">
              <a:defRPr/>
            </a:pPr>
            <a:r>
              <a:rPr lang="en-US" smtClean="0"/>
              <a:t>Toán tử: </a:t>
            </a:r>
            <a:r>
              <a:rPr lang="en-US" smtClean="0">
                <a:solidFill>
                  <a:srgbClr val="FF0000"/>
                </a:solidFill>
              </a:rPr>
              <a:t>+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–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/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%</a:t>
            </a:r>
            <a:r>
              <a:rPr lang="en-US" smtClean="0"/>
              <a:t>….</a:t>
            </a:r>
          </a:p>
          <a:p>
            <a:pPr lvl="1">
              <a:defRPr/>
            </a:pPr>
            <a:r>
              <a:rPr lang="en-US" smtClean="0"/>
              <a:t>Toán hạng: </a:t>
            </a:r>
            <a:r>
              <a:rPr lang="en-US" smtClean="0">
                <a:solidFill>
                  <a:srgbClr val="FF0000"/>
                </a:solidFill>
              </a:rPr>
              <a:t>hằng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biến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lời gọi hàm</a:t>
            </a:r>
            <a:r>
              <a:rPr lang="en-US" smtClean="0"/>
              <a:t>...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2 </a:t>
            </a:r>
            <a:r>
              <a:rPr lang="en-US" smtClean="0">
                <a:solidFill>
                  <a:srgbClr val="FF0000"/>
                </a:solidFill>
              </a:rPr>
              <a:t>+</a:t>
            </a:r>
            <a:r>
              <a:rPr lang="en-US" smtClean="0"/>
              <a:t> 3, a </a:t>
            </a:r>
            <a:r>
              <a:rPr lang="en-US" smtClean="0">
                <a:solidFill>
                  <a:srgbClr val="FF0000"/>
                </a:solidFill>
              </a:rPr>
              <a:t>/</a:t>
            </a:r>
            <a:r>
              <a:rPr lang="en-US" smtClean="0"/>
              <a:t> 5, (a </a:t>
            </a:r>
            <a:r>
              <a:rPr lang="en-US" smtClean="0">
                <a:solidFill>
                  <a:srgbClr val="FF0000"/>
                </a:solidFill>
              </a:rPr>
              <a:t>+</a:t>
            </a:r>
            <a:r>
              <a:rPr lang="en-US" smtClean="0"/>
              <a:t> b)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 5, …</a:t>
            </a:r>
            <a:endParaRPr lang="en-US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tử gán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>
              <a:defRPr/>
            </a:pPr>
            <a:r>
              <a:rPr lang="en-US" smtClean="0"/>
              <a:t>Th</a:t>
            </a:r>
            <a:r>
              <a:rPr lang="vi-VN" smtClean="0"/>
              <a:t>ườ</a:t>
            </a:r>
            <a:r>
              <a:rPr lang="en-US" smtClean="0"/>
              <a:t>ng </a:t>
            </a:r>
            <a:r>
              <a:rPr lang="vi-VN" smtClean="0"/>
              <a:t>đượ</a:t>
            </a:r>
            <a:r>
              <a:rPr lang="en-US" smtClean="0"/>
              <a:t>c sử dụng trong lập trình.</a:t>
            </a:r>
          </a:p>
          <a:p>
            <a:pPr lvl="1">
              <a:defRPr/>
            </a:pPr>
            <a:r>
              <a:rPr lang="en-US" smtClean="0"/>
              <a:t>Gán giá trị cho biến.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 pháp</a:t>
            </a:r>
          </a:p>
          <a:p>
            <a:pPr lvl="1">
              <a:defRPr/>
            </a:pPr>
            <a:r>
              <a:rPr lang="en-US" smtClean="0"/>
              <a:t>&lt;biến&gt; = &lt;giá trị&gt;;</a:t>
            </a:r>
          </a:p>
          <a:p>
            <a:pPr lvl="1">
              <a:defRPr/>
            </a:pPr>
            <a:r>
              <a:rPr lang="en-US" smtClean="0"/>
              <a:t>&lt;biến&gt; = &lt;biến&gt;;</a:t>
            </a:r>
          </a:p>
          <a:p>
            <a:pPr lvl="1">
              <a:defRPr/>
            </a:pPr>
            <a:r>
              <a:rPr lang="en-US" smtClean="0"/>
              <a:t>&lt;biến&gt; = &lt;biểu thức&gt;;</a:t>
            </a:r>
          </a:p>
          <a:p>
            <a:pPr lvl="1">
              <a:defRPr/>
            </a:pPr>
            <a:r>
              <a:rPr lang="en-US" smtClean="0"/>
              <a:t>Có thể thực hiện liên tiếp phép gán.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tử gán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1336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7010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a, b, c, d, e, thuong;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a = 10;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b = 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thuong = a /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a = b = c = d = e = 156;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e = 156;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 = e;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 = d;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b = c;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a = b;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0" y="4343400"/>
            <a:ext cx="9128125" cy="15240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toán tử toán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Toán tử 1 ngôi</a:t>
            </a:r>
          </a:p>
          <a:p>
            <a:pPr lvl="1">
              <a:defRPr/>
            </a:pPr>
            <a:r>
              <a:rPr lang="en-US" smtClean="0"/>
              <a:t>Chỉ có một toán hạng trong biểu thức.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++</a:t>
            </a:r>
            <a:r>
              <a:rPr lang="en-US" smtClean="0"/>
              <a:t> (t</a:t>
            </a:r>
            <a:r>
              <a:rPr lang="vi-VN" smtClean="0"/>
              <a:t>ă</a:t>
            </a:r>
            <a:r>
              <a:rPr lang="en-US" smtClean="0"/>
              <a:t>ng 1 </a:t>
            </a:r>
            <a:r>
              <a:rPr lang="vi-VN" smtClean="0"/>
              <a:t>đơ</a:t>
            </a:r>
            <a:r>
              <a:rPr lang="en-US" smtClean="0"/>
              <a:t>n vị), </a:t>
            </a:r>
            <a:r>
              <a:rPr lang="en-US" smtClean="0">
                <a:solidFill>
                  <a:srgbClr val="FF0000"/>
                </a:solidFill>
              </a:rPr>
              <a:t>--</a:t>
            </a:r>
            <a:r>
              <a:rPr lang="en-US" smtClean="0"/>
              <a:t> (giảm 1 </a:t>
            </a:r>
            <a:r>
              <a:rPr lang="vi-VN" smtClean="0"/>
              <a:t>đơ</a:t>
            </a:r>
            <a:r>
              <a:rPr lang="en-US" smtClean="0"/>
              <a:t>n vị)</a:t>
            </a:r>
          </a:p>
          <a:p>
            <a:pPr lvl="1">
              <a:defRPr/>
            </a:pPr>
            <a:r>
              <a:rPr lang="en-US" smtClean="0"/>
              <a:t>Đặt tr</a:t>
            </a:r>
            <a:r>
              <a:rPr lang="vi-VN" smtClean="0"/>
              <a:t>ướ</a:t>
            </a:r>
            <a:r>
              <a:rPr lang="en-US" smtClean="0"/>
              <a:t>c toán hạng</a:t>
            </a:r>
          </a:p>
          <a:p>
            <a:pPr lvl="2">
              <a:defRPr/>
            </a:pPr>
            <a:r>
              <a:rPr lang="en-US" smtClean="0"/>
              <a:t>Ví dụ </a:t>
            </a:r>
            <a:r>
              <a:rPr lang="en-US" smtClean="0">
                <a:solidFill>
                  <a:srgbClr val="FF0000"/>
                </a:solidFill>
              </a:rPr>
              <a:t>++</a:t>
            </a:r>
            <a:r>
              <a:rPr lang="en-US" smtClean="0"/>
              <a:t>x hay </a:t>
            </a:r>
            <a:r>
              <a:rPr lang="en-US" smtClean="0">
                <a:solidFill>
                  <a:srgbClr val="FF0000"/>
                </a:solidFill>
              </a:rPr>
              <a:t>--</a:t>
            </a:r>
            <a:r>
              <a:rPr lang="en-US" smtClean="0"/>
              <a:t>x: thực hiện t</a:t>
            </a:r>
            <a:r>
              <a:rPr lang="vi-VN" smtClean="0"/>
              <a:t>ă</a:t>
            </a:r>
            <a:r>
              <a:rPr lang="en-US" smtClean="0"/>
              <a:t>ng/giảm </a:t>
            </a:r>
            <a:r>
              <a:rPr lang="en-US" smtClean="0">
                <a:solidFill>
                  <a:srgbClr val="FF0000"/>
                </a:solidFill>
              </a:rPr>
              <a:t>tr</a:t>
            </a:r>
            <a:r>
              <a:rPr lang="vi-VN" smtClean="0">
                <a:solidFill>
                  <a:srgbClr val="FF0000"/>
                </a:solidFill>
              </a:rPr>
              <a:t>ướ</a:t>
            </a:r>
            <a:r>
              <a:rPr lang="en-US" smtClean="0">
                <a:solidFill>
                  <a:srgbClr val="FF0000"/>
                </a:solidFill>
              </a:rPr>
              <a:t>c.</a:t>
            </a:r>
          </a:p>
          <a:p>
            <a:pPr lvl="1">
              <a:defRPr/>
            </a:pPr>
            <a:r>
              <a:rPr lang="en-US" smtClean="0"/>
              <a:t>Đặt sau toán hạng</a:t>
            </a:r>
          </a:p>
          <a:p>
            <a:pPr lvl="2">
              <a:defRPr/>
            </a:pPr>
            <a:r>
              <a:rPr lang="en-US" smtClean="0"/>
              <a:t>Ví dụ x</a:t>
            </a:r>
            <a:r>
              <a:rPr lang="en-US" smtClean="0">
                <a:solidFill>
                  <a:srgbClr val="FF0000"/>
                </a:solidFill>
              </a:rPr>
              <a:t>++</a:t>
            </a:r>
            <a:r>
              <a:rPr lang="en-US" smtClean="0"/>
              <a:t> hay x</a:t>
            </a:r>
            <a:r>
              <a:rPr lang="en-US" smtClean="0">
                <a:solidFill>
                  <a:srgbClr val="FF0000"/>
                </a:solidFill>
              </a:rPr>
              <a:t>--</a:t>
            </a:r>
            <a:r>
              <a:rPr lang="en-US" smtClean="0"/>
              <a:t>: thực hiện t</a:t>
            </a:r>
            <a:r>
              <a:rPr lang="vi-VN" smtClean="0"/>
              <a:t>ă</a:t>
            </a:r>
            <a:r>
              <a:rPr lang="en-US" smtClean="0"/>
              <a:t>ng/giảm </a:t>
            </a:r>
            <a:r>
              <a:rPr lang="en-US" smtClean="0">
                <a:solidFill>
                  <a:srgbClr val="FF0000"/>
                </a:solidFill>
              </a:rPr>
              <a:t>sau.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x = 10; y = x++;	// y = 10 và x = 11</a:t>
            </a:r>
          </a:p>
          <a:p>
            <a:pPr lvl="1">
              <a:defRPr/>
            </a:pPr>
            <a:r>
              <a:rPr lang="en-US" smtClean="0"/>
              <a:t>x = 10; y = ++x;	// x = 11 và y = 11</a:t>
            </a:r>
            <a:endParaRPr lang="en-US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toán tử toán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Toán tử 2 ngôi</a:t>
            </a:r>
          </a:p>
          <a:p>
            <a:pPr lvl="1">
              <a:defRPr/>
            </a:pPr>
            <a:r>
              <a:rPr lang="en-US" smtClean="0"/>
              <a:t>Có hai toán hạng trong biểu thức.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+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–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/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% </a:t>
            </a:r>
            <a:r>
              <a:rPr lang="en-US" smtClean="0"/>
              <a:t>(chia lấy phần d</a:t>
            </a:r>
            <a:r>
              <a:rPr lang="vi-VN" smtClean="0"/>
              <a:t>ư</a:t>
            </a:r>
            <a:r>
              <a:rPr lang="en-US" smtClean="0"/>
              <a:t>)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x</a:t>
            </a:r>
            <a:r>
              <a:rPr lang="en-US" smtClean="0"/>
              <a:t> = </a:t>
            </a:r>
            <a:r>
              <a:rPr lang="en-US" smtClean="0">
                <a:solidFill>
                  <a:srgbClr val="FF0000"/>
                </a:solidFill>
              </a:rPr>
              <a:t>x</a:t>
            </a:r>
            <a:r>
              <a:rPr lang="en-US" smtClean="0"/>
              <a:t> + y </a:t>
            </a:r>
            <a:r>
              <a:rPr lang="en-US" smtClean="0">
                <a:sym typeface="Wingdings" pitchFamily="2" charset="2"/>
              </a:rPr>
              <a:t> x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+=</a:t>
            </a:r>
            <a:r>
              <a:rPr lang="en-US" smtClean="0">
                <a:sym typeface="Wingdings" pitchFamily="2" charset="2"/>
              </a:rPr>
              <a:t> y;</a:t>
            </a: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a = 1 </a:t>
            </a:r>
            <a:r>
              <a:rPr lang="en-US" smtClean="0">
                <a:solidFill>
                  <a:srgbClr val="FF0000"/>
                </a:solidFill>
              </a:rPr>
              <a:t>+</a:t>
            </a:r>
            <a:r>
              <a:rPr lang="en-US" smtClean="0"/>
              <a:t> 2; b = 1 </a:t>
            </a:r>
            <a:r>
              <a:rPr lang="en-US" smtClean="0">
                <a:solidFill>
                  <a:srgbClr val="FF0000"/>
                </a:solidFill>
              </a:rPr>
              <a:t>–</a:t>
            </a:r>
            <a:r>
              <a:rPr lang="en-US" smtClean="0"/>
              <a:t> 2; c = 1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 2; d = 1 </a:t>
            </a:r>
            <a:r>
              <a:rPr lang="en-US" smtClean="0">
                <a:solidFill>
                  <a:srgbClr val="FF0000"/>
                </a:solidFill>
              </a:rPr>
              <a:t>/ </a:t>
            </a:r>
            <a:r>
              <a:rPr lang="en-US" smtClean="0"/>
              <a:t>2;</a:t>
            </a:r>
          </a:p>
          <a:p>
            <a:pPr lvl="1">
              <a:defRPr/>
            </a:pPr>
            <a:r>
              <a:rPr lang="en-US" smtClean="0"/>
              <a:t>e = 1*1.0 </a:t>
            </a:r>
            <a:r>
              <a:rPr lang="en-US" smtClean="0">
                <a:solidFill>
                  <a:srgbClr val="FF0000"/>
                </a:solidFill>
              </a:rPr>
              <a:t>/</a:t>
            </a:r>
            <a:r>
              <a:rPr lang="en-US" smtClean="0"/>
              <a:t> 2; f = </a:t>
            </a:r>
            <a:r>
              <a:rPr lang="en-US" smtClean="0">
                <a:solidFill>
                  <a:srgbClr val="FF0000"/>
                </a:solidFill>
              </a:rPr>
              <a:t>float</a:t>
            </a:r>
            <a:r>
              <a:rPr lang="en-US" smtClean="0"/>
              <a:t>(1) </a:t>
            </a:r>
            <a:r>
              <a:rPr lang="en-US" smtClean="0">
                <a:solidFill>
                  <a:srgbClr val="FF0000"/>
                </a:solidFill>
              </a:rPr>
              <a:t>/ </a:t>
            </a:r>
            <a:r>
              <a:rPr lang="en-US" smtClean="0"/>
              <a:t>2; g = </a:t>
            </a:r>
            <a:r>
              <a:rPr lang="en-US" smtClean="0">
                <a:solidFill>
                  <a:srgbClr val="FF0000"/>
                </a:solidFill>
              </a:rPr>
              <a:t>float</a:t>
            </a:r>
            <a:r>
              <a:rPr lang="en-US" smtClean="0"/>
              <a:t>(1 </a:t>
            </a:r>
            <a:r>
              <a:rPr lang="en-US" smtClean="0">
                <a:solidFill>
                  <a:srgbClr val="FF0000"/>
                </a:solidFill>
              </a:rPr>
              <a:t>/ </a:t>
            </a:r>
            <a:r>
              <a:rPr lang="en-US" smtClean="0"/>
              <a:t>2);</a:t>
            </a:r>
          </a:p>
          <a:p>
            <a:pPr lvl="1">
              <a:defRPr/>
            </a:pPr>
            <a:r>
              <a:rPr lang="en-US" smtClean="0"/>
              <a:t>h = 1 </a:t>
            </a:r>
            <a:r>
              <a:rPr lang="en-US" smtClean="0">
                <a:solidFill>
                  <a:srgbClr val="FF0000"/>
                </a:solidFill>
              </a:rPr>
              <a:t>%</a:t>
            </a:r>
            <a:r>
              <a:rPr lang="en-US" smtClean="0"/>
              <a:t> 2;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x</a:t>
            </a:r>
            <a:r>
              <a:rPr lang="en-US" smtClean="0"/>
              <a:t> = </a:t>
            </a:r>
            <a:r>
              <a:rPr lang="en-US" smtClean="0">
                <a:solidFill>
                  <a:srgbClr val="FF0000"/>
                </a:solidFill>
              </a:rPr>
              <a:t>x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 (2 + 3*5); </a:t>
            </a:r>
            <a:r>
              <a:rPr lang="en-US" smtClean="0">
                <a:sym typeface="Wingdings" pitchFamily="2" charset="2"/>
              </a:rPr>
              <a:t> x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*=</a:t>
            </a:r>
            <a:r>
              <a:rPr lang="en-US" smtClean="0">
                <a:sym typeface="Wingdings" pitchFamily="2" charset="2"/>
              </a:rPr>
              <a:t> 2 + 3*5;</a:t>
            </a:r>
            <a:endParaRPr lang="en-US" smtClean="0"/>
          </a:p>
          <a:p>
            <a:pPr lvl="1">
              <a:defRPr/>
            </a:pPr>
            <a:endParaRPr lang="en-US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toán tử trên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toán tử trên bit</a:t>
            </a:r>
          </a:p>
          <a:p>
            <a:pPr lvl="1">
              <a:defRPr/>
            </a:pPr>
            <a:r>
              <a:rPr lang="en-US" smtClean="0"/>
              <a:t>Tác </a:t>
            </a:r>
            <a:r>
              <a:rPr lang="vi-VN" smtClean="0"/>
              <a:t>độ</a:t>
            </a:r>
            <a:r>
              <a:rPr lang="en-US" smtClean="0"/>
              <a:t>ng lên các bit của toán hạng (nguyên).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&amp;</a:t>
            </a:r>
            <a:r>
              <a:rPr lang="en-US" smtClean="0"/>
              <a:t> (and), </a:t>
            </a:r>
            <a:r>
              <a:rPr lang="en-US" smtClean="0">
                <a:solidFill>
                  <a:srgbClr val="FF0000"/>
                </a:solidFill>
              </a:rPr>
              <a:t>|</a:t>
            </a:r>
            <a:r>
              <a:rPr lang="en-US" smtClean="0"/>
              <a:t> (or), </a:t>
            </a:r>
            <a:r>
              <a:rPr lang="en-US" smtClean="0">
                <a:solidFill>
                  <a:srgbClr val="FF0000"/>
                </a:solidFill>
              </a:rPr>
              <a:t>^</a:t>
            </a:r>
            <a:r>
              <a:rPr lang="en-US" smtClean="0"/>
              <a:t> (xor), </a:t>
            </a:r>
            <a:r>
              <a:rPr lang="en-US" smtClean="0">
                <a:solidFill>
                  <a:srgbClr val="FF0000"/>
                </a:solidFill>
              </a:rPr>
              <a:t>~</a:t>
            </a:r>
            <a:r>
              <a:rPr lang="en-US" smtClean="0"/>
              <a:t> (not hay lấy số bù 1)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&gt;&gt;</a:t>
            </a:r>
            <a:r>
              <a:rPr lang="en-US" smtClean="0"/>
              <a:t> (shift right), </a:t>
            </a:r>
            <a:r>
              <a:rPr lang="en-US" smtClean="0">
                <a:solidFill>
                  <a:srgbClr val="FF0000"/>
                </a:solidFill>
              </a:rPr>
              <a:t>&lt;&lt;</a:t>
            </a:r>
            <a:r>
              <a:rPr lang="en-US" smtClean="0"/>
              <a:t> (shift left)</a:t>
            </a:r>
          </a:p>
          <a:p>
            <a:pPr lvl="1">
              <a:defRPr/>
            </a:pPr>
            <a:r>
              <a:rPr lang="en-US" smtClean="0"/>
              <a:t>Toán tử gộp: </a:t>
            </a:r>
            <a:r>
              <a:rPr lang="en-US" smtClean="0">
                <a:solidFill>
                  <a:srgbClr val="FF0000"/>
                </a:solidFill>
              </a:rPr>
              <a:t>&amp;=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|=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^=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~=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&gt;&gt;=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&lt;&lt;=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4191000"/>
          <a:ext cx="3039429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51243"/>
                <a:gridCol w="1051243"/>
                <a:gridCol w="93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&amp;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smtClean="0"/>
                        <a:t>1</a:t>
                      </a:r>
                      <a:endParaRPr lang="en-US" b="1" u="none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4191000"/>
          <a:ext cx="3039429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51243"/>
                <a:gridCol w="1051243"/>
                <a:gridCol w="93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|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smtClean="0"/>
                        <a:t>1</a:t>
                      </a:r>
                      <a:endParaRPr lang="en-US" b="1" u="none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smtClean="0"/>
                        <a:t>1</a:t>
                      </a:r>
                      <a:endParaRPr lang="en-US" b="1" u="non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smtClean="0"/>
                        <a:t>1</a:t>
                      </a:r>
                      <a:endParaRPr lang="en-US" b="1" u="none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5486400"/>
          <a:ext cx="3039429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51243"/>
                <a:gridCol w="1051243"/>
                <a:gridCol w="93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^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smtClean="0"/>
                        <a:t>1</a:t>
                      </a:r>
                      <a:endParaRPr lang="en-US" b="1" u="none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smtClean="0"/>
                        <a:t>1</a:t>
                      </a:r>
                      <a:endParaRPr lang="en-US" b="1" u="non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u="sng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0600" y="5486400"/>
          <a:ext cx="3039429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51243"/>
                <a:gridCol w="1051243"/>
                <a:gridCol w="93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~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smtClean="0"/>
                        <a:t>1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u="none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toán tử trên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21336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7010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 = 5;	// 0000 0000 0000 0101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b = 6;	// 0000 0000 0000 0110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z1, z2, z3, z4, z5, z6;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z1 = a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b;	// 0000 0000 0000 0100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z2 = a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b;	// 0000 0000 0000 0111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z3 = a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b;	// 0000 0000 0000 0011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z4 =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a;	// 1111 1111 1111 1010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z5 = a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2;// 0000 0000 0000 0001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z6 = a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2;// 0000 0000 0001 0100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toán tử quan hệ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toán tử quan hệ</a:t>
            </a:r>
          </a:p>
          <a:p>
            <a:pPr lvl="1">
              <a:defRPr/>
            </a:pPr>
            <a:r>
              <a:rPr lang="en-US" smtClean="0"/>
              <a:t>So sánh 2 biểu thức với nhau</a:t>
            </a:r>
          </a:p>
          <a:p>
            <a:pPr lvl="1">
              <a:defRPr/>
            </a:pPr>
            <a:r>
              <a:rPr lang="en-US" smtClean="0"/>
              <a:t>Cho ra kết quả 0 (hay false nếu sai) hoặc 1 (hay true nếu </a:t>
            </a:r>
            <a:r>
              <a:rPr lang="vi-VN" smtClean="0"/>
              <a:t>đú</a:t>
            </a:r>
            <a:r>
              <a:rPr lang="en-US" smtClean="0"/>
              <a:t>ng)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==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&lt;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&gt;=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&lt;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&lt;=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!=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s1 = (1 </a:t>
            </a:r>
            <a:r>
              <a:rPr lang="en-US" smtClean="0">
                <a:solidFill>
                  <a:srgbClr val="FF0000"/>
                </a:solidFill>
              </a:rPr>
              <a:t>==</a:t>
            </a:r>
            <a:r>
              <a:rPr lang="en-US" smtClean="0"/>
              <a:t> 2);	s2 = (1 </a:t>
            </a:r>
            <a:r>
              <a:rPr lang="en-US" smtClean="0">
                <a:solidFill>
                  <a:srgbClr val="FF0000"/>
                </a:solidFill>
              </a:rPr>
              <a:t>!=</a:t>
            </a:r>
            <a:r>
              <a:rPr lang="en-US" smtClean="0"/>
              <a:t> 2);</a:t>
            </a:r>
          </a:p>
          <a:p>
            <a:pPr lvl="1">
              <a:defRPr/>
            </a:pPr>
            <a:r>
              <a:rPr lang="en-US" smtClean="0"/>
              <a:t>s3 = (1 </a:t>
            </a:r>
            <a:r>
              <a:rPr lang="en-US" smtClean="0">
                <a:solidFill>
                  <a:srgbClr val="FF0000"/>
                </a:solidFill>
              </a:rPr>
              <a:t>&gt;</a:t>
            </a:r>
            <a:r>
              <a:rPr lang="en-US" smtClean="0"/>
              <a:t> 2);		s4 = (1 </a:t>
            </a:r>
            <a:r>
              <a:rPr lang="en-US" smtClean="0">
                <a:solidFill>
                  <a:srgbClr val="FF0000"/>
                </a:solidFill>
              </a:rPr>
              <a:t>&gt;=</a:t>
            </a:r>
            <a:r>
              <a:rPr lang="en-US" smtClean="0"/>
              <a:t> 2);</a:t>
            </a:r>
          </a:p>
          <a:p>
            <a:pPr lvl="1">
              <a:defRPr/>
            </a:pPr>
            <a:r>
              <a:rPr lang="en-US" smtClean="0"/>
              <a:t>s5 = (1 </a:t>
            </a:r>
            <a:r>
              <a:rPr lang="en-US" smtClean="0">
                <a:solidFill>
                  <a:srgbClr val="FF0000"/>
                </a:solidFill>
              </a:rPr>
              <a:t>&lt;</a:t>
            </a:r>
            <a:r>
              <a:rPr lang="en-US" smtClean="0"/>
              <a:t> 2);		s6 = (1 </a:t>
            </a:r>
            <a:r>
              <a:rPr lang="en-US" smtClean="0">
                <a:solidFill>
                  <a:srgbClr val="FF0000"/>
                </a:solidFill>
              </a:rPr>
              <a:t>&lt;=</a:t>
            </a:r>
            <a:r>
              <a:rPr lang="en-US" smtClean="0"/>
              <a:t> 2);</a:t>
            </a:r>
          </a:p>
          <a:p>
            <a:pPr lvl="1">
              <a:defRPr/>
            </a:pPr>
            <a:endParaRPr lang="en-US" smtClean="0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toán tử luận lý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toán tử luận lý</a:t>
            </a:r>
          </a:p>
          <a:p>
            <a:pPr lvl="1">
              <a:defRPr/>
            </a:pPr>
            <a:r>
              <a:rPr lang="en-US" smtClean="0"/>
              <a:t>Tổ hợp nhiều biểu thức quan hệ với nhau.</a:t>
            </a:r>
          </a:p>
          <a:p>
            <a:pPr lvl="1">
              <a:defRPr/>
            </a:pPr>
            <a:r>
              <a:rPr lang="en-US" smtClean="0">
                <a:solidFill>
                  <a:srgbClr val="FF0000"/>
                </a:solidFill>
              </a:rPr>
              <a:t>&amp;&amp;</a:t>
            </a:r>
            <a:r>
              <a:rPr lang="en-US" smtClean="0"/>
              <a:t> (and), </a:t>
            </a:r>
            <a:r>
              <a:rPr lang="en-US" smtClean="0">
                <a:solidFill>
                  <a:srgbClr val="FF0000"/>
                </a:solidFill>
              </a:rPr>
              <a:t>||</a:t>
            </a:r>
            <a:r>
              <a:rPr lang="en-US" smtClean="0"/>
              <a:t> (or), </a:t>
            </a:r>
            <a:r>
              <a:rPr lang="en-US" smtClean="0">
                <a:solidFill>
                  <a:srgbClr val="FF0000"/>
                </a:solidFill>
              </a:rPr>
              <a:t>!</a:t>
            </a:r>
            <a:r>
              <a:rPr lang="en-US" smtClean="0"/>
              <a:t> (not)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Ví dụ</a:t>
            </a:r>
          </a:p>
          <a:p>
            <a:pPr lvl="2">
              <a:defRPr/>
            </a:pPr>
            <a:r>
              <a:rPr lang="en-US" smtClean="0"/>
              <a:t>s1 = (1 &gt; 2) </a:t>
            </a:r>
            <a:r>
              <a:rPr lang="en-US" smtClean="0">
                <a:solidFill>
                  <a:srgbClr val="FF0000"/>
                </a:solidFill>
              </a:rPr>
              <a:t>&amp;&amp;</a:t>
            </a:r>
            <a:r>
              <a:rPr lang="en-US" smtClean="0"/>
              <a:t> (3 &gt; 4);</a:t>
            </a:r>
          </a:p>
          <a:p>
            <a:pPr lvl="2">
              <a:defRPr/>
            </a:pPr>
            <a:r>
              <a:rPr lang="en-US" smtClean="0"/>
              <a:t>s2 = (1 &gt; 2) </a:t>
            </a:r>
            <a:r>
              <a:rPr lang="en-US" smtClean="0">
                <a:solidFill>
                  <a:srgbClr val="FF0000"/>
                </a:solidFill>
              </a:rPr>
              <a:t>||</a:t>
            </a:r>
            <a:r>
              <a:rPr lang="en-US" smtClean="0"/>
              <a:t> (3 &gt; 4);</a:t>
            </a:r>
          </a:p>
          <a:p>
            <a:pPr lvl="2">
              <a:defRPr/>
            </a:pPr>
            <a:r>
              <a:rPr lang="en-US" smtClean="0"/>
              <a:t>s3 = </a:t>
            </a:r>
            <a:r>
              <a:rPr lang="en-US" smtClean="0">
                <a:solidFill>
                  <a:srgbClr val="FF0000"/>
                </a:solidFill>
              </a:rPr>
              <a:t>!</a:t>
            </a:r>
            <a:r>
              <a:rPr lang="en-US" smtClean="0"/>
              <a:t>(1 &gt; 2);</a:t>
            </a:r>
            <a:endParaRPr lang="en-US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3276600"/>
          <a:ext cx="3039429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51243"/>
                <a:gridCol w="1051243"/>
                <a:gridCol w="93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&amp;&amp;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smtClean="0"/>
                        <a:t>1</a:t>
                      </a:r>
                      <a:endParaRPr lang="en-US" b="1" u="none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24400" y="3276600"/>
          <a:ext cx="3039429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51243"/>
                <a:gridCol w="1051243"/>
                <a:gridCol w="93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||</a:t>
                      </a: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smtClean="0"/>
                        <a:t>1</a:t>
                      </a:r>
                      <a:endParaRPr lang="en-US" b="1" u="none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smtClean="0"/>
                        <a:t>1</a:t>
                      </a:r>
                      <a:endParaRPr lang="en-US" b="1" u="non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smtClean="0"/>
                        <a:t>1</a:t>
                      </a:r>
                      <a:endParaRPr lang="en-US" b="1" u="none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tử </a:t>
            </a:r>
            <a:r>
              <a:rPr lang="vi-VN" smtClean="0"/>
              <a:t>đ</a:t>
            </a:r>
            <a:r>
              <a:rPr lang="en-US" smtClean="0"/>
              <a:t>iều kiện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Toán tử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iều kiện</a:t>
            </a:r>
          </a:p>
          <a:p>
            <a:pPr lvl="1">
              <a:defRPr/>
            </a:pPr>
            <a:r>
              <a:rPr lang="en-US" smtClean="0"/>
              <a:t>Đây là toán tử 3 ngôi (gồm có 3 toán hạng)</a:t>
            </a:r>
          </a:p>
          <a:p>
            <a:pPr lvl="1">
              <a:defRPr/>
            </a:pPr>
            <a:r>
              <a:rPr lang="en-US" smtClean="0"/>
              <a:t>&lt;biểu thức 1&gt; </a:t>
            </a:r>
            <a:r>
              <a:rPr lang="en-US" smtClean="0">
                <a:solidFill>
                  <a:srgbClr val="FF0000"/>
                </a:solidFill>
              </a:rPr>
              <a:t>?</a:t>
            </a:r>
            <a:r>
              <a:rPr lang="en-US" smtClean="0"/>
              <a:t> &lt;biểu thức 2&gt; </a:t>
            </a:r>
            <a:r>
              <a:rPr lang="en-US" smtClean="0">
                <a:solidFill>
                  <a:srgbClr val="FF0000"/>
                </a:solidFill>
              </a:rPr>
              <a:t>:</a:t>
            </a:r>
            <a:r>
              <a:rPr lang="en-US" smtClean="0"/>
              <a:t> &lt;biểu thức 3&gt;</a:t>
            </a:r>
          </a:p>
          <a:p>
            <a:pPr lvl="2">
              <a:defRPr/>
            </a:pPr>
            <a:r>
              <a:rPr lang="en-US" smtClean="0"/>
              <a:t>&lt;biểu thức 1&gt; </a:t>
            </a:r>
            <a:r>
              <a:rPr lang="vi-VN" smtClean="0"/>
              <a:t>đú</a:t>
            </a:r>
            <a:r>
              <a:rPr lang="en-US" smtClean="0"/>
              <a:t>ng thì giá trị là &lt;biểu thức 2&gt;.</a:t>
            </a:r>
          </a:p>
          <a:p>
            <a:pPr lvl="2">
              <a:defRPr/>
            </a:pPr>
            <a:r>
              <a:rPr lang="en-US" smtClean="0"/>
              <a:t>&lt;biểu thức 1&gt; sai thì giá trị là &lt;biểu thức 3&gt;.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s1 = (1 &gt; 2) </a:t>
            </a:r>
            <a:r>
              <a:rPr lang="en-US" smtClean="0">
                <a:solidFill>
                  <a:srgbClr val="FF0000"/>
                </a:solidFill>
              </a:rPr>
              <a:t>?</a:t>
            </a:r>
            <a:r>
              <a:rPr lang="en-US" smtClean="0"/>
              <a:t> 2912 </a:t>
            </a:r>
            <a:r>
              <a:rPr lang="en-US" smtClean="0">
                <a:solidFill>
                  <a:srgbClr val="FF0000"/>
                </a:solidFill>
              </a:rPr>
              <a:t>:</a:t>
            </a:r>
            <a:r>
              <a:rPr lang="en-US" smtClean="0"/>
              <a:t> 1706;</a:t>
            </a:r>
          </a:p>
          <a:p>
            <a:pPr lvl="1">
              <a:defRPr/>
            </a:pPr>
            <a:r>
              <a:rPr lang="en-US" smtClean="0"/>
              <a:t>int s2 = 0;</a:t>
            </a:r>
          </a:p>
          <a:p>
            <a:pPr lvl="1">
              <a:defRPr/>
            </a:pPr>
            <a:r>
              <a:rPr lang="en-US" smtClean="0"/>
              <a:t>1 &lt; 2 </a:t>
            </a:r>
            <a:r>
              <a:rPr lang="en-US" smtClean="0">
                <a:solidFill>
                  <a:srgbClr val="FF0000"/>
                </a:solidFill>
              </a:rPr>
              <a:t>?</a:t>
            </a:r>
            <a:r>
              <a:rPr lang="en-US" smtClean="0"/>
              <a:t> s2 = 2912 </a:t>
            </a:r>
            <a:r>
              <a:rPr lang="en-US" smtClean="0">
                <a:solidFill>
                  <a:srgbClr val="FF0000"/>
                </a:solidFill>
              </a:rPr>
              <a:t>:</a:t>
            </a:r>
            <a:r>
              <a:rPr lang="en-US" smtClean="0"/>
              <a:t> s2 = 1706;</a:t>
            </a:r>
            <a:endParaRPr lang="en-US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kiểu dữ liệu c</a:t>
            </a:r>
            <a:r>
              <a:rPr lang="vi-VN" smtClean="0"/>
              <a:t>ơ</a:t>
            </a:r>
            <a:r>
              <a:rPr lang="en-US" smtClean="0"/>
              <a:t> sở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Turbo C có 4 kiểu cơ sở như sau:</a:t>
            </a:r>
            <a:endParaRPr lang="en-US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fr-FR" smtClean="0">
                <a:solidFill>
                  <a:srgbClr val="FF0000"/>
                </a:solidFill>
              </a:rPr>
              <a:t>Kiểu số nguyên</a:t>
            </a:r>
            <a:r>
              <a:rPr lang="fr-FR" smtClean="0"/>
              <a:t>: </a:t>
            </a:r>
            <a:r>
              <a:rPr lang="en-US" smtClean="0"/>
              <a:t>giá trị của nó là các số nguyên nh</a:t>
            </a:r>
            <a:r>
              <a:rPr lang="vi-VN" smtClean="0"/>
              <a:t>ư</a:t>
            </a:r>
            <a:r>
              <a:rPr lang="en-US" smtClean="0"/>
              <a:t> 2912, -1706, …</a:t>
            </a:r>
          </a:p>
          <a:p>
            <a:pPr lvl="1">
              <a:defRPr/>
            </a:pPr>
            <a:r>
              <a:rPr lang="fr-FR" smtClean="0">
                <a:solidFill>
                  <a:srgbClr val="FF0000"/>
                </a:solidFill>
              </a:rPr>
              <a:t>Kiểu số thực</a:t>
            </a:r>
            <a:r>
              <a:rPr lang="fr-FR" smtClean="0"/>
              <a:t>: giá trị của nó là các số thực nh</a:t>
            </a:r>
            <a:r>
              <a:rPr lang="vi-VN" smtClean="0"/>
              <a:t>ư</a:t>
            </a:r>
            <a:r>
              <a:rPr lang="en-US" smtClean="0"/>
              <a:t> 3.1415, 29.12, -17.06, …</a:t>
            </a:r>
          </a:p>
          <a:p>
            <a:pPr lvl="1">
              <a:defRPr/>
            </a:pPr>
            <a:r>
              <a:rPr lang="fr-FR" smtClean="0">
                <a:solidFill>
                  <a:srgbClr val="FF0000"/>
                </a:solidFill>
              </a:rPr>
              <a:t>Kiểu luận lý</a:t>
            </a:r>
            <a:r>
              <a:rPr lang="fr-FR" smtClean="0"/>
              <a:t>: giá trị </a:t>
            </a:r>
            <a:r>
              <a:rPr lang="vi-VN" smtClean="0"/>
              <a:t>đú</a:t>
            </a:r>
            <a:r>
              <a:rPr lang="en-US" smtClean="0"/>
              <a:t>ng hoặc sai.</a:t>
            </a:r>
          </a:p>
          <a:p>
            <a:pPr lvl="1">
              <a:defRPr/>
            </a:pPr>
            <a:r>
              <a:rPr lang="fr-FR" smtClean="0">
                <a:solidFill>
                  <a:srgbClr val="FF0000"/>
                </a:solidFill>
              </a:rPr>
              <a:t>Kiểu ký tự</a:t>
            </a:r>
            <a:r>
              <a:rPr lang="fr-FR" smtClean="0"/>
              <a:t>: 256 ký tự trong bảng mã ASCII.</a:t>
            </a:r>
            <a:endParaRPr lang="en-US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Toán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phẩy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vi-VN" dirty="0" smtClean="0"/>
              <a:t>đặ</a:t>
            </a:r>
            <a:r>
              <a:rPr lang="en-US" dirty="0" smtClean="0"/>
              <a:t>t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pPr lvl="1"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con </a:t>
            </a:r>
            <a:r>
              <a:rPr lang="en-US" dirty="0" err="1" smtClean="0">
                <a:solidFill>
                  <a:srgbClr val="FF0000"/>
                </a:solidFill>
              </a:rPr>
              <a:t>lần</a:t>
            </a:r>
            <a:r>
              <a:rPr lang="en-US" dirty="0" smtClean="0">
                <a:solidFill>
                  <a:srgbClr val="FF0000"/>
                </a:solidFill>
              </a:rPr>
              <a:t> l</a:t>
            </a:r>
            <a:r>
              <a:rPr lang="vi-VN" dirty="0" smtClean="0">
                <a:solidFill>
                  <a:srgbClr val="FF0000"/>
                </a:solidFill>
              </a:rPr>
              <a:t>ượ</a:t>
            </a:r>
            <a:r>
              <a:rPr lang="en-US" dirty="0" smtClean="0">
                <a:solidFill>
                  <a:srgbClr val="FF0000"/>
                </a:solidFill>
              </a:rPr>
              <a:t>t </a:t>
            </a:r>
            <a:r>
              <a:rPr lang="vi-VN" dirty="0" smtClean="0">
                <a:solidFill>
                  <a:srgbClr val="FF0000"/>
                </a:solidFill>
              </a:rPr>
              <a:t>đượ</a:t>
            </a:r>
            <a:r>
              <a:rPr lang="en-US" dirty="0" smtClean="0">
                <a:solidFill>
                  <a:srgbClr val="FF0000"/>
                </a:solidFill>
              </a:rPr>
              <a:t>c </a:t>
            </a: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trái</a:t>
            </a:r>
            <a:r>
              <a:rPr lang="en-US" dirty="0" smtClean="0">
                <a:solidFill>
                  <a:srgbClr val="FF0000"/>
                </a:solidFill>
              </a:rPr>
              <a:t> sang </a:t>
            </a:r>
            <a:r>
              <a:rPr lang="en-US" dirty="0" err="1" smtClean="0">
                <a:solidFill>
                  <a:srgbClr val="FF0000"/>
                </a:solidFill>
              </a:rPr>
              <a:t>phải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vi-VN" dirty="0" smtClean="0"/>
              <a:t>đượ</a:t>
            </a:r>
            <a:r>
              <a:rPr lang="en-US" dirty="0" smtClean="0"/>
              <a:t>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biểu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thức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cùng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smtClean="0"/>
              <a:t>x = (a++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b = b + 2);</a:t>
            </a:r>
          </a:p>
          <a:p>
            <a:pPr lvl="1">
              <a:defRPr/>
            </a:pPr>
            <a:r>
              <a:rPr lang="en-US" dirty="0" smtClean="0">
                <a:sym typeface="Wingdings" pitchFamily="2" charset="2"/>
              </a:rPr>
              <a:t> a++; b = b + 2; x = b;</a:t>
            </a:r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vi-VN" dirty="0" smtClean="0"/>
              <a:t>ư</a:t>
            </a:r>
            <a:r>
              <a:rPr lang="en-US" dirty="0" smtClean="0"/>
              <a:t>u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95400" y="1600200"/>
          <a:ext cx="5686997" cy="4577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162997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Toán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Độ </a:t>
                      </a:r>
                      <a:r>
                        <a:rPr lang="vi-VN" smtClean="0"/>
                        <a:t>ư</a:t>
                      </a:r>
                      <a:r>
                        <a:rPr lang="en-US" smtClean="0"/>
                        <a:t>u tiên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()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[]  -&gt; 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!  ++  --  -  +  *  (cast)  &amp;  </a:t>
                      </a:r>
                      <a:r>
                        <a:rPr lang="en-US" dirty="0" err="1" smtClean="0"/>
                        <a:t>sizeof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  /  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 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&lt;&lt;  &gt;&gt;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 &lt;=  &gt;  &gt;=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==  !=</a:t>
                      </a:r>
                    </a:p>
                    <a:p>
                      <a:r>
                        <a:rPr lang="en-US" dirty="0" smtClean="0"/>
                        <a:t>&amp;</a:t>
                      </a:r>
                    </a:p>
                    <a:p>
                      <a:r>
                        <a:rPr lang="en-US" dirty="0" smtClean="0"/>
                        <a:t>|</a:t>
                      </a:r>
                    </a:p>
                    <a:p>
                      <a:r>
                        <a:rPr lang="en-US" dirty="0" smtClean="0"/>
                        <a:t>^</a:t>
                      </a:r>
                    </a:p>
                    <a:p>
                      <a:r>
                        <a:rPr lang="en-US" dirty="0" smtClean="0"/>
                        <a:t>&amp;&amp;</a:t>
                      </a:r>
                    </a:p>
                    <a:p>
                      <a:r>
                        <a:rPr lang="en-US" dirty="0" smtClean="0"/>
                        <a:t>||</a:t>
                      </a:r>
                    </a:p>
                    <a:p>
                      <a:r>
                        <a:rPr lang="en-US" dirty="0" smtClean="0"/>
                        <a:t>?: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</a:t>
                      </a:r>
                      <a:r>
                        <a:rPr lang="en-US" baseline="0" dirty="0" smtClean="0"/>
                        <a:t>  +=  -=  *=  /=  %=  &amp;= …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algn="ctr"/>
                      <a:r>
                        <a:rPr lang="en-US" dirty="0" smtClean="0">
                          <a:sym typeface="Wingdings" pitchFamily="2" charset="2"/>
                        </a:rPr>
                        <a:t></a:t>
                      </a:r>
                    </a:p>
                    <a:p>
                      <a:pPr algn="ctr"/>
                      <a:r>
                        <a:rPr lang="en-US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algn="ctr"/>
                      <a:r>
                        <a:rPr lang="en-US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algn="ctr"/>
                      <a:r>
                        <a:rPr lang="en-US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algn="ctr"/>
                      <a:r>
                        <a:rPr lang="en-US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algn="ctr"/>
                      <a:r>
                        <a:rPr lang="en-US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algn="ctr"/>
                      <a:r>
                        <a:rPr lang="en-US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algn="ctr"/>
                      <a:r>
                        <a:rPr lang="en-US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algn="ctr"/>
                      <a:r>
                        <a:rPr lang="en-US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algn="ctr"/>
                      <a:r>
                        <a:rPr lang="en-US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algn="ctr"/>
                      <a:r>
                        <a:rPr lang="en-US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algn="ctr"/>
                      <a:r>
                        <a:rPr lang="en-US" dirty="0" smtClean="0">
                          <a:sym typeface="Wingdings" pitchFamily="2" charset="2"/>
                        </a:rPr>
                        <a:t>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itchFamily="2" charset="2"/>
                        </a:rPr>
                        <a:t></a:t>
                      </a: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90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 </a:t>
            </a:r>
            <a:r>
              <a:rPr lang="vi-VN" smtClean="0"/>
              <a:t>ư</a:t>
            </a:r>
            <a:r>
              <a:rPr lang="en-US" smtClean="0"/>
              <a:t>u tiên của các toán tử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Quy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tắc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thực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hiện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( )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</a:t>
            </a:r>
            <a:r>
              <a:rPr lang="vi-VN" dirty="0" smtClean="0"/>
              <a:t>ướ</a:t>
            </a:r>
            <a:r>
              <a:rPr lang="en-US" dirty="0" smtClean="0"/>
              <a:t>c.</a:t>
            </a:r>
          </a:p>
          <a:p>
            <a:pPr lvl="1">
              <a:defRPr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vi-VN" dirty="0" smtClean="0"/>
              <a:t>ư</a:t>
            </a:r>
            <a:r>
              <a:rPr lang="en-US" dirty="0" smtClean="0"/>
              <a:t>u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smtClean="0"/>
              <a:t>n = 2 + 3 * 5;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=&gt; n = 2 + (3 * 5);</a:t>
            </a:r>
          </a:p>
          <a:p>
            <a:pPr lvl="1">
              <a:defRPr/>
            </a:pPr>
            <a:r>
              <a:rPr lang="en-US" dirty="0" smtClean="0"/>
              <a:t>a &gt; 1 &amp;&amp; b &lt; 2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=&gt; (a &gt; 1) &amp;&amp; (b &lt; 2)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vi-VN" dirty="0" smtClean="0"/>
              <a:t>đề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x </a:t>
            </a:r>
            <a:r>
              <a:rPr lang="en-US" dirty="0" err="1" smtClean="0">
                <a:solidFill>
                  <a:srgbClr val="FF0000"/>
                </a:solidFill>
              </a:rPr>
              <a:t>lớn</a:t>
            </a:r>
            <a:r>
              <a:rPr lang="en-US" dirty="0" smtClean="0">
                <a:solidFill>
                  <a:srgbClr val="FF0000"/>
                </a:solidFill>
              </a:rPr>
              <a:t> h</a:t>
            </a:r>
            <a:r>
              <a:rPr lang="vi-VN" dirty="0" smtClean="0">
                <a:solidFill>
                  <a:srgbClr val="FF0000"/>
                </a:solidFill>
              </a:rPr>
              <a:t>ơ</a:t>
            </a:r>
            <a:r>
              <a:rPr lang="en-US" dirty="0" smtClean="0">
                <a:solidFill>
                  <a:srgbClr val="FF0000"/>
                </a:solidFill>
              </a:rPr>
              <a:t>n hay </a:t>
            </a:r>
            <a:r>
              <a:rPr lang="en-US" dirty="0" err="1" smtClean="0">
                <a:solidFill>
                  <a:srgbClr val="FF0000"/>
                </a:solidFill>
              </a:rPr>
              <a:t>bằng</a:t>
            </a:r>
            <a:r>
              <a:rPr lang="en-US" dirty="0" smtClean="0">
                <a:solidFill>
                  <a:srgbClr val="FF0000"/>
                </a:solidFill>
              </a:rPr>
              <a:t> 3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	x &gt;= 3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b </a:t>
            </a:r>
            <a:r>
              <a:rPr lang="en-US" dirty="0" err="1" smtClean="0">
                <a:solidFill>
                  <a:srgbClr val="FF0000"/>
                </a:solidFill>
              </a:rPr>
              <a:t>cùng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dấu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(a&gt;0) &amp;&amp; (b&gt;0)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||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(a&lt;0) &amp;&amp; (b&lt;0)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a&gt;0 &amp;&amp; b&gt;0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||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a&lt;0 &amp;&amp; b&lt;0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p </a:t>
            </a:r>
            <a:r>
              <a:rPr lang="en-US" dirty="0" err="1" smtClean="0">
                <a:solidFill>
                  <a:srgbClr val="FF0000"/>
                </a:solidFill>
              </a:rPr>
              <a:t>bằng</a:t>
            </a:r>
            <a:r>
              <a:rPr lang="en-US" dirty="0" smtClean="0">
                <a:solidFill>
                  <a:srgbClr val="FF0000"/>
                </a:solidFill>
              </a:rPr>
              <a:t> q </a:t>
            </a:r>
            <a:r>
              <a:rPr lang="en-US" dirty="0" err="1" smtClean="0">
                <a:solidFill>
                  <a:srgbClr val="FF0000"/>
                </a:solidFill>
              </a:rPr>
              <a:t>bằng</a:t>
            </a:r>
            <a:r>
              <a:rPr lang="en-US" dirty="0" smtClean="0">
                <a:solidFill>
                  <a:srgbClr val="FF0000"/>
                </a:solidFill>
              </a:rPr>
              <a:t> r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 == q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&amp;&amp;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q == r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hoặc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 == q &amp;&amp; q == 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–5 &lt; x &lt; 5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x &gt; –5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&amp;&amp;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x &lt; 5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hoặc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x &gt; –5 &amp;&amp; x &lt; 5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Khái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niệm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,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vi-VN" dirty="0" smtClean="0"/>
              <a:t>đị</a:t>
            </a:r>
            <a:r>
              <a:rPr lang="en-US" dirty="0" err="1" smtClean="0"/>
              <a:t>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vi-VN" dirty="0" smtClean="0"/>
              <a:t>đó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(hay tab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) </a:t>
            </a:r>
            <a:r>
              <a:rPr lang="en-US" dirty="0" err="1" smtClean="0"/>
              <a:t>chen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6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4953000"/>
            <a:ext cx="152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953000"/>
            <a:ext cx="70104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a=2912;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2912;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2912;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5029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5334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5638800"/>
            <a:ext cx="9128125" cy="9144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loại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vi-VN" dirty="0" smtClean="0"/>
              <a:t>đơ</a:t>
            </a:r>
            <a:r>
              <a:rPr lang="en-US" dirty="0" smtClean="0"/>
              <a:t>n: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(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):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vi-VN" dirty="0" smtClean="0"/>
              <a:t>đơ</a:t>
            </a:r>
            <a:r>
              <a:rPr lang="en-US" dirty="0" smtClean="0"/>
              <a:t>n </a:t>
            </a:r>
            <a:r>
              <a:rPr lang="vi-VN" dirty="0" smtClean="0"/>
              <a:t>đượ</a:t>
            </a:r>
            <a:r>
              <a:rPr lang="en-US" dirty="0" smtClean="0"/>
              <a:t>c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{ </a:t>
            </a:r>
            <a:r>
              <a:rPr lang="en-US" dirty="0" err="1" smtClean="0"/>
              <a:t>và</a:t>
            </a:r>
            <a:r>
              <a:rPr lang="en-US" dirty="0" smtClean="0"/>
              <a:t> }</a:t>
            </a:r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4083050"/>
            <a:ext cx="152400" cy="18605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083050"/>
            <a:ext cx="70104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2912;		//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Câu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lệnh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2000" b="1" dirty="0">
                <a:latin typeface="Courier New" pitchFamily="49" charset="0"/>
                <a:cs typeface="Courier New" pitchFamily="49" charset="0"/>
              </a:rPr>
              <a:t>đơ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			//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Câu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lệnh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phức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khối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lệnh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 = 2912;	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b = 1706;	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			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5875" y="4114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47244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viện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(</a:t>
            </a:r>
            <a:r>
              <a:rPr lang="en-US" dirty="0" smtClean="0">
                <a:solidFill>
                  <a:srgbClr val="FF0000"/>
                </a:solidFill>
              </a:rPr>
              <a:t>st</a:t>
            </a:r>
            <a:r>
              <a:rPr lang="en-US" dirty="0" smtClean="0"/>
              <a:t>andar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nput/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utput)</a:t>
            </a:r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pháp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(&lt;</a:t>
            </a:r>
            <a:r>
              <a:rPr lang="en-US" dirty="0" err="1" smtClean="0">
                <a:solidFill>
                  <a:srgbClr val="FF0000"/>
                </a:solidFill>
              </a:rPr>
              <a:t>chuỗi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đị</a:t>
            </a:r>
            <a:r>
              <a:rPr lang="en-US" dirty="0" err="1" smtClean="0">
                <a:solidFill>
                  <a:srgbClr val="FF0000"/>
                </a:solidFill>
              </a:rPr>
              <a:t>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dạng</a:t>
            </a:r>
            <a:r>
              <a:rPr lang="en-US" dirty="0" smtClean="0">
                <a:solidFill>
                  <a:srgbClr val="FF0000"/>
                </a:solidFill>
              </a:rPr>
              <a:t>&gt;[, &lt;</a:t>
            </a:r>
            <a:r>
              <a:rPr lang="vi-VN" dirty="0" smtClean="0">
                <a:solidFill>
                  <a:srgbClr val="FF0000"/>
                </a:solidFill>
              </a:rPr>
              <a:t>đ</a:t>
            </a:r>
            <a:r>
              <a:rPr lang="en-US" dirty="0" smtClean="0">
                <a:solidFill>
                  <a:srgbClr val="FF0000"/>
                </a:solidFill>
              </a:rPr>
              <a:t>s1&gt;, &lt;</a:t>
            </a:r>
            <a:r>
              <a:rPr lang="vi-VN" dirty="0" smtClean="0">
                <a:solidFill>
                  <a:srgbClr val="FF0000"/>
                </a:solidFill>
              </a:rPr>
              <a:t>đ</a:t>
            </a:r>
            <a:r>
              <a:rPr lang="en-US" dirty="0" smtClean="0">
                <a:solidFill>
                  <a:srgbClr val="FF0000"/>
                </a:solidFill>
              </a:rPr>
              <a:t>s2&gt;, …]);</a:t>
            </a:r>
          </a:p>
          <a:p>
            <a:pPr lvl="1">
              <a:defRPr/>
            </a:pPr>
            <a:r>
              <a:rPr lang="en-US" dirty="0" smtClean="0"/>
              <a:t>&lt;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vi-VN" dirty="0" smtClean="0"/>
              <a:t>đị</a:t>
            </a:r>
            <a:r>
              <a:rPr lang="en-US" dirty="0" err="1" smtClean="0"/>
              <a:t>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&gt;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vi-VN" dirty="0" smtClean="0"/>
              <a:t>đượ</a:t>
            </a:r>
            <a:r>
              <a:rPr lang="en-US" dirty="0" smtClean="0"/>
              <a:t>c </a:t>
            </a:r>
            <a:r>
              <a:rPr lang="vi-VN" dirty="0" smtClean="0"/>
              <a:t>đặ</a:t>
            </a:r>
            <a:r>
              <a:rPr lang="en-US" dirty="0" smtClean="0"/>
              <a:t>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smtClean="0"/>
              <a:t>V</a:t>
            </a:r>
            <a:r>
              <a:rPr lang="vi-VN" dirty="0" smtClean="0"/>
              <a:t>ă</a:t>
            </a:r>
            <a:r>
              <a:rPr lang="en-US" dirty="0" smtClean="0"/>
              <a:t>n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</a:t>
            </a:r>
            <a:r>
              <a:rPr lang="vi-VN" dirty="0" smtClean="0"/>
              <a:t>ườ</a:t>
            </a:r>
            <a:r>
              <a:rPr lang="en-US" dirty="0" err="1" smtClean="0"/>
              <a:t>ng</a:t>
            </a:r>
            <a:r>
              <a:rPr lang="en-US" dirty="0" smtClean="0"/>
              <a:t> (literal text)</a:t>
            </a:r>
          </a:p>
          <a:p>
            <a:pPr lvl="2">
              <a:defRPr/>
            </a:pP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vi-VN" dirty="0" smtClean="0"/>
              <a:t>đ</a:t>
            </a:r>
            <a:r>
              <a:rPr lang="en-US" dirty="0" err="1" smtClean="0"/>
              <a:t>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(escape sequence)</a:t>
            </a:r>
          </a:p>
          <a:p>
            <a:pPr lvl="2">
              <a:defRPr/>
            </a:pP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(conversion </a:t>
            </a:r>
            <a:r>
              <a:rPr lang="en-US" dirty="0" err="1" smtClean="0"/>
              <a:t>specifier</a:t>
            </a:r>
            <a:r>
              <a:rPr lang="en-US" dirty="0" smtClean="0"/>
              <a:t>)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vi-VN" dirty="0" smtClean="0"/>
              <a:t>đị</a:t>
            </a:r>
            <a:r>
              <a:rPr lang="en-US" dirty="0" err="1" smtClean="0"/>
              <a:t>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ă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bản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(literal text)</a:t>
            </a:r>
          </a:p>
          <a:p>
            <a:pPr lvl="1">
              <a:defRPr/>
            </a:pPr>
            <a:r>
              <a:rPr lang="en-US" dirty="0" smtClean="0"/>
              <a:t>Đ</a:t>
            </a:r>
            <a:r>
              <a:rPr lang="vi-VN" dirty="0" smtClean="0"/>
              <a:t>ượ</a:t>
            </a:r>
            <a:r>
              <a:rPr lang="en-US" dirty="0" smtClean="0"/>
              <a:t>c </a:t>
            </a:r>
            <a:r>
              <a:rPr lang="en-US" dirty="0" err="1" smtClean="0"/>
              <a:t>xuất</a:t>
            </a:r>
            <a:r>
              <a:rPr lang="en-US" dirty="0" smtClean="0"/>
              <a:t> y </a:t>
            </a:r>
            <a:r>
              <a:rPr lang="en-US" dirty="0" err="1" smtClean="0"/>
              <a:t>hệt</a:t>
            </a:r>
            <a:r>
              <a:rPr lang="en-US" dirty="0" smtClean="0"/>
              <a:t> </a:t>
            </a:r>
            <a:r>
              <a:rPr lang="en-US" dirty="0" err="1" smtClean="0"/>
              <a:t>nh</a:t>
            </a:r>
            <a:r>
              <a:rPr lang="vi-VN" dirty="0" smtClean="0"/>
              <a:t>ư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vi-VN" dirty="0" smtClean="0"/>
              <a:t>đị</a:t>
            </a:r>
            <a:r>
              <a:rPr lang="en-US" dirty="0" err="1" smtClean="0"/>
              <a:t>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Hello World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	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Hello </a:t>
            </a:r>
            <a:r>
              <a:rPr lang="en-US" dirty="0" smtClean="0"/>
              <a:t>”);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World</a:t>
            </a:r>
            <a:r>
              <a:rPr lang="en-US" dirty="0" smtClean="0"/>
              <a:t>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	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Hello World</a:t>
            </a:r>
            <a:r>
              <a:rPr lang="en-US" dirty="0" smtClean="0"/>
              <a:t>”);</a:t>
            </a:r>
          </a:p>
          <a:p>
            <a:pPr lvl="1">
              <a:defRPr/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 + b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	 </a:t>
            </a:r>
            <a:r>
              <a:rPr lang="en-US" dirty="0" err="1" smtClean="0">
                <a:sym typeface="Wingdings" pitchFamily="2" charset="2"/>
              </a:rPr>
              <a:t>printf</a:t>
            </a:r>
            <a:r>
              <a:rPr lang="en-US" dirty="0" smtClean="0">
                <a:sym typeface="Wingdings" pitchFamily="2" charset="2"/>
              </a:rPr>
              <a:t>(“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 + b</a:t>
            </a:r>
            <a:r>
              <a:rPr lang="en-US" dirty="0" smtClean="0">
                <a:sym typeface="Wingdings" pitchFamily="2" charset="2"/>
              </a:rPr>
              <a:t>”);</a:t>
            </a:r>
            <a:endParaRPr lang="en-US" dirty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Chuỗi </a:t>
            </a:r>
            <a:r>
              <a:rPr lang="vi-VN" smtClean="0"/>
              <a:t>đị</a:t>
            </a:r>
            <a:r>
              <a:rPr lang="en-US" smtClean="0"/>
              <a:t>nh dạng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Ký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tự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iều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khiển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(escape sequence)</a:t>
            </a:r>
          </a:p>
          <a:p>
            <a:pPr lvl="1">
              <a:defRPr/>
            </a:pP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\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</a:t>
            </a:r>
            <a:r>
              <a:rPr lang="vi-VN" dirty="0" smtClean="0"/>
              <a:t>ư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\t</a:t>
            </a:r>
            <a:r>
              <a:rPr lang="en-US" dirty="0" smtClean="0"/>
              <a:t>”);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\n</a:t>
            </a:r>
            <a:r>
              <a:rPr lang="en-US" dirty="0" smtClean="0"/>
              <a:t>”);</a:t>
            </a:r>
          </a:p>
          <a:p>
            <a:pPr lvl="1"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\t\n</a:t>
            </a:r>
            <a:r>
              <a:rPr lang="en-US" dirty="0" smtClean="0"/>
              <a:t>”);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1905000" y="2743200"/>
          <a:ext cx="4466273" cy="238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59343"/>
                <a:gridCol w="21069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Ký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tự</a:t>
                      </a:r>
                      <a:r>
                        <a:rPr lang="en-US" dirty="0" smtClean="0"/>
                        <a:t> </a:t>
                      </a:r>
                      <a:r>
                        <a:rPr lang="vi-VN" dirty="0" smtClean="0"/>
                        <a:t>đ</a:t>
                      </a:r>
                      <a:r>
                        <a:rPr lang="en-US" dirty="0" err="1" smtClean="0"/>
                        <a:t>iều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khiển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Ý nghĩa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  <a:p>
                      <a:r>
                        <a:rPr lang="en-US" dirty="0" smtClean="0"/>
                        <a:t>\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  <a:p>
                      <a:r>
                        <a:rPr lang="en-US" dirty="0" smtClean="0"/>
                        <a:t>\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  <a:p>
                      <a:r>
                        <a:rPr lang="en-US" dirty="0" smtClean="0"/>
                        <a:t>\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  <a:p>
                      <a:r>
                        <a:rPr lang="en-US" dirty="0" smtClean="0"/>
                        <a:t>\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\</a:t>
                      </a:r>
                    </a:p>
                    <a:p>
                      <a:r>
                        <a:rPr lang="en-US" dirty="0" smtClean="0"/>
                        <a:t>\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  <a:p>
                      <a:r>
                        <a:rPr lang="en-US" dirty="0" smtClean="0"/>
                        <a:t>\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”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Tiếng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chuông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err="1" smtClean="0"/>
                        <a:t>Lùi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lại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một</a:t>
                      </a:r>
                      <a:r>
                        <a:rPr lang="en-US" dirty="0" smtClean="0"/>
                        <a:t> b</a:t>
                      </a:r>
                      <a:r>
                        <a:rPr lang="vi-VN" dirty="0" smtClean="0"/>
                        <a:t>ướ</a:t>
                      </a:r>
                      <a:r>
                        <a:rPr lang="en-US" dirty="0" smtClean="0"/>
                        <a:t>c</a:t>
                      </a:r>
                    </a:p>
                    <a:p>
                      <a:pPr algn="l"/>
                      <a:r>
                        <a:rPr lang="en-US" dirty="0" err="1" smtClean="0"/>
                        <a:t>Xuống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dòng</a:t>
                      </a:r>
                      <a:endParaRPr lang="en-US" baseline="0" dirty="0" smtClean="0"/>
                    </a:p>
                    <a:p>
                      <a:pPr algn="l"/>
                      <a:r>
                        <a:rPr lang="en-US" baseline="0" dirty="0" err="1" smtClean="0"/>
                        <a:t>Dấu</a:t>
                      </a:r>
                      <a:r>
                        <a:rPr lang="en-US" baseline="0" dirty="0" smtClean="0"/>
                        <a:t> tab</a:t>
                      </a:r>
                    </a:p>
                    <a:p>
                      <a:pPr algn="l"/>
                      <a:r>
                        <a:rPr lang="en-US" baseline="0" dirty="0" smtClean="0"/>
                        <a:t>In </a:t>
                      </a:r>
                      <a:r>
                        <a:rPr lang="en-US" baseline="0" dirty="0" err="1" smtClean="0"/>
                        <a:t>dấu</a:t>
                      </a:r>
                      <a:r>
                        <a:rPr lang="en-US" baseline="0" dirty="0" smtClean="0"/>
                        <a:t> \</a:t>
                      </a:r>
                    </a:p>
                    <a:p>
                      <a:pPr algn="l"/>
                      <a:r>
                        <a:rPr lang="en-US" baseline="0" dirty="0" smtClean="0"/>
                        <a:t>In </a:t>
                      </a:r>
                      <a:r>
                        <a:rPr lang="en-US" baseline="0" dirty="0" err="1" smtClean="0"/>
                        <a:t>dấu</a:t>
                      </a:r>
                      <a:r>
                        <a:rPr lang="en-US" baseline="0" dirty="0" smtClean="0"/>
                        <a:t> ?</a:t>
                      </a:r>
                    </a:p>
                    <a:p>
                      <a:pPr algn="l"/>
                      <a:r>
                        <a:rPr lang="en-US" baseline="0" dirty="0" smtClean="0"/>
                        <a:t>In </a:t>
                      </a:r>
                      <a:r>
                        <a:rPr lang="en-US" baseline="0" dirty="0" err="1" smtClean="0"/>
                        <a:t>dấu</a:t>
                      </a:r>
                      <a:r>
                        <a:rPr lang="en-US" baseline="0" dirty="0" smtClean="0"/>
                        <a:t> “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Chuỗi </a:t>
            </a:r>
            <a:r>
              <a:rPr lang="vi-VN" smtClean="0"/>
              <a:t>đị</a:t>
            </a:r>
            <a:r>
              <a:rPr lang="en-US" smtClean="0"/>
              <a:t>nh dạng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Đặc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tả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(conversion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specifier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>
              <a:defRPr/>
            </a:pP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%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vi-VN" dirty="0" smtClean="0"/>
              <a:t>đị</a:t>
            </a:r>
            <a:r>
              <a:rPr lang="en-US" dirty="0" err="1" smtClean="0"/>
              <a:t>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/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đố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/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, </a:t>
            </a:r>
            <a:r>
              <a:rPr lang="vi-VN" dirty="0" smtClean="0"/>
              <a:t>đượ</a:t>
            </a:r>
            <a:r>
              <a:rPr lang="en-US" dirty="0" smtClean="0"/>
              <a:t>c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838200" y="4191000"/>
          <a:ext cx="7033578" cy="1833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68730"/>
                <a:gridCol w="2776855"/>
                <a:gridCol w="29879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Đặc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Ý nghĩa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Kiểu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khai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%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%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mtClean="0"/>
                        <a:t>, %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ld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%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mtClean="0"/>
                        <a:t>, %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lf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%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%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Ký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tự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err="1" smtClean="0"/>
                        <a:t>Số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nguyên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có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dấu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err="1" smtClean="0"/>
                        <a:t>Số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thực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err="1" smtClean="0"/>
                        <a:t>Chuỗi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ký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tự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err="1" smtClean="0"/>
                        <a:t>Số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nguyên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dấu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</a:t>
                      </a:r>
                    </a:p>
                    <a:p>
                      <a:pPr algn="l"/>
                      <a:r>
                        <a:rPr lang="en-US" dirty="0" smtClean="0"/>
                        <a:t>char,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 short, long</a:t>
                      </a:r>
                    </a:p>
                    <a:p>
                      <a:pPr algn="l"/>
                      <a:r>
                        <a:rPr lang="en-US" dirty="0" smtClean="0"/>
                        <a:t>float, double</a:t>
                      </a:r>
                    </a:p>
                    <a:p>
                      <a:pPr algn="l"/>
                      <a:r>
                        <a:rPr lang="en-US" dirty="0" smtClean="0"/>
                        <a:t>char[], char*</a:t>
                      </a:r>
                    </a:p>
                    <a:p>
                      <a:pPr algn="l"/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/short/long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Kiểu số nguyên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kiểu số nguyên (có dấu)</a:t>
            </a:r>
          </a:p>
          <a:p>
            <a:pPr lvl="1">
              <a:defRPr/>
            </a:pPr>
            <a:r>
              <a:rPr lang="en-US" smtClean="0"/>
              <a:t>n bit có dấu: –2</a:t>
            </a:r>
            <a:r>
              <a:rPr lang="en-US" baseline="30000" smtClean="0"/>
              <a:t>n – 1</a:t>
            </a:r>
            <a:r>
              <a:rPr lang="en-US" smtClean="0"/>
              <a:t> … +2</a:t>
            </a:r>
            <a:r>
              <a:rPr lang="en-US" baseline="30000" smtClean="0"/>
              <a:t>n – 1</a:t>
            </a:r>
            <a:r>
              <a:rPr lang="en-US" smtClean="0"/>
              <a:t> – 1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276600"/>
          <a:ext cx="6597015" cy="2123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87768"/>
                <a:gridCol w="1089342"/>
                <a:gridCol w="4319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Kiểu</a:t>
                      </a:r>
                    </a:p>
                    <a:p>
                      <a:r>
                        <a:rPr lang="en-US" smtClean="0"/>
                        <a:t>(Type)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Độ lớn</a:t>
                      </a:r>
                    </a:p>
                    <a:p>
                      <a:pPr algn="ctr"/>
                      <a:r>
                        <a:rPr lang="en-US" smtClean="0"/>
                        <a:t>(Byte)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Miền giá trị</a:t>
                      </a:r>
                    </a:p>
                    <a:p>
                      <a:pPr algn="r"/>
                      <a:r>
                        <a:rPr lang="en-US" smtClean="0"/>
                        <a:t>(Range)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char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–128 … +127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–32.768 … +32.767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short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–32.768 … +32.767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long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–2.147.483.648 … +2.147.483.647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Chuỗi </a:t>
            </a:r>
            <a:r>
              <a:rPr lang="vi-VN" smtClean="0"/>
              <a:t>đị</a:t>
            </a:r>
            <a:r>
              <a:rPr lang="en-US" smtClean="0"/>
              <a:t>nh dạng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 smtClean="0"/>
              <a:t>int</a:t>
            </a:r>
            <a:r>
              <a:rPr lang="en-US" dirty="0" smtClean="0"/>
              <a:t> a = 10, b = 20;</a:t>
            </a:r>
          </a:p>
          <a:p>
            <a:pPr lvl="1"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(“%d”, a);		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Xuất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ra</a:t>
            </a:r>
            <a:r>
              <a:rPr lang="en-US" dirty="0" smtClean="0">
                <a:sym typeface="Wingdings" pitchFamily="2" charset="2"/>
              </a:rPr>
              <a:t> 10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(“%d”, b);		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Xuất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ra</a:t>
            </a:r>
            <a:r>
              <a:rPr lang="en-US" dirty="0" smtClean="0">
                <a:sym typeface="Wingdings" pitchFamily="2" charset="2"/>
              </a:rPr>
              <a:t> 20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(“%d %d”, a, b);	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Xuất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ra</a:t>
            </a:r>
            <a:r>
              <a:rPr lang="en-US" dirty="0" smtClean="0">
                <a:sym typeface="Wingdings" pitchFamily="2" charset="2"/>
              </a:rPr>
              <a:t> 10 20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float x = 15.06;</a:t>
            </a:r>
          </a:p>
          <a:p>
            <a:pPr lvl="1"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(“%f”, x);	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Xuất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ra</a:t>
            </a:r>
            <a:r>
              <a:rPr lang="en-US" dirty="0" smtClean="0">
                <a:sym typeface="Wingdings" pitchFamily="2" charset="2"/>
              </a:rPr>
              <a:t> 15.060000</a:t>
            </a:r>
          </a:p>
          <a:p>
            <a:pPr lvl="1"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(“%f”, 1.0/3);	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Xuất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ra</a:t>
            </a:r>
            <a:r>
              <a:rPr lang="en-US" dirty="0" smtClean="0">
                <a:sym typeface="Wingdings" pitchFamily="2" charset="2"/>
              </a:rPr>
              <a:t> 0.333333</a:t>
            </a:r>
            <a:endParaRPr lang="en-US" dirty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</p:txBody>
      </p:sp>
      <p:sp>
        <p:nvSpPr>
          <p:cNvPr id="94" name="Content Placeholder 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pháp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: %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err="1" smtClean="0"/>
              <a:t>d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: %</a:t>
            </a:r>
            <a:r>
              <a:rPr lang="en-US" dirty="0" err="1" smtClean="0">
                <a:solidFill>
                  <a:srgbClr val="FF0000"/>
                </a:solidFill>
              </a:rPr>
              <a:t>n.k</a:t>
            </a:r>
            <a:r>
              <a:rPr lang="en-US" dirty="0" err="1" smtClean="0"/>
              <a:t>d</a:t>
            </a:r>
            <a:endParaRPr lang="en-US" dirty="0"/>
          </a:p>
        </p:txBody>
      </p:sp>
      <p:sp>
        <p:nvSpPr>
          <p:cNvPr id="4813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3092450"/>
            <a:ext cx="152400" cy="1600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092450"/>
            <a:ext cx="70104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 = 1706;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float x = 176.85;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(“%10d”, a);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(“\n”);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(“%10.2f”, x);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(“\n”);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(“%.2f”, x);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(“\n”);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685800" y="49530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1143000" y="49530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1600200" y="49530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2057400" y="49530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2514600" y="49530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2971800" y="49530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429000" y="49530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3886200" y="49530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4343400" y="49530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4800600" y="49530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5257800" y="49530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715000" y="49530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6172200" y="49530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6629400" y="49530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7086600" y="49530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7543800" y="49530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685800" y="54102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1143000" y="54102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1600200" y="54102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2057400" y="54102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2514600" y="54102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2971800" y="54102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3429000" y="54102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3886200" y="54102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4343400" y="54102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4800600" y="54102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5257800" y="54102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5715000" y="54102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6172200" y="54102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6629400" y="54102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7086600" y="54102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7543800" y="54102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685800" y="58674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1143000" y="58674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1600200" y="58674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2057400" y="58674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2514600" y="58674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2971800" y="58674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3429000" y="58674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3886200" y="58674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4343400" y="58674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gray">
          <a:xfrm>
            <a:off x="4800600" y="58674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5257800" y="58674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59" name="AutoShape 6"/>
          <p:cNvSpPr>
            <a:spLocks noChangeArrowheads="1"/>
          </p:cNvSpPr>
          <p:nvPr/>
        </p:nvSpPr>
        <p:spPr bwMode="gray">
          <a:xfrm>
            <a:off x="5715000" y="58674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gray">
          <a:xfrm>
            <a:off x="6172200" y="58674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61" name="AutoShape 6"/>
          <p:cNvSpPr>
            <a:spLocks noChangeArrowheads="1"/>
          </p:cNvSpPr>
          <p:nvPr/>
        </p:nvSpPr>
        <p:spPr bwMode="gray">
          <a:xfrm>
            <a:off x="6629400" y="58674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gray">
          <a:xfrm>
            <a:off x="7086600" y="58674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63" name="AutoShape 6"/>
          <p:cNvSpPr>
            <a:spLocks noChangeArrowheads="1"/>
          </p:cNvSpPr>
          <p:nvPr/>
        </p:nvSpPr>
        <p:spPr bwMode="gray">
          <a:xfrm>
            <a:off x="7543800" y="5867400"/>
            <a:ext cx="381000" cy="381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64" name="AutoShape 6"/>
          <p:cNvSpPr>
            <a:spLocks noChangeArrowheads="1"/>
          </p:cNvSpPr>
          <p:nvPr/>
        </p:nvSpPr>
        <p:spPr bwMode="gray">
          <a:xfrm>
            <a:off x="685800" y="49530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gray">
          <a:xfrm>
            <a:off x="1143000" y="49530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1600200" y="49530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67" name="AutoShape 6"/>
          <p:cNvSpPr>
            <a:spLocks noChangeArrowheads="1"/>
          </p:cNvSpPr>
          <p:nvPr/>
        </p:nvSpPr>
        <p:spPr bwMode="gray">
          <a:xfrm>
            <a:off x="2057400" y="49530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68" name="AutoShape 6"/>
          <p:cNvSpPr>
            <a:spLocks noChangeArrowheads="1"/>
          </p:cNvSpPr>
          <p:nvPr/>
        </p:nvSpPr>
        <p:spPr bwMode="gray">
          <a:xfrm>
            <a:off x="2514600" y="49530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gray">
          <a:xfrm>
            <a:off x="2971800" y="49530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70" name="AutoShape 6"/>
          <p:cNvSpPr>
            <a:spLocks noChangeArrowheads="1"/>
          </p:cNvSpPr>
          <p:nvPr/>
        </p:nvSpPr>
        <p:spPr bwMode="gray">
          <a:xfrm>
            <a:off x="3429000" y="49530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1</a:t>
            </a:r>
          </a:p>
        </p:txBody>
      </p:sp>
      <p:sp>
        <p:nvSpPr>
          <p:cNvPr id="71" name="AutoShape 6"/>
          <p:cNvSpPr>
            <a:spLocks noChangeArrowheads="1"/>
          </p:cNvSpPr>
          <p:nvPr/>
        </p:nvSpPr>
        <p:spPr bwMode="gray">
          <a:xfrm>
            <a:off x="3886200" y="49530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7</a:t>
            </a:r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gray">
          <a:xfrm>
            <a:off x="4343400" y="49530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0</a:t>
            </a:r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4800600" y="49530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6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2971800" y="54102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7</a:t>
            </a: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3429000" y="54102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6</a:t>
            </a:r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3886200" y="54102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.</a:t>
            </a:r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4343400" y="54102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8</a:t>
            </a:r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gray">
          <a:xfrm>
            <a:off x="4800600" y="54102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5</a:t>
            </a:r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685800" y="58674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1</a:t>
            </a: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1143000" y="58674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7</a:t>
            </a:r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1600200" y="58674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6</a:t>
            </a:r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2057400" y="58674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.</a:t>
            </a:r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2514600" y="58674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8</a:t>
            </a:r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2971800" y="58674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5</a:t>
            </a:r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gray">
          <a:xfrm>
            <a:off x="685800" y="54102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90" name="AutoShape 6"/>
          <p:cNvSpPr>
            <a:spLocks noChangeArrowheads="1"/>
          </p:cNvSpPr>
          <p:nvPr/>
        </p:nvSpPr>
        <p:spPr bwMode="gray">
          <a:xfrm>
            <a:off x="1143000" y="54102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gray">
          <a:xfrm>
            <a:off x="1600200" y="54102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gray">
          <a:xfrm>
            <a:off x="2057400" y="54102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2514600" y="5410200"/>
            <a:ext cx="3810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vi-VN" dirty="0" smtClean="0"/>
              <a:t>đị</a:t>
            </a:r>
            <a:r>
              <a:rPr lang="en-US" dirty="0" err="1" smtClean="0"/>
              <a:t>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Phối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hợp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phần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 smtClean="0"/>
              <a:t>int</a:t>
            </a:r>
            <a:r>
              <a:rPr lang="en-US" dirty="0" smtClean="0"/>
              <a:t> a = 1, b = 2;</a:t>
            </a:r>
          </a:p>
          <a:p>
            <a:pPr lvl="1">
              <a:defRPr/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cong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bang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xuống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dòng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%d</a:t>
            </a:r>
            <a:r>
              <a:rPr lang="en-US" dirty="0" smtClean="0"/>
              <a:t>”, a);	//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a</a:t>
            </a:r>
          </a:p>
          <a:p>
            <a:pPr lvl="2"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cong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”);	//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“ </a:t>
            </a:r>
            <a:r>
              <a:rPr lang="en-US" dirty="0" err="1" smtClean="0"/>
              <a:t>cong</a:t>
            </a:r>
            <a:r>
              <a:rPr lang="en-US" dirty="0" smtClean="0"/>
              <a:t> ”</a:t>
            </a:r>
          </a:p>
          <a:p>
            <a:pPr lvl="2"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%d</a:t>
            </a:r>
            <a:r>
              <a:rPr lang="en-US" dirty="0" smtClean="0"/>
              <a:t>”, b);	//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b</a:t>
            </a:r>
          </a:p>
          <a:p>
            <a:pPr lvl="2"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bang </a:t>
            </a:r>
            <a:r>
              <a:rPr lang="en-US" dirty="0" smtClean="0"/>
              <a:t>”);	//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“ bang ”</a:t>
            </a:r>
          </a:p>
          <a:p>
            <a:pPr lvl="2"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%d</a:t>
            </a:r>
            <a:r>
              <a:rPr lang="en-US" dirty="0" smtClean="0"/>
              <a:t>”, a + b);	//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+ b</a:t>
            </a:r>
          </a:p>
          <a:p>
            <a:pPr lvl="2"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accent2"/>
                </a:solidFill>
              </a:rPr>
              <a:t>\n</a:t>
            </a:r>
            <a:r>
              <a:rPr lang="en-US" dirty="0" smtClean="0"/>
              <a:t>”);		//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vi-VN" dirty="0" smtClean="0"/>
              <a:t>đ</a:t>
            </a:r>
            <a:r>
              <a:rPr lang="en-US" dirty="0" err="1" smtClean="0"/>
              <a:t>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\n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	 </a:t>
            </a:r>
            <a:r>
              <a:rPr lang="en-US" dirty="0" err="1" smtClean="0">
                <a:sym typeface="Wingdings" pitchFamily="2" charset="2"/>
              </a:rPr>
              <a:t>printf</a:t>
            </a:r>
            <a:r>
              <a:rPr lang="en-US" dirty="0" smtClean="0">
                <a:sym typeface="Wingdings" pitchFamily="2" charset="2"/>
              </a:rPr>
              <a:t>(“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%d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cong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%d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bang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%d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\n</a:t>
            </a:r>
            <a:r>
              <a:rPr lang="en-US" dirty="0" smtClean="0">
                <a:sym typeface="Wingdings" pitchFamily="2" charset="2"/>
              </a:rPr>
              <a:t>”, a, b, </a:t>
            </a:r>
            <a:r>
              <a:rPr lang="en-US" dirty="0" err="1" smtClean="0">
                <a:sym typeface="Wingdings" pitchFamily="2" charset="2"/>
              </a:rPr>
              <a:t>a+b</a:t>
            </a:r>
            <a:r>
              <a:rPr lang="en-US" dirty="0" smtClean="0">
                <a:sym typeface="Wingdings" pitchFamily="2" charset="2"/>
              </a:rPr>
              <a:t>);</a:t>
            </a:r>
            <a:endParaRPr lang="en-US" dirty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viện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(</a:t>
            </a:r>
            <a:r>
              <a:rPr lang="en-US" dirty="0" smtClean="0">
                <a:solidFill>
                  <a:srgbClr val="FF0000"/>
                </a:solidFill>
              </a:rPr>
              <a:t>st</a:t>
            </a:r>
            <a:r>
              <a:rPr lang="en-US" dirty="0" smtClean="0"/>
              <a:t>andar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nput/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utput)</a:t>
            </a:r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pháp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scanf</a:t>
            </a:r>
            <a:r>
              <a:rPr lang="en-US" dirty="0" smtClean="0">
                <a:solidFill>
                  <a:srgbClr val="FF0000"/>
                </a:solidFill>
              </a:rPr>
              <a:t>(&lt;</a:t>
            </a:r>
            <a:r>
              <a:rPr lang="en-US" dirty="0" err="1" smtClean="0">
                <a:solidFill>
                  <a:srgbClr val="FF0000"/>
                </a:solidFill>
              </a:rPr>
              <a:t>chuỗi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đị</a:t>
            </a:r>
            <a:r>
              <a:rPr lang="en-US" dirty="0" err="1" smtClean="0">
                <a:solidFill>
                  <a:srgbClr val="FF0000"/>
                </a:solidFill>
              </a:rPr>
              <a:t>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dạng</a:t>
            </a:r>
            <a:r>
              <a:rPr lang="en-US" dirty="0" smtClean="0">
                <a:solidFill>
                  <a:srgbClr val="FF0000"/>
                </a:solidFill>
              </a:rPr>
              <a:t>&gt;[, &lt;</a:t>
            </a:r>
            <a:r>
              <a:rPr lang="vi-VN" dirty="0" smtClean="0">
                <a:solidFill>
                  <a:srgbClr val="FF0000"/>
                </a:solidFill>
              </a:rPr>
              <a:t>đ</a:t>
            </a:r>
            <a:r>
              <a:rPr lang="en-US" dirty="0" smtClean="0">
                <a:solidFill>
                  <a:srgbClr val="FF0000"/>
                </a:solidFill>
              </a:rPr>
              <a:t>s1&gt;, &lt;</a:t>
            </a:r>
            <a:r>
              <a:rPr lang="vi-VN" dirty="0" smtClean="0">
                <a:solidFill>
                  <a:srgbClr val="FF0000"/>
                </a:solidFill>
              </a:rPr>
              <a:t>đ</a:t>
            </a:r>
            <a:r>
              <a:rPr lang="en-US" dirty="0" smtClean="0">
                <a:solidFill>
                  <a:srgbClr val="FF0000"/>
                </a:solidFill>
              </a:rPr>
              <a:t>s1&gt;, …]);</a:t>
            </a:r>
          </a:p>
          <a:p>
            <a:pPr lvl="1">
              <a:defRPr/>
            </a:pPr>
            <a:r>
              <a:rPr lang="en-US" dirty="0" smtClean="0"/>
              <a:t>&lt;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vi-VN" dirty="0" smtClean="0"/>
              <a:t>đị</a:t>
            </a:r>
            <a:r>
              <a:rPr lang="en-US" dirty="0" err="1" smtClean="0"/>
              <a:t>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&gt;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vi-VN" dirty="0" smtClean="0"/>
              <a:t>đị</a:t>
            </a:r>
            <a:r>
              <a:rPr lang="en-US" dirty="0" err="1" smtClean="0"/>
              <a:t>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nh</a:t>
            </a:r>
            <a:r>
              <a:rPr lang="vi-VN" dirty="0" smtClean="0"/>
              <a:t>ư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đặ</a:t>
            </a:r>
            <a:r>
              <a:rPr lang="en-US" dirty="0" smtClean="0"/>
              <a:t>c </a:t>
            </a:r>
            <a:r>
              <a:rPr lang="en-US" dirty="0" err="1" smtClean="0"/>
              <a:t>tả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đố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vi-VN" dirty="0" smtClean="0"/>
              <a:t>đượ</a:t>
            </a:r>
            <a:r>
              <a:rPr lang="en-US" dirty="0" smtClean="0"/>
              <a:t>c </a:t>
            </a:r>
            <a:r>
              <a:rPr lang="vi-VN" dirty="0" smtClean="0"/>
              <a:t>đặ</a:t>
            </a:r>
            <a:r>
              <a:rPr lang="en-US" dirty="0" smtClean="0"/>
              <a:t>t </a:t>
            </a:r>
            <a:r>
              <a:rPr lang="en-US" dirty="0" err="1" smtClean="0"/>
              <a:t>tr</a:t>
            </a:r>
            <a:r>
              <a:rPr lang="vi-VN" dirty="0" smtClean="0"/>
              <a:t>ướ</a:t>
            </a:r>
            <a:r>
              <a:rPr lang="en-US" dirty="0" smtClean="0"/>
              <a:t>c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nhập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b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kiểu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nguyên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 smtClean="0"/>
              <a:t>scanf</a:t>
            </a:r>
            <a:r>
              <a:rPr lang="en-US" dirty="0" smtClean="0"/>
              <a:t>(“%d”,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a);	//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biến</a:t>
            </a:r>
            <a:r>
              <a:rPr lang="en-US" dirty="0" smtClean="0">
                <a:sym typeface="Wingdings" pitchFamily="2" charset="2"/>
              </a:rPr>
              <a:t> a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scanf</a:t>
            </a:r>
            <a:r>
              <a:rPr lang="en-US" dirty="0" smtClean="0"/>
              <a:t>(“%d”,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b);	//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biến</a:t>
            </a:r>
            <a:r>
              <a:rPr lang="en-US" dirty="0" smtClean="0">
                <a:sym typeface="Wingdings" pitchFamily="2" charset="2"/>
              </a:rPr>
              <a:t> b</a:t>
            </a:r>
          </a:p>
          <a:p>
            <a:pPr lvl="1">
              <a:defRPr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scanf</a:t>
            </a:r>
            <a:r>
              <a:rPr lang="en-US" dirty="0" smtClean="0">
                <a:sym typeface="Wingdings" pitchFamily="2" charset="2"/>
              </a:rPr>
              <a:t>(“%</a:t>
            </a:r>
            <a:r>
              <a:rPr lang="en-US" dirty="0" err="1" smtClean="0">
                <a:sym typeface="Wingdings" pitchFamily="2" charset="2"/>
              </a:rPr>
              <a:t>d%d</a:t>
            </a:r>
            <a:r>
              <a:rPr lang="en-US" dirty="0" smtClean="0">
                <a:sym typeface="Wingdings" pitchFamily="2" charset="2"/>
              </a:rPr>
              <a:t>”,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&amp;</a:t>
            </a:r>
            <a:r>
              <a:rPr lang="en-US" dirty="0" smtClean="0">
                <a:sym typeface="Wingdings" pitchFamily="2" charset="2"/>
              </a:rPr>
              <a:t>a,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&amp;</a:t>
            </a:r>
            <a:r>
              <a:rPr lang="en-US" dirty="0" smtClean="0">
                <a:sym typeface="Wingdings" pitchFamily="2" charset="2"/>
              </a:rPr>
              <a:t>b);</a:t>
            </a:r>
          </a:p>
          <a:p>
            <a:pPr lvl="1">
              <a:defRPr/>
            </a:pP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câu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lệnh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vi-VN" dirty="0" smtClean="0">
                <a:sym typeface="Wingdings" pitchFamily="2" charset="2"/>
              </a:rPr>
              <a:t>đâ</a:t>
            </a:r>
            <a:r>
              <a:rPr lang="en-US" dirty="0" smtClean="0">
                <a:sym typeface="Wingdings" pitchFamily="2" charset="2"/>
              </a:rPr>
              <a:t>y </a:t>
            </a:r>
            <a:r>
              <a:rPr lang="en-US" dirty="0" err="1" smtClean="0">
                <a:sym typeface="Wingdings" pitchFamily="2" charset="2"/>
              </a:rPr>
              <a:t>sai</a:t>
            </a:r>
            <a:endParaRPr lang="en-US" dirty="0" smtClean="0">
              <a:sym typeface="Wingdings" pitchFamily="2" charset="2"/>
            </a:endParaRPr>
          </a:p>
          <a:p>
            <a:pPr lvl="2">
              <a:defRPr/>
            </a:pPr>
            <a:r>
              <a:rPr lang="en-US" dirty="0" err="1" smtClean="0">
                <a:sym typeface="Wingdings" pitchFamily="2" charset="2"/>
              </a:rPr>
              <a:t>scanf</a:t>
            </a:r>
            <a:r>
              <a:rPr lang="en-US" dirty="0" smtClean="0">
                <a:sym typeface="Wingdings" pitchFamily="2" charset="2"/>
              </a:rPr>
              <a:t>(“%d”, a);	// </a:t>
            </a:r>
            <a:r>
              <a:rPr lang="en-US" dirty="0" err="1" smtClean="0">
                <a:sym typeface="Wingdings" pitchFamily="2" charset="2"/>
              </a:rPr>
              <a:t>Thiếu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dấu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&amp;</a:t>
            </a:r>
          </a:p>
          <a:p>
            <a:pPr lvl="2">
              <a:defRPr/>
            </a:pPr>
            <a:r>
              <a:rPr lang="en-US" dirty="0" err="1" smtClean="0">
                <a:sym typeface="Wingdings" pitchFamily="2" charset="2"/>
              </a:rPr>
              <a:t>scanf</a:t>
            </a:r>
            <a:r>
              <a:rPr lang="en-US" dirty="0" smtClean="0">
                <a:sym typeface="Wingdings" pitchFamily="2" charset="2"/>
              </a:rPr>
              <a:t>(“%d”, &amp;a, &amp;b);// </a:t>
            </a:r>
            <a:r>
              <a:rPr lang="en-US" dirty="0" err="1" smtClean="0">
                <a:sym typeface="Wingdings" pitchFamily="2" charset="2"/>
              </a:rPr>
              <a:t>Thiếu</a:t>
            </a:r>
            <a:r>
              <a:rPr lang="en-US" dirty="0" smtClean="0">
                <a:sym typeface="Wingdings" pitchFamily="2" charset="2"/>
              </a:rPr>
              <a:t> %d </a:t>
            </a:r>
            <a:r>
              <a:rPr lang="en-US" dirty="0" err="1" smtClean="0">
                <a:sym typeface="Wingdings" pitchFamily="2" charset="2"/>
              </a:rPr>
              <a:t>cho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biến</a:t>
            </a:r>
            <a:r>
              <a:rPr lang="en-US" dirty="0" smtClean="0">
                <a:sym typeface="Wingdings" pitchFamily="2" charset="2"/>
              </a:rPr>
              <a:t> b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2">
              <a:defRPr/>
            </a:pPr>
            <a:r>
              <a:rPr lang="en-US" dirty="0" err="1" smtClean="0">
                <a:sym typeface="Wingdings" pitchFamily="2" charset="2"/>
              </a:rPr>
              <a:t>scanf</a:t>
            </a:r>
            <a:r>
              <a:rPr lang="en-US" dirty="0" smtClean="0">
                <a:sym typeface="Wingdings" pitchFamily="2" charset="2"/>
              </a:rPr>
              <a:t>(“%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”, &amp;a);	// a </a:t>
            </a:r>
            <a:r>
              <a:rPr lang="en-US" dirty="0" err="1" smtClean="0">
                <a:sym typeface="Wingdings" pitchFamily="2" charset="2"/>
              </a:rPr>
              <a:t>là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biến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kiểu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số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nguyên</a:t>
            </a:r>
            <a:endParaRPr lang="en-US" dirty="0" smtClean="0">
              <a:sym typeface="Wingdings" pitchFamily="2" charset="2"/>
            </a:endParaRPr>
          </a:p>
          <a:p>
            <a:pPr lvl="2">
              <a:defRPr/>
            </a:pPr>
            <a:r>
              <a:rPr lang="en-US" dirty="0" err="1" smtClean="0">
                <a:sym typeface="Wingdings" pitchFamily="2" charset="2"/>
              </a:rPr>
              <a:t>scanf</a:t>
            </a:r>
            <a:r>
              <a:rPr lang="en-US" dirty="0" smtClean="0">
                <a:sym typeface="Wingdings" pitchFamily="2" charset="2"/>
              </a:rPr>
              <a:t>(“%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9</a:t>
            </a:r>
            <a:r>
              <a:rPr lang="en-US" dirty="0" smtClean="0">
                <a:sym typeface="Wingdings" pitchFamily="2" charset="2"/>
              </a:rPr>
              <a:t>d”, &amp;a);	//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vi-VN" dirty="0" smtClean="0">
                <a:sym typeface="Wingdings" pitchFamily="2" charset="2"/>
              </a:rPr>
              <a:t>đượ</a:t>
            </a:r>
            <a:r>
              <a:rPr lang="en-US" dirty="0" smtClean="0">
                <a:sym typeface="Wingdings" pitchFamily="2" charset="2"/>
              </a:rPr>
              <a:t>c </a:t>
            </a:r>
            <a:r>
              <a:rPr lang="vi-VN" dirty="0" smtClean="0">
                <a:sym typeface="Wingdings" pitchFamily="2" charset="2"/>
              </a:rPr>
              <a:t>đị</a:t>
            </a:r>
            <a:r>
              <a:rPr lang="en-US" dirty="0" err="1" smtClean="0">
                <a:sym typeface="Wingdings" pitchFamily="2" charset="2"/>
              </a:rPr>
              <a:t>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dạng</a:t>
            </a:r>
            <a:endParaRPr lang="en-US" dirty="0" smtClean="0">
              <a:sym typeface="Wingdings" pitchFamily="2" charset="2"/>
            </a:endParaRPr>
          </a:p>
          <a:p>
            <a:pPr lvl="2">
              <a:defRPr/>
            </a:pPr>
            <a:r>
              <a:rPr lang="en-US" dirty="0" err="1" smtClean="0">
                <a:sym typeface="Wingdings" pitchFamily="2" charset="2"/>
              </a:rPr>
              <a:t>scanf</a:t>
            </a:r>
            <a:r>
              <a:rPr lang="en-US" dirty="0" smtClean="0">
                <a:sym typeface="Wingdings" pitchFamily="2" charset="2"/>
              </a:rPr>
              <a:t>(“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 = </a:t>
            </a:r>
            <a:r>
              <a:rPr lang="en-US" dirty="0" smtClean="0">
                <a:sym typeface="Wingdings" pitchFamily="2" charset="2"/>
              </a:rPr>
              <a:t>%d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, b = </a:t>
            </a:r>
            <a:r>
              <a:rPr lang="en-US" dirty="0" smtClean="0">
                <a:sym typeface="Wingdings" pitchFamily="2" charset="2"/>
              </a:rPr>
              <a:t>%d”, &amp;a, &amp;b”);</a:t>
            </a:r>
            <a:endParaRPr lang="en-US" dirty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hàm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việc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toán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học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smtClean="0"/>
              <a:t>#include &lt;</a:t>
            </a:r>
            <a:r>
              <a:rPr lang="en-US" dirty="0" err="1" smtClean="0"/>
              <a:t>math.h</a:t>
            </a:r>
            <a:r>
              <a:rPr lang="en-US" dirty="0" smtClean="0"/>
              <a:t>&gt;</a:t>
            </a:r>
          </a:p>
          <a:p>
            <a:pPr lvl="1">
              <a:defRPr/>
            </a:pPr>
            <a:r>
              <a:rPr lang="en-US" dirty="0" smtClean="0"/>
              <a:t>1 </a:t>
            </a:r>
            <a:r>
              <a:rPr lang="vi-VN" dirty="0" smtClean="0"/>
              <a:t>đ</a:t>
            </a:r>
            <a:r>
              <a:rPr lang="en-US" dirty="0" err="1" smtClean="0"/>
              <a:t>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,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</a:p>
          <a:p>
            <a:pPr lvl="2">
              <a:defRPr/>
            </a:pPr>
            <a:r>
              <a:rPr lang="en-US" dirty="0" err="1" smtClean="0"/>
              <a:t>acos</a:t>
            </a:r>
            <a:r>
              <a:rPr lang="en-US" dirty="0" smtClean="0"/>
              <a:t>, </a:t>
            </a:r>
            <a:r>
              <a:rPr lang="en-US" dirty="0" err="1" smtClean="0"/>
              <a:t>asin</a:t>
            </a:r>
            <a:r>
              <a:rPr lang="en-US" dirty="0" smtClean="0"/>
              <a:t>, </a:t>
            </a:r>
            <a:r>
              <a:rPr lang="en-US" dirty="0" err="1" smtClean="0"/>
              <a:t>atan</a:t>
            </a:r>
            <a:r>
              <a:rPr lang="en-US" dirty="0" smtClean="0"/>
              <a:t>, </a:t>
            </a:r>
            <a:r>
              <a:rPr lang="en-US" dirty="0" err="1" smtClean="0"/>
              <a:t>cos</a:t>
            </a:r>
            <a:r>
              <a:rPr lang="en-US" dirty="0" smtClean="0"/>
              <a:t>, sin, …</a:t>
            </a:r>
          </a:p>
          <a:p>
            <a:pPr lvl="2">
              <a:defRPr/>
            </a:pPr>
            <a:r>
              <a:rPr lang="en-US" dirty="0" err="1" smtClean="0"/>
              <a:t>exp</a:t>
            </a:r>
            <a:r>
              <a:rPr lang="en-US" dirty="0" smtClean="0"/>
              <a:t>, log, log10</a:t>
            </a:r>
          </a:p>
          <a:p>
            <a:pPr lvl="2">
              <a:defRPr/>
            </a:pPr>
            <a:r>
              <a:rPr lang="en-US" dirty="0" err="1" smtClean="0"/>
              <a:t>sqrt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ceil, floor</a:t>
            </a:r>
          </a:p>
          <a:p>
            <a:pPr lvl="2">
              <a:defRPr/>
            </a:pPr>
            <a:r>
              <a:rPr lang="en-US" dirty="0" smtClean="0"/>
              <a:t>abs, </a:t>
            </a:r>
            <a:r>
              <a:rPr lang="en-US" dirty="0" err="1" smtClean="0"/>
              <a:t>fabs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2 </a:t>
            </a:r>
            <a:r>
              <a:rPr lang="vi-VN" dirty="0" smtClean="0"/>
              <a:t>đ</a:t>
            </a:r>
            <a:r>
              <a:rPr lang="en-US" dirty="0" err="1" smtClean="0"/>
              <a:t>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,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</a:p>
          <a:p>
            <a:pPr lvl="2">
              <a:defRPr/>
            </a:pPr>
            <a:r>
              <a:rPr lang="en-US" dirty="0" smtClean="0"/>
              <a:t>double </a:t>
            </a:r>
            <a:r>
              <a:rPr lang="en-US" dirty="0" err="1" smtClean="0"/>
              <a:t>pow</a:t>
            </a:r>
            <a:r>
              <a:rPr lang="en-US" dirty="0" smtClean="0"/>
              <a:t>(double x, double y)</a:t>
            </a:r>
            <a:endParaRPr lang="en-US" dirty="0"/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hàm hữu ích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int x = 4, y = 3, z = -5;</a:t>
            </a:r>
          </a:p>
          <a:p>
            <a:pPr lvl="1">
              <a:defRPr/>
            </a:pPr>
            <a:r>
              <a:rPr lang="en-US" smtClean="0"/>
              <a:t>float t = -1.2;</a:t>
            </a:r>
          </a:p>
          <a:p>
            <a:pPr lvl="1">
              <a:defRPr/>
            </a:pPr>
            <a:r>
              <a:rPr lang="en-US" smtClean="0"/>
              <a:t>float kq1 = </a:t>
            </a:r>
            <a:r>
              <a:rPr lang="en-US" smtClean="0">
                <a:solidFill>
                  <a:srgbClr val="FF0000"/>
                </a:solidFill>
              </a:rPr>
              <a:t>sqrt</a:t>
            </a:r>
            <a:r>
              <a:rPr lang="en-US" smtClean="0"/>
              <a:t>(x1);</a:t>
            </a:r>
          </a:p>
          <a:p>
            <a:pPr lvl="1">
              <a:defRPr/>
            </a:pPr>
            <a:r>
              <a:rPr lang="en-US" smtClean="0"/>
              <a:t>int kq2 = </a:t>
            </a:r>
            <a:r>
              <a:rPr lang="en-US" smtClean="0">
                <a:solidFill>
                  <a:srgbClr val="FF0000"/>
                </a:solidFill>
              </a:rPr>
              <a:t>pow</a:t>
            </a:r>
            <a:r>
              <a:rPr lang="en-US" smtClean="0"/>
              <a:t>(x, y);</a:t>
            </a:r>
          </a:p>
          <a:p>
            <a:pPr lvl="1">
              <a:defRPr/>
            </a:pPr>
            <a:r>
              <a:rPr lang="en-US" smtClean="0"/>
              <a:t>float kq3 = </a:t>
            </a:r>
            <a:r>
              <a:rPr lang="en-US" smtClean="0">
                <a:solidFill>
                  <a:srgbClr val="FF0000"/>
                </a:solidFill>
              </a:rPr>
              <a:t>pow</a:t>
            </a:r>
            <a:r>
              <a:rPr lang="en-US" smtClean="0"/>
              <a:t>(x, 1/3);</a:t>
            </a:r>
          </a:p>
          <a:p>
            <a:pPr lvl="1">
              <a:defRPr/>
            </a:pPr>
            <a:r>
              <a:rPr lang="en-US" smtClean="0"/>
              <a:t>float kq4 = </a:t>
            </a:r>
            <a:r>
              <a:rPr lang="en-US" smtClean="0">
                <a:solidFill>
                  <a:srgbClr val="FF0000"/>
                </a:solidFill>
              </a:rPr>
              <a:t>pow</a:t>
            </a:r>
            <a:r>
              <a:rPr lang="en-US" smtClean="0"/>
              <a:t>(x, 1.0/3);</a:t>
            </a:r>
          </a:p>
          <a:p>
            <a:pPr lvl="1">
              <a:defRPr/>
            </a:pPr>
            <a:r>
              <a:rPr lang="en-US" smtClean="0"/>
              <a:t>int kq5 = </a:t>
            </a:r>
            <a:r>
              <a:rPr lang="en-US" smtClean="0">
                <a:solidFill>
                  <a:srgbClr val="FF0000"/>
                </a:solidFill>
              </a:rPr>
              <a:t>abs</a:t>
            </a:r>
            <a:r>
              <a:rPr lang="en-US" smtClean="0"/>
              <a:t>(z);</a:t>
            </a:r>
          </a:p>
          <a:p>
            <a:pPr lvl="1">
              <a:defRPr/>
            </a:pPr>
            <a:r>
              <a:rPr lang="en-US" smtClean="0"/>
              <a:t>float kq6 = </a:t>
            </a:r>
            <a:r>
              <a:rPr lang="en-US" smtClean="0">
                <a:solidFill>
                  <a:srgbClr val="FF0000"/>
                </a:solidFill>
              </a:rPr>
              <a:t>fabs</a:t>
            </a:r>
            <a:r>
              <a:rPr lang="en-US" smtClean="0"/>
              <a:t>(t);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 smtClean="0"/>
          </a:p>
        </p:txBody>
      </p:sp>
      <p:sp>
        <p:nvSpPr>
          <p:cNvPr id="5427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Verdana" pitchFamily="34" charset="0"/>
              <a:buAutoNum type="arabicPeriod"/>
            </a:pPr>
            <a:r>
              <a:rPr lang="en-US" dirty="0" err="1" smtClean="0">
                <a:latin typeface="Arial" charset="0"/>
                <a:cs typeface="Arial" charset="0"/>
              </a:rPr>
              <a:t>Trình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bày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các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kiểu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dữ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liệu</a:t>
            </a:r>
            <a:r>
              <a:rPr lang="en-US" dirty="0" smtClean="0">
                <a:latin typeface="Arial" charset="0"/>
                <a:cs typeface="Arial" charset="0"/>
              </a:rPr>
              <a:t> c</a:t>
            </a:r>
            <a:r>
              <a:rPr lang="vi-VN" dirty="0" smtClean="0">
                <a:latin typeface="Arial" charset="0"/>
                <a:cs typeface="Arial" charset="0"/>
              </a:rPr>
              <a:t>ơ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sở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trong</a:t>
            </a:r>
            <a:r>
              <a:rPr lang="en-US" dirty="0" smtClean="0">
                <a:latin typeface="Arial" charset="0"/>
                <a:cs typeface="Arial" charset="0"/>
              </a:rPr>
              <a:t> C </a:t>
            </a:r>
            <a:r>
              <a:rPr lang="en-US" dirty="0" err="1" smtClean="0">
                <a:latin typeface="Arial" charset="0"/>
                <a:cs typeface="Arial" charset="0"/>
              </a:rPr>
              <a:t>và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cho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ví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dụ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</a:p>
          <a:p>
            <a:pPr marL="514350" indent="-514350">
              <a:buFont typeface="Verdana" pitchFamily="34" charset="0"/>
              <a:buAutoNum type="arabicPeriod"/>
            </a:pPr>
            <a:r>
              <a:rPr lang="en-AU" dirty="0" err="1" smtClean="0">
                <a:latin typeface="Arial" charset="0"/>
                <a:cs typeface="Arial" charset="0"/>
              </a:rPr>
              <a:t>Trình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bày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khái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niệm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về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biến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và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cách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sử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dụng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lệnh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gán</a:t>
            </a:r>
            <a:r>
              <a:rPr lang="en-AU" dirty="0" smtClean="0">
                <a:latin typeface="Arial" charset="0"/>
                <a:cs typeface="Arial" charset="0"/>
              </a:rPr>
              <a:t>.</a:t>
            </a:r>
            <a:endParaRPr lang="en-US" dirty="0" smtClean="0">
              <a:latin typeface="Arial" charset="0"/>
              <a:cs typeface="Arial" charset="0"/>
            </a:endParaRPr>
          </a:p>
          <a:p>
            <a:pPr marL="514350" indent="-514350">
              <a:buFont typeface="Verdana" pitchFamily="34" charset="0"/>
              <a:buAutoNum type="arabicPeriod"/>
            </a:pPr>
            <a:r>
              <a:rPr lang="en-AU" dirty="0" err="1" smtClean="0">
                <a:latin typeface="Arial" charset="0"/>
                <a:cs typeface="Arial" charset="0"/>
              </a:rPr>
              <a:t>Phân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biệt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hằng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vi-VN" dirty="0" smtClean="0">
                <a:latin typeface="Arial" charset="0"/>
                <a:cs typeface="Arial" charset="0"/>
              </a:rPr>
              <a:t>thường </a:t>
            </a:r>
            <a:r>
              <a:rPr lang="en-AU" dirty="0" err="1" smtClean="0">
                <a:latin typeface="Arial" charset="0"/>
                <a:cs typeface="Arial" charset="0"/>
              </a:rPr>
              <a:t>và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hằng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vi-VN" dirty="0" smtClean="0">
                <a:latin typeface="Arial" charset="0"/>
                <a:cs typeface="Arial" charset="0"/>
              </a:rPr>
              <a:t>ký hiệu</a:t>
            </a:r>
            <a:r>
              <a:rPr lang="en-AU" dirty="0" smtClean="0">
                <a:latin typeface="Arial" charset="0"/>
                <a:cs typeface="Arial" charset="0"/>
              </a:rPr>
              <a:t>.</a:t>
            </a:r>
            <a:r>
              <a:rPr lang="vi-VN" dirty="0" smtClean="0">
                <a:latin typeface="Arial" charset="0"/>
                <a:cs typeface="Arial" charset="0"/>
              </a:rPr>
              <a:t/>
            </a:r>
            <a:br>
              <a:rPr lang="vi-VN" dirty="0" smtClean="0">
                <a:latin typeface="Arial" charset="0"/>
                <a:cs typeface="Arial" charset="0"/>
              </a:rPr>
            </a:br>
            <a:r>
              <a:rPr lang="en-AU" dirty="0" smtClean="0">
                <a:latin typeface="Arial" charset="0"/>
                <a:cs typeface="Arial" charset="0"/>
              </a:rPr>
              <a:t>Cho </a:t>
            </a:r>
            <a:r>
              <a:rPr lang="en-AU" dirty="0" err="1" smtClean="0">
                <a:latin typeface="Arial" charset="0"/>
                <a:cs typeface="Arial" charset="0"/>
              </a:rPr>
              <a:t>ví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dụ</a:t>
            </a:r>
            <a:r>
              <a:rPr lang="en-AU" dirty="0" smtClean="0">
                <a:latin typeface="Arial" charset="0"/>
                <a:cs typeface="Arial" charset="0"/>
              </a:rPr>
              <a:t> minh </a:t>
            </a:r>
            <a:r>
              <a:rPr lang="en-AU" dirty="0" err="1" smtClean="0">
                <a:latin typeface="Arial" charset="0"/>
                <a:cs typeface="Arial" charset="0"/>
              </a:rPr>
              <a:t>họa</a:t>
            </a:r>
            <a:r>
              <a:rPr lang="en-AU" dirty="0" smtClean="0">
                <a:latin typeface="Arial" charset="0"/>
                <a:cs typeface="Arial" charset="0"/>
              </a:rPr>
              <a:t>.</a:t>
            </a:r>
          </a:p>
          <a:p>
            <a:pPr marL="514350" indent="-514350">
              <a:buFont typeface="Verdana" pitchFamily="34" charset="0"/>
              <a:buAutoNum type="arabicPeriod"/>
            </a:pPr>
            <a:r>
              <a:rPr lang="en-AU" dirty="0" err="1" smtClean="0">
                <a:latin typeface="Arial" charset="0"/>
                <a:cs typeface="Arial" charset="0"/>
              </a:rPr>
              <a:t>Trình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bày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khái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niệm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về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biểu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thức</a:t>
            </a:r>
            <a:r>
              <a:rPr lang="en-AU" dirty="0" smtClean="0">
                <a:latin typeface="Arial" charset="0"/>
                <a:cs typeface="Arial" charset="0"/>
              </a:rPr>
              <a:t>.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AU" dirty="0" smtClean="0">
                <a:latin typeface="Arial" charset="0"/>
                <a:cs typeface="Arial" charset="0"/>
              </a:rPr>
              <a:t>	</a:t>
            </a:r>
            <a:r>
              <a:rPr lang="en-AU" dirty="0" err="1" smtClean="0">
                <a:latin typeface="Arial" charset="0"/>
                <a:cs typeface="Arial" charset="0"/>
              </a:rPr>
              <a:t>Tại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sao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nên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sử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dụng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cặp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en-AU" dirty="0" err="1" smtClean="0">
                <a:latin typeface="Arial" charset="0"/>
                <a:cs typeface="Arial" charset="0"/>
              </a:rPr>
              <a:t>ngoặc</a:t>
            </a:r>
            <a:r>
              <a:rPr lang="en-AU" dirty="0" smtClean="0">
                <a:latin typeface="Arial" charset="0"/>
                <a:cs typeface="Arial" charset="0"/>
              </a:rPr>
              <a:t> </a:t>
            </a:r>
            <a:r>
              <a:rPr lang="vi-VN" dirty="0" smtClean="0">
                <a:latin typeface="Arial" charset="0"/>
                <a:cs typeface="Arial" charset="0"/>
              </a:rPr>
              <a:t>đơ</a:t>
            </a:r>
            <a:r>
              <a:rPr lang="en-US" dirty="0" smtClean="0">
                <a:latin typeface="Arial" charset="0"/>
                <a:cs typeface="Arial" charset="0"/>
              </a:rPr>
              <a:t>n.</a:t>
            </a:r>
          </a:p>
          <a:p>
            <a:pPr marL="514350" indent="-514350">
              <a:buFont typeface="Verdana" pitchFamily="34" charset="0"/>
              <a:buAutoNum type="arabicPeriod" startAt="5"/>
            </a:pPr>
            <a:r>
              <a:rPr lang="en-US" dirty="0" err="1" smtClean="0">
                <a:latin typeface="Arial" charset="0"/>
                <a:cs typeface="Arial" charset="0"/>
              </a:rPr>
              <a:t>Trình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bày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cách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vi-VN" dirty="0" smtClean="0">
                <a:latin typeface="Arial" charset="0"/>
                <a:cs typeface="Arial" charset="0"/>
              </a:rPr>
              <a:t>đị</a:t>
            </a:r>
            <a:r>
              <a:rPr lang="en-US" dirty="0" err="1" smtClean="0">
                <a:latin typeface="Arial" charset="0"/>
                <a:cs typeface="Arial" charset="0"/>
              </a:rPr>
              <a:t>nh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dạng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xuất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427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pic>
        <p:nvPicPr>
          <p:cNvPr id="54277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52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Verdana" pitchFamily="34" charset="0"/>
              <a:buAutoNum type="arabicPeriod" startAt="6"/>
            </a:pPr>
            <a:r>
              <a:rPr lang="en-US" dirty="0" err="1" smtClean="0">
                <a:latin typeface="Arial" charset="0"/>
                <a:cs typeface="Arial" charset="0"/>
              </a:rPr>
              <a:t>Nhập</a:t>
            </a:r>
            <a:r>
              <a:rPr lang="en-US" dirty="0" smtClean="0">
                <a:latin typeface="Arial" charset="0"/>
                <a:cs typeface="Arial" charset="0"/>
              </a:rPr>
              <a:t> n</a:t>
            </a:r>
            <a:r>
              <a:rPr lang="vi-VN" dirty="0" smtClean="0">
                <a:latin typeface="Arial" charset="0"/>
                <a:cs typeface="Arial" charset="0"/>
              </a:rPr>
              <a:t>ă</a:t>
            </a:r>
            <a:r>
              <a:rPr lang="en-US" dirty="0" smtClean="0">
                <a:latin typeface="Arial" charset="0"/>
                <a:cs typeface="Arial" charset="0"/>
              </a:rPr>
              <a:t>m </a:t>
            </a:r>
            <a:r>
              <a:rPr lang="en-US" dirty="0" err="1" smtClean="0">
                <a:latin typeface="Arial" charset="0"/>
                <a:cs typeface="Arial" charset="0"/>
              </a:rPr>
              <a:t>sinh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của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một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ng</a:t>
            </a:r>
            <a:r>
              <a:rPr lang="vi-VN" dirty="0" smtClean="0">
                <a:latin typeface="Arial" charset="0"/>
                <a:cs typeface="Arial" charset="0"/>
              </a:rPr>
              <a:t>ườ</a:t>
            </a:r>
            <a:r>
              <a:rPr lang="en-US" dirty="0" err="1" smtClean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và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tính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tuổi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của</a:t>
            </a:r>
            <a:r>
              <a:rPr lang="en-US" dirty="0" smtClean="0">
                <a:latin typeface="Arial" charset="0"/>
                <a:cs typeface="Arial" charset="0"/>
              </a:rPr>
              <a:t>  </a:t>
            </a:r>
            <a:r>
              <a:rPr lang="en-US" dirty="0" err="1" smtClean="0">
                <a:latin typeface="Arial" charset="0"/>
                <a:cs typeface="Arial" charset="0"/>
              </a:rPr>
              <a:t>ng</a:t>
            </a:r>
            <a:r>
              <a:rPr lang="vi-VN" dirty="0" smtClean="0">
                <a:latin typeface="Arial" charset="0"/>
                <a:cs typeface="Arial" charset="0"/>
              </a:rPr>
              <a:t>ườ</a:t>
            </a:r>
            <a:r>
              <a:rPr lang="en-US" dirty="0" err="1" smtClean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vi-VN" dirty="0" smtClean="0">
                <a:latin typeface="Arial" charset="0"/>
                <a:cs typeface="Arial" charset="0"/>
              </a:rPr>
              <a:t>đó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</a:p>
          <a:p>
            <a:pPr marL="514350" indent="-514350">
              <a:buFont typeface="Verdana" pitchFamily="34" charset="0"/>
              <a:buAutoNum type="arabicPeriod" startAt="6"/>
            </a:pPr>
            <a:r>
              <a:rPr lang="en-US" dirty="0" err="1" smtClean="0">
                <a:latin typeface="Arial" charset="0"/>
                <a:cs typeface="Arial" charset="0"/>
              </a:rPr>
              <a:t>Nhập</a:t>
            </a:r>
            <a:r>
              <a:rPr lang="en-US" dirty="0" smtClean="0">
                <a:latin typeface="Arial" charset="0"/>
                <a:cs typeface="Arial" charset="0"/>
              </a:rPr>
              <a:t> 2 </a:t>
            </a:r>
            <a:r>
              <a:rPr lang="en-US" dirty="0" err="1" smtClean="0">
                <a:latin typeface="Arial" charset="0"/>
                <a:cs typeface="Arial" charset="0"/>
              </a:rPr>
              <a:t>số</a:t>
            </a:r>
            <a:r>
              <a:rPr lang="en-US" dirty="0" smtClean="0">
                <a:latin typeface="Arial" charset="0"/>
                <a:cs typeface="Arial" charset="0"/>
              </a:rPr>
              <a:t> a </a:t>
            </a:r>
            <a:r>
              <a:rPr lang="en-US" dirty="0" err="1" smtClean="0">
                <a:latin typeface="Arial" charset="0"/>
                <a:cs typeface="Arial" charset="0"/>
              </a:rPr>
              <a:t>và</a:t>
            </a:r>
            <a:r>
              <a:rPr lang="en-US" dirty="0" smtClean="0">
                <a:latin typeface="Arial" charset="0"/>
                <a:cs typeface="Arial" charset="0"/>
              </a:rPr>
              <a:t> b. </a:t>
            </a:r>
            <a:r>
              <a:rPr lang="en-US" dirty="0" err="1" smtClean="0">
                <a:latin typeface="Arial" charset="0"/>
                <a:cs typeface="Arial" charset="0"/>
              </a:rPr>
              <a:t>Tính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tổng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hiệu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tính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và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th</a:t>
            </a:r>
            <a:r>
              <a:rPr lang="vi-VN" dirty="0" smtClean="0">
                <a:latin typeface="Arial" charset="0"/>
                <a:cs typeface="Arial" charset="0"/>
              </a:rPr>
              <a:t>ươ</a:t>
            </a:r>
            <a:r>
              <a:rPr lang="en-US" dirty="0" err="1" smtClean="0">
                <a:latin typeface="Arial" charset="0"/>
                <a:cs typeface="Arial" charset="0"/>
              </a:rPr>
              <a:t>ng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của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hai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số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vi-VN" dirty="0" smtClean="0">
                <a:latin typeface="Arial" charset="0"/>
                <a:cs typeface="Arial" charset="0"/>
              </a:rPr>
              <a:t>đó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</a:p>
          <a:p>
            <a:pPr marL="514350" indent="-514350">
              <a:buFont typeface="Verdana" pitchFamily="34" charset="0"/>
              <a:buAutoNum type="arabicPeriod" startAt="6"/>
            </a:pPr>
            <a:r>
              <a:rPr lang="en-US" dirty="0" err="1" smtClean="0">
                <a:latin typeface="Arial" charset="0"/>
                <a:cs typeface="Arial" charset="0"/>
              </a:rPr>
              <a:t>Nhập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tên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sản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phẩm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số</a:t>
            </a:r>
            <a:r>
              <a:rPr lang="en-US" dirty="0" smtClean="0">
                <a:latin typeface="Arial" charset="0"/>
                <a:cs typeface="Arial" charset="0"/>
              </a:rPr>
              <a:t> l</a:t>
            </a:r>
            <a:r>
              <a:rPr lang="vi-VN" dirty="0" smtClean="0">
                <a:latin typeface="Arial" charset="0"/>
                <a:cs typeface="Arial" charset="0"/>
              </a:rPr>
              <a:t>ượ</a:t>
            </a:r>
            <a:r>
              <a:rPr lang="en-US" dirty="0" err="1" smtClean="0">
                <a:latin typeface="Arial" charset="0"/>
                <a:cs typeface="Arial" charset="0"/>
              </a:rPr>
              <a:t>ng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và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vi-VN" dirty="0" smtClean="0">
                <a:latin typeface="Arial" charset="0"/>
                <a:cs typeface="Arial" charset="0"/>
              </a:rPr>
              <a:t>đơ</a:t>
            </a:r>
            <a:r>
              <a:rPr lang="en-US" dirty="0" smtClean="0">
                <a:latin typeface="Arial" charset="0"/>
                <a:cs typeface="Arial" charset="0"/>
              </a:rPr>
              <a:t>n </a:t>
            </a:r>
            <a:r>
              <a:rPr lang="en-US" dirty="0" err="1" smtClean="0">
                <a:latin typeface="Arial" charset="0"/>
                <a:cs typeface="Arial" charset="0"/>
              </a:rPr>
              <a:t>giá</a:t>
            </a:r>
            <a:r>
              <a:rPr lang="en-US" dirty="0" smtClean="0">
                <a:latin typeface="Arial" charset="0"/>
                <a:cs typeface="Arial" charset="0"/>
              </a:rPr>
              <a:t>. </a:t>
            </a:r>
            <a:r>
              <a:rPr lang="en-US" dirty="0" err="1" smtClean="0">
                <a:latin typeface="Arial" charset="0"/>
                <a:cs typeface="Arial" charset="0"/>
              </a:rPr>
              <a:t>Tính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tiền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và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thuế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giá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trị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gia</a:t>
            </a:r>
            <a:r>
              <a:rPr lang="en-US" dirty="0" smtClean="0">
                <a:latin typeface="Arial" charset="0"/>
                <a:cs typeface="Arial" charset="0"/>
              </a:rPr>
              <a:t> t</a:t>
            </a:r>
            <a:r>
              <a:rPr lang="vi-VN" dirty="0" smtClean="0">
                <a:latin typeface="Arial" charset="0"/>
                <a:cs typeface="Arial" charset="0"/>
              </a:rPr>
              <a:t>ă</a:t>
            </a:r>
            <a:r>
              <a:rPr lang="en-US" dirty="0" err="1" smtClean="0">
                <a:latin typeface="Arial" charset="0"/>
                <a:cs typeface="Arial" charset="0"/>
              </a:rPr>
              <a:t>ng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phải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trả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biết</a:t>
            </a:r>
            <a:r>
              <a:rPr lang="en-US" dirty="0" smtClean="0">
                <a:latin typeface="Arial" charset="0"/>
                <a:cs typeface="Arial" charset="0"/>
              </a:rPr>
              <a:t>:</a:t>
            </a:r>
          </a:p>
          <a:p>
            <a:pPr marL="914400" lvl="1" indent="-514350">
              <a:buFont typeface="Verdana" pitchFamily="34" charset="0"/>
              <a:buAutoNum type="alphaLcPeriod"/>
            </a:pPr>
            <a:r>
              <a:rPr lang="en-US" dirty="0" err="1" smtClean="0">
                <a:latin typeface="Arial" charset="0"/>
                <a:cs typeface="Arial" charset="0"/>
              </a:rPr>
              <a:t>tiền</a:t>
            </a:r>
            <a:r>
              <a:rPr lang="en-US" dirty="0" smtClean="0">
                <a:latin typeface="Arial" charset="0"/>
                <a:cs typeface="Arial" charset="0"/>
              </a:rPr>
              <a:t> = </a:t>
            </a:r>
            <a:r>
              <a:rPr lang="en-US" dirty="0" err="1" smtClean="0">
                <a:latin typeface="Arial" charset="0"/>
                <a:cs typeface="Arial" charset="0"/>
              </a:rPr>
              <a:t>số</a:t>
            </a:r>
            <a:r>
              <a:rPr lang="en-US" dirty="0" smtClean="0">
                <a:latin typeface="Arial" charset="0"/>
                <a:cs typeface="Arial" charset="0"/>
              </a:rPr>
              <a:t> l</a:t>
            </a:r>
            <a:r>
              <a:rPr lang="vi-VN" dirty="0" smtClean="0">
                <a:latin typeface="Arial" charset="0"/>
                <a:cs typeface="Arial" charset="0"/>
              </a:rPr>
              <a:t>ượ</a:t>
            </a:r>
            <a:r>
              <a:rPr lang="en-US" dirty="0" err="1" smtClean="0">
                <a:latin typeface="Arial" charset="0"/>
                <a:cs typeface="Arial" charset="0"/>
              </a:rPr>
              <a:t>ng</a:t>
            </a:r>
            <a:r>
              <a:rPr lang="en-US" dirty="0" smtClean="0">
                <a:latin typeface="Arial" charset="0"/>
                <a:cs typeface="Arial" charset="0"/>
              </a:rPr>
              <a:t> * </a:t>
            </a:r>
            <a:r>
              <a:rPr lang="vi-VN" dirty="0" smtClean="0">
                <a:latin typeface="Arial" charset="0"/>
                <a:cs typeface="Arial" charset="0"/>
              </a:rPr>
              <a:t>đơ</a:t>
            </a:r>
            <a:r>
              <a:rPr lang="en-US" dirty="0" smtClean="0">
                <a:latin typeface="Arial" charset="0"/>
                <a:cs typeface="Arial" charset="0"/>
              </a:rPr>
              <a:t>n </a:t>
            </a:r>
            <a:r>
              <a:rPr lang="en-US" dirty="0" err="1" smtClean="0">
                <a:latin typeface="Arial" charset="0"/>
                <a:cs typeface="Arial" charset="0"/>
              </a:rPr>
              <a:t>giá</a:t>
            </a:r>
            <a:endParaRPr lang="en-US" dirty="0" smtClean="0">
              <a:latin typeface="Arial" charset="0"/>
              <a:cs typeface="Arial" charset="0"/>
            </a:endParaRPr>
          </a:p>
          <a:p>
            <a:pPr marL="914400" lvl="1" indent="-514350">
              <a:buFont typeface="Verdana" pitchFamily="34" charset="0"/>
              <a:buAutoNum type="alphaLcPeriod"/>
            </a:pPr>
            <a:r>
              <a:rPr lang="en-US" dirty="0" err="1" smtClean="0">
                <a:latin typeface="Arial" charset="0"/>
                <a:cs typeface="Arial" charset="0"/>
              </a:rPr>
              <a:t>thuế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giá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trị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gia</a:t>
            </a:r>
            <a:r>
              <a:rPr lang="en-US" dirty="0" smtClean="0">
                <a:latin typeface="Arial" charset="0"/>
                <a:cs typeface="Arial" charset="0"/>
              </a:rPr>
              <a:t> t</a:t>
            </a:r>
            <a:r>
              <a:rPr lang="vi-VN" dirty="0" smtClean="0">
                <a:latin typeface="Arial" charset="0"/>
                <a:cs typeface="Arial" charset="0"/>
              </a:rPr>
              <a:t>ă</a:t>
            </a:r>
            <a:r>
              <a:rPr lang="en-US" dirty="0" err="1" smtClean="0">
                <a:latin typeface="Arial" charset="0"/>
                <a:cs typeface="Arial" charset="0"/>
              </a:rPr>
              <a:t>ng</a:t>
            </a:r>
            <a:r>
              <a:rPr lang="en-US" dirty="0" smtClean="0">
                <a:latin typeface="Arial" charset="0"/>
                <a:cs typeface="Arial" charset="0"/>
              </a:rPr>
              <a:t> = 10% </a:t>
            </a:r>
            <a:r>
              <a:rPr lang="en-US" dirty="0" err="1" smtClean="0">
                <a:latin typeface="Arial" charset="0"/>
                <a:cs typeface="Arial" charset="0"/>
              </a:rPr>
              <a:t>tiền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530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pic>
        <p:nvPicPr>
          <p:cNvPr id="55301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2438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 descr="question_pop_up_from_box_rotate_hg_clr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15240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8" descr="question_pop_up_from_box_rotate_hg_clr">
            <a:hlinkClick r:id="rId7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352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63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Verdana" pitchFamily="34" charset="0"/>
              <a:buAutoNum type="arabicPeriod" startAt="9"/>
            </a:pPr>
            <a:r>
              <a:rPr lang="en-US" smtClean="0">
                <a:latin typeface="Arial" charset="0"/>
                <a:cs typeface="Arial" charset="0"/>
              </a:rPr>
              <a:t>Nhập </a:t>
            </a:r>
            <a:r>
              <a:rPr lang="vi-VN" smtClean="0">
                <a:latin typeface="Arial" charset="0"/>
                <a:cs typeface="Arial" charset="0"/>
              </a:rPr>
              <a:t>đ</a:t>
            </a:r>
            <a:r>
              <a:rPr lang="en-US" smtClean="0">
                <a:latin typeface="Arial" charset="0"/>
                <a:cs typeface="Arial" charset="0"/>
              </a:rPr>
              <a:t>iểm thi và hệ số 3 môn Toán, Lý, Hóa của một sinh viên. Tính </a:t>
            </a:r>
            <a:r>
              <a:rPr lang="vi-VN" smtClean="0">
                <a:latin typeface="Arial" charset="0"/>
                <a:cs typeface="Arial" charset="0"/>
              </a:rPr>
              <a:t>đ</a:t>
            </a:r>
            <a:r>
              <a:rPr lang="en-US" smtClean="0">
                <a:latin typeface="Arial" charset="0"/>
                <a:cs typeface="Arial" charset="0"/>
              </a:rPr>
              <a:t>iểm trung bình của sinh viên </a:t>
            </a:r>
            <a:r>
              <a:rPr lang="vi-VN" smtClean="0">
                <a:latin typeface="Arial" charset="0"/>
                <a:cs typeface="Arial" charset="0"/>
              </a:rPr>
              <a:t>đó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  <a:p>
            <a:pPr marL="514350" indent="-514350">
              <a:buFont typeface="Verdana" pitchFamily="34" charset="0"/>
              <a:buAutoNum type="arabicPeriod" startAt="9"/>
            </a:pPr>
            <a:r>
              <a:rPr lang="en-US" smtClean="0">
                <a:latin typeface="Arial" charset="0"/>
                <a:cs typeface="Arial" charset="0"/>
              </a:rPr>
              <a:t>Nhập bán kính của </a:t>
            </a:r>
            <a:r>
              <a:rPr lang="vi-VN" smtClean="0">
                <a:latin typeface="Arial" charset="0"/>
                <a:cs typeface="Arial" charset="0"/>
              </a:rPr>
              <a:t>đườ</a:t>
            </a:r>
            <a:r>
              <a:rPr lang="en-US" smtClean="0">
                <a:latin typeface="Arial" charset="0"/>
                <a:cs typeface="Arial" charset="0"/>
              </a:rPr>
              <a:t>ng tròn. Tính chu vi và diện tích của hình tròn </a:t>
            </a:r>
            <a:r>
              <a:rPr lang="vi-VN" smtClean="0">
                <a:latin typeface="Arial" charset="0"/>
                <a:cs typeface="Arial" charset="0"/>
              </a:rPr>
              <a:t>đó</a:t>
            </a:r>
            <a:r>
              <a:rPr lang="en-US" smtClean="0">
                <a:latin typeface="Arial" charset="0"/>
                <a:cs typeface="Arial" charset="0"/>
              </a:rPr>
              <a:t>.</a:t>
            </a:r>
          </a:p>
          <a:p>
            <a:pPr marL="514350" indent="-514350">
              <a:buFont typeface="Verdana" pitchFamily="34" charset="0"/>
              <a:buAutoNum type="arabicPeriod" startAt="9"/>
            </a:pPr>
            <a:r>
              <a:rPr lang="en-US" smtClean="0">
                <a:latin typeface="Arial" charset="0"/>
                <a:cs typeface="Arial" charset="0"/>
              </a:rPr>
              <a:t>Nhập vào số xe (gồm 4 chữ số) của bạn. Cho biết số xe của bạn </a:t>
            </a:r>
            <a:r>
              <a:rPr lang="vi-VN" smtClean="0">
                <a:latin typeface="Arial" charset="0"/>
                <a:cs typeface="Arial" charset="0"/>
              </a:rPr>
              <a:t>đượ</a:t>
            </a:r>
            <a:r>
              <a:rPr lang="en-US" smtClean="0">
                <a:latin typeface="Arial" charset="0"/>
                <a:cs typeface="Arial" charset="0"/>
              </a:rPr>
              <a:t>c mấy nút?</a:t>
            </a:r>
          </a:p>
        </p:txBody>
      </p:sp>
      <p:sp>
        <p:nvSpPr>
          <p:cNvPr id="5632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pic>
        <p:nvPicPr>
          <p:cNvPr id="56325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6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2819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7" name="Picture 7" descr="question_pop_up_from_box_rotate_hg_clr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15240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8" descr="question_pop_up_from_box_rotate_hg_clr">
            <a:hlinkClick r:id="rId7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8100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Kiểu số nguyên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kiểu số nguyên (không dấu)</a:t>
            </a:r>
          </a:p>
          <a:p>
            <a:pPr lvl="1">
              <a:defRPr/>
            </a:pPr>
            <a:r>
              <a:rPr lang="en-US" smtClean="0"/>
              <a:t>n bit không dấu: 0 … 2</a:t>
            </a:r>
            <a:r>
              <a:rPr lang="en-US" baseline="30000" smtClean="0"/>
              <a:t>n</a:t>
            </a:r>
            <a:r>
              <a:rPr lang="en-US" smtClean="0"/>
              <a:t> – 1</a:t>
            </a:r>
            <a:endParaRPr lang="en-US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3276600"/>
          <a:ext cx="5528628" cy="2123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71993"/>
                <a:gridCol w="1089342"/>
                <a:gridCol w="24672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Kiểu</a:t>
                      </a:r>
                    </a:p>
                    <a:p>
                      <a:r>
                        <a:rPr lang="en-US" smtClean="0"/>
                        <a:t>(Type)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Độ lớn</a:t>
                      </a:r>
                    </a:p>
                    <a:p>
                      <a:pPr algn="ctr"/>
                      <a:r>
                        <a:rPr lang="en-US" smtClean="0"/>
                        <a:t>(Byte)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Miền giá trị</a:t>
                      </a:r>
                    </a:p>
                    <a:p>
                      <a:pPr algn="r"/>
                      <a:r>
                        <a:rPr lang="en-US" smtClean="0"/>
                        <a:t>(Range)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unsigned char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 … 255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unsigned int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 … 65.535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unsigned short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0 … 65.535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unsigned long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 … 4.294.967.295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6</a:t>
            </a:r>
          </a:p>
        </p:txBody>
      </p:sp>
      <p:sp>
        <p:nvSpPr>
          <p:cNvPr id="573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15240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349" name="TextBox 5"/>
          <p:cNvSpPr txBox="1">
            <a:spLocks noChangeArrowheads="1"/>
          </p:cNvSpPr>
          <p:nvPr/>
        </p:nvSpPr>
        <p:spPr bwMode="auto">
          <a:xfrm>
            <a:off x="838200" y="1524000"/>
            <a:ext cx="70104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&lt;conio.h&gt;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NamSinh, Tuoi;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nam sinh: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&amp;NamSinh);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Tuoi = 2007 – NamSinh;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printf(“Tuoi cua ban la %d”, Tuoi);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getch();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6"/>
          <p:cNvSpPr>
            <a:spLocks/>
          </p:cNvSpPr>
          <p:nvPr/>
        </p:nvSpPr>
        <p:spPr bwMode="auto">
          <a:xfrm>
            <a:off x="0" y="1524000"/>
            <a:ext cx="9128125" cy="685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0" y="2514600"/>
            <a:ext cx="9128125" cy="2743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6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6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6"/>
          <p:cNvSpPr>
            <a:spLocks/>
          </p:cNvSpPr>
          <p:nvPr/>
        </p:nvSpPr>
        <p:spPr bwMode="auto">
          <a:xfrm>
            <a:off x="0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7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1524000"/>
            <a:ext cx="152400" cy="464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73" name="TextBox 5"/>
          <p:cNvSpPr txBox="1">
            <a:spLocks noChangeArrowheads="1"/>
          </p:cNvSpPr>
          <p:nvPr/>
        </p:nvSpPr>
        <p:spPr bwMode="auto">
          <a:xfrm>
            <a:off x="838200" y="1524000"/>
            <a:ext cx="73152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&lt;conio.h&gt;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hai so nguyen: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scanf(“%d%d”, &amp;a, &amp;b);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Tong = a + b; Hieu = a –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Tich = a * b; Thuong = a / 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printf(“Tong cua a va b: %d”, Tong);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printf(“Hieu cua a va b: %d”, Hieu);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printf(“Tich cua a va b: %d”, Tich);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printf(“Thuong cua a va b: %d”, Thuong);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5875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/>
          </p:cNvSpPr>
          <p:nvPr/>
        </p:nvSpPr>
        <p:spPr bwMode="auto">
          <a:xfrm>
            <a:off x="15875" y="3429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15875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0" y="46482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8</a:t>
            </a:r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1524000"/>
            <a:ext cx="152400" cy="464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397" name="TextBox 5"/>
          <p:cNvSpPr txBox="1">
            <a:spLocks noChangeArrowheads="1"/>
          </p:cNvSpPr>
          <p:nvPr/>
        </p:nvSpPr>
        <p:spPr bwMode="auto">
          <a:xfrm>
            <a:off x="838200" y="1524000"/>
            <a:ext cx="7010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&lt;conio.h&gt;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SoLuong, DonGia, Tien;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float VAT;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so luong va don gia: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scanf(“%d%d”, &amp;SoLuong, &amp;DonGia);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Tien = SoLuong * DonGia;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VAT = Tien * 0.1;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printf(“Tien phai tra: %d”, Tien);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printf(“Thue phai tra: %.2f”, VAT);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4648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5257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9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1524000"/>
            <a:ext cx="152400" cy="464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838200" y="1524000"/>
            <a:ext cx="7010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&lt;conio.h&gt;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float T, L, H, DTB;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HsT, HsL, HsH;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diem Toan, Ly, Hoa: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scanf(“%f%f%f”, &amp;T, &amp;L, &amp;H);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he so Toan, Ly, Hoa: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scanf(“%d%d%d”, &amp;HsT, &amp;HsL, &amp;HsH);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DTB = (T * HsT + L * HsL + H * HsH) / 			(HsT + HsL + HsH);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printf(“DTB cua ban la: %.2f”, DTB);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733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4343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4953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5562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10</a:t>
            </a: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1524000"/>
            <a:ext cx="152400" cy="434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838200" y="1524000"/>
            <a:ext cx="701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&lt;conio.h&gt;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#define PI 3.14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float R, ChuVi, DienTich;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ban kinh duong tron: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scanf(“%f”, &amp;R);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ChuVi = 2*PI*R;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DienTich = PI*R*R;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printf(“Chu vi: %.2f”, ChuVi);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printf(“Dien tich: %.2f”, DienTich);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733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43434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4953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11</a:t>
            </a:r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685800" y="1524000"/>
            <a:ext cx="152400" cy="495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469" name="TextBox 5"/>
          <p:cNvSpPr txBox="1">
            <a:spLocks noChangeArrowheads="1"/>
          </p:cNvSpPr>
          <p:nvPr/>
        </p:nvSpPr>
        <p:spPr bwMode="auto">
          <a:xfrm>
            <a:off x="838200" y="1524000"/>
            <a:ext cx="7010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&lt;conio.h&gt;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n1, n2, n3, n4, SoNut;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bien so xe (4 so):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n4 = n % 10; n = n / 10;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n3 = n % 10; n = n / 10;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n2 = n % 10; n = n / 10;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n1 = 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SoNut = (n1 + n2 + n3 + n4) % 10;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printf(“So nut la: %d”, SoNut);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0" y="3124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733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43434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5562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5867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Kiểu số thực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kiểu số thực (floating-point)</a:t>
            </a:r>
          </a:p>
          <a:p>
            <a:pPr lvl="1">
              <a:defRPr/>
            </a:pPr>
            <a:r>
              <a:rPr lang="en-US" smtClean="0"/>
              <a:t>Ví dụ</a:t>
            </a:r>
          </a:p>
          <a:p>
            <a:pPr lvl="2">
              <a:defRPr/>
            </a:pPr>
            <a:r>
              <a:rPr lang="en-US" smtClean="0"/>
              <a:t>17.06 = 1.706*10 = 1.706*</a:t>
            </a:r>
            <a:r>
              <a:rPr lang="en-US" smtClean="0">
                <a:solidFill>
                  <a:srgbClr val="FF0000"/>
                </a:solidFill>
              </a:rPr>
              <a:t>10</a:t>
            </a:r>
            <a:r>
              <a:rPr lang="en-US" baseline="30000" smtClean="0"/>
              <a:t>1</a:t>
            </a:r>
          </a:p>
          <a:p>
            <a:pPr lvl="2">
              <a:defRPr/>
            </a:pPr>
            <a:endParaRPr lang="en-US" baseline="30000" smtClean="0"/>
          </a:p>
          <a:p>
            <a:pPr lvl="2">
              <a:defRPr/>
            </a:pPr>
            <a:endParaRPr lang="en-US" baseline="30000" smtClean="0"/>
          </a:p>
          <a:p>
            <a:pPr lvl="2">
              <a:defRPr/>
            </a:pPr>
            <a:endParaRPr lang="en-US" baseline="30000" smtClean="0"/>
          </a:p>
          <a:p>
            <a:pPr lvl="2">
              <a:defRPr/>
            </a:pPr>
            <a:endParaRPr lang="en-US" baseline="30000" smtClean="0"/>
          </a:p>
          <a:p>
            <a:pPr lvl="2">
              <a:defRPr/>
            </a:pPr>
            <a:endParaRPr lang="en-US" baseline="30000" smtClean="0"/>
          </a:p>
          <a:p>
            <a:pPr lvl="2">
              <a:defRPr/>
            </a:pPr>
            <a:endParaRPr lang="en-US" baseline="30000" smtClean="0"/>
          </a:p>
          <a:p>
            <a:pPr lvl="2">
              <a:defRPr/>
            </a:pPr>
            <a:r>
              <a:rPr lang="en-US" smtClean="0"/>
              <a:t>(*) Độ chính xác </a:t>
            </a:r>
            <a:r>
              <a:rPr lang="vi-VN" smtClean="0"/>
              <a:t>đơ</a:t>
            </a:r>
            <a:r>
              <a:rPr lang="en-US" smtClean="0"/>
              <a:t>n (Single-precision) chính xác </a:t>
            </a:r>
            <a:r>
              <a:rPr lang="vi-VN" smtClean="0"/>
              <a:t>đế</a:t>
            </a:r>
            <a:r>
              <a:rPr lang="en-US" smtClean="0"/>
              <a:t>n 7 số lẻ.</a:t>
            </a:r>
          </a:p>
          <a:p>
            <a:pPr lvl="2">
              <a:defRPr/>
            </a:pPr>
            <a:r>
              <a:rPr lang="en-US" smtClean="0"/>
              <a:t>(**) Độ chính xác kép (Double-precision) chính xác </a:t>
            </a:r>
            <a:r>
              <a:rPr lang="vi-VN" smtClean="0"/>
              <a:t>đế</a:t>
            </a:r>
            <a:r>
              <a:rPr lang="en-US" smtClean="0"/>
              <a:t>n 19 số lẻ.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3124200"/>
          <a:ext cx="5590539" cy="1381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1630"/>
                <a:gridCol w="1089342"/>
                <a:gridCol w="2889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Kiểu</a:t>
                      </a:r>
                    </a:p>
                    <a:p>
                      <a:r>
                        <a:rPr lang="en-US" smtClean="0"/>
                        <a:t>(Type)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Độ lớn</a:t>
                      </a:r>
                    </a:p>
                    <a:p>
                      <a:pPr algn="ctr"/>
                      <a:r>
                        <a:rPr lang="en-US" smtClean="0"/>
                        <a:t>(Byte)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Miền giá trị</a:t>
                      </a:r>
                    </a:p>
                    <a:p>
                      <a:pPr algn="r"/>
                      <a:r>
                        <a:rPr lang="en-US" smtClean="0"/>
                        <a:t>(Range)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float (*)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3.4*10</a:t>
                      </a:r>
                      <a:r>
                        <a:rPr lang="en-US" baseline="30000" smtClean="0"/>
                        <a:t>–38</a:t>
                      </a:r>
                      <a:r>
                        <a:rPr lang="en-US" smtClean="0"/>
                        <a:t> … 3.4*10</a:t>
                      </a:r>
                      <a:r>
                        <a:rPr lang="en-US" baseline="30000" smtClean="0"/>
                        <a:t>38</a:t>
                      </a:r>
                      <a:endParaRPr lang="en-US" baseline="30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double (**)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1.7*10</a:t>
                      </a:r>
                      <a:r>
                        <a:rPr lang="en-US" baseline="30000" smtClean="0"/>
                        <a:t>–308</a:t>
                      </a:r>
                      <a:r>
                        <a:rPr lang="en-US" smtClean="0"/>
                        <a:t> … 1.7*10</a:t>
                      </a:r>
                      <a:r>
                        <a:rPr lang="en-US" baseline="30000" smtClean="0"/>
                        <a:t>308</a:t>
                      </a:r>
                      <a:endParaRPr lang="en-US" baseline="30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Kiểu luận lý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Đặc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iểm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smtClean="0"/>
              <a:t>C ngầm </a:t>
            </a:r>
            <a:r>
              <a:rPr lang="vi-VN" smtClean="0"/>
              <a:t>đị</a:t>
            </a:r>
            <a:r>
              <a:rPr lang="en-US" smtClean="0"/>
              <a:t>nh một cách không t</a:t>
            </a:r>
            <a:r>
              <a:rPr lang="vi-VN" smtClean="0"/>
              <a:t>ườ</a:t>
            </a:r>
            <a:r>
              <a:rPr lang="en-US" smtClean="0"/>
              <a:t>ng minh:</a:t>
            </a:r>
          </a:p>
          <a:p>
            <a:pPr lvl="2">
              <a:defRPr/>
            </a:pPr>
            <a:r>
              <a:rPr lang="en-US" smtClean="0">
                <a:solidFill>
                  <a:srgbClr val="FF0000"/>
                </a:solidFill>
              </a:rPr>
              <a:t>false</a:t>
            </a:r>
            <a:r>
              <a:rPr lang="en-US" smtClean="0"/>
              <a:t> (sai): giá trị 0.</a:t>
            </a:r>
          </a:p>
          <a:p>
            <a:pPr lvl="2">
              <a:defRPr/>
            </a:pPr>
            <a:r>
              <a:rPr lang="en-US" smtClean="0">
                <a:solidFill>
                  <a:srgbClr val="FF0000"/>
                </a:solidFill>
              </a:rPr>
              <a:t>true</a:t>
            </a:r>
            <a:r>
              <a:rPr lang="en-US" smtClean="0"/>
              <a:t> (</a:t>
            </a:r>
            <a:r>
              <a:rPr lang="vi-VN" smtClean="0"/>
              <a:t>đú</a:t>
            </a:r>
            <a:r>
              <a:rPr lang="en-US" smtClean="0"/>
              <a:t>ng): giá trị khác 0, th</a:t>
            </a:r>
            <a:r>
              <a:rPr lang="vi-VN" smtClean="0"/>
              <a:t>ườ</a:t>
            </a:r>
            <a:r>
              <a:rPr lang="en-US" smtClean="0"/>
              <a:t>ng là 1.</a:t>
            </a:r>
          </a:p>
          <a:p>
            <a:pPr lvl="1">
              <a:defRPr/>
            </a:pPr>
            <a:r>
              <a:rPr lang="en-US" smtClean="0"/>
              <a:t>C++: </a:t>
            </a:r>
            <a:r>
              <a:rPr lang="en-US" smtClean="0">
                <a:solidFill>
                  <a:srgbClr val="FF0000"/>
                </a:solidFill>
              </a:rPr>
              <a:t>bool</a:t>
            </a:r>
          </a:p>
          <a:p>
            <a:pPr>
              <a:defRPr/>
            </a:pPr>
            <a:r>
              <a:rPr lang="en-US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</a:p>
          <a:p>
            <a:pPr lvl="1">
              <a:defRPr/>
            </a:pPr>
            <a:r>
              <a:rPr lang="en-US" smtClean="0"/>
              <a:t>0 (false), 1 (true), 2 (true), 2.5 (true)</a:t>
            </a:r>
          </a:p>
          <a:p>
            <a:pPr lvl="1">
              <a:defRPr/>
            </a:pPr>
            <a:r>
              <a:rPr lang="en-US" smtClean="0"/>
              <a:t>1 &gt; 2 (0, false), 1 &lt; 2 (1, true)</a:t>
            </a:r>
            <a:endParaRPr lang="en-US" dirty="0" err="1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Kiểu ký tự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Đặc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iểm</a:t>
            </a:r>
          </a:p>
          <a:p>
            <a:pPr lvl="1">
              <a:defRPr/>
            </a:pPr>
            <a:r>
              <a:rPr lang="en-US" smtClean="0"/>
              <a:t>Tên kiểu: </a:t>
            </a:r>
            <a:r>
              <a:rPr lang="en-US" smtClean="0">
                <a:solidFill>
                  <a:srgbClr val="FF0000"/>
                </a:solidFill>
              </a:rPr>
              <a:t>char</a:t>
            </a:r>
          </a:p>
          <a:p>
            <a:pPr lvl="1">
              <a:defRPr/>
            </a:pPr>
            <a:r>
              <a:rPr lang="en-US" smtClean="0"/>
              <a:t>Miền giá trị: 256 ký tự trong bảng mã ASCII.</a:t>
            </a:r>
          </a:p>
          <a:p>
            <a:pPr lvl="1">
              <a:defRPr/>
            </a:pPr>
            <a:r>
              <a:rPr lang="en-US" smtClean="0"/>
              <a:t>Chính là kiểu số nguyên do:</a:t>
            </a:r>
          </a:p>
          <a:p>
            <a:pPr lvl="2">
              <a:defRPr/>
            </a:pPr>
            <a:r>
              <a:rPr lang="en-US" smtClean="0"/>
              <a:t>L</a:t>
            </a:r>
            <a:r>
              <a:rPr lang="vi-VN" smtClean="0"/>
              <a:t>ư</a:t>
            </a:r>
            <a:r>
              <a:rPr lang="en-US" smtClean="0"/>
              <a:t>u tất cả dữ liệu ở dạng số.</a:t>
            </a:r>
          </a:p>
          <a:p>
            <a:pPr lvl="2">
              <a:defRPr/>
            </a:pPr>
            <a:r>
              <a:rPr lang="en-US" smtClean="0"/>
              <a:t>Không l</a:t>
            </a:r>
            <a:r>
              <a:rPr lang="vi-VN" smtClean="0"/>
              <a:t>ư</a:t>
            </a:r>
            <a:r>
              <a:rPr lang="en-US" smtClean="0"/>
              <a:t>u trực tiếp ký tự mà chỉ l</a:t>
            </a:r>
            <a:r>
              <a:rPr lang="vi-VN" smtClean="0"/>
              <a:t>ư</a:t>
            </a:r>
            <a:r>
              <a:rPr lang="en-US" smtClean="0"/>
              <a:t>u mã ASCII của ký tự </a:t>
            </a:r>
            <a:r>
              <a:rPr lang="vi-VN" smtClean="0"/>
              <a:t>đó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L</a:t>
            </a:r>
            <a:r>
              <a:rPr lang="vi-VN" smtClean="0"/>
              <a:t>ư</a:t>
            </a:r>
            <a:r>
              <a:rPr lang="en-US" smtClean="0"/>
              <a:t>u số 65 t</a:t>
            </a:r>
            <a:r>
              <a:rPr lang="vi-VN" smtClean="0"/>
              <a:t>ươ</a:t>
            </a:r>
            <a:r>
              <a:rPr lang="en-US" smtClean="0"/>
              <a:t>ng </a:t>
            </a:r>
            <a:r>
              <a:rPr lang="vi-VN" smtClean="0"/>
              <a:t>đươ</a:t>
            </a:r>
            <a:r>
              <a:rPr lang="en-US" smtClean="0"/>
              <a:t>ng với ký tự ‘A’…</a:t>
            </a:r>
          </a:p>
          <a:p>
            <a:pPr lvl="1">
              <a:defRPr/>
            </a:pPr>
            <a:r>
              <a:rPr lang="en-US" smtClean="0"/>
              <a:t>L</a:t>
            </a:r>
            <a:r>
              <a:rPr lang="vi-VN" smtClean="0"/>
              <a:t>ư</a:t>
            </a:r>
            <a:r>
              <a:rPr lang="en-US" smtClean="0"/>
              <a:t>u số 97 t</a:t>
            </a:r>
            <a:r>
              <a:rPr lang="vi-VN" smtClean="0"/>
              <a:t>ươ</a:t>
            </a:r>
            <a:r>
              <a:rPr lang="en-US" smtClean="0"/>
              <a:t>ng </a:t>
            </a:r>
            <a:r>
              <a:rPr lang="vi-VN" smtClean="0"/>
              <a:t>đươ</a:t>
            </a:r>
            <a:r>
              <a:rPr lang="en-US" smtClean="0"/>
              <a:t>ng với ký tự ‘a’.</a:t>
            </a:r>
          </a:p>
          <a:p>
            <a:pPr lvl="2">
              <a:defRPr/>
            </a:pPr>
            <a:endParaRPr lang="en-US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Biến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sp>
        <p:nvSpPr>
          <p:cNvPr id="4" name="Hexagon 3"/>
          <p:cNvSpPr/>
          <p:nvPr/>
        </p:nvSpPr>
        <p:spPr>
          <a:xfrm>
            <a:off x="762000" y="1413641"/>
            <a:ext cx="2590800" cy="2233449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000" b="1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Biến</a:t>
            </a:r>
          </a:p>
        </p:txBody>
      </p: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609600" y="4191000"/>
            <a:ext cx="6324600" cy="1371600"/>
            <a:chOff x="609600" y="4191000"/>
            <a:chExt cx="6324600" cy="1371600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gray">
            <a:xfrm>
              <a:off x="609600" y="4191000"/>
              <a:ext cx="6324600" cy="137160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gray">
            <a:xfrm>
              <a:off x="838200" y="4267200"/>
              <a:ext cx="6019800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Cú pháp</a:t>
              </a:r>
            </a:p>
            <a:p>
              <a:pPr>
                <a:defRPr/>
              </a:pPr>
              <a:r>
                <a:rPr lang="en-US" sz="2400">
                  <a:latin typeface="Arial" pitchFamily="34" charset="0"/>
                  <a:cs typeface="Arial" pitchFamily="34" charset="0"/>
                </a:rPr>
                <a:t>&lt;kiểu&gt; &lt;tên biến&gt;;</a:t>
              </a:r>
            </a:p>
            <a:p>
              <a:pPr>
                <a:defRPr/>
              </a:pPr>
              <a:r>
                <a:rPr lang="en-US" sz="2400">
                  <a:latin typeface="Arial" pitchFamily="34" charset="0"/>
                  <a:cs typeface="Arial" pitchFamily="34" charset="0"/>
                </a:rPr>
                <a:t>&lt;kiểu&gt; &lt;tên biến 1&gt;, &lt;tên biến 2&gt;;</a:t>
              </a:r>
            </a:p>
          </p:txBody>
        </p:sp>
      </p:grpSp>
      <p:sp>
        <p:nvSpPr>
          <p:cNvPr id="7" name="Freeform 9"/>
          <p:cNvSpPr>
            <a:spLocks/>
          </p:cNvSpPr>
          <p:nvPr/>
        </p:nvSpPr>
        <p:spPr bwMode="gray">
          <a:xfrm rot="5400000" flipH="1">
            <a:off x="969169" y="3221831"/>
            <a:ext cx="9794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lumMod val="60000"/>
                  <a:lumOff val="4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810000" y="1371600"/>
            <a:ext cx="4191000" cy="2133600"/>
            <a:chOff x="3810000" y="1371600"/>
            <a:chExt cx="4191000" cy="2133600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gray">
            <a:xfrm>
              <a:off x="3810000" y="1371600"/>
              <a:ext cx="4191000" cy="213360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gray">
            <a:xfrm>
              <a:off x="4038600" y="1447800"/>
              <a:ext cx="3886200" cy="193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Ví dụ</a:t>
              </a:r>
            </a:p>
            <a:p>
              <a:pPr>
                <a:defRPr/>
              </a:pPr>
              <a:r>
                <a:rPr lang="en-US" sz="2400">
                  <a:latin typeface="Arial" pitchFamily="34" charset="0"/>
                  <a:cs typeface="Arial" pitchFamily="34" charset="0"/>
                </a:rPr>
                <a:t>int i;</a:t>
              </a:r>
            </a:p>
            <a:p>
              <a:pPr>
                <a:defRPr/>
              </a:pPr>
              <a:r>
                <a:rPr lang="en-US" sz="2400">
                  <a:latin typeface="Arial" pitchFamily="34" charset="0"/>
                  <a:cs typeface="Arial" pitchFamily="34" charset="0"/>
                </a:rPr>
                <a:t>int j, k;</a:t>
              </a:r>
            </a:p>
            <a:p>
              <a:pPr>
                <a:defRPr/>
              </a:pPr>
              <a:r>
                <a:rPr lang="en-US" sz="2400">
                  <a:latin typeface="Arial" pitchFamily="34" charset="0"/>
                  <a:cs typeface="Arial" pitchFamily="34" charset="0"/>
                </a:rPr>
                <a:t>unsigned char dem;</a:t>
              </a:r>
            </a:p>
            <a:p>
              <a:pPr>
                <a:defRPr/>
              </a:pPr>
              <a:r>
                <a:rPr lang="en-US" sz="2400">
                  <a:latin typeface="Arial" pitchFamily="34" charset="0"/>
                  <a:cs typeface="Arial" pitchFamily="34" charset="0"/>
                </a:rPr>
                <a:t>float ketqua, delta;</a:t>
              </a:r>
            </a:p>
          </p:txBody>
        </p:sp>
      </p:grpSp>
      <p:sp>
        <p:nvSpPr>
          <p:cNvPr id="10" name="Freeform 11"/>
          <p:cNvSpPr>
            <a:spLocks/>
          </p:cNvSpPr>
          <p:nvPr/>
        </p:nvSpPr>
        <p:spPr bwMode="gray">
          <a:xfrm flipH="1" flipV="1">
            <a:off x="3124200" y="1295400"/>
            <a:ext cx="903288" cy="1143000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66FF"/>
              </a:gs>
              <a:gs pos="100000">
                <a:srgbClr val="FFCCFF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Hằng số</a:t>
            </a:r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vi-VN" smtClean="0"/>
              <a:t>NMLT - Các kiểu dữ liệu cơ sở</a:t>
            </a:r>
            <a:endParaRPr lang="en-US" smtClean="0"/>
          </a:p>
        </p:txBody>
      </p:sp>
      <p:sp>
        <p:nvSpPr>
          <p:cNvPr id="4" name="Hexagon 3"/>
          <p:cNvSpPr/>
          <p:nvPr/>
        </p:nvSpPr>
        <p:spPr>
          <a:xfrm>
            <a:off x="762000" y="1413641"/>
            <a:ext cx="2590800" cy="2233449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000" b="1" dirty="0" err="1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Hằng</a:t>
            </a:r>
            <a:endParaRPr lang="en-US" sz="3000" b="1" dirty="0">
              <a:ln w="1905"/>
              <a:solidFill>
                <a:srgbClr val="FF993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609600" y="4191000"/>
            <a:ext cx="6324600" cy="2057400"/>
            <a:chOff x="609600" y="4191000"/>
            <a:chExt cx="6324600" cy="2057400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gray">
            <a:xfrm>
              <a:off x="609600" y="4191000"/>
              <a:ext cx="6324600" cy="205740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gray">
            <a:xfrm>
              <a:off x="838200" y="4267200"/>
              <a:ext cx="6019800" cy="193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Ví dụ</a:t>
              </a:r>
            </a:p>
            <a:p>
              <a:pPr>
                <a:defRPr/>
              </a:pPr>
              <a:r>
                <a:rPr lang="en-US" sz="2400">
                  <a:latin typeface="Arial" pitchFamily="34" charset="0"/>
                  <a:cs typeface="Arial" pitchFamily="34" charset="0"/>
                </a:rPr>
                <a:t>#define MAX 100		// Không có ;</a:t>
              </a:r>
            </a:p>
            <a:p>
              <a:pPr>
                <a:defRPr/>
              </a:pPr>
              <a:r>
                <a:rPr lang="en-US" sz="2400">
                  <a:latin typeface="Arial" pitchFamily="34" charset="0"/>
                  <a:cs typeface="Arial" pitchFamily="34" charset="0"/>
                </a:rPr>
                <a:t>#define PI 3.14		// Không có ;</a:t>
              </a:r>
            </a:p>
            <a:p>
              <a:pPr>
                <a:defRPr/>
              </a:pPr>
              <a:r>
                <a:rPr lang="en-US" sz="24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const</a:t>
              </a:r>
              <a:r>
                <a:rPr lang="en-US" sz="2400">
                  <a:latin typeface="Arial" pitchFamily="34" charset="0"/>
                  <a:cs typeface="Arial" pitchFamily="34" charset="0"/>
                </a:rPr>
                <a:t> int MAX = 100;</a:t>
              </a:r>
            </a:p>
            <a:p>
              <a:pPr>
                <a:defRPr/>
              </a:pPr>
              <a:r>
                <a:rPr lang="en-US" sz="24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const</a:t>
              </a:r>
              <a:r>
                <a:rPr lang="en-US" sz="2400">
                  <a:latin typeface="Arial" pitchFamily="34" charset="0"/>
                  <a:cs typeface="Arial" pitchFamily="34" charset="0"/>
                </a:rPr>
                <a:t> float PI = 3.14;</a:t>
              </a:r>
            </a:p>
          </p:txBody>
        </p:sp>
      </p:grpSp>
      <p:sp>
        <p:nvSpPr>
          <p:cNvPr id="7" name="Freeform 9"/>
          <p:cNvSpPr>
            <a:spLocks/>
          </p:cNvSpPr>
          <p:nvPr/>
        </p:nvSpPr>
        <p:spPr bwMode="gray">
          <a:xfrm rot="5400000" flipH="1">
            <a:off x="969169" y="3221831"/>
            <a:ext cx="9794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lumMod val="60000"/>
                  <a:lumOff val="4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810000" y="1371600"/>
            <a:ext cx="4419600" cy="1371600"/>
            <a:chOff x="3810000" y="1371600"/>
            <a:chExt cx="4419600" cy="1371600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gray">
            <a:xfrm>
              <a:off x="3810000" y="1371600"/>
              <a:ext cx="4419600" cy="137160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gray">
            <a:xfrm>
              <a:off x="4038600" y="1447800"/>
              <a:ext cx="4191000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Cú pháp</a:t>
              </a:r>
            </a:p>
            <a:p>
              <a:pPr>
                <a:defRPr/>
              </a:pPr>
              <a:r>
                <a:rPr lang="en-US" sz="2400">
                  <a:latin typeface="Arial" pitchFamily="34" charset="0"/>
                  <a:cs typeface="Arial" pitchFamily="34" charset="0"/>
                </a:rPr>
                <a:t>#define &lt;tênhằng&gt; &lt;giá trị&gt;</a:t>
              </a:r>
            </a:p>
            <a:p>
              <a:pPr>
                <a:defRPr/>
              </a:pPr>
              <a:r>
                <a:rPr lang="en-US" sz="2400">
                  <a:latin typeface="Arial" pitchFamily="34" charset="0"/>
                  <a:cs typeface="Arial" pitchFamily="34" charset="0"/>
                </a:rPr>
                <a:t>hoặc sử dụng từ khóa const.</a:t>
              </a:r>
            </a:p>
          </p:txBody>
        </p:sp>
      </p:grpSp>
      <p:sp>
        <p:nvSpPr>
          <p:cNvPr id="10" name="Freeform 11"/>
          <p:cNvSpPr>
            <a:spLocks/>
          </p:cNvSpPr>
          <p:nvPr/>
        </p:nvSpPr>
        <p:spPr bwMode="gray">
          <a:xfrm flipH="1" flipV="1">
            <a:off x="3124200" y="1295400"/>
            <a:ext cx="903288" cy="1143000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66FF"/>
              </a:gs>
              <a:gs pos="100000">
                <a:srgbClr val="FFCCFF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</TotalTime>
  <Words>2943</Words>
  <Application>Microsoft Office PowerPoint</Application>
  <PresentationFormat>On-screen Show (4:3)</PresentationFormat>
  <Paragraphs>706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Gulim</vt:lpstr>
      <vt:lpstr>Arial</vt:lpstr>
      <vt:lpstr>Calibri</vt:lpstr>
      <vt:lpstr>Corbel</vt:lpstr>
      <vt:lpstr>Courier New</vt:lpstr>
      <vt:lpstr>Tahoma</vt:lpstr>
      <vt:lpstr>Times New Roman</vt:lpstr>
      <vt:lpstr>Verdana</vt:lpstr>
      <vt:lpstr>Wingdings</vt:lpstr>
      <vt:lpstr>VCBB</vt:lpstr>
      <vt:lpstr>Nội dung</vt:lpstr>
      <vt:lpstr>Các kiểu dữ liệu cơ sở</vt:lpstr>
      <vt:lpstr>Kiểu số nguyên</vt:lpstr>
      <vt:lpstr>Kiểu số nguyên</vt:lpstr>
      <vt:lpstr>Kiểu số thực</vt:lpstr>
      <vt:lpstr>Kiểu luận lý</vt:lpstr>
      <vt:lpstr>Kiểu ký tự</vt:lpstr>
      <vt:lpstr>Biến</vt:lpstr>
      <vt:lpstr>Hằng số</vt:lpstr>
      <vt:lpstr>Biểu thức</vt:lpstr>
      <vt:lpstr>Toán tử gán</vt:lpstr>
      <vt:lpstr>Toán tử gán</vt:lpstr>
      <vt:lpstr>Các toán tử toán học</vt:lpstr>
      <vt:lpstr>Các toán tử toán học</vt:lpstr>
      <vt:lpstr>Các toán tử trên bit</vt:lpstr>
      <vt:lpstr>Các toán tử trên bit</vt:lpstr>
      <vt:lpstr>Các toán tử quan hệ</vt:lpstr>
      <vt:lpstr>Các toán tử luận lý</vt:lpstr>
      <vt:lpstr>Toán tử điều kiện</vt:lpstr>
      <vt:lpstr>Toán tử phẩy</vt:lpstr>
      <vt:lpstr>Độ ưu tiên của các toán tử</vt:lpstr>
      <vt:lpstr>Độ ưu tiên của các toán tử</vt:lpstr>
      <vt:lpstr>Viết biểu thức cho các mệnh đề</vt:lpstr>
      <vt:lpstr>Câu lệnh</vt:lpstr>
      <vt:lpstr>Câu lệnh</vt:lpstr>
      <vt:lpstr>Câu lệnh xuất</vt:lpstr>
      <vt:lpstr>Chuỗi định dạng</vt:lpstr>
      <vt:lpstr>Chuỗi định dạng</vt:lpstr>
      <vt:lpstr>Chuỗi định dạng</vt:lpstr>
      <vt:lpstr>Chuỗi định dạng</vt:lpstr>
      <vt:lpstr>Định dạng xuất</vt:lpstr>
      <vt:lpstr>Chuỗi định dạng</vt:lpstr>
      <vt:lpstr>Câu lệnh nhập</vt:lpstr>
      <vt:lpstr>Câu lệnh nhập</vt:lpstr>
      <vt:lpstr>Một số hàm hữu ích khác</vt:lpstr>
      <vt:lpstr>Một số hàm hữu ích khác</vt:lpstr>
      <vt:lpstr>Bài tập lý thuyết</vt:lpstr>
      <vt:lpstr>Bài tập thực hành</vt:lpstr>
      <vt:lpstr>Bài tập thực hành</vt:lpstr>
      <vt:lpstr>Bài tập 6</vt:lpstr>
      <vt:lpstr>Bài tập 7</vt:lpstr>
      <vt:lpstr>Bài tập 8</vt:lpstr>
      <vt:lpstr>Bài tập 9</vt:lpstr>
      <vt:lpstr>Bài tập 10</vt:lpstr>
      <vt:lpstr>Bài tập 11</vt:lpstr>
    </vt:vector>
  </TitlesOfParts>
  <Company>BABYDUCK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Teacher Luong</dc:creator>
  <cp:lastModifiedBy>ThanhBinh</cp:lastModifiedBy>
  <cp:revision>298</cp:revision>
  <dcterms:created xsi:type="dcterms:W3CDTF">2007-09-05T08:24:33Z</dcterms:created>
  <dcterms:modified xsi:type="dcterms:W3CDTF">2006-02-09T17:23:03Z</dcterms:modified>
</cp:coreProperties>
</file>