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7315200" cy="96012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CC66"/>
    <a:srgbClr val="5CADFF"/>
    <a:srgbClr val="FF99FF"/>
    <a:srgbClr val="FF66FF"/>
    <a:srgbClr val="FFCCFF"/>
    <a:srgbClr val="CC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7" autoAdjust="0"/>
    <p:restoredTop sz="94004" autoAdjust="0"/>
  </p:normalViewPr>
  <p:slideViewPr>
    <p:cSldViewPr>
      <p:cViewPr>
        <p:scale>
          <a:sx n="75" d="100"/>
          <a:sy n="75" d="100"/>
        </p:scale>
        <p:origin x="-10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08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DD76A259-057C-4B69-B0BB-EF92285005F3}" type="datetimeFigureOut">
              <a:rPr lang="vi-VN"/>
              <a:pPr>
                <a:defRPr/>
              </a:pPr>
              <a:t>08/05/2013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62110560-F352-4DDE-B0F8-A87456D42F7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8102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 smtClean="0">
                <a:cs typeface="+mn-cs"/>
              </a:defRPr>
            </a:lvl1pPr>
          </a:lstStyle>
          <a:p>
            <a:pPr>
              <a:defRPr/>
            </a:pPr>
            <a:fld id="{D237372C-30B1-4163-8D6E-979786655011}" type="datetimeFigureOut">
              <a:rPr lang="en-US"/>
              <a:pPr>
                <a:defRPr/>
              </a:pPr>
              <a:t>08/05/2013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 smtClean="0">
                <a:cs typeface="+mn-cs"/>
              </a:defRPr>
            </a:lvl1pPr>
          </a:lstStyle>
          <a:p>
            <a:pPr>
              <a:defRPr/>
            </a:pPr>
            <a:fld id="{EF21E364-33B0-4FA3-8201-EB028AA241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671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11E4F0D-F3B4-4BA6-A35C-C9B8BA446336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D1822DB-380B-43BD-A7C8-0C34DC416AA7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7019555-9F33-44BB-9AF6-EC37E3D884FD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A2D787F-BE12-4035-B056-8F35E3980134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A6C867-EAE5-425D-AC90-DB9A86AA62A0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A2A85F9-98A9-44AC-98C8-26AFA0E63E79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66642A4-6E38-41BC-8835-65B5EF0CB104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6DF78E7-8A37-47C7-AD25-91AF86C6AC25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A6B9BE6-867B-4F42-94E3-3DD87927FB4D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56FD14F-1948-4F95-B7CA-E70693E6508A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71EA681-A0E5-44DC-9241-860DF50B7575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C5C664C-87E9-4098-8353-0690E48D9E3B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F2D8AE8-ED85-4D0E-945E-39BDBE89689B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6D0216-3B7A-4640-B6C7-BC11F23FA438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47AF4EE-BC6D-4D6C-B598-C5D909AF870B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054A1E5-73FD-4480-A8F2-E02999725A50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7C6803-B3D5-44F2-9770-B21A7CB9A92F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4C0F384-CB51-4A90-A5C4-4D5F5FFA937A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9" y="2"/>
              </a:cxn>
              <a:cxn ang="0">
                <a:pos x="5048" y="1458"/>
              </a:cxn>
              <a:cxn ang="0">
                <a:pos x="0" y="1471"/>
              </a:cxn>
              <a:cxn ang="0">
                <a:pos x="0" y="0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3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1143000" y="228600"/>
            <a:ext cx="6705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Tr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ườ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ng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Đại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học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Khoa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học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Tự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nhiên</a:t>
            </a:r>
            <a:endParaRPr lang="en-US" sz="1600">
              <a:solidFill>
                <a:schemeClr val="tx2"/>
              </a:solidFill>
              <a:latin typeface="Tahoma" pitchFamily="34" charset="0"/>
              <a:cs typeface="Tahoma" pitchFamily="34" charset="0"/>
            </a:endParaRPr>
          </a:p>
          <a:p>
            <a:pPr>
              <a:defRPr/>
            </a:pP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Khoa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Công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nghệ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thông tin</a:t>
            </a:r>
          </a:p>
          <a:p>
            <a:pPr>
              <a:defRPr/>
            </a:pP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Bộ môn Tin học c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ơ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s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ở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12" name="AutoShape 113" descr="gdd01"/>
          <p:cNvSpPr>
            <a:spLocks noChangeArrowheads="1"/>
          </p:cNvSpPr>
          <p:nvPr userDrawn="1"/>
        </p:nvSpPr>
        <p:spPr bwMode="gray">
          <a:xfrm>
            <a:off x="190500" y="31623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13" name="AutoShape 114" descr="gdd04"/>
          <p:cNvSpPr>
            <a:spLocks noChangeArrowheads="1"/>
          </p:cNvSpPr>
          <p:nvPr userDrawn="1"/>
        </p:nvSpPr>
        <p:spPr bwMode="gray">
          <a:xfrm>
            <a:off x="1638300" y="23241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14" name="AutoShape 115" descr="gdd03"/>
          <p:cNvSpPr>
            <a:spLocks noChangeArrowheads="1"/>
          </p:cNvSpPr>
          <p:nvPr userDrawn="1"/>
        </p:nvSpPr>
        <p:spPr bwMode="gray">
          <a:xfrm>
            <a:off x="1600200" y="40386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1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BF929598-A59B-41D5-922A-FF3485389CA4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 userDrawn="1"/>
        </p:nvSpPr>
        <p:spPr bwMode="white">
          <a:xfrm>
            <a:off x="3505200" y="1600200"/>
            <a:ext cx="434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r">
              <a:buFont typeface="Wingdings" pitchFamily="2" charset="2"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kern="0" smtClean="0">
                <a:solidFill>
                  <a:schemeClr val="tx1"/>
                </a:solidFill>
                <a:latin typeface="+mn-lt"/>
                <a:cs typeface="+mn-cs"/>
              </a:rPr>
              <a:t>Đặng Bình Ph</a:t>
            </a:r>
            <a:r>
              <a:rPr lang="vi-VN" kern="0" smtClean="0">
                <a:solidFill>
                  <a:schemeClr val="tx1"/>
                </a:solidFill>
                <a:latin typeface="+mn-lt"/>
                <a:cs typeface="+mn-cs"/>
              </a:rPr>
              <a:t>ươ</a:t>
            </a:r>
            <a:r>
              <a:rPr lang="en-US" kern="0" smtClean="0">
                <a:solidFill>
                  <a:schemeClr val="tx1"/>
                </a:solidFill>
                <a:latin typeface="+mn-lt"/>
                <a:cs typeface="+mn-cs"/>
              </a:rPr>
              <a:t>ng</a:t>
            </a:r>
          </a:p>
          <a:p>
            <a:pPr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1200" kern="0" smtClean="0">
                <a:solidFill>
                  <a:schemeClr val="tx1"/>
                </a:solidFill>
                <a:latin typeface="+mn-lt"/>
                <a:cs typeface="+mn-cs"/>
              </a:rPr>
              <a:t>dbphuong@fit.hcmuns.edu.vn</a:t>
            </a:r>
            <a:endParaRPr lang="en-US" sz="1200" kern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>
            <a:off x="304800" y="152400"/>
            <a:ext cx="708025" cy="990600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1143000"/>
            <a:ext cx="6705600" cy="533400"/>
          </a:xfrm>
        </p:spPr>
        <p:txBody>
          <a:bodyPr/>
          <a:lstStyle>
            <a:lvl1pPr algn="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E628E9E5-FBA1-438C-8853-4A9EEE4E0E25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191A62BE-C780-4F54-8CE6-A4937B7E2089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3BBBBF6F-E5F6-4E0D-840E-AB2D1C72104E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F2AC2B3A-6CB0-430C-93B3-271523F9DECB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6D59F971-8435-47D7-BCE5-A85357D83D10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>
            <a:lvl1pPr>
              <a:defRPr b="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2DB96642-8A2D-4F53-A0CF-C24CDE37FFF6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C42BFBFB-9ED3-4EF8-BCF3-8D7DBF316CE5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19F795D4-5875-4717-954C-FFE24B0A33CF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06CDC00C-C89B-4DB7-BF8B-9BF53F74196A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068B1861-0B04-40B2-9CB7-7398C036E912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3E2A1A1F-8BC4-42D1-B835-831B3AB84B33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B520D692-6525-440F-AD87-84DC2B1F37B3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9" y="2"/>
              </a:cxn>
              <a:cxn ang="0">
                <a:pos x="5048" y="1458"/>
              </a:cxn>
              <a:cxn ang="0">
                <a:pos x="0" y="1471"/>
              </a:cxn>
              <a:cxn ang="0">
                <a:pos x="0" y="0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1027" name="Group 16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41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043" name="AutoShape 19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44" name="AutoShape 20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45" name="AutoShape 21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7" name="AutoShape 23"/>
          <p:cNvSpPr>
            <a:spLocks noChangeArrowheads="1"/>
          </p:cNvSpPr>
          <p:nvPr userDrawn="1"/>
        </p:nvSpPr>
        <p:spPr bwMode="gray">
          <a:xfrm>
            <a:off x="169863" y="436563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VC</a:t>
            </a:r>
          </a:p>
        </p:txBody>
      </p:sp>
      <p:sp>
        <p:nvSpPr>
          <p:cNvPr id="1048" name="AutoShape 24"/>
          <p:cNvSpPr>
            <a:spLocks noChangeArrowheads="1"/>
          </p:cNvSpPr>
          <p:nvPr userDrawn="1"/>
        </p:nvSpPr>
        <p:spPr bwMode="gray">
          <a:xfrm>
            <a:off x="517525" y="228600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rgbClr val="FFC000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cs typeface="+mn-cs"/>
              </a:rPr>
              <a:t>&amp;</a:t>
            </a:r>
          </a:p>
        </p:txBody>
      </p:sp>
      <p:sp>
        <p:nvSpPr>
          <p:cNvPr id="1049" name="AutoShape 25"/>
          <p:cNvSpPr>
            <a:spLocks noChangeArrowheads="1"/>
          </p:cNvSpPr>
          <p:nvPr userDrawn="1"/>
        </p:nvSpPr>
        <p:spPr bwMode="gray">
          <a:xfrm>
            <a:off x="517525" y="647700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rgbClr val="FF99FF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cs typeface="+mn-cs"/>
              </a:rPr>
              <a:t>BB</a:t>
            </a:r>
            <a:endParaRPr lang="en-US" sz="1600" b="1" baseline="30000">
              <a:solidFill>
                <a:schemeClr val="bg1"/>
              </a:solidFill>
              <a:cs typeface="+mn-cs"/>
            </a:endParaRPr>
          </a:p>
        </p:txBody>
      </p:sp>
      <p:sp>
        <p:nvSpPr>
          <p:cNvPr id="103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C9CC687A-9DA5-4321-838C-36E95678796D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Câu lệnh điều kiện và rẽ nhánh</a:t>
            </a:r>
            <a:endParaRPr lang="en-US" smtClean="0"/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2133600" y="1905000"/>
            <a:ext cx="4724400" cy="685800"/>
            <a:chOff x="1296" y="1824"/>
            <a:chExt cx="2976" cy="432"/>
          </a:xfrm>
        </p:grpSpPr>
        <p:sp>
          <p:nvSpPr>
            <p:cNvPr id="6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406" name="Text Box 49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Câu lệnh </a:t>
              </a:r>
              <a:r>
                <a:rPr lang="vi-VN" b="1">
                  <a:solidFill>
                    <a:srgbClr val="000000"/>
                  </a:solidFill>
                </a:rPr>
                <a:t>đ</a:t>
              </a:r>
              <a:r>
                <a:rPr lang="en-US" b="1">
                  <a:solidFill>
                    <a:srgbClr val="000000"/>
                  </a:solidFill>
                </a:rPr>
                <a:t>iều kiện if</a:t>
              </a:r>
            </a:p>
          </p:txBody>
        </p:sp>
        <p:sp>
          <p:nvSpPr>
            <p:cNvPr id="16407" name="Text Box 5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2133600" y="2743200"/>
            <a:ext cx="4724400" cy="685800"/>
            <a:chOff x="1296" y="1824"/>
            <a:chExt cx="2976" cy="432"/>
          </a:xfrm>
        </p:grpSpPr>
        <p:sp>
          <p:nvSpPr>
            <p:cNvPr id="11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402" name="Text Box 54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Câu lệnh rẽ nhánh switch</a:t>
              </a:r>
            </a:p>
          </p:txBody>
        </p:sp>
        <p:sp>
          <p:nvSpPr>
            <p:cNvPr id="16403" name="Text Box 5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0" name="Group 56"/>
          <p:cNvGrpSpPr>
            <a:grpSpLocks/>
          </p:cNvGrpSpPr>
          <p:nvPr/>
        </p:nvGrpSpPr>
        <p:grpSpPr bwMode="auto">
          <a:xfrm>
            <a:off x="2133600" y="3581400"/>
            <a:ext cx="4724400" cy="685800"/>
            <a:chOff x="1296" y="1824"/>
            <a:chExt cx="2976" cy="432"/>
          </a:xfrm>
        </p:grpSpPr>
        <p:sp>
          <p:nvSpPr>
            <p:cNvPr id="16" name="AutoShape 5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" name="AutoShape 5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398" name="Text Box 59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Một số kinh nghiệm lập trình</a:t>
              </a:r>
            </a:p>
          </p:txBody>
        </p:sp>
        <p:sp>
          <p:nvSpPr>
            <p:cNvPr id="16399" name="Text Box 6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5" name="Group 61"/>
          <p:cNvGrpSpPr>
            <a:grpSpLocks/>
          </p:cNvGrpSpPr>
          <p:nvPr/>
        </p:nvGrpSpPr>
        <p:grpSpPr bwMode="auto">
          <a:xfrm>
            <a:off x="2133600" y="4495800"/>
            <a:ext cx="4724400" cy="685800"/>
            <a:chOff x="1296" y="1824"/>
            <a:chExt cx="2976" cy="432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394" name="Text Box 64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Một số ví dụ minh họa</a:t>
              </a:r>
            </a:p>
          </p:txBody>
        </p:sp>
        <p:sp>
          <p:nvSpPr>
            <p:cNvPr id="16395" name="Text Box 6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Câu lệnh switch (thiếu)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mtClean="0"/>
              <a:t>switch </a:t>
            </a:r>
            <a:r>
              <a:rPr lang="en-US" smtClean="0">
                <a:solidFill>
                  <a:srgbClr val="FF0000"/>
                </a:solidFill>
              </a:rPr>
              <a:t>(&lt;Biến/BT&gt;)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mtClean="0"/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smtClean="0"/>
              <a:t>	case </a:t>
            </a:r>
            <a:r>
              <a:rPr lang="en-US" sz="2000" smtClean="0">
                <a:solidFill>
                  <a:srgbClr val="FF66FF"/>
                </a:solidFill>
              </a:rPr>
              <a:t>&lt;GT1&gt;</a:t>
            </a:r>
            <a:r>
              <a:rPr lang="en-US" sz="2000" smtClean="0"/>
              <a:t>:</a:t>
            </a:r>
            <a:r>
              <a:rPr lang="en-US" sz="2000" smtClean="0">
                <a:solidFill>
                  <a:srgbClr val="FF66FF"/>
                </a:solidFill>
              </a:rPr>
              <a:t>&lt;L1&gt;</a:t>
            </a:r>
            <a:r>
              <a:rPr lang="en-US" sz="2000" smtClean="0"/>
              <a:t>;break;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smtClean="0"/>
              <a:t>	case </a:t>
            </a:r>
            <a:r>
              <a:rPr lang="en-US" sz="20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&lt;GT2&gt;</a:t>
            </a:r>
            <a:r>
              <a:rPr lang="en-US" sz="2000" smtClean="0"/>
              <a:t>:</a:t>
            </a:r>
            <a:r>
              <a:rPr lang="en-US" sz="20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&lt;L2&gt;</a:t>
            </a:r>
            <a:r>
              <a:rPr lang="en-US" sz="2000" smtClean="0"/>
              <a:t>;break;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smtClean="0"/>
              <a:t>	…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mtClean="0"/>
              <a:t>}</a:t>
            </a:r>
          </a:p>
          <a:p>
            <a:pPr>
              <a:defRPr/>
            </a:pPr>
            <a:r>
              <a:rPr lang="en-US" b="0" smtClean="0"/>
              <a:t>&lt;Biến/BT&gt; là biến/biểu thức cho </a:t>
            </a:r>
            <a:r>
              <a:rPr lang="en-US" b="0" smtClean="0">
                <a:solidFill>
                  <a:srgbClr val="FF0000"/>
                </a:solidFill>
              </a:rPr>
              <a:t>giá trị rời rạc</a:t>
            </a:r>
            <a:r>
              <a:rPr lang="en-US" b="0" smtClean="0"/>
              <a:t>.</a:t>
            </a:r>
          </a:p>
          <a:p>
            <a:pPr>
              <a:defRPr/>
            </a:pPr>
            <a:r>
              <a:rPr lang="en-US" b="0" smtClean="0"/>
              <a:t>&lt;Lệnh&gt; : </a:t>
            </a:r>
            <a:r>
              <a:rPr lang="vi-VN" b="0" smtClean="0"/>
              <a:t>đơ</a:t>
            </a:r>
            <a:r>
              <a:rPr lang="en-US" b="0" smtClean="0"/>
              <a:t>n hoặc khối lệnh {}.</a:t>
            </a:r>
          </a:p>
          <a:p>
            <a:pPr>
              <a:defRPr/>
            </a:pPr>
            <a:endParaRPr lang="en-US"/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Câu lệnh điều kiện và rẽ nhánh</a:t>
            </a:r>
            <a:endParaRPr lang="en-US" smtClean="0"/>
          </a:p>
        </p:txBody>
      </p:sp>
      <p:cxnSp>
        <p:nvCxnSpPr>
          <p:cNvPr id="20" name="Straight Arrow Connector 19"/>
          <p:cNvCxnSpPr/>
          <p:nvPr/>
        </p:nvCxnSpPr>
        <p:spPr>
          <a:xfrm rot="16200000" flipH="1">
            <a:off x="1078706" y="1715294"/>
            <a:ext cx="53498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819400" y="2133600"/>
            <a:ext cx="1371600" cy="4270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66FF"/>
                </a:solidFill>
              </a:rPr>
              <a:t>&lt;Lệnh 1&gt;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381250" y="2360613"/>
            <a:ext cx="45720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1371600" y="5105400"/>
            <a:ext cx="32004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3200401" y="3733800"/>
            <a:ext cx="2743200" cy="31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62200" y="1981200"/>
            <a:ext cx="3762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Đ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90600" y="2743200"/>
            <a:ext cx="3476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S</a:t>
            </a: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304800" y="1981200"/>
            <a:ext cx="2068513" cy="762000"/>
            <a:chOff x="324394" y="1981200"/>
            <a:chExt cx="2068286" cy="762000"/>
          </a:xfrm>
        </p:grpSpPr>
        <p:sp>
          <p:nvSpPr>
            <p:cNvPr id="29" name="Diamond 28"/>
            <p:cNvSpPr/>
            <p:nvPr/>
          </p:nvSpPr>
          <p:spPr>
            <a:xfrm>
              <a:off x="324394" y="1981200"/>
              <a:ext cx="2068286" cy="762000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0113" y="2182813"/>
              <a:ext cx="1523833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>
                  <a:solidFill>
                    <a:srgbClr val="FF0000"/>
                  </a:solidFill>
                </a:rPr>
                <a:t>&lt;Biến/BT&gt;</a:t>
              </a:r>
            </a:p>
            <a:p>
              <a:pPr algn="ctr">
                <a:defRPr/>
              </a:pPr>
              <a:r>
                <a:rPr lang="en-US" sz="1600">
                  <a:solidFill>
                    <a:srgbClr val="FF66FF"/>
                  </a:solidFill>
                </a:rPr>
                <a:t>= &lt;GT1&gt;</a:t>
              </a:r>
            </a:p>
          </p:txBody>
        </p:sp>
      </p:grp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304800" y="3124200"/>
            <a:ext cx="2068513" cy="762000"/>
            <a:chOff x="324394" y="1981200"/>
            <a:chExt cx="2068286" cy="762000"/>
          </a:xfrm>
        </p:grpSpPr>
        <p:sp>
          <p:nvSpPr>
            <p:cNvPr id="35" name="Diamond 34"/>
            <p:cNvSpPr/>
            <p:nvPr/>
          </p:nvSpPr>
          <p:spPr>
            <a:xfrm>
              <a:off x="324394" y="1981200"/>
              <a:ext cx="2068286" cy="762000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10113" y="2182813"/>
              <a:ext cx="1523833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>
                  <a:solidFill>
                    <a:srgbClr val="FF0000"/>
                  </a:solidFill>
                </a:rPr>
                <a:t>&lt;Biến/BT&gt;</a:t>
              </a:r>
            </a:p>
            <a:p>
              <a:pPr algn="ctr">
                <a:defRPr/>
              </a:pPr>
              <a:r>
                <a:rPr lang="en-US" sz="160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= &lt;GT2&gt;</a:t>
              </a:r>
            </a:p>
          </p:txBody>
        </p:sp>
      </p:grpSp>
      <p:cxnSp>
        <p:nvCxnSpPr>
          <p:cNvPr id="37" name="Straight Arrow Connector 36"/>
          <p:cNvCxnSpPr/>
          <p:nvPr/>
        </p:nvCxnSpPr>
        <p:spPr>
          <a:xfrm rot="16200000" flipH="1">
            <a:off x="1162844" y="2940844"/>
            <a:ext cx="3667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393700" y="4838700"/>
            <a:ext cx="1905000" cy="0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191000" y="2362200"/>
            <a:ext cx="381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819400" y="3276600"/>
            <a:ext cx="1371600" cy="4270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&lt;Lệnh 2&gt;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381250" y="3503613"/>
            <a:ext cx="45720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191000" y="3505200"/>
            <a:ext cx="2286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>
            <a:off x="3886994" y="4037806"/>
            <a:ext cx="10668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>
            <a:off x="1371600" y="4572000"/>
            <a:ext cx="3048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362200" y="3124200"/>
            <a:ext cx="3762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Đ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90600" y="3886200"/>
            <a:ext cx="3476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/>
      <p:bldP spid="27" grpId="0"/>
      <p:bldP spid="49" grpId="0" animBg="1"/>
      <p:bldP spid="61" grpId="0"/>
      <p:bldP spid="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Câu lệnh switch (thiếu)</a:t>
            </a:r>
          </a:p>
        </p:txBody>
      </p:sp>
      <p:sp>
        <p:nvSpPr>
          <p:cNvPr id="2662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Câu lệnh điều kiện và rẽ nhánh</a:t>
            </a:r>
            <a:endParaRPr lang="en-US" smtClean="0"/>
          </a:p>
        </p:txBody>
      </p:sp>
      <p:sp>
        <p:nvSpPr>
          <p:cNvPr id="7" name="Rounded Rectangle 6"/>
          <p:cNvSpPr/>
          <p:nvPr/>
        </p:nvSpPr>
        <p:spPr>
          <a:xfrm>
            <a:off x="685800" y="1600200"/>
            <a:ext cx="152400" cy="4038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629" name="TextBox 7"/>
          <p:cNvSpPr txBox="1">
            <a:spLocks noChangeArrowheads="1"/>
          </p:cNvSpPr>
          <p:nvPr/>
        </p:nvSpPr>
        <p:spPr bwMode="auto">
          <a:xfrm>
            <a:off x="838200" y="1600200"/>
            <a:ext cx="7010400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a;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printf(“Nhap a: ”);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scanf(“%d”, &amp;a);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switch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case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: printf(“Mot”); break;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case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: printf(“Hai”); break;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case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: printf(“Ba”); break;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2286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0" y="25908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0" y="3505200"/>
            <a:ext cx="9128125" cy="1828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0" y="3505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0" y="4114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0" y="5029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22"/>
          <p:cNvSpPr>
            <a:spLocks/>
          </p:cNvSpPr>
          <p:nvPr/>
        </p:nvSpPr>
        <p:spPr bwMode="auto">
          <a:xfrm>
            <a:off x="0" y="4419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Rectangle 23"/>
          <p:cNvSpPr>
            <a:spLocks/>
          </p:cNvSpPr>
          <p:nvPr/>
        </p:nvSpPr>
        <p:spPr bwMode="auto">
          <a:xfrm>
            <a:off x="15875" y="5029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Rectangle 24"/>
          <p:cNvSpPr>
            <a:spLocks/>
          </p:cNvSpPr>
          <p:nvPr/>
        </p:nvSpPr>
        <p:spPr bwMode="auto">
          <a:xfrm>
            <a:off x="0" y="4724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Rectangle 25"/>
          <p:cNvSpPr>
            <a:spLocks/>
          </p:cNvSpPr>
          <p:nvPr/>
        </p:nvSpPr>
        <p:spPr bwMode="auto">
          <a:xfrm>
            <a:off x="0" y="5029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Câu lệnh switch (</a:t>
            </a:r>
            <a:r>
              <a:rPr lang="vi-VN" smtClean="0"/>
              <a:t>đ</a:t>
            </a:r>
            <a:r>
              <a:rPr lang="en-US" smtClean="0"/>
              <a:t>ủ)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mtClean="0"/>
              <a:t>switch </a:t>
            </a:r>
            <a:r>
              <a:rPr lang="en-US" smtClean="0">
                <a:solidFill>
                  <a:srgbClr val="FF0000"/>
                </a:solidFill>
              </a:rPr>
              <a:t>(&lt;Biến/BT&gt;)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mtClean="0"/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smtClean="0"/>
              <a:t>	</a:t>
            </a:r>
            <a:r>
              <a:rPr lang="en-US" sz="2000" smtClean="0">
                <a:solidFill>
                  <a:srgbClr val="FF66FF"/>
                </a:solidFill>
              </a:rPr>
              <a:t>&lt;GT1&gt;</a:t>
            </a:r>
            <a:r>
              <a:rPr lang="en-US" sz="2000" smtClean="0"/>
              <a:t>:</a:t>
            </a:r>
            <a:r>
              <a:rPr lang="en-US" sz="2000" smtClean="0">
                <a:solidFill>
                  <a:srgbClr val="FF66FF"/>
                </a:solidFill>
              </a:rPr>
              <a:t>&lt;Lệnh 1&gt;</a:t>
            </a:r>
            <a:r>
              <a:rPr lang="en-US" sz="2000" smtClean="0"/>
              <a:t>;break;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smtClean="0"/>
              <a:t>	</a:t>
            </a:r>
            <a:r>
              <a:rPr lang="en-US" sz="20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&lt;GT2&gt;</a:t>
            </a:r>
            <a:r>
              <a:rPr lang="en-US" sz="2000" smtClean="0"/>
              <a:t>:</a:t>
            </a:r>
            <a:r>
              <a:rPr lang="en-US" sz="20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&lt;Lệnh 2&gt;</a:t>
            </a:r>
            <a:r>
              <a:rPr lang="en-US" sz="2000" smtClean="0"/>
              <a:t>;break;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smtClean="0"/>
              <a:t>	…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smtClean="0"/>
              <a:t>	default: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smtClean="0"/>
              <a:t>		</a:t>
            </a:r>
            <a:r>
              <a:rPr lang="en-US" sz="2000" smtClean="0">
                <a:solidFill>
                  <a:schemeClr val="accent6"/>
                </a:solidFill>
              </a:rPr>
              <a:t>&lt;Lệnh n&gt;</a:t>
            </a:r>
            <a:r>
              <a:rPr lang="en-US" sz="2000" smtClean="0"/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mtClean="0"/>
              <a:t>}</a:t>
            </a:r>
            <a:endParaRPr lang="en-US"/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Câu lệnh điều kiện và rẽ nhánh</a:t>
            </a:r>
            <a:endParaRPr lang="en-US" smtClean="0"/>
          </a:p>
        </p:txBody>
      </p:sp>
      <p:cxnSp>
        <p:nvCxnSpPr>
          <p:cNvPr id="20" name="Straight Arrow Connector 19"/>
          <p:cNvCxnSpPr/>
          <p:nvPr/>
        </p:nvCxnSpPr>
        <p:spPr>
          <a:xfrm rot="16200000" flipH="1">
            <a:off x="1078706" y="1715294"/>
            <a:ext cx="53498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819400" y="2133600"/>
            <a:ext cx="1371600" cy="4270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66FF"/>
                </a:solidFill>
              </a:rPr>
              <a:t>&lt;Lệnh 1&gt;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381250" y="2360613"/>
            <a:ext cx="45720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1371600" y="5942013"/>
            <a:ext cx="320040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2782888" y="4152900"/>
            <a:ext cx="3579812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62200" y="1981200"/>
            <a:ext cx="3762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Đ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90600" y="2743200"/>
            <a:ext cx="3476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S</a:t>
            </a: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304800" y="1981200"/>
            <a:ext cx="2068513" cy="762000"/>
            <a:chOff x="324394" y="1981200"/>
            <a:chExt cx="2068286" cy="762000"/>
          </a:xfrm>
        </p:grpSpPr>
        <p:sp>
          <p:nvSpPr>
            <p:cNvPr id="29" name="Diamond 28"/>
            <p:cNvSpPr/>
            <p:nvPr/>
          </p:nvSpPr>
          <p:spPr>
            <a:xfrm>
              <a:off x="324394" y="1981200"/>
              <a:ext cx="2068286" cy="762000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0113" y="2182813"/>
              <a:ext cx="1523833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>
                  <a:solidFill>
                    <a:srgbClr val="FF0000"/>
                  </a:solidFill>
                </a:rPr>
                <a:t>&lt;Biến/BT&gt;</a:t>
              </a:r>
            </a:p>
            <a:p>
              <a:pPr algn="ctr">
                <a:defRPr/>
              </a:pPr>
              <a:r>
                <a:rPr lang="en-US" sz="1600">
                  <a:solidFill>
                    <a:srgbClr val="FF66FF"/>
                  </a:solidFill>
                </a:rPr>
                <a:t>= &lt;GT1&gt;</a:t>
              </a:r>
            </a:p>
          </p:txBody>
        </p:sp>
      </p:grp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304800" y="3124200"/>
            <a:ext cx="2068513" cy="762000"/>
            <a:chOff x="324394" y="1981200"/>
            <a:chExt cx="2068286" cy="762000"/>
          </a:xfrm>
        </p:grpSpPr>
        <p:sp>
          <p:nvSpPr>
            <p:cNvPr id="35" name="Diamond 34"/>
            <p:cNvSpPr/>
            <p:nvPr/>
          </p:nvSpPr>
          <p:spPr>
            <a:xfrm>
              <a:off x="324394" y="1981200"/>
              <a:ext cx="2068286" cy="762000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10113" y="2182813"/>
              <a:ext cx="1523833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>
                  <a:solidFill>
                    <a:srgbClr val="FF0000"/>
                  </a:solidFill>
                </a:rPr>
                <a:t>&lt;Biến/BT&gt;</a:t>
              </a:r>
            </a:p>
            <a:p>
              <a:pPr algn="ctr">
                <a:defRPr/>
              </a:pPr>
              <a:r>
                <a:rPr lang="en-US" sz="160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= &lt;GT2&gt;</a:t>
              </a:r>
            </a:p>
          </p:txBody>
        </p:sp>
      </p:grpSp>
      <p:cxnSp>
        <p:nvCxnSpPr>
          <p:cNvPr id="37" name="Straight Arrow Connector 36"/>
          <p:cNvCxnSpPr/>
          <p:nvPr/>
        </p:nvCxnSpPr>
        <p:spPr>
          <a:xfrm rot="16200000" flipH="1">
            <a:off x="1162844" y="2940844"/>
            <a:ext cx="3667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927894" y="4304506"/>
            <a:ext cx="838200" cy="1588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191000" y="2362200"/>
            <a:ext cx="381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819400" y="3276600"/>
            <a:ext cx="1371600" cy="4270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&lt;Lệnh 2&gt;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381250" y="3503613"/>
            <a:ext cx="45720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191000" y="3505200"/>
            <a:ext cx="2286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>
            <a:off x="3467894" y="4456906"/>
            <a:ext cx="1905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>
            <a:off x="1371600" y="5408613"/>
            <a:ext cx="304800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362200" y="3124200"/>
            <a:ext cx="3762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Đ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90600" y="3886200"/>
            <a:ext cx="3476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85800" y="4724400"/>
            <a:ext cx="1371600" cy="4270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accent6"/>
                </a:solidFill>
              </a:rPr>
              <a:t>&lt;Lệnh n&gt;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rot="5400000">
            <a:off x="762794" y="5739606"/>
            <a:ext cx="1181100" cy="14288"/>
          </a:xfrm>
          <a:prstGeom prst="straightConnector1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>
            <a:spLocks/>
          </p:cNvSpPr>
          <p:nvPr/>
        </p:nvSpPr>
        <p:spPr bwMode="auto">
          <a:xfrm>
            <a:off x="4800600" y="3200400"/>
            <a:ext cx="4343400" cy="7620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/>
      <p:bldP spid="27" grpId="0"/>
      <p:bldP spid="49" grpId="0" animBg="1"/>
      <p:bldP spid="61" grpId="0"/>
      <p:bldP spid="62" grpId="0"/>
      <p:bldP spid="28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Câu lệnh switch (</a:t>
            </a:r>
            <a:r>
              <a:rPr lang="vi-VN" smtClean="0"/>
              <a:t>đủ</a:t>
            </a:r>
            <a:r>
              <a:rPr lang="en-US" smtClean="0"/>
              <a:t>)</a:t>
            </a:r>
          </a:p>
        </p:txBody>
      </p:sp>
      <p:sp>
        <p:nvSpPr>
          <p:cNvPr id="2867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Câu lệnh điều kiện và rẽ nhánh</a:t>
            </a:r>
            <a:endParaRPr lang="en-US" smtClean="0"/>
          </a:p>
        </p:txBody>
      </p:sp>
      <p:sp>
        <p:nvSpPr>
          <p:cNvPr id="7" name="Rounded Rectangle 6"/>
          <p:cNvSpPr/>
          <p:nvPr/>
        </p:nvSpPr>
        <p:spPr>
          <a:xfrm>
            <a:off x="685800" y="1600200"/>
            <a:ext cx="152400" cy="434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677" name="TextBox 7"/>
          <p:cNvSpPr txBox="1">
            <a:spLocks noChangeArrowheads="1"/>
          </p:cNvSpPr>
          <p:nvPr/>
        </p:nvSpPr>
        <p:spPr bwMode="auto">
          <a:xfrm>
            <a:off x="838200" y="1600200"/>
            <a:ext cx="70104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a;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printf(“Nhap a: ”);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scanf(“%d”, &amp;a);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switch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case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: printf(“Mot”); break;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case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: printf(“Hai”); break;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case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: printf(“Ba”); break;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default : printf(“Ko biet doc”);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2286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0" y="25908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0" y="3505200"/>
            <a:ext cx="9128125" cy="2133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0" y="3505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0" y="4114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0" y="5334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22"/>
          <p:cNvSpPr>
            <a:spLocks/>
          </p:cNvSpPr>
          <p:nvPr/>
        </p:nvSpPr>
        <p:spPr bwMode="auto">
          <a:xfrm>
            <a:off x="0" y="4419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Rectangle 23"/>
          <p:cNvSpPr>
            <a:spLocks/>
          </p:cNvSpPr>
          <p:nvPr/>
        </p:nvSpPr>
        <p:spPr bwMode="auto">
          <a:xfrm>
            <a:off x="0" y="5334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Rectangle 24"/>
          <p:cNvSpPr>
            <a:spLocks/>
          </p:cNvSpPr>
          <p:nvPr/>
        </p:nvSpPr>
        <p:spPr bwMode="auto">
          <a:xfrm>
            <a:off x="0" y="4724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Rectangle 25"/>
          <p:cNvSpPr>
            <a:spLocks/>
          </p:cNvSpPr>
          <p:nvPr/>
        </p:nvSpPr>
        <p:spPr bwMode="auto">
          <a:xfrm>
            <a:off x="0" y="5334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>
            <a:spLocks/>
          </p:cNvSpPr>
          <p:nvPr/>
        </p:nvSpPr>
        <p:spPr bwMode="auto">
          <a:xfrm>
            <a:off x="0" y="5029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16"/>
          <p:cNvSpPr>
            <a:spLocks/>
          </p:cNvSpPr>
          <p:nvPr/>
        </p:nvSpPr>
        <p:spPr bwMode="auto">
          <a:xfrm>
            <a:off x="15875" y="5334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Câu lệnh switch - Một số l</a:t>
            </a:r>
            <a:r>
              <a:rPr lang="vi-VN" smtClean="0"/>
              <a:t>ư</a:t>
            </a:r>
            <a:r>
              <a:rPr lang="en-US" smtClean="0"/>
              <a:t>u ý</a:t>
            </a:r>
          </a:p>
        </p:txBody>
      </p:sp>
      <p:sp>
        <p:nvSpPr>
          <p:cNvPr id="2969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Câu lệnh switch là một </a:t>
            </a:r>
            <a:r>
              <a:rPr 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câu lệnh </a:t>
            </a:r>
            <a:r>
              <a:rPr lang="vi-VN" smtClean="0">
                <a:solidFill>
                  <a:srgbClr val="FF0000"/>
                </a:solidFill>
                <a:latin typeface="Arial" charset="0"/>
                <a:cs typeface="Arial" charset="0"/>
              </a:rPr>
              <a:t>đơ</a:t>
            </a:r>
            <a:r>
              <a:rPr 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n </a:t>
            </a:r>
            <a:r>
              <a:rPr lang="en-US" smtClean="0">
                <a:latin typeface="Arial" charset="0"/>
                <a:cs typeface="Arial" charset="0"/>
              </a:rPr>
              <a:t>và </a:t>
            </a:r>
            <a:r>
              <a:rPr 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có thể lồng nhau</a:t>
            </a:r>
            <a:r>
              <a:rPr lang="en-US" smtClean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2970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Câu lệnh điều kiện và rẽ nhánh</a:t>
            </a:r>
            <a:endParaRPr lang="en-US" smtClean="0"/>
          </a:p>
        </p:txBody>
      </p:sp>
      <p:sp>
        <p:nvSpPr>
          <p:cNvPr id="9" name="Rounded Rectangle 8"/>
          <p:cNvSpPr/>
          <p:nvPr/>
        </p:nvSpPr>
        <p:spPr>
          <a:xfrm>
            <a:off x="685800" y="2514600"/>
            <a:ext cx="152400" cy="4038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200" y="2514600"/>
            <a:ext cx="8305800" cy="40934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strike="sngStrike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switch (a)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case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: printf(“Mot”); break;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case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switch (b)</a:t>
            </a:r>
          </a:p>
          <a:p>
            <a:pPr>
              <a:defRPr/>
            </a:pP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			   {</a:t>
            </a:r>
          </a:p>
          <a:p>
            <a:pPr>
              <a:defRPr/>
            </a:pP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				case 1 : printf(“A”); break;</a:t>
            </a:r>
          </a:p>
          <a:p>
            <a:pPr>
              <a:defRPr/>
            </a:pP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				case 2 : printf(“B”); break;</a:t>
            </a:r>
          </a:p>
          <a:p>
            <a:pPr>
              <a:defRPr/>
            </a:pP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			   }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break;</a:t>
            </a:r>
            <a:endParaRPr lang="en-US" sz="2000" b="1">
              <a:solidFill>
                <a:schemeClr val="tx1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case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: printf(“Ba”); break;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default : printf(“Khong biet doc”);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defRPr/>
            </a:pPr>
            <a:r>
              <a:rPr lang="en-US" sz="2000" b="1" strike="sngStrike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0" y="2895600"/>
            <a:ext cx="9128125" cy="3352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2590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6248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0" y="3810000"/>
            <a:ext cx="9128125" cy="15240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Câu lệnh switch - Một số l</a:t>
            </a:r>
            <a:r>
              <a:rPr lang="vi-VN" smtClean="0"/>
              <a:t>ư</a:t>
            </a:r>
            <a:r>
              <a:rPr lang="en-US" smtClean="0"/>
              <a:t>u ý</a:t>
            </a:r>
          </a:p>
        </p:txBody>
      </p:sp>
      <p:sp>
        <p:nvSpPr>
          <p:cNvPr id="3072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Các giá trị trong mỗi tr</a:t>
            </a:r>
            <a:r>
              <a:rPr lang="vi-VN" smtClean="0">
                <a:latin typeface="Arial" charset="0"/>
                <a:cs typeface="Arial" charset="0"/>
              </a:rPr>
              <a:t>ườ</a:t>
            </a:r>
            <a:r>
              <a:rPr lang="en-US" smtClean="0">
                <a:latin typeface="Arial" charset="0"/>
                <a:cs typeface="Arial" charset="0"/>
              </a:rPr>
              <a:t>ng hợp phải </a:t>
            </a:r>
            <a:r>
              <a:rPr 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khác nhau</a:t>
            </a:r>
            <a:r>
              <a:rPr lang="en-US" smtClean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3072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Câu lệnh điều kiện và rẽ nhánh</a:t>
            </a:r>
            <a:endParaRPr lang="en-US" smtClean="0"/>
          </a:p>
        </p:txBody>
      </p:sp>
      <p:sp>
        <p:nvSpPr>
          <p:cNvPr id="9" name="Rounded Rectangle 8"/>
          <p:cNvSpPr/>
          <p:nvPr/>
        </p:nvSpPr>
        <p:spPr>
          <a:xfrm>
            <a:off x="685800" y="2514600"/>
            <a:ext cx="152400" cy="3124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26" name="TextBox 9"/>
          <p:cNvSpPr txBox="1">
            <a:spLocks noChangeArrowheads="1"/>
          </p:cNvSpPr>
          <p:nvPr/>
        </p:nvSpPr>
        <p:spPr bwMode="auto">
          <a:xfrm>
            <a:off x="838200" y="2514600"/>
            <a:ext cx="7010400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switch (a)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case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: printf(“Mot”); break;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case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: printf(“MOT”); break;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case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: printf(“Hai”); break;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case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: printf(“Ba”); break;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case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: printf(“1”); break;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case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: printf(“mot”); break;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default : printf(“Khong biet doc”);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3124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3429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15875" y="4419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0" y="4724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Câu lệnh switch - Một số l</a:t>
            </a:r>
            <a:r>
              <a:rPr lang="vi-VN" smtClean="0"/>
              <a:t>ư</a:t>
            </a:r>
            <a:r>
              <a:rPr lang="en-US" smtClean="0"/>
              <a:t>u ý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switch sẽ nhảy </a:t>
            </a:r>
            <a:r>
              <a:rPr lang="vi-VN" smtClean="0">
                <a:latin typeface="Arial" charset="0"/>
                <a:cs typeface="Arial" charset="0"/>
              </a:rPr>
              <a:t>đế</a:t>
            </a:r>
            <a:r>
              <a:rPr lang="en-US" smtClean="0">
                <a:latin typeface="Arial" charset="0"/>
                <a:cs typeface="Arial" charset="0"/>
              </a:rPr>
              <a:t>n case t</a:t>
            </a:r>
            <a:r>
              <a:rPr lang="vi-VN" smtClean="0">
                <a:latin typeface="Arial" charset="0"/>
                <a:cs typeface="Arial" charset="0"/>
              </a:rPr>
              <a:t>ươ</a:t>
            </a:r>
            <a:r>
              <a:rPr lang="en-US" smtClean="0">
                <a:latin typeface="Arial" charset="0"/>
                <a:cs typeface="Arial" charset="0"/>
              </a:rPr>
              <a:t>ng ứng và thực hiện </a:t>
            </a:r>
            <a:r>
              <a:rPr lang="vi-VN" smtClean="0">
                <a:latin typeface="Arial" charset="0"/>
                <a:cs typeface="Arial" charset="0"/>
              </a:rPr>
              <a:t>đế</a:t>
            </a:r>
            <a:r>
              <a:rPr lang="en-US" smtClean="0">
                <a:latin typeface="Arial" charset="0"/>
                <a:cs typeface="Arial" charset="0"/>
              </a:rPr>
              <a:t>n khi nào gặp break hoặc cuối switch sẽ kết thúc.</a:t>
            </a:r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Câu lệnh điều kiện và rẽ nhánh</a:t>
            </a:r>
            <a:endParaRPr lang="en-US" smtClean="0"/>
          </a:p>
        </p:txBody>
      </p:sp>
      <p:sp>
        <p:nvSpPr>
          <p:cNvPr id="5" name="Rounded Rectangle 4"/>
          <p:cNvSpPr/>
          <p:nvPr/>
        </p:nvSpPr>
        <p:spPr>
          <a:xfrm>
            <a:off x="685800" y="3048000"/>
            <a:ext cx="152400" cy="1905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3048000"/>
            <a:ext cx="7010400" cy="19389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switch (a)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case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: printf(“Mot”); </a:t>
            </a:r>
            <a:r>
              <a:rPr lang="en-US" sz="2000" b="1" strike="sngStrike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case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: printf(“Hai”); </a:t>
            </a:r>
            <a:r>
              <a:rPr lang="en-US" sz="2000" b="1" strike="sngStrike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case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: printf(“Ba”); </a:t>
            </a:r>
            <a:r>
              <a:rPr lang="en-US" sz="2000" b="1" strike="sngStrike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0" y="3124200"/>
            <a:ext cx="9128125" cy="1828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0" y="3124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3733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4038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4343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4648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Câu lệnh switch - Một số l</a:t>
            </a:r>
            <a:r>
              <a:rPr lang="vi-VN" smtClean="0"/>
              <a:t>ư</a:t>
            </a:r>
            <a:r>
              <a:rPr lang="en-US" smtClean="0"/>
              <a:t>u ý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switch nhảy </a:t>
            </a:r>
            <a:r>
              <a:rPr lang="vi-VN" smtClean="0">
                <a:latin typeface="Arial" charset="0"/>
                <a:cs typeface="Arial" charset="0"/>
              </a:rPr>
              <a:t>đế</a:t>
            </a:r>
            <a:r>
              <a:rPr lang="en-US" smtClean="0">
                <a:latin typeface="Arial" charset="0"/>
                <a:cs typeface="Arial" charset="0"/>
              </a:rPr>
              <a:t>n case t</a:t>
            </a:r>
            <a:r>
              <a:rPr lang="vi-VN" smtClean="0">
                <a:latin typeface="Arial" charset="0"/>
                <a:cs typeface="Arial" charset="0"/>
              </a:rPr>
              <a:t>ươ</a:t>
            </a:r>
            <a:r>
              <a:rPr lang="en-US" smtClean="0">
                <a:latin typeface="Arial" charset="0"/>
                <a:cs typeface="Arial" charset="0"/>
              </a:rPr>
              <a:t>ng ứng và thực hiện </a:t>
            </a:r>
            <a:r>
              <a:rPr lang="vi-VN" smtClean="0">
                <a:latin typeface="Arial" charset="0"/>
                <a:cs typeface="Arial" charset="0"/>
              </a:rPr>
              <a:t>đế</a:t>
            </a:r>
            <a:r>
              <a:rPr lang="en-US" smtClean="0">
                <a:latin typeface="Arial" charset="0"/>
                <a:cs typeface="Arial" charset="0"/>
              </a:rPr>
              <a:t>n khi nào gặp break hoặc cuối switch sẽ kết thúc.</a:t>
            </a:r>
          </a:p>
        </p:txBody>
      </p:sp>
      <p:sp>
        <p:nvSpPr>
          <p:cNvPr id="3277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97475" y="6400800"/>
            <a:ext cx="2895600" cy="233363"/>
          </a:xfrm>
          <a:noFill/>
        </p:spPr>
        <p:txBody>
          <a:bodyPr/>
          <a:lstStyle/>
          <a:p>
            <a:r>
              <a:rPr lang="vi-VN" smtClean="0"/>
              <a:t>NMLT - Câu lệnh điều kiện và rẽ nhánh</a:t>
            </a:r>
            <a:endParaRPr lang="en-US" smtClean="0"/>
          </a:p>
        </p:txBody>
      </p:sp>
      <p:sp>
        <p:nvSpPr>
          <p:cNvPr id="5" name="Rounded Rectangle 4"/>
          <p:cNvSpPr/>
          <p:nvPr/>
        </p:nvSpPr>
        <p:spPr>
          <a:xfrm>
            <a:off x="701675" y="2971800"/>
            <a:ext cx="136525" cy="3657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54075" y="2971800"/>
            <a:ext cx="7010400" cy="37856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switch (a)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case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: printf(“Mot”); </a:t>
            </a:r>
            <a:r>
              <a:rPr lang="en-US" sz="2000" b="1" strike="sngStrike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case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: printf(“Hai”); </a:t>
            </a:r>
            <a:r>
              <a:rPr lang="en-US" sz="2000" b="1" strike="sngStrike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case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: printf(“Ba”); </a:t>
            </a:r>
            <a:r>
              <a:rPr lang="en-US" sz="2000" b="1" strike="sngStrike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switch (a)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case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: printf(“Mot”); break;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case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: printf(“Hai”); break;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case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: printf(“Ba”); </a:t>
            </a:r>
            <a:r>
              <a:rPr lang="en-US" sz="2000" b="1" strike="sngStrike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0" y="3048000"/>
            <a:ext cx="9128125" cy="1828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3657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3962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4267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4876800"/>
            <a:ext cx="9128125" cy="1752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0" y="541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0" y="6324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>
            <a:spLocks/>
          </p:cNvSpPr>
          <p:nvPr/>
        </p:nvSpPr>
        <p:spPr bwMode="auto">
          <a:xfrm>
            <a:off x="0" y="5715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16"/>
          <p:cNvSpPr>
            <a:spLocks/>
          </p:cNvSpPr>
          <p:nvPr/>
        </p:nvSpPr>
        <p:spPr bwMode="auto">
          <a:xfrm>
            <a:off x="0" y="6324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0" y="601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0" y="6324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0" y="4572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Câu lệnh switch - Một số l</a:t>
            </a:r>
            <a:r>
              <a:rPr lang="vi-VN" smtClean="0"/>
              <a:t>ư</a:t>
            </a:r>
            <a:r>
              <a:rPr lang="en-US" smtClean="0"/>
              <a:t>u ý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Tận dụng tính chất khi bỏ break;</a:t>
            </a:r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97475" y="6400800"/>
            <a:ext cx="2895600" cy="233363"/>
          </a:xfrm>
          <a:noFill/>
        </p:spPr>
        <p:txBody>
          <a:bodyPr/>
          <a:lstStyle/>
          <a:p>
            <a:r>
              <a:rPr lang="vi-VN" smtClean="0"/>
              <a:t>NMLT - Câu lệnh điều kiện và rẽ nhánh</a:t>
            </a:r>
            <a:endParaRPr lang="en-US" smtClean="0"/>
          </a:p>
        </p:txBody>
      </p:sp>
      <p:sp>
        <p:nvSpPr>
          <p:cNvPr id="5" name="Rounded Rectangle 4"/>
          <p:cNvSpPr/>
          <p:nvPr/>
        </p:nvSpPr>
        <p:spPr>
          <a:xfrm>
            <a:off x="685800" y="2209800"/>
            <a:ext cx="152400" cy="434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2209800"/>
            <a:ext cx="7010400" cy="44012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switch (a)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case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: printf(“So le”); break;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case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: printf(“So chan”); break;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case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: printf(“So le”); break;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case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: printf(“So chan”); </a:t>
            </a:r>
            <a:r>
              <a:rPr lang="en-US" sz="2000" b="1" strike="sngStrike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switch (a)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case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: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case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: printf(“So le”); break;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case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: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case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: printf(“So chan”); </a:t>
            </a:r>
            <a:r>
              <a:rPr lang="en-US" sz="2000" b="1" strike="sngStrike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0" y="2286000"/>
            <a:ext cx="9128125" cy="2133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0" y="2895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22"/>
          <p:cNvSpPr>
            <a:spLocks/>
          </p:cNvSpPr>
          <p:nvPr/>
        </p:nvSpPr>
        <p:spPr bwMode="auto">
          <a:xfrm>
            <a:off x="15875" y="4114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Rectangle 23"/>
          <p:cNvSpPr>
            <a:spLocks/>
          </p:cNvSpPr>
          <p:nvPr/>
        </p:nvSpPr>
        <p:spPr bwMode="auto">
          <a:xfrm>
            <a:off x="0" y="3200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Rectangle 24"/>
          <p:cNvSpPr>
            <a:spLocks/>
          </p:cNvSpPr>
          <p:nvPr/>
        </p:nvSpPr>
        <p:spPr bwMode="auto">
          <a:xfrm>
            <a:off x="15875" y="4114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Rectangle 25"/>
          <p:cNvSpPr>
            <a:spLocks/>
          </p:cNvSpPr>
          <p:nvPr/>
        </p:nvSpPr>
        <p:spPr bwMode="auto">
          <a:xfrm>
            <a:off x="0" y="3505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Rectangle 26"/>
          <p:cNvSpPr>
            <a:spLocks/>
          </p:cNvSpPr>
          <p:nvPr/>
        </p:nvSpPr>
        <p:spPr bwMode="auto">
          <a:xfrm>
            <a:off x="0" y="4114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Rectangle 27"/>
          <p:cNvSpPr>
            <a:spLocks/>
          </p:cNvSpPr>
          <p:nvPr/>
        </p:nvSpPr>
        <p:spPr bwMode="auto">
          <a:xfrm>
            <a:off x="0" y="3810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Rectangle 28"/>
          <p:cNvSpPr>
            <a:spLocks/>
          </p:cNvSpPr>
          <p:nvPr/>
        </p:nvSpPr>
        <p:spPr bwMode="auto">
          <a:xfrm>
            <a:off x="0" y="4114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Rectangle 29"/>
          <p:cNvSpPr>
            <a:spLocks/>
          </p:cNvSpPr>
          <p:nvPr/>
        </p:nvSpPr>
        <p:spPr bwMode="auto">
          <a:xfrm>
            <a:off x="0" y="4419600"/>
            <a:ext cx="9128125" cy="2133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0"/>
          <p:cNvSpPr>
            <a:spLocks/>
          </p:cNvSpPr>
          <p:nvPr/>
        </p:nvSpPr>
        <p:spPr bwMode="auto">
          <a:xfrm>
            <a:off x="0" y="5029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Rectangle 31"/>
          <p:cNvSpPr>
            <a:spLocks/>
          </p:cNvSpPr>
          <p:nvPr/>
        </p:nvSpPr>
        <p:spPr bwMode="auto">
          <a:xfrm>
            <a:off x="0" y="5334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Rectangle 32"/>
          <p:cNvSpPr>
            <a:spLocks/>
          </p:cNvSpPr>
          <p:nvPr/>
        </p:nvSpPr>
        <p:spPr bwMode="auto">
          <a:xfrm>
            <a:off x="0" y="6248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Rectangle 33"/>
          <p:cNvSpPr>
            <a:spLocks/>
          </p:cNvSpPr>
          <p:nvPr/>
        </p:nvSpPr>
        <p:spPr bwMode="auto">
          <a:xfrm>
            <a:off x="0" y="5638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4"/>
          <p:cNvSpPr>
            <a:spLocks/>
          </p:cNvSpPr>
          <p:nvPr/>
        </p:nvSpPr>
        <p:spPr bwMode="auto">
          <a:xfrm>
            <a:off x="0" y="5943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Rectangle 35"/>
          <p:cNvSpPr>
            <a:spLocks/>
          </p:cNvSpPr>
          <p:nvPr/>
        </p:nvSpPr>
        <p:spPr bwMode="auto">
          <a:xfrm>
            <a:off x="0" y="6248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Rectangle 36"/>
          <p:cNvSpPr>
            <a:spLocks/>
          </p:cNvSpPr>
          <p:nvPr/>
        </p:nvSpPr>
        <p:spPr bwMode="auto">
          <a:xfrm>
            <a:off x="0" y="5334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Rectangle 38"/>
          <p:cNvSpPr>
            <a:spLocks/>
          </p:cNvSpPr>
          <p:nvPr/>
        </p:nvSpPr>
        <p:spPr bwMode="auto">
          <a:xfrm>
            <a:off x="0" y="6248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Rectangle 39"/>
          <p:cNvSpPr>
            <a:spLocks/>
          </p:cNvSpPr>
          <p:nvPr/>
        </p:nvSpPr>
        <p:spPr bwMode="auto">
          <a:xfrm>
            <a:off x="0" y="5943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" name="Rectangle 40"/>
          <p:cNvSpPr>
            <a:spLocks/>
          </p:cNvSpPr>
          <p:nvPr/>
        </p:nvSpPr>
        <p:spPr bwMode="auto">
          <a:xfrm>
            <a:off x="15875" y="6248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mtClean="0"/>
              <a:t> Câu lệnh if</a:t>
            </a:r>
          </a:p>
        </p:txBody>
      </p:sp>
      <p:sp>
        <p:nvSpPr>
          <p:cNvPr id="34819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mtClean="0"/>
              <a:t> Câu lệnh switch</a:t>
            </a:r>
          </a:p>
        </p:txBody>
      </p:sp>
      <p:sp>
        <p:nvSpPr>
          <p:cNvPr id="3482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Câu lệnh điều kiện và rẽ nhánh</a:t>
            </a:r>
            <a:endParaRPr lang="en-US" smtClean="0"/>
          </a:p>
        </p:txBody>
      </p:sp>
      <p:sp>
        <p:nvSpPr>
          <p:cNvPr id="348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Kinh nghiệm lập trình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7200" y="2514600"/>
            <a:ext cx="152400" cy="3200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2514600"/>
            <a:ext cx="3352800" cy="31702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printf(“Mot”);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printf(“Hai”);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printf(“Ba”);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printf(“Bon”);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printf(“Nam”);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72000" y="2514600"/>
            <a:ext cx="152400" cy="3733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724400" y="2514600"/>
            <a:ext cx="4419600" cy="3786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switch (</a:t>
            </a: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case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:	printf(“Mot”);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case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:	printf(“Hai”);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case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:	printf(“Ba”);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case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:	printf(“Bon”);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case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:	printf(“Nam”);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833438" y="2925763"/>
            <a:ext cx="1371600" cy="4270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&lt;Lệnh 1&gt;</a:t>
            </a:r>
          </a:p>
        </p:txBody>
      </p:sp>
      <p:sp>
        <p:nvSpPr>
          <p:cNvPr id="17411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Câu lệnh if (thiếu)</a:t>
            </a:r>
          </a:p>
        </p:txBody>
      </p:sp>
      <p:sp>
        <p:nvSpPr>
          <p:cNvPr id="1741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Câu lệnh điều kiện và rẽ nhánh</a:t>
            </a:r>
            <a:endParaRPr lang="en-US" smtClean="0"/>
          </a:p>
        </p:txBody>
      </p:sp>
      <p:cxnSp>
        <p:nvCxnSpPr>
          <p:cNvPr id="3" name="Straight Arrow Connector 2"/>
          <p:cNvCxnSpPr/>
          <p:nvPr/>
        </p:nvCxnSpPr>
        <p:spPr>
          <a:xfrm rot="16200000" flipH="1">
            <a:off x="1256506" y="1715294"/>
            <a:ext cx="53498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rot="5400000">
            <a:off x="1284287" y="3576638"/>
            <a:ext cx="449263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 flipV="1">
            <a:off x="1524000" y="3505200"/>
            <a:ext cx="2009775" cy="63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6200000" flipH="1">
            <a:off x="2943226" y="2905125"/>
            <a:ext cx="1212850" cy="31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43000" y="2601913"/>
            <a:ext cx="3762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Đ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38400" y="1905000"/>
            <a:ext cx="3476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S</a:t>
            </a:r>
          </a:p>
        </p:txBody>
      </p: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655638" y="1981200"/>
            <a:ext cx="1736725" cy="639763"/>
            <a:chOff x="685800" y="2133600"/>
            <a:chExt cx="1737360" cy="640080"/>
          </a:xfrm>
        </p:grpSpPr>
        <p:sp>
          <p:nvSpPr>
            <p:cNvPr id="12" name="Diamond 11"/>
            <p:cNvSpPr/>
            <p:nvPr/>
          </p:nvSpPr>
          <p:spPr>
            <a:xfrm>
              <a:off x="685800" y="2133600"/>
              <a:ext cx="1737360" cy="640080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00142" y="2252722"/>
              <a:ext cx="1524557" cy="381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66FF"/>
                  </a:solidFill>
                </a:rPr>
                <a:t>&lt;BT Logic&gt;</a:t>
              </a:r>
            </a:p>
          </p:txBody>
        </p:sp>
      </p:grpSp>
      <p:sp>
        <p:nvSpPr>
          <p:cNvPr id="17" name="Content Placeholder 41"/>
          <p:cNvSpPr txBox="1">
            <a:spLocks/>
          </p:cNvSpPr>
          <p:nvPr/>
        </p:nvSpPr>
        <p:spPr bwMode="auto">
          <a:xfrm>
            <a:off x="457200" y="4114800"/>
            <a:ext cx="4038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2800" b="1" kern="0">
                <a:latin typeface="+mn-lt"/>
                <a:cs typeface="+mn-cs"/>
              </a:rPr>
              <a:t>if </a:t>
            </a:r>
            <a:r>
              <a:rPr lang="en-US" sz="2800" b="1" kern="0">
                <a:solidFill>
                  <a:srgbClr val="FF0000"/>
                </a:solidFill>
                <a:latin typeface="+mn-lt"/>
                <a:cs typeface="+mn-cs"/>
              </a:rPr>
              <a:t>(</a:t>
            </a:r>
            <a:r>
              <a:rPr lang="en-US" sz="2800" kern="0">
                <a:solidFill>
                  <a:srgbClr val="FF66FF"/>
                </a:solidFill>
                <a:cs typeface="+mn-cs"/>
              </a:rPr>
              <a:t>&lt;BT Logic&gt;</a:t>
            </a:r>
            <a:r>
              <a:rPr lang="en-US" sz="2800" b="1" kern="0">
                <a:solidFill>
                  <a:srgbClr val="FF0000"/>
                </a:solidFill>
                <a:cs typeface="+mn-cs"/>
              </a:rPr>
              <a:t>)</a:t>
            </a:r>
            <a:endParaRPr lang="en-US" sz="2800" b="1" kern="0">
              <a:solidFill>
                <a:srgbClr val="FF0000"/>
              </a:solidFill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800" b="1" kern="0">
                <a:latin typeface="+mn-lt"/>
                <a:cs typeface="+mn-cs"/>
              </a:rPr>
              <a:t>		</a:t>
            </a:r>
            <a:r>
              <a:rPr lang="en-US" sz="2800" kern="0">
                <a:solidFill>
                  <a:schemeClr val="tx1">
                    <a:lumMod val="60000"/>
                    <a:lumOff val="40000"/>
                  </a:schemeClr>
                </a:solidFill>
                <a:cs typeface="+mn-cs"/>
              </a:rPr>
              <a:t>&lt;Lệnh 1&gt;</a:t>
            </a:r>
            <a:r>
              <a:rPr lang="en-US" sz="2800" b="1" kern="0">
                <a:cs typeface="+mn-cs"/>
              </a:rPr>
              <a:t>;</a:t>
            </a:r>
            <a:endParaRPr lang="en-US" sz="2800" kern="0">
              <a:solidFill>
                <a:schemeClr val="tx1">
                  <a:lumMod val="60000"/>
                  <a:lumOff val="40000"/>
                </a:schemeClr>
              </a:solidFill>
              <a:cs typeface="+mn-cs"/>
            </a:endParaRPr>
          </a:p>
        </p:txBody>
      </p:sp>
      <p:sp>
        <p:nvSpPr>
          <p:cNvPr id="26" name="Freeform 9"/>
          <p:cNvSpPr>
            <a:spLocks/>
          </p:cNvSpPr>
          <p:nvPr/>
        </p:nvSpPr>
        <p:spPr bwMode="gray">
          <a:xfrm rot="10800000">
            <a:off x="2819400" y="3429000"/>
            <a:ext cx="1828800" cy="914400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rot="16200000" flipH="1">
            <a:off x="1366837" y="2773363"/>
            <a:ext cx="303213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9"/>
          <p:cNvSpPr>
            <a:spLocks/>
          </p:cNvSpPr>
          <p:nvPr/>
        </p:nvSpPr>
        <p:spPr bwMode="gray">
          <a:xfrm rot="10800000" flipV="1">
            <a:off x="2800350" y="4800600"/>
            <a:ext cx="1828800" cy="914400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2405063" y="2300288"/>
            <a:ext cx="1147762" cy="47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4648200" y="4572000"/>
            <a:ext cx="3124200" cy="1447800"/>
          </a:xfrm>
          <a:prstGeom prst="round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sz="2000"/>
              <a:t>Câu lệnh </a:t>
            </a:r>
            <a:r>
              <a:rPr lang="vi-VN" sz="2000"/>
              <a:t>đơ</a:t>
            </a:r>
            <a:r>
              <a:rPr lang="en-US" sz="2000"/>
              <a:t>n hoặc</a:t>
            </a:r>
          </a:p>
          <a:p>
            <a:pPr>
              <a:defRPr/>
            </a:pPr>
            <a:r>
              <a:rPr lang="en-US" sz="2000"/>
              <a:t>Câu lệnh phức (kẹp</a:t>
            </a:r>
          </a:p>
          <a:p>
            <a:pPr>
              <a:defRPr/>
            </a:pPr>
            <a:r>
              <a:rPr lang="en-US" sz="2000"/>
              <a:t>giữa </a:t>
            </a:r>
            <a:r>
              <a:rPr lang="en-US" sz="2000">
                <a:solidFill>
                  <a:srgbClr val="FF0000"/>
                </a:solidFill>
              </a:rPr>
              <a:t>{</a:t>
            </a:r>
            <a:r>
              <a:rPr lang="en-US" sz="2000"/>
              <a:t> và </a:t>
            </a:r>
            <a:r>
              <a:rPr lang="en-US" sz="2000">
                <a:solidFill>
                  <a:srgbClr val="FF0000"/>
                </a:solidFill>
              </a:rPr>
              <a:t>}</a:t>
            </a:r>
            <a:r>
              <a:rPr lang="en-US" sz="2000"/>
              <a:t>)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4648200" y="3200400"/>
            <a:ext cx="3124200" cy="1066800"/>
          </a:xfrm>
          <a:prstGeom prst="round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sz="2000"/>
              <a:t>Trong </a:t>
            </a:r>
            <a:r>
              <a:rPr lang="en-US" sz="2000">
                <a:solidFill>
                  <a:srgbClr val="FF0000"/>
                </a:solidFill>
              </a:rPr>
              <a:t>(</a:t>
            </a:r>
            <a:r>
              <a:rPr lang="en-US" sz="2000"/>
              <a:t> </a:t>
            </a:r>
            <a:r>
              <a:rPr lang="en-US" sz="2000">
                <a:solidFill>
                  <a:srgbClr val="FF0000"/>
                </a:solidFill>
              </a:rPr>
              <a:t>)</a:t>
            </a:r>
            <a:r>
              <a:rPr lang="en-US" sz="2000"/>
              <a:t>, cho kết quả</a:t>
            </a:r>
          </a:p>
          <a:p>
            <a:pPr>
              <a:defRPr/>
            </a:pPr>
            <a:r>
              <a:rPr lang="en-US" sz="2000"/>
              <a:t>(sai = 0, </a:t>
            </a:r>
            <a:r>
              <a:rPr lang="vi-VN" sz="2000"/>
              <a:t>đú</a:t>
            </a:r>
            <a:r>
              <a:rPr lang="en-US" sz="2000"/>
              <a:t>ng ≠ 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" grpId="0"/>
      <p:bldP spid="10" grpId="0"/>
      <p:bldP spid="26" grpId="0" animBg="1"/>
      <p:bldP spid="32" grpId="0" animBg="1"/>
      <p:bldP spid="31" grpId="0" animBg="1"/>
      <p:bldP spid="3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mtClean="0"/>
              <a:t> Câu lệnh switch</a:t>
            </a:r>
          </a:p>
        </p:txBody>
      </p:sp>
      <p:sp>
        <p:nvSpPr>
          <p:cNvPr id="35843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mtClean="0"/>
              <a:t> Câu lệnh if</a:t>
            </a:r>
          </a:p>
        </p:txBody>
      </p:sp>
      <p:sp>
        <p:nvSpPr>
          <p:cNvPr id="3584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Câu lệnh điều kiện và rẽ nhánh</a:t>
            </a:r>
            <a:endParaRPr lang="en-US" smtClean="0"/>
          </a:p>
        </p:txBody>
      </p:sp>
      <p:sp>
        <p:nvSpPr>
          <p:cNvPr id="358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Kinh nghiệm lập trình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7200" y="2514600"/>
            <a:ext cx="152400" cy="3124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2514600"/>
            <a:ext cx="3810000" cy="31700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switch (</a:t>
            </a: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a)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000" b="1" strike="sngStrike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2000" b="1" strike="sngStrike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3.14</a:t>
            </a:r>
            <a:r>
              <a:rPr lang="en-US" sz="2000" b="1" strike="sngStrike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	                                            </a:t>
            </a:r>
            <a:r>
              <a:rPr lang="en-US" sz="2000" b="1" strike="sngStrike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2000" b="1" strike="sngStrike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&lt;10</a:t>
            </a:r>
            <a:r>
              <a:rPr lang="en-US" sz="2000" b="1" strike="sngStrike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: printf(“OK”);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  break;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: printf(“OK”);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  break;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72000" y="2514600"/>
            <a:ext cx="152400" cy="2514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724400" y="2590800"/>
            <a:ext cx="3733800" cy="2554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3.14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printf(“OK”);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printf(“OK”);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printf(“OK”);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|| </a:t>
            </a: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printf(“OK”);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4724400" y="2590800"/>
            <a:ext cx="3429000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609600" y="3200400"/>
            <a:ext cx="3429000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609600" y="3505200"/>
            <a:ext cx="3429000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>
            <a:spLocks/>
          </p:cNvSpPr>
          <p:nvPr/>
        </p:nvSpPr>
        <p:spPr bwMode="auto">
          <a:xfrm>
            <a:off x="4724400" y="3200400"/>
            <a:ext cx="3429000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16"/>
          <p:cNvSpPr>
            <a:spLocks/>
          </p:cNvSpPr>
          <p:nvPr/>
        </p:nvSpPr>
        <p:spPr bwMode="auto">
          <a:xfrm>
            <a:off x="609600" y="3810000"/>
            <a:ext cx="3429000" cy="5334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4724400" y="3810000"/>
            <a:ext cx="3429000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609600" y="4343400"/>
            <a:ext cx="3429000" cy="990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4724400" y="4419600"/>
            <a:ext cx="3429000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thực hành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smtClean="0"/>
              <a:t>Nhập một số bất kỳ. Hãy </a:t>
            </a:r>
            <a:r>
              <a:rPr lang="vi-VN" smtClean="0"/>
              <a:t>đọ</a:t>
            </a:r>
            <a:r>
              <a:rPr lang="en-US" smtClean="0"/>
              <a:t>c giá trị của số nguyên </a:t>
            </a:r>
            <a:r>
              <a:rPr lang="vi-VN" smtClean="0"/>
              <a:t>đó</a:t>
            </a:r>
            <a:r>
              <a:rPr lang="en-US" smtClean="0"/>
              <a:t> nếu nó có giá trị từ 1 </a:t>
            </a:r>
            <a:r>
              <a:rPr lang="vi-VN" smtClean="0"/>
              <a:t>đế</a:t>
            </a:r>
            <a:r>
              <a:rPr lang="en-US" smtClean="0"/>
              <a:t>n 9, ng</a:t>
            </a:r>
            <a:r>
              <a:rPr lang="vi-VN" smtClean="0"/>
              <a:t>ượ</a:t>
            </a:r>
            <a:r>
              <a:rPr lang="en-US" smtClean="0"/>
              <a:t>c lại thông báo không </a:t>
            </a:r>
            <a:r>
              <a:rPr lang="vi-VN" smtClean="0"/>
              <a:t>đọ</a:t>
            </a:r>
            <a:r>
              <a:rPr lang="en-US" smtClean="0"/>
              <a:t>c </a:t>
            </a:r>
            <a:r>
              <a:rPr lang="vi-VN" smtClean="0"/>
              <a:t>đượ</a:t>
            </a:r>
            <a:r>
              <a:rPr lang="en-US" smtClean="0"/>
              <a:t>c.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mtClean="0"/>
              <a:t>Nhập một chữ cái. Nếu là chữ th</a:t>
            </a:r>
            <a:r>
              <a:rPr lang="vi-VN" smtClean="0"/>
              <a:t>ườ</a:t>
            </a:r>
            <a:r>
              <a:rPr lang="en-US" smtClean="0"/>
              <a:t>ng thì </a:t>
            </a:r>
            <a:r>
              <a:rPr lang="vi-VN" smtClean="0"/>
              <a:t>đổ</a:t>
            </a:r>
            <a:r>
              <a:rPr lang="en-US" smtClean="0"/>
              <a:t>i sang chữ hoa, ng</a:t>
            </a:r>
            <a:r>
              <a:rPr lang="vi-VN" smtClean="0"/>
              <a:t>ượ</a:t>
            </a:r>
            <a:r>
              <a:rPr lang="en-US" smtClean="0"/>
              <a:t>c lại </a:t>
            </a:r>
            <a:r>
              <a:rPr lang="vi-VN" smtClean="0"/>
              <a:t>đổ</a:t>
            </a:r>
            <a:r>
              <a:rPr lang="en-US" smtClean="0"/>
              <a:t>i sang chữ th</a:t>
            </a:r>
            <a:r>
              <a:rPr lang="vi-VN" smtClean="0"/>
              <a:t>ườ</a:t>
            </a:r>
            <a:r>
              <a:rPr lang="en-US" smtClean="0"/>
              <a:t>ng.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mtClean="0"/>
              <a:t>Giải ph</a:t>
            </a:r>
            <a:r>
              <a:rPr lang="vi-VN" smtClean="0"/>
              <a:t>ươ</a:t>
            </a:r>
            <a:r>
              <a:rPr lang="en-US" smtClean="0"/>
              <a:t>ng trình bậc nhất ax + b = 0.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pc="-100" smtClean="0"/>
              <a:t>Giải ph</a:t>
            </a:r>
            <a:r>
              <a:rPr lang="vi-VN" spc="-100" smtClean="0"/>
              <a:t>ươ</a:t>
            </a:r>
            <a:r>
              <a:rPr lang="en-US" spc="-100" smtClean="0"/>
              <a:t>ng trình bậc hai ax</a:t>
            </a:r>
            <a:r>
              <a:rPr lang="en-US" spc="-100" baseline="30000" smtClean="0"/>
              <a:t>2</a:t>
            </a:r>
            <a:r>
              <a:rPr lang="en-US" spc="-100" smtClean="0"/>
              <a:t> + bx + c = 0.</a:t>
            </a:r>
          </a:p>
        </p:txBody>
      </p:sp>
      <p:sp>
        <p:nvSpPr>
          <p:cNvPr id="3686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Câu lệnh điều kiện và rẽ nhánh</a:t>
            </a:r>
            <a:endParaRPr lang="en-US" smtClean="0"/>
          </a:p>
        </p:txBody>
      </p:sp>
      <p:pic>
        <p:nvPicPr>
          <p:cNvPr id="36869" name="Picture 4" descr="question_pop_up_from_box_hg_clr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78713" y="3962400"/>
            <a:ext cx="166528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0" name="Picture 5" descr="question_pop_up_from_box_rotate_hg_clr">
            <a:hlinkClick r:id="" action="ppaction://noaction"/>
          </p:cNvPr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14478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1" name="Picture 11" descr="question_pop_up_from_box_rotate_hg_clr">
            <a:hlinkClick r:id="" action="ppaction://noaction"/>
          </p:cNvPr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28194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2" name="Picture 12" descr="question_pop_up_from_box_rotate_hg_clr">
            <a:hlinkClick r:id="" action="ppaction://noaction"/>
          </p:cNvPr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3767138"/>
            <a:ext cx="407988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3" name="Picture 13" descr="question_pop_up_from_box_rotate_hg_clr">
            <a:hlinkClick r:id="" action="ppaction://noaction"/>
          </p:cNvPr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4300538"/>
            <a:ext cx="407988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thực hành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  <a:defRPr/>
            </a:pPr>
            <a:r>
              <a:rPr lang="en-US" spc="-100" smtClean="0"/>
              <a:t>Nhập 4 số nguyên a, b, c và d. Tìm số có giá trị nhỏ nhất (min).</a:t>
            </a:r>
          </a:p>
          <a:p>
            <a:pPr marL="514350" indent="-514350">
              <a:buFont typeface="+mj-lt"/>
              <a:buAutoNum type="arabicPeriod" startAt="5"/>
              <a:defRPr/>
            </a:pPr>
            <a:r>
              <a:rPr lang="en-US" spc="-100" smtClean="0"/>
              <a:t>Nhập 4 số nguyên a, b, c và d. Hãy sắp xếp giá trị của 4 số nguyên này theo thứ tự t</a:t>
            </a:r>
            <a:r>
              <a:rPr lang="vi-VN" spc="-100" smtClean="0"/>
              <a:t>ă</a:t>
            </a:r>
            <a:r>
              <a:rPr lang="en-US" spc="-100" smtClean="0"/>
              <a:t>ng dần.</a:t>
            </a:r>
          </a:p>
          <a:p>
            <a:pPr marL="514350" indent="-514350">
              <a:buFont typeface="+mj-lt"/>
              <a:buAutoNum type="arabicPeriod" startAt="5"/>
              <a:defRPr/>
            </a:pPr>
            <a:r>
              <a:rPr lang="en-US" spc="-100" smtClean="0"/>
              <a:t>Tính tiền </a:t>
            </a:r>
            <a:r>
              <a:rPr lang="vi-VN" spc="-100" smtClean="0"/>
              <a:t>đ</a:t>
            </a:r>
            <a:r>
              <a:rPr lang="en-US" spc="-100" smtClean="0"/>
              <a:t>i taxi từ số km nhập vào. Biết: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pc="-100" smtClean="0"/>
              <a:t>1 km </a:t>
            </a:r>
            <a:r>
              <a:rPr lang="vi-VN" spc="-100" smtClean="0"/>
              <a:t>đầ</a:t>
            </a:r>
            <a:r>
              <a:rPr lang="en-US" spc="-100" smtClean="0"/>
              <a:t>u giá 15000</a:t>
            </a:r>
            <a:r>
              <a:rPr lang="vi-VN" spc="-100" smtClean="0"/>
              <a:t>đ</a:t>
            </a:r>
            <a:endParaRPr lang="en-US" spc="-100" smtClean="0"/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pc="-100" smtClean="0"/>
              <a:t>Từ km thứ 2 </a:t>
            </a:r>
            <a:r>
              <a:rPr lang="vi-VN" spc="-100" smtClean="0"/>
              <a:t>đế</a:t>
            </a:r>
            <a:r>
              <a:rPr lang="en-US" spc="-100" smtClean="0"/>
              <a:t>n km thứ 5 giá 13500</a:t>
            </a:r>
            <a:r>
              <a:rPr lang="vi-VN" spc="-100" smtClean="0"/>
              <a:t>đ</a:t>
            </a:r>
            <a:endParaRPr lang="en-US" spc="-100" smtClean="0"/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pc="-100" smtClean="0"/>
              <a:t>Từ km thứ 6 trở </a:t>
            </a:r>
            <a:r>
              <a:rPr lang="vi-VN" spc="-100" smtClean="0"/>
              <a:t>đ</a:t>
            </a:r>
            <a:r>
              <a:rPr lang="en-US" spc="-100" smtClean="0"/>
              <a:t>i giá 11000</a:t>
            </a:r>
            <a:r>
              <a:rPr lang="vi-VN" spc="-100" smtClean="0"/>
              <a:t>đ</a:t>
            </a:r>
            <a:endParaRPr lang="en-US" spc="-100" smtClean="0"/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pc="-100" smtClean="0"/>
              <a:t>Nếu trên 120km </a:t>
            </a:r>
            <a:r>
              <a:rPr lang="vi-VN" spc="-100" smtClean="0"/>
              <a:t>đượ</a:t>
            </a:r>
            <a:r>
              <a:rPr lang="en-US" spc="-100" smtClean="0"/>
              <a:t>c giảm 10% tổng tiền.</a:t>
            </a:r>
          </a:p>
        </p:txBody>
      </p:sp>
      <p:sp>
        <p:nvSpPr>
          <p:cNvPr id="3789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Câu lệnh điều kiện và rẽ nhánh</a:t>
            </a:r>
            <a:endParaRPr lang="en-US" smtClean="0"/>
          </a:p>
        </p:txBody>
      </p:sp>
      <p:pic>
        <p:nvPicPr>
          <p:cNvPr id="37893" name="Picture 4" descr="question_pop_up_from_box_hg_clr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78713" y="3962400"/>
            <a:ext cx="166528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4" name="Picture 5" descr="question_pop_up_from_box_rotate_hg_clr">
            <a:hlinkClick r:id="" action="ppaction://noaction"/>
          </p:cNvPr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14478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5" name="Picture 11" descr="question_pop_up_from_box_rotate_hg_clr">
            <a:hlinkClick r:id="" action="ppaction://noaction"/>
          </p:cNvPr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24384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6" name="Picture 12" descr="question_pop_up_from_box_rotate_hg_clr">
            <a:hlinkClick r:id="" action="ppaction://noaction"/>
          </p:cNvPr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3386138"/>
            <a:ext cx="407988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thực hành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8"/>
              <a:defRPr/>
            </a:pPr>
            <a:r>
              <a:rPr lang="en-US" spc="-100" smtClean="0"/>
              <a:t>Nhập vào tháng và n</a:t>
            </a:r>
            <a:r>
              <a:rPr lang="vi-VN" spc="-100" smtClean="0"/>
              <a:t>ă</a:t>
            </a:r>
            <a:r>
              <a:rPr lang="en-US" spc="-100" smtClean="0"/>
              <a:t>m. Cho biết tháng </a:t>
            </a:r>
            <a:r>
              <a:rPr lang="vi-VN" spc="-100" smtClean="0"/>
              <a:t>đó</a:t>
            </a:r>
            <a:r>
              <a:rPr lang="en-US" spc="-100" smtClean="0"/>
              <a:t> có bao nhiêu ngày.</a:t>
            </a:r>
          </a:p>
          <a:p>
            <a:pPr marL="514350" indent="-514350">
              <a:buFont typeface="+mj-lt"/>
              <a:buAutoNum type="arabicPeriod" startAt="8"/>
              <a:defRPr/>
            </a:pPr>
            <a:r>
              <a:rPr lang="en-US" spc="-100" smtClean="0"/>
              <a:t>Nhập </a:t>
            </a:r>
            <a:r>
              <a:rPr lang="vi-VN" spc="-100" smtClean="0"/>
              <a:t>độ</a:t>
            </a:r>
            <a:r>
              <a:rPr lang="en-US" spc="-100" smtClean="0"/>
              <a:t> dài 3 cạnh 1 tam giác. Kiểm tra </a:t>
            </a:r>
            <a:r>
              <a:rPr lang="vi-VN" spc="-100" smtClean="0"/>
              <a:t>đó</a:t>
            </a:r>
            <a:r>
              <a:rPr lang="en-US" spc="-100" smtClean="0"/>
              <a:t> có phải là tam giác không và là tam giác gì?</a:t>
            </a:r>
          </a:p>
        </p:txBody>
      </p:sp>
      <p:sp>
        <p:nvSpPr>
          <p:cNvPr id="3891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Câu lệnh điều kiện và rẽ nhánh</a:t>
            </a:r>
            <a:endParaRPr lang="en-US" smtClean="0"/>
          </a:p>
        </p:txBody>
      </p:sp>
      <p:pic>
        <p:nvPicPr>
          <p:cNvPr id="38917" name="Picture 4" descr="question_pop_up_from_box_hg_clr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78713" y="3962400"/>
            <a:ext cx="166528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8" name="Picture 5" descr="question_pop_up_from_box_rotate_hg_clr">
            <a:hlinkClick r:id="" action="ppaction://noaction"/>
          </p:cNvPr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14478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9" name="Picture 8" descr="question_pop_up_from_box_rotate_hg_clr">
            <a:hlinkClick r:id="" action="ppaction://noaction"/>
          </p:cNvPr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24384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Câu lệnh if (thiếu)</a:t>
            </a:r>
          </a:p>
        </p:txBody>
      </p:sp>
      <p:sp>
        <p:nvSpPr>
          <p:cNvPr id="1843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Câu lệnh điều kiện và rẽ nhánh</a:t>
            </a:r>
            <a:endParaRPr lang="en-US" smtClean="0"/>
          </a:p>
        </p:txBody>
      </p:sp>
      <p:sp>
        <p:nvSpPr>
          <p:cNvPr id="4" name="Rounded Rectangle 3"/>
          <p:cNvSpPr/>
          <p:nvPr/>
        </p:nvSpPr>
        <p:spPr>
          <a:xfrm>
            <a:off x="685800" y="1524000"/>
            <a:ext cx="152400" cy="3429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838200" y="1524000"/>
            <a:ext cx="7010400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if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a == 0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printf(“a bang 0”);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if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a == 0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printf(“a bang 0”);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a = 2912;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0" y="22098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0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0" y="2514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3124200"/>
            <a:ext cx="9128125" cy="15240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3124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3429000"/>
            <a:ext cx="9128125" cy="12192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833438" y="2925763"/>
            <a:ext cx="1371600" cy="4270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&lt;Lệnh 1&gt;</a:t>
            </a:r>
          </a:p>
        </p:txBody>
      </p:sp>
      <p:sp>
        <p:nvSpPr>
          <p:cNvPr id="19459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Câu lệnh if (</a:t>
            </a:r>
            <a:r>
              <a:rPr lang="vi-VN" smtClean="0"/>
              <a:t>đ</a:t>
            </a:r>
            <a:r>
              <a:rPr lang="en-US" smtClean="0"/>
              <a:t>ủ)</a:t>
            </a:r>
          </a:p>
        </p:txBody>
      </p:sp>
      <p:sp>
        <p:nvSpPr>
          <p:cNvPr id="19460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Câu lệnh điều kiện và rẽ nhánh</a:t>
            </a:r>
            <a:endParaRPr lang="en-US" smtClean="0"/>
          </a:p>
        </p:txBody>
      </p:sp>
      <p:cxnSp>
        <p:nvCxnSpPr>
          <p:cNvPr id="3" name="Straight Arrow Connector 2"/>
          <p:cNvCxnSpPr/>
          <p:nvPr/>
        </p:nvCxnSpPr>
        <p:spPr>
          <a:xfrm rot="16200000" flipH="1">
            <a:off x="1256506" y="1715294"/>
            <a:ext cx="53498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rot="5400000">
            <a:off x="1284287" y="3576638"/>
            <a:ext cx="449263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865438" y="2087563"/>
            <a:ext cx="1371600" cy="4270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&lt;Lệnh 2&gt;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08238" y="2300288"/>
            <a:ext cx="45720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 flipV="1">
            <a:off x="1524000" y="3505200"/>
            <a:ext cx="2009775" cy="63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3051969" y="3013869"/>
            <a:ext cx="9985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43000" y="2601913"/>
            <a:ext cx="3762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Đ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38400" y="1905000"/>
            <a:ext cx="3476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S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55638" y="1981200"/>
            <a:ext cx="1736725" cy="639763"/>
            <a:chOff x="685800" y="2133600"/>
            <a:chExt cx="1737360" cy="640080"/>
          </a:xfrm>
        </p:grpSpPr>
        <p:sp>
          <p:nvSpPr>
            <p:cNvPr id="12" name="Diamond 11"/>
            <p:cNvSpPr/>
            <p:nvPr/>
          </p:nvSpPr>
          <p:spPr>
            <a:xfrm>
              <a:off x="685800" y="2133600"/>
              <a:ext cx="1737360" cy="640080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00142" y="2252722"/>
              <a:ext cx="1524557" cy="381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66FF"/>
                  </a:solidFill>
                </a:rPr>
                <a:t>&lt;BT Logic&gt;</a:t>
              </a:r>
            </a:p>
          </p:txBody>
        </p:sp>
      </p:grpSp>
      <p:sp>
        <p:nvSpPr>
          <p:cNvPr id="17" name="Content Placeholder 41"/>
          <p:cNvSpPr txBox="1">
            <a:spLocks/>
          </p:cNvSpPr>
          <p:nvPr/>
        </p:nvSpPr>
        <p:spPr bwMode="auto">
          <a:xfrm>
            <a:off x="457200" y="4114800"/>
            <a:ext cx="4038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800" b="1" kern="0">
                <a:latin typeface="+mn-lt"/>
                <a:cs typeface="+mn-cs"/>
              </a:rPr>
              <a:t>if </a:t>
            </a:r>
            <a:r>
              <a:rPr lang="en-US" sz="2800" b="1" kern="0">
                <a:solidFill>
                  <a:srgbClr val="FF0000"/>
                </a:solidFill>
                <a:latin typeface="+mn-lt"/>
                <a:cs typeface="+mn-cs"/>
              </a:rPr>
              <a:t>(</a:t>
            </a:r>
            <a:r>
              <a:rPr lang="en-US" sz="2800" kern="0">
                <a:solidFill>
                  <a:srgbClr val="FF66FF"/>
                </a:solidFill>
                <a:cs typeface="+mn-cs"/>
              </a:rPr>
              <a:t>&lt;BT Logic&gt;</a:t>
            </a:r>
            <a:r>
              <a:rPr lang="en-US" sz="2800" b="1" kern="0">
                <a:solidFill>
                  <a:srgbClr val="FF0000"/>
                </a:solidFill>
                <a:cs typeface="+mn-cs"/>
              </a:rPr>
              <a:t>)</a:t>
            </a:r>
            <a:endParaRPr lang="en-US" sz="2800" b="1" kern="0">
              <a:solidFill>
                <a:srgbClr val="FF0000"/>
              </a:solidFill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800" b="1" kern="0">
                <a:latin typeface="+mn-lt"/>
                <a:cs typeface="+mn-cs"/>
              </a:rPr>
              <a:t>		</a:t>
            </a:r>
            <a:r>
              <a:rPr lang="en-US" sz="2800" kern="0">
                <a:solidFill>
                  <a:schemeClr val="tx1">
                    <a:lumMod val="60000"/>
                    <a:lumOff val="40000"/>
                  </a:schemeClr>
                </a:solidFill>
                <a:cs typeface="+mn-cs"/>
              </a:rPr>
              <a:t>&lt;Lệnh 1&gt;</a:t>
            </a:r>
            <a:r>
              <a:rPr lang="en-US" sz="2800" b="1" kern="0">
                <a:cs typeface="+mn-cs"/>
              </a:rPr>
              <a:t>;</a:t>
            </a:r>
            <a:endParaRPr lang="en-US" sz="2800" kern="0">
              <a:solidFill>
                <a:schemeClr val="tx1">
                  <a:lumMod val="60000"/>
                  <a:lumOff val="40000"/>
                </a:schemeClr>
              </a:solidFill>
              <a:cs typeface="+mn-cs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2800" b="1" kern="0">
                <a:latin typeface="+mn-lt"/>
                <a:cs typeface="+mn-cs"/>
              </a:rPr>
              <a:t>else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800" b="1" kern="0">
                <a:cs typeface="+mn-cs"/>
              </a:rPr>
              <a:t>		</a:t>
            </a:r>
            <a:r>
              <a:rPr lang="en-US" sz="2800" kern="0">
                <a:solidFill>
                  <a:srgbClr val="FF0000"/>
                </a:solidFill>
                <a:cs typeface="+mn-cs"/>
              </a:rPr>
              <a:t>&lt;Lệnh 2&gt;</a:t>
            </a:r>
            <a:r>
              <a:rPr lang="en-US" sz="2800" b="1" kern="0">
                <a:latin typeface="+mn-lt"/>
                <a:cs typeface="+mn-cs"/>
              </a:rPr>
              <a:t>;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4648200" y="4572000"/>
            <a:ext cx="3124200" cy="1447800"/>
          </a:xfrm>
          <a:prstGeom prst="round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sz="2000"/>
              <a:t>Câu lệnh </a:t>
            </a:r>
            <a:r>
              <a:rPr lang="vi-VN" sz="2000"/>
              <a:t>đơ</a:t>
            </a:r>
            <a:r>
              <a:rPr lang="en-US" sz="2000"/>
              <a:t>n hoặc</a:t>
            </a:r>
          </a:p>
          <a:p>
            <a:pPr>
              <a:defRPr/>
            </a:pPr>
            <a:r>
              <a:rPr lang="en-US" sz="2000"/>
              <a:t>Câu lệnh phức (kẹp</a:t>
            </a:r>
          </a:p>
          <a:p>
            <a:pPr>
              <a:defRPr/>
            </a:pPr>
            <a:r>
              <a:rPr lang="en-US" sz="2000"/>
              <a:t>giữa </a:t>
            </a:r>
            <a:r>
              <a:rPr lang="en-US" sz="2000">
                <a:solidFill>
                  <a:srgbClr val="FF0000"/>
                </a:solidFill>
              </a:rPr>
              <a:t>{</a:t>
            </a:r>
            <a:r>
              <a:rPr lang="en-US" sz="2000"/>
              <a:t> và </a:t>
            </a:r>
            <a:r>
              <a:rPr lang="en-US" sz="2000">
                <a:solidFill>
                  <a:srgbClr val="FF0000"/>
                </a:solidFill>
              </a:rPr>
              <a:t>}</a:t>
            </a:r>
            <a:r>
              <a:rPr lang="en-US" sz="2000"/>
              <a:t>)</a:t>
            </a:r>
          </a:p>
        </p:txBody>
      </p:sp>
      <p:sp>
        <p:nvSpPr>
          <p:cNvPr id="26" name="Freeform 9"/>
          <p:cNvSpPr>
            <a:spLocks/>
          </p:cNvSpPr>
          <p:nvPr/>
        </p:nvSpPr>
        <p:spPr bwMode="gray">
          <a:xfrm rot="10800000">
            <a:off x="2819400" y="3429000"/>
            <a:ext cx="1828800" cy="914400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Rounded Rectangle 26"/>
          <p:cNvSpPr/>
          <p:nvPr/>
        </p:nvSpPr>
        <p:spPr bwMode="auto">
          <a:xfrm>
            <a:off x="4648200" y="3200400"/>
            <a:ext cx="3124200" cy="1066800"/>
          </a:xfrm>
          <a:prstGeom prst="round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sz="2000"/>
              <a:t>Trong </a:t>
            </a:r>
            <a:r>
              <a:rPr lang="en-US" sz="2000">
                <a:solidFill>
                  <a:srgbClr val="FF0000"/>
                </a:solidFill>
              </a:rPr>
              <a:t>(</a:t>
            </a:r>
            <a:r>
              <a:rPr lang="en-US" sz="2000"/>
              <a:t> </a:t>
            </a:r>
            <a:r>
              <a:rPr lang="en-US" sz="2000">
                <a:solidFill>
                  <a:srgbClr val="FF0000"/>
                </a:solidFill>
              </a:rPr>
              <a:t>)</a:t>
            </a:r>
            <a:r>
              <a:rPr lang="en-US" sz="2000"/>
              <a:t>, cho kết quả</a:t>
            </a:r>
          </a:p>
          <a:p>
            <a:pPr>
              <a:defRPr/>
            </a:pPr>
            <a:r>
              <a:rPr lang="en-US" sz="2000"/>
              <a:t>(sai = 0, </a:t>
            </a:r>
            <a:r>
              <a:rPr lang="vi-VN" sz="2000"/>
              <a:t>đú</a:t>
            </a:r>
            <a:r>
              <a:rPr lang="en-US" sz="2000"/>
              <a:t>ng ≠ 0)</a:t>
            </a: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rot="16200000" flipH="1">
            <a:off x="1366837" y="2773363"/>
            <a:ext cx="303213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9"/>
          <p:cNvSpPr>
            <a:spLocks/>
          </p:cNvSpPr>
          <p:nvPr/>
        </p:nvSpPr>
        <p:spPr bwMode="gray">
          <a:xfrm rot="10800000" flipV="1">
            <a:off x="2800350" y="4800600"/>
            <a:ext cx="1828800" cy="914400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" name="Freeform 9"/>
          <p:cNvSpPr>
            <a:spLocks/>
          </p:cNvSpPr>
          <p:nvPr/>
        </p:nvSpPr>
        <p:spPr bwMode="gray">
          <a:xfrm rot="10800000">
            <a:off x="2805113" y="5076825"/>
            <a:ext cx="1828800" cy="914400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" grpId="0" animBg="1"/>
      <p:bldP spid="9" grpId="0"/>
      <p:bldP spid="10" grpId="0"/>
      <p:bldP spid="18" grpId="0" animBg="1"/>
      <p:bldP spid="26" grpId="0" animBg="1"/>
      <p:bldP spid="27" grpId="0" animBg="1"/>
      <p:bldP spid="32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Câu lệnh if (</a:t>
            </a:r>
            <a:r>
              <a:rPr lang="vi-VN" smtClean="0"/>
              <a:t>đ</a:t>
            </a:r>
            <a:r>
              <a:rPr lang="en-US" smtClean="0"/>
              <a:t>ủ)</a:t>
            </a:r>
          </a:p>
        </p:txBody>
      </p:sp>
      <p:sp>
        <p:nvSpPr>
          <p:cNvPr id="2048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Câu lệnh điều kiện và rẽ nhánh</a:t>
            </a:r>
            <a:endParaRPr lang="en-US" smtClean="0"/>
          </a:p>
        </p:txBody>
      </p:sp>
      <p:sp>
        <p:nvSpPr>
          <p:cNvPr id="4" name="Rounded Rectangle 3"/>
          <p:cNvSpPr/>
          <p:nvPr/>
        </p:nvSpPr>
        <p:spPr>
          <a:xfrm>
            <a:off x="685800" y="1524000"/>
            <a:ext cx="152400" cy="464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485" name="TextBox 4"/>
          <p:cNvSpPr txBox="1">
            <a:spLocks noChangeArrowheads="1"/>
          </p:cNvSpPr>
          <p:nvPr/>
        </p:nvSpPr>
        <p:spPr bwMode="auto">
          <a:xfrm>
            <a:off x="838200" y="1524000"/>
            <a:ext cx="70104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if (a == 0)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printf(“a bang 0”);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printf(“a khac 0”);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if (a == 0)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printf(“a bang 0”);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a = 2912;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printf(“a khac 0”);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0" y="2209800"/>
            <a:ext cx="9128125" cy="12192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2514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0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0" y="3124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>
            <a:spLocks/>
          </p:cNvSpPr>
          <p:nvPr/>
        </p:nvSpPr>
        <p:spPr bwMode="auto">
          <a:xfrm>
            <a:off x="0" y="3733800"/>
            <a:ext cx="9128125" cy="2133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16"/>
          <p:cNvSpPr>
            <a:spLocks/>
          </p:cNvSpPr>
          <p:nvPr/>
        </p:nvSpPr>
        <p:spPr bwMode="auto">
          <a:xfrm>
            <a:off x="0" y="3733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0" y="4038600"/>
            <a:ext cx="9128125" cy="12192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0" y="5257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0" y="5562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Câu lệnh if - Một số l</a:t>
            </a:r>
            <a:r>
              <a:rPr lang="vi-VN" smtClean="0"/>
              <a:t>ư</a:t>
            </a:r>
            <a:r>
              <a:rPr lang="en-US" smtClean="0"/>
              <a:t>u ý</a:t>
            </a:r>
          </a:p>
        </p:txBody>
      </p:sp>
      <p:sp>
        <p:nvSpPr>
          <p:cNvPr id="2150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Câu lệnh </a:t>
            </a:r>
            <a:r>
              <a:rPr 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if</a:t>
            </a:r>
            <a:r>
              <a:rPr lang="en-US" smtClean="0">
                <a:latin typeface="Arial" charset="0"/>
                <a:cs typeface="Arial" charset="0"/>
              </a:rPr>
              <a:t> và câu lệnh </a:t>
            </a:r>
            <a:r>
              <a:rPr 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if… else</a:t>
            </a:r>
            <a:r>
              <a:rPr lang="en-US" smtClean="0">
                <a:latin typeface="Arial" charset="0"/>
                <a:cs typeface="Arial" charset="0"/>
              </a:rPr>
              <a:t> là một </a:t>
            </a:r>
            <a:r>
              <a:rPr 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câu lệnh </a:t>
            </a:r>
            <a:r>
              <a:rPr lang="vi-VN" smtClean="0">
                <a:solidFill>
                  <a:srgbClr val="FF0000"/>
                </a:solidFill>
                <a:latin typeface="Arial" charset="0"/>
                <a:cs typeface="Arial" charset="0"/>
              </a:rPr>
              <a:t>đơ</a:t>
            </a:r>
            <a:r>
              <a:rPr 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n</a:t>
            </a:r>
            <a:r>
              <a:rPr lang="en-US" smtClean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2150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Câu lệnh điều kiện và rẽ nhánh</a:t>
            </a:r>
            <a:endParaRPr lang="en-US" smtClean="0"/>
          </a:p>
        </p:txBody>
      </p:sp>
      <p:sp>
        <p:nvSpPr>
          <p:cNvPr id="9" name="Rounded Rectangle 8"/>
          <p:cNvSpPr/>
          <p:nvPr/>
        </p:nvSpPr>
        <p:spPr>
          <a:xfrm>
            <a:off x="685800" y="2514600"/>
            <a:ext cx="152400" cy="3962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200" y="2514600"/>
            <a:ext cx="7010400" cy="40934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strike="sngStrike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if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a == 0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printf(“a bang 0”);</a:t>
            </a:r>
          </a:p>
          <a:p>
            <a:pPr>
              <a:defRPr/>
            </a:pPr>
            <a:r>
              <a:rPr lang="en-US" sz="2000" b="1" strike="sngStrike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sz="2000" b="1" strike="sngStrike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if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a == 0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printf(“a bang 0”);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a = 2912;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printf(“a khac 0”);</a:t>
            </a:r>
          </a:p>
          <a:p>
            <a:pPr>
              <a:defRPr/>
            </a:pPr>
            <a:r>
              <a:rPr lang="en-US" sz="2000" b="1" strike="sngStrike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28956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0" y="2590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0" y="3505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>
            <a:spLocks/>
          </p:cNvSpPr>
          <p:nvPr/>
        </p:nvSpPr>
        <p:spPr bwMode="auto">
          <a:xfrm>
            <a:off x="0" y="4114800"/>
            <a:ext cx="9128125" cy="2133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16"/>
          <p:cNvSpPr>
            <a:spLocks/>
          </p:cNvSpPr>
          <p:nvPr/>
        </p:nvSpPr>
        <p:spPr bwMode="auto">
          <a:xfrm>
            <a:off x="0" y="3810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0" y="6248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Câu lệnh if - Một số l</a:t>
            </a:r>
            <a:r>
              <a:rPr lang="vi-VN" smtClean="0"/>
              <a:t>ư</a:t>
            </a:r>
            <a:r>
              <a:rPr lang="en-US" smtClean="0"/>
              <a:t>u ý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Câu lệnh </a:t>
            </a:r>
            <a:r>
              <a:rPr 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if có thể lồng vào nhau</a:t>
            </a:r>
            <a:r>
              <a:rPr lang="en-US" smtClean="0">
                <a:latin typeface="Arial" charset="0"/>
                <a:cs typeface="Arial" charset="0"/>
              </a:rPr>
              <a:t> và </a:t>
            </a:r>
            <a:r>
              <a:rPr 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else sẽ t</a:t>
            </a:r>
            <a:r>
              <a:rPr lang="vi-VN" smtClean="0">
                <a:solidFill>
                  <a:srgbClr val="FF0000"/>
                </a:solidFill>
                <a:latin typeface="Arial" charset="0"/>
                <a:cs typeface="Arial" charset="0"/>
              </a:rPr>
              <a:t>ươ</a:t>
            </a:r>
            <a:r>
              <a:rPr 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ng ứng với if gần nó nhất</a:t>
            </a:r>
            <a:r>
              <a:rPr lang="en-US" smtClean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Câu lệnh điều kiện và rẽ nhánh</a:t>
            </a:r>
            <a:endParaRPr lang="en-US" smtClean="0"/>
          </a:p>
        </p:txBody>
      </p:sp>
      <p:sp>
        <p:nvSpPr>
          <p:cNvPr id="5" name="Rounded Rectangle 4"/>
          <p:cNvSpPr/>
          <p:nvPr/>
        </p:nvSpPr>
        <p:spPr>
          <a:xfrm>
            <a:off x="685800" y="2514600"/>
            <a:ext cx="152400" cy="3962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534" name="TextBox 5"/>
          <p:cNvSpPr txBox="1">
            <a:spLocks noChangeArrowheads="1"/>
          </p:cNvSpPr>
          <p:nvPr/>
        </p:nvSpPr>
        <p:spPr bwMode="auto">
          <a:xfrm>
            <a:off x="838200" y="2514600"/>
            <a:ext cx="7010400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if (a != 0)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(b &gt; 0)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printf(“a != 0 va b &gt; 0”);</a:t>
            </a:r>
          </a:p>
          <a:p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printf(“a != 0 va b &lt;= 0”);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if (a !=0)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(b &gt; 0)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printf(“a != 0 va b &gt; 0”);</a:t>
            </a:r>
          </a:p>
          <a:p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printf(“a != 0 va b &lt;= 0”);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0" y="2895600"/>
            <a:ext cx="9128125" cy="12192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0" y="4724400"/>
            <a:ext cx="9128125" cy="1752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Câu lệnh if - Một số l</a:t>
            </a:r>
            <a:r>
              <a:rPr lang="vi-VN" smtClean="0"/>
              <a:t>ư</a:t>
            </a:r>
            <a:r>
              <a:rPr lang="en-US" smtClean="0"/>
              <a:t>u ý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Nên </a:t>
            </a:r>
            <a:r>
              <a:rPr 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dùng else</a:t>
            </a:r>
            <a:r>
              <a:rPr lang="en-US" smtClean="0">
                <a:latin typeface="Arial" charset="0"/>
                <a:cs typeface="Arial" charset="0"/>
              </a:rPr>
              <a:t> </a:t>
            </a:r>
            <a:r>
              <a:rPr lang="vi-VN" smtClean="0">
                <a:latin typeface="Arial" charset="0"/>
                <a:cs typeface="Arial" charset="0"/>
              </a:rPr>
              <a:t>để</a:t>
            </a:r>
            <a:r>
              <a:rPr lang="en-US" smtClean="0">
                <a:latin typeface="Arial" charset="0"/>
                <a:cs typeface="Arial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loại trừ tr</a:t>
            </a:r>
            <a:r>
              <a:rPr lang="vi-VN" smtClean="0">
                <a:solidFill>
                  <a:srgbClr val="FF0000"/>
                </a:solidFill>
                <a:latin typeface="Arial" charset="0"/>
                <a:cs typeface="Arial" charset="0"/>
              </a:rPr>
              <a:t>ườ</a:t>
            </a:r>
            <a:r>
              <a:rPr 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ng hợp</a:t>
            </a:r>
            <a:r>
              <a:rPr lang="en-US" smtClean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Câu lệnh điều kiện và rẽ nhánh</a:t>
            </a:r>
            <a:endParaRPr lang="en-US" smtClean="0"/>
          </a:p>
        </p:txBody>
      </p:sp>
      <p:sp>
        <p:nvSpPr>
          <p:cNvPr id="5" name="Rounded Rectangle 4"/>
          <p:cNvSpPr/>
          <p:nvPr/>
        </p:nvSpPr>
        <p:spPr>
          <a:xfrm>
            <a:off x="685800" y="2152650"/>
            <a:ext cx="152400" cy="43243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558" name="TextBox 5"/>
          <p:cNvSpPr txBox="1">
            <a:spLocks noChangeArrowheads="1"/>
          </p:cNvSpPr>
          <p:nvPr/>
        </p:nvSpPr>
        <p:spPr bwMode="auto">
          <a:xfrm>
            <a:off x="838200" y="2152650"/>
            <a:ext cx="70104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if (delta &lt; 0)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printf(“PT vo nghiem”);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if (delta == 0)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printf(“PT co nghiem kep”);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if (delta &gt; 0)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printf(“PT co 2 nghiem”);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if (delta &lt; 0)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printf(“PT vo nghiem”);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else	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b="1" i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delta &gt;= 0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if (delta == 0)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printf(“PT co nghiem kep”);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printf(“PT co 2 nghiem”);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0" y="2209800"/>
            <a:ext cx="9128125" cy="1828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15875" y="2514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15875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>
            <a:spLocks/>
          </p:cNvSpPr>
          <p:nvPr/>
        </p:nvSpPr>
        <p:spPr bwMode="auto">
          <a:xfrm>
            <a:off x="15875" y="3429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16"/>
          <p:cNvSpPr>
            <a:spLocks/>
          </p:cNvSpPr>
          <p:nvPr/>
        </p:nvSpPr>
        <p:spPr bwMode="auto">
          <a:xfrm>
            <a:off x="15875" y="4343400"/>
            <a:ext cx="9128125" cy="2133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0" y="4343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0" y="4648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Câu lệnh if - Một số l</a:t>
            </a:r>
            <a:r>
              <a:rPr lang="vi-VN" smtClean="0"/>
              <a:t>ư</a:t>
            </a:r>
            <a:r>
              <a:rPr lang="en-US" smtClean="0"/>
              <a:t>u ý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Không </a:t>
            </a:r>
            <a:r>
              <a:rPr lang="vi-VN" smtClean="0">
                <a:latin typeface="Arial" charset="0"/>
                <a:cs typeface="Arial" charset="0"/>
              </a:rPr>
              <a:t>đượ</a:t>
            </a:r>
            <a:r>
              <a:rPr lang="en-US" smtClean="0">
                <a:latin typeface="Arial" charset="0"/>
                <a:cs typeface="Arial" charset="0"/>
              </a:rPr>
              <a:t>c thêm ; sau </a:t>
            </a:r>
            <a:r>
              <a:rPr lang="vi-VN" smtClean="0">
                <a:latin typeface="Arial" charset="0"/>
                <a:cs typeface="Arial" charset="0"/>
              </a:rPr>
              <a:t>đ</a:t>
            </a:r>
            <a:r>
              <a:rPr lang="en-US" smtClean="0">
                <a:latin typeface="Arial" charset="0"/>
                <a:cs typeface="Arial" charset="0"/>
              </a:rPr>
              <a:t>iều kiện của if.</a:t>
            </a: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Câu lệnh điều kiện và rẽ nhánh</a:t>
            </a:r>
            <a:endParaRPr lang="en-US" smtClean="0"/>
          </a:p>
        </p:txBody>
      </p:sp>
      <p:sp>
        <p:nvSpPr>
          <p:cNvPr id="5" name="Rounded Rectangle 4"/>
          <p:cNvSpPr/>
          <p:nvPr/>
        </p:nvSpPr>
        <p:spPr>
          <a:xfrm>
            <a:off x="685800" y="2152650"/>
            <a:ext cx="152400" cy="43243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82" name="TextBox 5"/>
          <p:cNvSpPr txBox="1">
            <a:spLocks noChangeArrowheads="1"/>
          </p:cNvSpPr>
          <p:nvPr/>
        </p:nvSpPr>
        <p:spPr bwMode="auto">
          <a:xfrm>
            <a:off x="838200" y="2152650"/>
            <a:ext cx="70104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a = 0;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if (a != 0)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printf(“a khac 0.”);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if (a != 0)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printf(“a khac 0.”);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if (a != 0)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}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printf(“a khac 0.”);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0" y="31242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0" y="3124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Rectangle 23"/>
          <p:cNvSpPr>
            <a:spLocks/>
          </p:cNvSpPr>
          <p:nvPr/>
        </p:nvSpPr>
        <p:spPr bwMode="auto">
          <a:xfrm>
            <a:off x="0" y="40386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Rectangle 24"/>
          <p:cNvSpPr>
            <a:spLocks/>
          </p:cNvSpPr>
          <p:nvPr/>
        </p:nvSpPr>
        <p:spPr bwMode="auto">
          <a:xfrm>
            <a:off x="0" y="4953000"/>
            <a:ext cx="9128125" cy="12192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Rectangle 25"/>
          <p:cNvSpPr>
            <a:spLocks/>
          </p:cNvSpPr>
          <p:nvPr/>
        </p:nvSpPr>
        <p:spPr bwMode="auto">
          <a:xfrm>
            <a:off x="0" y="4953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Rectangle 27"/>
          <p:cNvSpPr>
            <a:spLocks/>
          </p:cNvSpPr>
          <p:nvPr/>
        </p:nvSpPr>
        <p:spPr bwMode="auto">
          <a:xfrm>
            <a:off x="0" y="5867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1" grpId="0" animBg="1"/>
      <p:bldP spid="21" grpId="1" animBg="1"/>
      <p:bldP spid="22" grpId="0" animBg="1"/>
      <p:bldP spid="22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NHẬP MÔN LẬP TRÌNH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Giới thiệu chung&amp;quot;&quot;/&gt;&lt;property id=&quot;20307&quot; value=&quot;259&quot;/&gt;&lt;/object&gt;&lt;object type=&quot;3&quot; unique_id=&quot;10006&quot;&gt;&lt;property id=&quot;20148&quot; value=&quot;5&quot;/&gt;&lt;property id=&quot;20300&quot; value=&quot;Slide 3 - &amp;quot;Nội dung môn học&amp;quot;&quot;/&gt;&lt;property id=&quot;20307&quot; value=&quot;260&quot;/&gt;&lt;/object&gt;&lt;object type=&quot;3&quot; unique_id=&quot;10037&quot;&gt;&lt;property id=&quot;20148&quot; value=&quot;5&quot;/&gt;&lt;property id=&quot;20300&quot; value=&quot;Slide 4 - &amp;quot;Nội dung môn học&amp;quot;&quot;/&gt;&lt;property id=&quot;20307&quot; value=&quot;263&quot;/&gt;&lt;/object&gt;&lt;object type=&quot;3&quot; unique_id=&quot;10088&quot;&gt;&lt;property id=&quot;20148&quot; value=&quot;5&quot;/&gt;&lt;property id=&quot;20300&quot; value=&quot;Slide 5 - &amp;quot;Nội dung môn học&amp;quot;&quot;/&gt;&lt;property id=&quot;20307&quot; value=&quot;264&quot;/&gt;&lt;/object&gt;&lt;object type=&quot;3&quot; unique_id=&quot;10089&quot;&gt;&lt;property id=&quot;20148&quot; value=&quot;5&quot;/&gt;&lt;property id=&quot;20300&quot; value=&quot;Slide 6 - &amp;quot;Nội dung môn học&amp;quot;&quot;/&gt;&lt;property id=&quot;20307&quot; value=&quot;266&quot;/&gt;&lt;/object&gt;&lt;object type=&quot;3&quot; unique_id=&quot;10090&quot;&gt;&lt;property id=&quot;20148&quot; value=&quot;5&quot;/&gt;&lt;property id=&quot;20300&quot; value=&quot;Slide 7 - &amp;quot;Nội dung môn học&amp;quot;&quot;/&gt;&lt;property id=&quot;20307&quot; value=&quot;265&quot;/&gt;&lt;/object&gt;&lt;object type=&quot;3&quot; unique_id=&quot;10091&quot;&gt;&lt;property id=&quot;20148&quot; value=&quot;5&quot;/&gt;&lt;property id=&quot;20300&quot; value=&quot;Slide 8 - &amp;quot;Nội dung môn học&amp;quot;&quot;/&gt;&lt;property id=&quot;20307&quot; value=&quot;26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VCBB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</TotalTime>
  <Words>1112</Words>
  <Application>Microsoft Office PowerPoint</Application>
  <PresentationFormat>On-screen Show (4:3)</PresentationFormat>
  <Paragraphs>361</Paragraphs>
  <Slides>23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VCBB</vt:lpstr>
      <vt:lpstr>Nội dung</vt:lpstr>
      <vt:lpstr>Câu lệnh if (thiếu)</vt:lpstr>
      <vt:lpstr>Câu lệnh if (thiếu)</vt:lpstr>
      <vt:lpstr>Câu lệnh if (đủ)</vt:lpstr>
      <vt:lpstr>Câu lệnh if (đủ)</vt:lpstr>
      <vt:lpstr>Câu lệnh if - Một số lưu ý</vt:lpstr>
      <vt:lpstr>Câu lệnh if - Một số lưu ý</vt:lpstr>
      <vt:lpstr>Câu lệnh if - Một số lưu ý</vt:lpstr>
      <vt:lpstr>Câu lệnh if - Một số lưu ý</vt:lpstr>
      <vt:lpstr>Câu lệnh switch (thiếu)</vt:lpstr>
      <vt:lpstr>Câu lệnh switch (thiếu)</vt:lpstr>
      <vt:lpstr>Câu lệnh switch (đủ)</vt:lpstr>
      <vt:lpstr>Câu lệnh switch (đủ)</vt:lpstr>
      <vt:lpstr>Câu lệnh switch - Một số lưu ý</vt:lpstr>
      <vt:lpstr>Câu lệnh switch - Một số lưu ý</vt:lpstr>
      <vt:lpstr>Câu lệnh switch - Một số lưu ý</vt:lpstr>
      <vt:lpstr>Câu lệnh switch - Một số lưu ý</vt:lpstr>
      <vt:lpstr>Câu lệnh switch - Một số lưu ý</vt:lpstr>
      <vt:lpstr>Kinh nghiệm lập trình</vt:lpstr>
      <vt:lpstr>Kinh nghiệm lập trình</vt:lpstr>
      <vt:lpstr>Bài tập thực hành</vt:lpstr>
      <vt:lpstr>Bài tập thực hành</vt:lpstr>
      <vt:lpstr>Bài tập thực hành</vt:lpstr>
    </vt:vector>
  </TitlesOfParts>
  <Company>BABYDUCK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tripham</dc:creator>
  <cp:lastModifiedBy>Student</cp:lastModifiedBy>
  <cp:revision>287</cp:revision>
  <dcterms:created xsi:type="dcterms:W3CDTF">2007-09-05T08:24:33Z</dcterms:created>
  <dcterms:modified xsi:type="dcterms:W3CDTF">2013-05-08T05:49:57Z</dcterms:modified>
</cp:coreProperties>
</file>