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9144000" cy="6858000" type="screen4x3"/>
  <p:notesSz cx="7315200" cy="9601200"/>
  <p:custDataLst>
    <p:tags r:id="rId5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CC66"/>
    <a:srgbClr val="5CADFF"/>
    <a:srgbClr val="FF99FF"/>
    <a:srgbClr val="FF66FF"/>
    <a:srgbClr val="FFCCFF"/>
    <a:srgbClr val="CC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7" autoAdjust="0"/>
    <p:restoredTop sz="94004" autoAdjust="0"/>
  </p:normalViewPr>
  <p:slideViewPr>
    <p:cSldViewPr>
      <p:cViewPr>
        <p:scale>
          <a:sx n="75" d="100"/>
          <a:sy n="75" d="100"/>
        </p:scale>
        <p:origin x="-1026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08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24187E60-7090-4B8A-8A32-D3DDA770EE7F}" type="datetimeFigureOut">
              <a:rPr lang="vi-VN"/>
              <a:pPr>
                <a:defRPr/>
              </a:pPr>
              <a:t>16/05/2013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C3FD74E8-3108-4A49-A567-56281167CD6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36016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smtClean="0">
                <a:cs typeface="+mn-cs"/>
              </a:defRPr>
            </a:lvl1pPr>
          </a:lstStyle>
          <a:p>
            <a:pPr>
              <a:defRPr/>
            </a:pPr>
            <a:fld id="{46ADEF13-2FC2-4143-AD6D-9117CB51BD37}" type="datetimeFigureOut">
              <a:rPr lang="en-US"/>
              <a:pPr>
                <a:defRPr/>
              </a:pPr>
              <a:t>16/05/2013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smtClean="0">
                <a:cs typeface="+mn-cs"/>
              </a:defRPr>
            </a:lvl1pPr>
          </a:lstStyle>
          <a:p>
            <a:pPr>
              <a:defRPr/>
            </a:pPr>
            <a:fld id="{D7CC5E53-3C37-4289-9B0F-9ADCB2F048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090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0FB5138-3B33-4E77-8945-CCE043857176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E5AD4CD-378A-4EA4-96F5-2E3CA2E14150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4861DAD-B2E9-490A-ABE3-3AF9CF9578D4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314C2E5-A602-49C3-8CE2-B7B976809434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D042D7F-ECC1-4338-950E-D5EA4D1BC919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9988561-E985-400E-9790-18153FF6430D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400B5B0-BE7D-4B34-BDAF-5B2357A176B3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024B1CC-52B5-45A2-98D5-F20CDE8853D4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25A42C5-E34E-4999-B4A6-B4AA53FFC626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8C28F6B-7276-4D6E-98FF-71A5B2E7BB8F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A652D78-10CC-47C7-843F-36782CD7C789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E252E4A-FEC6-4464-92DE-1FE8EDD0A21F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19A575-5675-486C-AE3F-B261B701A9EA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F6BE73C-B582-4A9B-92E4-B36356DDDFA9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EA66273-33C0-4AAD-87DB-B8BA35DD98D2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57B8F31-5BCC-4D9B-A113-D04A56939218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F654DC5-9DBF-4CF9-9239-59D71909C242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0B8249A-15E8-4927-B6E9-65400D9DD206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3EFFC7D-90C5-4933-9F08-5E97740EDAC2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E2271BD-5A69-4C9D-828E-BA6CF8C07E0F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EA34D5A-63F0-4BE1-981E-0BE4CC2F9CD4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C00791B-ACC0-4827-AE53-851A28A31146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7E64C13-A4D5-4737-8156-29C1BC09059E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D3F7BA-959A-41F1-AE40-413BD47E25CD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A960483-25FD-42C1-9A31-5E687BDB51AB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253AC3C-51A3-410A-9EE1-D45D8D3FC1B0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9052E49-1046-4992-8336-CB3014567DF8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8317EF9-56C4-4902-B3B8-7F20DB445F6E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01FBCDF-96A0-4FDB-AB3D-7E984EE87A95}" type="slidenum">
              <a:rPr lang="en-US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B7BC21B-B8C3-4BC9-A9EE-7C7CFA88D596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266F240-D540-496D-8219-D3BCF00173F9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126A909-0476-4CB5-8221-49F8B8A5EEC2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C873A2D-5E49-4191-9293-CB6208ACFC1F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56D77E3-784F-4A04-AFB2-C3E81AE77192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FF1C883-99DA-493C-9034-52F31648F4AE}" type="slidenum">
              <a:rPr lang="en-US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733F774-BDCA-4882-A8A9-CCFF3CF5540E}" type="slidenum">
              <a:rPr lang="en-US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A5ABBF3-AC60-4D6B-89B5-CE7982165E05}" type="slidenum">
              <a:rPr lang="en-US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46B96B9-96BE-436E-B9CD-D44530AD7ACF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47182B4-FB41-4952-817A-AB9557079A2D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2C6203D-6ED1-4A26-8619-2934219B4021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E8588F3-9CB6-4C0D-8598-7F428325AC41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546A2D5-BA7B-47E8-A947-89ACCCB6C7E4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3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1143000" y="228600"/>
            <a:ext cx="6705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Tr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ườ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Đại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học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học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Tự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nhiên</a:t>
            </a:r>
            <a:endParaRPr lang="en-US" sz="1600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Công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nghệ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thông tin</a:t>
            </a:r>
          </a:p>
          <a:p>
            <a:pPr>
              <a:defRPr/>
            </a:pP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Bộ môn Tin học c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ơ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s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ở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12" name="AutoShape 113" descr="gdd01"/>
          <p:cNvSpPr>
            <a:spLocks noChangeArrowheads="1"/>
          </p:cNvSpPr>
          <p:nvPr userDrawn="1"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 userDrawn="1"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 userDrawn="1"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8E7D1E6E-AFE0-4A83-9B64-3CA4E1DD2819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 userDrawn="1"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r">
              <a:buFont typeface="Wingdings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kern="0" smtClean="0">
                <a:solidFill>
                  <a:schemeClr val="tx1"/>
                </a:solidFill>
                <a:latin typeface="+mn-lt"/>
                <a:cs typeface="+mn-cs"/>
              </a:rPr>
              <a:t>Đặng Bình Ph</a:t>
            </a:r>
            <a:r>
              <a:rPr lang="vi-VN" kern="0" smtClean="0">
                <a:solidFill>
                  <a:schemeClr val="tx1"/>
                </a:solidFill>
                <a:latin typeface="+mn-lt"/>
                <a:cs typeface="+mn-cs"/>
              </a:rPr>
              <a:t>ươ</a:t>
            </a:r>
            <a:r>
              <a:rPr lang="en-US" kern="0" smtClean="0">
                <a:solidFill>
                  <a:schemeClr val="tx1"/>
                </a:solidFill>
                <a:latin typeface="+mn-lt"/>
                <a:cs typeface="+mn-cs"/>
              </a:rPr>
              <a:t>ng</a:t>
            </a:r>
          </a:p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1200" kern="0" smtClean="0">
                <a:solidFill>
                  <a:schemeClr val="tx1"/>
                </a:solidFill>
                <a:latin typeface="+mn-lt"/>
                <a:cs typeface="+mn-cs"/>
              </a:rPr>
              <a:t>dbphuong@fit.hcmuns.edu.vn</a:t>
            </a:r>
            <a:endParaRPr lang="en-US" sz="1200" kern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304800" y="152400"/>
            <a:ext cx="708025" cy="99060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43000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214E7442-230F-476B-ABBC-77E874714582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2EE98000-0902-466F-AF54-D8B7909E1DD5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6A45134A-41E3-4A2E-BE4B-20E46C7C0C1A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7383CD9D-6906-4A26-94FA-0FE5639DAEAA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D32C1A54-5B48-4F2D-84EB-C1187A4341C8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 dirty="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ADF4C5AF-A9D1-4371-8784-E62071EC5485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D54E71A7-2209-4585-A051-2337325995C3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14004297-1AC9-4707-959B-4308CDAF0A19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66D5115F-D50F-4988-8480-7409975232E0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8C0859F4-7CFA-4045-9157-F427A6078BE1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D483B74F-2670-4FF3-97C6-292BA3132CF1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4F0BE030-BB91-4DBB-8A19-8ACB661C3A19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027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043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4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5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7" name="AutoShape 23"/>
          <p:cNvSpPr>
            <a:spLocks noChangeArrowheads="1"/>
          </p:cNvSpPr>
          <p:nvPr userDrawn="1"/>
        </p:nvSpPr>
        <p:spPr bwMode="gray">
          <a:xfrm>
            <a:off x="169863" y="436563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VC</a:t>
            </a:r>
          </a:p>
        </p:txBody>
      </p:sp>
      <p:sp>
        <p:nvSpPr>
          <p:cNvPr id="1048" name="AutoShape 24"/>
          <p:cNvSpPr>
            <a:spLocks noChangeArrowheads="1"/>
          </p:cNvSpPr>
          <p:nvPr userDrawn="1"/>
        </p:nvSpPr>
        <p:spPr bwMode="gray">
          <a:xfrm>
            <a:off x="517525" y="228600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rgbClr val="FFC000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cs typeface="+mn-cs"/>
              </a:rPr>
              <a:t>&amp;</a:t>
            </a:r>
          </a:p>
        </p:txBody>
      </p:sp>
      <p:sp>
        <p:nvSpPr>
          <p:cNvPr id="1049" name="AutoShape 25"/>
          <p:cNvSpPr>
            <a:spLocks noChangeArrowheads="1"/>
          </p:cNvSpPr>
          <p:nvPr userDrawn="1"/>
        </p:nvSpPr>
        <p:spPr bwMode="gray">
          <a:xfrm>
            <a:off x="517525" y="647700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rgbClr val="FF99FF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cs typeface="+mn-cs"/>
              </a:rPr>
              <a:t>BB</a:t>
            </a:r>
            <a:endParaRPr lang="en-US" sz="1600" b="1" baseline="30000">
              <a:solidFill>
                <a:schemeClr val="bg1"/>
              </a:solidFill>
              <a:cs typeface="+mn-cs"/>
            </a:endParaRPr>
          </a:p>
        </p:txBody>
      </p:sp>
      <p:sp>
        <p:nvSpPr>
          <p:cNvPr id="103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88FA8A58-146A-4022-B25C-914ADAD98657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image" Target="../media/image5.gif"/><Relationship Id="rId7" Type="http://schemas.openxmlformats.org/officeDocument/2006/relationships/slide" Target="slide3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5" Type="http://schemas.openxmlformats.org/officeDocument/2006/relationships/image" Target="../media/image6.png"/><Relationship Id="rId4" Type="http://schemas.openxmlformats.org/officeDocument/2006/relationships/slide" Target="slide29.xml"/><Relationship Id="rId9" Type="http://schemas.openxmlformats.org/officeDocument/2006/relationships/slide" Target="slide3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image" Target="../media/image5.gif"/><Relationship Id="rId7" Type="http://schemas.openxmlformats.org/officeDocument/2006/relationships/slide" Target="slide4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9.xml"/><Relationship Id="rId11" Type="http://schemas.openxmlformats.org/officeDocument/2006/relationships/slide" Target="slide38.xml"/><Relationship Id="rId5" Type="http://schemas.openxmlformats.org/officeDocument/2006/relationships/image" Target="../media/image6.png"/><Relationship Id="rId10" Type="http://schemas.openxmlformats.org/officeDocument/2006/relationships/slide" Target="slide37.xml"/><Relationship Id="rId4" Type="http://schemas.openxmlformats.org/officeDocument/2006/relationships/slide" Target="slide34.xml"/><Relationship Id="rId9" Type="http://schemas.openxmlformats.org/officeDocument/2006/relationships/slide" Target="slide3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46.xml"/><Relationship Id="rId3" Type="http://schemas.openxmlformats.org/officeDocument/2006/relationships/image" Target="../media/image5.gif"/><Relationship Id="rId7" Type="http://schemas.openxmlformats.org/officeDocument/2006/relationships/slide" Target="slide4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2.xml"/><Relationship Id="rId5" Type="http://schemas.openxmlformats.org/officeDocument/2006/relationships/image" Target="../media/image6.png"/><Relationship Id="rId4" Type="http://schemas.openxmlformats.org/officeDocument/2006/relationships/slide" Target="slide4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Câu lệnh lặp</a:t>
            </a:r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6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406" name="Text Box 4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 dirty="0" err="1">
                  <a:solidFill>
                    <a:srgbClr val="000000"/>
                  </a:solidFill>
                </a:rPr>
                <a:t>Câu</a:t>
              </a:r>
              <a:r>
                <a:rPr lang="en-US" b="1" dirty="0">
                  <a:solidFill>
                    <a:srgbClr val="000000"/>
                  </a:solidFill>
                </a:rPr>
                <a:t> </a:t>
              </a:r>
              <a:r>
                <a:rPr lang="en-US" b="1" dirty="0" err="1">
                  <a:solidFill>
                    <a:srgbClr val="000000"/>
                  </a:solidFill>
                </a:rPr>
                <a:t>lệnh</a:t>
              </a:r>
              <a:r>
                <a:rPr lang="en-US" b="1" dirty="0">
                  <a:solidFill>
                    <a:srgbClr val="000000"/>
                  </a:solidFill>
                </a:rPr>
                <a:t> for</a:t>
              </a:r>
            </a:p>
          </p:txBody>
        </p:sp>
        <p:sp>
          <p:nvSpPr>
            <p:cNvPr id="16407" name="Text Box 5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2133600" y="2743200"/>
            <a:ext cx="4724400" cy="685800"/>
            <a:chOff x="1296" y="1824"/>
            <a:chExt cx="2976" cy="432"/>
          </a:xfrm>
        </p:grpSpPr>
        <p:sp>
          <p:nvSpPr>
            <p:cNvPr id="11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402" name="Text Box 5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Câu lệnh while</a:t>
              </a:r>
            </a:p>
          </p:txBody>
        </p:sp>
        <p:sp>
          <p:nvSpPr>
            <p:cNvPr id="16403" name="Text Box 5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0" name="Group 56"/>
          <p:cNvGrpSpPr>
            <a:grpSpLocks/>
          </p:cNvGrpSpPr>
          <p:nvPr/>
        </p:nvGrpSpPr>
        <p:grpSpPr bwMode="auto">
          <a:xfrm>
            <a:off x="2133600" y="3581400"/>
            <a:ext cx="4724400" cy="685800"/>
            <a:chOff x="1296" y="1824"/>
            <a:chExt cx="2976" cy="432"/>
          </a:xfrm>
        </p:grpSpPr>
        <p:sp>
          <p:nvSpPr>
            <p:cNvPr id="16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398" name="Text Box 5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Câu lệnh do… while</a:t>
              </a:r>
            </a:p>
          </p:txBody>
        </p:sp>
        <p:sp>
          <p:nvSpPr>
            <p:cNvPr id="16399" name="Text Box 6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5" name="Group 61"/>
          <p:cNvGrpSpPr>
            <a:grpSpLocks/>
          </p:cNvGrpSpPr>
          <p:nvPr/>
        </p:nvGrpSpPr>
        <p:grpSpPr bwMode="auto">
          <a:xfrm>
            <a:off x="2133600" y="4495800"/>
            <a:ext cx="4724400" cy="685800"/>
            <a:chOff x="1296" y="1824"/>
            <a:chExt cx="2976" cy="432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394" name="Text Box 6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Một số kinh nghiệm lập trình</a:t>
              </a:r>
            </a:p>
          </p:txBody>
        </p:sp>
        <p:sp>
          <p:nvSpPr>
            <p:cNvPr id="16395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Câu lệnh for - Một số l</a:t>
            </a:r>
            <a:r>
              <a:rPr lang="vi-VN" smtClean="0"/>
              <a:t>ư</a:t>
            </a:r>
            <a:r>
              <a:rPr lang="en-US" smtClean="0"/>
              <a:t>u ý</a:t>
            </a:r>
          </a:p>
        </p:txBody>
      </p:sp>
      <p:sp>
        <p:nvSpPr>
          <p:cNvPr id="2560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Không </a:t>
            </a:r>
            <a:r>
              <a:rPr lang="vi-VN" smtClean="0">
                <a:latin typeface="Arial" charset="0"/>
                <a:cs typeface="Arial" charset="0"/>
              </a:rPr>
              <a:t>đượ</a:t>
            </a:r>
            <a:r>
              <a:rPr lang="en-US" smtClean="0">
                <a:latin typeface="Arial" charset="0"/>
                <a:cs typeface="Arial" charset="0"/>
              </a:rPr>
              <a:t>c thêm 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;</a:t>
            </a:r>
            <a:r>
              <a:rPr lang="en-US" smtClean="0">
                <a:latin typeface="Arial" charset="0"/>
                <a:cs typeface="Arial" charset="0"/>
              </a:rPr>
              <a:t> ngay sau lệnh lệnh for.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latin typeface="Arial" charset="0"/>
                <a:cs typeface="Arial" charset="0"/>
              </a:rPr>
              <a:t>	=&gt; T</a:t>
            </a:r>
            <a:r>
              <a:rPr lang="vi-VN" smtClean="0">
                <a:latin typeface="Arial" charset="0"/>
                <a:cs typeface="Arial" charset="0"/>
              </a:rPr>
              <a:t>ươ</a:t>
            </a:r>
            <a:r>
              <a:rPr lang="en-US" smtClean="0">
                <a:latin typeface="Arial" charset="0"/>
                <a:cs typeface="Arial" charset="0"/>
              </a:rPr>
              <a:t>ng </a:t>
            </a:r>
            <a:r>
              <a:rPr lang="vi-VN" smtClean="0">
                <a:latin typeface="Arial" charset="0"/>
                <a:cs typeface="Arial" charset="0"/>
              </a:rPr>
              <a:t>đươ</a:t>
            </a:r>
            <a:r>
              <a:rPr lang="en-US" smtClean="0">
                <a:latin typeface="Arial" charset="0"/>
                <a:cs typeface="Arial" charset="0"/>
              </a:rPr>
              <a:t>ng câu lệnh rỗng.</a:t>
            </a:r>
          </a:p>
          <a:p>
            <a:endParaRPr lang="en-US" smtClean="0">
              <a:solidFill>
                <a:srgbClr val="FF66FF"/>
              </a:solidFill>
              <a:latin typeface="Arial" charset="0"/>
              <a:cs typeface="Arial" charset="0"/>
            </a:endParaRPr>
          </a:p>
        </p:txBody>
      </p:sp>
      <p:sp>
        <p:nvSpPr>
          <p:cNvPr id="2560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Câu lệnh lặp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2514600"/>
            <a:ext cx="152400" cy="403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606" name="TextBox 9"/>
          <p:cNvSpPr txBox="1">
            <a:spLocks noChangeArrowheads="1"/>
          </p:cNvSpPr>
          <p:nvPr/>
        </p:nvSpPr>
        <p:spPr bwMode="auto">
          <a:xfrm>
            <a:off x="838200" y="2514600"/>
            <a:ext cx="70104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for (i = 0; i &lt; 10; i++)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printf(“%d”, i);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printf(“\n”);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for (i = 0; i &lt; 10; i++)</a:t>
            </a:r>
          </a:p>
          <a:p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printf(“%d”, i);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printf(“\n”);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0" y="2590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4419600"/>
            <a:ext cx="9128125" cy="9144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5334000"/>
            <a:ext cx="9128125" cy="12192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8" grpId="0" animBg="1"/>
      <p:bldP spid="8" grpId="1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Câu lệnh for - Một số l</a:t>
            </a:r>
            <a:r>
              <a:rPr lang="vi-VN" smtClean="0"/>
              <a:t>ư</a:t>
            </a:r>
            <a:r>
              <a:rPr lang="en-US" smtClean="0"/>
              <a:t>u ý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Các thành phần </a:t>
            </a:r>
            <a:r>
              <a:rPr lang="en-US" smtClean="0">
                <a:solidFill>
                  <a:srgbClr val="FF0000"/>
                </a:solidFill>
              </a:rPr>
              <a:t>&lt;Khởi </a:t>
            </a:r>
            <a:r>
              <a:rPr lang="vi-VN" smtClean="0">
                <a:solidFill>
                  <a:srgbClr val="FF0000"/>
                </a:solidFill>
              </a:rPr>
              <a:t>đầ</a:t>
            </a:r>
            <a:r>
              <a:rPr lang="en-US" smtClean="0">
                <a:solidFill>
                  <a:srgbClr val="FF0000"/>
                </a:solidFill>
              </a:rPr>
              <a:t>u&gt;</a:t>
            </a:r>
            <a:r>
              <a:rPr lang="en-US" smtClean="0"/>
              <a:t>, </a:t>
            </a:r>
            <a:r>
              <a:rPr lang="en-US" smtClean="0">
                <a:solidFill>
                  <a:srgbClr val="FF66FF"/>
                </a:solidFill>
              </a:rPr>
              <a:t>&lt;Đ/K lặp&gt;</a:t>
            </a:r>
            <a:r>
              <a:rPr lang="en-US" smtClean="0"/>
              <a:t>,</a:t>
            </a:r>
            <a:br>
              <a:rPr lang="en-US" smtClean="0"/>
            </a:br>
            <a:r>
              <a:rPr lang="en-US" smtClean="0">
                <a:solidFill>
                  <a:schemeClr val="accent2"/>
                </a:solidFill>
              </a:rPr>
              <a:t>&lt;B</a:t>
            </a:r>
            <a:r>
              <a:rPr lang="vi-VN" smtClean="0">
                <a:solidFill>
                  <a:schemeClr val="accent2"/>
                </a:solidFill>
              </a:rPr>
              <a:t>ướ</a:t>
            </a:r>
            <a:r>
              <a:rPr lang="en-US" smtClean="0">
                <a:solidFill>
                  <a:schemeClr val="accent2"/>
                </a:solidFill>
              </a:rPr>
              <a:t>c nhảy&gt;</a:t>
            </a:r>
            <a:r>
              <a:rPr lang="en-US" smtClean="0"/>
              <a:t> cách nhau bằng dấu </a:t>
            </a:r>
            <a:r>
              <a:rPr lang="en-US" smtClean="0">
                <a:solidFill>
                  <a:srgbClr val="FF0000"/>
                </a:solidFill>
              </a:rPr>
              <a:t>;</a:t>
            </a:r>
          </a:p>
          <a:p>
            <a:pPr>
              <a:defRPr/>
            </a:pPr>
            <a:r>
              <a:rPr lang="en-US" smtClean="0"/>
              <a:t>Nếu có nhiều thành phần trong mỗi phần thì </a:t>
            </a:r>
            <a:r>
              <a:rPr lang="vi-VN" smtClean="0"/>
              <a:t>đượ</a:t>
            </a:r>
            <a:r>
              <a:rPr lang="en-US" smtClean="0"/>
              <a:t>c cách nhau bằng dấu 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,</a:t>
            </a:r>
          </a:p>
        </p:txBody>
      </p:sp>
      <p:sp>
        <p:nvSpPr>
          <p:cNvPr id="2662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Câu lệnh lặp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3581400"/>
            <a:ext cx="152400" cy="762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0" y="3581400"/>
            <a:ext cx="74676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= 1</a:t>
            </a: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 = 2;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>
                <a:solidFill>
                  <a:srgbClr val="FF66FF"/>
                </a:solidFill>
                <a:latin typeface="Courier New" pitchFamily="49" charset="0"/>
                <a:cs typeface="Courier New" pitchFamily="49" charset="0"/>
              </a:rPr>
              <a:t>i + j &lt; 10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i++</a:t>
            </a: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 += 2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printf(“%d\n”, i + j);</a:t>
            </a: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15875" y="36576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Câu lệnh while</a:t>
            </a:r>
          </a:p>
        </p:txBody>
      </p:sp>
      <p:sp>
        <p:nvSpPr>
          <p:cNvPr id="27651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Câu lệnh lặp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rot="16200000" flipH="1">
            <a:off x="1140619" y="2070894"/>
            <a:ext cx="820738" cy="63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895600" y="2590800"/>
            <a:ext cx="1371600" cy="42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&lt;Lệnh&gt;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38400" y="2803525"/>
            <a:ext cx="457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>
            <a:off x="1524000" y="2027238"/>
            <a:ext cx="205740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3310732" y="2296319"/>
            <a:ext cx="541337" cy="31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38400" y="2408238"/>
            <a:ext cx="37623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Đ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3170238"/>
            <a:ext cx="347663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S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85800" y="2484438"/>
            <a:ext cx="1736725" cy="639762"/>
            <a:chOff x="685800" y="2133600"/>
            <a:chExt cx="1737360" cy="640080"/>
          </a:xfrm>
        </p:grpSpPr>
        <p:sp>
          <p:nvSpPr>
            <p:cNvPr id="12" name="Diamond 11"/>
            <p:cNvSpPr/>
            <p:nvPr/>
          </p:nvSpPr>
          <p:spPr>
            <a:xfrm>
              <a:off x="685800" y="2133600"/>
              <a:ext cx="1737360" cy="640080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0142" y="2252721"/>
              <a:ext cx="1524557" cy="381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66FF"/>
                  </a:solidFill>
                </a:rPr>
                <a:t>&lt;Đ/K lặp&gt;</a:t>
              </a:r>
            </a:p>
          </p:txBody>
        </p:sp>
      </p:grpSp>
      <p:sp>
        <p:nvSpPr>
          <p:cNvPr id="17" name="Content Placeholder 41"/>
          <p:cNvSpPr txBox="1">
            <a:spLocks/>
          </p:cNvSpPr>
          <p:nvPr/>
        </p:nvSpPr>
        <p:spPr bwMode="auto">
          <a:xfrm>
            <a:off x="457200" y="4114800"/>
            <a:ext cx="4038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>
                <a:latin typeface="+mn-lt"/>
                <a:cs typeface="+mn-cs"/>
              </a:rPr>
              <a:t>while (</a:t>
            </a:r>
            <a:r>
              <a:rPr lang="en-US" sz="2400" kern="0">
                <a:solidFill>
                  <a:srgbClr val="FF66FF"/>
                </a:solidFill>
                <a:cs typeface="+mn-cs"/>
              </a:rPr>
              <a:t>&lt;Đ/K lặp&gt;</a:t>
            </a:r>
            <a:r>
              <a:rPr lang="en-US" sz="2800" b="1" kern="0">
                <a:latin typeface="+mn-lt"/>
                <a:cs typeface="+mn-cs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>
                <a:latin typeface="+mn-lt"/>
                <a:cs typeface="+mn-cs"/>
              </a:rPr>
              <a:t>		</a:t>
            </a:r>
            <a:r>
              <a:rPr lang="en-US" sz="2800" kern="0">
                <a:solidFill>
                  <a:schemeClr val="tx1">
                    <a:lumMod val="60000"/>
                    <a:lumOff val="40000"/>
                  </a:schemeClr>
                </a:solidFill>
                <a:cs typeface="+mn-cs"/>
              </a:rPr>
              <a:t>&lt;Lệnh&gt;</a:t>
            </a:r>
            <a:r>
              <a:rPr lang="en-US" sz="2800" b="1" kern="0">
                <a:cs typeface="+mn-cs"/>
              </a:rPr>
              <a:t>;</a:t>
            </a:r>
            <a:endParaRPr lang="en-US" sz="2800" kern="0">
              <a:solidFill>
                <a:schemeClr val="tx1">
                  <a:lumMod val="60000"/>
                  <a:lumOff val="40000"/>
                </a:schemeClr>
              </a:solidFill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648200" y="4876800"/>
            <a:ext cx="3124200" cy="1143000"/>
          </a:xfrm>
          <a:prstGeom prst="round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2000"/>
              <a:t>Câu lệnh </a:t>
            </a:r>
            <a:r>
              <a:rPr lang="vi-VN" sz="2000"/>
              <a:t>đơ</a:t>
            </a:r>
            <a:r>
              <a:rPr lang="en-US" sz="2000"/>
              <a:t>n hoặc</a:t>
            </a:r>
          </a:p>
          <a:p>
            <a:pPr>
              <a:defRPr/>
            </a:pPr>
            <a:r>
              <a:rPr lang="en-US" sz="2000"/>
              <a:t>Câu lệnh phức (kẹp</a:t>
            </a:r>
          </a:p>
          <a:p>
            <a:pPr>
              <a:defRPr/>
            </a:pPr>
            <a:r>
              <a:rPr lang="en-US" sz="2000"/>
              <a:t>giữa </a:t>
            </a:r>
            <a:r>
              <a:rPr lang="en-US" sz="2000">
                <a:solidFill>
                  <a:srgbClr val="FF0000"/>
                </a:solidFill>
              </a:rPr>
              <a:t>{</a:t>
            </a:r>
            <a:r>
              <a:rPr lang="en-US" sz="2000"/>
              <a:t> và </a:t>
            </a:r>
            <a:r>
              <a:rPr lang="en-US" sz="2000">
                <a:solidFill>
                  <a:srgbClr val="FF0000"/>
                </a:solidFill>
              </a:rPr>
              <a:t>}</a:t>
            </a:r>
            <a:r>
              <a:rPr lang="en-US" sz="2000"/>
              <a:t>)</a:t>
            </a:r>
          </a:p>
        </p:txBody>
      </p:sp>
      <p:sp>
        <p:nvSpPr>
          <p:cNvPr id="26" name="Freeform 9"/>
          <p:cNvSpPr>
            <a:spLocks/>
          </p:cNvSpPr>
          <p:nvPr/>
        </p:nvSpPr>
        <p:spPr bwMode="gray">
          <a:xfrm rot="10800000">
            <a:off x="2819400" y="3429000"/>
            <a:ext cx="1828800" cy="914400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Rounded Rectangle 26"/>
          <p:cNvSpPr/>
          <p:nvPr/>
        </p:nvSpPr>
        <p:spPr bwMode="auto">
          <a:xfrm>
            <a:off x="4648200" y="3124200"/>
            <a:ext cx="3124200" cy="1371600"/>
          </a:xfrm>
          <a:prstGeom prst="round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2000"/>
              <a:t>Biểu thức C bất kỳ,</a:t>
            </a:r>
          </a:p>
          <a:p>
            <a:pPr>
              <a:defRPr/>
            </a:pPr>
            <a:r>
              <a:rPr lang="en-US" sz="2000"/>
              <a:t>th</a:t>
            </a:r>
            <a:r>
              <a:rPr lang="vi-VN" sz="2000"/>
              <a:t>ườ</a:t>
            </a:r>
            <a:r>
              <a:rPr lang="en-US" sz="2000"/>
              <a:t>ng là biểu thức</a:t>
            </a:r>
          </a:p>
          <a:p>
            <a:pPr>
              <a:defRPr/>
            </a:pPr>
            <a:r>
              <a:rPr lang="en-US" sz="2000"/>
              <a:t>quan hệ cho kết quả</a:t>
            </a:r>
          </a:p>
          <a:p>
            <a:pPr>
              <a:defRPr/>
            </a:pPr>
            <a:r>
              <a:rPr lang="en-US" sz="2000">
                <a:solidFill>
                  <a:srgbClr val="FF0000"/>
                </a:solidFill>
              </a:rPr>
              <a:t>0</a:t>
            </a:r>
            <a:r>
              <a:rPr lang="en-US" sz="2000"/>
              <a:t> (sai) và </a:t>
            </a:r>
            <a:r>
              <a:rPr lang="en-US" sz="2000">
                <a:solidFill>
                  <a:srgbClr val="FF0000"/>
                </a:solidFill>
              </a:rPr>
              <a:t>!= 0</a:t>
            </a:r>
            <a:r>
              <a:rPr lang="en-US" sz="2000"/>
              <a:t> (</a:t>
            </a:r>
            <a:r>
              <a:rPr lang="vi-VN" sz="2000"/>
              <a:t>đú</a:t>
            </a:r>
            <a:r>
              <a:rPr lang="en-US" sz="2000"/>
              <a:t>ng)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16200000" flipH="1">
            <a:off x="1300163" y="3371850"/>
            <a:ext cx="501650" cy="63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9"/>
          <p:cNvSpPr>
            <a:spLocks/>
          </p:cNvSpPr>
          <p:nvPr/>
        </p:nvSpPr>
        <p:spPr bwMode="gray">
          <a:xfrm rot="10800000" flipV="1">
            <a:off x="2800350" y="4800600"/>
            <a:ext cx="1828800" cy="914400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/>
      <p:bldP spid="18" grpId="0" animBg="1"/>
      <p:bldP spid="26" grpId="0" animBg="1"/>
      <p:bldP spid="27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Câu lệnh while</a:t>
            </a:r>
          </a:p>
        </p:txBody>
      </p:sp>
      <p:sp>
        <p:nvSpPr>
          <p:cNvPr id="2867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Câu lệnh lặp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5800" y="1524000"/>
            <a:ext cx="152400" cy="5105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524000"/>
            <a:ext cx="7010400" cy="50165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i = 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2000" b="1">
                <a:solidFill>
                  <a:srgbClr val="FF66FF"/>
                </a:solidFill>
                <a:latin typeface="Courier New" pitchFamily="49" charset="0"/>
                <a:cs typeface="Courier New" pitchFamily="49" charset="0"/>
              </a:rPr>
              <a:t>i &lt; 10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printf(“%d\n”, i);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i++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i = 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>
                <a:solidFill>
                  <a:srgbClr val="FF66FF"/>
                </a:solidFill>
                <a:latin typeface="Courier New" pitchFamily="49" charset="0"/>
                <a:cs typeface="Courier New" pitchFamily="49" charset="0"/>
              </a:rPr>
              <a:t>i &lt; 10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i++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printf(“%d\n”, i);</a:t>
            </a:r>
          </a:p>
          <a:p>
            <a:pPr>
              <a:defRPr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i = 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for (; </a:t>
            </a:r>
            <a:r>
              <a:rPr lang="en-US" sz="2000" b="1">
                <a:solidFill>
                  <a:srgbClr val="FF66FF"/>
                </a:solidFill>
                <a:latin typeface="Courier New" pitchFamily="49" charset="0"/>
                <a:cs typeface="Courier New" pitchFamily="49" charset="0"/>
              </a:rPr>
              <a:t>i &lt; 10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printf(“%d\n”, i);</a:t>
            </a:r>
          </a:p>
          <a:p>
            <a:pPr>
              <a:defRPr/>
            </a:pP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i++</a:t>
            </a: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1905000"/>
            <a:ext cx="9128125" cy="1447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5875" y="2438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2743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15875" y="37338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4648200"/>
            <a:ext cx="9128125" cy="1828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1600200"/>
            <a:ext cx="9128125" cy="1752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Câu lệnh while - Một số l</a:t>
            </a:r>
            <a:r>
              <a:rPr lang="vi-VN" smtClean="0"/>
              <a:t>ư</a:t>
            </a:r>
            <a:r>
              <a:rPr lang="en-US" smtClean="0"/>
              <a:t>u ý</a:t>
            </a:r>
          </a:p>
        </p:txBody>
      </p:sp>
      <p:sp>
        <p:nvSpPr>
          <p:cNvPr id="2969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Câu lệnh </a:t>
            </a:r>
            <a:r>
              <a:rPr lang="vi-VN" smtClean="0">
                <a:solidFill>
                  <a:srgbClr val="FF0000"/>
                </a:solidFill>
                <a:latin typeface="Arial" charset="0"/>
                <a:cs typeface="Arial" charset="0"/>
              </a:rPr>
              <a:t>w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hile</a:t>
            </a:r>
            <a:r>
              <a:rPr lang="en-US" smtClean="0">
                <a:latin typeface="Arial" charset="0"/>
                <a:cs typeface="Arial" charset="0"/>
              </a:rPr>
              <a:t> là một 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câu lệnh </a:t>
            </a:r>
            <a:r>
              <a:rPr lang="vi-VN" smtClean="0">
                <a:solidFill>
                  <a:srgbClr val="FF0000"/>
                </a:solidFill>
                <a:latin typeface="Arial" charset="0"/>
                <a:cs typeface="Arial" charset="0"/>
              </a:rPr>
              <a:t>đơ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n </a:t>
            </a:r>
            <a:r>
              <a:rPr lang="en-US" smtClean="0">
                <a:latin typeface="Arial" charset="0"/>
                <a:cs typeface="Arial" charset="0"/>
              </a:rPr>
              <a:t>và 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có thể lồng nhau</a:t>
            </a:r>
            <a:r>
              <a:rPr lang="en-US" smtClean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2970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Câu lệnh lặp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2514600"/>
            <a:ext cx="152400" cy="3733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0" y="2514600"/>
            <a:ext cx="7010400" cy="37856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if (n &lt; 10 &amp;&amp; m &lt; 20)</a:t>
            </a:r>
          </a:p>
          <a:p>
            <a:pPr>
              <a:defRPr/>
            </a:pPr>
            <a:r>
              <a:rPr lang="en-US" sz="2000" b="1" strike="sngStrike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while (n &gt;= 1)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while (m &gt;= 1)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	printf(“%d”, m);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	m--;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n--;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sz="2000" b="1" strike="sngStrike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3200400"/>
            <a:ext cx="9128125" cy="27432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2895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5943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3810000"/>
            <a:ext cx="9128125" cy="1524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1" grpId="0" animBg="1"/>
      <p:bldP spid="11" grpId="1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Câu lệnh while - Một số l</a:t>
            </a:r>
            <a:r>
              <a:rPr lang="vi-VN" smtClean="0"/>
              <a:t>ư</a:t>
            </a:r>
            <a:r>
              <a:rPr lang="en-US" smtClean="0"/>
              <a:t>u ý</a:t>
            </a:r>
          </a:p>
        </p:txBody>
      </p:sp>
      <p:sp>
        <p:nvSpPr>
          <p:cNvPr id="3072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Câu lệnh 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while</a:t>
            </a:r>
            <a:r>
              <a:rPr lang="en-US" smtClean="0">
                <a:latin typeface="Arial" charset="0"/>
                <a:cs typeface="Arial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có thể không thực hiện lần nào</a:t>
            </a:r>
            <a:r>
              <a:rPr lang="en-US" smtClean="0">
                <a:latin typeface="Arial" charset="0"/>
                <a:cs typeface="Arial" charset="0"/>
              </a:rPr>
              <a:t> do 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điều kiện lặp</a:t>
            </a:r>
            <a:r>
              <a:rPr lang="en-US" smtClean="0">
                <a:latin typeface="Arial" charset="0"/>
                <a:cs typeface="Arial" charset="0"/>
              </a:rPr>
              <a:t> ngay từ 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lần đầu</a:t>
            </a:r>
            <a:r>
              <a:rPr lang="en-US" smtClean="0">
                <a:latin typeface="Arial" charset="0"/>
                <a:cs typeface="Arial" charset="0"/>
              </a:rPr>
              <a:t> đã 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không thỏa</a:t>
            </a:r>
            <a:r>
              <a:rPr lang="en-US" smtClean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3072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Câu lệnh lặp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2514600"/>
            <a:ext cx="152400" cy="3124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26" name="TextBox 9"/>
          <p:cNvSpPr txBox="1">
            <a:spLocks noChangeArrowheads="1"/>
          </p:cNvSpPr>
          <p:nvPr/>
        </p:nvSpPr>
        <p:spPr bwMode="auto">
          <a:xfrm>
            <a:off x="838200" y="2514600"/>
            <a:ext cx="7010400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n =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while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&gt; 10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printf(“%d\n”, n);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n--;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…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3200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3505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5029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8" grpId="0" animBg="1"/>
      <p:bldP spid="8" grpId="1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While -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l</a:t>
            </a:r>
            <a:r>
              <a:rPr lang="vi-VN" dirty="0" smtClean="0"/>
              <a:t>ư</a:t>
            </a:r>
            <a:r>
              <a:rPr lang="en-US" dirty="0" smtClean="0"/>
              <a:t>u ý</a:t>
            </a:r>
          </a:p>
        </p:txBody>
      </p:sp>
      <p:sp>
        <p:nvSpPr>
          <p:cNvPr id="3174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  <a:cs typeface="Arial" charset="0"/>
              </a:rPr>
              <a:t>Không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vi-VN" dirty="0" smtClean="0">
                <a:latin typeface="Arial" charset="0"/>
                <a:cs typeface="Arial" charset="0"/>
              </a:rPr>
              <a:t>đượ</a:t>
            </a:r>
            <a:r>
              <a:rPr lang="en-US" dirty="0" smtClean="0">
                <a:latin typeface="Arial" charset="0"/>
                <a:cs typeface="Arial" charset="0"/>
              </a:rPr>
              <a:t>c </a:t>
            </a:r>
            <a:r>
              <a:rPr lang="en-US" dirty="0" err="1" smtClean="0">
                <a:latin typeface="Arial" charset="0"/>
                <a:cs typeface="Arial" charset="0"/>
              </a:rPr>
              <a:t>thêm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;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ngay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sau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lệnh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lệnh</a:t>
            </a:r>
            <a:r>
              <a:rPr lang="en-US" dirty="0" smtClean="0">
                <a:latin typeface="Arial" charset="0"/>
                <a:cs typeface="Arial" charset="0"/>
              </a:rPr>
              <a:t> while.</a:t>
            </a:r>
            <a:endParaRPr lang="en-US" dirty="0" smtClean="0">
              <a:solidFill>
                <a:srgbClr val="FF66FF"/>
              </a:solidFill>
              <a:latin typeface="Arial" charset="0"/>
              <a:cs typeface="Arial" charset="0"/>
            </a:endParaRPr>
          </a:p>
        </p:txBody>
      </p:sp>
      <p:sp>
        <p:nvSpPr>
          <p:cNvPr id="3174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Câu lệnh lặp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2133600"/>
            <a:ext cx="152400" cy="434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750" name="TextBox 9"/>
          <p:cNvSpPr txBox="1">
            <a:spLocks noChangeArrowheads="1"/>
          </p:cNvSpPr>
          <p:nvPr/>
        </p:nvSpPr>
        <p:spPr bwMode="auto">
          <a:xfrm>
            <a:off x="838200" y="2133600"/>
            <a:ext cx="70104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n = 0;</a:t>
            </a:r>
          </a:p>
          <a:p>
            <a:r>
              <a:rPr lang="vi-VN" sz="2000" b="1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hile (n &lt; 10)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printf(“%d\n”, n);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n++;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vi-VN" sz="2000" b="1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hile (n &lt; 10)</a:t>
            </a:r>
          </a:p>
          <a:p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printf(“%d\n”, n);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n++;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0" y="2514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4343400"/>
            <a:ext cx="9128125" cy="9144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5257800"/>
            <a:ext cx="9128125" cy="12192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8" grpId="0" animBg="1"/>
      <p:bldP spid="8" grpId="1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Câu lệnh while - Một số l</a:t>
            </a:r>
            <a:r>
              <a:rPr lang="vi-VN" smtClean="0"/>
              <a:t>ư</a:t>
            </a:r>
            <a:r>
              <a:rPr lang="en-US" smtClean="0"/>
              <a:t>u ý</a:t>
            </a:r>
          </a:p>
        </p:txBody>
      </p:sp>
      <p:sp>
        <p:nvSpPr>
          <p:cNvPr id="3277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Câu lệnh 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while</a:t>
            </a:r>
            <a:r>
              <a:rPr lang="en-US" smtClean="0">
                <a:latin typeface="Arial" charset="0"/>
                <a:cs typeface="Arial" charset="0"/>
              </a:rPr>
              <a:t> có thể bị lặp vô tận (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loop</a:t>
            </a:r>
            <a:r>
              <a:rPr lang="en-US" smtClean="0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3277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Câu lệnh lặp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2209800"/>
            <a:ext cx="152400" cy="426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774" name="TextBox 9"/>
          <p:cNvSpPr txBox="1">
            <a:spLocks noChangeArrowheads="1"/>
          </p:cNvSpPr>
          <p:nvPr/>
        </p:nvSpPr>
        <p:spPr bwMode="auto">
          <a:xfrm>
            <a:off x="838200" y="2209800"/>
            <a:ext cx="70104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n =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while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&lt; 10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printf(“%d”, n);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n--;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n =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while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&lt; 10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printf(“%d”, n);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2895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3200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4114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5029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53340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8" grpId="0" animBg="1"/>
      <p:bldP spid="8" grpId="1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Câu lệnh do… while</a:t>
            </a:r>
          </a:p>
        </p:txBody>
      </p:sp>
      <p:sp>
        <p:nvSpPr>
          <p:cNvPr id="33795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Câu lệnh lặp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rot="16200000" flipH="1">
            <a:off x="1222375" y="1703388"/>
            <a:ext cx="668338" cy="47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14400" y="2057400"/>
            <a:ext cx="1371600" cy="42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&lt;Lệnh&gt;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1524000" y="1676400"/>
            <a:ext cx="2057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8400" y="3200400"/>
            <a:ext cx="1143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43000" y="3535363"/>
            <a:ext cx="347663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38400" y="2819400"/>
            <a:ext cx="3762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Đ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85800" y="2895600"/>
            <a:ext cx="1736725" cy="639763"/>
            <a:chOff x="685800" y="2133600"/>
            <a:chExt cx="1737360" cy="640080"/>
          </a:xfrm>
        </p:grpSpPr>
        <p:sp>
          <p:nvSpPr>
            <p:cNvPr id="12" name="Diamond 11"/>
            <p:cNvSpPr/>
            <p:nvPr/>
          </p:nvSpPr>
          <p:spPr>
            <a:xfrm>
              <a:off x="685800" y="2133600"/>
              <a:ext cx="1737360" cy="640080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0142" y="2252722"/>
              <a:ext cx="1524557" cy="381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66FF"/>
                  </a:solidFill>
                </a:rPr>
                <a:t>&lt;Đ/K lặp&gt;</a:t>
              </a:r>
            </a:p>
          </p:txBody>
        </p:sp>
      </p:grpSp>
      <p:sp>
        <p:nvSpPr>
          <p:cNvPr id="17" name="Content Placeholder 41"/>
          <p:cNvSpPr txBox="1">
            <a:spLocks/>
          </p:cNvSpPr>
          <p:nvPr/>
        </p:nvSpPr>
        <p:spPr bwMode="auto">
          <a:xfrm>
            <a:off x="457200" y="4114800"/>
            <a:ext cx="4038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800" b="1" kern="0">
                <a:latin typeface="+mn-lt"/>
                <a:cs typeface="+mn-cs"/>
              </a:rPr>
              <a:t>do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>
                <a:cs typeface="+mn-cs"/>
              </a:rPr>
              <a:t>		</a:t>
            </a:r>
            <a:r>
              <a:rPr lang="en-US" sz="2800" kern="0">
                <a:solidFill>
                  <a:schemeClr val="tx1">
                    <a:lumMod val="60000"/>
                    <a:lumOff val="40000"/>
                  </a:schemeClr>
                </a:solidFill>
                <a:cs typeface="+mn-cs"/>
              </a:rPr>
              <a:t>&lt;Lệnh&gt;</a:t>
            </a:r>
            <a:r>
              <a:rPr lang="en-US" sz="2800" b="1" kern="0">
                <a:cs typeface="+mn-cs"/>
              </a:rPr>
              <a:t>;</a:t>
            </a:r>
            <a:endParaRPr lang="en-US" sz="2800" kern="0">
              <a:solidFill>
                <a:schemeClr val="tx1">
                  <a:lumMod val="60000"/>
                  <a:lumOff val="40000"/>
                </a:schemeClr>
              </a:solidFill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>
                <a:latin typeface="+mn-lt"/>
                <a:cs typeface="+mn-cs"/>
              </a:rPr>
              <a:t>while (</a:t>
            </a:r>
            <a:r>
              <a:rPr lang="en-US" sz="2400" kern="0">
                <a:solidFill>
                  <a:srgbClr val="FF66FF"/>
                </a:solidFill>
                <a:cs typeface="+mn-cs"/>
              </a:rPr>
              <a:t>&lt;Đ/K lặp&gt;</a:t>
            </a:r>
            <a:r>
              <a:rPr lang="en-US" sz="2800" b="1" kern="0">
                <a:latin typeface="+mn-lt"/>
                <a:cs typeface="+mn-cs"/>
              </a:rPr>
              <a:t>);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4648200" y="3505200"/>
            <a:ext cx="3124200" cy="1143000"/>
          </a:xfrm>
          <a:prstGeom prst="round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2000"/>
              <a:t>Câu lệnh </a:t>
            </a:r>
            <a:r>
              <a:rPr lang="vi-VN" sz="2000"/>
              <a:t>đơ</a:t>
            </a:r>
            <a:r>
              <a:rPr lang="en-US" sz="2000"/>
              <a:t>n hoặc</a:t>
            </a:r>
          </a:p>
          <a:p>
            <a:pPr>
              <a:defRPr/>
            </a:pPr>
            <a:r>
              <a:rPr lang="en-US" sz="2000"/>
              <a:t>Câu lệnh phức (kẹp</a:t>
            </a:r>
          </a:p>
          <a:p>
            <a:pPr>
              <a:defRPr/>
            </a:pPr>
            <a:r>
              <a:rPr lang="en-US" sz="2000"/>
              <a:t>giữa </a:t>
            </a:r>
            <a:r>
              <a:rPr lang="en-US" sz="2000">
                <a:solidFill>
                  <a:srgbClr val="FF0000"/>
                </a:solidFill>
              </a:rPr>
              <a:t>{</a:t>
            </a:r>
            <a:r>
              <a:rPr lang="en-US" sz="2000"/>
              <a:t> và </a:t>
            </a:r>
            <a:r>
              <a:rPr lang="en-US" sz="2000">
                <a:solidFill>
                  <a:srgbClr val="FF0000"/>
                </a:solidFill>
              </a:rPr>
              <a:t>}</a:t>
            </a:r>
            <a:r>
              <a:rPr lang="en-US" sz="2000"/>
              <a:t>)</a:t>
            </a:r>
          </a:p>
        </p:txBody>
      </p:sp>
      <p:sp>
        <p:nvSpPr>
          <p:cNvPr id="26" name="Freeform 9"/>
          <p:cNvSpPr>
            <a:spLocks/>
          </p:cNvSpPr>
          <p:nvPr/>
        </p:nvSpPr>
        <p:spPr bwMode="gray">
          <a:xfrm rot="10800000">
            <a:off x="2819400" y="3810000"/>
            <a:ext cx="1828800" cy="914400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Rounded Rectangle 26"/>
          <p:cNvSpPr/>
          <p:nvPr/>
        </p:nvSpPr>
        <p:spPr bwMode="auto">
          <a:xfrm>
            <a:off x="4648200" y="4953000"/>
            <a:ext cx="3124200" cy="1371600"/>
          </a:xfrm>
          <a:prstGeom prst="round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2000"/>
              <a:t>Biểu thức C bất kỳ,</a:t>
            </a:r>
          </a:p>
          <a:p>
            <a:pPr>
              <a:defRPr/>
            </a:pPr>
            <a:r>
              <a:rPr lang="en-US" sz="2000"/>
              <a:t>th</a:t>
            </a:r>
            <a:r>
              <a:rPr lang="vi-VN" sz="2000"/>
              <a:t>ườ</a:t>
            </a:r>
            <a:r>
              <a:rPr lang="en-US" sz="2000"/>
              <a:t>ng là biểu thức</a:t>
            </a:r>
          </a:p>
          <a:p>
            <a:pPr>
              <a:defRPr/>
            </a:pPr>
            <a:r>
              <a:rPr lang="en-US" sz="2000"/>
              <a:t>quan hệ cho kết quả</a:t>
            </a:r>
          </a:p>
          <a:p>
            <a:pPr>
              <a:defRPr/>
            </a:pPr>
            <a:r>
              <a:rPr lang="en-US" sz="2000">
                <a:solidFill>
                  <a:srgbClr val="FF0000"/>
                </a:solidFill>
              </a:rPr>
              <a:t>0</a:t>
            </a:r>
            <a:r>
              <a:rPr lang="en-US" sz="2000"/>
              <a:t> (sai) và </a:t>
            </a:r>
            <a:r>
              <a:rPr lang="en-US" sz="2000">
                <a:solidFill>
                  <a:srgbClr val="FF0000"/>
                </a:solidFill>
              </a:rPr>
              <a:t>!= 0</a:t>
            </a:r>
            <a:r>
              <a:rPr lang="en-US" sz="2000"/>
              <a:t> (</a:t>
            </a:r>
            <a:r>
              <a:rPr lang="vi-VN" sz="2000"/>
              <a:t>đú</a:t>
            </a:r>
            <a:r>
              <a:rPr lang="en-US" sz="2000"/>
              <a:t>ng)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16200000" flipH="1">
            <a:off x="1300163" y="3783013"/>
            <a:ext cx="501650" cy="63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9"/>
          <p:cNvSpPr>
            <a:spLocks/>
          </p:cNvSpPr>
          <p:nvPr/>
        </p:nvSpPr>
        <p:spPr bwMode="gray">
          <a:xfrm rot="10800000" flipV="1">
            <a:off x="2819400" y="5562600"/>
            <a:ext cx="1828800" cy="914400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rot="16200000" flipH="1">
            <a:off x="1336675" y="2687638"/>
            <a:ext cx="439738" cy="47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2820194" y="2437606"/>
            <a:ext cx="152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"/>
                            </p:stCondLst>
                            <p:childTnLst>
                              <p:par>
                                <p:cTn id="5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350"/>
                            </p:stCondLst>
                            <p:childTnLst>
                              <p:par>
                                <p:cTn id="6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/>
      <p:bldP spid="18" grpId="0" animBg="1"/>
      <p:bldP spid="26" grpId="0" animBg="1"/>
      <p:bldP spid="27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Câu lệnh do… while</a:t>
            </a:r>
          </a:p>
        </p:txBody>
      </p:sp>
      <p:sp>
        <p:nvSpPr>
          <p:cNvPr id="3481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Câu lệnh lặp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5800" y="1524000"/>
            <a:ext cx="152400" cy="5105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524000"/>
            <a:ext cx="7010400" cy="50165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i = 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do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printf(“%d\n”, i);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i++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2000" b="1">
                <a:solidFill>
                  <a:srgbClr val="FF66FF"/>
                </a:solidFill>
                <a:latin typeface="Courier New" pitchFamily="49" charset="0"/>
                <a:cs typeface="Courier New" pitchFamily="49" charset="0"/>
              </a:rPr>
              <a:t>i &lt; 10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i = 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printf(“%d\n”, i);</a:t>
            </a:r>
          </a:p>
          <a:p>
            <a:pPr>
              <a:defRPr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i++;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for (; </a:t>
            </a:r>
            <a:r>
              <a:rPr lang="en-US" sz="2000" b="1">
                <a:solidFill>
                  <a:srgbClr val="FF66FF"/>
                </a:solidFill>
                <a:latin typeface="Courier New" pitchFamily="49" charset="0"/>
                <a:cs typeface="Courier New" pitchFamily="49" charset="0"/>
              </a:rPr>
              <a:t>i &lt; 10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printf(“%d\n”, i);</a:t>
            </a:r>
          </a:p>
          <a:p>
            <a:pPr>
              <a:defRPr/>
            </a:pP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i++</a:t>
            </a: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15875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15875" y="1905000"/>
            <a:ext cx="9128125" cy="1828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 b="1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25146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15875" y="3429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4038600"/>
            <a:ext cx="9128125" cy="24384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4038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15875" y="43434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0" y="4953000"/>
            <a:ext cx="9128125" cy="1524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Đặt vấn </a:t>
            </a:r>
            <a:r>
              <a:rPr lang="vi-VN" smtClean="0"/>
              <a:t>đề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</a:p>
          <a:p>
            <a:pPr lvl="1">
              <a:defRPr/>
            </a:pPr>
            <a:r>
              <a:rPr lang="en-US" smtClean="0"/>
              <a:t>Viết ch</a:t>
            </a:r>
            <a:r>
              <a:rPr lang="vi-VN" smtClean="0"/>
              <a:t>ươ</a:t>
            </a:r>
            <a:r>
              <a:rPr lang="en-US" smtClean="0"/>
              <a:t>ng trình xuất các số từ </a:t>
            </a:r>
            <a:r>
              <a:rPr lang="en-US" smtClean="0">
                <a:solidFill>
                  <a:srgbClr val="FF0000"/>
                </a:solidFill>
              </a:rPr>
              <a:t>1</a:t>
            </a:r>
            <a:r>
              <a:rPr lang="en-US" smtClean="0"/>
              <a:t> </a:t>
            </a:r>
            <a:r>
              <a:rPr lang="vi-VN" smtClean="0"/>
              <a:t>đế</a:t>
            </a:r>
            <a:r>
              <a:rPr lang="en-US" smtClean="0"/>
              <a:t>n </a:t>
            </a:r>
            <a:r>
              <a:rPr lang="en-US" smtClean="0">
                <a:solidFill>
                  <a:srgbClr val="FF0000"/>
                </a:solidFill>
              </a:rPr>
              <a:t>10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mtClean="0"/>
              <a:t>	=&gt; Sử dụng </a:t>
            </a:r>
            <a:r>
              <a:rPr lang="en-US" smtClean="0">
                <a:solidFill>
                  <a:srgbClr val="FF0000"/>
                </a:solidFill>
              </a:rPr>
              <a:t>10</a:t>
            </a:r>
            <a:r>
              <a:rPr lang="en-US" smtClean="0"/>
              <a:t> câu lệnh printf</a:t>
            </a:r>
          </a:p>
          <a:p>
            <a:pPr lvl="1">
              <a:defRPr/>
            </a:pPr>
            <a:r>
              <a:rPr lang="en-US" smtClean="0"/>
              <a:t>Viết ch</a:t>
            </a:r>
            <a:r>
              <a:rPr lang="vi-VN" smtClean="0"/>
              <a:t>ươ</a:t>
            </a:r>
            <a:r>
              <a:rPr lang="en-US" smtClean="0"/>
              <a:t>ng trình xuất các số từ </a:t>
            </a:r>
            <a:r>
              <a:rPr lang="en-US" smtClean="0">
                <a:solidFill>
                  <a:srgbClr val="FF0000"/>
                </a:solidFill>
              </a:rPr>
              <a:t>1</a:t>
            </a:r>
            <a:r>
              <a:rPr lang="en-US" smtClean="0"/>
              <a:t> </a:t>
            </a:r>
            <a:r>
              <a:rPr lang="vi-VN" smtClean="0"/>
              <a:t>đế</a:t>
            </a:r>
            <a:r>
              <a:rPr lang="en-US" smtClean="0"/>
              <a:t>n </a:t>
            </a:r>
            <a:r>
              <a:rPr lang="en-US" smtClean="0">
                <a:solidFill>
                  <a:srgbClr val="FF0000"/>
                </a:solidFill>
              </a:rPr>
              <a:t>1000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mtClean="0"/>
              <a:t>	=&gt; Sử dụng </a:t>
            </a:r>
            <a:r>
              <a:rPr lang="en-US" smtClean="0">
                <a:solidFill>
                  <a:srgbClr val="FF0000"/>
                </a:solidFill>
              </a:rPr>
              <a:t>1000</a:t>
            </a:r>
            <a:r>
              <a:rPr lang="en-US" smtClean="0"/>
              <a:t> câu lệnh printf </a:t>
            </a:r>
            <a:r>
              <a:rPr lang="en-US" smtClean="0">
                <a:solidFill>
                  <a:srgbClr val="FF0000"/>
                </a:solidFill>
              </a:rPr>
              <a:t>!</a:t>
            </a: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Giải pháp</a:t>
            </a:r>
          </a:p>
          <a:p>
            <a:pPr lvl="1">
              <a:defRPr/>
            </a:pPr>
            <a:r>
              <a:rPr lang="en-US" smtClean="0">
                <a:solidFill>
                  <a:srgbClr val="FF0000"/>
                </a:solidFill>
              </a:rPr>
              <a:t>Sử dụng cấu trúc lặp</a:t>
            </a:r>
            <a:r>
              <a:rPr lang="en-US" smtClean="0"/>
              <a:t> lại một hành </a:t>
            </a:r>
            <a:r>
              <a:rPr lang="vi-VN" smtClean="0"/>
              <a:t>độ</a:t>
            </a:r>
            <a:r>
              <a:rPr lang="en-US" smtClean="0"/>
              <a:t>ng trong khi còn thỏa một </a:t>
            </a:r>
            <a:r>
              <a:rPr lang="vi-VN" smtClean="0"/>
              <a:t>đ</a:t>
            </a:r>
            <a:r>
              <a:rPr lang="en-US" smtClean="0"/>
              <a:t>iều kiện nào </a:t>
            </a:r>
            <a:r>
              <a:rPr lang="vi-VN" smtClean="0"/>
              <a:t>đó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3 lệnh lặp: </a:t>
            </a:r>
            <a:r>
              <a:rPr lang="en-US" smtClean="0">
                <a:solidFill>
                  <a:srgbClr val="FF0000"/>
                </a:solidFill>
              </a:rPr>
              <a:t>for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while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do</a:t>
            </a:r>
            <a:r>
              <a:rPr lang="en-US" smtClean="0"/>
              <a:t>… </a:t>
            </a:r>
            <a:r>
              <a:rPr lang="en-US" smtClean="0">
                <a:solidFill>
                  <a:srgbClr val="FF0000"/>
                </a:solidFill>
              </a:rPr>
              <a:t>while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Câu lệnh lặp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smtClean="0"/>
              <a:t>Câu lệnh do… while - Một số l</a:t>
            </a:r>
            <a:r>
              <a:rPr lang="vi-VN" smtClean="0"/>
              <a:t>ư</a:t>
            </a:r>
            <a:r>
              <a:rPr lang="en-US" smtClean="0"/>
              <a:t>u ý</a:t>
            </a:r>
          </a:p>
        </p:txBody>
      </p:sp>
      <p:sp>
        <p:nvSpPr>
          <p:cNvPr id="3584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Câu lệnh 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do… while</a:t>
            </a:r>
            <a:r>
              <a:rPr lang="en-US" smtClean="0">
                <a:latin typeface="Arial" charset="0"/>
                <a:cs typeface="Arial" charset="0"/>
              </a:rPr>
              <a:t> là một 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câu lệnh </a:t>
            </a:r>
            <a:r>
              <a:rPr lang="vi-VN" smtClean="0">
                <a:solidFill>
                  <a:srgbClr val="FF0000"/>
                </a:solidFill>
                <a:latin typeface="Arial" charset="0"/>
                <a:cs typeface="Arial" charset="0"/>
              </a:rPr>
              <a:t>đơ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n </a:t>
            </a:r>
            <a:r>
              <a:rPr lang="en-US" smtClean="0">
                <a:latin typeface="Arial" charset="0"/>
                <a:cs typeface="Arial" charset="0"/>
              </a:rPr>
              <a:t>và 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có thể lồng nhau</a:t>
            </a:r>
            <a:r>
              <a:rPr lang="en-US" smtClean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3584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Câu lệnh lặp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2514600"/>
            <a:ext cx="152400" cy="403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846" name="TextBox 9"/>
          <p:cNvSpPr txBox="1">
            <a:spLocks noChangeArrowheads="1"/>
          </p:cNvSpPr>
          <p:nvPr/>
        </p:nvSpPr>
        <p:spPr bwMode="auto">
          <a:xfrm>
            <a:off x="838200" y="2514600"/>
            <a:ext cx="70104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a = 1, b;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b = 1;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do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printf(“%d\n”, a + b);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b = b + 2;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while (b &lt; 20);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a++;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while (a &lt; 20);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2895600"/>
            <a:ext cx="9128125" cy="3657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3810000"/>
            <a:ext cx="9128125" cy="1828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smtClean="0"/>
              <a:t>Câu lệnh do… while - Một số l</a:t>
            </a:r>
            <a:r>
              <a:rPr lang="vi-VN" smtClean="0"/>
              <a:t>ư</a:t>
            </a:r>
            <a:r>
              <a:rPr lang="en-US" smtClean="0"/>
              <a:t>u ý</a:t>
            </a:r>
          </a:p>
        </p:txBody>
      </p:sp>
      <p:sp>
        <p:nvSpPr>
          <p:cNvPr id="3686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Câu lệnh 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do… while</a:t>
            </a:r>
            <a:r>
              <a:rPr lang="en-US" smtClean="0">
                <a:latin typeface="Arial" charset="0"/>
                <a:cs typeface="Arial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sẽ được thực hiện ít nhất 1 lần </a:t>
            </a:r>
            <a:r>
              <a:rPr lang="en-US" smtClean="0">
                <a:latin typeface="Arial" charset="0"/>
                <a:cs typeface="Arial" charset="0"/>
              </a:rPr>
              <a:t>do 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điều kiện lặp </a:t>
            </a:r>
            <a:r>
              <a:rPr lang="vi-VN" smtClean="0">
                <a:solidFill>
                  <a:srgbClr val="FF0000"/>
                </a:solidFill>
                <a:latin typeface="Arial" charset="0"/>
                <a:cs typeface="Arial" charset="0"/>
              </a:rPr>
              <a:t>đượ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c kiểm tra ở cuối</a:t>
            </a:r>
            <a:r>
              <a:rPr lang="en-US" smtClean="0">
                <a:latin typeface="Arial" charset="0"/>
                <a:cs typeface="Arial" charset="0"/>
              </a:rPr>
              <a:t>. </a:t>
            </a:r>
          </a:p>
        </p:txBody>
      </p:sp>
      <p:sp>
        <p:nvSpPr>
          <p:cNvPr id="3686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Câu lệnh lặp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2514600"/>
            <a:ext cx="152400" cy="3124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870" name="TextBox 9"/>
          <p:cNvSpPr txBox="1">
            <a:spLocks noChangeArrowheads="1"/>
          </p:cNvSpPr>
          <p:nvPr/>
        </p:nvSpPr>
        <p:spPr bwMode="auto">
          <a:xfrm>
            <a:off x="838200" y="2514600"/>
            <a:ext cx="7010400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n;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do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printf(“Nhap n: 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scanf(“%d”, &amp;n);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while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&lt; 1 || n &gt; 100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3505200"/>
            <a:ext cx="9128125" cy="1828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41148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5029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smtClean="0"/>
              <a:t>Câu lệnh do… while - Một số l</a:t>
            </a:r>
            <a:r>
              <a:rPr lang="vi-VN" smtClean="0"/>
              <a:t>ư</a:t>
            </a:r>
            <a:r>
              <a:rPr lang="en-US" smtClean="0"/>
              <a:t>u ý</a:t>
            </a:r>
          </a:p>
        </p:txBody>
      </p:sp>
      <p:sp>
        <p:nvSpPr>
          <p:cNvPr id="3789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Câu lệnh 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do… while</a:t>
            </a:r>
            <a:r>
              <a:rPr lang="en-US" smtClean="0">
                <a:latin typeface="Arial" charset="0"/>
                <a:cs typeface="Arial" charset="0"/>
              </a:rPr>
              <a:t> có thể bị lặp vô tận (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loop</a:t>
            </a:r>
            <a:r>
              <a:rPr lang="en-US" smtClean="0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3789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Câu lệnh lặp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2209800"/>
            <a:ext cx="152400" cy="426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894" name="TextBox 9"/>
          <p:cNvSpPr txBox="1">
            <a:spLocks noChangeArrowheads="1"/>
          </p:cNvSpPr>
          <p:nvPr/>
        </p:nvSpPr>
        <p:spPr bwMode="auto">
          <a:xfrm>
            <a:off x="838200" y="2209800"/>
            <a:ext cx="70104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n =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do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printf(“%d”, n);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n--;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while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&lt; 10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n =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do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printf(“%d”, n);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while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&lt; 10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2590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2895600"/>
            <a:ext cx="9128125" cy="1828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5029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5334000"/>
            <a:ext cx="9128125" cy="9144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8" grpId="0" animBg="1"/>
      <p:bldP spid="8" grpId="1" animBg="1"/>
      <p:bldP spid="12" grpId="0" animBg="1"/>
      <p:bldP spid="12" grpId="1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smtClean="0"/>
              <a:t>for, while, do… while</a:t>
            </a:r>
          </a:p>
        </p:txBody>
      </p:sp>
      <p:sp>
        <p:nvSpPr>
          <p:cNvPr id="3891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Đều có khả năng lặp lại nhiều hành động.</a:t>
            </a:r>
          </a:p>
        </p:txBody>
      </p:sp>
      <p:sp>
        <p:nvSpPr>
          <p:cNvPr id="3891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Câu lệnh lặp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2209800"/>
            <a:ext cx="152400" cy="434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918" name="TextBox 9"/>
          <p:cNvSpPr txBox="1">
            <a:spLocks noChangeArrowheads="1"/>
          </p:cNvSpPr>
          <p:nvPr/>
        </p:nvSpPr>
        <p:spPr bwMode="auto">
          <a:xfrm>
            <a:off x="838200" y="2209800"/>
            <a:ext cx="70104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n =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(int i =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i &lt;=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printf(“%d\n”, i);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= 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while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&lt;= 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printf(“%d\n”, i);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i++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= 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do 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printf(“%d\n”, i); i++;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} while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&lt; 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2286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25908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3429000"/>
            <a:ext cx="9128125" cy="16002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5334000"/>
            <a:ext cx="9128125" cy="12192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8" grpId="0" animBg="1"/>
      <p:bldP spid="8" grpId="1" animBg="1"/>
      <p:bldP spid="12" grpId="0" animBg="1"/>
      <p:bldP spid="12" grpId="1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smtClean="0"/>
              <a:t>for, while, do… while</a:t>
            </a:r>
          </a:p>
        </p:txBody>
      </p:sp>
      <p:sp>
        <p:nvSpPr>
          <p:cNvPr id="3993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Số lần lặp xác định ngay trong câu lệnh 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for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994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Câu lệnh lặp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2209800"/>
            <a:ext cx="152400" cy="434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942" name="TextBox 9"/>
          <p:cNvSpPr txBox="1">
            <a:spLocks noChangeArrowheads="1"/>
          </p:cNvSpPr>
          <p:nvPr/>
        </p:nvSpPr>
        <p:spPr bwMode="auto">
          <a:xfrm>
            <a:off x="838200" y="2209800"/>
            <a:ext cx="70104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n =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(int i =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i &lt;=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i++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…;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i = 1;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hile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&lt;= 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…;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i = 1;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do 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…;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} while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&gt; 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2286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25908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15875" y="3429000"/>
            <a:ext cx="9128125" cy="16002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5334000"/>
            <a:ext cx="9128125" cy="12192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8" grpId="0" animBg="1"/>
      <p:bldP spid="8" grpId="1" animBg="1"/>
      <p:bldP spid="12" grpId="0" animBg="1"/>
      <p:bldP spid="12" grpId="1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629400" cy="563563"/>
          </a:xfrm>
        </p:spPr>
        <p:txBody>
          <a:bodyPr/>
          <a:lstStyle/>
          <a:p>
            <a:r>
              <a:rPr lang="en-US" smtClean="0"/>
              <a:t>while &amp; do… while</a:t>
            </a:r>
          </a:p>
        </p:txBody>
      </p:sp>
      <p:sp>
        <p:nvSpPr>
          <p:cNvPr id="4096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while 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có thể không thực hiện lần nào</a:t>
            </a:r>
            <a:r>
              <a:rPr lang="en-US" smtClean="0">
                <a:latin typeface="Arial" charset="0"/>
                <a:cs typeface="Arial" charset="0"/>
              </a:rPr>
              <a:t>.</a:t>
            </a:r>
          </a:p>
          <a:p>
            <a:r>
              <a:rPr lang="en-US" smtClean="0">
                <a:latin typeface="Arial" charset="0"/>
                <a:cs typeface="Arial" charset="0"/>
              </a:rPr>
              <a:t>do… while 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sẽ được thực hiện ít nhất 1 lần</a:t>
            </a:r>
            <a:r>
              <a:rPr lang="en-US" smtClean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4096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Câu lệnh lặp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2743200"/>
            <a:ext cx="152400" cy="3733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966" name="TextBox 9"/>
          <p:cNvSpPr txBox="1">
            <a:spLocks noChangeArrowheads="1"/>
          </p:cNvSpPr>
          <p:nvPr/>
        </p:nvSpPr>
        <p:spPr bwMode="auto">
          <a:xfrm>
            <a:off x="838200" y="2743200"/>
            <a:ext cx="70104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n = 100;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&lt; 10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…;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printf(“Nhap n: 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scanf(“%d”, &amp;n);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&gt; 10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3124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4343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52578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6172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thực hành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  <a:defRPr/>
            </a:pPr>
            <a:r>
              <a:rPr lang="en-US" smtClean="0"/>
              <a:t>Nhập một số nguyên dương n (n &gt; 0).</a:t>
            </a:r>
          </a:p>
          <a:p>
            <a:pPr marL="514350" indent="-514350">
              <a:buFont typeface="Wingdings" pitchFamily="2" charset="2"/>
              <a:buNone/>
              <a:defRPr/>
            </a:pPr>
            <a:r>
              <a:rPr lang="en-US" smtClean="0"/>
              <a:t>	Hãy cho biết: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pc="-100" smtClean="0"/>
              <a:t>Có phải là số đối xứng? Ví dụ: 121, 12321, …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pc="-100" smtClean="0"/>
              <a:t>Có phải là số chính phương? Ví dụ: 4, 9, 16, …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pc="-100" smtClean="0"/>
              <a:t>Có phải là số nguyên tố? Ví dụ: 2, 3, 5, 7, …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pc="-100" smtClean="0"/>
              <a:t>Chữ số lớn nhất và nhỏ nhất?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pc="-100" smtClean="0"/>
              <a:t>Các chữ số có tăng dần hay giảm dần không?</a:t>
            </a:r>
          </a:p>
        </p:txBody>
      </p:sp>
      <p:sp>
        <p:nvSpPr>
          <p:cNvPr id="4198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Câu lệnh lặp</a:t>
            </a:r>
          </a:p>
        </p:txBody>
      </p:sp>
      <p:pic>
        <p:nvPicPr>
          <p:cNvPr id="41989" name="Picture 4" descr="question_pop_up_from_box_hg_clr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78713" y="3962400"/>
            <a:ext cx="166528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0" name="Picture 5" descr="question_pop_up_from_box_rotate_hg_clr">
            <a:hlinkClick r:id="rId4" action="ppaction://hlinksldjump"/>
          </p:cNvPr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25146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1" name="Picture 6" descr="question_pop_up_from_box_rotate_hg_clr">
            <a:hlinkClick r:id="rId6" action="ppaction://hlinksldjump"/>
          </p:cNvPr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29718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2" name="Picture 7" descr="question_pop_up_from_box_rotate_hg_clr">
            <a:hlinkClick r:id="rId7" action="ppaction://hlinksldjump"/>
          </p:cNvPr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35052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3" name="Picture 8" descr="question_pop_up_from_box_rotate_hg_clr">
            <a:hlinkClick r:id="rId8" action="ppaction://hlinksldjump"/>
          </p:cNvPr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40386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4" name="Picture 9" descr="question_pop_up_from_box_rotate_hg_clr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45720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thực hành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  <a:defRPr/>
            </a:pPr>
            <a:r>
              <a:rPr lang="en-US" spc="-100" dirty="0" err="1" smtClean="0"/>
              <a:t>Nhập</a:t>
            </a:r>
            <a:r>
              <a:rPr lang="en-US" spc="-100" dirty="0" smtClean="0"/>
              <a:t> </a:t>
            </a:r>
            <a:r>
              <a:rPr lang="en-US" spc="-100" dirty="0" err="1" smtClean="0"/>
              <a:t>một</a:t>
            </a:r>
            <a:r>
              <a:rPr lang="en-US" spc="-100" dirty="0" smtClean="0"/>
              <a:t> </a:t>
            </a:r>
            <a:r>
              <a:rPr lang="en-US" spc="-100" dirty="0" err="1" smtClean="0"/>
              <a:t>số</a:t>
            </a:r>
            <a:r>
              <a:rPr lang="en-US" spc="-100" dirty="0" smtClean="0"/>
              <a:t> </a:t>
            </a:r>
            <a:r>
              <a:rPr lang="en-US" spc="-100" dirty="0" err="1" smtClean="0"/>
              <a:t>nguyên</a:t>
            </a:r>
            <a:r>
              <a:rPr lang="en-US" spc="-100" dirty="0" smtClean="0"/>
              <a:t> </a:t>
            </a:r>
            <a:r>
              <a:rPr lang="en-US" spc="-100" dirty="0" err="1" smtClean="0"/>
              <a:t>dương</a:t>
            </a:r>
            <a:r>
              <a:rPr lang="en-US" spc="-100" dirty="0" smtClean="0"/>
              <a:t> n. </a:t>
            </a:r>
            <a:r>
              <a:rPr lang="en-US" spc="-100" dirty="0" err="1" smtClean="0"/>
              <a:t>Tính</a:t>
            </a:r>
            <a:r>
              <a:rPr lang="en-US" spc="-100" dirty="0" smtClean="0"/>
              <a:t>: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pc="-100" dirty="0" smtClean="0"/>
              <a:t>S = 1 + 2 + … + n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pc="-100" dirty="0" smtClean="0"/>
              <a:t>S = 1</a:t>
            </a:r>
            <a:r>
              <a:rPr lang="en-US" spc="-100" baseline="30000" dirty="0" smtClean="0"/>
              <a:t>2</a:t>
            </a:r>
            <a:r>
              <a:rPr lang="en-US" spc="-100" dirty="0" smtClean="0"/>
              <a:t> + 2</a:t>
            </a:r>
            <a:r>
              <a:rPr lang="en-US" spc="-100" baseline="30000" dirty="0" smtClean="0"/>
              <a:t>2</a:t>
            </a:r>
            <a:r>
              <a:rPr lang="en-US" spc="-100" dirty="0" smtClean="0"/>
              <a:t> + … + n</a:t>
            </a:r>
            <a:r>
              <a:rPr lang="en-US" spc="-100" baseline="30000" dirty="0" smtClean="0"/>
              <a:t>2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pc="-100" dirty="0" smtClean="0"/>
              <a:t>S = 1 + 1/2 + … + 1/n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pc="-100" dirty="0" smtClean="0"/>
              <a:t>S = 1*2*…*n = n!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pc="-100" dirty="0" smtClean="0"/>
              <a:t>S = 1! + 2! + … + n!</a:t>
            </a: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US" spc="-100" dirty="0" err="1" smtClean="0"/>
              <a:t>Nhập</a:t>
            </a:r>
            <a:r>
              <a:rPr lang="en-US" spc="-100" dirty="0" smtClean="0"/>
              <a:t> 3 </a:t>
            </a:r>
            <a:r>
              <a:rPr lang="en-US" spc="-100" dirty="0" err="1" smtClean="0"/>
              <a:t>số</a:t>
            </a:r>
            <a:r>
              <a:rPr lang="en-US" spc="-100" dirty="0" smtClean="0"/>
              <a:t> </a:t>
            </a:r>
            <a:r>
              <a:rPr lang="en-US" spc="-100" dirty="0" err="1" smtClean="0"/>
              <a:t>nguyên</a:t>
            </a:r>
            <a:r>
              <a:rPr lang="en-US" spc="-100" dirty="0" smtClean="0"/>
              <a:t> a, b </a:t>
            </a:r>
            <a:r>
              <a:rPr lang="en-US" spc="-100" dirty="0" err="1" smtClean="0"/>
              <a:t>và</a:t>
            </a:r>
            <a:r>
              <a:rPr lang="en-US" spc="-100" dirty="0" smtClean="0"/>
              <a:t> n </a:t>
            </a:r>
            <a:r>
              <a:rPr lang="en-US" spc="-100" dirty="0" err="1" smtClean="0"/>
              <a:t>với</a:t>
            </a:r>
            <a:r>
              <a:rPr lang="en-US" spc="-100" dirty="0" smtClean="0"/>
              <a:t> a, b &lt; n. </a:t>
            </a:r>
            <a:r>
              <a:rPr lang="en-US" spc="-100" dirty="0" err="1" smtClean="0"/>
              <a:t>Tính</a:t>
            </a:r>
            <a:r>
              <a:rPr lang="en-US" spc="-100" dirty="0" smtClean="0"/>
              <a:t> </a:t>
            </a:r>
            <a:r>
              <a:rPr lang="en-US" spc="-100" dirty="0" err="1" smtClean="0"/>
              <a:t>tổng</a:t>
            </a:r>
            <a:r>
              <a:rPr lang="en-US" spc="-100" dirty="0" smtClean="0"/>
              <a:t> </a:t>
            </a:r>
            <a:r>
              <a:rPr lang="en-US" spc="-100" dirty="0" err="1" smtClean="0"/>
              <a:t>các</a:t>
            </a:r>
            <a:r>
              <a:rPr lang="en-US" spc="-100" dirty="0" smtClean="0"/>
              <a:t> </a:t>
            </a:r>
            <a:r>
              <a:rPr lang="en-US" spc="-100" dirty="0" err="1" smtClean="0"/>
              <a:t>số</a:t>
            </a:r>
            <a:r>
              <a:rPr lang="en-US" spc="-100" dirty="0" smtClean="0"/>
              <a:t> </a:t>
            </a:r>
            <a:r>
              <a:rPr lang="en-US" spc="-100" dirty="0" err="1" smtClean="0"/>
              <a:t>nguyên</a:t>
            </a:r>
            <a:r>
              <a:rPr lang="en-US" spc="-100" dirty="0" smtClean="0"/>
              <a:t> </a:t>
            </a:r>
            <a:r>
              <a:rPr lang="en-US" spc="-100" dirty="0" err="1" smtClean="0"/>
              <a:t>dương</a:t>
            </a:r>
            <a:r>
              <a:rPr lang="en-US" spc="-100" dirty="0" smtClean="0"/>
              <a:t> </a:t>
            </a:r>
            <a:r>
              <a:rPr lang="en-US" spc="-100" dirty="0" err="1" smtClean="0"/>
              <a:t>nhỏ</a:t>
            </a:r>
            <a:r>
              <a:rPr lang="en-US" spc="-100" dirty="0" smtClean="0"/>
              <a:t> </a:t>
            </a:r>
            <a:r>
              <a:rPr lang="en-US" spc="-100" dirty="0" err="1" smtClean="0"/>
              <a:t>hơn</a:t>
            </a:r>
            <a:r>
              <a:rPr lang="en-US" spc="-100" dirty="0" smtClean="0"/>
              <a:t> n chia </a:t>
            </a:r>
            <a:r>
              <a:rPr lang="en-US" spc="-100" dirty="0" err="1" smtClean="0"/>
              <a:t>hết</a:t>
            </a:r>
            <a:r>
              <a:rPr lang="en-US" spc="-100" dirty="0" smtClean="0"/>
              <a:t> </a:t>
            </a:r>
            <a:r>
              <a:rPr lang="en-US" spc="-100" dirty="0" err="1" smtClean="0"/>
              <a:t>cho</a:t>
            </a:r>
            <a:r>
              <a:rPr lang="en-US" spc="-100" dirty="0" smtClean="0"/>
              <a:t> a </a:t>
            </a:r>
            <a:r>
              <a:rPr lang="en-US" spc="-100" dirty="0" err="1" smtClean="0"/>
              <a:t>nhưng</a:t>
            </a:r>
            <a:r>
              <a:rPr lang="en-US" spc="-100" dirty="0" smtClean="0"/>
              <a:t> </a:t>
            </a:r>
            <a:r>
              <a:rPr lang="en-US" spc="-100" dirty="0" err="1" smtClean="0"/>
              <a:t>không</a:t>
            </a:r>
            <a:r>
              <a:rPr lang="en-US" spc="-100" dirty="0" smtClean="0"/>
              <a:t> chia </a:t>
            </a:r>
            <a:r>
              <a:rPr lang="en-US" spc="-100" dirty="0" err="1" smtClean="0"/>
              <a:t>hết</a:t>
            </a:r>
            <a:r>
              <a:rPr lang="en-US" spc="-100" dirty="0" smtClean="0"/>
              <a:t> </a:t>
            </a:r>
            <a:r>
              <a:rPr lang="en-US" spc="-100" dirty="0" err="1" smtClean="0"/>
              <a:t>cho</a:t>
            </a:r>
            <a:r>
              <a:rPr lang="en-US" spc="-100" dirty="0" smtClean="0"/>
              <a:t> b.</a:t>
            </a: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US" spc="-100" dirty="0" err="1" smtClean="0"/>
              <a:t>Tính</a:t>
            </a:r>
            <a:r>
              <a:rPr lang="en-US" spc="-100" dirty="0" smtClean="0"/>
              <a:t> </a:t>
            </a:r>
            <a:r>
              <a:rPr lang="en-US" spc="-100" dirty="0" err="1" smtClean="0"/>
              <a:t>tổng</a:t>
            </a:r>
            <a:r>
              <a:rPr lang="en-US" spc="-100" dirty="0" smtClean="0"/>
              <a:t> </a:t>
            </a:r>
            <a:r>
              <a:rPr lang="en-US" spc="-100" dirty="0" err="1" smtClean="0"/>
              <a:t>các</a:t>
            </a:r>
            <a:r>
              <a:rPr lang="en-US" spc="-100" dirty="0" smtClean="0"/>
              <a:t> </a:t>
            </a:r>
            <a:r>
              <a:rPr lang="en-US" spc="-100" dirty="0" err="1" smtClean="0"/>
              <a:t>số</a:t>
            </a:r>
            <a:r>
              <a:rPr lang="en-US" spc="-100" dirty="0" smtClean="0"/>
              <a:t> </a:t>
            </a:r>
            <a:r>
              <a:rPr lang="en-US" spc="-100" dirty="0" err="1" smtClean="0"/>
              <a:t>nguyên</a:t>
            </a:r>
            <a:r>
              <a:rPr lang="en-US" spc="-100" dirty="0" smtClean="0"/>
              <a:t> </a:t>
            </a:r>
            <a:r>
              <a:rPr lang="en-US" spc="-100" dirty="0" err="1" smtClean="0"/>
              <a:t>tố</a:t>
            </a:r>
            <a:r>
              <a:rPr lang="en-US" spc="-100" dirty="0" smtClean="0"/>
              <a:t> </a:t>
            </a:r>
            <a:r>
              <a:rPr lang="en-US" spc="-100" dirty="0" err="1" smtClean="0"/>
              <a:t>nhỏ</a:t>
            </a:r>
            <a:r>
              <a:rPr lang="en-US" spc="-100" dirty="0" smtClean="0"/>
              <a:t> </a:t>
            </a:r>
            <a:r>
              <a:rPr lang="en-US" spc="-100" dirty="0" err="1" smtClean="0"/>
              <a:t>hơn</a:t>
            </a:r>
            <a:r>
              <a:rPr lang="en-US" spc="-100" dirty="0" smtClean="0"/>
              <a:t> n (0 &lt; n &lt; 50)</a:t>
            </a:r>
          </a:p>
        </p:txBody>
      </p:sp>
      <p:sp>
        <p:nvSpPr>
          <p:cNvPr id="4301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Câu lệnh lặp</a:t>
            </a:r>
          </a:p>
        </p:txBody>
      </p:sp>
      <p:pic>
        <p:nvPicPr>
          <p:cNvPr id="43013" name="Picture 4" descr="question_pop_up_from_box_hg_clr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252663"/>
            <a:ext cx="166528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4" name="Picture 5" descr="question_pop_up_from_box_rotate_hg_clr">
            <a:hlinkClick r:id="rId4" action="ppaction://hlinksldjump"/>
          </p:cNvPr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19812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5" name="Picture 6" descr="question_pop_up_from_box_rotate_hg_clr">
            <a:hlinkClick r:id="rId6" action="ppaction://hlinksldjump"/>
          </p:cNvPr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45720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6" name="Picture 7" descr="question_pop_up_from_box_rotate_hg_clr">
            <a:hlinkClick r:id="rId7" action="ppaction://hlinksldjump"/>
          </p:cNvPr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59436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7" name="Picture 8" descr="question_pop_up_from_box_rotate_hg_clr">
            <a:hlinkClick r:id="rId8" action="ppaction://hlinksldjump"/>
          </p:cNvPr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25146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8" name="Picture 9" descr="question_pop_up_from_box_rotate_hg_clr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29718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9" name="Picture 10" descr="question_pop_up_from_box_rotate_hg_clr">
            <a:hlinkClick r:id="rId10" action="ppaction://hlinksldjump"/>
          </p:cNvPr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35052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20" name="Picture 11" descr="question_pop_up_from_box_rotate_hg_clr">
            <a:hlinkClick r:id="rId11" action="ppaction://hlinksldjump"/>
          </p:cNvPr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40386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thực hành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  <a:defRPr/>
            </a:pPr>
            <a:r>
              <a:rPr lang="en-US" spc="-100" smtClean="0"/>
              <a:t>Nhập một số nguyên dương n. Xuất ra số ngược lại. Ví dụ: Nhập 1706 </a:t>
            </a:r>
            <a:r>
              <a:rPr lang="en-US" spc="-100" smtClean="0">
                <a:sym typeface="Wingdings" pitchFamily="2" charset="2"/>
              </a:rPr>
              <a:t> Xuất 6071.</a:t>
            </a:r>
          </a:p>
          <a:p>
            <a:pPr marL="514350" indent="-514350">
              <a:buFont typeface="+mj-lt"/>
              <a:buAutoNum type="arabicPeriod" startAt="7"/>
              <a:defRPr/>
            </a:pPr>
            <a:r>
              <a:rPr lang="en-US" spc="-100" smtClean="0"/>
              <a:t>Tìm và in lên màn hình tất cả các số nguyên trong phạm vi từ 10 đến 99 sao cho tích của 2 chữ số bằng 2 lần tổng của 2 chữ số đó.</a:t>
            </a:r>
          </a:p>
          <a:p>
            <a:pPr marL="514350" indent="-514350">
              <a:buFont typeface="+mj-lt"/>
              <a:buAutoNum type="arabicPeriod" startAt="7"/>
              <a:defRPr/>
            </a:pPr>
            <a:r>
              <a:rPr lang="en-US" spc="-100" smtClean="0"/>
              <a:t>Tìm ước số chung lớn nhất của 2 số nguyên dương a và b nhập từ bàn phím.</a:t>
            </a:r>
          </a:p>
          <a:p>
            <a:pPr marL="514350" indent="-514350">
              <a:buFont typeface="+mj-lt"/>
              <a:buAutoNum type="arabicPeriod" startAt="7"/>
              <a:defRPr/>
            </a:pPr>
            <a:r>
              <a:rPr lang="en-US" spc="-100" smtClean="0"/>
              <a:t>Nhập n. In n số đầu tiên trong dãy Fibonacy.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pc="-100" smtClean="0"/>
              <a:t>a</a:t>
            </a:r>
            <a:r>
              <a:rPr lang="en-US" spc="-100" baseline="-25000" smtClean="0"/>
              <a:t>0</a:t>
            </a:r>
            <a:r>
              <a:rPr lang="en-US" spc="-100" smtClean="0"/>
              <a:t> = a</a:t>
            </a:r>
            <a:r>
              <a:rPr lang="en-US" spc="-100" baseline="-25000" smtClean="0"/>
              <a:t>1</a:t>
            </a:r>
            <a:r>
              <a:rPr lang="en-US" spc="-100" smtClean="0"/>
              <a:t> = 1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pc="-100" smtClean="0"/>
              <a:t>a</a:t>
            </a:r>
            <a:r>
              <a:rPr lang="en-US" spc="-100" baseline="-25000" smtClean="0"/>
              <a:t>n</a:t>
            </a:r>
            <a:r>
              <a:rPr lang="en-US" spc="-100" smtClean="0"/>
              <a:t> = a</a:t>
            </a:r>
            <a:r>
              <a:rPr lang="en-US" spc="-100" baseline="-25000" smtClean="0"/>
              <a:t>n – 1</a:t>
            </a:r>
            <a:r>
              <a:rPr lang="en-US" spc="-100" smtClean="0"/>
              <a:t> + a</a:t>
            </a:r>
            <a:r>
              <a:rPr lang="en-US" spc="-100" baseline="-25000" smtClean="0"/>
              <a:t>n – 2</a:t>
            </a:r>
          </a:p>
        </p:txBody>
      </p:sp>
      <p:sp>
        <p:nvSpPr>
          <p:cNvPr id="4403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Câu lệnh lặp</a:t>
            </a:r>
          </a:p>
        </p:txBody>
      </p:sp>
      <p:pic>
        <p:nvPicPr>
          <p:cNvPr id="44037" name="Picture 4" descr="question_pop_up_from_box_hg_clr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78713" y="3962400"/>
            <a:ext cx="166528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8" name="Picture 5" descr="question_pop_up_from_box_rotate_hg_clr">
            <a:hlinkClick r:id="rId4" action="ppaction://hlinksldjump"/>
          </p:cNvPr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14478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9" name="Picture 6" descr="question_pop_up_from_box_rotate_hg_clr">
            <a:hlinkClick r:id="rId6" action="ppaction://hlinksldjump"/>
          </p:cNvPr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24384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0" name="Picture 7" descr="question_pop_up_from_box_rotate_hg_clr">
            <a:hlinkClick r:id="rId7" action="ppaction://hlinksldjump"/>
          </p:cNvPr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38100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1" name="Picture 8" descr="question_pop_up_from_box_rotate_hg_clr">
            <a:hlinkClick r:id="rId8" action="ppaction://hlinksldjump"/>
          </p:cNvPr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47244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3a</a:t>
            </a:r>
          </a:p>
        </p:txBody>
      </p:sp>
      <p:sp>
        <p:nvSpPr>
          <p:cNvPr id="4505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Câu lệnh lặp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4876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061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70104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sogoc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sodao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donvi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Nhap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n: ”);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(“%d”, &amp;n);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sogoc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sodao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while 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sogoc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&gt; 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donvi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sogoc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% 10;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sodao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sodao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*10 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donvi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sogoc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sogoc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/ 10;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sodao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== 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(“DX”);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else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Khong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doi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xung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25146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15875" y="3429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4038600"/>
            <a:ext cx="9128125" cy="1524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55626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926013" y="3297238"/>
            <a:ext cx="1295400" cy="4270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&lt;Lệnh&gt;</a:t>
            </a:r>
          </a:p>
        </p:txBody>
      </p:sp>
      <p:sp>
        <p:nvSpPr>
          <p:cNvPr id="18435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Câu lệnh for</a:t>
            </a:r>
          </a:p>
        </p:txBody>
      </p:sp>
      <p:sp>
        <p:nvSpPr>
          <p:cNvPr id="1843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Câu lệnh lặp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rot="16200000" flipH="1">
            <a:off x="2829719" y="2650332"/>
            <a:ext cx="68738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rot="5400000">
            <a:off x="2945607" y="4287044"/>
            <a:ext cx="45720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V="1">
            <a:off x="3173413" y="2590800"/>
            <a:ext cx="1544637" cy="206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92613" y="3144838"/>
            <a:ext cx="37623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Đ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92413" y="4059238"/>
            <a:ext cx="347662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S</a:t>
            </a:r>
          </a:p>
        </p:txBody>
      </p: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1981200" y="2971800"/>
            <a:ext cx="2392363" cy="1096963"/>
            <a:chOff x="332510" y="2909455"/>
            <a:chExt cx="2392680" cy="1097280"/>
          </a:xfrm>
        </p:grpSpPr>
        <p:sp>
          <p:nvSpPr>
            <p:cNvPr id="12" name="Diamond 11"/>
            <p:cNvSpPr/>
            <p:nvPr/>
          </p:nvSpPr>
          <p:spPr>
            <a:xfrm>
              <a:off x="332510" y="2909455"/>
              <a:ext cx="2392680" cy="1097280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2921" y="3123830"/>
              <a:ext cx="1752832" cy="609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66FF"/>
                  </a:solidFill>
                </a:rPr>
                <a:t>&lt;Đ/K lặp&gt;</a:t>
              </a:r>
            </a:p>
          </p:txBody>
        </p:sp>
      </p:grpSp>
      <p:sp>
        <p:nvSpPr>
          <p:cNvPr id="17" name="Content Placeholder 41"/>
          <p:cNvSpPr txBox="1">
            <a:spLocks/>
          </p:cNvSpPr>
          <p:nvPr/>
        </p:nvSpPr>
        <p:spPr bwMode="auto">
          <a:xfrm>
            <a:off x="228600" y="4648200"/>
            <a:ext cx="8001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>
                <a:latin typeface="+mn-lt"/>
                <a:cs typeface="+mn-cs"/>
              </a:rPr>
              <a:t>for (</a:t>
            </a:r>
            <a:r>
              <a:rPr lang="en-US" sz="2800" kern="0">
                <a:solidFill>
                  <a:srgbClr val="FF0000"/>
                </a:solidFill>
                <a:cs typeface="+mn-cs"/>
              </a:rPr>
              <a:t>&lt;Khởi </a:t>
            </a:r>
            <a:r>
              <a:rPr lang="vi-VN" sz="2800" kern="0">
                <a:solidFill>
                  <a:srgbClr val="FF0000"/>
                </a:solidFill>
                <a:cs typeface="+mn-cs"/>
              </a:rPr>
              <a:t>đầ</a:t>
            </a:r>
            <a:r>
              <a:rPr lang="en-US" sz="2800" kern="0">
                <a:solidFill>
                  <a:srgbClr val="FF0000"/>
                </a:solidFill>
                <a:cs typeface="+mn-cs"/>
              </a:rPr>
              <a:t>u&gt;</a:t>
            </a:r>
            <a:r>
              <a:rPr lang="en-US" sz="2800" b="1" kern="0">
                <a:latin typeface="+mn-lt"/>
                <a:cs typeface="+mn-cs"/>
              </a:rPr>
              <a:t>;</a:t>
            </a:r>
            <a:r>
              <a:rPr lang="en-US" sz="2800" kern="0">
                <a:solidFill>
                  <a:srgbClr val="FF0000"/>
                </a:solidFill>
                <a:cs typeface="+mn-cs"/>
              </a:rPr>
              <a:t> </a:t>
            </a:r>
            <a:r>
              <a:rPr lang="en-US" sz="2800" kern="0">
                <a:solidFill>
                  <a:srgbClr val="FF66FF"/>
                </a:solidFill>
                <a:cs typeface="+mn-cs"/>
              </a:rPr>
              <a:t>&lt;Đ/K lặp&gt;</a:t>
            </a:r>
            <a:r>
              <a:rPr lang="en-US" sz="2800" b="1" kern="0">
                <a:latin typeface="+mn-lt"/>
                <a:cs typeface="+mn-cs"/>
              </a:rPr>
              <a:t>;</a:t>
            </a:r>
            <a:r>
              <a:rPr lang="en-US" sz="2800" kern="0">
                <a:solidFill>
                  <a:srgbClr val="FF0000"/>
                </a:solidFill>
                <a:cs typeface="+mn-cs"/>
              </a:rPr>
              <a:t> </a:t>
            </a:r>
            <a:r>
              <a:rPr lang="en-US" sz="2800" kern="0">
                <a:solidFill>
                  <a:schemeClr val="accent2"/>
                </a:solidFill>
                <a:cs typeface="+mn-cs"/>
              </a:rPr>
              <a:t>&lt;B</a:t>
            </a:r>
            <a:r>
              <a:rPr lang="vi-VN" sz="2800" kern="0">
                <a:solidFill>
                  <a:schemeClr val="accent2"/>
                </a:solidFill>
                <a:cs typeface="+mn-cs"/>
              </a:rPr>
              <a:t>ướ</a:t>
            </a:r>
            <a:r>
              <a:rPr lang="en-US" sz="2800" kern="0">
                <a:solidFill>
                  <a:schemeClr val="accent2"/>
                </a:solidFill>
                <a:cs typeface="+mn-cs"/>
              </a:rPr>
              <a:t>c nhảy&gt;</a:t>
            </a:r>
            <a:r>
              <a:rPr lang="en-US" sz="2800" b="1" kern="0">
                <a:latin typeface="+mn-lt"/>
                <a:cs typeface="+mn-cs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>
                <a:latin typeface="+mn-lt"/>
                <a:cs typeface="+mn-cs"/>
              </a:rPr>
              <a:t>		</a:t>
            </a:r>
            <a:r>
              <a:rPr lang="en-US" sz="2800" kern="0">
                <a:solidFill>
                  <a:schemeClr val="tx1">
                    <a:lumMod val="60000"/>
                    <a:lumOff val="40000"/>
                  </a:schemeClr>
                </a:solidFill>
                <a:cs typeface="+mn-cs"/>
              </a:rPr>
              <a:t>&lt;Lệnh&gt;</a:t>
            </a:r>
            <a:r>
              <a:rPr lang="en-US" sz="2800" b="1" kern="0">
                <a:cs typeface="+mn-cs"/>
              </a:rPr>
              <a:t>;</a:t>
            </a:r>
            <a:endParaRPr lang="en-US" sz="2800" kern="0">
              <a:solidFill>
                <a:schemeClr val="tx1">
                  <a:lumMod val="60000"/>
                  <a:lumOff val="40000"/>
                </a:schemeClr>
              </a:solidFill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2667000" y="5257800"/>
            <a:ext cx="5334000" cy="1066800"/>
          </a:xfrm>
          <a:prstGeom prst="round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2000">
                <a:solidFill>
                  <a:srgbClr val="FF0000"/>
                </a:solidFill>
              </a:rPr>
              <a:t>&lt;Khởi </a:t>
            </a:r>
            <a:r>
              <a:rPr lang="vi-VN" sz="2000">
                <a:solidFill>
                  <a:srgbClr val="FF0000"/>
                </a:solidFill>
              </a:rPr>
              <a:t>đầ</a:t>
            </a:r>
            <a:r>
              <a:rPr lang="en-US" sz="2000">
                <a:solidFill>
                  <a:srgbClr val="FF0000"/>
                </a:solidFill>
              </a:rPr>
              <a:t>u&gt;</a:t>
            </a:r>
            <a:r>
              <a:rPr lang="en-US" sz="2000"/>
              <a:t>, </a:t>
            </a:r>
            <a:r>
              <a:rPr lang="en-US" sz="2000">
                <a:solidFill>
                  <a:srgbClr val="FF66FF"/>
                </a:solidFill>
              </a:rPr>
              <a:t>&lt;Đ/K lặp&gt;</a:t>
            </a:r>
            <a:r>
              <a:rPr lang="en-US" sz="2000"/>
              <a:t>, </a:t>
            </a:r>
            <a:r>
              <a:rPr lang="en-US" sz="2000">
                <a:solidFill>
                  <a:schemeClr val="accent2"/>
                </a:solidFill>
              </a:rPr>
              <a:t>&lt;B</a:t>
            </a:r>
            <a:r>
              <a:rPr lang="vi-VN" sz="2000">
                <a:solidFill>
                  <a:schemeClr val="accent2"/>
                </a:solidFill>
              </a:rPr>
              <a:t>ướ</a:t>
            </a:r>
            <a:r>
              <a:rPr lang="en-US" sz="2000">
                <a:solidFill>
                  <a:schemeClr val="accent2"/>
                </a:solidFill>
              </a:rPr>
              <a:t>c nhảy&gt;</a:t>
            </a:r>
            <a:r>
              <a:rPr lang="en-US" sz="2000"/>
              <a:t>:</a:t>
            </a:r>
          </a:p>
          <a:p>
            <a:pPr>
              <a:defRPr/>
            </a:pPr>
            <a:r>
              <a:rPr lang="en-US" sz="2000"/>
              <a:t>là biểu thức C bất kỳ có chức n</a:t>
            </a:r>
            <a:r>
              <a:rPr lang="vi-VN" sz="2000"/>
              <a:t>ă</a:t>
            </a:r>
            <a:r>
              <a:rPr lang="en-US" sz="2000"/>
              <a:t>ng riêng</a:t>
            </a:r>
          </a:p>
          <a:p>
            <a:pPr>
              <a:defRPr/>
            </a:pPr>
            <a:r>
              <a:rPr lang="en-US" sz="2000">
                <a:solidFill>
                  <a:schemeClr val="tx1">
                    <a:lumMod val="60000"/>
                    <a:lumOff val="40000"/>
                  </a:schemeClr>
                </a:solidFill>
              </a:rPr>
              <a:t>&lt;Lệnh&gt;</a:t>
            </a:r>
            <a:r>
              <a:rPr lang="en-US" sz="2000"/>
              <a:t>: </a:t>
            </a:r>
            <a:r>
              <a:rPr lang="vi-VN" sz="2000"/>
              <a:t>đơ</a:t>
            </a:r>
            <a:r>
              <a:rPr lang="en-US" sz="2000"/>
              <a:t>n hoặc khối lệnh.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2259013" y="1620838"/>
            <a:ext cx="1828800" cy="685800"/>
            <a:chOff x="609600" y="1676400"/>
            <a:chExt cx="1828800" cy="685800"/>
          </a:xfrm>
        </p:grpSpPr>
        <p:sp>
          <p:nvSpPr>
            <p:cNvPr id="21" name="Rectangle 20"/>
            <p:cNvSpPr/>
            <p:nvPr/>
          </p:nvSpPr>
          <p:spPr>
            <a:xfrm>
              <a:off x="685800" y="1676400"/>
              <a:ext cx="1752600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9600" y="1676400"/>
              <a:ext cx="18288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0000"/>
                  </a:solidFill>
                </a:rPr>
                <a:t>&lt;Khởi </a:t>
              </a:r>
              <a:r>
                <a:rPr lang="vi-VN">
                  <a:solidFill>
                    <a:srgbClr val="FF0000"/>
                  </a:solidFill>
                </a:rPr>
                <a:t>đầ</a:t>
              </a:r>
              <a:r>
                <a:rPr lang="en-US">
                  <a:solidFill>
                    <a:srgbClr val="FF0000"/>
                  </a:solidFill>
                </a:rPr>
                <a:t>u&gt;</a:t>
              </a:r>
              <a:endParaRPr lang="en-US">
                <a:solidFill>
                  <a:srgbClr val="FF66FF"/>
                </a:solidFill>
              </a:endParaRP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rot="5400000">
            <a:off x="2907507" y="1353344"/>
            <a:ext cx="53340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378325" y="3511550"/>
            <a:ext cx="531813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4502150" y="2259013"/>
            <a:ext cx="2127250" cy="685800"/>
            <a:chOff x="3048000" y="2667000"/>
            <a:chExt cx="1752600" cy="685800"/>
          </a:xfrm>
        </p:grpSpPr>
        <p:sp>
          <p:nvSpPr>
            <p:cNvPr id="44" name="Rectangle 43"/>
            <p:cNvSpPr/>
            <p:nvPr/>
          </p:nvSpPr>
          <p:spPr>
            <a:xfrm>
              <a:off x="3048000" y="2667000"/>
              <a:ext cx="1752600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48000" y="2667000"/>
              <a:ext cx="1752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accent2"/>
                  </a:solidFill>
                </a:rPr>
                <a:t>&lt;B</a:t>
              </a:r>
              <a:r>
                <a:rPr lang="vi-VN">
                  <a:solidFill>
                    <a:schemeClr val="accent2"/>
                  </a:solidFill>
                </a:rPr>
                <a:t>ướ</a:t>
              </a:r>
              <a:r>
                <a:rPr lang="en-US">
                  <a:solidFill>
                    <a:schemeClr val="accent2"/>
                  </a:solidFill>
                </a:rPr>
                <a:t>c nhảy&gt;</a:t>
              </a:r>
            </a:p>
          </p:txBody>
        </p:sp>
      </p:grpSp>
      <p:cxnSp>
        <p:nvCxnSpPr>
          <p:cNvPr id="48" name="Straight Arrow Connector 47"/>
          <p:cNvCxnSpPr/>
          <p:nvPr/>
        </p:nvCxnSpPr>
        <p:spPr>
          <a:xfrm rot="16200000" flipV="1">
            <a:off x="5358607" y="3093244"/>
            <a:ext cx="360362" cy="63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" grpId="0"/>
      <p:bldP spid="10" grpId="0"/>
      <p:bldP spid="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3b</a:t>
            </a:r>
          </a:p>
        </p:txBody>
      </p:sp>
      <p:sp>
        <p:nvSpPr>
          <p:cNvPr id="4608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Câu lệnh lặp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464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085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70104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#include &lt;math.h&gt;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main()</a:t>
            </a:r>
            <a:br>
              <a:rPr lang="en-US" sz="2000" b="1">
                <a:latin typeface="Courier New" pitchFamily="49" charset="0"/>
                <a:cs typeface="Courier New" pitchFamily="49" charset="0"/>
              </a:rPr>
            </a:br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n, n_can_nguyen;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printf(“Nhap n: 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scanf(“%d”, &amp;n);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n_can_nguyen =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(sqrt(n));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if (n_can_nguyen*n_can_nguyen == n)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printf(“%d la so CP.”, n);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printf(“%d khong la so CP.”, n);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34290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4343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4648200"/>
            <a:ext cx="9128125" cy="12192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3c</a:t>
            </a:r>
          </a:p>
        </p:txBody>
      </p:sp>
      <p:sp>
        <p:nvSpPr>
          <p:cNvPr id="4710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Câu lệnh lặp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5181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109" name="TextBox 7"/>
          <p:cNvSpPr txBox="1">
            <a:spLocks noChangeArrowheads="1"/>
          </p:cNvSpPr>
          <p:nvPr/>
        </p:nvSpPr>
        <p:spPr bwMode="auto">
          <a:xfrm>
            <a:off x="838200" y="1533525"/>
            <a:ext cx="73914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n, i, souoc;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printf(“Nhap n: 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scanf(“%d”, &amp;n);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souoc = 0;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(i =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i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&lt;= 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% i == 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souoc++;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souoc == 2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printf(“%d la so nguyen to”);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printf(“%d ko la so nguyen to”, n);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28194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15875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15875" y="4038600"/>
            <a:ext cx="9128125" cy="9144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5257800"/>
            <a:ext cx="9128125" cy="12192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3d</a:t>
            </a:r>
          </a:p>
        </p:txBody>
      </p:sp>
      <p:sp>
        <p:nvSpPr>
          <p:cNvPr id="4813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Câu lệnh lặp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5181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133" name="TextBox 7"/>
          <p:cNvSpPr txBox="1">
            <a:spLocks noChangeArrowheads="1"/>
          </p:cNvSpPr>
          <p:nvPr/>
        </p:nvSpPr>
        <p:spPr bwMode="auto">
          <a:xfrm>
            <a:off x="838200" y="1533525"/>
            <a:ext cx="78486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n, min, max,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donvi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min = n % 10;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max = min;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n = n / 10;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while (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n&gt;0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donvi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 % 10;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n = n / 10;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donvi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min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min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donvi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donvi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&gt; max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donvi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(“So NN = %d, So LN = %d”, min, max);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15875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2819400"/>
            <a:ext cx="9128125" cy="8382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15875" y="4038600"/>
            <a:ext cx="9128125" cy="20574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15875" y="4648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15875" y="4953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52578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6096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3e</a:t>
            </a:r>
          </a:p>
        </p:txBody>
      </p:sp>
      <p:sp>
        <p:nvSpPr>
          <p:cNvPr id="4915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Câu lệnh lặp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5181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157" name="TextBox 7"/>
          <p:cNvSpPr txBox="1">
            <a:spLocks noChangeArrowheads="1"/>
          </p:cNvSpPr>
          <p:nvPr/>
        </p:nvSpPr>
        <p:spPr bwMode="auto">
          <a:xfrm>
            <a:off x="838200" y="1533525"/>
            <a:ext cx="73152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n, sotruoc, sosau;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…	// Nhập n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sotruoc = n % 10;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do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sosau = sotruoc;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n = n / 10;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sotruoc = n % 10;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} while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!= 0 &amp;&amp; sotruoc &lt; sosau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sotruoc &lt; sosau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printf(“Cac chu so tang dan”);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printf(“Cac chu so ko tang dan”);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2514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3124200"/>
            <a:ext cx="9128125" cy="1828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15875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15875" y="4038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15875" y="4343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0" y="5257800"/>
            <a:ext cx="9128125" cy="12192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4a</a:t>
            </a:r>
          </a:p>
        </p:txBody>
      </p:sp>
      <p:sp>
        <p:nvSpPr>
          <p:cNvPr id="5017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Câu lệnh lặp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403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181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73152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n, i, s;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printf(“Nhap n: 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scanf(“%d”, &amp;n);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 = 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	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(i = 1; i &lt;= n;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 = s + i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printf(“1 + 2 + … + %d = %d”, n, s);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28194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4038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4343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4953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4b</a:t>
            </a:r>
          </a:p>
        </p:txBody>
      </p:sp>
      <p:sp>
        <p:nvSpPr>
          <p:cNvPr id="5120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Câu lệnh lặp</a:t>
            </a:r>
          </a:p>
        </p:txBody>
      </p:sp>
      <p:sp>
        <p:nvSpPr>
          <p:cNvPr id="6" name="Rounded Rectangle 5">
            <a:hlinkClick r:id="rId3" action="ppaction://hlinksldjump"/>
          </p:cNvPr>
          <p:cNvSpPr/>
          <p:nvPr/>
        </p:nvSpPr>
        <p:spPr>
          <a:xfrm>
            <a:off x="685800" y="1524000"/>
            <a:ext cx="152400" cy="403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05" name="TextBox 8"/>
          <p:cNvSpPr txBox="1">
            <a:spLocks noChangeArrowheads="1"/>
          </p:cNvSpPr>
          <p:nvPr/>
        </p:nvSpPr>
        <p:spPr bwMode="auto">
          <a:xfrm>
            <a:off x="838200" y="1524000"/>
            <a:ext cx="75438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n, i, s;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printf(“Nhap n: 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scanf(“%d”, &amp;n);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 = 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	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(i = 1; i &lt;= n;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 = s + i*i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printf(“1^2 + 2^2 + … + %d^2 = %d”, n, s);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28194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4038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4343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0" y="4953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4c</a:t>
            </a:r>
          </a:p>
        </p:txBody>
      </p:sp>
      <p:sp>
        <p:nvSpPr>
          <p:cNvPr id="5222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Câu lệnh lặp</a:t>
            </a:r>
          </a:p>
        </p:txBody>
      </p:sp>
      <p:sp>
        <p:nvSpPr>
          <p:cNvPr id="6" name="Rounded Rectangle 5">
            <a:hlinkClick r:id="rId3" action="ppaction://hlinksldjump"/>
          </p:cNvPr>
          <p:cNvSpPr/>
          <p:nvPr/>
        </p:nvSpPr>
        <p:spPr>
          <a:xfrm>
            <a:off x="685800" y="1524000"/>
            <a:ext cx="152400" cy="426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229" name="TextBox 8"/>
          <p:cNvSpPr txBox="1">
            <a:spLocks noChangeArrowheads="1"/>
          </p:cNvSpPr>
          <p:nvPr/>
        </p:nvSpPr>
        <p:spPr bwMode="auto">
          <a:xfrm>
            <a:off x="838200" y="1524000"/>
            <a:ext cx="73152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n, i;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float s;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printf(“Nhap n: 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scanf(“%d”, &amp;n);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 = 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	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(i = 1; i &lt;= n;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 = s + 1.0/i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printf(“1 + 1/2 + … + 1/%d = %f”, n, s);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22098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31242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4038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4343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4648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0" y="5181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4d</a:t>
            </a:r>
          </a:p>
        </p:txBody>
      </p:sp>
      <p:sp>
        <p:nvSpPr>
          <p:cNvPr id="5325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Câu lệnh lặp</a:t>
            </a:r>
          </a:p>
        </p:txBody>
      </p:sp>
      <p:sp>
        <p:nvSpPr>
          <p:cNvPr id="10" name="Rounded Rectangle 9">
            <a:hlinkClick r:id="rId3" action="ppaction://hlinksldjump"/>
          </p:cNvPr>
          <p:cNvSpPr/>
          <p:nvPr/>
        </p:nvSpPr>
        <p:spPr>
          <a:xfrm>
            <a:off x="685800" y="1524000"/>
            <a:ext cx="152400" cy="403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253" name="TextBox 10"/>
          <p:cNvSpPr txBox="1">
            <a:spLocks noChangeArrowheads="1"/>
          </p:cNvSpPr>
          <p:nvPr/>
        </p:nvSpPr>
        <p:spPr bwMode="auto">
          <a:xfrm>
            <a:off x="838200" y="1524000"/>
            <a:ext cx="75438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n, i, s;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printf(“Nhap n: 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scanf(“%d”, &amp;n);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 = 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	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(i =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i &lt;= n;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 = s * i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printf(“%d! = %d”, n, s);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28194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0" y="4038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0" y="4343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>
            <a:spLocks/>
          </p:cNvSpPr>
          <p:nvPr/>
        </p:nvSpPr>
        <p:spPr bwMode="auto">
          <a:xfrm>
            <a:off x="0" y="4953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4e</a:t>
            </a:r>
          </a:p>
        </p:txBody>
      </p:sp>
      <p:sp>
        <p:nvSpPr>
          <p:cNvPr id="5427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Câu lệnh lặp</a:t>
            </a:r>
          </a:p>
        </p:txBody>
      </p:sp>
      <p:sp>
        <p:nvSpPr>
          <p:cNvPr id="6" name="Rounded Rectangle 5">
            <a:hlinkClick r:id="rId3" action="ppaction://hlinksldjump"/>
          </p:cNvPr>
          <p:cNvSpPr/>
          <p:nvPr/>
        </p:nvSpPr>
        <p:spPr>
          <a:xfrm>
            <a:off x="685800" y="1524000"/>
            <a:ext cx="152400" cy="4953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277" name="TextBox 8"/>
          <p:cNvSpPr txBox="1">
            <a:spLocks noChangeArrowheads="1"/>
          </p:cNvSpPr>
          <p:nvPr/>
        </p:nvSpPr>
        <p:spPr bwMode="auto">
          <a:xfrm>
            <a:off x="838200" y="1524000"/>
            <a:ext cx="7543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n, i, j, igt, s;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printf(“Nhap n: 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scanf(“%d”, &amp;n);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 = 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	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(i = 1; i &lt;= n;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igt = 1;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for (j = 2; j &lt;= i; j++)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igt = igt * j;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 = s + igt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printf(“1! + 2! + … + %d! = %d”, n, s);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25146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3429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4343400"/>
            <a:ext cx="9128125" cy="9144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0" y="5257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15875" y="5867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8" grpId="0" animBg="1"/>
      <p:bldP spid="18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5</a:t>
            </a:r>
          </a:p>
        </p:txBody>
      </p:sp>
      <p:sp>
        <p:nvSpPr>
          <p:cNvPr id="5529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Câu lệnh lặp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4876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301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1534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a, b, n, i, s;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do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printf(“Nhap a, b, n: 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scanf(“%d%d%d”, &amp;a, &amp;b, &amp;n);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} while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 &gt;= n || b &gt;= n)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 = 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	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(i =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i &lt;=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– 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% a == 0 &amp;&amp; i % b != 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s = s + i;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printf(“Tong cac thoa yeu cau la %d”, s);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2514600"/>
            <a:ext cx="9128125" cy="1524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31242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4343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4648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4953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0" y="5257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0" y="5867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Câu lệnh for</a:t>
            </a:r>
          </a:p>
        </p:txBody>
      </p:sp>
      <p:sp>
        <p:nvSpPr>
          <p:cNvPr id="1945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Câu lệnh lặp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5800" y="1524000"/>
            <a:ext cx="152400" cy="464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524000"/>
            <a:ext cx="7010400" cy="4708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int i;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= 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>
                <a:solidFill>
                  <a:srgbClr val="FF66FF"/>
                </a:solidFill>
                <a:latin typeface="Courier New" pitchFamily="49" charset="0"/>
                <a:cs typeface="Courier New" pitchFamily="49" charset="0"/>
              </a:rPr>
              <a:t>i &lt; 10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i++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printf(“%d\n”, i)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j = 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>
                <a:solidFill>
                  <a:srgbClr val="FF66FF"/>
                </a:solidFill>
                <a:latin typeface="Courier New" pitchFamily="49" charset="0"/>
                <a:cs typeface="Courier New" pitchFamily="49" charset="0"/>
              </a:rPr>
              <a:t>j &lt; 10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 = j + 1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printf(“%d\n”, j)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k = 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>
                <a:solidFill>
                  <a:srgbClr val="FF66FF"/>
                </a:solidFill>
                <a:latin typeface="Courier New" pitchFamily="49" charset="0"/>
                <a:cs typeface="Courier New" pitchFamily="49" charset="0"/>
              </a:rPr>
              <a:t>k &lt; 10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k += 2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printf(“%d”, k)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printf(“\n”)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2133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2438400"/>
            <a:ext cx="9128125" cy="685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2514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 b="1"/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34290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3429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4343400"/>
            <a:ext cx="9128125" cy="1524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15875" y="4343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0" y="4648200"/>
            <a:ext cx="9128125" cy="12192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6</a:t>
            </a:r>
          </a:p>
        </p:txBody>
      </p:sp>
      <p:sp>
        <p:nvSpPr>
          <p:cNvPr id="5632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Câu lệnh lặp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5181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325" name="TextBox 7"/>
          <p:cNvSpPr txBox="1">
            <a:spLocks noChangeArrowheads="1"/>
          </p:cNvSpPr>
          <p:nvPr/>
        </p:nvSpPr>
        <p:spPr bwMode="auto">
          <a:xfrm>
            <a:off x="838200" y="1533525"/>
            <a:ext cx="76962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n, i, j,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souoc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s;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do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Nhap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n: ”);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(“%d”, &amp;n);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} while (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&lt;= 0 || n &gt;= 50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 = 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for (i =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i &lt;=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– 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…	//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Đếm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số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2000" b="1" dirty="0">
                <a:latin typeface="Courier New" pitchFamily="49" charset="0"/>
                <a:cs typeface="Courier New" pitchFamily="49" charset="0"/>
              </a:rPr>
              <a:t>ướ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của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souoc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== 2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	//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Là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số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nguyên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tố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 = s + 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(“Tong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cac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so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%d la %d”, n, s);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2514600"/>
            <a:ext cx="9128125" cy="1524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31242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4038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4343400"/>
            <a:ext cx="9128125" cy="1828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15875" y="4343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15875" y="4953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15875" y="52578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>
            <a:spLocks/>
          </p:cNvSpPr>
          <p:nvPr/>
        </p:nvSpPr>
        <p:spPr bwMode="auto">
          <a:xfrm>
            <a:off x="15875" y="6172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7</a:t>
            </a:r>
          </a:p>
        </p:txBody>
      </p:sp>
      <p:sp>
        <p:nvSpPr>
          <p:cNvPr id="5734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Câu lệnh lặp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4572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349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70104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n, donvi;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printf(“Nhap n: 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scanf(“%d”, &amp;n);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printf(“So dao cua %d la ”, n);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while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&gt; 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donvi = n % 10;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n = n / 10;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printf(“%d”, donvi);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28194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4038600"/>
            <a:ext cx="9128125" cy="1828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4038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15875" y="4648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4953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0" y="5257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8</a:t>
            </a:r>
          </a:p>
        </p:txBody>
      </p:sp>
      <p:sp>
        <p:nvSpPr>
          <p:cNvPr id="5837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Câu lệnh lặp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403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373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76962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n, i, donvi, chuc;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printf(“Cac so thoa yeu cau la: 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(i =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i &lt;=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99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donvi = i % 10;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chuc = i / 10;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chuc*donvi == 2*(chuc + donvi)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printf(“%d”, i);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3124200"/>
            <a:ext cx="9128125" cy="2133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3124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15875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15875" y="4038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15875" y="43434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9</a:t>
            </a:r>
          </a:p>
        </p:txBody>
      </p:sp>
      <p:sp>
        <p:nvSpPr>
          <p:cNvPr id="5939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Ví dụ: a = 12, b = 8</a:t>
            </a:r>
          </a:p>
          <a:p>
            <a:r>
              <a:rPr lang="en-US" smtClean="0">
                <a:latin typeface="Arial" charset="0"/>
                <a:cs typeface="Arial" charset="0"/>
              </a:rPr>
              <a:t>Cách 1: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Cho 1 biến i chạy từ 8 trở về 1, nếu cả a và b </a:t>
            </a:r>
            <a:r>
              <a:rPr lang="vi-VN" smtClean="0">
                <a:latin typeface="Arial" charset="0"/>
                <a:cs typeface="Arial" charset="0"/>
              </a:rPr>
              <a:t>đề</a:t>
            </a:r>
            <a:r>
              <a:rPr lang="en-US" smtClean="0">
                <a:latin typeface="Arial" charset="0"/>
                <a:cs typeface="Arial" charset="0"/>
              </a:rPr>
              <a:t>u chia hết cho i thì dừng và i chính là uscln.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8, 7, 6, 5, 4 =&gt; USCLN của 12 và 8 là 4.</a:t>
            </a:r>
          </a:p>
          <a:p>
            <a:r>
              <a:rPr lang="en-US" smtClean="0">
                <a:latin typeface="Arial" charset="0"/>
                <a:cs typeface="Arial" charset="0"/>
              </a:rPr>
              <a:t>Cách 2: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USCLN của a &amp; b (a khác b), ký hiệu 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(a, b)</a:t>
            </a:r>
            <a:r>
              <a:rPr lang="en-US" smtClean="0">
                <a:latin typeface="Arial" charset="0"/>
                <a:cs typeface="Arial" charset="0"/>
              </a:rPr>
              <a:t> là:</a:t>
            </a:r>
          </a:p>
          <a:p>
            <a:pPr lvl="2"/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(a – b, b)</a:t>
            </a:r>
            <a:r>
              <a:rPr lang="en-US" smtClean="0">
                <a:latin typeface="Arial" charset="0"/>
                <a:cs typeface="Arial" charset="0"/>
              </a:rPr>
              <a:t> nếu 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a &gt; b</a:t>
            </a:r>
          </a:p>
          <a:p>
            <a:pPr lvl="2"/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(a, b – a)</a:t>
            </a:r>
            <a:r>
              <a:rPr lang="en-US" smtClean="0">
                <a:latin typeface="Arial" charset="0"/>
                <a:cs typeface="Arial" charset="0"/>
              </a:rPr>
              <a:t> nếu 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b &gt; a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(12, 8) = (4, 8) = (4, 4) = 4</a:t>
            </a:r>
          </a:p>
        </p:txBody>
      </p:sp>
      <p:sp>
        <p:nvSpPr>
          <p:cNvPr id="5939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Câu lệnh lặp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9</a:t>
            </a:r>
          </a:p>
        </p:txBody>
      </p:sp>
      <p:sp>
        <p:nvSpPr>
          <p:cNvPr id="6041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Câu lệnh lặp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464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421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a, b, uscln;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printf(“Nhap a va b: 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scanf(“%d%d”, &amp;a, &amp;b);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if (a &lt; b) uscln = a;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else uscln = b;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while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% uscln != 0 || b % uscln != 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uscln--;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printf(“USCLN cua %d va %d la %d”,a, b, uscln); 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28194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37338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4648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4953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5562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9</a:t>
            </a:r>
          </a:p>
        </p:txBody>
      </p:sp>
      <p:sp>
        <p:nvSpPr>
          <p:cNvPr id="6144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Câu lệnh lặp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4876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445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70104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a, b;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printf(“Nhap a va b: 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scanf(“%d%d”, &amp;a, &amp;b);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while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&lt;&gt; b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&gt; b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= a – b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else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 = b – a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printf(“USCLN cua a va b la %d’, a); 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15875" y="28194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3733800"/>
            <a:ext cx="9128125" cy="2133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15875" y="4343400"/>
            <a:ext cx="9128125" cy="12192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5867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10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Dãy Fibonacy: a</a:t>
            </a:r>
            <a:r>
              <a:rPr lang="en-US" baseline="-25000" smtClean="0"/>
              <a:t>0</a:t>
            </a:r>
            <a:r>
              <a:rPr lang="en-US" smtClean="0"/>
              <a:t> a</a:t>
            </a:r>
            <a:r>
              <a:rPr lang="en-US" baseline="-25000" smtClean="0"/>
              <a:t>1</a:t>
            </a:r>
            <a:r>
              <a:rPr lang="en-US" smtClean="0"/>
              <a:t> a</a:t>
            </a:r>
            <a:r>
              <a:rPr lang="en-US" baseline="-25000" smtClean="0"/>
              <a:t>2</a:t>
            </a:r>
            <a:r>
              <a:rPr lang="en-US" smtClean="0"/>
              <a:t> … a</a:t>
            </a:r>
            <a:r>
              <a:rPr lang="en-US" baseline="-25000" smtClean="0"/>
              <a:t>n-2</a:t>
            </a:r>
            <a:r>
              <a:rPr lang="en-US" smtClean="0"/>
              <a:t> a</a:t>
            </a:r>
            <a:r>
              <a:rPr lang="en-US" baseline="-25000" smtClean="0"/>
              <a:t>n-1</a:t>
            </a:r>
            <a:r>
              <a:rPr lang="en-US" smtClean="0"/>
              <a:t> a</a:t>
            </a:r>
            <a:r>
              <a:rPr lang="en-US" baseline="-25000" smtClean="0"/>
              <a:t>n</a:t>
            </a:r>
          </a:p>
          <a:p>
            <a:pPr lvl="1">
              <a:defRPr/>
            </a:pPr>
            <a:r>
              <a:rPr lang="en-US" smtClean="0"/>
              <a:t>Với a</a:t>
            </a:r>
            <a:r>
              <a:rPr lang="en-US" baseline="-25000" smtClean="0"/>
              <a:t>0</a:t>
            </a:r>
            <a:r>
              <a:rPr lang="en-US" smtClean="0"/>
              <a:t> = a</a:t>
            </a:r>
            <a:r>
              <a:rPr lang="en-US" baseline="-25000" smtClean="0"/>
              <a:t>1</a:t>
            </a:r>
            <a:r>
              <a:rPr lang="en-US" smtClean="0"/>
              <a:t> = 1, a</a:t>
            </a:r>
            <a:r>
              <a:rPr lang="en-US" baseline="-25000" smtClean="0"/>
              <a:t>n</a:t>
            </a:r>
            <a:r>
              <a:rPr lang="en-US" smtClean="0"/>
              <a:t> = a</a:t>
            </a:r>
            <a:r>
              <a:rPr lang="en-US" baseline="-25000" smtClean="0"/>
              <a:t>n-1</a:t>
            </a:r>
            <a:r>
              <a:rPr lang="en-US" smtClean="0"/>
              <a:t> + a</a:t>
            </a:r>
            <a:r>
              <a:rPr lang="en-US" baseline="-25000" smtClean="0"/>
              <a:t>n-2</a:t>
            </a:r>
          </a:p>
          <a:p>
            <a:pPr>
              <a:defRPr/>
            </a:pPr>
            <a:r>
              <a:rPr lang="en-US" smtClean="0"/>
              <a:t>Ví dụ: 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1 1 2 3 5 8 13 21</a:t>
            </a:r>
            <a:r>
              <a:rPr lang="en-US" smtClean="0"/>
              <a:t> …</a:t>
            </a:r>
          </a:p>
          <a:p>
            <a:pPr>
              <a:defRPr/>
            </a:pPr>
            <a:r>
              <a:rPr lang="en-US" smtClean="0"/>
              <a:t>Xuất n phần tử </a:t>
            </a:r>
            <a:r>
              <a:rPr lang="vi-VN" smtClean="0"/>
              <a:t>đầ</a:t>
            </a:r>
            <a:r>
              <a:rPr lang="en-US" smtClean="0"/>
              <a:t>u tiên của dãy Fibonacy</a:t>
            </a:r>
          </a:p>
          <a:p>
            <a:pPr lvl="1">
              <a:defRPr/>
            </a:pPr>
            <a:r>
              <a:rPr lang="en-US" smtClean="0"/>
              <a:t>n = 1 =&gt; 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r>
              <a:rPr lang="en-US" smtClean="0"/>
              <a:t>, n = 2 =&gt; 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r>
              <a:rPr lang="en-US" smtClean="0"/>
              <a:t> 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</a:p>
          <a:p>
            <a:pPr lvl="1">
              <a:defRPr/>
            </a:pPr>
            <a:r>
              <a:rPr lang="en-US" smtClean="0"/>
              <a:t>n &gt; 2</a:t>
            </a:r>
          </a:p>
          <a:p>
            <a:pPr lvl="2">
              <a:defRPr/>
            </a:pPr>
            <a:r>
              <a:rPr lang="en-US" smtClean="0"/>
              <a:t>L</a:t>
            </a:r>
            <a:r>
              <a:rPr lang="vi-VN" smtClean="0"/>
              <a:t>ư</a:t>
            </a:r>
            <a:r>
              <a:rPr lang="en-US" smtClean="0"/>
              <a:t>u lại 2 phần tử tr</a:t>
            </a:r>
            <a:r>
              <a:rPr lang="vi-VN" smtClean="0"/>
              <a:t>ướ</a:t>
            </a:r>
            <a:r>
              <a:rPr lang="en-US" smtClean="0"/>
              <a:t>c nó là a và b</a:t>
            </a:r>
          </a:p>
          <a:p>
            <a:pPr lvl="2">
              <a:defRPr/>
            </a:pPr>
            <a:r>
              <a:rPr lang="en-US" smtClean="0"/>
              <a:t>Mỗi lần tính xong cập nhật lại a và b.</a:t>
            </a:r>
          </a:p>
          <a:p>
            <a:pPr>
              <a:defRPr/>
            </a:pPr>
            <a:r>
              <a:rPr lang="en-US" smtClean="0"/>
              <a:t>Nên </a:t>
            </a:r>
            <a:r>
              <a:rPr lang="en-US" smtClean="0">
                <a:solidFill>
                  <a:srgbClr val="FF0000"/>
                </a:solidFill>
              </a:rPr>
              <a:t>thêm 2 phần tử ảo</a:t>
            </a:r>
            <a:r>
              <a:rPr lang="en-US" smtClean="0"/>
              <a:t> </a:t>
            </a:r>
            <a:r>
              <a:rPr lang="vi-VN" smtClean="0"/>
              <a:t>đầ</a:t>
            </a:r>
            <a:r>
              <a:rPr lang="en-US" smtClean="0"/>
              <a:t>u tiên là a</a:t>
            </a:r>
            <a:r>
              <a:rPr lang="en-US" baseline="-25000" smtClean="0"/>
              <a:t>-2</a:t>
            </a:r>
            <a:r>
              <a:rPr lang="en-US" smtClean="0"/>
              <a:t>, a</a:t>
            </a:r>
            <a:r>
              <a:rPr lang="en-US" baseline="-25000" smtClean="0"/>
              <a:t>-1</a:t>
            </a:r>
          </a:p>
          <a:p>
            <a:pPr lvl="1">
              <a:defRPr/>
            </a:pPr>
            <a:r>
              <a:rPr lang="en-US" smtClean="0">
                <a:solidFill>
                  <a:srgbClr val="FF0000"/>
                </a:solidFill>
              </a:rPr>
              <a:t>1 0</a:t>
            </a:r>
            <a:r>
              <a:rPr lang="en-US" smtClean="0"/>
              <a:t> 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1 1 2 3 5 8 13 21</a:t>
            </a:r>
            <a:r>
              <a:rPr lang="en-US" smtClean="0"/>
              <a:t> …</a:t>
            </a:r>
            <a:endParaRPr lang="en-US"/>
          </a:p>
        </p:txBody>
      </p:sp>
      <p:sp>
        <p:nvSpPr>
          <p:cNvPr id="6246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Câu lệnh lặp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10</a:t>
            </a:r>
          </a:p>
        </p:txBody>
      </p:sp>
      <p:sp>
        <p:nvSpPr>
          <p:cNvPr id="6349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Câu lệnh lặp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5105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3493" name="TextBox 7"/>
          <p:cNvSpPr txBox="1">
            <a:spLocks noChangeArrowheads="1"/>
          </p:cNvSpPr>
          <p:nvPr/>
        </p:nvSpPr>
        <p:spPr bwMode="auto">
          <a:xfrm>
            <a:off x="838200" y="1533525"/>
            <a:ext cx="76962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n, an, an1, an2, i;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printf(“Nhap n: 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scanf(“%d”, &amp;n);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an2 = 1; an1 = 0;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printf(“%d phan tu dau tien cua day: “, n); 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(i = 1; i &lt;= n;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an = an2 + an1;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printf(“%d ”, an);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an2 = an1;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an1 = an;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15875" y="28194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15875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15875" y="4038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4343400"/>
            <a:ext cx="9128125" cy="2133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4343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4953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0" y="5257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>
            <a:spLocks/>
          </p:cNvSpPr>
          <p:nvPr/>
        </p:nvSpPr>
        <p:spPr bwMode="auto">
          <a:xfrm>
            <a:off x="0" y="55626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</a:t>
            </a:r>
          </a:p>
        </p:txBody>
      </p:sp>
      <p:sp>
        <p:nvSpPr>
          <p:cNvPr id="6451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S = 1/2 + 1/4 + … + 1/2n</a:t>
            </a:r>
          </a:p>
          <a:p>
            <a:r>
              <a:rPr lang="en-US" smtClean="0">
                <a:latin typeface="Arial" charset="0"/>
                <a:cs typeface="Arial" charset="0"/>
              </a:rPr>
              <a:t>S = 1 + 1/3 + 1/5 + … + 1/(2n+1)</a:t>
            </a:r>
          </a:p>
          <a:p>
            <a:r>
              <a:rPr lang="en-US" smtClean="0">
                <a:latin typeface="Arial" charset="0"/>
                <a:cs typeface="Arial" charset="0"/>
              </a:rPr>
              <a:t>S = 1/(1x</a:t>
            </a:r>
            <a:r>
              <a:rPr lang="en-US" baseline="30000" smtClean="0">
                <a:latin typeface="Arial" charset="0"/>
                <a:cs typeface="Arial" charset="0"/>
              </a:rPr>
              <a:t>2</a:t>
            </a:r>
            <a:r>
              <a:rPr lang="en-US" smtClean="0">
                <a:latin typeface="Arial" charset="0"/>
                <a:cs typeface="Arial" charset="0"/>
              </a:rPr>
              <a:t>) + 1/(2x</a:t>
            </a:r>
            <a:r>
              <a:rPr lang="en-US" baseline="30000" smtClean="0">
                <a:latin typeface="Arial" charset="0"/>
                <a:cs typeface="Arial" charset="0"/>
              </a:rPr>
              <a:t>3</a:t>
            </a:r>
            <a:r>
              <a:rPr lang="en-US" smtClean="0">
                <a:latin typeface="Arial" charset="0"/>
                <a:cs typeface="Arial" charset="0"/>
              </a:rPr>
              <a:t>) + … + 1/(nx</a:t>
            </a:r>
            <a:r>
              <a:rPr lang="en-US" baseline="30000" smtClean="0">
                <a:latin typeface="Arial" charset="0"/>
                <a:cs typeface="Arial" charset="0"/>
              </a:rPr>
              <a:t>n+1</a:t>
            </a:r>
            <a:r>
              <a:rPr lang="en-US" smtClean="0">
                <a:latin typeface="Arial" charset="0"/>
                <a:cs typeface="Arial" charset="0"/>
              </a:rPr>
              <a:t>)</a:t>
            </a:r>
          </a:p>
          <a:p>
            <a:r>
              <a:rPr lang="en-US" smtClean="0">
                <a:latin typeface="Arial" charset="0"/>
                <a:cs typeface="Arial" charset="0"/>
              </a:rPr>
              <a:t>S = 1/2 + 2/3 + … + n/(n+1)</a:t>
            </a:r>
          </a:p>
          <a:p>
            <a:r>
              <a:rPr lang="en-US" smtClean="0">
                <a:latin typeface="Arial" charset="0"/>
                <a:cs typeface="Arial" charset="0"/>
              </a:rPr>
              <a:t>S = 1 + 1/(1 + 2) + … + 1/(1 + 2 + … + n)</a:t>
            </a:r>
          </a:p>
          <a:p>
            <a:r>
              <a:rPr lang="en-US" smtClean="0">
                <a:latin typeface="Arial" charset="0"/>
                <a:cs typeface="Arial" charset="0"/>
              </a:rPr>
              <a:t>Liệt kê tất cả </a:t>
            </a:r>
            <a:r>
              <a:rPr lang="vi-VN" smtClean="0">
                <a:latin typeface="Arial" charset="0"/>
                <a:cs typeface="Arial" charset="0"/>
              </a:rPr>
              <a:t>ướ</a:t>
            </a:r>
            <a:r>
              <a:rPr lang="en-US" smtClean="0">
                <a:latin typeface="Arial" charset="0"/>
                <a:cs typeface="Arial" charset="0"/>
              </a:rPr>
              <a:t>c số của số nguyên d</a:t>
            </a:r>
            <a:r>
              <a:rPr lang="vi-VN" smtClean="0">
                <a:latin typeface="Arial" charset="0"/>
                <a:cs typeface="Arial" charset="0"/>
              </a:rPr>
              <a:t>ươ</a:t>
            </a:r>
            <a:r>
              <a:rPr lang="en-US" smtClean="0">
                <a:latin typeface="Arial" charset="0"/>
                <a:cs typeface="Arial" charset="0"/>
              </a:rPr>
              <a:t>ng n</a:t>
            </a:r>
          </a:p>
          <a:p>
            <a:r>
              <a:rPr lang="en-US" smtClean="0">
                <a:latin typeface="Arial" charset="0"/>
                <a:cs typeface="Arial" charset="0"/>
              </a:rPr>
              <a:t>Tính tổng các </a:t>
            </a:r>
            <a:r>
              <a:rPr lang="vi-VN" smtClean="0">
                <a:latin typeface="Arial" charset="0"/>
                <a:cs typeface="Arial" charset="0"/>
              </a:rPr>
              <a:t>ướ</a:t>
            </a:r>
            <a:r>
              <a:rPr lang="en-US" smtClean="0">
                <a:latin typeface="Arial" charset="0"/>
                <a:cs typeface="Arial" charset="0"/>
              </a:rPr>
              <a:t>c số của số nguyên d</a:t>
            </a:r>
            <a:r>
              <a:rPr lang="vi-VN" smtClean="0">
                <a:latin typeface="Arial" charset="0"/>
                <a:cs typeface="Arial" charset="0"/>
              </a:rPr>
              <a:t>ươ</a:t>
            </a:r>
            <a:r>
              <a:rPr lang="en-US" smtClean="0">
                <a:latin typeface="Arial" charset="0"/>
                <a:cs typeface="Arial" charset="0"/>
              </a:rPr>
              <a:t>ng n</a:t>
            </a:r>
          </a:p>
          <a:p>
            <a:r>
              <a:rPr lang="en-US" smtClean="0">
                <a:latin typeface="Arial" charset="0"/>
                <a:cs typeface="Arial" charset="0"/>
              </a:rPr>
              <a:t>Đếm số l</a:t>
            </a:r>
            <a:r>
              <a:rPr lang="vi-VN" smtClean="0">
                <a:latin typeface="Arial" charset="0"/>
                <a:cs typeface="Arial" charset="0"/>
              </a:rPr>
              <a:t>ượ</a:t>
            </a:r>
            <a:r>
              <a:rPr lang="en-US" smtClean="0">
                <a:latin typeface="Arial" charset="0"/>
                <a:cs typeface="Arial" charset="0"/>
              </a:rPr>
              <a:t>ng </a:t>
            </a:r>
            <a:r>
              <a:rPr lang="vi-VN" smtClean="0">
                <a:latin typeface="Arial" charset="0"/>
                <a:cs typeface="Arial" charset="0"/>
              </a:rPr>
              <a:t>ướ</a:t>
            </a:r>
            <a:r>
              <a:rPr lang="en-US" smtClean="0">
                <a:latin typeface="Arial" charset="0"/>
                <a:cs typeface="Arial" charset="0"/>
              </a:rPr>
              <a:t>c số của số nguyên d</a:t>
            </a:r>
            <a:r>
              <a:rPr lang="vi-VN" smtClean="0">
                <a:latin typeface="Arial" charset="0"/>
                <a:cs typeface="Arial" charset="0"/>
              </a:rPr>
              <a:t>ươ</a:t>
            </a:r>
            <a:r>
              <a:rPr lang="en-US" smtClean="0">
                <a:latin typeface="Arial" charset="0"/>
                <a:cs typeface="Arial" charset="0"/>
              </a:rPr>
              <a:t>ng n</a:t>
            </a:r>
          </a:p>
          <a:p>
            <a:r>
              <a:rPr lang="en-US" smtClean="0">
                <a:latin typeface="Arial" charset="0"/>
                <a:cs typeface="Arial" charset="0"/>
              </a:rPr>
              <a:t>Tính tổng các </a:t>
            </a:r>
            <a:r>
              <a:rPr lang="vi-VN" smtClean="0">
                <a:latin typeface="Arial" charset="0"/>
                <a:cs typeface="Arial" charset="0"/>
              </a:rPr>
              <a:t>ướ</a:t>
            </a:r>
            <a:r>
              <a:rPr lang="en-US" smtClean="0">
                <a:latin typeface="Arial" charset="0"/>
                <a:cs typeface="Arial" charset="0"/>
              </a:rPr>
              <a:t>c số chẵn của số nguyên d</a:t>
            </a:r>
            <a:r>
              <a:rPr lang="vi-VN" smtClean="0">
                <a:latin typeface="Arial" charset="0"/>
                <a:cs typeface="Arial" charset="0"/>
              </a:rPr>
              <a:t>ươ</a:t>
            </a:r>
            <a:r>
              <a:rPr lang="en-US" smtClean="0">
                <a:latin typeface="Arial" charset="0"/>
                <a:cs typeface="Arial" charset="0"/>
              </a:rPr>
              <a:t>ng n</a:t>
            </a:r>
          </a:p>
        </p:txBody>
      </p:sp>
      <p:sp>
        <p:nvSpPr>
          <p:cNvPr id="6451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Câu lệnh lặp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Câu lệnh for - Một số l</a:t>
            </a:r>
            <a:r>
              <a:rPr lang="vi-VN" smtClean="0"/>
              <a:t>ư</a:t>
            </a:r>
            <a:r>
              <a:rPr lang="en-US" smtClean="0"/>
              <a:t>u ý</a:t>
            </a:r>
          </a:p>
        </p:txBody>
      </p:sp>
      <p:sp>
        <p:nvSpPr>
          <p:cNvPr id="2048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Câu lệnh 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for </a:t>
            </a:r>
            <a:r>
              <a:rPr lang="en-US" smtClean="0">
                <a:latin typeface="Arial" charset="0"/>
                <a:cs typeface="Arial" charset="0"/>
              </a:rPr>
              <a:t>là một 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câu lệnh </a:t>
            </a:r>
            <a:r>
              <a:rPr lang="vi-VN" smtClean="0">
                <a:solidFill>
                  <a:srgbClr val="FF0000"/>
                </a:solidFill>
                <a:latin typeface="Arial" charset="0"/>
                <a:cs typeface="Arial" charset="0"/>
              </a:rPr>
              <a:t>đơ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n </a:t>
            </a:r>
            <a:r>
              <a:rPr lang="en-US" smtClean="0">
                <a:latin typeface="Arial" charset="0"/>
                <a:cs typeface="Arial" charset="0"/>
              </a:rPr>
              <a:t>và 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có thể lồng nhau</a:t>
            </a:r>
            <a:r>
              <a:rPr lang="en-US" smtClean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2048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Câu lệnh lặp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2514600"/>
            <a:ext cx="152400" cy="3429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0" y="2514600"/>
            <a:ext cx="7010400" cy="3477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if (n &lt; 10 &amp;&amp; m &lt; 20)</a:t>
            </a:r>
          </a:p>
          <a:p>
            <a:pPr>
              <a:defRPr/>
            </a:pPr>
            <a:r>
              <a:rPr lang="en-US" sz="2000" b="1" strike="sngStrike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for (int i = 0; i &lt; n; i++)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trike="sngStrike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for (int j = 0; j &lt; m; j++)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	printf(“%d”, i + j);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	printf(“\n”);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trike="sngStrike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sz="2000" b="1" strike="sngStrike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0" y="3200400"/>
            <a:ext cx="9128125" cy="24384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2895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5638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3810000"/>
            <a:ext cx="9128125" cy="1524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3505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5334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0" y="4114800"/>
            <a:ext cx="9128125" cy="12192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Câu lệnh for - Một số l</a:t>
            </a:r>
            <a:r>
              <a:rPr lang="vi-VN" smtClean="0"/>
              <a:t>ư</a:t>
            </a:r>
            <a:r>
              <a:rPr lang="en-US" smtClean="0"/>
              <a:t>u ý</a:t>
            </a:r>
          </a:p>
        </p:txBody>
      </p:sp>
      <p:sp>
        <p:nvSpPr>
          <p:cNvPr id="2150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Trong câu lệnh for, có thể sẽ không có phần 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&lt;Khởi </a:t>
            </a:r>
            <a:r>
              <a:rPr lang="vi-VN" smtClean="0">
                <a:solidFill>
                  <a:srgbClr val="FF0000"/>
                </a:solidFill>
                <a:latin typeface="Arial" charset="0"/>
                <a:cs typeface="Arial" charset="0"/>
              </a:rPr>
              <a:t>đầ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u&gt;</a:t>
            </a:r>
          </a:p>
        </p:txBody>
      </p:sp>
      <p:sp>
        <p:nvSpPr>
          <p:cNvPr id="2150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Câu lệnh lặp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2514600"/>
            <a:ext cx="152400" cy="2209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10" name="TextBox 9"/>
          <p:cNvSpPr txBox="1">
            <a:spLocks noChangeArrowheads="1"/>
          </p:cNvSpPr>
          <p:nvPr/>
        </p:nvSpPr>
        <p:spPr bwMode="auto">
          <a:xfrm>
            <a:off x="838200" y="2514600"/>
            <a:ext cx="70104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i;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= 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i &lt; 10;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printf(“%d\n”, i);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= 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for (; i &lt; 10;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printf(“%d\n”, i);</a:t>
            </a: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0" y="28956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676400" y="2895600"/>
            <a:ext cx="762000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41148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1524000" y="3810000"/>
            <a:ext cx="762000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4648200" y="2438400"/>
            <a:ext cx="4206875" cy="3103563"/>
            <a:chOff x="4648200" y="2438401"/>
            <a:chExt cx="4206858" cy="3103419"/>
          </a:xfrm>
        </p:grpSpPr>
        <p:sp>
          <p:nvSpPr>
            <p:cNvPr id="13" name="Rectangle 12"/>
            <p:cNvSpPr/>
            <p:nvPr/>
          </p:nvSpPr>
          <p:spPr>
            <a:xfrm>
              <a:off x="7312014" y="4438558"/>
              <a:ext cx="1173158" cy="38574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&lt;Lệnh&gt;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16200000" flipH="1">
              <a:off x="5414973" y="3852798"/>
              <a:ext cx="62227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5519743" y="5333867"/>
              <a:ext cx="414319" cy="158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0800000" flipV="1">
              <a:off x="5726109" y="3798826"/>
              <a:ext cx="1398581" cy="1904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829416" y="4300453"/>
              <a:ext cx="341312" cy="33494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solidFill>
                    <a:schemeClr val="dk1"/>
                  </a:solidFill>
                  <a:latin typeface="+mn-lt"/>
                  <a:cs typeface="+mn-cs"/>
                </a:rPr>
                <a:t>Đ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1622" y="5127501"/>
              <a:ext cx="315912" cy="3349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solidFill>
                    <a:schemeClr val="dk1"/>
                  </a:solidFill>
                  <a:latin typeface="+mn-lt"/>
                  <a:cs typeface="+mn-cs"/>
                </a:rPr>
                <a:t>S</a:t>
              </a:r>
            </a:p>
          </p:txBody>
        </p:sp>
        <p:grpSp>
          <p:nvGrpSpPr>
            <p:cNvPr id="21522" name="Group 19"/>
            <p:cNvGrpSpPr>
              <a:grpSpLocks/>
            </p:cNvGrpSpPr>
            <p:nvPr/>
          </p:nvGrpSpPr>
          <p:grpSpPr bwMode="auto">
            <a:xfrm>
              <a:off x="4648200" y="4143715"/>
              <a:ext cx="2165497" cy="993094"/>
              <a:chOff x="332510" y="2909455"/>
              <a:chExt cx="2392680" cy="1097280"/>
            </a:xfrm>
          </p:grpSpPr>
          <p:sp>
            <p:nvSpPr>
              <p:cNvPr id="21" name="Diamond 20"/>
              <p:cNvSpPr/>
              <p:nvPr/>
            </p:nvSpPr>
            <p:spPr>
              <a:xfrm>
                <a:off x="332510" y="2908993"/>
                <a:ext cx="2392508" cy="1097982"/>
              </a:xfrm>
              <a:prstGeom prst="diamond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92088" y="3124731"/>
                <a:ext cx="1752283" cy="60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>
                    <a:solidFill>
                      <a:srgbClr val="FF66FF"/>
                    </a:solidFill>
                  </a:rPr>
                  <a:t>&lt;Đ/K lặp&gt;</a:t>
                </a:r>
              </a:p>
            </p:txBody>
          </p:sp>
        </p:grpSp>
        <p:grpSp>
          <p:nvGrpSpPr>
            <p:cNvPr id="21523" name="Group 22"/>
            <p:cNvGrpSpPr>
              <a:grpSpLocks/>
            </p:cNvGrpSpPr>
            <p:nvPr/>
          </p:nvGrpSpPr>
          <p:grpSpPr bwMode="auto">
            <a:xfrm>
              <a:off x="4953000" y="2895600"/>
              <a:ext cx="1655157" cy="646238"/>
              <a:chOff x="669286" y="1648165"/>
              <a:chExt cx="1828800" cy="714035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85072" y="1676206"/>
                <a:ext cx="1754038" cy="6858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69285" y="1648143"/>
                <a:ext cx="1829462" cy="685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&lt;Khởi </a:t>
                </a:r>
                <a:r>
                  <a:rPr lang="vi-VN">
                    <a:solidFill>
                      <a:srgbClr val="FF0000"/>
                    </a:solidFill>
                  </a:rPr>
                  <a:t>đầ</a:t>
                </a:r>
                <a:r>
                  <a:rPr lang="en-US">
                    <a:solidFill>
                      <a:srgbClr val="FF0000"/>
                    </a:solidFill>
                  </a:rPr>
                  <a:t>u&gt;</a:t>
                </a:r>
                <a:endParaRPr lang="en-US">
                  <a:solidFill>
                    <a:srgbClr val="FF66FF"/>
                  </a:solidFill>
                </a:endParaRPr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 rot="5400000">
              <a:off x="5485614" y="2678896"/>
              <a:ext cx="482578" cy="158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816716" y="4632224"/>
              <a:ext cx="482598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26" name="Group 27"/>
            <p:cNvGrpSpPr>
              <a:grpSpLocks/>
            </p:cNvGrpSpPr>
            <p:nvPr/>
          </p:nvGrpSpPr>
          <p:grpSpPr bwMode="auto">
            <a:xfrm>
              <a:off x="6930313" y="3497952"/>
              <a:ext cx="1924745" cy="620684"/>
              <a:chOff x="3048000" y="2667000"/>
              <a:chExt cx="1752600" cy="6858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048640" y="2666186"/>
                <a:ext cx="1751960" cy="68579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048640" y="2666186"/>
                <a:ext cx="1751960" cy="6857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>
                    <a:solidFill>
                      <a:schemeClr val="accent2"/>
                    </a:solidFill>
                  </a:rPr>
                  <a:t>&lt;B</a:t>
                </a:r>
                <a:r>
                  <a:rPr lang="vi-VN">
                    <a:solidFill>
                      <a:schemeClr val="accent2"/>
                    </a:solidFill>
                  </a:rPr>
                  <a:t>ướ</a:t>
                </a:r>
                <a:r>
                  <a:rPr lang="en-US">
                    <a:solidFill>
                      <a:schemeClr val="accent2"/>
                    </a:solidFill>
                  </a:rPr>
                  <a:t>c nhảy&gt;</a:t>
                </a:r>
              </a:p>
            </p:txBody>
          </p:sp>
        </p:grpSp>
        <p:cxnSp>
          <p:nvCxnSpPr>
            <p:cNvPr id="31" name="Straight Arrow Connector 30"/>
            <p:cNvCxnSpPr/>
            <p:nvPr/>
          </p:nvCxnSpPr>
          <p:spPr>
            <a:xfrm rot="16200000" flipV="1">
              <a:off x="7704926" y="4253624"/>
              <a:ext cx="325422" cy="635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8" grpId="0" animBg="1"/>
      <p:bldP spid="11" grpId="0" animBg="1"/>
      <p:bldP spid="11" grpId="1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Câu lệnh for - Một số l</a:t>
            </a:r>
            <a:r>
              <a:rPr lang="vi-VN" smtClean="0"/>
              <a:t>ư</a:t>
            </a:r>
            <a:r>
              <a:rPr lang="en-US" smtClean="0"/>
              <a:t>u ý</a:t>
            </a:r>
          </a:p>
        </p:txBody>
      </p:sp>
      <p:sp>
        <p:nvSpPr>
          <p:cNvPr id="2253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Trong câu lệnh for, có thể sẽ không có phần </a:t>
            </a:r>
            <a:r>
              <a:rPr lang="en-US" smtClean="0">
                <a:solidFill>
                  <a:schemeClr val="accent2"/>
                </a:solidFill>
                <a:latin typeface="Arial" charset="0"/>
                <a:cs typeface="Arial" charset="0"/>
              </a:rPr>
              <a:t>&lt;B</a:t>
            </a:r>
            <a:r>
              <a:rPr lang="vi-VN" smtClean="0">
                <a:solidFill>
                  <a:schemeClr val="accent2"/>
                </a:solidFill>
                <a:latin typeface="Arial" charset="0"/>
                <a:cs typeface="Arial" charset="0"/>
              </a:rPr>
              <a:t>ướ</a:t>
            </a:r>
            <a:r>
              <a:rPr lang="en-US" smtClean="0">
                <a:solidFill>
                  <a:schemeClr val="accent2"/>
                </a:solidFill>
                <a:latin typeface="Arial" charset="0"/>
                <a:cs typeface="Arial" charset="0"/>
              </a:rPr>
              <a:t>c nhảy&gt;</a:t>
            </a:r>
          </a:p>
        </p:txBody>
      </p:sp>
      <p:sp>
        <p:nvSpPr>
          <p:cNvPr id="2253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Câu lệnh lặp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2514600"/>
            <a:ext cx="152400" cy="2819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534" name="TextBox 9"/>
          <p:cNvSpPr txBox="1">
            <a:spLocks noChangeArrowheads="1"/>
          </p:cNvSpPr>
          <p:nvPr/>
        </p:nvSpPr>
        <p:spPr bwMode="auto">
          <a:xfrm>
            <a:off x="838200" y="2514600"/>
            <a:ext cx="70104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i;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for (i = 0; i &lt; 10; 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i++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printf(“%d\n”, i);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for (i = 0; i &lt; 10; 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printf(“%d\n”, i);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i++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0" y="28956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Rectangle 28"/>
          <p:cNvSpPr>
            <a:spLocks/>
          </p:cNvSpPr>
          <p:nvPr/>
        </p:nvSpPr>
        <p:spPr bwMode="auto">
          <a:xfrm>
            <a:off x="0" y="3810000"/>
            <a:ext cx="9128125" cy="1524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29"/>
          <p:cNvSpPr>
            <a:spLocks/>
          </p:cNvSpPr>
          <p:nvPr/>
        </p:nvSpPr>
        <p:spPr bwMode="auto">
          <a:xfrm>
            <a:off x="3962400" y="2895600"/>
            <a:ext cx="457200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0"/>
          <p:cNvSpPr>
            <a:spLocks/>
          </p:cNvSpPr>
          <p:nvPr/>
        </p:nvSpPr>
        <p:spPr bwMode="auto">
          <a:xfrm>
            <a:off x="1828800" y="4724400"/>
            <a:ext cx="457200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4648200" y="2438400"/>
            <a:ext cx="4206875" cy="3103563"/>
            <a:chOff x="4648200" y="2438401"/>
            <a:chExt cx="4206858" cy="3103419"/>
          </a:xfrm>
        </p:grpSpPr>
        <p:sp>
          <p:nvSpPr>
            <p:cNvPr id="33" name="Rectangle 32"/>
            <p:cNvSpPr/>
            <p:nvPr/>
          </p:nvSpPr>
          <p:spPr>
            <a:xfrm>
              <a:off x="7312014" y="4438558"/>
              <a:ext cx="1173158" cy="38574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&lt;Lệnh&gt;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rot="16200000" flipH="1">
              <a:off x="5414973" y="3852798"/>
              <a:ext cx="62227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>
              <a:off x="5519743" y="5333867"/>
              <a:ext cx="414319" cy="158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10800000" flipV="1">
              <a:off x="5726109" y="3798826"/>
              <a:ext cx="1398581" cy="1904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829416" y="4300453"/>
              <a:ext cx="341312" cy="33494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solidFill>
                    <a:schemeClr val="dk1"/>
                  </a:solidFill>
                  <a:latin typeface="+mn-lt"/>
                  <a:cs typeface="+mn-cs"/>
                </a:rPr>
                <a:t>Đ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81622" y="5127501"/>
              <a:ext cx="315912" cy="3349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solidFill>
                    <a:schemeClr val="dk1"/>
                  </a:solidFill>
                  <a:latin typeface="+mn-lt"/>
                  <a:cs typeface="+mn-cs"/>
                </a:rPr>
                <a:t>S</a:t>
              </a:r>
            </a:p>
          </p:txBody>
        </p:sp>
        <p:grpSp>
          <p:nvGrpSpPr>
            <p:cNvPr id="22547" name="Group 19"/>
            <p:cNvGrpSpPr>
              <a:grpSpLocks/>
            </p:cNvGrpSpPr>
            <p:nvPr/>
          </p:nvGrpSpPr>
          <p:grpSpPr bwMode="auto">
            <a:xfrm>
              <a:off x="4648200" y="4143715"/>
              <a:ext cx="2165497" cy="993094"/>
              <a:chOff x="332510" y="2909455"/>
              <a:chExt cx="2392680" cy="1097280"/>
            </a:xfrm>
          </p:grpSpPr>
          <p:sp>
            <p:nvSpPr>
              <p:cNvPr id="49" name="Diamond 48"/>
              <p:cNvSpPr/>
              <p:nvPr/>
            </p:nvSpPr>
            <p:spPr>
              <a:xfrm>
                <a:off x="332510" y="2908993"/>
                <a:ext cx="2392508" cy="1097982"/>
              </a:xfrm>
              <a:prstGeom prst="diamond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92088" y="3124731"/>
                <a:ext cx="1752283" cy="60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>
                    <a:solidFill>
                      <a:srgbClr val="FF66FF"/>
                    </a:solidFill>
                  </a:rPr>
                  <a:t>&lt;Đ/K lặp&gt;</a:t>
                </a:r>
              </a:p>
            </p:txBody>
          </p:sp>
        </p:grpSp>
        <p:grpSp>
          <p:nvGrpSpPr>
            <p:cNvPr id="22548" name="Group 22"/>
            <p:cNvGrpSpPr>
              <a:grpSpLocks/>
            </p:cNvGrpSpPr>
            <p:nvPr/>
          </p:nvGrpSpPr>
          <p:grpSpPr bwMode="auto">
            <a:xfrm>
              <a:off x="4898981" y="2921154"/>
              <a:ext cx="1655157" cy="620684"/>
              <a:chOff x="609600" y="1676400"/>
              <a:chExt cx="1828800" cy="6858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685072" y="1676207"/>
                <a:ext cx="1754038" cy="6858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09648" y="1676207"/>
                <a:ext cx="1829462" cy="685800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&lt;Khởi </a:t>
                </a:r>
                <a:r>
                  <a:rPr lang="vi-VN">
                    <a:solidFill>
                      <a:srgbClr val="FF0000"/>
                    </a:solidFill>
                  </a:rPr>
                  <a:t>đầ</a:t>
                </a:r>
                <a:r>
                  <a:rPr lang="en-US">
                    <a:solidFill>
                      <a:srgbClr val="FF0000"/>
                    </a:solidFill>
                  </a:rPr>
                  <a:t>u&gt;</a:t>
                </a:r>
                <a:endParaRPr lang="en-US">
                  <a:solidFill>
                    <a:srgbClr val="FF66FF"/>
                  </a:solidFill>
                </a:endParaRPr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 rot="5400000">
              <a:off x="5485614" y="2678896"/>
              <a:ext cx="482578" cy="158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816716" y="4632224"/>
              <a:ext cx="482598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551" name="Group 27"/>
            <p:cNvGrpSpPr>
              <a:grpSpLocks/>
            </p:cNvGrpSpPr>
            <p:nvPr/>
          </p:nvGrpSpPr>
          <p:grpSpPr bwMode="auto">
            <a:xfrm>
              <a:off x="6930313" y="3497952"/>
              <a:ext cx="1924745" cy="620684"/>
              <a:chOff x="3048000" y="2667000"/>
              <a:chExt cx="1752600" cy="6858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048640" y="2666186"/>
                <a:ext cx="1751960" cy="6857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048640" y="2666186"/>
                <a:ext cx="1751960" cy="685799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>
                    <a:solidFill>
                      <a:schemeClr val="accent2"/>
                    </a:solidFill>
                  </a:rPr>
                  <a:t>&lt;B</a:t>
                </a:r>
                <a:r>
                  <a:rPr lang="vi-VN">
                    <a:solidFill>
                      <a:schemeClr val="accent2"/>
                    </a:solidFill>
                  </a:rPr>
                  <a:t>ướ</a:t>
                </a:r>
                <a:r>
                  <a:rPr lang="en-US">
                    <a:solidFill>
                      <a:schemeClr val="accent2"/>
                    </a:solidFill>
                  </a:rPr>
                  <a:t>c nhảy&gt;</a:t>
                </a:r>
              </a:p>
            </p:txBody>
          </p:sp>
        </p:grpSp>
        <p:cxnSp>
          <p:nvCxnSpPr>
            <p:cNvPr id="44" name="Straight Arrow Connector 43"/>
            <p:cNvCxnSpPr/>
            <p:nvPr/>
          </p:nvCxnSpPr>
          <p:spPr>
            <a:xfrm rot="16200000" flipV="1">
              <a:off x="7704926" y="4253624"/>
              <a:ext cx="325422" cy="635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ounded Rectangle 51"/>
          <p:cNvSpPr/>
          <p:nvPr/>
        </p:nvSpPr>
        <p:spPr>
          <a:xfrm>
            <a:off x="6843713" y="3352800"/>
            <a:ext cx="2093912" cy="1600200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9" grpId="0" animBg="1"/>
      <p:bldP spid="29" grpId="1" animBg="1"/>
      <p:bldP spid="30" grpId="0" animBg="1"/>
      <p:bldP spid="31" grpId="0" animBg="1"/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Câu lệnh for - Một số l</a:t>
            </a:r>
            <a:r>
              <a:rPr lang="vi-VN" smtClean="0"/>
              <a:t>ư</a:t>
            </a:r>
            <a:r>
              <a:rPr lang="en-US" smtClean="0"/>
              <a:t>u ý</a:t>
            </a:r>
          </a:p>
        </p:txBody>
      </p:sp>
      <p:sp>
        <p:nvSpPr>
          <p:cNvPr id="2355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Trong câu lệnh for, có thể sẽ không có phần </a:t>
            </a:r>
            <a:r>
              <a:rPr lang="en-US" smtClean="0">
                <a:solidFill>
                  <a:srgbClr val="FF66FF"/>
                </a:solidFill>
                <a:latin typeface="Arial" charset="0"/>
                <a:cs typeface="Arial" charset="0"/>
              </a:rPr>
              <a:t>&lt;Đ/K lặp&gt;</a:t>
            </a:r>
          </a:p>
        </p:txBody>
      </p:sp>
      <p:sp>
        <p:nvSpPr>
          <p:cNvPr id="2355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Câu lệnh lặp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2514600"/>
            <a:ext cx="152400" cy="403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58" name="TextBox 9"/>
          <p:cNvSpPr txBox="1">
            <a:spLocks noChangeArrowheads="1"/>
          </p:cNvSpPr>
          <p:nvPr/>
        </p:nvSpPr>
        <p:spPr bwMode="auto">
          <a:xfrm>
            <a:off x="838200" y="2514600"/>
            <a:ext cx="70104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i;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for (i = 0; </a:t>
            </a:r>
            <a:r>
              <a:rPr lang="en-US" sz="2000" b="1">
                <a:solidFill>
                  <a:srgbClr val="FF66FF"/>
                </a:solidFill>
                <a:latin typeface="Courier New" pitchFamily="49" charset="0"/>
                <a:cs typeface="Courier New" pitchFamily="49" charset="0"/>
              </a:rPr>
              <a:t>i &lt; 10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printf(“%d\n”, i);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for (i = 0; 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printf(“%d\n”, i);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for (i = 0; 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sz="2000" b="1">
                <a:solidFill>
                  <a:srgbClr val="FF66FF"/>
                </a:solidFill>
                <a:latin typeface="Courier New" pitchFamily="49" charset="0"/>
                <a:cs typeface="Courier New" pitchFamily="49" charset="0"/>
              </a:rPr>
              <a:t>i &gt;= 10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printf(“%d\n”, i);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0" y="28956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38100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4724400"/>
            <a:ext cx="9128125" cy="1828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53340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8" grpId="0" animBg="1"/>
      <p:bldP spid="8" grpId="1" animBg="1"/>
      <p:bldP spid="11" grpId="0" animBg="1"/>
      <p:bldP spid="11" grpId="1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Câu lệnh for - Một số l</a:t>
            </a:r>
            <a:r>
              <a:rPr lang="vi-VN" smtClean="0"/>
              <a:t>ư</a:t>
            </a:r>
            <a:r>
              <a:rPr lang="en-US" smtClean="0"/>
              <a:t>u ý</a:t>
            </a:r>
          </a:p>
        </p:txBody>
      </p:sp>
      <p:sp>
        <p:nvSpPr>
          <p:cNvPr id="2457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Lệnh 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break</a:t>
            </a:r>
            <a:r>
              <a:rPr lang="en-US" smtClean="0">
                <a:latin typeface="Arial" charset="0"/>
                <a:cs typeface="Arial" charset="0"/>
              </a:rPr>
              <a:t> làm kết thúc câu lệnh.</a:t>
            </a:r>
          </a:p>
          <a:p>
            <a:r>
              <a:rPr lang="en-US" smtClean="0">
                <a:latin typeface="Arial" charset="0"/>
                <a:cs typeface="Arial" charset="0"/>
              </a:rPr>
              <a:t>Lệnh 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continue</a:t>
            </a:r>
            <a:r>
              <a:rPr lang="en-US" smtClean="0">
                <a:latin typeface="Arial" charset="0"/>
                <a:cs typeface="Arial" charset="0"/>
              </a:rPr>
              <a:t> bỏ qua lần lặp hiện tại.</a:t>
            </a:r>
          </a:p>
          <a:p>
            <a:endParaRPr lang="en-US" smtClean="0">
              <a:solidFill>
                <a:srgbClr val="FF66FF"/>
              </a:solidFill>
              <a:latin typeface="Arial" charset="0"/>
              <a:cs typeface="Arial" charset="0"/>
            </a:endParaRPr>
          </a:p>
        </p:txBody>
      </p:sp>
      <p:sp>
        <p:nvSpPr>
          <p:cNvPr id="2458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Câu lệnh lặp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2514600"/>
            <a:ext cx="152400" cy="403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2" name="TextBox 9"/>
          <p:cNvSpPr txBox="1">
            <a:spLocks noChangeArrowheads="1"/>
          </p:cNvSpPr>
          <p:nvPr/>
        </p:nvSpPr>
        <p:spPr bwMode="auto">
          <a:xfrm>
            <a:off x="838200" y="2514600"/>
            <a:ext cx="70104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for (i = 0; i &lt; 10;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sz="2000" b="1">
                <a:solidFill>
                  <a:srgbClr val="FF66FF"/>
                </a:solidFill>
                <a:latin typeface="Courier New" pitchFamily="49" charset="0"/>
                <a:cs typeface="Courier New" pitchFamily="49" charset="0"/>
              </a:rPr>
              <a:t>i % 2 == 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printf(“%d\n”, i);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for (i = 0; i &lt; 10;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if (i % 2 == 0)</a:t>
            </a:r>
          </a:p>
          <a:p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continue;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printf(“%d\n”, i);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0" y="2590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3200400"/>
            <a:ext cx="9128125" cy="5334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4724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53340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8" grpId="0" animBg="1"/>
      <p:bldP spid="8" grpId="1" animBg="1"/>
      <p:bldP spid="11" grpId="0" animBg="1"/>
      <p:bldP spid="11" grpId="1" animBg="1"/>
      <p:bldP spid="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NHẬP MÔN LẬP TRÌNH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Giới thiệu chung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Nội dung môn học&amp;quot;&quot;/&gt;&lt;property id=&quot;20307&quot; value=&quot;260&quot;/&gt;&lt;/object&gt;&lt;object type=&quot;3&quot; unique_id=&quot;10037&quot;&gt;&lt;property id=&quot;20148&quot; value=&quot;5&quot;/&gt;&lt;property id=&quot;20300&quot; value=&quot;Slide 4 - &amp;quot;Nội dung môn học&amp;quot;&quot;/&gt;&lt;property id=&quot;20307&quot; value=&quot;263&quot;/&gt;&lt;/object&gt;&lt;object type=&quot;3&quot; unique_id=&quot;10088&quot;&gt;&lt;property id=&quot;20148&quot; value=&quot;5&quot;/&gt;&lt;property id=&quot;20300&quot; value=&quot;Slide 5 - &amp;quot;Nội dung môn học&amp;quot;&quot;/&gt;&lt;property id=&quot;20307&quot; value=&quot;264&quot;/&gt;&lt;/object&gt;&lt;object type=&quot;3&quot; unique_id=&quot;10089&quot;&gt;&lt;property id=&quot;20148&quot; value=&quot;5&quot;/&gt;&lt;property id=&quot;20300&quot; value=&quot;Slide 6 - &amp;quot;Nội dung môn học&amp;quot;&quot;/&gt;&lt;property id=&quot;20307&quot; value=&quot;266&quot;/&gt;&lt;/object&gt;&lt;object type=&quot;3&quot; unique_id=&quot;10090&quot;&gt;&lt;property id=&quot;20148&quot; value=&quot;5&quot;/&gt;&lt;property id=&quot;20300&quot; value=&quot;Slide 7 - &amp;quot;Nội dung môn học&amp;quot;&quot;/&gt;&lt;property id=&quot;20307&quot; value=&quot;265&quot;/&gt;&lt;/object&gt;&lt;object type=&quot;3&quot; unique_id=&quot;10091&quot;&gt;&lt;property id=&quot;20148&quot; value=&quot;5&quot;/&gt;&lt;property id=&quot;20300&quot; value=&quot;Slide 8 - &amp;quot;Nội dung môn học&amp;quot;&quot;/&gt;&lt;property id=&quot;20307&quot; value=&quot;26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VCBB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1014</TotalTime>
  <Words>1905</Words>
  <Application>Microsoft Office PowerPoint</Application>
  <PresentationFormat>On-screen Show (4:3)</PresentationFormat>
  <Paragraphs>774</Paragraphs>
  <Slides>48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VCBB</vt:lpstr>
      <vt:lpstr>Nội dung</vt:lpstr>
      <vt:lpstr>Đặt vấn đề</vt:lpstr>
      <vt:lpstr>Câu lệnh for</vt:lpstr>
      <vt:lpstr>Câu lệnh for</vt:lpstr>
      <vt:lpstr>Câu lệnh for - Một số lưu ý</vt:lpstr>
      <vt:lpstr>Câu lệnh for - Một số lưu ý</vt:lpstr>
      <vt:lpstr>Câu lệnh for - Một số lưu ý</vt:lpstr>
      <vt:lpstr>Câu lệnh for - Một số lưu ý</vt:lpstr>
      <vt:lpstr>Câu lệnh for - Một số lưu ý</vt:lpstr>
      <vt:lpstr>Câu lệnh for - Một số lưu ý</vt:lpstr>
      <vt:lpstr>Câu lệnh for - Một số lưu ý</vt:lpstr>
      <vt:lpstr>Câu lệnh while</vt:lpstr>
      <vt:lpstr>Câu lệnh while</vt:lpstr>
      <vt:lpstr>Câu lệnh while - Một số lưu ý</vt:lpstr>
      <vt:lpstr>Câu lệnh while - Một số lưu ý</vt:lpstr>
      <vt:lpstr>Câu lệnh While - Một số lưu ý</vt:lpstr>
      <vt:lpstr>Câu lệnh while - Một số lưu ý</vt:lpstr>
      <vt:lpstr>Câu lệnh do… while</vt:lpstr>
      <vt:lpstr>Câu lệnh do… while</vt:lpstr>
      <vt:lpstr>Câu lệnh do… while - Một số lưu ý</vt:lpstr>
      <vt:lpstr>Câu lệnh do… while - Một số lưu ý</vt:lpstr>
      <vt:lpstr>Câu lệnh do… while - Một số lưu ý</vt:lpstr>
      <vt:lpstr>for, while, do… while</vt:lpstr>
      <vt:lpstr>for, while, do… while</vt:lpstr>
      <vt:lpstr>while &amp; do… while</vt:lpstr>
      <vt:lpstr>Bài tập thực hành</vt:lpstr>
      <vt:lpstr>Bài tập thực hành</vt:lpstr>
      <vt:lpstr>Bài tập thực hành</vt:lpstr>
      <vt:lpstr>Bài tập 3a</vt:lpstr>
      <vt:lpstr>Bài tập 3b</vt:lpstr>
      <vt:lpstr>Bài tập 3c</vt:lpstr>
      <vt:lpstr>Bài tập 3d</vt:lpstr>
      <vt:lpstr>Bài tập 3e</vt:lpstr>
      <vt:lpstr>Bài tập 4a</vt:lpstr>
      <vt:lpstr>Bài tập 4b</vt:lpstr>
      <vt:lpstr>Bài tập 4c</vt:lpstr>
      <vt:lpstr>Bài tập 4d</vt:lpstr>
      <vt:lpstr>Bài tập 4e</vt:lpstr>
      <vt:lpstr>Bài tập 5</vt:lpstr>
      <vt:lpstr>Bài tập 6</vt:lpstr>
      <vt:lpstr>Bài tập 7</vt:lpstr>
      <vt:lpstr>Bài tập 8</vt:lpstr>
      <vt:lpstr>Bài tập 9</vt:lpstr>
      <vt:lpstr>Bài tập 9</vt:lpstr>
      <vt:lpstr>Bài tập 9</vt:lpstr>
      <vt:lpstr>Bài tập 10</vt:lpstr>
      <vt:lpstr>Bài tập 10</vt:lpstr>
      <vt:lpstr>Bài tập</vt:lpstr>
    </vt:vector>
  </TitlesOfParts>
  <Company>BABYDUCK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Teacher Luong</dc:creator>
  <cp:lastModifiedBy>Student</cp:lastModifiedBy>
  <cp:revision>288</cp:revision>
  <dcterms:created xsi:type="dcterms:W3CDTF">2007-09-05T08:24:33Z</dcterms:created>
  <dcterms:modified xsi:type="dcterms:W3CDTF">2013-05-16T03:33:41Z</dcterms:modified>
</cp:coreProperties>
</file>