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7315200" cy="9601200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CC66"/>
    <a:srgbClr val="5CADFF"/>
    <a:srgbClr val="FF99FF"/>
    <a:srgbClr val="FF66FF"/>
    <a:srgbClr val="FFCCFF"/>
    <a:srgbClr val="CC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7" autoAdjust="0"/>
    <p:restoredTop sz="94004" autoAdjust="0"/>
  </p:normalViewPr>
  <p:slideViewPr>
    <p:cSldViewPr>
      <p:cViewPr>
        <p:scale>
          <a:sx n="75" d="100"/>
          <a:sy n="75" d="100"/>
        </p:scale>
        <p:origin x="-10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08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70C3C01A-A704-4DBB-9811-A8FD31EA5F8F}" type="datetimeFigureOut">
              <a:rPr lang="vi-VN"/>
              <a:pPr>
                <a:defRPr/>
              </a:pPr>
              <a:t>08/05/2013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CCFD8FE2-2443-4D93-9C9B-E3BD6B15FAF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18571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 smtClean="0">
                <a:cs typeface="+mn-cs"/>
              </a:defRPr>
            </a:lvl1pPr>
          </a:lstStyle>
          <a:p>
            <a:pPr>
              <a:defRPr/>
            </a:pPr>
            <a:fld id="{1FF6CC7F-8009-4C65-83F0-3CF1EA481B30}" type="datetimeFigureOut">
              <a:rPr lang="en-US"/>
              <a:pPr>
                <a:defRPr/>
              </a:pPr>
              <a:t>08/05/2013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 smtClean="0">
                <a:cs typeface="+mn-cs"/>
              </a:defRPr>
            </a:lvl1pPr>
          </a:lstStyle>
          <a:p>
            <a:pPr>
              <a:defRPr/>
            </a:pPr>
            <a:fld id="{F3E656B4-BD8F-4969-A89F-DC0BC092BB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15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D5966EC-647B-44AD-8DB5-28B34AA92231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16E2E0C-8E04-40EB-B9C1-C9A439CABE01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7DE986D-C93A-4D33-BBB9-4145D01040CB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2B6019A-4145-4DDC-9A81-F974F7B1FFB2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E1721CC-9B3C-44DD-82F8-067577C3B37E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9A3FE01-6D81-4A7B-BF3C-9E75E1939828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DE7D95C-82FF-44BE-BD51-9B0D367BC938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52085BE-0BBC-43B7-A7BE-23EA87554DFD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6F37DD6-1071-4293-86C6-0655AD26C121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8E359F8-9297-461A-AE88-A45562D886AE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B9665FF-CF41-4F0E-8833-151FAF863CCC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5A01A47-2B89-4FB9-A738-5696310F4E1B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863A549-A1CC-4A62-A1E8-A53C85885446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138D7FA-FBCA-4BF1-9243-E32C4C0CFED0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7A3E74D-BC1E-41D6-995B-601281414434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5644C26-7A14-4E42-AF69-F59C0ECBB2F1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488F12D-6063-44C1-A0E7-171845ACA830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1352947-4001-42FB-8C74-F300078DF47C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AE5115D-5711-441F-8C1E-D3395B0E5B7B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D4801AC-4296-42B7-A639-E772AA140C10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9452C1A-B9D1-4C42-9278-3EE49BD0DDCD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D19F5F4-110D-49C5-99EC-D962F79EBC83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7DA3AB4-E308-41FA-8B04-3654F3DC53C9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BD445E9-C373-443E-A4B3-DB2D7F62DCE5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EB8004C-C412-4455-98CD-8CA105480560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83C03A4-2370-47AA-9C63-D2F96BC6C646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3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1143000" y="228600"/>
            <a:ext cx="6705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Tr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ườ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Đại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học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học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Tự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nhiên</a:t>
            </a:r>
            <a:endParaRPr lang="en-US" sz="1600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Công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nghệ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thông tin</a:t>
            </a:r>
          </a:p>
          <a:p>
            <a:pPr>
              <a:defRPr/>
            </a:pP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Bộ môn Tin học c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ơ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s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ở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12" name="AutoShape 113" descr="gdd01"/>
          <p:cNvSpPr>
            <a:spLocks noChangeArrowheads="1"/>
          </p:cNvSpPr>
          <p:nvPr userDrawn="1"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13" name="AutoShape 114" descr="gdd04"/>
          <p:cNvSpPr>
            <a:spLocks noChangeArrowheads="1"/>
          </p:cNvSpPr>
          <p:nvPr userDrawn="1"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14" name="AutoShape 115" descr="gdd03"/>
          <p:cNvSpPr>
            <a:spLocks noChangeArrowheads="1"/>
          </p:cNvSpPr>
          <p:nvPr userDrawn="1"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E53C43C6-9AD1-49C2-AFE4-54AD42EBB368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 userDrawn="1"/>
        </p:nvSpPr>
        <p:spPr bwMode="white">
          <a:xfrm>
            <a:off x="3505200" y="1600200"/>
            <a:ext cx="434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r">
              <a:buFont typeface="Wingdings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kern="0" smtClean="0">
                <a:solidFill>
                  <a:schemeClr val="tx1"/>
                </a:solidFill>
                <a:latin typeface="+mn-lt"/>
                <a:cs typeface="+mn-cs"/>
              </a:rPr>
              <a:t>Đặng Bình Ph</a:t>
            </a:r>
            <a:r>
              <a:rPr lang="vi-VN" kern="0" smtClean="0">
                <a:solidFill>
                  <a:schemeClr val="tx1"/>
                </a:solidFill>
                <a:latin typeface="+mn-lt"/>
                <a:cs typeface="+mn-cs"/>
              </a:rPr>
              <a:t>ươ</a:t>
            </a:r>
            <a:r>
              <a:rPr lang="en-US" kern="0" smtClean="0">
                <a:solidFill>
                  <a:schemeClr val="tx1"/>
                </a:solidFill>
                <a:latin typeface="+mn-lt"/>
                <a:cs typeface="+mn-cs"/>
              </a:rPr>
              <a:t>ng</a:t>
            </a:r>
          </a:p>
          <a:p>
            <a:pPr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1200" kern="0" smtClean="0">
                <a:solidFill>
                  <a:schemeClr val="tx1"/>
                </a:solidFill>
                <a:latin typeface="+mn-lt"/>
                <a:cs typeface="+mn-cs"/>
              </a:rPr>
              <a:t>dbphuong@fit.hcmuns.edu.vn</a:t>
            </a:r>
            <a:endParaRPr lang="en-US" sz="1200" kern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304800" y="152400"/>
            <a:ext cx="708025" cy="99060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1143000"/>
            <a:ext cx="6705600" cy="533400"/>
          </a:xfrm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05EB7BC8-C896-4081-8B40-3134357AF418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7357EF92-F45B-4A42-A3F4-6E2A60BF0F72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7DE19CD8-BED4-4AD7-80D1-F1932D2325AE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3C2D6773-64FC-4DB1-A136-B6408AE585F7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F6312BB7-332E-4E13-98B6-532C80A537B8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>
            <a:lvl1pPr>
              <a:defRPr b="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32E293EA-D7C4-45C4-A3FA-9771F762AA42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451821F6-6A2B-417B-9D92-718848956874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1A573CC3-5ED1-4E63-BFA2-F0A29DBE068D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F34485E6-DDB0-46E5-9D56-9239278B6F20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7B48A9CB-A258-4692-B089-538585BFEE0C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1B6FDC8E-665F-4EC0-86C4-BF69D6A910D0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6B4BF850-1A4B-4E26-877D-D5926D2EFD18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1027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043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4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5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7" name="AutoShape 23"/>
          <p:cNvSpPr>
            <a:spLocks noChangeArrowheads="1"/>
          </p:cNvSpPr>
          <p:nvPr userDrawn="1"/>
        </p:nvSpPr>
        <p:spPr bwMode="gray">
          <a:xfrm>
            <a:off x="169863" y="436563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VC</a:t>
            </a:r>
          </a:p>
        </p:txBody>
      </p:sp>
      <p:sp>
        <p:nvSpPr>
          <p:cNvPr id="1048" name="AutoShape 24"/>
          <p:cNvSpPr>
            <a:spLocks noChangeArrowheads="1"/>
          </p:cNvSpPr>
          <p:nvPr userDrawn="1"/>
        </p:nvSpPr>
        <p:spPr bwMode="gray">
          <a:xfrm>
            <a:off x="517525" y="228600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rgbClr val="FFC000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cs typeface="+mn-cs"/>
              </a:rPr>
              <a:t>&amp;</a:t>
            </a:r>
          </a:p>
        </p:txBody>
      </p:sp>
      <p:sp>
        <p:nvSpPr>
          <p:cNvPr id="1049" name="AutoShape 25"/>
          <p:cNvSpPr>
            <a:spLocks noChangeArrowheads="1"/>
          </p:cNvSpPr>
          <p:nvPr userDrawn="1"/>
        </p:nvSpPr>
        <p:spPr bwMode="gray">
          <a:xfrm>
            <a:off x="517525" y="647700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rgbClr val="FF99FF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cs typeface="+mn-cs"/>
              </a:rPr>
              <a:t>BB</a:t>
            </a:r>
            <a:endParaRPr lang="en-US" sz="1600" b="1" baseline="30000">
              <a:solidFill>
                <a:schemeClr val="bg1"/>
              </a:solidFill>
              <a:cs typeface="+mn-cs"/>
            </a:endParaRPr>
          </a:p>
        </p:txBody>
      </p:sp>
      <p:sp>
        <p:nvSpPr>
          <p:cNvPr id="103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09D718A4-A0FB-4C13-B4E1-A341DC8E228D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Hàm (Function)</a:t>
            </a:r>
            <a:endParaRPr lang="en-US" smtClean="0"/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133600" y="1905000"/>
            <a:ext cx="4724400" cy="685800"/>
            <a:chOff x="1296" y="1824"/>
            <a:chExt cx="2976" cy="432"/>
          </a:xfrm>
        </p:grpSpPr>
        <p:sp>
          <p:nvSpPr>
            <p:cNvPr id="6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406" name="Text Box 4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Khái niệm và cú pháp</a:t>
              </a:r>
            </a:p>
          </p:txBody>
        </p:sp>
        <p:sp>
          <p:nvSpPr>
            <p:cNvPr id="16407" name="Text Box 5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2133600" y="2743200"/>
            <a:ext cx="4724400" cy="685800"/>
            <a:chOff x="1296" y="1824"/>
            <a:chExt cx="2976" cy="432"/>
          </a:xfrm>
        </p:grpSpPr>
        <p:sp>
          <p:nvSpPr>
            <p:cNvPr id="11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402" name="Text Box 5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Tầm vực</a:t>
              </a:r>
            </a:p>
          </p:txBody>
        </p:sp>
        <p:sp>
          <p:nvSpPr>
            <p:cNvPr id="16403" name="Text Box 5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0" name="Group 56"/>
          <p:cNvGrpSpPr>
            <a:grpSpLocks/>
          </p:cNvGrpSpPr>
          <p:nvPr/>
        </p:nvGrpSpPr>
        <p:grpSpPr bwMode="auto">
          <a:xfrm>
            <a:off x="2133600" y="3581400"/>
            <a:ext cx="4724400" cy="685800"/>
            <a:chOff x="1296" y="1824"/>
            <a:chExt cx="2976" cy="432"/>
          </a:xfrm>
        </p:grpSpPr>
        <p:sp>
          <p:nvSpPr>
            <p:cNvPr id="16" name="AutoShape 5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" name="AutoShape 5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398" name="Text Box 5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Tham số và lời gọi hàm</a:t>
              </a:r>
            </a:p>
          </p:txBody>
        </p:sp>
        <p:sp>
          <p:nvSpPr>
            <p:cNvPr id="16399" name="Text Box 6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5" name="Group 61"/>
          <p:cNvGrpSpPr>
            <a:grpSpLocks/>
          </p:cNvGrpSpPr>
          <p:nvPr/>
        </p:nvGrpSpPr>
        <p:grpSpPr bwMode="auto">
          <a:xfrm>
            <a:off x="2133600" y="4495800"/>
            <a:ext cx="4724400" cy="685800"/>
            <a:chOff x="1296" y="1824"/>
            <a:chExt cx="2976" cy="432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394" name="Text Box 6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Đệ quy</a:t>
              </a:r>
            </a:p>
          </p:txBody>
        </p:sp>
        <p:sp>
          <p:nvSpPr>
            <p:cNvPr id="16395" name="Text Box 6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 2</a:t>
            </a:r>
          </a:p>
          <a:p>
            <a:pPr lvl="1">
              <a:defRPr/>
            </a:pPr>
            <a:r>
              <a:rPr lang="en-US" smtClean="0">
                <a:solidFill>
                  <a:srgbClr val="FF0000"/>
                </a:solidFill>
              </a:rPr>
              <a:t>Tên hàm: </a:t>
            </a:r>
            <a:r>
              <a:rPr lang="en-US" smtClean="0"/>
              <a:t>TinhTong</a:t>
            </a:r>
          </a:p>
          <a:p>
            <a:pPr lvl="1">
              <a:defRPr/>
            </a:pPr>
            <a:r>
              <a:rPr lang="en-US" smtClean="0">
                <a:solidFill>
                  <a:srgbClr val="FF0000"/>
                </a:solidFill>
              </a:rPr>
              <a:t>Công việc: </a:t>
            </a:r>
            <a:r>
              <a:rPr lang="en-US" smtClean="0"/>
              <a:t>tính và trả về tổng 2 số nguyên</a:t>
            </a:r>
          </a:p>
          <a:p>
            <a:pPr lvl="1">
              <a:defRPr/>
            </a:pPr>
            <a:r>
              <a:rPr lang="en-US" smtClean="0">
                <a:solidFill>
                  <a:srgbClr val="FF0000"/>
                </a:solidFill>
              </a:rPr>
              <a:t>Đầu vào: </a:t>
            </a:r>
            <a:r>
              <a:rPr lang="en-US" smtClean="0"/>
              <a:t>hai số nguyên x và y</a:t>
            </a:r>
          </a:p>
          <a:p>
            <a:pPr lvl="1">
              <a:defRPr/>
            </a:pPr>
            <a:r>
              <a:rPr lang="en-US" smtClean="0">
                <a:solidFill>
                  <a:srgbClr val="FF0000"/>
                </a:solidFill>
              </a:rPr>
              <a:t>Đầu ra: </a:t>
            </a:r>
            <a:r>
              <a:rPr lang="en-US" smtClean="0"/>
              <a:t>một số nguyên có giá trị x + y</a:t>
            </a:r>
            <a:endParaRPr lang="en-US" baseline="30000" smtClean="0"/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Hàm (Function)</a:t>
            </a:r>
            <a:endParaRPr lang="en-US" smtClean="0"/>
          </a:p>
        </p:txBody>
      </p:sp>
      <p:sp>
        <p:nvSpPr>
          <p:cNvPr id="15" name="Rounded Rectangle 14"/>
          <p:cNvSpPr/>
          <p:nvPr/>
        </p:nvSpPr>
        <p:spPr>
          <a:xfrm>
            <a:off x="685800" y="4191000"/>
            <a:ext cx="152400" cy="1905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838200" y="4191000"/>
            <a:ext cx="70104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TinhTong(int x, int y)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s;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s = x + y;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return s;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7" name="Rectangle 16"/>
          <p:cNvSpPr>
            <a:spLocks/>
          </p:cNvSpPr>
          <p:nvPr/>
        </p:nvSpPr>
        <p:spPr bwMode="auto">
          <a:xfrm>
            <a:off x="0" y="4267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1524000" y="4267200"/>
            <a:ext cx="1219200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2895600" y="4267200"/>
            <a:ext cx="1828800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0" y="4876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0" y="5181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0" y="5486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22"/>
          <p:cNvSpPr>
            <a:spLocks/>
          </p:cNvSpPr>
          <p:nvPr/>
        </p:nvSpPr>
        <p:spPr bwMode="auto">
          <a:xfrm>
            <a:off x="0" y="4572000"/>
            <a:ext cx="9128125" cy="15240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Rectangle 23"/>
          <p:cNvSpPr>
            <a:spLocks/>
          </p:cNvSpPr>
          <p:nvPr/>
        </p:nvSpPr>
        <p:spPr bwMode="auto">
          <a:xfrm>
            <a:off x="914400" y="4267200"/>
            <a:ext cx="457200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3" grpId="0" animBg="1"/>
      <p:bldP spid="23" grpId="1" animBg="1"/>
      <p:bldP spid="24" grpId="0" animBg="1"/>
      <p:bldP spid="2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</a:t>
            </a:r>
            <a:r>
              <a:rPr lang="vi-VN" smtClean="0"/>
              <a:t>ươ</a:t>
            </a:r>
            <a:r>
              <a:rPr lang="en-US" smtClean="0"/>
              <a:t>ng trình con -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 3</a:t>
            </a:r>
          </a:p>
          <a:p>
            <a:pPr lvl="1">
              <a:defRPr/>
            </a:pPr>
            <a:r>
              <a:rPr lang="en-US" smtClean="0">
                <a:solidFill>
                  <a:srgbClr val="FF0000"/>
                </a:solidFill>
              </a:rPr>
              <a:t>Tên hàm: </a:t>
            </a:r>
            <a:r>
              <a:rPr lang="en-US" smtClean="0"/>
              <a:t>NhapXuatTong</a:t>
            </a:r>
          </a:p>
          <a:p>
            <a:pPr lvl="1">
              <a:defRPr/>
            </a:pPr>
            <a:r>
              <a:rPr lang="en-US" smtClean="0">
                <a:solidFill>
                  <a:srgbClr val="FF0000"/>
                </a:solidFill>
              </a:rPr>
              <a:t>Công việc: </a:t>
            </a:r>
            <a:r>
              <a:rPr lang="en-US" smtClean="0"/>
              <a:t>nhập và xuất tổng 2 số nguyên</a:t>
            </a:r>
          </a:p>
          <a:p>
            <a:pPr lvl="1">
              <a:defRPr/>
            </a:pPr>
            <a:r>
              <a:rPr lang="en-US" smtClean="0">
                <a:solidFill>
                  <a:srgbClr val="FF0000"/>
                </a:solidFill>
              </a:rPr>
              <a:t>Đầu vào: </a:t>
            </a:r>
            <a:r>
              <a:rPr lang="en-US" smtClean="0"/>
              <a:t>không có</a:t>
            </a:r>
          </a:p>
          <a:p>
            <a:pPr lvl="1">
              <a:defRPr/>
            </a:pPr>
            <a:r>
              <a:rPr lang="en-US" smtClean="0">
                <a:solidFill>
                  <a:srgbClr val="FF0000"/>
                </a:solidFill>
              </a:rPr>
              <a:t>Đầu ra: </a:t>
            </a:r>
            <a:r>
              <a:rPr lang="en-US" smtClean="0"/>
              <a:t>không có</a:t>
            </a:r>
            <a:endParaRPr lang="en-US" baseline="30000" smtClean="0"/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Hàm (Function)</a:t>
            </a:r>
            <a:endParaRPr lang="en-US" smtClean="0"/>
          </a:p>
        </p:txBody>
      </p:sp>
      <p:sp>
        <p:nvSpPr>
          <p:cNvPr id="15" name="Rounded Rectangle 14"/>
          <p:cNvSpPr/>
          <p:nvPr/>
        </p:nvSpPr>
        <p:spPr>
          <a:xfrm>
            <a:off x="685800" y="4191000"/>
            <a:ext cx="152400" cy="2209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838200" y="4191000"/>
            <a:ext cx="75438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NhapXuatTong()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x, y;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printf(“Nhap 2 so nguyen: 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scanf(“%d%d”, &amp;x, &amp;y);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printf(“%d cong %d bang %d”, x, y, x + y);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7" name="Rectangle 16"/>
          <p:cNvSpPr>
            <a:spLocks/>
          </p:cNvSpPr>
          <p:nvPr/>
        </p:nvSpPr>
        <p:spPr bwMode="auto">
          <a:xfrm>
            <a:off x="0" y="4267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1676400" y="4267200"/>
            <a:ext cx="1828800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0" y="4876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0" y="51816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0" y="5791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22"/>
          <p:cNvSpPr>
            <a:spLocks/>
          </p:cNvSpPr>
          <p:nvPr/>
        </p:nvSpPr>
        <p:spPr bwMode="auto">
          <a:xfrm>
            <a:off x="0" y="4572000"/>
            <a:ext cx="9128125" cy="1828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914400" y="4267200"/>
            <a:ext cx="685800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3" grpId="0" animBg="1"/>
      <p:bldP spid="23" grpId="1" animBg="1"/>
      <p:bldP spid="14" grpId="0" animBg="1"/>
      <p:bldP spid="1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Tầm vực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Khái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niệm</a:t>
            </a:r>
            <a:endParaRPr lang="en-US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>
              <a:defRPr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err="1" smtClean="0"/>
              <a:t>Biến</a:t>
            </a:r>
            <a:r>
              <a:rPr lang="en-US" dirty="0" smtClean="0"/>
              <a:t>:</a:t>
            </a:r>
          </a:p>
          <a:p>
            <a:pPr lvl="2">
              <a:defRPr/>
            </a:pPr>
            <a:r>
              <a:rPr lang="en-US" dirty="0" err="1" smtClean="0">
                <a:solidFill>
                  <a:srgbClr val="FF0000"/>
                </a:solidFill>
              </a:rPr>
              <a:t>Toàn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cục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(</a:t>
            </a:r>
            <a:r>
              <a:rPr lang="en-US" dirty="0" err="1" smtClean="0"/>
              <a:t>kể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main)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ch</a:t>
            </a:r>
            <a:r>
              <a:rPr lang="vi-VN" dirty="0" smtClean="0"/>
              <a:t>ươ</a:t>
            </a:r>
            <a:r>
              <a:rPr lang="en-US" dirty="0" err="1" smtClean="0"/>
              <a:t>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.</a:t>
            </a:r>
          </a:p>
          <a:p>
            <a:pPr lvl="2">
              <a:defRPr/>
            </a:pPr>
            <a:r>
              <a:rPr lang="en-US" dirty="0" err="1" smtClean="0">
                <a:solidFill>
                  <a:srgbClr val="FF0000"/>
                </a:solidFill>
              </a:rPr>
              <a:t>Cục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bộ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{ }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vi-VN" dirty="0" smtClean="0"/>
              <a:t>đó</a:t>
            </a:r>
            <a:r>
              <a:rPr lang="en-US" dirty="0" smtClean="0"/>
              <a:t> (</a:t>
            </a:r>
            <a:r>
              <a:rPr lang="en-US" dirty="0" err="1" smtClean="0"/>
              <a:t>kể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con </a:t>
            </a:r>
            <a:r>
              <a:rPr lang="en-US" dirty="0" err="1" smtClean="0"/>
              <a:t>nó</a:t>
            </a:r>
            <a:r>
              <a:rPr lang="en-US" dirty="0" smtClean="0"/>
              <a:t>).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Hàm (Function)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Tầm vực</a:t>
            </a:r>
          </a:p>
        </p:txBody>
      </p:sp>
      <p:sp>
        <p:nvSpPr>
          <p:cNvPr id="2867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Hàm (Function)</a:t>
            </a:r>
            <a:endParaRPr lang="en-US" smtClean="0"/>
          </a:p>
        </p:txBody>
      </p:sp>
      <p:sp>
        <p:nvSpPr>
          <p:cNvPr id="6" name="Rounded Rectangle 5"/>
          <p:cNvSpPr/>
          <p:nvPr/>
        </p:nvSpPr>
        <p:spPr>
          <a:xfrm>
            <a:off x="685800" y="1357313"/>
            <a:ext cx="152400" cy="533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371600"/>
            <a:ext cx="7010400" cy="5078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int a;</a:t>
            </a:r>
          </a:p>
          <a:p>
            <a:pPr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int Ham1()</a:t>
            </a:r>
          </a:p>
          <a:p>
            <a:pPr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	int a1;</a:t>
            </a:r>
          </a:p>
          <a:p>
            <a:pPr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int Ham2()</a:t>
            </a:r>
          </a:p>
          <a:p>
            <a:pPr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	int a2;</a:t>
            </a:r>
          </a:p>
          <a:p>
            <a:pPr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		int a21;</a:t>
            </a:r>
          </a:p>
          <a:p>
            <a:pPr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defRPr/>
            </a:pPr>
            <a:endParaRPr lang="en-US" b="1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void main()</a:t>
            </a:r>
          </a:p>
          <a:p>
            <a:pPr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	int a3;</a:t>
            </a:r>
          </a:p>
          <a:p>
            <a:pPr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8" name="Rectangle 7"/>
          <p:cNvSpPr/>
          <p:nvPr/>
        </p:nvSpPr>
        <p:spPr>
          <a:xfrm>
            <a:off x="1752600" y="1981200"/>
            <a:ext cx="5105400" cy="8382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52600" y="3352800"/>
            <a:ext cx="5105400" cy="16002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67000" y="3886200"/>
            <a:ext cx="3276600" cy="8382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1371600"/>
            <a:ext cx="6934200" cy="53340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52600" y="5562600"/>
            <a:ext cx="5105400" cy="8382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Một số l</a:t>
            </a:r>
            <a:r>
              <a:rPr lang="vi-VN" smtClean="0"/>
              <a:t>ư</a:t>
            </a:r>
            <a:r>
              <a:rPr lang="en-US" smtClean="0"/>
              <a:t>u ý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Thông th</a:t>
            </a:r>
            <a:r>
              <a:rPr lang="vi-VN" smtClean="0">
                <a:latin typeface="Arial" charset="0"/>
                <a:cs typeface="Arial" charset="0"/>
              </a:rPr>
              <a:t>ườ</a:t>
            </a:r>
            <a:r>
              <a:rPr lang="en-US" smtClean="0">
                <a:latin typeface="Arial" charset="0"/>
                <a:cs typeface="Arial" charset="0"/>
              </a:rPr>
              <a:t>ng ng</a:t>
            </a:r>
            <a:r>
              <a:rPr lang="vi-VN" smtClean="0">
                <a:latin typeface="Arial" charset="0"/>
                <a:cs typeface="Arial" charset="0"/>
              </a:rPr>
              <a:t>ườ</a:t>
            </a:r>
            <a:r>
              <a:rPr lang="en-US" smtClean="0">
                <a:latin typeface="Arial" charset="0"/>
                <a:cs typeface="Arial" charset="0"/>
              </a:rPr>
              <a:t>i ta th</a:t>
            </a:r>
            <a:r>
              <a:rPr lang="vi-VN" smtClean="0">
                <a:latin typeface="Arial" charset="0"/>
                <a:cs typeface="Arial" charset="0"/>
              </a:rPr>
              <a:t>ườ</a:t>
            </a:r>
            <a:r>
              <a:rPr lang="en-US" smtClean="0">
                <a:latin typeface="Arial" charset="0"/>
                <a:cs typeface="Arial" charset="0"/>
              </a:rPr>
              <a:t>ng </a:t>
            </a:r>
            <a:r>
              <a:rPr lang="vi-VN" smtClean="0">
                <a:latin typeface="Arial" charset="0"/>
                <a:cs typeface="Arial" charset="0"/>
              </a:rPr>
              <a:t>đặ</a:t>
            </a:r>
            <a:r>
              <a:rPr lang="en-US" smtClean="0">
                <a:latin typeface="Arial" charset="0"/>
                <a:cs typeface="Arial" charset="0"/>
              </a:rPr>
              <a:t>t phần tiêu </a:t>
            </a:r>
            <a:r>
              <a:rPr lang="vi-VN" smtClean="0">
                <a:latin typeface="Arial" charset="0"/>
                <a:cs typeface="Arial" charset="0"/>
              </a:rPr>
              <a:t>đề</a:t>
            </a:r>
            <a:r>
              <a:rPr lang="en-US" smtClean="0">
                <a:latin typeface="Arial" charset="0"/>
                <a:cs typeface="Arial" charset="0"/>
              </a:rPr>
              <a:t> hàm/nguyên mẫu hàm (</a:t>
            </a:r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prototype</a:t>
            </a:r>
            <a:r>
              <a:rPr lang="en-US" smtClean="0">
                <a:latin typeface="Arial" charset="0"/>
                <a:cs typeface="Arial" charset="0"/>
              </a:rPr>
              <a:t>) trên hàm main và phần </a:t>
            </a:r>
            <a:r>
              <a:rPr lang="vi-VN" smtClean="0">
                <a:latin typeface="Arial" charset="0"/>
                <a:cs typeface="Arial" charset="0"/>
              </a:rPr>
              <a:t>đị</a:t>
            </a:r>
            <a:r>
              <a:rPr lang="en-US" smtClean="0">
                <a:latin typeface="Arial" charset="0"/>
                <a:cs typeface="Arial" charset="0"/>
              </a:rPr>
              <a:t>nh nghĩa hàm d</a:t>
            </a:r>
            <a:r>
              <a:rPr lang="vi-VN" smtClean="0">
                <a:latin typeface="Arial" charset="0"/>
                <a:cs typeface="Arial" charset="0"/>
              </a:rPr>
              <a:t>ướ</a:t>
            </a:r>
            <a:r>
              <a:rPr lang="en-US" smtClean="0">
                <a:latin typeface="Arial" charset="0"/>
                <a:cs typeface="Arial" charset="0"/>
              </a:rPr>
              <a:t>i hàm main.</a:t>
            </a:r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Hàm (Function)</a:t>
            </a:r>
            <a:endParaRPr lang="en-US" smtClean="0"/>
          </a:p>
        </p:txBody>
      </p:sp>
      <p:sp>
        <p:nvSpPr>
          <p:cNvPr id="5" name="Rounded Rectangle 4"/>
          <p:cNvSpPr/>
          <p:nvPr/>
        </p:nvSpPr>
        <p:spPr>
          <a:xfrm>
            <a:off x="685800" y="3048000"/>
            <a:ext cx="152400" cy="3352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3048000"/>
            <a:ext cx="7543800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XuatTong(int x, int y);	// prototype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…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XuatTong(int x, int y)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printf(“%d cong %d bang %d”, x, y, x + y);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cách truyền </a:t>
            </a:r>
            <a:r>
              <a:rPr lang="vi-VN" smtClean="0"/>
              <a:t>đố</a:t>
            </a:r>
            <a:r>
              <a:rPr lang="en-US" smtClean="0"/>
              <a:t>i số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Truyền Giá trị (Call by Value)</a:t>
            </a:r>
          </a:p>
          <a:p>
            <a:pPr lvl="1">
              <a:defRPr/>
            </a:pPr>
            <a:r>
              <a:rPr lang="en-US" smtClean="0"/>
              <a:t>Truyền </a:t>
            </a:r>
            <a:r>
              <a:rPr lang="vi-VN" smtClean="0"/>
              <a:t>đố</a:t>
            </a:r>
            <a:r>
              <a:rPr lang="en-US" smtClean="0"/>
              <a:t>i số cho hàm </a:t>
            </a:r>
            <a:r>
              <a:rPr lang="en-US" smtClean="0">
                <a:solidFill>
                  <a:srgbClr val="FF0000"/>
                </a:solidFill>
              </a:rPr>
              <a:t>ở dạng giá trị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Có thể truyền hằng, biến, biểu thức nh</a:t>
            </a:r>
            <a:r>
              <a:rPr lang="vi-VN" smtClean="0"/>
              <a:t>ư</a:t>
            </a:r>
            <a:r>
              <a:rPr lang="en-US" smtClean="0"/>
              <a:t>ng </a:t>
            </a:r>
            <a:r>
              <a:rPr lang="en-US" smtClean="0">
                <a:solidFill>
                  <a:srgbClr val="FF0000"/>
                </a:solidFill>
              </a:rPr>
              <a:t>hàm chỉ sẽ nhận giá trị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Đ</a:t>
            </a:r>
            <a:r>
              <a:rPr lang="vi-VN" smtClean="0"/>
              <a:t>ượ</a:t>
            </a:r>
            <a:r>
              <a:rPr lang="en-US" smtClean="0"/>
              <a:t>c sử dụng khi </a:t>
            </a:r>
            <a:r>
              <a:rPr lang="en-US" smtClean="0">
                <a:solidFill>
                  <a:srgbClr val="FF0000"/>
                </a:solidFill>
              </a:rPr>
              <a:t>không có nhu cầu thay </a:t>
            </a:r>
            <a:r>
              <a:rPr lang="vi-VN" smtClean="0">
                <a:solidFill>
                  <a:srgbClr val="FF0000"/>
                </a:solidFill>
              </a:rPr>
              <a:t>đổ</a:t>
            </a:r>
            <a:r>
              <a:rPr lang="en-US" smtClean="0">
                <a:solidFill>
                  <a:srgbClr val="FF0000"/>
                </a:solidFill>
              </a:rPr>
              <a:t>i giá trị của tham số</a:t>
            </a:r>
            <a:r>
              <a:rPr lang="en-US" smtClean="0"/>
              <a:t> sau khi thực hiện hàm.</a:t>
            </a:r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Hàm (Function)</a:t>
            </a:r>
            <a:endParaRPr lang="en-US" smtClean="0"/>
          </a:p>
        </p:txBody>
      </p:sp>
      <p:sp>
        <p:nvSpPr>
          <p:cNvPr id="9" name="Rounded Rectangle 8"/>
          <p:cNvSpPr/>
          <p:nvPr/>
        </p:nvSpPr>
        <p:spPr>
          <a:xfrm>
            <a:off x="609600" y="4572000"/>
            <a:ext cx="152400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2000" y="4572000"/>
            <a:ext cx="70104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TruyenGiaTri(int x)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…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x++;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3581400" y="4648200"/>
            <a:ext cx="762000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1752600" y="5562600"/>
            <a:ext cx="457200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1" grpId="1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cách truyền </a:t>
            </a:r>
            <a:r>
              <a:rPr lang="vi-VN" smtClean="0"/>
              <a:t>đố</a:t>
            </a:r>
            <a:r>
              <a:rPr lang="en-US" smtClean="0"/>
              <a:t>i số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Truyền Địa chỉ (Call by Address)</a:t>
            </a:r>
          </a:p>
          <a:p>
            <a:pPr lvl="1">
              <a:defRPr/>
            </a:pPr>
            <a:r>
              <a:rPr lang="en-US" smtClean="0"/>
              <a:t>Truyền </a:t>
            </a:r>
            <a:r>
              <a:rPr lang="vi-VN" smtClean="0"/>
              <a:t>đố</a:t>
            </a:r>
            <a:r>
              <a:rPr lang="en-US" smtClean="0"/>
              <a:t>i số cho hàm </a:t>
            </a:r>
            <a:r>
              <a:rPr lang="en-US" smtClean="0">
                <a:solidFill>
                  <a:srgbClr val="FF0000"/>
                </a:solidFill>
              </a:rPr>
              <a:t>ở dạng </a:t>
            </a:r>
            <a:r>
              <a:rPr lang="vi-VN" smtClean="0">
                <a:solidFill>
                  <a:srgbClr val="FF0000"/>
                </a:solidFill>
              </a:rPr>
              <a:t>đị</a:t>
            </a:r>
            <a:r>
              <a:rPr lang="en-US" smtClean="0">
                <a:solidFill>
                  <a:srgbClr val="FF0000"/>
                </a:solidFill>
              </a:rPr>
              <a:t>a chỉ</a:t>
            </a:r>
            <a:r>
              <a:rPr lang="en-US" smtClean="0"/>
              <a:t> (con trỏ).</a:t>
            </a:r>
          </a:p>
          <a:p>
            <a:pPr lvl="1">
              <a:defRPr/>
            </a:pPr>
            <a:r>
              <a:rPr lang="en-US" smtClean="0">
                <a:solidFill>
                  <a:srgbClr val="FF0000"/>
                </a:solidFill>
              </a:rPr>
              <a:t>Không </a:t>
            </a:r>
            <a:r>
              <a:rPr lang="vi-VN" smtClean="0">
                <a:solidFill>
                  <a:srgbClr val="FF0000"/>
                </a:solidFill>
              </a:rPr>
              <a:t>đượ</a:t>
            </a:r>
            <a:r>
              <a:rPr lang="en-US" smtClean="0">
                <a:solidFill>
                  <a:srgbClr val="FF0000"/>
                </a:solidFill>
              </a:rPr>
              <a:t>c truyền giá trị</a:t>
            </a:r>
            <a:r>
              <a:rPr lang="en-US" smtClean="0"/>
              <a:t> cho tham số này.</a:t>
            </a:r>
          </a:p>
          <a:p>
            <a:pPr lvl="1">
              <a:defRPr/>
            </a:pPr>
            <a:r>
              <a:rPr lang="en-US" smtClean="0"/>
              <a:t>Đ</a:t>
            </a:r>
            <a:r>
              <a:rPr lang="vi-VN" smtClean="0"/>
              <a:t>ượ</a:t>
            </a:r>
            <a:r>
              <a:rPr lang="en-US" smtClean="0"/>
              <a:t>c sử dụng khi có </a:t>
            </a:r>
            <a:r>
              <a:rPr lang="en-US" smtClean="0">
                <a:solidFill>
                  <a:srgbClr val="FF0000"/>
                </a:solidFill>
              </a:rPr>
              <a:t>nhu cầu thay </a:t>
            </a:r>
            <a:r>
              <a:rPr lang="vi-VN" smtClean="0">
                <a:solidFill>
                  <a:srgbClr val="FF0000"/>
                </a:solidFill>
              </a:rPr>
              <a:t>đổ</a:t>
            </a:r>
            <a:r>
              <a:rPr lang="en-US" smtClean="0">
                <a:solidFill>
                  <a:srgbClr val="FF0000"/>
                </a:solidFill>
              </a:rPr>
              <a:t>i giá trị của tham số</a:t>
            </a:r>
            <a:r>
              <a:rPr lang="en-US" smtClean="0"/>
              <a:t> sau khi thực hiện hàm.</a:t>
            </a:r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Hàm (Function)</a:t>
            </a:r>
            <a:endParaRPr lang="en-US" smtClean="0"/>
          </a:p>
        </p:txBody>
      </p:sp>
      <p:sp>
        <p:nvSpPr>
          <p:cNvPr id="5" name="Rounded Rectangle 4"/>
          <p:cNvSpPr/>
          <p:nvPr/>
        </p:nvSpPr>
        <p:spPr>
          <a:xfrm>
            <a:off x="609600" y="4572000"/>
            <a:ext cx="152400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62000" y="4572000"/>
            <a:ext cx="70104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TruyenDiaChi(int *x)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…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*x++;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3581400" y="4648200"/>
            <a:ext cx="914400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752600" y="5562600"/>
            <a:ext cx="609600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7" grpId="1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cách truyền </a:t>
            </a:r>
            <a:r>
              <a:rPr lang="vi-VN" smtClean="0"/>
              <a:t>đố</a:t>
            </a:r>
            <a:r>
              <a:rPr lang="en-US" smtClean="0"/>
              <a:t>i số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Truyền Tham chiếu (Call by Reference) (</a:t>
            </a:r>
            <a:r>
              <a:rPr lang="en-US" smtClean="0">
                <a:solidFill>
                  <a:srgbClr val="FF0000"/>
                </a:solidFill>
              </a:rPr>
              <a:t>C++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</a:p>
          <a:p>
            <a:pPr lvl="1">
              <a:defRPr/>
            </a:pPr>
            <a:r>
              <a:rPr lang="en-US" smtClean="0"/>
              <a:t>Truyền </a:t>
            </a:r>
            <a:r>
              <a:rPr lang="vi-VN" smtClean="0"/>
              <a:t>đố</a:t>
            </a:r>
            <a:r>
              <a:rPr lang="en-US" smtClean="0"/>
              <a:t>i số cho hàm </a:t>
            </a:r>
            <a:r>
              <a:rPr lang="en-US" smtClean="0">
                <a:solidFill>
                  <a:srgbClr val="FF0000"/>
                </a:solidFill>
              </a:rPr>
              <a:t>ở dạng </a:t>
            </a:r>
            <a:r>
              <a:rPr lang="vi-VN" smtClean="0">
                <a:solidFill>
                  <a:srgbClr val="FF0000"/>
                </a:solidFill>
              </a:rPr>
              <a:t>đị</a:t>
            </a:r>
            <a:r>
              <a:rPr lang="en-US" smtClean="0">
                <a:solidFill>
                  <a:srgbClr val="FF0000"/>
                </a:solidFill>
              </a:rPr>
              <a:t>a chỉ</a:t>
            </a:r>
            <a:r>
              <a:rPr lang="en-US" smtClean="0"/>
              <a:t> (con trỏ). Đ</a:t>
            </a:r>
            <a:r>
              <a:rPr lang="vi-VN" smtClean="0"/>
              <a:t>ượ</a:t>
            </a:r>
            <a:r>
              <a:rPr lang="en-US" smtClean="0"/>
              <a:t>c bắt </a:t>
            </a:r>
            <a:r>
              <a:rPr lang="vi-VN" smtClean="0"/>
              <a:t>đầ</a:t>
            </a:r>
            <a:r>
              <a:rPr lang="en-US" smtClean="0"/>
              <a:t>u bằng </a:t>
            </a:r>
            <a:r>
              <a:rPr lang="en-US" smtClean="0">
                <a:solidFill>
                  <a:srgbClr val="FF0000"/>
                </a:solidFill>
              </a:rPr>
              <a:t>&amp;</a:t>
            </a:r>
            <a:r>
              <a:rPr lang="en-US" smtClean="0"/>
              <a:t> trong khai báo.</a:t>
            </a:r>
          </a:p>
          <a:p>
            <a:pPr lvl="1">
              <a:defRPr/>
            </a:pPr>
            <a:r>
              <a:rPr lang="en-US" smtClean="0">
                <a:solidFill>
                  <a:srgbClr val="FF0000"/>
                </a:solidFill>
              </a:rPr>
              <a:t>Không </a:t>
            </a:r>
            <a:r>
              <a:rPr lang="vi-VN" smtClean="0">
                <a:solidFill>
                  <a:srgbClr val="FF0000"/>
                </a:solidFill>
              </a:rPr>
              <a:t>đượ</a:t>
            </a:r>
            <a:r>
              <a:rPr lang="en-US" smtClean="0">
                <a:solidFill>
                  <a:srgbClr val="FF0000"/>
                </a:solidFill>
              </a:rPr>
              <a:t>c truyền giá trị</a:t>
            </a:r>
            <a:r>
              <a:rPr lang="en-US" smtClean="0"/>
              <a:t> cho tham số này.</a:t>
            </a:r>
          </a:p>
          <a:p>
            <a:pPr lvl="1">
              <a:defRPr/>
            </a:pPr>
            <a:r>
              <a:rPr lang="en-US" smtClean="0"/>
              <a:t>Đ</a:t>
            </a:r>
            <a:r>
              <a:rPr lang="vi-VN" smtClean="0"/>
              <a:t>ượ</a:t>
            </a:r>
            <a:r>
              <a:rPr lang="en-US" smtClean="0"/>
              <a:t>c sử dụng khi </a:t>
            </a:r>
            <a:r>
              <a:rPr lang="en-US" smtClean="0">
                <a:solidFill>
                  <a:srgbClr val="FF0000"/>
                </a:solidFill>
              </a:rPr>
              <a:t>có nhu cầu thay </a:t>
            </a:r>
            <a:r>
              <a:rPr lang="vi-VN" smtClean="0">
                <a:solidFill>
                  <a:srgbClr val="FF0000"/>
                </a:solidFill>
              </a:rPr>
              <a:t>đổ</a:t>
            </a:r>
            <a:r>
              <a:rPr lang="en-US" smtClean="0">
                <a:solidFill>
                  <a:srgbClr val="FF0000"/>
                </a:solidFill>
              </a:rPr>
              <a:t>i giá trị</a:t>
            </a:r>
            <a:r>
              <a:rPr lang="en-US" smtClean="0"/>
              <a:t> </a:t>
            </a:r>
            <a:r>
              <a:rPr lang="en-US" smtClean="0">
                <a:solidFill>
                  <a:srgbClr val="FF0000"/>
                </a:solidFill>
              </a:rPr>
              <a:t>của tham số </a:t>
            </a:r>
            <a:r>
              <a:rPr lang="en-US" smtClean="0"/>
              <a:t>sau khi thực hiện hàm.</a:t>
            </a:r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Hàm (Function)</a:t>
            </a:r>
            <a:endParaRPr lang="en-US" smtClean="0"/>
          </a:p>
        </p:txBody>
      </p:sp>
      <p:sp>
        <p:nvSpPr>
          <p:cNvPr id="5" name="Rounded Rectangle 4"/>
          <p:cNvSpPr/>
          <p:nvPr/>
        </p:nvSpPr>
        <p:spPr>
          <a:xfrm>
            <a:off x="609600" y="4572000"/>
            <a:ext cx="152400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62000" y="4572000"/>
            <a:ext cx="70104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TruyenThamChieu(int &amp;x)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…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x++;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4038600" y="4648200"/>
            <a:ext cx="914400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752600" y="5562600"/>
            <a:ext cx="609600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7" grpId="1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</a:t>
            </a:r>
            <a:r>
              <a:rPr lang="vi-VN" smtClean="0"/>
              <a:t>ư</a:t>
            </a:r>
            <a:r>
              <a:rPr lang="en-US" smtClean="0"/>
              <a:t>u ý khi truyền </a:t>
            </a:r>
            <a:r>
              <a:rPr lang="vi-VN" smtClean="0"/>
              <a:t>đố</a:t>
            </a:r>
            <a:r>
              <a:rPr lang="en-US" smtClean="0"/>
              <a:t>i số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L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u ý</a:t>
            </a:r>
          </a:p>
          <a:p>
            <a:pPr lvl="1">
              <a:defRPr/>
            </a:pPr>
            <a:r>
              <a:rPr lang="en-US" smtClean="0"/>
              <a:t>Trong một hàm, các tham số có thể truyền theo nhiều cách.</a:t>
            </a:r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Hàm (Function)</a:t>
            </a:r>
            <a:endParaRPr lang="en-US" smtClean="0"/>
          </a:p>
        </p:txBody>
      </p:sp>
      <p:sp>
        <p:nvSpPr>
          <p:cNvPr id="5" name="Rounded Rectangle 4"/>
          <p:cNvSpPr/>
          <p:nvPr/>
        </p:nvSpPr>
        <p:spPr>
          <a:xfrm>
            <a:off x="685800" y="3124200"/>
            <a:ext cx="152400" cy="1905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3124200"/>
            <a:ext cx="70104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HonHop(int x, 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y)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…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x++;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y++;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2743200" y="3200400"/>
            <a:ext cx="762000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3810000" y="3200400"/>
            <a:ext cx="914400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7" grpId="1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</a:t>
            </a:r>
            <a:r>
              <a:rPr lang="vi-VN" smtClean="0"/>
              <a:t>ư</a:t>
            </a:r>
            <a:r>
              <a:rPr lang="en-US" smtClean="0"/>
              <a:t>u ý khi truyền </a:t>
            </a:r>
            <a:r>
              <a:rPr lang="vi-VN" smtClean="0"/>
              <a:t>đố</a:t>
            </a:r>
            <a:r>
              <a:rPr lang="en-US" smtClean="0"/>
              <a:t>i số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L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u ý</a:t>
            </a:r>
          </a:p>
          <a:p>
            <a:pPr lvl="1">
              <a:defRPr/>
            </a:pPr>
            <a:r>
              <a:rPr lang="en-US" smtClean="0"/>
              <a:t>Sử dụng </a:t>
            </a:r>
            <a:r>
              <a:rPr lang="en-US" smtClean="0">
                <a:solidFill>
                  <a:srgbClr val="FF0000"/>
                </a:solidFill>
              </a:rPr>
              <a:t>tham chiếu là một cách </a:t>
            </a:r>
            <a:r>
              <a:rPr lang="vi-VN" smtClean="0">
                <a:solidFill>
                  <a:srgbClr val="FF0000"/>
                </a:solidFill>
              </a:rPr>
              <a:t>để</a:t>
            </a:r>
            <a:r>
              <a:rPr lang="en-US" smtClean="0">
                <a:solidFill>
                  <a:srgbClr val="FF0000"/>
                </a:solidFill>
              </a:rPr>
              <a:t> trả về giá trị cho ch</a:t>
            </a:r>
            <a:r>
              <a:rPr lang="vi-VN" smtClean="0">
                <a:solidFill>
                  <a:srgbClr val="FF0000"/>
                </a:solidFill>
              </a:rPr>
              <a:t>ươ</a:t>
            </a:r>
            <a:r>
              <a:rPr lang="en-US" smtClean="0">
                <a:solidFill>
                  <a:srgbClr val="FF0000"/>
                </a:solidFill>
              </a:rPr>
              <a:t>ng trình</a:t>
            </a:r>
            <a:r>
              <a:rPr lang="en-US" smtClean="0"/>
              <a:t>.</a:t>
            </a:r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Hàm (Function)</a:t>
            </a:r>
            <a:endParaRPr lang="en-US" smtClean="0"/>
          </a:p>
        </p:txBody>
      </p:sp>
      <p:sp>
        <p:nvSpPr>
          <p:cNvPr id="5" name="Rounded Rectangle 4"/>
          <p:cNvSpPr/>
          <p:nvPr/>
        </p:nvSpPr>
        <p:spPr>
          <a:xfrm>
            <a:off x="685800" y="3071813"/>
            <a:ext cx="152400" cy="3733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822" name="TextBox 5"/>
          <p:cNvSpPr txBox="1">
            <a:spLocks noChangeArrowheads="1"/>
          </p:cNvSpPr>
          <p:nvPr/>
        </p:nvSpPr>
        <p:spPr bwMode="auto">
          <a:xfrm>
            <a:off x="838200" y="3071813"/>
            <a:ext cx="8305800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TinhTong(int x, int y)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return x + y;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TinhTong(int x, int y, 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tong)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tong = x + y;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TinhTongHieu(int x, int y, 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tong, 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hieu)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tong = x + y; hieu = x – y;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3124200"/>
            <a:ext cx="9128125" cy="12192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4343400"/>
            <a:ext cx="9128125" cy="12192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5562600"/>
            <a:ext cx="9128125" cy="12192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  <p:bldP spid="12" grpId="1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Đặt vấn đề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Viết chương trình tính S = a! + b! + c! với a, b, c là 3 số nguyên dương nhập từ bàn phím.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Hàm (Function)</a:t>
            </a:r>
            <a:endParaRPr lang="en-US" smtClean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gray">
          <a:xfrm>
            <a:off x="3352800" y="2590800"/>
            <a:ext cx="1981200" cy="6858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 b="1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Chương trình</a:t>
            </a:r>
          </a:p>
          <a:p>
            <a:pPr algn="ctr">
              <a:defRPr/>
            </a:pPr>
            <a:r>
              <a:rPr lang="en-US" sz="2000" b="1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chính</a:t>
            </a:r>
            <a:endParaRPr lang="en-US" sz="2000" b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gray">
          <a:xfrm>
            <a:off x="533400" y="3962400"/>
            <a:ext cx="1981200" cy="6858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 b="1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Nhập</a:t>
            </a:r>
          </a:p>
          <a:p>
            <a:pPr algn="ctr">
              <a:defRPr/>
            </a:pPr>
            <a:r>
              <a:rPr lang="en-US" sz="2000" b="1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a, b, c &gt; 0</a:t>
            </a:r>
            <a:endParaRPr lang="en-US" sz="2000" b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>
            <a:off x="3352800" y="3962400"/>
            <a:ext cx="1981200" cy="6858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 b="1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Tính</a:t>
            </a:r>
          </a:p>
          <a:p>
            <a:pPr algn="ctr">
              <a:defRPr/>
            </a:pPr>
            <a:r>
              <a:rPr lang="en-US" sz="2000" b="1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 = a! + b! + c!</a:t>
            </a:r>
            <a:endParaRPr lang="en-US" sz="2000" b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gray">
          <a:xfrm>
            <a:off x="6096000" y="3962400"/>
            <a:ext cx="1981200" cy="6858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 b="1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Xuất</a:t>
            </a:r>
          </a:p>
          <a:p>
            <a:pPr algn="ctr">
              <a:defRPr/>
            </a:pPr>
            <a:r>
              <a:rPr lang="en-US" sz="2000" b="1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kết quả S</a:t>
            </a:r>
            <a:endParaRPr lang="en-US" sz="2000" b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228600" y="5410200"/>
            <a:ext cx="762000" cy="6858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 b="1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Nhập</a:t>
            </a:r>
          </a:p>
          <a:p>
            <a:pPr algn="ctr">
              <a:defRPr/>
            </a:pPr>
            <a:r>
              <a:rPr lang="en-US" sz="2000" b="1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 &gt; 0</a:t>
            </a:r>
            <a:endParaRPr lang="en-US" sz="2000" b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1143000" y="5410200"/>
            <a:ext cx="762000" cy="6858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 b="1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Nhập</a:t>
            </a:r>
          </a:p>
          <a:p>
            <a:pPr algn="ctr">
              <a:defRPr/>
            </a:pPr>
            <a:r>
              <a:rPr lang="en-US" sz="2000" b="1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 &gt; 0</a:t>
            </a:r>
            <a:endParaRPr lang="en-US" sz="2000" b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2057400" y="5410200"/>
            <a:ext cx="762000" cy="6858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 b="1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Nhập</a:t>
            </a:r>
          </a:p>
          <a:p>
            <a:pPr algn="ctr">
              <a:defRPr/>
            </a:pPr>
            <a:r>
              <a:rPr lang="en-US" sz="2000" b="1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 &gt; 0</a:t>
            </a:r>
            <a:endParaRPr lang="en-US" sz="2000" b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gray">
          <a:xfrm>
            <a:off x="3048000" y="5410200"/>
            <a:ext cx="762000" cy="6858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 b="1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Tính</a:t>
            </a:r>
          </a:p>
          <a:p>
            <a:pPr algn="ctr">
              <a:defRPr/>
            </a:pPr>
            <a:r>
              <a:rPr lang="en-US" sz="2000" b="1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s1=a!</a:t>
            </a:r>
            <a:endParaRPr lang="en-US" sz="2000" b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gray">
          <a:xfrm>
            <a:off x="3962400" y="5410200"/>
            <a:ext cx="762000" cy="6858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 b="1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Tính</a:t>
            </a:r>
          </a:p>
          <a:p>
            <a:pPr algn="ctr">
              <a:defRPr/>
            </a:pPr>
            <a:r>
              <a:rPr lang="en-US" sz="2000" b="1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s2=b!</a:t>
            </a:r>
            <a:endParaRPr lang="en-US" sz="2000" b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gray">
          <a:xfrm>
            <a:off x="4876800" y="5410200"/>
            <a:ext cx="762000" cy="6858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 b="1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Tính</a:t>
            </a:r>
          </a:p>
          <a:p>
            <a:pPr algn="ctr">
              <a:defRPr/>
            </a:pPr>
            <a:r>
              <a:rPr lang="en-US" sz="2000" b="1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s3=c!</a:t>
            </a:r>
            <a:endParaRPr lang="en-US" sz="2000" b="1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endCxn id="7" idx="0"/>
          </p:cNvCxnSpPr>
          <p:nvPr/>
        </p:nvCxnSpPr>
        <p:spPr>
          <a:xfrm rot="5400000">
            <a:off x="4000501" y="3619500"/>
            <a:ext cx="685800" cy="31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2"/>
            <a:endCxn id="9" idx="0"/>
          </p:cNvCxnSpPr>
          <p:nvPr/>
        </p:nvCxnSpPr>
        <p:spPr>
          <a:xfrm rot="5400000">
            <a:off x="685800" y="4572000"/>
            <a:ext cx="76200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2"/>
            <a:endCxn id="12" idx="0"/>
          </p:cNvCxnSpPr>
          <p:nvPr/>
        </p:nvCxnSpPr>
        <p:spPr>
          <a:xfrm rot="5400000">
            <a:off x="1143001" y="5029200"/>
            <a:ext cx="762000" cy="31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2"/>
            <a:endCxn id="13" idx="0"/>
          </p:cNvCxnSpPr>
          <p:nvPr/>
        </p:nvCxnSpPr>
        <p:spPr>
          <a:xfrm rot="16200000" flipH="1">
            <a:off x="1600200" y="4572000"/>
            <a:ext cx="76200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2"/>
            <a:endCxn id="16" idx="0"/>
          </p:cNvCxnSpPr>
          <p:nvPr/>
        </p:nvCxnSpPr>
        <p:spPr>
          <a:xfrm rot="16200000" flipH="1">
            <a:off x="4419600" y="4572000"/>
            <a:ext cx="76200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2"/>
            <a:endCxn id="15" idx="0"/>
          </p:cNvCxnSpPr>
          <p:nvPr/>
        </p:nvCxnSpPr>
        <p:spPr>
          <a:xfrm rot="5400000">
            <a:off x="3962401" y="5029200"/>
            <a:ext cx="762000" cy="31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2"/>
            <a:endCxn id="14" idx="0"/>
          </p:cNvCxnSpPr>
          <p:nvPr/>
        </p:nvCxnSpPr>
        <p:spPr>
          <a:xfrm rot="5400000">
            <a:off x="3505200" y="4572000"/>
            <a:ext cx="76200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" idx="2"/>
            <a:endCxn id="8" idx="0"/>
          </p:cNvCxnSpPr>
          <p:nvPr/>
        </p:nvCxnSpPr>
        <p:spPr>
          <a:xfrm rot="16200000" flipH="1">
            <a:off x="5372100" y="2247900"/>
            <a:ext cx="685800" cy="2743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" idx="2"/>
            <a:endCxn id="6" idx="0"/>
          </p:cNvCxnSpPr>
          <p:nvPr/>
        </p:nvCxnSpPr>
        <p:spPr>
          <a:xfrm rot="5400000">
            <a:off x="2590800" y="2209800"/>
            <a:ext cx="685800" cy="2819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Lời gọi hàm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Cách thực hiện</a:t>
            </a:r>
          </a:p>
          <a:p>
            <a:pPr lvl="1">
              <a:defRPr/>
            </a:pPr>
            <a:r>
              <a:rPr lang="en-US" smtClean="0"/>
              <a:t>Gọi tên của hàm </a:t>
            </a:r>
            <a:r>
              <a:rPr lang="vi-VN" smtClean="0"/>
              <a:t>đồ</a:t>
            </a:r>
            <a:r>
              <a:rPr lang="en-US" smtClean="0"/>
              <a:t>ng thời truyền các </a:t>
            </a:r>
            <a:r>
              <a:rPr lang="vi-VN" smtClean="0"/>
              <a:t>đố</a:t>
            </a:r>
            <a:r>
              <a:rPr lang="en-US" smtClean="0"/>
              <a:t>i số (hằng, biến, biểu thức) cho các tham số theo </a:t>
            </a:r>
            <a:r>
              <a:rPr lang="vi-VN" smtClean="0"/>
              <a:t>đú</a:t>
            </a:r>
            <a:r>
              <a:rPr lang="en-US" smtClean="0"/>
              <a:t>ng thứ tự </a:t>
            </a:r>
            <a:r>
              <a:rPr lang="vi-VN" smtClean="0"/>
              <a:t>đã</a:t>
            </a:r>
            <a:r>
              <a:rPr lang="en-US" smtClean="0"/>
              <a:t> </a:t>
            </a:r>
            <a:r>
              <a:rPr lang="vi-VN" smtClean="0"/>
              <a:t>đượ</a:t>
            </a:r>
            <a:r>
              <a:rPr lang="en-US" smtClean="0"/>
              <a:t>c khai báo trong hàm.</a:t>
            </a:r>
          </a:p>
          <a:p>
            <a:pPr lvl="1">
              <a:defRPr/>
            </a:pPr>
            <a:r>
              <a:rPr lang="en-US" smtClean="0"/>
              <a:t>Các biến hoặc trị này cách nhau bằng dấu </a:t>
            </a:r>
            <a:r>
              <a:rPr lang="en-US" smtClean="0">
                <a:solidFill>
                  <a:srgbClr val="FF0000"/>
                </a:solidFill>
              </a:rPr>
              <a:t>,</a:t>
            </a:r>
          </a:p>
          <a:p>
            <a:pPr lvl="1">
              <a:defRPr/>
            </a:pPr>
            <a:r>
              <a:rPr lang="en-US" smtClean="0"/>
              <a:t>Các </a:t>
            </a:r>
            <a:r>
              <a:rPr lang="vi-VN" smtClean="0"/>
              <a:t>đố</a:t>
            </a:r>
            <a:r>
              <a:rPr lang="en-US" smtClean="0"/>
              <a:t>i số này </a:t>
            </a:r>
            <a:r>
              <a:rPr lang="vi-VN" smtClean="0"/>
              <a:t>đượ</a:t>
            </a:r>
            <a:r>
              <a:rPr lang="en-US" smtClean="0"/>
              <a:t>c </a:t>
            </a:r>
            <a:r>
              <a:rPr lang="vi-VN" smtClean="0"/>
              <a:t>đượ</a:t>
            </a:r>
            <a:r>
              <a:rPr lang="en-US" smtClean="0"/>
              <a:t>c </a:t>
            </a:r>
            <a:r>
              <a:rPr lang="vi-VN" smtClean="0"/>
              <a:t>đặ</a:t>
            </a:r>
            <a:r>
              <a:rPr lang="en-US" smtClean="0"/>
              <a:t>t trong cặp dấu ngoặc </a:t>
            </a:r>
            <a:r>
              <a:rPr lang="vi-VN" smtClean="0"/>
              <a:t>đơ</a:t>
            </a:r>
            <a:r>
              <a:rPr lang="en-US" smtClean="0"/>
              <a:t>n </a:t>
            </a:r>
            <a:r>
              <a:rPr lang="en-US" smtClean="0">
                <a:solidFill>
                  <a:srgbClr val="FF0000"/>
                </a:solidFill>
              </a:rPr>
              <a:t>(</a:t>
            </a:r>
            <a:r>
              <a:rPr lang="en-US" smtClean="0"/>
              <a:t> </a:t>
            </a:r>
            <a:r>
              <a:rPr lang="en-US" smtClean="0">
                <a:solidFill>
                  <a:srgbClr val="FF0000"/>
                </a:solidFill>
              </a:rPr>
              <a:t>)</a:t>
            </a:r>
          </a:p>
          <a:p>
            <a:pPr lvl="1">
              <a:buFont typeface="Wingdings" pitchFamily="2" charset="2"/>
              <a:buNone/>
              <a:defRPr/>
            </a:pPr>
            <a:endParaRPr lang="en-US" smtClean="0"/>
          </a:p>
          <a:p>
            <a:pPr lvl="1" algn="ctr">
              <a:buFont typeface="Wingdings" pitchFamily="2" charset="2"/>
              <a:buNone/>
              <a:defRPr/>
            </a:pPr>
            <a:r>
              <a:rPr lang="en-US" smtClean="0"/>
              <a:t>&lt;tên hàm&gt; </a:t>
            </a:r>
            <a:r>
              <a:rPr lang="en-US" smtClean="0">
                <a:solidFill>
                  <a:srgbClr val="FF0000"/>
                </a:solidFill>
              </a:rPr>
              <a:t>(</a:t>
            </a:r>
            <a:r>
              <a:rPr lang="en-US" smtClean="0"/>
              <a:t>&lt;</a:t>
            </a:r>
            <a:r>
              <a:rPr lang="vi-VN" smtClean="0"/>
              <a:t>đố</a:t>
            </a:r>
            <a:r>
              <a:rPr lang="en-US" smtClean="0"/>
              <a:t>i số 1&gt;</a:t>
            </a:r>
            <a:r>
              <a:rPr lang="en-US" smtClean="0">
                <a:solidFill>
                  <a:srgbClr val="FF0000"/>
                </a:solidFill>
              </a:rPr>
              <a:t>,</a:t>
            </a:r>
            <a:r>
              <a:rPr lang="en-US" smtClean="0"/>
              <a:t>… </a:t>
            </a:r>
            <a:r>
              <a:rPr lang="en-US" smtClean="0">
                <a:solidFill>
                  <a:srgbClr val="FF0000"/>
                </a:solidFill>
              </a:rPr>
              <a:t>,</a:t>
            </a:r>
            <a:r>
              <a:rPr lang="en-US" smtClean="0"/>
              <a:t> &lt;</a:t>
            </a:r>
            <a:r>
              <a:rPr lang="vi-VN" smtClean="0"/>
              <a:t>đố</a:t>
            </a:r>
            <a:r>
              <a:rPr lang="en-US" smtClean="0"/>
              <a:t>i số n&gt;</a:t>
            </a:r>
            <a:r>
              <a:rPr lang="en-US" smtClean="0">
                <a:solidFill>
                  <a:srgbClr val="FF0000"/>
                </a:solidFill>
              </a:rPr>
              <a:t>)</a:t>
            </a:r>
            <a:r>
              <a:rPr lang="en-US" smtClean="0"/>
              <a:t>;</a:t>
            </a: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Hàm (Function)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Lời gọi hàm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Hàm (Function)</a:t>
            </a:r>
            <a:endParaRPr lang="en-US" smtClean="0"/>
          </a:p>
        </p:txBody>
      </p:sp>
      <p:sp>
        <p:nvSpPr>
          <p:cNvPr id="5" name="Rounded Rectangle 4"/>
          <p:cNvSpPr/>
          <p:nvPr/>
        </p:nvSpPr>
        <p:spPr>
          <a:xfrm>
            <a:off x="685800" y="2057400"/>
            <a:ext cx="152400" cy="4572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2057400"/>
            <a:ext cx="7010400" cy="47089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{ Các hàm 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đượ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c khai báo ở 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đâ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y }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int n = 9;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XuatTong(1, 2);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XuatTong(1, n);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TinhTong(1, 2);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int tong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TinhTong(1, 2);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TruyenGiaTri(1);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TruyenGiaTri(n);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trike="sngStrike">
                <a:latin typeface="Courier New" pitchFamily="49" charset="0"/>
                <a:cs typeface="Courier New" pitchFamily="49" charset="0"/>
              </a:rPr>
              <a:t>TruyenDiaChi(1);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TruyenDiaChi(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n);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trike="sngStrike">
                <a:latin typeface="Courier New" pitchFamily="49" charset="0"/>
                <a:cs typeface="Courier New" pitchFamily="49" charset="0"/>
              </a:rPr>
              <a:t>TruyenThamChieu(1);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TruyenThamChieu(n);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0" y="2133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3352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3657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3962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4267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4572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4876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5181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0" y="5486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>
            <a:spLocks/>
          </p:cNvSpPr>
          <p:nvPr/>
        </p:nvSpPr>
        <p:spPr bwMode="auto">
          <a:xfrm>
            <a:off x="15875" y="5791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6"/>
          <p:cNvSpPr>
            <a:spLocks/>
          </p:cNvSpPr>
          <p:nvPr/>
        </p:nvSpPr>
        <p:spPr bwMode="auto">
          <a:xfrm>
            <a:off x="0" y="6096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Lời gọi ch</a:t>
            </a:r>
            <a:r>
              <a:rPr lang="vi-VN" smtClean="0"/>
              <a:t>ươ</a:t>
            </a:r>
            <a:r>
              <a:rPr lang="en-US" smtClean="0"/>
              <a:t>ng trình 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  <a:endParaRPr lang="en-US" smtClean="0"/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Hàm (Function)</a:t>
            </a:r>
            <a:endParaRPr lang="en-US" smtClean="0"/>
          </a:p>
        </p:txBody>
      </p:sp>
      <p:sp>
        <p:nvSpPr>
          <p:cNvPr id="5" name="Rounded Rectangle 4"/>
          <p:cNvSpPr/>
          <p:nvPr/>
        </p:nvSpPr>
        <p:spPr>
          <a:xfrm>
            <a:off x="685800" y="2057400"/>
            <a:ext cx="152400" cy="434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2057400"/>
            <a:ext cx="7010400" cy="47089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void HoanVi(int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a, 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b);</a:t>
            </a:r>
          </a:p>
          <a:p>
            <a:pPr>
              <a:defRPr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trike="sngStrike">
                <a:latin typeface="Courier New" pitchFamily="49" charset="0"/>
                <a:cs typeface="Courier New" pitchFamily="49" charset="0"/>
              </a:rPr>
              <a:t>HoanVi(2912, 1706);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int x = 2912, y = 1706;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HoanVi(x, y);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void HoanVi(int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a, 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b)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int tam = a;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a = b;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b = tam;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0" y="2133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3352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3657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3962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15875" y="4572000"/>
            <a:ext cx="9128125" cy="1828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Đệ quy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Khái niệm</a:t>
            </a:r>
          </a:p>
          <a:p>
            <a:pPr lvl="1">
              <a:defRPr/>
            </a:pPr>
            <a:r>
              <a:rPr lang="en-US" smtClean="0"/>
              <a:t>Một ch</a:t>
            </a:r>
            <a:r>
              <a:rPr lang="vi-VN" smtClean="0"/>
              <a:t>ươ</a:t>
            </a:r>
            <a:r>
              <a:rPr lang="en-US" smtClean="0"/>
              <a:t>ng trình con có thể gọi một ch</a:t>
            </a:r>
            <a:r>
              <a:rPr lang="vi-VN" smtClean="0"/>
              <a:t>ươ</a:t>
            </a:r>
            <a:r>
              <a:rPr lang="en-US" smtClean="0"/>
              <a:t>ng trình con khác.</a:t>
            </a:r>
          </a:p>
          <a:p>
            <a:pPr lvl="1">
              <a:defRPr/>
            </a:pPr>
            <a:r>
              <a:rPr lang="en-US" smtClean="0"/>
              <a:t>Nếu </a:t>
            </a:r>
            <a:r>
              <a:rPr lang="en-US" smtClean="0">
                <a:solidFill>
                  <a:srgbClr val="FF0000"/>
                </a:solidFill>
              </a:rPr>
              <a:t>gọi chính nó</a:t>
            </a:r>
            <a:r>
              <a:rPr lang="en-US" smtClean="0"/>
              <a:t> thì </a:t>
            </a:r>
            <a:r>
              <a:rPr lang="vi-VN" smtClean="0"/>
              <a:t>đượ</a:t>
            </a:r>
            <a:r>
              <a:rPr lang="en-US" smtClean="0"/>
              <a:t>c gọi là sự </a:t>
            </a:r>
            <a:r>
              <a:rPr lang="vi-VN" smtClean="0"/>
              <a:t>đệ</a:t>
            </a:r>
            <a:r>
              <a:rPr lang="en-US" smtClean="0"/>
              <a:t> quy.</a:t>
            </a:r>
          </a:p>
          <a:p>
            <a:pPr lvl="1">
              <a:defRPr/>
            </a:pPr>
            <a:r>
              <a:rPr lang="en-US" smtClean="0">
                <a:solidFill>
                  <a:srgbClr val="FF0000"/>
                </a:solidFill>
              </a:rPr>
              <a:t>Số lần gọi này phải có giới hạn</a:t>
            </a:r>
            <a:r>
              <a:rPr lang="en-US" smtClean="0"/>
              <a:t> (</a:t>
            </a:r>
            <a:r>
              <a:rPr lang="vi-VN" smtClean="0"/>
              <a:t>đ</a:t>
            </a:r>
            <a:r>
              <a:rPr lang="en-US" smtClean="0"/>
              <a:t>iểm dừng)</a:t>
            </a:r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</a:p>
          <a:p>
            <a:pPr lvl="1">
              <a:defRPr/>
            </a:pPr>
            <a:r>
              <a:rPr lang="en-US" smtClean="0"/>
              <a:t>Tính S(n) = n! = 1*2*…*(n-1)*n</a:t>
            </a:r>
          </a:p>
          <a:p>
            <a:pPr lvl="1">
              <a:defRPr/>
            </a:pPr>
            <a:r>
              <a:rPr lang="en-US" smtClean="0"/>
              <a:t>Ta thấy S(n) = S(n-1)*n</a:t>
            </a:r>
          </a:p>
          <a:p>
            <a:pPr lvl="1">
              <a:defRPr/>
            </a:pPr>
            <a:r>
              <a:rPr lang="en-US" smtClean="0"/>
              <a:t>Vậy thay vì tính S(n) ta sẽ </a:t>
            </a:r>
            <a:r>
              <a:rPr lang="vi-VN" smtClean="0"/>
              <a:t>đ</a:t>
            </a:r>
            <a:r>
              <a:rPr lang="en-US" smtClean="0"/>
              <a:t>i tính S(n-1)</a:t>
            </a:r>
          </a:p>
          <a:p>
            <a:pPr lvl="1">
              <a:defRPr/>
            </a:pPr>
            <a:r>
              <a:rPr lang="en-US" smtClean="0"/>
              <a:t>T</a:t>
            </a:r>
            <a:r>
              <a:rPr lang="vi-VN" smtClean="0"/>
              <a:t>ươ</a:t>
            </a:r>
            <a:r>
              <a:rPr lang="en-US" smtClean="0"/>
              <a:t>ng tự tính S(n-2), …, S(2), S(1), S(0) = 1</a:t>
            </a:r>
            <a:endParaRPr lang="en-US"/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Hàm (Function)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Đệ quy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Hàm (Function)</a:t>
            </a:r>
            <a:endParaRPr lang="en-US" smtClean="0"/>
          </a:p>
        </p:txBody>
      </p:sp>
      <p:sp>
        <p:nvSpPr>
          <p:cNvPr id="5" name="Rounded Rectangle 4"/>
          <p:cNvSpPr/>
          <p:nvPr/>
        </p:nvSpPr>
        <p:spPr>
          <a:xfrm>
            <a:off x="685800" y="2057400"/>
            <a:ext cx="152400" cy="434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057400"/>
            <a:ext cx="70104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GiaiThua(int n)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if (n == 0)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return 1;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return GiaiThua(n – 1) * n;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GiaiThua(int n)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if (n &gt; 0)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return GiaiThua(n – 1) * n;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return 1;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0" y="2133600"/>
            <a:ext cx="9128125" cy="2133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4267200"/>
            <a:ext cx="9128125" cy="2133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7" grpId="1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thực hành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800600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  <a:defRPr/>
            </a:pPr>
            <a:r>
              <a:rPr lang="en-US" smtClean="0"/>
              <a:t>Bài 4, 5, 6, 7, 8 trang 140-141 ch</a:t>
            </a:r>
            <a:r>
              <a:rPr lang="vi-VN" smtClean="0"/>
              <a:t>ươ</a:t>
            </a:r>
            <a:r>
              <a:rPr lang="en-US" smtClean="0"/>
              <a:t>ng 8 (Câu lệnh </a:t>
            </a:r>
            <a:r>
              <a:rPr lang="vi-VN" smtClean="0"/>
              <a:t>đ</a:t>
            </a:r>
            <a:r>
              <a:rPr lang="en-US" smtClean="0"/>
              <a:t>iều kiện và rẽ nhánh)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pc="-100" smtClean="0"/>
              <a:t>Viết hàm </a:t>
            </a:r>
            <a:r>
              <a:rPr lang="vi-VN" spc="-100" smtClean="0"/>
              <a:t>đổ</a:t>
            </a:r>
            <a:r>
              <a:rPr lang="en-US" spc="-100" smtClean="0"/>
              <a:t>i một ký tự hoa sang ký tự th</a:t>
            </a:r>
            <a:r>
              <a:rPr lang="vi-VN" spc="-100" smtClean="0"/>
              <a:t>ườ</a:t>
            </a:r>
            <a:r>
              <a:rPr lang="en-US" spc="-100" smtClean="0"/>
              <a:t>ng.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pc="-100" smtClean="0"/>
              <a:t>Viết thủ tục giải ph</a:t>
            </a:r>
            <a:r>
              <a:rPr lang="vi-VN" spc="-100" smtClean="0"/>
              <a:t>ươ</a:t>
            </a:r>
            <a:r>
              <a:rPr lang="en-US" spc="-100" smtClean="0"/>
              <a:t>ng trình bậc nhất.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pc="-100" smtClean="0"/>
              <a:t>Viết thủ tục giải ph</a:t>
            </a:r>
            <a:r>
              <a:rPr lang="vi-VN" spc="-100" smtClean="0"/>
              <a:t>ươ</a:t>
            </a:r>
            <a:r>
              <a:rPr lang="en-US" spc="-100" smtClean="0"/>
              <a:t>ng trình bậc hai.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pc="-100" smtClean="0"/>
              <a:t>Viết hàm trả về giá trị nhỏ nhất của 4 số nguyên. 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pc="-100" smtClean="0"/>
              <a:t>Viết thủ tục hoán vị hai số nguyên.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pc="-100" smtClean="0"/>
              <a:t>Viết thủ tục sắp xếp 4 số nguyên t</a:t>
            </a:r>
            <a:r>
              <a:rPr lang="vi-VN" spc="-100" smtClean="0"/>
              <a:t>ă</a:t>
            </a:r>
            <a:r>
              <a:rPr lang="en-US" spc="-100" smtClean="0"/>
              <a:t>ng dần.</a:t>
            </a:r>
          </a:p>
        </p:txBody>
      </p:sp>
      <p:sp>
        <p:nvSpPr>
          <p:cNvPr id="4096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Hàm (Function)</a:t>
            </a:r>
            <a:endParaRPr lang="en-US" smtClean="0"/>
          </a:p>
        </p:txBody>
      </p:sp>
      <p:pic>
        <p:nvPicPr>
          <p:cNvPr id="40965" name="Picture 4" descr="question_pop_up_from_box_hg_clr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78713" y="3962400"/>
            <a:ext cx="166528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5" descr="question_pop_up_from_box_rotate_hg_clr">
            <a:hlinkClick r:id="rId4" action="ppaction://hlinksldjump"/>
          </p:cNvPr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24384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7" name="Picture 10" descr="question_pop_up_from_box_rotate_hg_clr">
            <a:hlinkClick r:id="rId4" action="ppaction://hlinksldjump"/>
          </p:cNvPr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29718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8" name="Picture 11" descr="question_pop_up_from_box_rotate_hg_clr">
            <a:hlinkClick r:id="rId4" action="ppaction://hlinksldjump"/>
          </p:cNvPr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34290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9" name="Picture 12" descr="question_pop_up_from_box_rotate_hg_clr">
            <a:hlinkClick r:id="rId4" action="ppaction://hlinksldjump"/>
          </p:cNvPr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39624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0" name="Picture 13" descr="question_pop_up_from_box_rotate_hg_clr">
            <a:hlinkClick r:id="rId4" action="ppaction://hlinksldjump"/>
          </p:cNvPr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44958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1" name="Picture 14" descr="question_pop_up_from_box_rotate_hg_clr">
            <a:hlinkClick r:id="rId4" action="ppaction://hlinksldjump"/>
          </p:cNvPr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50292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thực hành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800600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  <a:defRPr/>
            </a:pPr>
            <a:r>
              <a:rPr lang="en-US" smtClean="0"/>
              <a:t>Bài tập 3 trang 155 ch</a:t>
            </a:r>
            <a:r>
              <a:rPr lang="vi-VN" smtClean="0"/>
              <a:t>ươ</a:t>
            </a:r>
            <a:r>
              <a:rPr lang="en-US" smtClean="0"/>
              <a:t>ng 9 (Câu lệnh lặp). Hàm nhận vào một số nguyên d</a:t>
            </a:r>
            <a:r>
              <a:rPr lang="vi-VN" smtClean="0"/>
              <a:t>ươ</a:t>
            </a:r>
            <a:r>
              <a:rPr lang="en-US" smtClean="0"/>
              <a:t>ng n và thực hiện: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pc="-100" smtClean="0"/>
              <a:t>Trả về số </a:t>
            </a:r>
            <a:r>
              <a:rPr lang="vi-VN" spc="-100" smtClean="0"/>
              <a:t>đả</a:t>
            </a:r>
            <a:r>
              <a:rPr lang="en-US" spc="-100" smtClean="0"/>
              <a:t>o của số </a:t>
            </a:r>
            <a:r>
              <a:rPr lang="vi-VN" spc="-100" smtClean="0"/>
              <a:t>đó</a:t>
            </a:r>
            <a:r>
              <a:rPr lang="en-US" spc="-100" smtClean="0"/>
              <a:t>.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pc="-100" smtClean="0"/>
              <a:t>Có phải là số </a:t>
            </a:r>
            <a:r>
              <a:rPr lang="vi-VN" spc="-100" smtClean="0"/>
              <a:t>đố</a:t>
            </a:r>
            <a:r>
              <a:rPr lang="en-US" spc="-100" smtClean="0"/>
              <a:t>i xứng (Trả về True/False)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pc="-100" smtClean="0"/>
              <a:t>Có phải là số chính ph</a:t>
            </a:r>
            <a:r>
              <a:rPr lang="vi-VN" spc="-100" smtClean="0"/>
              <a:t>ươ</a:t>
            </a:r>
            <a:r>
              <a:rPr lang="en-US" spc="-100" smtClean="0"/>
              <a:t>ng.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pc="-100" smtClean="0"/>
              <a:t>Có phải là số nguyên tố.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pc="-100" smtClean="0"/>
              <a:t>Tổng các chữ số lẻ. 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pc="-100" smtClean="0"/>
              <a:t>Tổng các chữ số nguyên tố.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pc="-100" smtClean="0"/>
              <a:t>Tổng các chữ số chính ph</a:t>
            </a:r>
            <a:r>
              <a:rPr lang="vi-VN" spc="-100" smtClean="0"/>
              <a:t>ươ</a:t>
            </a:r>
            <a:r>
              <a:rPr lang="en-US" spc="-100" smtClean="0"/>
              <a:t>ng.</a:t>
            </a:r>
          </a:p>
        </p:txBody>
      </p:sp>
      <p:sp>
        <p:nvSpPr>
          <p:cNvPr id="4198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Hàm (Function)</a:t>
            </a:r>
            <a:endParaRPr lang="en-US" smtClean="0"/>
          </a:p>
        </p:txBody>
      </p:sp>
      <p:pic>
        <p:nvPicPr>
          <p:cNvPr id="41989" name="Picture 4" descr="question_pop_up_from_box_hg_clr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78713" y="3962400"/>
            <a:ext cx="166528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0" name="Picture 5" descr="question_pop_up_from_box_rotate_hg_clr">
            <a:hlinkClick r:id="rId4" action="ppaction://hlinksldjump"/>
          </p:cNvPr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24384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1" name="Picture 10" descr="question_pop_up_from_box_rotate_hg_clr">
            <a:hlinkClick r:id="rId4" action="ppaction://hlinksldjump"/>
          </p:cNvPr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29718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2" name="Picture 11" descr="question_pop_up_from_box_rotate_hg_clr">
            <a:hlinkClick r:id="rId4" action="ppaction://hlinksldjump"/>
          </p:cNvPr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34290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3" name="Picture 12" descr="question_pop_up_from_box_rotate_hg_clr">
            <a:hlinkClick r:id="rId4" action="ppaction://hlinksldjump"/>
          </p:cNvPr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39624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4" name="Picture 13" descr="question_pop_up_from_box_rotate_hg_clr">
            <a:hlinkClick r:id="rId4" action="ppaction://hlinksldjump"/>
          </p:cNvPr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44958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5" name="Picture 14" descr="question_pop_up_from_box_rotate_hg_clr">
            <a:hlinkClick r:id="rId4" action="ppaction://hlinksldjump"/>
          </p:cNvPr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50292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6" name="Picture 15" descr="question_pop_up_from_box_rotate_hg_clr">
            <a:hlinkClick r:id="rId4" action="ppaction://hlinksldjump"/>
          </p:cNvPr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55626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thực hành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800600"/>
          </a:xfrm>
        </p:spPr>
        <p:txBody>
          <a:bodyPr/>
          <a:lstStyle/>
          <a:p>
            <a:pPr marL="514350" indent="-514350">
              <a:buFont typeface="+mj-lt"/>
              <a:buAutoNum type="arabicPeriod" startAt="7"/>
              <a:defRPr/>
            </a:pPr>
            <a:r>
              <a:rPr lang="en-US" smtClean="0"/>
              <a:t>Bài tập 4 trang 156 ch</a:t>
            </a:r>
            <a:r>
              <a:rPr lang="vi-VN" smtClean="0"/>
              <a:t>ươ</a:t>
            </a:r>
            <a:r>
              <a:rPr lang="en-US" smtClean="0"/>
              <a:t>ng 9 (Câu lệnh lặp). Hàm nhận vào một số nguyên d</a:t>
            </a:r>
            <a:r>
              <a:rPr lang="vi-VN" smtClean="0"/>
              <a:t>ươ</a:t>
            </a:r>
            <a:r>
              <a:rPr lang="en-US" smtClean="0"/>
              <a:t>ng n và thực hiện: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pc="-100" smtClean="0"/>
              <a:t>S = 1 + 2 + … + n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pc="-100" smtClean="0"/>
              <a:t>S = 1</a:t>
            </a:r>
            <a:r>
              <a:rPr lang="en-US" spc="-100" baseline="30000" smtClean="0"/>
              <a:t>2</a:t>
            </a:r>
            <a:r>
              <a:rPr lang="en-US" spc="-100" smtClean="0"/>
              <a:t> + 2</a:t>
            </a:r>
            <a:r>
              <a:rPr lang="en-US" spc="-100" baseline="30000" smtClean="0"/>
              <a:t>2</a:t>
            </a:r>
            <a:r>
              <a:rPr lang="en-US" spc="-100" smtClean="0"/>
              <a:t> + … + n</a:t>
            </a:r>
            <a:r>
              <a:rPr lang="en-US" spc="-100" baseline="30000" smtClean="0"/>
              <a:t>2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pc="-100" smtClean="0"/>
              <a:t>S = 1 + 1/2 + … + 1/n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pc="-100" smtClean="0"/>
              <a:t>S = 1 * 2 * … * n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pc="-100" smtClean="0"/>
              <a:t>S = 1! + 2! + … + n!</a:t>
            </a:r>
          </a:p>
          <a:p>
            <a:pPr marL="514350" indent="-514350">
              <a:buFont typeface="+mj-lt"/>
              <a:buAutoNum type="arabicPeriod" startAt="7"/>
              <a:defRPr/>
            </a:pPr>
            <a:r>
              <a:rPr lang="en-US" spc="-100" smtClean="0"/>
              <a:t>Hàm trả về USCLN của 2 số nguyên.</a:t>
            </a:r>
          </a:p>
          <a:p>
            <a:pPr marL="514350" indent="-514350">
              <a:buFont typeface="+mj-lt"/>
              <a:buAutoNum type="arabicPeriod" startAt="7"/>
              <a:defRPr/>
            </a:pPr>
            <a:r>
              <a:rPr lang="en-US" spc="-100" smtClean="0"/>
              <a:t>In ra n phần tử của dãy Fibonacy.</a:t>
            </a:r>
          </a:p>
        </p:txBody>
      </p:sp>
      <p:sp>
        <p:nvSpPr>
          <p:cNvPr id="4301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Hàm (Function)</a:t>
            </a:r>
            <a:endParaRPr lang="en-US" smtClean="0"/>
          </a:p>
        </p:txBody>
      </p:sp>
      <p:pic>
        <p:nvPicPr>
          <p:cNvPr id="43013" name="Picture 4" descr="question_pop_up_from_box_hg_clr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78713" y="3962400"/>
            <a:ext cx="166528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4" name="Picture 5" descr="question_pop_up_from_box_rotate_hg_clr">
            <a:hlinkClick r:id="rId4" action="ppaction://hlinksldjump"/>
          </p:cNvPr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24384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5" name="Picture 10" descr="question_pop_up_from_box_rotate_hg_clr">
            <a:hlinkClick r:id="rId4" action="ppaction://hlinksldjump"/>
          </p:cNvPr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29718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6" name="Picture 11" descr="question_pop_up_from_box_rotate_hg_clr">
            <a:hlinkClick r:id="rId4" action="ppaction://hlinksldjump"/>
          </p:cNvPr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34290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7" name="Picture 12" descr="question_pop_up_from_box_rotate_hg_clr">
            <a:hlinkClick r:id="rId4" action="ppaction://hlinksldjump"/>
          </p:cNvPr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39624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8" name="Picture 13" descr="question_pop_up_from_box_rotate_hg_clr">
            <a:hlinkClick r:id="rId4" action="ppaction://hlinksldjump"/>
          </p:cNvPr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44958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Đặt vấn đề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3 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đ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oạn lệnh nhập a, b, c &gt; 0</a:t>
            </a:r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Hàm (Function)</a:t>
            </a:r>
            <a:endParaRPr lang="en-US" smtClean="0"/>
          </a:p>
        </p:txBody>
      </p:sp>
      <p:sp>
        <p:nvSpPr>
          <p:cNvPr id="5" name="Rounded Rectangle 4"/>
          <p:cNvSpPr/>
          <p:nvPr/>
        </p:nvSpPr>
        <p:spPr>
          <a:xfrm>
            <a:off x="685800" y="2133600"/>
            <a:ext cx="152400" cy="434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38" name="TextBox 5"/>
          <p:cNvSpPr txBox="1">
            <a:spLocks noChangeArrowheads="1"/>
          </p:cNvSpPr>
          <p:nvPr/>
        </p:nvSpPr>
        <p:spPr bwMode="auto">
          <a:xfrm>
            <a:off x="838200" y="2133600"/>
            <a:ext cx="70104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printf(“Nhap mot so nguyen duong: 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scanf(“%d”, &amp;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 while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&lt;= 0);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printf(“Nhap mot so nguyen duong: 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scanf(“%d”, &amp;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 while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&lt;= 0);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printf(“Nhap mot so nguyen duong: 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scanf(“%d”, &amp;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 while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&lt;= 0);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0" y="2209800"/>
            <a:ext cx="9128125" cy="12192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3733800"/>
            <a:ext cx="9128125" cy="12192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5257800"/>
            <a:ext cx="9128125" cy="12192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Đặt vấn đề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3 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đ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oạn lệnh tính s1 = a!, s2 = b!, s3 = c!</a:t>
            </a:r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Hàm (Function)</a:t>
            </a:r>
            <a:endParaRPr lang="en-US" smtClean="0"/>
          </a:p>
        </p:txBody>
      </p:sp>
      <p:sp>
        <p:nvSpPr>
          <p:cNvPr id="5" name="Rounded Rectangle 4"/>
          <p:cNvSpPr/>
          <p:nvPr/>
        </p:nvSpPr>
        <p:spPr>
          <a:xfrm>
            <a:off x="685800" y="2133600"/>
            <a:ext cx="152400" cy="434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62" name="TextBox 5"/>
          <p:cNvSpPr txBox="1">
            <a:spLocks noChangeArrowheads="1"/>
          </p:cNvSpPr>
          <p:nvPr/>
        </p:nvSpPr>
        <p:spPr bwMode="auto">
          <a:xfrm>
            <a:off x="838200" y="2133600"/>
            <a:ext cx="70104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 Tính s1 = a! = 1 * 2 * … * a }</a:t>
            </a:r>
          </a:p>
          <a:p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= 1;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for (i = 2; i &lt;=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* i;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 Tính s2 = b! = 1 * 2 * … * b }</a:t>
            </a:r>
          </a:p>
          <a:p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s2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= 1;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for (i = 2; i &lt;=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s2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s2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* i;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 Tính s3 = c! = 1 * 2 * … * c }</a:t>
            </a:r>
          </a:p>
          <a:p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s3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= 1;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for (i = 2; i &lt;=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s3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s3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* i;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0" y="2209800"/>
            <a:ext cx="9128125" cy="12192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3733800"/>
            <a:ext cx="9128125" cy="12192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5257800"/>
            <a:ext cx="9128125" cy="12192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Đặt vấn </a:t>
            </a:r>
            <a:r>
              <a:rPr lang="vi-VN" smtClean="0"/>
              <a:t>đề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8006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Giải pháp =&gt; </a:t>
            </a:r>
            <a:r>
              <a:rPr lang="en-US" smtClean="0">
                <a:solidFill>
                  <a:srgbClr val="FF0000"/>
                </a:solidFill>
              </a:rPr>
              <a:t>Viết 1 lần và sử dụng nhiều lần</a:t>
            </a:r>
          </a:p>
          <a:p>
            <a:pPr lvl="1">
              <a:defRPr/>
            </a:pPr>
            <a:r>
              <a:rPr lang="en-US" smtClean="0"/>
              <a:t>Đoạn lệnh nhập tổng quát, với n = a, b, c</a:t>
            </a:r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r>
              <a:rPr lang="en-US" smtClean="0"/>
              <a:t>Đoạn lệnh tính giai thừa tổng quát, n = a, b, c</a:t>
            </a:r>
            <a:endParaRPr lang="en-US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Hàm (Function)</a:t>
            </a:r>
            <a:endParaRPr lang="en-US" smtClean="0"/>
          </a:p>
        </p:txBody>
      </p:sp>
      <p:sp>
        <p:nvSpPr>
          <p:cNvPr id="5" name="Rounded Rectangle 4"/>
          <p:cNvSpPr/>
          <p:nvPr/>
        </p:nvSpPr>
        <p:spPr>
          <a:xfrm>
            <a:off x="685800" y="2667000"/>
            <a:ext cx="152400" cy="1295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667000"/>
            <a:ext cx="70104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printf(“Nhap mot so nguyen duong: 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scanf(“%d”, &amp;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 while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&lt;= 0);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4800600"/>
            <a:ext cx="152400" cy="1295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38200" y="4800600"/>
            <a:ext cx="70104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 Tính s = n! = 1 * 2 * … * n }</a:t>
            </a:r>
          </a:p>
          <a:p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= 1;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for (i = 2; i &lt;=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* i;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Khái niệm</a:t>
            </a:r>
          </a:p>
          <a:p>
            <a:pPr lvl="1">
              <a:defRPr/>
            </a:pPr>
            <a:r>
              <a:rPr lang="en-US" smtClean="0"/>
              <a:t>Một </a:t>
            </a:r>
            <a:r>
              <a:rPr lang="vi-VN" smtClean="0"/>
              <a:t>đ</a:t>
            </a:r>
            <a:r>
              <a:rPr lang="en-US" smtClean="0"/>
              <a:t>oạn ch</a:t>
            </a:r>
            <a:r>
              <a:rPr lang="vi-VN" smtClean="0"/>
              <a:t>ươ</a:t>
            </a:r>
            <a:r>
              <a:rPr lang="en-US" smtClean="0"/>
              <a:t>ng trình có tên, </a:t>
            </a:r>
            <a:r>
              <a:rPr lang="vi-VN" smtClean="0"/>
              <a:t>đầ</a:t>
            </a:r>
            <a:r>
              <a:rPr lang="en-US" smtClean="0"/>
              <a:t>u vào và </a:t>
            </a:r>
            <a:r>
              <a:rPr lang="vi-VN" smtClean="0"/>
              <a:t>đầ</a:t>
            </a:r>
            <a:r>
              <a:rPr lang="en-US" smtClean="0"/>
              <a:t>u ra.</a:t>
            </a:r>
          </a:p>
          <a:p>
            <a:pPr lvl="1">
              <a:defRPr/>
            </a:pPr>
            <a:r>
              <a:rPr lang="en-US" smtClean="0"/>
              <a:t>Có chức n</a:t>
            </a:r>
            <a:r>
              <a:rPr lang="vi-VN" smtClean="0"/>
              <a:t>ă</a:t>
            </a:r>
            <a:r>
              <a:rPr lang="en-US" smtClean="0"/>
              <a:t>ng giải quyết một số vấn </a:t>
            </a:r>
            <a:r>
              <a:rPr lang="vi-VN" smtClean="0"/>
              <a:t>đề</a:t>
            </a:r>
            <a:r>
              <a:rPr lang="en-US" smtClean="0"/>
              <a:t> chuyên biệt cho ch</a:t>
            </a:r>
            <a:r>
              <a:rPr lang="vi-VN" smtClean="0"/>
              <a:t>ươ</a:t>
            </a:r>
            <a:r>
              <a:rPr lang="en-US" smtClean="0"/>
              <a:t>ng trình chính.</a:t>
            </a:r>
          </a:p>
          <a:p>
            <a:pPr lvl="1">
              <a:defRPr/>
            </a:pPr>
            <a:r>
              <a:rPr lang="en-US" smtClean="0"/>
              <a:t>Đ</a:t>
            </a:r>
            <a:r>
              <a:rPr lang="vi-VN" smtClean="0"/>
              <a:t>ượ</a:t>
            </a:r>
            <a:r>
              <a:rPr lang="en-US" smtClean="0"/>
              <a:t>c gọi nhiều lần với các tham số khác nhau.</a:t>
            </a:r>
          </a:p>
          <a:p>
            <a:pPr lvl="1">
              <a:defRPr/>
            </a:pPr>
            <a:r>
              <a:rPr lang="en-US" smtClean="0"/>
              <a:t>Đ</a:t>
            </a:r>
            <a:r>
              <a:rPr lang="vi-VN" smtClean="0"/>
              <a:t>ượ</a:t>
            </a:r>
            <a:r>
              <a:rPr lang="en-US" smtClean="0"/>
              <a:t>c sử dụng khi có nhu cầu:</a:t>
            </a:r>
          </a:p>
          <a:p>
            <a:pPr lvl="2">
              <a:defRPr/>
            </a:pPr>
            <a:r>
              <a:rPr lang="en-US" smtClean="0"/>
              <a:t>Tái sử dụng.</a:t>
            </a:r>
          </a:p>
          <a:p>
            <a:pPr lvl="2">
              <a:defRPr/>
            </a:pPr>
            <a:r>
              <a:rPr lang="en-US" smtClean="0"/>
              <a:t>Sửa lỗi và cải tiến.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Hàm (Function)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Cú pháp</a:t>
            </a:r>
          </a:p>
          <a:p>
            <a:pPr>
              <a:defRPr/>
            </a:pPr>
            <a:endParaRPr lang="en-US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endParaRPr lang="en-US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endParaRPr lang="en-US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>
              <a:defRPr/>
            </a:pPr>
            <a:r>
              <a:rPr lang="en-US" smtClean="0"/>
              <a:t>Trong </a:t>
            </a:r>
            <a:r>
              <a:rPr lang="vi-VN" smtClean="0"/>
              <a:t>đó</a:t>
            </a:r>
            <a:endParaRPr lang="en-US" smtClean="0"/>
          </a:p>
          <a:p>
            <a:pPr lvl="2">
              <a:defRPr/>
            </a:pPr>
            <a:r>
              <a:rPr lang="en-US" smtClean="0"/>
              <a:t>&lt;kiểu trả về&gt; : kiểu bất kỳ của C (</a:t>
            </a:r>
            <a:r>
              <a:rPr lang="en-US" smtClean="0">
                <a:solidFill>
                  <a:srgbClr val="FF0000"/>
                </a:solidFill>
              </a:rPr>
              <a:t>char</a:t>
            </a:r>
            <a:r>
              <a:rPr lang="en-US" smtClean="0"/>
              <a:t>, </a:t>
            </a:r>
            <a:r>
              <a:rPr lang="en-US" smtClean="0">
                <a:solidFill>
                  <a:srgbClr val="FF0000"/>
                </a:solidFill>
              </a:rPr>
              <a:t>int</a:t>
            </a:r>
            <a:r>
              <a:rPr lang="en-US" smtClean="0"/>
              <a:t>, </a:t>
            </a:r>
            <a:r>
              <a:rPr lang="en-US" smtClean="0">
                <a:solidFill>
                  <a:srgbClr val="FF0000"/>
                </a:solidFill>
              </a:rPr>
              <a:t>long</a:t>
            </a:r>
            <a:r>
              <a:rPr lang="en-US" smtClean="0"/>
              <a:t>, </a:t>
            </a:r>
            <a:r>
              <a:rPr lang="en-US" smtClean="0">
                <a:solidFill>
                  <a:srgbClr val="FF0000"/>
                </a:solidFill>
              </a:rPr>
              <a:t>float</a:t>
            </a:r>
            <a:r>
              <a:rPr lang="en-US" smtClean="0"/>
              <a:t>,…). Nếu không trả về thì là </a:t>
            </a:r>
            <a:r>
              <a:rPr lang="en-US" smtClean="0">
                <a:solidFill>
                  <a:srgbClr val="FF0000"/>
                </a:solidFill>
              </a:rPr>
              <a:t>void</a:t>
            </a:r>
            <a:r>
              <a:rPr lang="en-US" smtClean="0"/>
              <a:t>.</a:t>
            </a:r>
          </a:p>
          <a:p>
            <a:pPr lvl="2">
              <a:defRPr/>
            </a:pPr>
            <a:r>
              <a:rPr lang="en-US" smtClean="0"/>
              <a:t>&lt;tên hàm&gt;: theo quy tắc </a:t>
            </a:r>
            <a:r>
              <a:rPr lang="vi-VN" smtClean="0"/>
              <a:t>đặ</a:t>
            </a:r>
            <a:r>
              <a:rPr lang="en-US" smtClean="0"/>
              <a:t>t tên </a:t>
            </a:r>
            <a:r>
              <a:rPr lang="vi-VN" smtClean="0"/>
              <a:t>đị</a:t>
            </a:r>
            <a:r>
              <a:rPr lang="en-US" smtClean="0"/>
              <a:t>nh danh.</a:t>
            </a:r>
          </a:p>
          <a:p>
            <a:pPr lvl="2">
              <a:defRPr/>
            </a:pPr>
            <a:r>
              <a:rPr lang="en-US" smtClean="0"/>
              <a:t>&lt;danh sách tham số&gt; : </a:t>
            </a:r>
            <a:r>
              <a:rPr lang="en-US" smtClean="0">
                <a:solidFill>
                  <a:srgbClr val="FF0000"/>
                </a:solidFill>
              </a:rPr>
              <a:t>tham số hình thức </a:t>
            </a:r>
            <a:r>
              <a:rPr lang="vi-VN" smtClean="0">
                <a:solidFill>
                  <a:srgbClr val="FF0000"/>
                </a:solidFill>
              </a:rPr>
              <a:t>đầ</a:t>
            </a:r>
            <a:r>
              <a:rPr lang="en-US" smtClean="0">
                <a:solidFill>
                  <a:srgbClr val="FF0000"/>
                </a:solidFill>
              </a:rPr>
              <a:t>u vào</a:t>
            </a:r>
            <a:r>
              <a:rPr lang="en-US" smtClean="0"/>
              <a:t> giống khai báo biến, cách nhau bằng dấu </a:t>
            </a:r>
            <a:r>
              <a:rPr lang="en-US" smtClean="0">
                <a:solidFill>
                  <a:srgbClr val="FF0000"/>
                </a:solidFill>
              </a:rPr>
              <a:t>,</a:t>
            </a:r>
          </a:p>
          <a:p>
            <a:pPr lvl="2">
              <a:defRPr/>
            </a:pPr>
            <a:r>
              <a:rPr lang="en-US" smtClean="0"/>
              <a:t>&lt;giá trị&gt; : trả về cho hàm qua lệnh </a:t>
            </a:r>
            <a:r>
              <a:rPr lang="en-US" smtClean="0">
                <a:solidFill>
                  <a:srgbClr val="FF0000"/>
                </a:solidFill>
              </a:rPr>
              <a:t>return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Hàm (Function)</a:t>
            </a:r>
            <a:endParaRPr lang="en-US" smtClean="0"/>
          </a:p>
        </p:txBody>
      </p:sp>
      <p:sp>
        <p:nvSpPr>
          <p:cNvPr id="11" name="Rounded Rectangle 10"/>
          <p:cNvSpPr/>
          <p:nvPr/>
        </p:nvSpPr>
        <p:spPr>
          <a:xfrm>
            <a:off x="685800" y="2057400"/>
            <a:ext cx="152400" cy="1600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38200" y="2057400"/>
            <a:ext cx="70104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&lt;kiểu trả về&gt; &lt;tên hàm&gt;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[danh sách tham số]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&lt;các câu lệnh&gt;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[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&lt;giá trị&gt;;]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b</a:t>
            </a:r>
            <a:r>
              <a:rPr lang="vi-VN" smtClean="0"/>
              <a:t>ướ</a:t>
            </a:r>
            <a:r>
              <a:rPr lang="en-US" smtClean="0"/>
              <a:t>c viết hàm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Cần xác 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đị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nh các thông tin sau 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đâ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y:</a:t>
            </a:r>
          </a:p>
          <a:p>
            <a:pPr lvl="1">
              <a:defRPr/>
            </a:pPr>
            <a:r>
              <a:rPr lang="en-US" smtClean="0"/>
              <a:t>Tên hàm.</a:t>
            </a:r>
          </a:p>
          <a:p>
            <a:pPr lvl="1">
              <a:defRPr/>
            </a:pPr>
            <a:r>
              <a:rPr lang="en-US" smtClean="0"/>
              <a:t>Hàm sẽ thực hiện công việc gì.</a:t>
            </a:r>
          </a:p>
          <a:p>
            <a:pPr lvl="1">
              <a:defRPr/>
            </a:pPr>
            <a:r>
              <a:rPr lang="en-US" smtClean="0"/>
              <a:t>Các </a:t>
            </a:r>
            <a:r>
              <a:rPr lang="vi-VN" smtClean="0"/>
              <a:t>đ</a:t>
            </a:r>
            <a:r>
              <a:rPr lang="en-US" smtClean="0"/>
              <a:t>ầu vào (nếu có).</a:t>
            </a:r>
          </a:p>
          <a:p>
            <a:pPr lvl="1">
              <a:defRPr/>
            </a:pPr>
            <a:r>
              <a:rPr lang="en-US" smtClean="0"/>
              <a:t>Đầu ra (nếu có).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Hàm (Function)</a:t>
            </a:r>
            <a:endParaRPr lang="en-US" smtClean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gray">
          <a:xfrm>
            <a:off x="3124200" y="4495800"/>
            <a:ext cx="1981200" cy="16764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Tên hàm</a:t>
            </a:r>
          </a:p>
          <a:p>
            <a:pPr algn="ctr">
              <a:defRPr/>
            </a:pPr>
            <a:endParaRPr lang="en-US" sz="20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endParaRPr lang="en-US" sz="20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endParaRPr lang="en-US" sz="2000">
              <a:solidFill>
                <a:schemeClr val="tx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62000" y="4800600"/>
            <a:ext cx="2362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62000" y="5334000"/>
            <a:ext cx="2362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62000" y="5867400"/>
            <a:ext cx="2362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219200" y="4419600"/>
            <a:ext cx="12366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Đầu vào 1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219200" y="4953000"/>
            <a:ext cx="12366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Đầu vào 2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219200" y="5486400"/>
            <a:ext cx="12366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Đầu vào 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105400" y="5334000"/>
            <a:ext cx="2362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410200" y="4953000"/>
            <a:ext cx="1787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Đầu ra (nếu có)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276600" y="5334000"/>
            <a:ext cx="1676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Các công việc</a:t>
            </a:r>
          </a:p>
          <a:p>
            <a:pPr algn="ctr"/>
            <a:r>
              <a:rPr lang="en-US"/>
              <a:t>sẽ thực hiện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8006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 1</a:t>
            </a:r>
          </a:p>
          <a:p>
            <a:pPr lvl="1">
              <a:defRPr/>
            </a:pPr>
            <a:r>
              <a:rPr lang="en-US" smtClean="0">
                <a:solidFill>
                  <a:srgbClr val="FF0000"/>
                </a:solidFill>
              </a:rPr>
              <a:t>Tên hàm:</a:t>
            </a:r>
            <a:r>
              <a:rPr lang="en-US" smtClean="0"/>
              <a:t> XuatTong</a:t>
            </a:r>
          </a:p>
          <a:p>
            <a:pPr lvl="1">
              <a:defRPr/>
            </a:pPr>
            <a:r>
              <a:rPr lang="en-US" smtClean="0">
                <a:solidFill>
                  <a:srgbClr val="FF0000"/>
                </a:solidFill>
              </a:rPr>
              <a:t>Công việc: </a:t>
            </a:r>
            <a:r>
              <a:rPr lang="en-US" smtClean="0"/>
              <a:t>tính và xuất tổng 2 số nguyên</a:t>
            </a:r>
          </a:p>
          <a:p>
            <a:pPr lvl="1">
              <a:defRPr/>
            </a:pPr>
            <a:r>
              <a:rPr lang="en-US" smtClean="0">
                <a:solidFill>
                  <a:srgbClr val="FF0000"/>
                </a:solidFill>
              </a:rPr>
              <a:t>Đầu vào: </a:t>
            </a:r>
            <a:r>
              <a:rPr lang="en-US" smtClean="0"/>
              <a:t>hai số nguyên x và y</a:t>
            </a:r>
          </a:p>
          <a:p>
            <a:pPr lvl="1">
              <a:defRPr/>
            </a:pPr>
            <a:r>
              <a:rPr lang="en-US" smtClean="0">
                <a:solidFill>
                  <a:srgbClr val="FF0000"/>
                </a:solidFill>
              </a:rPr>
              <a:t>Đầu ra: </a:t>
            </a:r>
            <a:r>
              <a:rPr lang="en-US" smtClean="0"/>
              <a:t>không có</a:t>
            </a:r>
            <a:endParaRPr lang="en-US" baseline="30000" smtClean="0"/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Hàm (Function)</a:t>
            </a:r>
            <a:endParaRPr lang="en-US" smtClean="0"/>
          </a:p>
        </p:txBody>
      </p:sp>
      <p:sp>
        <p:nvSpPr>
          <p:cNvPr id="5" name="Rounded Rectangle 4"/>
          <p:cNvSpPr/>
          <p:nvPr/>
        </p:nvSpPr>
        <p:spPr>
          <a:xfrm>
            <a:off x="685800" y="4191000"/>
            <a:ext cx="152400" cy="1905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4191000"/>
            <a:ext cx="70104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XuatTong(int x, int y)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s;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s = x + y;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printf(“%d cong %d bang %d”, x, y, s);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0" y="4267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676400" y="4267200"/>
            <a:ext cx="1219200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3048000" y="4267200"/>
            <a:ext cx="1828800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4876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5181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5486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4572000"/>
            <a:ext cx="9128125" cy="15240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914400" y="4267200"/>
            <a:ext cx="609600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 animBg="1"/>
      <p:bldP spid="14" grpId="1" animBg="1"/>
      <p:bldP spid="15" grpId="0" animBg="1"/>
      <p:bldP spid="15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NHẬP MÔN LẬP TRÌNH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Giới thiệu chung&amp;quot;&quot;/&gt;&lt;property id=&quot;20307&quot; value=&quot;259&quot;/&gt;&lt;/object&gt;&lt;object type=&quot;3&quot; unique_id=&quot;10006&quot;&gt;&lt;property id=&quot;20148&quot; value=&quot;5&quot;/&gt;&lt;property id=&quot;20300&quot; value=&quot;Slide 3 - &amp;quot;Nội dung môn học&amp;quot;&quot;/&gt;&lt;property id=&quot;20307&quot; value=&quot;260&quot;/&gt;&lt;/object&gt;&lt;object type=&quot;3&quot; unique_id=&quot;10037&quot;&gt;&lt;property id=&quot;20148&quot; value=&quot;5&quot;/&gt;&lt;property id=&quot;20300&quot; value=&quot;Slide 4 - &amp;quot;Nội dung môn học&amp;quot;&quot;/&gt;&lt;property id=&quot;20307&quot; value=&quot;263&quot;/&gt;&lt;/object&gt;&lt;object type=&quot;3&quot; unique_id=&quot;10088&quot;&gt;&lt;property id=&quot;20148&quot; value=&quot;5&quot;/&gt;&lt;property id=&quot;20300&quot; value=&quot;Slide 5 - &amp;quot;Nội dung môn học&amp;quot;&quot;/&gt;&lt;property id=&quot;20307&quot; value=&quot;264&quot;/&gt;&lt;/object&gt;&lt;object type=&quot;3&quot; unique_id=&quot;10089&quot;&gt;&lt;property id=&quot;20148&quot; value=&quot;5&quot;/&gt;&lt;property id=&quot;20300&quot; value=&quot;Slide 6 - &amp;quot;Nội dung môn học&amp;quot;&quot;/&gt;&lt;property id=&quot;20307&quot; value=&quot;266&quot;/&gt;&lt;/object&gt;&lt;object type=&quot;3&quot; unique_id=&quot;10090&quot;&gt;&lt;property id=&quot;20148&quot; value=&quot;5&quot;/&gt;&lt;property id=&quot;20300&quot; value=&quot;Slide 7 - &amp;quot;Nội dung môn học&amp;quot;&quot;/&gt;&lt;property id=&quot;20307&quot; value=&quot;265&quot;/&gt;&lt;/object&gt;&lt;object type=&quot;3&quot; unique_id=&quot;10091&quot;&gt;&lt;property id=&quot;20148&quot; value=&quot;5&quot;/&gt;&lt;property id=&quot;20300&quot; value=&quot;Slide 8 - &amp;quot;Nội dung môn học&amp;quot;&quot;/&gt;&lt;property id=&quot;20307&quot; value=&quot;26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VCBB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</TotalTime>
  <Words>1774</Words>
  <Application>Microsoft Office PowerPoint</Application>
  <PresentationFormat>On-screen Show (4:3)</PresentationFormat>
  <Paragraphs>389</Paragraphs>
  <Slides>27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VCBB</vt:lpstr>
      <vt:lpstr>Nội dung</vt:lpstr>
      <vt:lpstr>Đặt vấn đề</vt:lpstr>
      <vt:lpstr>Đặt vấn đề</vt:lpstr>
      <vt:lpstr>Đặt vấn đề</vt:lpstr>
      <vt:lpstr>Đặt vấn đề</vt:lpstr>
      <vt:lpstr>Hàm</vt:lpstr>
      <vt:lpstr>Hàm</vt:lpstr>
      <vt:lpstr>Các bước viết hàm</vt:lpstr>
      <vt:lpstr>Hàm</vt:lpstr>
      <vt:lpstr>Hàm</vt:lpstr>
      <vt:lpstr>Chương trình con - Function</vt:lpstr>
      <vt:lpstr>Tầm vực</vt:lpstr>
      <vt:lpstr>Tầm vực</vt:lpstr>
      <vt:lpstr>Một số lưu ý</vt:lpstr>
      <vt:lpstr>Các cách truyền đối số</vt:lpstr>
      <vt:lpstr>Các cách truyền đối số</vt:lpstr>
      <vt:lpstr>Các cách truyền đối số</vt:lpstr>
      <vt:lpstr>Lưu ý khi truyền đối số</vt:lpstr>
      <vt:lpstr>Lưu ý khi truyền đối số</vt:lpstr>
      <vt:lpstr>Lời gọi hàm</vt:lpstr>
      <vt:lpstr>Lời gọi hàm</vt:lpstr>
      <vt:lpstr>Lời gọi chương trình con</vt:lpstr>
      <vt:lpstr>Đệ quy</vt:lpstr>
      <vt:lpstr>Đệ quy</vt:lpstr>
      <vt:lpstr>Bài tập thực hành</vt:lpstr>
      <vt:lpstr>Bài tập thực hành</vt:lpstr>
      <vt:lpstr>Bài tập thực hành</vt:lpstr>
    </vt:vector>
  </TitlesOfParts>
  <Company>BABYDUCK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Teacher Luong</dc:creator>
  <cp:lastModifiedBy>Student</cp:lastModifiedBy>
  <cp:revision>286</cp:revision>
  <dcterms:created xsi:type="dcterms:W3CDTF">2007-09-05T08:24:33Z</dcterms:created>
  <dcterms:modified xsi:type="dcterms:W3CDTF">2013-05-08T05:51:14Z</dcterms:modified>
</cp:coreProperties>
</file>