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5B6F7FB-774D-4140-838C-3DEEA4F72382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3F7D005-C39E-4037-BA4E-FC7407BE0B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321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7E1666F-2859-4E0A-B2EF-45DF0B4222FB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07BD84A-4722-45EB-9655-EAEEB080E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8268D8-FE03-4152-9584-255E2E15657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E15CAF-F029-4D66-8C11-5799269AB3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5043E-3302-4F3D-896A-68E503B5230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36B3AB-8756-4F91-B570-643F78A63D7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3BB594-DFC0-4B9D-AD76-A0F9FFD4FF2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7F6DB6-9BF5-4DD2-B7E4-BFD05D2065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F8E089-9556-4E5A-B1E9-9F622435BB2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87D92A-80F6-4741-A313-94C4FB6552B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A86C2A-612D-4D47-B306-1A17DEAB961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F24CD4-D0D3-4BCC-BE86-6CE3B888AC0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6DADBE-41AE-47CE-95A1-2080280B738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8C774-EC33-4646-910F-627027A24EB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3419F-79BD-40CB-B75E-F8D70CD00CE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D68201-065A-4293-9686-FAA154772A0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E81A4E-E0A7-4C3B-B3AB-430503118AC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FA077B-8DE3-45A7-B390-B73D9C4A70A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E4B26E-9DD9-4C84-B089-4E2D8B2B3C84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82EB7A-16BF-41AE-BE82-D4672A2AB80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55F4CE-13B1-43FD-9AE9-E5D8946B0BA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808FBE-ED0A-459B-94BF-E391FBA01750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C1D1AB-879E-4271-980A-4BC0DD275B0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47897-98F4-4028-97B1-10501DCF7647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9B5B16-5C4D-4291-99F7-177107ABFA9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4DC118-59D1-441C-8CD7-03DA831B5B53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099D18-0383-4860-8B4F-770DC68B553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96B1EA-4BA4-4222-BD0B-C724E8EB84B2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D3797F-D9EF-4C2C-8B2F-09444984ED63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4D40C2-0685-4B5F-8580-85EB297C1266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0B3AC7-F11D-4F25-AC22-F6AC6E3218CC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E5BC38-BF33-4C26-BC54-55BF987FA0EC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0C26B0-8C85-45DE-8C55-6DCA7D943B3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28F378-3F25-4EC3-87B7-3B724C98070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BC316-0954-463E-9998-EDDFE6AB518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442065-C3AE-48E5-8565-37337C0B1D2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69386F-401D-4ACF-88F7-E84B168FBC5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31443E-DC57-4E4D-A52C-8F90B89C51B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6F3509-4634-440D-8A3F-915F19125B1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3AA9BA-0B8A-4016-994B-A3F530D5481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924FC4-FAF5-4CBE-B497-AAA19B0DD9E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1CB923-4B3A-4672-9EBB-2B08B956633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CFA1437-E52B-45F4-A99A-25DFBE06703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8474DA4-C2CF-4472-884E-B969FF41112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CD05F89-54F6-4F0A-8165-4E9E8A61CD6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C88AEF5-731D-4F55-A74A-521CBCE9BEE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0954405-763D-4670-A676-F441F64979B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DAE2F3C-BC5A-4D82-A32E-60589B032CC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9B04EAB-100C-4970-A549-F9AEF0466B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9EAD13B-1B79-48E9-84CD-D24770B6824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1E6BF8-BE99-4AD6-9E2C-0A6FDE2095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3C482BA-E04F-4D55-B497-92FE24BDB42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5CE2D2-257C-4E2C-81EA-D86A4B695C5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08A812-6385-4561-8CFF-8DBEE1925B2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86889F7-57D4-455F-9204-70F28D6C7E0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3F371C6-BCF2-4CB4-971B-EB7F617DFE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16388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Truy xuất dữ liệu kiểu mảng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6391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bài toán trên mảng 1 chiều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</a:t>
            </a:r>
            <a:r>
              <a:rPr lang="vi-VN" smtClean="0"/>
              <a:t>đế</a:t>
            </a:r>
            <a:r>
              <a:rPr 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Cho mảng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Các truy xuất</a:t>
            </a:r>
          </a:p>
          <a:p>
            <a:pPr lvl="2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a[0], a[1], a[2], a[3]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a[-1], a[4], a[5], …</a:t>
            </a:r>
          </a:p>
          <a:p>
            <a:pPr lvl="2">
              <a:buFontTx/>
              <a:buNone/>
              <a:defRPr/>
            </a:pPr>
            <a:r>
              <a:rPr lang="en-US" smtClean="0"/>
              <a:t>	=&gt; Cho kết th</a:t>
            </a:r>
            <a:r>
              <a:rPr lang="vi-VN" smtClean="0"/>
              <a:t>ườ</a:t>
            </a:r>
            <a:r>
              <a:rPr lang="en-US" smtClean="0"/>
              <a:t>ng không nh</a:t>
            </a:r>
            <a:r>
              <a:rPr lang="vi-VN" smtClean="0"/>
              <a:t>ư</a:t>
            </a:r>
            <a:r>
              <a:rPr lang="en-US" smtClean="0"/>
              <a:t> mong muốn!</a:t>
            </a:r>
            <a:endParaRPr 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8006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257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715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172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2578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7150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1722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ứng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971800"/>
            <a:ext cx="7315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ch&gt;[&lt;chỉ số thứ i&gt;] =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&lt;giá trị&gt;;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4958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495800"/>
            <a:ext cx="7315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MangSo[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MangSo a = {1, 2, 3}, b;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 = a;	// Sai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(int i = 0; i &lt; 3; i++) b[i] = a[i];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lỗi th</a:t>
            </a:r>
            <a:r>
              <a:rPr lang="vi-VN" smtClean="0"/>
              <a:t>ườ</a:t>
            </a:r>
            <a:r>
              <a:rPr lang="en-US" smtClean="0"/>
              <a:t>ng gặp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 không chỉ rõ 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</a:t>
            </a:r>
          </a:p>
          <a:p>
            <a:pPr lvl="1">
              <a:defRPr/>
            </a:pPr>
            <a:r>
              <a:rPr lang="en-US" sz="2400" smtClean="0"/>
              <a:t>int a</a:t>
            </a:r>
            <a:r>
              <a:rPr lang="en-US" sz="2400" smtClean="0">
                <a:solidFill>
                  <a:srgbClr val="FF0000"/>
                </a:solidFill>
              </a:rPr>
              <a:t>[]</a:t>
            </a:r>
            <a:r>
              <a:rPr lang="en-US" sz="2400" smtClean="0"/>
              <a:t>; =&gt; int a[100];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 liên quan 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biến hoặc hằng</a:t>
            </a:r>
          </a:p>
          <a:p>
            <a:pPr lvl="1">
              <a:defRPr/>
            </a:pPr>
            <a:r>
              <a:rPr lang="en-US" sz="2400" smtClean="0"/>
              <a:t>int n1 = 10; int a[</a:t>
            </a:r>
            <a:r>
              <a:rPr lang="en-US" sz="2400" smtClean="0">
                <a:solidFill>
                  <a:srgbClr val="FF0000"/>
                </a:solidFill>
              </a:rPr>
              <a:t>n1</a:t>
            </a:r>
            <a:r>
              <a:rPr lang="en-US" sz="2400" smtClean="0"/>
              <a:t>]; =&gt; int a[10];</a:t>
            </a:r>
          </a:p>
          <a:p>
            <a:pPr lvl="1">
              <a:defRPr/>
            </a:pPr>
            <a:r>
              <a:rPr lang="en-US" sz="2400" smtClean="0"/>
              <a:t>const int n2 = 10; int a[</a:t>
            </a:r>
            <a:r>
              <a:rPr lang="en-US" sz="2400" smtClean="0">
                <a:solidFill>
                  <a:srgbClr val="FF0000"/>
                </a:solidFill>
              </a:rPr>
              <a:t>n2</a:t>
            </a:r>
            <a:r>
              <a:rPr lang="en-US" sz="2400" smtClean="0"/>
              <a:t>]; =&gt; int a[10];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cách biệt với khai báo</a:t>
            </a:r>
          </a:p>
          <a:p>
            <a:pPr lvl="1">
              <a:defRPr/>
            </a:pPr>
            <a:r>
              <a:rPr lang="en-US" sz="2400" smtClean="0"/>
              <a:t>int a[4]; a = {2912, 1706, 1506, 1904};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/>
              <a:t>	=&gt; int a[4] = {2912, 1706, 1506, 1904};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Chỉ số mảng không hợp lệ</a:t>
            </a:r>
          </a:p>
          <a:p>
            <a:pPr lvl="1">
              <a:defRPr/>
            </a:pPr>
            <a:r>
              <a:rPr lang="en-US" sz="2400" smtClean="0"/>
              <a:t>int a[4];</a:t>
            </a:r>
          </a:p>
          <a:p>
            <a:pPr lvl="1">
              <a:defRPr/>
            </a:pPr>
            <a:r>
              <a:rPr lang="en-US" sz="2400" smtClean="0"/>
              <a:t>a[</a:t>
            </a:r>
            <a:r>
              <a:rPr lang="en-US" sz="2400" smtClean="0">
                <a:solidFill>
                  <a:srgbClr val="FF0000"/>
                </a:solidFill>
              </a:rPr>
              <a:t>-1</a:t>
            </a:r>
            <a:r>
              <a:rPr lang="en-US" sz="2400" smtClean="0"/>
              <a:t>] = 1; a[</a:t>
            </a:r>
            <a:r>
              <a:rPr lang="en-US" sz="2400" smtClean="0">
                <a:solidFill>
                  <a:srgbClr val="FF0000"/>
                </a:solidFill>
              </a:rPr>
              <a:t>10</a:t>
            </a:r>
            <a:r>
              <a:rPr lang="en-US" sz="2400" smtClean="0"/>
              <a:t>] = 0;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Tham số kiểu mảng trong khai báo hàm </a:t>
            </a:r>
            <a:r>
              <a:rPr lang="en-US" smtClean="0">
                <a:solidFill>
                  <a:srgbClr val="FF0000"/>
                </a:solidFill>
              </a:rPr>
              <a:t>giống nh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 khai báo biến</a:t>
            </a:r>
            <a:r>
              <a:rPr lang="en-US" smtClean="0"/>
              <a:t> mảng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Tham số kiểu mảng truyền cho hàm chính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 của mảng</a:t>
            </a:r>
          </a:p>
          <a:p>
            <a:pPr lvl="2">
              <a:defRPr/>
            </a:pPr>
            <a:r>
              <a:rPr lang="en-US" smtClean="0"/>
              <a:t>Có thể </a:t>
            </a:r>
            <a:r>
              <a:rPr lang="en-US" smtClean="0">
                <a:solidFill>
                  <a:srgbClr val="FF0000"/>
                </a:solidFill>
              </a:rPr>
              <a:t>bỏ số l</a:t>
            </a:r>
            <a:r>
              <a:rPr lang="vi-VN" smtClean="0">
                <a:solidFill>
                  <a:srgbClr val="FF0000"/>
                </a:solidFill>
              </a:rPr>
              <a:t>ượ</a:t>
            </a:r>
            <a:r>
              <a:rPr lang="en-US" smtClean="0">
                <a:solidFill>
                  <a:srgbClr val="FF0000"/>
                </a:solidFill>
              </a:rPr>
              <a:t>ng phần tử</a:t>
            </a:r>
            <a:r>
              <a:rPr lang="en-US" smtClean="0"/>
              <a:t> hoặc </a:t>
            </a:r>
            <a:r>
              <a:rPr lang="en-US" smtClean="0">
                <a:solidFill>
                  <a:srgbClr val="FF0000"/>
                </a:solidFill>
              </a:rPr>
              <a:t>sử dụng con trỏ</a:t>
            </a:r>
            <a:r>
              <a:rPr lang="en-US" smtClean="0"/>
              <a:t>.</a:t>
            </a:r>
          </a:p>
          <a:p>
            <a:pPr lvl="2">
              <a:defRPr/>
            </a:pPr>
            <a:r>
              <a:rPr lang="en-US" smtClean="0"/>
              <a:t>Mảng </a:t>
            </a:r>
            <a:r>
              <a:rPr lang="en-US" smtClean="0">
                <a:solidFill>
                  <a:srgbClr val="FF0000"/>
                </a:solidFill>
              </a:rPr>
              <a:t>có thể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 nội dung</a:t>
            </a:r>
            <a:r>
              <a:rPr lang="en-US" smtClean="0"/>
              <a:t> sau khi thực hiện hàm.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*a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Số l</a:t>
            </a:r>
            <a:r>
              <a:rPr lang="vi-VN" smtClean="0"/>
              <a:t>ượ</a:t>
            </a:r>
            <a:r>
              <a:rPr lang="en-US" smtClean="0"/>
              <a:t>ng phần tử thực sự truyền qua biến khác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a[100],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a[],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*a,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NhapMang(int a[], int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XuatMang(int a[], int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a[100],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NhapMang(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XuatMang(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bài toán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hàm thực hiện từng yêu cầu sau</a:t>
            </a:r>
          </a:p>
          <a:p>
            <a:pPr lvl="1">
              <a:defRPr/>
            </a:pPr>
            <a:r>
              <a:rPr lang="en-US" smtClean="0"/>
              <a:t>Nhập mảng</a:t>
            </a:r>
          </a:p>
          <a:p>
            <a:pPr lvl="1">
              <a:defRPr/>
            </a:pPr>
            <a:r>
              <a:rPr lang="en-US" smtClean="0"/>
              <a:t>Xuất mảng</a:t>
            </a:r>
          </a:p>
          <a:p>
            <a:pPr lvl="1">
              <a:defRPr/>
            </a:pPr>
            <a:r>
              <a:rPr lang="en-US" smtClean="0"/>
              <a:t>Tìm kiếm một phần tử trong mảng</a:t>
            </a:r>
          </a:p>
          <a:p>
            <a:pPr lvl="1">
              <a:defRPr/>
            </a:pPr>
            <a:r>
              <a:rPr lang="en-US" smtClean="0"/>
              <a:t>Kiểm tra tính chất của mảng</a:t>
            </a:r>
          </a:p>
          <a:p>
            <a:pPr lvl="1">
              <a:defRPr/>
            </a:pPr>
            <a:r>
              <a:rPr lang="en-US" smtClean="0"/>
              <a:t>Tách mảng / Gộp mảng</a:t>
            </a:r>
          </a:p>
          <a:p>
            <a:pPr lvl="1">
              <a:defRPr/>
            </a:pPr>
            <a:r>
              <a:rPr lang="en-US" smtClean="0"/>
              <a:t>Tìm giá trị nhỏ nhất/lớn nhất của mảng</a:t>
            </a:r>
          </a:p>
          <a:p>
            <a:pPr lvl="1">
              <a:defRPr/>
            </a:pPr>
            <a:r>
              <a:rPr lang="en-US" smtClean="0"/>
              <a:t>Sắp xếp mảng giảm dần/t</a:t>
            </a:r>
            <a:r>
              <a:rPr lang="vi-VN" smtClean="0"/>
              <a:t>ă</a:t>
            </a:r>
            <a:r>
              <a:rPr lang="en-US" smtClean="0"/>
              <a:t>ng dần</a:t>
            </a:r>
          </a:p>
          <a:p>
            <a:pPr lvl="1">
              <a:defRPr/>
            </a:pPr>
            <a:r>
              <a:rPr lang="en-US" smtClean="0"/>
              <a:t>Thêm/Xóa/Sửa một phần tử vào mảng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quy </a:t>
            </a:r>
            <a:r>
              <a:rPr lang="vi-VN" smtClean="0"/>
              <a:t>ướ</a:t>
            </a:r>
            <a:r>
              <a:rPr 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 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hàm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void HoanVi(int &amp;x, int &amp;y)</a:t>
            </a:r>
            <a:r>
              <a:rPr lang="en-US" smtClean="0"/>
              <a:t>: hoán vị giá trị của hai số nguyên.</a:t>
            </a:r>
          </a:p>
          <a:p>
            <a:pPr lvl="1">
              <a:defRPr/>
            </a:pPr>
            <a:r>
              <a:rPr lang="en-US" smtClean="0"/>
              <a:t>Hàm </a:t>
            </a:r>
            <a:r>
              <a:rPr lang="en-US" smtClean="0">
                <a:solidFill>
                  <a:srgbClr val="FF0000"/>
                </a:solidFill>
              </a:rPr>
              <a:t>int LaSNT(int n)</a:t>
            </a:r>
            <a:r>
              <a:rPr lang="en-US" smtClean="0"/>
              <a:t>: kiểm tra một số có phải là số nguyên tố. Trả về 1 nếu n là số nguyên tố, ng</a:t>
            </a:r>
            <a:r>
              <a:rPr lang="vi-VN" smtClean="0"/>
              <a:t>ượ</a:t>
            </a:r>
            <a:r>
              <a:rPr lang="en-US" smtClean="0"/>
              <a:t>c lại trả về 0.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Thủ tục HoanVi &amp; Hàm LaSNT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&amp;x, int &amp;y)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tam = x; x = y; y = tam;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n)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i, dem =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 (i = 1; i &lt;= n; i++)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 (n%i == 0)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(dem == 2)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3124200"/>
            <a:ext cx="9128125" cy="3352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có số l</a:t>
            </a:r>
            <a:r>
              <a:rPr lang="vi-VN" sz="2400" smtClean="0"/>
              <a:t>ượ</a:t>
            </a:r>
            <a:r>
              <a:rPr lang="en-US" sz="2400" smtClean="0"/>
              <a:t>ng phần tử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n</a:t>
            </a:r>
            <a:r>
              <a:rPr lang="en-US" sz="2400" smtClean="0"/>
              <a:t> của mảng.</a:t>
            </a:r>
          </a:p>
          <a:p>
            <a:pPr lvl="1">
              <a:defRPr/>
            </a:pPr>
            <a:r>
              <a:rPr lang="en-US" sz="2400" smtClean="0"/>
              <a:t>Nhập từng phần tử cho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 – 1</a:t>
            </a:r>
            <a:r>
              <a:rPr lang="en-US" sz="2400" smtClean="0"/>
              <a:t>.</a:t>
            </a:r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/>
        </p:nvSpPr>
        <p:spPr bwMode="gray">
          <a:xfrm>
            <a:off x="44958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34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3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30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3581400" y="5516563"/>
            <a:ext cx="731838" cy="731837"/>
            <a:chOff x="2016" y="1920"/>
            <a:chExt cx="1680" cy="1680"/>
          </a:xfrm>
        </p:grpSpPr>
        <p:sp>
          <p:nvSpPr>
            <p:cNvPr id="3382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36576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3826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24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22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20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20" grpId="0"/>
      <p:bldP spid="24" grpId="0"/>
      <p:bldP spid="28" grpId="0"/>
      <p:bldP spid="28" grpId="1"/>
      <p:bldP spid="32" grpId="0"/>
      <p:bldP spid="33" grpId="0"/>
      <p:bldP spid="34" grpId="0"/>
      <p:bldP spid="35" grpId="0"/>
      <p:bldP spid="35" grpId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Nhập Mảng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NhapMang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&amp;n)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printf(“Nhap so luong phan tu n: 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scanf(“%d”, &amp;n);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printf(“Nhap phan tu thu %d: 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scanf(“%d”,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2098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biến </a:t>
            </a:r>
            <a:r>
              <a:rPr lang="en-US" smtClean="0">
                <a:solidFill>
                  <a:srgbClr val="FF0000"/>
                </a:solidFill>
              </a:rPr>
              <a:t>int a1, a2, a3;</a:t>
            </a:r>
          </a:p>
          <a:p>
            <a:pPr lvl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biến kiểu số nguyên!</a:t>
            </a:r>
          </a:p>
          <a:p>
            <a:pPr lvl="1">
              <a:defRPr/>
            </a:pPr>
            <a:r>
              <a:rPr lang="en-US" smtClean="0"/>
              <a:t>Ng</a:t>
            </a:r>
            <a:r>
              <a:rPr lang="vi-VN" smtClean="0"/>
              <a:t>ườ</a:t>
            </a:r>
            <a:r>
              <a:rPr lang="en-US" smtClean="0"/>
              <a:t>i dùng muốn nhập 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Không thực hiện </a:t>
            </a:r>
            <a:r>
              <a:rPr lang="vi-VN" smtClean="0"/>
              <a:t>đượ</a:t>
            </a:r>
            <a:r>
              <a:rPr lang="en-US" smtClean="0"/>
              <a:t>c!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>
              <a:defRPr/>
            </a:pPr>
            <a:r>
              <a:rPr lang="en-US" smtClean="0"/>
              <a:t>Kiểu dữ liệu mới cho phép </a:t>
            </a:r>
            <a:r>
              <a:rPr lang="en-US" smtClean="0">
                <a:solidFill>
                  <a:srgbClr val="FF0000"/>
                </a:solidFill>
              </a:rPr>
              <a:t>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trữ một dãy</a:t>
            </a:r>
            <a:r>
              <a:rPr lang="en-US" smtClean="0"/>
              <a:t> các số nguyên và </a:t>
            </a:r>
            <a:r>
              <a:rPr lang="en-US" smtClean="0">
                <a:solidFill>
                  <a:srgbClr val="FF0000"/>
                </a:solidFill>
              </a:rPr>
              <a:t>dễ dàng truy xuất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Xuất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Hãy xuất nội dung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ra màn hình.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Xuất giá trị từng phần tử của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5869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5867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5865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5863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5861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5" grpId="0"/>
      <p:bldP spid="66" grpId="0"/>
      <p:bldP spid="67" grpId="0"/>
      <p:bldP spid="68" grpId="0"/>
      <p:bldP spid="68" grpId="1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Xuất Mảng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XuatMang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printf(“Noi dung cua mang la: ”);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printf(“%d ”,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kiếm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Tìm xem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có nằm trong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hay không? Nếu có thì nó nằm ở vị trí </a:t>
            </a:r>
            <a:r>
              <a:rPr lang="vi-VN" sz="2400" smtClean="0"/>
              <a:t>đầ</a:t>
            </a:r>
            <a:r>
              <a:rPr lang="en-US" sz="2400" smtClean="0"/>
              <a:t>u tiên nào.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Xét từng phần của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. Nếu phần tử </a:t>
            </a:r>
            <a:r>
              <a:rPr lang="vi-VN" sz="2400" smtClean="0"/>
              <a:t>đ</a:t>
            </a:r>
            <a:r>
              <a:rPr lang="en-US" sz="2400" smtClean="0"/>
              <a:t>ang xét bằng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thì trả về vị trí </a:t>
            </a:r>
            <a:r>
              <a:rPr lang="vi-VN" sz="2400" smtClean="0"/>
              <a:t>đó</a:t>
            </a:r>
            <a:r>
              <a:rPr lang="en-US" sz="2400" smtClean="0"/>
              <a:t>. Nếu kô tìm </a:t>
            </a:r>
            <a:r>
              <a:rPr lang="vi-VN" sz="2400" smtClean="0"/>
              <a:t>đượ</a:t>
            </a:r>
            <a:r>
              <a:rPr lang="en-US" sz="2400" smtClean="0"/>
              <a:t>c thì trả về </a:t>
            </a:r>
            <a:r>
              <a:rPr lang="en-US" sz="2400" smtClean="0">
                <a:solidFill>
                  <a:srgbClr val="FF0000"/>
                </a:solidFill>
              </a:rPr>
              <a:t>-1</a:t>
            </a:r>
            <a:r>
              <a:rPr lang="en-US" sz="2400" smtClean="0"/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096963" y="4191000"/>
            <a:ext cx="731837" cy="731838"/>
            <a:chOff x="2209800" y="4038600"/>
            <a:chExt cx="731520" cy="731520"/>
          </a:xfrm>
        </p:grpSpPr>
        <p:grpSp>
          <p:nvGrpSpPr>
            <p:cNvPr id="3793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3793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9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792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37924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3792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37920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3792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37916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3791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37912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3791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3" name="Freeform 5"/>
          <p:cNvSpPr>
            <a:spLocks/>
          </p:cNvSpPr>
          <p:nvPr/>
        </p:nvSpPr>
        <p:spPr bwMode="gray">
          <a:xfrm rot="19713729" flipH="1" flipV="1">
            <a:off x="1974850" y="4341813"/>
            <a:ext cx="1423988" cy="862012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gray">
          <a:xfrm>
            <a:off x="3124200" y="42672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vị trí = 1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8" grpId="0"/>
      <p:bldP spid="99" grpId="0"/>
      <p:bldP spid="100" grpId="0"/>
      <p:bldP spid="101" grpId="0"/>
      <p:bldP spid="102" grpId="0"/>
      <p:bldP spid="123" grpId="0" animBg="1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Kiếm (dùng while)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83058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while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!=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vt;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733800"/>
            <a:ext cx="9128125" cy="12192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Kiếm (dùng for)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TimKiem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vt++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a[vt] == 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return vt;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-15240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Mảng a có phải là mảng toàn các số nguyên tố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n</a:t>
            </a:r>
            <a:r>
              <a:rPr lang="en-US" sz="2400" smtClean="0"/>
              <a:t> thì mảng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mảng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mảng không toàn số ngtố.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1)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(LaSNT(a[i])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// có thể bỏ == 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==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 &lt;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i++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(LaSNT(a[i])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 // Có thể sử dụng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dem++;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 == 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3)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 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(LaSNT(a[i]) == 0)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return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r>
              <a:rPr lang="en-US" smtClean="0"/>
              <a:t>Tách các phần tử thỏa </a:t>
            </a:r>
            <a:r>
              <a:rPr lang="vi-VN" smtClean="0"/>
              <a:t>đ</a:t>
            </a:r>
            <a:r>
              <a:rPr lang="en-US" smtClean="0"/>
              <a:t>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các số nguyên tố có trong mảng a vào mảng b.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.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Là một </a:t>
            </a:r>
            <a:r>
              <a:rPr lang="en-US" smtClean="0">
                <a:solidFill>
                  <a:srgbClr val="FF0000"/>
                </a:solidFill>
              </a:rPr>
              <a:t>kiểu dữ liệu có cấu trúc</a:t>
            </a:r>
            <a:r>
              <a:rPr lang="en-US" smtClean="0"/>
              <a:t> do người lập trình định nghĩa.</a:t>
            </a:r>
          </a:p>
          <a:p>
            <a:pPr lvl="1">
              <a:defRPr/>
            </a:pPr>
            <a:r>
              <a:rPr lang="en-US" smtClean="0"/>
              <a:t>Biểu diễn một </a:t>
            </a:r>
            <a:r>
              <a:rPr lang="en-US" smtClean="0">
                <a:solidFill>
                  <a:srgbClr val="FF0000"/>
                </a:solidFill>
              </a:rPr>
              <a:t>dãy các biến có cùng kiểu</a:t>
            </a:r>
            <a:r>
              <a:rPr lang="en-US" smtClean="0"/>
              <a:t>. Ví dụ: dãy các số nguyên, dãy các ký tự…</a:t>
            </a:r>
          </a:p>
          <a:p>
            <a:pPr lvl="1">
              <a:defRPr/>
            </a:pPr>
            <a:r>
              <a:rPr lang="en-US" smtClean="0"/>
              <a:t>Kích thước được </a:t>
            </a:r>
            <a:r>
              <a:rPr lang="en-US" smtClean="0">
                <a:solidFill>
                  <a:srgbClr val="FF0000"/>
                </a:solidFill>
              </a:rPr>
              <a:t>xác định ngay khi khai báo</a:t>
            </a:r>
            <a:r>
              <a:rPr lang="en-US" smtClean="0"/>
              <a:t> và </a:t>
            </a:r>
            <a:r>
              <a:rPr lang="en-US" smtClean="0">
                <a:solidFill>
                  <a:srgbClr val="FF0000"/>
                </a:solidFill>
              </a:rPr>
              <a:t>không bao giờ thay đổi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NNLT C luôn chỉ định </a:t>
            </a:r>
            <a:r>
              <a:rPr lang="en-US" smtClean="0">
                <a:solidFill>
                  <a:srgbClr val="FF0000"/>
                </a:solidFill>
              </a:rPr>
              <a:t>một khối nhớ liên tục</a:t>
            </a:r>
            <a:r>
              <a:rPr lang="en-US" smtClean="0"/>
              <a:t> cho một biến kiểu mảng.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Tách Số Nguyên Tố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TachSNT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na, int b[], int &amp;nb)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nb =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(LaSNT(a[i]) == 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b[nb] = a[i];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nb++;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mảng thành 2 mảng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thành 2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(chứa số nguyên tố) và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 (các số còn lại).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Cách 1: viết 1 hàm tách các số nguyên tố từ mảng a sang mảng b và 1 hàm tách các số không phải nguyên tố từ mảng a sang mảng c.</a:t>
            </a:r>
          </a:p>
          <a:p>
            <a:pPr lvl="1">
              <a:defRPr/>
            </a:pPr>
            <a:r>
              <a:rPr lang="en-US" sz="2400" smtClean="0"/>
              <a:t>Cách 2: 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ng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c lại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c</a:t>
            </a:r>
            <a:r>
              <a:rPr lang="en-US" sz="2400" smtClean="0"/>
              <a:t>.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Tách 2 Mảng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TachSNT2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na,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  int b[], int &amp;nb, int c[], int &amp;nc)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nb = 0;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nc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(LaSNT(a[i]) == 1)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b[nb] = a[i]; nb++;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c[nc] = a[i]; nc++;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514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343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Gộp 2 mảng thành một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 và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nb</a:t>
            </a:r>
            <a:r>
              <a:rPr lang="en-US" sz="2400" smtClean="0"/>
              <a:t>. Gộp 2 mảng trên theo tứ tự </a:t>
            </a:r>
            <a:r>
              <a:rPr lang="vi-VN" sz="2400" smtClean="0"/>
              <a:t>đó</a:t>
            </a:r>
            <a:r>
              <a:rPr lang="en-US" sz="2400" smtClean="0"/>
              <a:t> thành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nc</a:t>
            </a:r>
            <a:r>
              <a:rPr lang="en-US" sz="2400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Chuyển các phần tử của mảng a sang mảng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r>
              <a:rPr lang="en-US" sz="2400" smtClean="0"/>
              <a:t>=&gt;</a:t>
            </a:r>
            <a:r>
              <a:rPr lang="en-US" sz="2400" smtClean="0">
                <a:solidFill>
                  <a:srgbClr val="FF0000"/>
                </a:solidFill>
              </a:rPr>
              <a:t> nc = na</a:t>
            </a:r>
          </a:p>
          <a:p>
            <a:pPr lvl="1">
              <a:defRPr/>
            </a:pPr>
            <a:r>
              <a:rPr lang="en-US" sz="2400" smtClean="0"/>
              <a:t>Tiếp tục </a:t>
            </a:r>
            <a:r>
              <a:rPr lang="vi-VN" sz="2400" smtClean="0"/>
              <a:t>đư</a:t>
            </a:r>
            <a:r>
              <a:rPr lang="en-US" sz="2400" smtClean="0"/>
              <a:t>a các phần tử của mảng b sang mảng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/>
              <a:t>	=&gt; </a:t>
            </a:r>
            <a:r>
              <a:rPr lang="en-US" sz="2400" smtClean="0">
                <a:solidFill>
                  <a:srgbClr val="FF0000"/>
                </a:solidFill>
              </a:rPr>
              <a:t>nc = nc + nb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Gộp Mảng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GopMang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na, int b[], int nb,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 int c[], int &amp;nc)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nc = 0;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na;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c[nc] = a[i]; nc++; // c[nc++] = a[i];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0; i &lt; nb;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c[nc] = b[i]; nc++; // c[nc++] = b[i];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5257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giá trị lớn nhất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có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phần tử. Tìm giá trị lớn nhất trong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(gọi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Giả sử giá trị </a:t>
            </a:r>
            <a:r>
              <a:rPr lang="en-US" sz="2400" smtClean="0">
                <a:solidFill>
                  <a:srgbClr val="FF0000"/>
                </a:solidFill>
              </a:rPr>
              <a:t>max hiện tại</a:t>
            </a:r>
            <a:r>
              <a:rPr lang="en-US" sz="2400" smtClean="0"/>
              <a:t> là giá trị phần tử </a:t>
            </a:r>
            <a:r>
              <a:rPr lang="vi-VN" sz="2400" smtClean="0"/>
              <a:t>đầ</a:t>
            </a:r>
            <a:r>
              <a:rPr lang="en-US" sz="2400" smtClean="0"/>
              <a:t>u tiên </a:t>
            </a:r>
            <a:r>
              <a:rPr lang="en-US" sz="2400" smtClean="0">
                <a:solidFill>
                  <a:srgbClr val="FF0000"/>
                </a:solidFill>
              </a:rPr>
              <a:t>a[0]</a:t>
            </a:r>
          </a:p>
          <a:p>
            <a:pPr lvl="1">
              <a:defRPr/>
            </a:pPr>
            <a:r>
              <a:rPr lang="en-US" sz="2400" smtClean="0"/>
              <a:t>Lần l</a:t>
            </a:r>
            <a:r>
              <a:rPr lang="vi-VN" sz="2400" smtClean="0"/>
              <a:t>ượ</a:t>
            </a:r>
            <a:r>
              <a:rPr lang="en-US" sz="2400" smtClean="0"/>
              <a:t>t kiểm tra các phần tử còn lại </a:t>
            </a:r>
            <a:r>
              <a:rPr lang="vi-VN" sz="2400" smtClean="0"/>
              <a:t>để</a:t>
            </a:r>
            <a:r>
              <a:rPr lang="en-US" sz="2400" smtClean="0"/>
              <a:t> cập nhật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5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5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?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49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51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2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45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47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8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1243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1239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124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1235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123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1231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123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122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gray">
          <a:xfrm rot="11481075" flipH="1">
            <a:off x="2484438" y="4479925"/>
            <a:ext cx="8667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1" grpId="1"/>
      <p:bldP spid="32" grpId="0"/>
      <p:bldP spid="53" grpId="0" animBg="1"/>
      <p:bldP spid="53" grpId="1" animBg="1"/>
      <p:bldP spid="54" grpId="0" animBg="1"/>
      <p:bldP spid="5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Max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max = a[0];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1; i &lt;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(a[i] &gt; max)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max = a[i];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Sắp xếp mảng thành t</a:t>
            </a:r>
            <a:r>
              <a:rPr lang="vi-VN" smtClean="0"/>
              <a:t>ă</a:t>
            </a:r>
            <a:r>
              <a:rPr lang="en-US" smtClean="0"/>
              <a:t>ng dần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Hãy sắp xếp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</a:t>
            </a:r>
            <a:r>
              <a:rPr lang="vi-VN" sz="2400" smtClean="0"/>
              <a:t>đó</a:t>
            </a:r>
            <a:r>
              <a:rPr lang="en-US" sz="2400" smtClean="0"/>
              <a:t> sao cho các phần tử có giá trị </a:t>
            </a:r>
            <a:r>
              <a:rPr lang="en-US" sz="2400" smtClean="0">
                <a:solidFill>
                  <a:srgbClr val="FF0000"/>
                </a:solidFill>
              </a:rPr>
              <a:t>t</a:t>
            </a:r>
            <a:r>
              <a:rPr lang="vi-VN" sz="2400" smtClean="0">
                <a:solidFill>
                  <a:srgbClr val="FF0000"/>
                </a:solidFill>
              </a:rPr>
              <a:t>ă</a:t>
            </a:r>
            <a:r>
              <a:rPr lang="en-US" sz="2400" smtClean="0">
                <a:solidFill>
                  <a:srgbClr val="FF0000"/>
                </a:solidFill>
              </a:rPr>
              <a:t>ng dần</a:t>
            </a:r>
            <a:r>
              <a:rPr lang="en-US" sz="2400" smtClean="0"/>
              <a:t>.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Sử dụng 2 biến </a:t>
            </a:r>
            <a:r>
              <a:rPr lang="en-US" sz="2400" smtClean="0">
                <a:solidFill>
                  <a:srgbClr val="FF0000"/>
                </a:solidFill>
              </a:rPr>
              <a:t>i</a:t>
            </a:r>
            <a:r>
              <a:rPr lang="en-US" sz="2400" smtClean="0"/>
              <a:t> và </a:t>
            </a:r>
            <a:r>
              <a:rPr lang="en-US" sz="2400" smtClean="0">
                <a:solidFill>
                  <a:srgbClr val="FF0000"/>
                </a:solidFill>
              </a:rPr>
              <a:t>j</a:t>
            </a:r>
            <a:r>
              <a:rPr lang="en-US" sz="2400" smtClean="0"/>
              <a:t> </a:t>
            </a:r>
            <a:r>
              <a:rPr lang="vi-VN" sz="2400" smtClean="0"/>
              <a:t>để</a:t>
            </a:r>
            <a:r>
              <a:rPr lang="en-US" sz="2400" smtClean="0"/>
              <a:t> so sánh tất cả cặp phần tử với nhau và hoán vị các cặp </a:t>
            </a:r>
            <a:r>
              <a:rPr lang="en-US" sz="2400" smtClean="0">
                <a:solidFill>
                  <a:srgbClr val="FF0000"/>
                </a:solidFill>
              </a:rPr>
              <a:t>nghịch thế</a:t>
            </a:r>
            <a:r>
              <a:rPr lang="en-US" sz="2400" smtClean="0"/>
              <a:t> (sai thứ tự).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334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3338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334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34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3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3330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333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326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32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tạm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22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4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27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8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0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1066800" y="6261100"/>
            <a:ext cx="762000" cy="615950"/>
            <a:chOff x="1371600" y="6108700"/>
            <a:chExt cx="762000" cy="616010"/>
          </a:xfrm>
        </p:grpSpPr>
        <p:sp>
          <p:nvSpPr>
            <p:cNvPr id="53316" name="Text Box 24"/>
            <p:cNvSpPr txBox="1">
              <a:spLocks noChangeArrowheads="1"/>
            </p:cNvSpPr>
            <p:nvPr/>
          </p:nvSpPr>
          <p:spPr bwMode="gray">
            <a:xfrm>
              <a:off x="13716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i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16081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1905000" y="6261100"/>
            <a:ext cx="762000" cy="615950"/>
            <a:chOff x="2209800" y="6108700"/>
            <a:chExt cx="762000" cy="616010"/>
          </a:xfrm>
        </p:grpSpPr>
        <p:sp>
          <p:nvSpPr>
            <p:cNvPr id="53314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1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2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19441766" flipV="1">
            <a:off x="1473200" y="5187950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209800" y="5364480"/>
            <a:chExt cx="731520" cy="731520"/>
          </a:xfrm>
        </p:grpSpPr>
        <p:grpSp>
          <p:nvGrpSpPr>
            <p:cNvPr id="53306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9" name="Freeform 5"/>
          <p:cNvSpPr>
            <a:spLocks/>
          </p:cNvSpPr>
          <p:nvPr/>
        </p:nvSpPr>
        <p:spPr bwMode="gray">
          <a:xfrm rot="7886997" flipH="1" flipV="1">
            <a:off x="2189956" y="4764882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02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2743200" y="6248400"/>
            <a:ext cx="762000" cy="615950"/>
            <a:chOff x="2209800" y="6108700"/>
            <a:chExt cx="762000" cy="616010"/>
          </a:xfrm>
        </p:grpSpPr>
        <p:sp>
          <p:nvSpPr>
            <p:cNvPr id="53300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3581400" y="6248400"/>
            <a:ext cx="762000" cy="615950"/>
            <a:chOff x="2209800" y="6108700"/>
            <a:chExt cx="762000" cy="616010"/>
          </a:xfrm>
        </p:grpSpPr>
        <p:sp>
          <p:nvSpPr>
            <p:cNvPr id="5329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 5"/>
          <p:cNvSpPr>
            <a:spLocks/>
          </p:cNvSpPr>
          <p:nvPr/>
        </p:nvSpPr>
        <p:spPr bwMode="gray">
          <a:xfrm rot="11481075" flipH="1">
            <a:off x="2511425" y="4413250"/>
            <a:ext cx="7016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" name="Freeform 5"/>
          <p:cNvSpPr>
            <a:spLocks/>
          </p:cNvSpPr>
          <p:nvPr/>
        </p:nvSpPr>
        <p:spPr bwMode="gray">
          <a:xfrm rot="19932085" flipV="1">
            <a:off x="3189288" y="4930775"/>
            <a:ext cx="1449387" cy="9636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4724400" y="5364480"/>
            <a:chExt cx="731520" cy="731520"/>
          </a:xfrm>
        </p:grpSpPr>
        <p:grpSp>
          <p:nvGrpSpPr>
            <p:cNvPr id="53294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1" name="Group 12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290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6" name="Group 132"/>
          <p:cNvGrpSpPr>
            <a:grpSpLocks/>
          </p:cNvGrpSpPr>
          <p:nvPr/>
        </p:nvGrpSpPr>
        <p:grpSpPr bwMode="auto">
          <a:xfrm>
            <a:off x="4419600" y="6248400"/>
            <a:ext cx="762000" cy="615950"/>
            <a:chOff x="2209800" y="6108700"/>
            <a:chExt cx="762000" cy="616010"/>
          </a:xfrm>
        </p:grpSpPr>
        <p:sp>
          <p:nvSpPr>
            <p:cNvPr id="5328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5"/>
          <p:cNvSpPr>
            <a:spLocks/>
          </p:cNvSpPr>
          <p:nvPr/>
        </p:nvSpPr>
        <p:spPr bwMode="gray">
          <a:xfrm rot="3399334" flipH="1" flipV="1">
            <a:off x="2505075" y="4002088"/>
            <a:ext cx="2447925" cy="166052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16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1.85185E-6 L 0.18334 1.85185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1.85185E-6 L 0.275 1.85185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9166 1.85185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186 L 0.09167 0.00186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0.00185 L 0.18333 0.00185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1.85185E-6 L 0.18333 1.85185E-6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86 L 0.09166 0.00186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-0.00232 L 0.275 -0.00232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/>
      <p:bldP spid="37" grpId="0"/>
      <p:bldP spid="38" grpId="0"/>
      <p:bldP spid="39" grpId="0"/>
      <p:bldP spid="39" grpId="1"/>
      <p:bldP spid="39" grpId="2"/>
      <p:bldP spid="39" grpId="3"/>
      <p:bldP spid="39" grpId="4"/>
      <p:bldP spid="39" grpId="5"/>
      <p:bldP spid="40" grpId="0"/>
      <p:bldP spid="80" grpId="0"/>
      <p:bldP spid="102" grpId="0" animBg="1"/>
      <p:bldP spid="102" grpId="1" animBg="1"/>
      <p:bldP spid="103" grpId="0" animBg="1"/>
      <p:bldP spid="103" grpId="1" animBg="1"/>
      <p:bldP spid="109" grpId="0" animBg="1"/>
      <p:bldP spid="109" grpId="1" animBg="1"/>
      <p:bldP spid="121" grpId="0" animBg="1"/>
      <p:bldP spid="121" grpId="1" animBg="1"/>
      <p:bldP spid="122" grpId="0" animBg="1"/>
      <p:bldP spid="122" grpId="1" animBg="1"/>
      <p:bldP spid="136" grpId="0" animBg="1"/>
      <p:bldP spid="13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Sắp Xếp T</a:t>
            </a:r>
            <a:r>
              <a:rPr lang="vi-VN" smtClean="0"/>
              <a:t>ă</a:t>
            </a:r>
            <a:r>
              <a:rPr lang="en-US" smtClean="0"/>
              <a:t>ng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SapXepTang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0; i &lt; n – 1;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 = i + 1; j &lt; 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 &gt; a[j])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HoanVi(a[i], a[j]);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một phần tử vào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Thêm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vào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“Đẩy” các phần tử bắt </a:t>
            </a:r>
            <a:r>
              <a:rPr lang="vi-VN" sz="2400" smtClean="0"/>
              <a:t>đầ</a:t>
            </a:r>
            <a:r>
              <a:rPr lang="en-US" sz="2400" smtClean="0"/>
              <a:t>u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sang phải </a:t>
            </a:r>
            <a:r>
              <a:rPr lang="en-US" sz="2400" smtClean="0">
                <a:solidFill>
                  <a:srgbClr val="FF0000"/>
                </a:solidFill>
              </a:rPr>
              <a:t>1 vị trí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Đ</a:t>
            </a:r>
            <a:r>
              <a:rPr lang="vi-VN" sz="2400" smtClean="0"/>
              <a:t>ư</a:t>
            </a:r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vào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trong mảng.</a:t>
            </a:r>
          </a:p>
          <a:p>
            <a:pPr lvl="1">
              <a:defRPr/>
            </a:pPr>
            <a:r>
              <a:rPr lang="en-US" sz="2400" smtClean="0"/>
              <a:t>T</a:t>
            </a:r>
            <a:r>
              <a:rPr lang="vi-VN" sz="2400" smtClean="0"/>
              <a:t>ă</a:t>
            </a:r>
            <a:r>
              <a:rPr lang="en-US" sz="2400" smtClean="0"/>
              <a:t>ng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lên </a:t>
            </a:r>
            <a:r>
              <a:rPr lang="en-US" sz="2400" smtClean="0">
                <a:solidFill>
                  <a:srgbClr val="FF0000"/>
                </a:solidFill>
              </a:rPr>
              <a:t>1 </a:t>
            </a:r>
            <a:r>
              <a:rPr lang="vi-VN" sz="2400" smtClean="0">
                <a:solidFill>
                  <a:srgbClr val="FF0000"/>
                </a:solidFill>
              </a:rPr>
              <a:t>đơ</a:t>
            </a:r>
            <a:r>
              <a:rPr lang="en-US" sz="2400" smtClean="0">
                <a:solidFill>
                  <a:srgbClr val="FF0000"/>
                </a:solidFill>
              </a:rPr>
              <a:t>n vị</a:t>
            </a:r>
            <a:r>
              <a:rPr lang="en-US" sz="2400" smtClean="0"/>
              <a:t>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65538"/>
            <a:ext cx="49987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1021080" y="516249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5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6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5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1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gray">
          <a:xfrm>
            <a:off x="3657600" y="57388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11430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19812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934200" y="5573713"/>
            <a:ext cx="731838" cy="731837"/>
            <a:chOff x="2016" y="1920"/>
            <a:chExt cx="1680" cy="1680"/>
          </a:xfrm>
        </p:grpSpPr>
        <p:sp>
          <p:nvSpPr>
            <p:cNvPr id="5534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gray">
          <a:xfrm>
            <a:off x="6705600" y="519271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gray">
          <a:xfrm>
            <a:off x="6172200" y="57261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gray">
          <a:xfrm>
            <a:off x="3657600" y="573722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gray">
          <a:xfrm>
            <a:off x="5334000" y="572135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066800" y="5573713"/>
            <a:ext cx="731838" cy="731837"/>
            <a:chOff x="1371600" y="5364480"/>
            <a:chExt cx="731520" cy="731520"/>
          </a:xfrm>
        </p:grpSpPr>
        <p:grpSp>
          <p:nvGrpSpPr>
            <p:cNvPr id="5534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534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1905000" y="5573713"/>
            <a:ext cx="731838" cy="731837"/>
            <a:chOff x="2209800" y="5364480"/>
            <a:chExt cx="731520" cy="731520"/>
          </a:xfrm>
        </p:grpSpPr>
        <p:grpSp>
          <p:nvGrpSpPr>
            <p:cNvPr id="5534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4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3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3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2" name="Freeform 5"/>
          <p:cNvSpPr>
            <a:spLocks/>
          </p:cNvSpPr>
          <p:nvPr/>
        </p:nvSpPr>
        <p:spPr bwMode="gray">
          <a:xfrm rot="5400000" flipH="1" flipV="1">
            <a:off x="2035968" y="4288632"/>
            <a:ext cx="1033463" cy="1600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066800" y="4248150"/>
            <a:ext cx="731838" cy="731838"/>
            <a:chOff x="2209800" y="4038600"/>
            <a:chExt cx="731520" cy="731520"/>
          </a:xfrm>
        </p:grpSpPr>
        <p:grpSp>
          <p:nvGrpSpPr>
            <p:cNvPr id="5533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3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2514600" y="447675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chèn?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2743200" y="65341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vt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5400000" flipH="1" flipV="1">
            <a:off x="2979737" y="6462713"/>
            <a:ext cx="29051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>
            <a:spLocks/>
          </p:cNvSpPr>
          <p:nvPr/>
        </p:nvSpPr>
        <p:spPr bwMode="gray">
          <a:xfrm rot="2168025" flipH="1" flipV="1">
            <a:off x="49180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1816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2168025" flipH="1" flipV="1">
            <a:off x="40798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" name="Freeform 5"/>
          <p:cNvSpPr>
            <a:spLocks/>
          </p:cNvSpPr>
          <p:nvPr/>
        </p:nvSpPr>
        <p:spPr bwMode="gray">
          <a:xfrm rot="2168025" flipH="1" flipV="1">
            <a:off x="31654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gray">
          <a:xfrm>
            <a:off x="3657600" y="51943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93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0.08993 3.33333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3.33333E-6 L 0.09167 3.33333E-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18299 3.7037E-7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8 -2.59259E-6 L 0.18298 0.19283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3" grpId="0"/>
      <p:bldP spid="56" grpId="0"/>
      <p:bldP spid="72" grpId="0"/>
      <p:bldP spid="73" grpId="0"/>
      <p:bldP spid="73" grpId="1"/>
      <p:bldP spid="74" grpId="0"/>
      <p:bldP spid="75" grpId="0"/>
      <p:bldP spid="75" grpId="1"/>
      <p:bldP spid="75" grpId="2"/>
      <p:bldP spid="76" grpId="0"/>
      <p:bldP spid="76" grpId="1"/>
      <p:bldP spid="92" grpId="0" animBg="1"/>
      <p:bldP spid="92" grpId="1" animBg="1"/>
      <p:bldP spid="92" grpId="2" animBg="1"/>
      <p:bldP spid="92" grpId="3" animBg="1"/>
      <p:bldP spid="98" grpId="0"/>
      <p:bldP spid="98" grpId="1"/>
      <p:bldP spid="99" grpId="0"/>
      <p:bldP spid="101" grpId="0" animBg="1"/>
      <p:bldP spid="101" grpId="1" animBg="1"/>
      <p:bldP spid="102" grpId="0"/>
      <p:bldP spid="103" grpId="0" animBg="1"/>
      <p:bldP spid="103" grpId="1" animBg="1"/>
      <p:bldP spid="104" grpId="0" animBg="1"/>
      <p:bldP spid="104" grpId="1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minh</a:t>
            </a: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smtClean="0"/>
              <a:t>&lt;N1&gt;, …, &lt;Nn&gt; : số l</a:t>
            </a:r>
            <a:r>
              <a:rPr lang="vi-VN" sz="2400" smtClean="0"/>
              <a:t>ượ</a:t>
            </a:r>
            <a:r>
              <a:rPr lang="en-US" sz="2400" smtClean="0"/>
              <a:t>ng phần tử của mỗi chiều.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z="2400" smtClean="0"/>
              <a:t>Phải </a:t>
            </a:r>
            <a:r>
              <a:rPr lang="en-US" sz="2400" smtClean="0">
                <a:solidFill>
                  <a:srgbClr val="FF0000"/>
                </a:solidFill>
              </a:rPr>
              <a:t>xác </a:t>
            </a:r>
            <a:r>
              <a:rPr lang="vi-VN" sz="2400" smtClean="0">
                <a:solidFill>
                  <a:srgbClr val="FF0000"/>
                </a:solidFill>
              </a:rPr>
              <a:t>đị</a:t>
            </a:r>
            <a:r>
              <a:rPr lang="en-US" sz="2400" smtClean="0">
                <a:solidFill>
                  <a:srgbClr val="FF0000"/>
                </a:solidFill>
              </a:rPr>
              <a:t>nh &lt;số phần tử&gt; cụ thể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FF0000"/>
                </a:solidFill>
              </a:rPr>
              <a:t>hằng</a:t>
            </a:r>
            <a:r>
              <a:rPr lang="en-US" sz="2400" smtClean="0"/>
              <a:t>) khi khai báo.</a:t>
            </a:r>
          </a:p>
          <a:p>
            <a:pPr lvl="1">
              <a:defRPr/>
            </a:pPr>
            <a:r>
              <a:rPr lang="en-US" sz="2400" smtClean="0"/>
              <a:t>Mảng nhiều chiều: &lt;tổng số phần tử&gt; = N1*N2*…*Nn</a:t>
            </a:r>
          </a:p>
          <a:p>
            <a:pPr lvl="1">
              <a:defRPr/>
            </a:pPr>
            <a:r>
              <a:rPr lang="en-US" sz="2200" smtClean="0"/>
              <a:t>Bộ nhớ sử dụng = &lt;tổng số phần tử&gt;*</a:t>
            </a:r>
            <a:r>
              <a:rPr lang="en-US" sz="2200" smtClean="0">
                <a:solidFill>
                  <a:srgbClr val="FF0000"/>
                </a:solidFill>
              </a:rPr>
              <a:t>sizeof</a:t>
            </a:r>
            <a:r>
              <a:rPr lang="en-US" sz="2200" smtClean="0"/>
              <a:t>(&lt;kiểu c</a:t>
            </a:r>
            <a:r>
              <a:rPr lang="vi-VN" sz="2200" smtClean="0"/>
              <a:t>ơ</a:t>
            </a:r>
            <a:r>
              <a:rPr lang="en-US" sz="2200" smtClean="0"/>
              <a:t> sở&gt;)</a:t>
            </a:r>
          </a:p>
          <a:p>
            <a:pPr lvl="1">
              <a:defRPr/>
            </a:pPr>
            <a:r>
              <a:rPr lang="en-US" sz="2400" smtClean="0"/>
              <a:t>Bộ nhớ sử dụng phải </a:t>
            </a:r>
            <a:r>
              <a:rPr lang="en-US" sz="2400" smtClean="0">
                <a:solidFill>
                  <a:srgbClr val="FF0000"/>
                </a:solidFill>
              </a:rPr>
              <a:t>ít h</a:t>
            </a:r>
            <a:r>
              <a:rPr lang="vi-VN" sz="2400" smtClean="0">
                <a:solidFill>
                  <a:srgbClr val="FF0000"/>
                </a:solidFill>
              </a:rPr>
              <a:t>ơ</a:t>
            </a:r>
            <a:r>
              <a:rPr lang="en-US" sz="2400" smtClean="0">
                <a:solidFill>
                  <a:srgbClr val="FF0000"/>
                </a:solidFill>
              </a:rPr>
              <a:t>n 64KB</a:t>
            </a:r>
            <a:r>
              <a:rPr lang="en-US" sz="2400" smtClean="0"/>
              <a:t> (65535 Bytes)</a:t>
            </a:r>
          </a:p>
          <a:p>
            <a:pPr lvl="1">
              <a:defRPr/>
            </a:pPr>
            <a:r>
              <a:rPr lang="en-US" sz="2400" smtClean="0"/>
              <a:t>Một dãy liên tục có chỉ số từ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&lt;tổng số phần tử&gt;-1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Thêm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Them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&amp;n, int vt, int 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(vt &gt;= 0 &amp;&amp; vt &lt;=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(int i = n; i &gt; vt; i--)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a[i] = a[i - 1];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a[vt] = 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n++;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Xóa một phần tử trong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endParaRPr lang="en-US" sz="2400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“Kéo” các phần tử bên phải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sang trái </a:t>
            </a:r>
            <a:r>
              <a:rPr lang="en-US" sz="2400" smtClean="0">
                <a:solidFill>
                  <a:srgbClr val="FF0000"/>
                </a:solidFill>
              </a:rPr>
              <a:t>1 vị trí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Giảm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xuống </a:t>
            </a:r>
            <a:r>
              <a:rPr lang="en-US" sz="2400" smtClean="0">
                <a:solidFill>
                  <a:srgbClr val="FF0000"/>
                </a:solidFill>
              </a:rPr>
              <a:t>1 </a:t>
            </a:r>
            <a:r>
              <a:rPr lang="vi-VN" sz="2400" smtClean="0">
                <a:solidFill>
                  <a:srgbClr val="FF0000"/>
                </a:solidFill>
              </a:rPr>
              <a:t>đơ</a:t>
            </a:r>
            <a:r>
              <a:rPr lang="en-US" sz="2400" smtClean="0">
                <a:solidFill>
                  <a:srgbClr val="FF0000"/>
                </a:solidFill>
              </a:rPr>
              <a:t>n vị</a:t>
            </a:r>
            <a:r>
              <a:rPr lang="en-US" sz="2400" smtClean="0"/>
              <a:t>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10588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1021080" y="5113636"/>
            <a:ext cx="33223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gray">
          <a:xfrm>
            <a:off x="3657600" y="56880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57401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740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Text Box 24"/>
            <p:cNvSpPr txBox="1">
              <a:spLocks noChangeArrowheads="1"/>
            </p:cNvSpPr>
            <p:nvPr/>
          </p:nvSpPr>
          <p:spPr bwMode="gray">
            <a:xfrm>
              <a:off x="31241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4" name="Text Box 24"/>
          <p:cNvSpPr txBox="1">
            <a:spLocks noChangeArrowheads="1"/>
          </p:cNvSpPr>
          <p:nvPr/>
        </p:nvSpPr>
        <p:spPr bwMode="gray">
          <a:xfrm>
            <a:off x="11430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gray">
          <a:xfrm>
            <a:off x="19812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934200" y="5521325"/>
            <a:ext cx="731838" cy="731838"/>
            <a:chOff x="2016" y="1920"/>
            <a:chExt cx="1680" cy="1680"/>
          </a:xfrm>
        </p:grpSpPr>
        <p:sp>
          <p:nvSpPr>
            <p:cNvPr id="5739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6705600" y="5140325"/>
            <a:ext cx="1219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4343400" y="511016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6172200" y="56737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3657600" y="5684838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gray">
          <a:xfrm>
            <a:off x="53340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066800" y="5521325"/>
            <a:ext cx="731838" cy="731838"/>
            <a:chOff x="1371600" y="5364480"/>
            <a:chExt cx="731520" cy="731520"/>
          </a:xfrm>
        </p:grpSpPr>
        <p:grpSp>
          <p:nvGrpSpPr>
            <p:cNvPr id="5739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739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96" name="Text Box 24"/>
            <p:cNvSpPr txBox="1">
              <a:spLocks noChangeArrowheads="1"/>
            </p:cNvSpPr>
            <p:nvPr/>
          </p:nvSpPr>
          <p:spPr bwMode="gray">
            <a:xfrm>
              <a:off x="14478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905000" y="5521325"/>
            <a:ext cx="731838" cy="731838"/>
            <a:chOff x="2209800" y="5364480"/>
            <a:chExt cx="731520" cy="731520"/>
          </a:xfrm>
        </p:grpSpPr>
        <p:grpSp>
          <p:nvGrpSpPr>
            <p:cNvPr id="5739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739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92" name="Text Box 24"/>
            <p:cNvSpPr txBox="1">
              <a:spLocks noChangeArrowheads="1"/>
            </p:cNvSpPr>
            <p:nvPr/>
          </p:nvSpPr>
          <p:spPr bwMode="gray">
            <a:xfrm>
              <a:off x="22860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5738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738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88" name="Text Box 24"/>
            <p:cNvSpPr txBox="1">
              <a:spLocks noChangeArrowheads="1"/>
            </p:cNvSpPr>
            <p:nvPr/>
          </p:nvSpPr>
          <p:spPr bwMode="gray">
            <a:xfrm>
              <a:off x="31242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57383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7385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6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 Box 24"/>
            <p:cNvSpPr txBox="1">
              <a:spLocks noChangeArrowheads="1"/>
            </p:cNvSpPr>
            <p:nvPr/>
          </p:nvSpPr>
          <p:spPr bwMode="gray">
            <a:xfrm>
              <a:off x="48005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5" name="Text Box 24"/>
          <p:cNvSpPr txBox="1">
            <a:spLocks noChangeArrowheads="1"/>
          </p:cNvSpPr>
          <p:nvPr/>
        </p:nvSpPr>
        <p:spPr bwMode="gray">
          <a:xfrm>
            <a:off x="1752600" y="4043363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xóa?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gray">
          <a:xfrm>
            <a:off x="1905000" y="6481763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vt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2141538" y="6410325"/>
            <a:ext cx="29051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5"/>
          <p:cNvSpPr>
            <a:spLocks/>
          </p:cNvSpPr>
          <p:nvPr/>
        </p:nvSpPr>
        <p:spPr bwMode="gray">
          <a:xfrm rot="19713729" flipH="1" flipV="1">
            <a:off x="1974850" y="4346575"/>
            <a:ext cx="1423988" cy="8620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" name="Freeform 5"/>
          <p:cNvSpPr>
            <a:spLocks/>
          </p:cNvSpPr>
          <p:nvPr/>
        </p:nvSpPr>
        <p:spPr bwMode="gray">
          <a:xfrm rot="19441766" flipV="1">
            <a:off x="2312988" y="5192713"/>
            <a:ext cx="727075" cy="5857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" name="Freeform 5"/>
          <p:cNvSpPr>
            <a:spLocks/>
          </p:cNvSpPr>
          <p:nvPr/>
        </p:nvSpPr>
        <p:spPr bwMode="gray">
          <a:xfrm rot="19441766" flipV="1">
            <a:off x="31496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" name="Freeform 5"/>
          <p:cNvSpPr>
            <a:spLocks/>
          </p:cNvSpPr>
          <p:nvPr/>
        </p:nvSpPr>
        <p:spPr bwMode="gray">
          <a:xfrm rot="19441766" flipV="1">
            <a:off x="39878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57379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738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80" name="Text Box 24"/>
            <p:cNvSpPr txBox="1">
              <a:spLocks noChangeArrowheads="1"/>
            </p:cNvSpPr>
            <p:nvPr/>
          </p:nvSpPr>
          <p:spPr bwMode="gray">
            <a:xfrm>
              <a:off x="48006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7" name="Text Box 24"/>
          <p:cNvSpPr txBox="1">
            <a:spLocks noChangeArrowheads="1"/>
          </p:cNvSpPr>
          <p:nvPr/>
        </p:nvSpPr>
        <p:spPr bwMode="gray">
          <a:xfrm>
            <a:off x="3505200" y="511016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8993 3.33333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023 L -0.0934 -0.00023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-0.09166 3.33333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4" grpId="0"/>
      <p:bldP spid="55" grpId="0"/>
      <p:bldP spid="56" grpId="0"/>
      <p:bldP spid="56" grpId="1"/>
      <p:bldP spid="60" grpId="0"/>
      <p:bldP spid="61" grpId="0"/>
      <p:bldP spid="62" grpId="0"/>
      <p:bldP spid="63" grpId="0"/>
      <p:bldP spid="63" grpId="1"/>
      <p:bldP spid="63" grpId="2"/>
      <p:bldP spid="64" grpId="0"/>
      <p:bldP spid="85" grpId="0"/>
      <p:bldP spid="85" grpId="1"/>
      <p:bldP spid="86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Xóa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Xoa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&amp;n, int vt)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if (vt &gt;= 0 &amp;&amp; vt &lt;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(int i = vt; i &lt; n – 1;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a[i] = a[i + 1];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n--;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15875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733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nhập xuất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Nhập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Xuất mảng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pc="-10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kiểm tra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toàn chẵn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toàn số nguyên tố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</a:t>
            </a:r>
            <a:r>
              <a:rPr lang="vi-VN" smtClean="0"/>
              <a:t>ă</a:t>
            </a:r>
            <a:r>
              <a:rPr lang="en-US" smtClean="0"/>
              <a:t>ng dần</a:t>
            </a:r>
            <a:endParaRPr lang="en-US" spc="-100" smtClean="0"/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5939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1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572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2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105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tính toán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Có bao nhiêu số chia hết cho 4 nh</a:t>
            </a:r>
            <a:r>
              <a:rPr lang="vi-VN" smtClean="0">
                <a:ea typeface="+mn-ea"/>
              </a:rPr>
              <a:t>ư</a:t>
            </a:r>
            <a:r>
              <a:rPr lang="en-US" smtClean="0">
                <a:ea typeface="+mn-ea"/>
              </a:rPr>
              <a:t>ng không chia hết cho 5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Tổng các số nguyên tố có trong mảng</a:t>
            </a: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tìm kiếm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cuối cùng của phần tử x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số nguyên tố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tiên trong mảng nếu có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nhỏ nhất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nhỏ nhất trong mảng</a:t>
            </a:r>
          </a:p>
        </p:txBody>
      </p:sp>
      <p:sp>
        <p:nvSpPr>
          <p:cNvPr id="6042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0421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029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562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xử lý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các số nguyên tố có trong mảng a </a:t>
            </a:r>
            <a:r>
              <a:rPr lang="vi-VN" smtClean="0">
                <a:ea typeface="+mn-ea"/>
              </a:rPr>
              <a:t>đư</a:t>
            </a:r>
            <a:r>
              <a:rPr lang="en-US" smtClean="0">
                <a:ea typeface="+mn-ea"/>
              </a:rPr>
              <a:t>a vào mảng b.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mảng a thành 2 mảng b (chứa các số nguyên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ng) và c (chứa các số còn lại)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giảm dần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sao cho các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đứ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mảng giảm dần, kế </a:t>
            </a:r>
            <a:r>
              <a:rPr lang="vi-VN" smtClean="0">
                <a:ea typeface="+mn-ea"/>
              </a:rPr>
              <a:t>đế</a:t>
            </a:r>
            <a:r>
              <a:rPr lang="en-US" smtClean="0">
                <a:ea typeface="+mn-ea"/>
              </a:rPr>
              <a:t>n là các số âm t</a:t>
            </a:r>
            <a:r>
              <a:rPr lang="vi-VN" smtClean="0">
                <a:ea typeface="+mn-ea"/>
              </a:rPr>
              <a:t>ă</a:t>
            </a:r>
            <a:r>
              <a:rPr lang="en-US" smtClean="0">
                <a:ea typeface="+mn-ea"/>
              </a:rPr>
              <a:t>ng dần, cuối cùng là các số 0.</a:t>
            </a:r>
          </a:p>
        </p:txBody>
      </p:sp>
      <p:sp>
        <p:nvSpPr>
          <p:cNvPr id="6144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1445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886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9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19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thêm/xóa/sửa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Sửa các số nguyên tố có trong mảng thành số 0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Chèn số 0 </a:t>
            </a:r>
            <a:r>
              <a:rPr lang="vi-VN" smtClean="0">
                <a:ea typeface="+mn-ea"/>
              </a:rPr>
              <a:t>đằ</a:t>
            </a:r>
            <a:r>
              <a:rPr lang="en-US" smtClean="0">
                <a:ea typeface="+mn-ea"/>
              </a:rPr>
              <a:t>ng sau các số nguyên tố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Xóa tất cả số nguyên tố có trong mảng</a:t>
            </a:r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246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209800" y="4724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209800" y="518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209800" y="563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z="2400" smtClean="0"/>
          </a:p>
        </p:txBody>
      </p:sp>
      <p:sp>
        <p:nvSpPr>
          <p:cNvPr id="204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Mang1Chieu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667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124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81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038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495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867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324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781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953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10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667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124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581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038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867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324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953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410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781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31242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Mang1Chieu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5800" y="3733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8200" y="3810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Mang2Chieu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667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124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3581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95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86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2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78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1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2667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3124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581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038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4495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5867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324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953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10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781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9600" y="48006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Mang2Chieu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9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6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239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696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667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124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581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124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495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410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867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953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76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(kô 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khai báo kiểu)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mảng&gt; &lt;tên biến mảng&gt;;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648200"/>
            <a:ext cx="152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724400"/>
            <a:ext cx="8305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Mang1Chieu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Mang2Chieu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Mang1Chieu m1, m2, m3;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Mang2Chieu m4, m5;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Số phần tử của mảng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Phải xác </a:t>
            </a:r>
            <a:r>
              <a:rPr lang="vi-VN" smtClean="0">
                <a:latin typeface="Arial" charset="0"/>
                <a:cs typeface="Arial" charset="0"/>
              </a:rPr>
              <a:t>đị</a:t>
            </a:r>
            <a:r>
              <a:rPr lang="en-US" smtClean="0">
                <a:latin typeface="Arial" charset="0"/>
                <a:cs typeface="Arial" charset="0"/>
              </a:rPr>
              <a:t>nh cụ thể số phần tử ngay lúc khai báo, không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sử dụng biến hoặc hằng th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ng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Nên sử dụng chỉ thị tiền xử lý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#define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vi-VN" smtClean="0">
                <a:latin typeface="Arial" charset="0"/>
                <a:cs typeface="Arial" charset="0"/>
              </a:rPr>
              <a:t>để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vi-VN" smtClean="0">
                <a:latin typeface="Arial" charset="0"/>
                <a:cs typeface="Arial" charset="0"/>
              </a:rPr>
              <a:t>đị</a:t>
            </a:r>
            <a:r>
              <a:rPr lang="en-US" smtClean="0">
                <a:latin typeface="Arial" charset="0"/>
                <a:cs typeface="Arial" charset="0"/>
              </a:rPr>
              <a:t>nh nghĩa số phần tử mảng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8956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971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=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int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= 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int b[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876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924425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10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20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	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 a[10];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b[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 b[10][20];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5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>
              <a:defRPr/>
            </a:pPr>
            <a:r>
              <a:rPr lang="en-US" smtClean="0"/>
              <a:t>Khởi tạo giá trị cho mọi phần tử của mảng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Khởi tạo giá trị cho một số phần tử </a:t>
            </a:r>
            <a:r>
              <a:rPr lang="vi-VN" smtClean="0"/>
              <a:t>đầ</a:t>
            </a:r>
            <a:r>
              <a:rPr lang="en-US" smtClean="0"/>
              <a:t>u mảng</a:t>
            </a:r>
          </a:p>
        </p:txBody>
      </p:sp>
      <p:sp>
        <p:nvSpPr>
          <p:cNvPr id="235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5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>
              <a:defRPr/>
            </a:pPr>
            <a:r>
              <a:rPr lang="en-US" smtClean="0"/>
              <a:t>Khởi tạo giá trị </a:t>
            </a:r>
            <a:r>
              <a:rPr lang="en-US" smtClean="0">
                <a:solidFill>
                  <a:srgbClr val="FF0000"/>
                </a:solidFill>
              </a:rPr>
              <a:t>0</a:t>
            </a:r>
            <a:r>
              <a:rPr lang="en-US" smtClean="0"/>
              <a:t> cho mọi phần tử của mảng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Tự </a:t>
            </a:r>
            <a:r>
              <a:rPr lang="vi-VN" smtClean="0"/>
              <a:t>độ</a:t>
            </a:r>
            <a:r>
              <a:rPr lang="en-US" smtClean="0"/>
              <a:t>ng xác </a:t>
            </a:r>
            <a:r>
              <a:rPr lang="vi-VN" smtClean="0"/>
              <a:t>đị</a:t>
            </a:r>
            <a:r>
              <a:rPr lang="en-US" smtClean="0"/>
              <a:t>nh số l</a:t>
            </a:r>
            <a:r>
              <a:rPr lang="vi-VN" smtClean="0"/>
              <a:t>ượ</a:t>
            </a:r>
            <a:r>
              <a:rPr lang="en-US" smtClean="0"/>
              <a:t>ng phần tử</a:t>
            </a:r>
          </a:p>
        </p:txBody>
      </p:sp>
      <p:sp>
        <p:nvSpPr>
          <p:cNvPr id="245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2856</Words>
  <Application>Microsoft Office PowerPoint</Application>
  <PresentationFormat>On-screen Show (4:3)</PresentationFormat>
  <Paragraphs>716</Paragraphs>
  <Slides>46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VCBB</vt:lpstr>
      <vt:lpstr>Nội dung</vt:lpstr>
      <vt:lpstr>Đặt vấn đề</vt:lpstr>
      <vt:lpstr>Dữ liệu kiểu mảng</vt:lpstr>
      <vt:lpstr>Khai báo biến mảng (tường minh)</vt:lpstr>
      <vt:lpstr>Khai báo biến mảng (tường minh)</vt:lpstr>
      <vt:lpstr>Khai báo biến mảng (kô tường minh)</vt:lpstr>
      <vt:lpstr>Số phần tử của mảng</vt:lpstr>
      <vt:lpstr>Khởi tạo giá trị cho mảng lúc khai báo</vt:lpstr>
      <vt:lpstr>Khởi tạo giá trị cho mảng lúc khai báo</vt:lpstr>
      <vt:lpstr>Truy xuất đến một phần tử</vt:lpstr>
      <vt:lpstr>Gán dữ liệu kiểu mảng</vt:lpstr>
      <vt:lpstr>Một số lỗi thường gặp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mảng</vt:lpstr>
      <vt:lpstr>Hàm Nhập Mảng</vt:lpstr>
      <vt:lpstr>Xuất mảng</vt:lpstr>
      <vt:lpstr>Hàm Xuất Mảng</vt:lpstr>
      <vt:lpstr>Tìm kiếm một phần tử trong mảng</vt:lpstr>
      <vt:lpstr>Hàm Tìm Kiếm (dùng while)</vt:lpstr>
      <vt:lpstr>Hàm Tìm Kiếm (dùng for)</vt:lpstr>
      <vt:lpstr>Kiểm tra tính chất của mảng</vt:lpstr>
      <vt:lpstr>Hàm Kiểm Tra (Cách 1)</vt:lpstr>
      <vt:lpstr>Hàm Kiểm Tra (Cách 2)</vt:lpstr>
      <vt:lpstr>Hàm Kiểm Tra (Cách 3)</vt:lpstr>
      <vt:lpstr>Tách các phần tử thỏa điều kiện</vt:lpstr>
      <vt:lpstr>Hàm Tách Số Nguyên Tố</vt:lpstr>
      <vt:lpstr>Tách mảng thành 2 mảng con</vt:lpstr>
      <vt:lpstr>Hàm Tách 2 Mảng</vt:lpstr>
      <vt:lpstr>Gộp 2 mảng thành một mảng</vt:lpstr>
      <vt:lpstr>Hàm Gộp Mảng</vt:lpstr>
      <vt:lpstr>Tìm giá trị lớn nhất của mảng</vt:lpstr>
      <vt:lpstr>Hàm tìm Max</vt:lpstr>
      <vt:lpstr>Sắp xếp mảng thành tăng dần</vt:lpstr>
      <vt:lpstr>Hàm Sắp Xếp Tăng</vt:lpstr>
      <vt:lpstr>Thêm một phần tử vào mảng</vt:lpstr>
      <vt:lpstr>Hàm Thêm</vt:lpstr>
      <vt:lpstr>Xóa một phần tử trong mảng</vt:lpstr>
      <vt:lpstr>Hàm Xóa</vt:lpstr>
      <vt:lpstr>Bài tập thực hành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283</cp:revision>
  <dcterms:created xsi:type="dcterms:W3CDTF">2007-09-05T08:24:33Z</dcterms:created>
  <dcterms:modified xsi:type="dcterms:W3CDTF">2013-05-08T05:53:56Z</dcterms:modified>
</cp:coreProperties>
</file>