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7315200" cy="96012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66"/>
    <a:srgbClr val="5CADFF"/>
    <a:srgbClr val="FF99FF"/>
    <a:srgbClr val="FF66FF"/>
    <a:srgbClr val="FFCCFF"/>
    <a:srgbClr val="CC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7" autoAdjust="0"/>
    <p:restoredTop sz="94004" autoAdjust="0"/>
  </p:normalViewPr>
  <p:slideViewPr>
    <p:cSldViewPr>
      <p:cViewPr>
        <p:scale>
          <a:sx n="75" d="100"/>
          <a:sy n="75" d="100"/>
        </p:scale>
        <p:origin x="-10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508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A5B6F7FB-774D-4140-838C-3DEEA4F72382}" type="datetimeFigureOut">
              <a:rPr lang="vi-VN"/>
              <a:pPr>
                <a:defRPr/>
              </a:pPr>
              <a:t>08/05/2013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D3F7D005-C39E-4037-BA4E-FC7407BE0B0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708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87E1666F-2859-4E0A-B2EF-45DF0B4222FB}" type="datetimeFigureOut">
              <a:rPr lang="en-US"/>
              <a:pPr>
                <a:defRPr/>
              </a:pPr>
              <a:t>08/05/2013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cs typeface="+mn-cs"/>
              </a:defRPr>
            </a:lvl1pPr>
          </a:lstStyle>
          <a:p>
            <a:pPr>
              <a:defRPr/>
            </a:pPr>
            <a:fld id="{D07BD84A-4722-45EB-9655-EAEEB080E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7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8268D8-FE03-4152-9584-255E2E15657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E15CAF-F029-4D66-8C11-5799269AB3BA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85043E-3302-4F3D-896A-68E503B5230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36B3AB-8756-4F91-B570-643F78A63D7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3BB594-DFC0-4B9D-AD76-A0F9FFD4FF22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7F6DB6-9BF5-4DD2-B7E4-BFD05D20655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FF8E089-9556-4E5A-B1E9-9F622435BB2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87D92A-80F6-4741-A313-94C4FB6552B0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A86C2A-612D-4D47-B306-1A17DEAB9619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F24CD4-D0D3-4BCC-BE86-6CE3B888AC00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6DADBE-41AE-47CE-95A1-2080280B738B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08C774-EC33-4646-910F-627027A24EBE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03419F-79BD-40CB-B75E-F8D70CD00CEE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D68201-065A-4293-9686-FAA154772A02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FA077B-8DE3-45A7-B390-B73D9C4A70A3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E4B26E-9DD9-4C84-B089-4E2D8B2B3C84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82EB7A-16BF-41AE-BE82-D4672A2AB801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55F4CE-13B1-43FD-9AE9-E5D8946B0BA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808FBE-ED0A-459B-94BF-E391FBA01750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C1D1AB-879E-4271-980A-4BC0DD275B0E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E47897-98F4-4028-97B1-10501DCF7647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4DC118-59D1-441C-8CD7-03DA831B5B53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9B5B16-5C4D-4291-99F7-177107ABFA9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099D18-0383-4860-8B4F-770DC68B553F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dirty="0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96B1EA-4BA4-4222-BD0B-C724E8EB84B2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D3797F-D9EF-4C2C-8B2F-09444984ED63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4D40C2-0685-4B5F-8580-85EB297C1266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0B3AC7-F11D-4F25-AC22-F6AC6E3218CC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E5BC38-BF33-4C26-BC54-55BF987FA0EC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0C26B0-8C85-45DE-8C55-6DCA7D943B39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28F378-3F25-4EC3-87B7-3B724C980708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FBC316-0954-463E-9998-EDDFE6AB518D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69386F-401D-4ACF-88F7-E84B168FBC5A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442065-C3AE-48E5-8565-37337C0B1D2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31443E-DC57-4E4D-A52C-8F90B89C51B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6F3509-4634-440D-8A3F-915F19125B10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3AA9BA-0B8A-4016-994B-A3F530D5481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924FC4-FAF5-4CBE-B497-AAA19B0DD9E1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1CB923-4B3A-4672-9EBB-2B08B956633D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>
              <a:defRPr/>
            </a:pP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  <a:cs typeface="+mn-cs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CFA1437-E52B-45F4-A99A-25DFBE06703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Đặng Bình Ph</a:t>
            </a:r>
            <a:r>
              <a:rPr lang="vi-VN" kern="0" smtClean="0">
                <a:solidFill>
                  <a:schemeClr val="tx1"/>
                </a:solidFill>
                <a:latin typeface="+mn-lt"/>
                <a:cs typeface="+mn-cs"/>
              </a:rPr>
              <a:t>ươ</a:t>
            </a:r>
            <a:r>
              <a:rPr lang="en-US" kern="0" smtClean="0">
                <a:solidFill>
                  <a:schemeClr val="tx1"/>
                </a:solidFill>
                <a:latin typeface="+mn-lt"/>
                <a:cs typeface="+mn-cs"/>
              </a:rPr>
              <a:t>ng</a:t>
            </a: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smtClean="0">
                <a:solidFill>
                  <a:schemeClr val="tx1"/>
                </a:solidFill>
                <a:latin typeface="+mn-lt"/>
                <a:cs typeface="+mn-cs"/>
              </a:rPr>
              <a:t>dbphuong@fit.hcmuns.edu.vn</a:t>
            </a:r>
            <a:endParaRPr lang="en-US" sz="1200" ker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8474DA4-C2CF-4472-884E-B969FF41112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ECD05F89-54F6-4F0A-8165-4E9E8A61CD6D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7C88AEF5-731D-4F55-A74A-521CBCE9BEEE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0954405-763D-4670-A676-F441F64979BC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DAE2F3C-BC5A-4D82-A32E-60589B032CC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9B04EAB-100C-4970-A549-F9AEF0466B5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D9EAD13B-1B79-48E9-84CD-D24770B6824F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311E6BF8-BE99-4AD6-9E2C-0A6FDE2095E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B3C482BA-E04F-4D55-B497-92FE24BDB42A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155CE2D2-257C-4E2C-81EA-D86A4B695C52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C508A812-6385-4561-8CFF-8DBEE1925B2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586889F7-57D4-455F-9204-70F28D6C7E05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cs typeface="+mn-cs"/>
              </a:rPr>
              <a:t>BB</a:t>
            </a:r>
            <a:endParaRPr lang="en-US" sz="1600" b="1" baseline="30000">
              <a:solidFill>
                <a:schemeClr val="bg1"/>
              </a:solidFill>
              <a:cs typeface="+mn-cs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pPr algn="ctr">
              <a:defRPr/>
            </a:pPr>
            <a:fld id="{93F371C6-BCF2-4CB4-971B-EB7F617DFE30}" type="slidenum">
              <a:rPr lang="en-US" sz="1800" smtClean="0">
                <a:solidFill>
                  <a:schemeClr val="bg1"/>
                </a:solidFill>
                <a:latin typeface="Corbel" pitchFamily="34" charset="0"/>
                <a:cs typeface="+mn-cs"/>
              </a:rPr>
              <a:pPr algn="ctr">
                <a:defRPr/>
              </a:pPr>
              <a:t>‹#›</a:t>
            </a:fld>
            <a:endParaRPr lang="en-US" sz="1800">
              <a:solidFill>
                <a:schemeClr val="bg1"/>
              </a:solidFill>
              <a:latin typeface="Corbel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slide" Target="slide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grpSp>
        <p:nvGrpSpPr>
          <p:cNvPr id="16388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Khái niệm</a:t>
              </a: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6389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Khai báo</a:t>
              </a: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39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Truy xuất dữ liệu kiểu mảng</a:t>
              </a: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6391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Một số bài toán trên mảng 1 chiều</a:t>
              </a: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xuất </a:t>
            </a:r>
            <a:r>
              <a:rPr lang="vi-VN" smtClean="0"/>
              <a:t>đế</a:t>
            </a:r>
            <a:r>
              <a:rPr lang="en-US" smtClean="0"/>
              <a:t>n một phần tử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Thông qua chỉ số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Cho mảng nh</a:t>
            </a:r>
            <a:r>
              <a:rPr lang="vi-VN" smtClean="0"/>
              <a:t>ư</a:t>
            </a:r>
            <a:r>
              <a:rPr lang="en-US" smtClean="0"/>
              <a:t> sau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Các truy xuất</a:t>
            </a:r>
          </a:p>
          <a:p>
            <a:pPr lvl="2"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Hợp lệ</a:t>
            </a:r>
            <a:r>
              <a:rPr lang="en-US" smtClean="0"/>
              <a:t>: a[0], a[1], a[2], a[3]</a:t>
            </a:r>
          </a:p>
          <a:p>
            <a:pPr lvl="2">
              <a:defRPr/>
            </a:pPr>
            <a:r>
              <a:rPr lang="en-US" smtClean="0">
                <a:solidFill>
                  <a:srgbClr val="FF0000"/>
                </a:solidFill>
              </a:rPr>
              <a:t>Không hợp lệ</a:t>
            </a:r>
            <a:r>
              <a:rPr lang="en-US" smtClean="0"/>
              <a:t>: a[-1], a[4], a[5], …</a:t>
            </a:r>
          </a:p>
          <a:p>
            <a:pPr lvl="2">
              <a:buFontTx/>
              <a:buNone/>
              <a:defRPr/>
            </a:pPr>
            <a:r>
              <a:rPr lang="en-US" smtClean="0"/>
              <a:t>	=&gt; Cho kết th</a:t>
            </a:r>
            <a:r>
              <a:rPr lang="vi-VN" smtClean="0"/>
              <a:t>ườ</a:t>
            </a:r>
            <a:r>
              <a:rPr lang="en-US" smtClean="0"/>
              <a:t>ng không nh</a:t>
            </a:r>
            <a:r>
              <a:rPr lang="vi-VN" smtClean="0"/>
              <a:t>ư</a:t>
            </a:r>
            <a:r>
              <a:rPr lang="en-US" smtClean="0"/>
              <a:t> mong muốn!</a:t>
            </a:r>
            <a:endParaRPr lang="en-US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1981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biến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&lt;gt cs1&gt;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&lt;gt cs2&gt;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&lt;gt csn&gt;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3657600"/>
            <a:ext cx="1524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37338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a[4];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48006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52578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57150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6172200" y="3657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8006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52578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57150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172200" y="3200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Gán dữ liệu kiểu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0000"/>
                </a:solidFill>
              </a:rPr>
              <a:t>Không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đượ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 sử dụng phép gán thông th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mà phải gán trực tiếp giữa các phần tử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ươ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ứng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971800"/>
            <a:ext cx="1524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971800"/>
            <a:ext cx="73152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 strike="sngStrike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 strike="sngStrike">
                <a:latin typeface="Courier New" pitchFamily="49" charset="0"/>
                <a:cs typeface="Courier New" pitchFamily="49" charset="0"/>
              </a:rPr>
              <a:t>ch&gt; = &lt;biến mảng nguồn&gt;;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//sai</a:t>
            </a:r>
          </a:p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&lt;biến mảng 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đí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ch&gt;[&lt;chỉ số thứ i&gt;] =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&lt;giá trị&gt;;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4495800"/>
            <a:ext cx="1524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495800"/>
            <a:ext cx="73152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3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typedef int MangSo[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MangSo a = {1, 2, 3}, b;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b = a;	// Sai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for (int i = 0; i &lt; 3; i++) b[i] = a[i];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4572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5791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609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lỗi th</a:t>
            </a:r>
            <a:r>
              <a:rPr lang="vi-VN" smtClean="0"/>
              <a:t>ườ</a:t>
            </a:r>
            <a:r>
              <a:rPr lang="en-US" smtClean="0"/>
              <a:t>ng gặp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Khai báo không chỉ rõ số l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ượ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phần tử</a:t>
            </a:r>
          </a:p>
          <a:p>
            <a:pPr lvl="1">
              <a:defRPr/>
            </a:pPr>
            <a:r>
              <a:rPr lang="en-US" sz="2400" smtClean="0"/>
              <a:t>int a</a:t>
            </a:r>
            <a:r>
              <a:rPr lang="en-US" sz="2400" smtClean="0">
                <a:solidFill>
                  <a:srgbClr val="FF0000"/>
                </a:solidFill>
              </a:rPr>
              <a:t>[]</a:t>
            </a:r>
            <a:r>
              <a:rPr lang="en-US" sz="2400" smtClean="0"/>
              <a:t>; =&gt; int a[100];</a:t>
            </a:r>
          </a:p>
          <a:p>
            <a:pPr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Số l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ượ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phần tử liên quan </a:t>
            </a:r>
            <a:r>
              <a:rPr lang="vi-VN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đế</a:t>
            </a: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 biến hoặc hằng</a:t>
            </a:r>
          </a:p>
          <a:p>
            <a:pPr lvl="1">
              <a:defRPr/>
            </a:pPr>
            <a:r>
              <a:rPr lang="en-US" sz="2400" smtClean="0"/>
              <a:t>int n1 = 10; int a[</a:t>
            </a:r>
            <a:r>
              <a:rPr lang="en-US" sz="2400" smtClean="0">
                <a:solidFill>
                  <a:srgbClr val="FF0000"/>
                </a:solidFill>
              </a:rPr>
              <a:t>n1</a:t>
            </a:r>
            <a:r>
              <a:rPr lang="en-US" sz="2400" smtClean="0"/>
              <a:t>]; =&gt; int a[10];</a:t>
            </a:r>
          </a:p>
          <a:p>
            <a:pPr lvl="1">
              <a:defRPr/>
            </a:pPr>
            <a:r>
              <a:rPr lang="en-US" sz="2400" smtClean="0"/>
              <a:t>const int n2 = 10; int a[</a:t>
            </a:r>
            <a:r>
              <a:rPr lang="en-US" sz="2400" smtClean="0">
                <a:solidFill>
                  <a:srgbClr val="FF0000"/>
                </a:solidFill>
              </a:rPr>
              <a:t>n2</a:t>
            </a:r>
            <a:r>
              <a:rPr lang="en-US" sz="2400" smtClean="0"/>
              <a:t>]; =&gt; int a[10];</a:t>
            </a:r>
          </a:p>
          <a:p>
            <a:pPr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Khởi tạo cách biệt với khai báo</a:t>
            </a:r>
          </a:p>
          <a:p>
            <a:pPr lvl="1">
              <a:defRPr/>
            </a:pPr>
            <a:r>
              <a:rPr lang="en-US" sz="2400" smtClean="0"/>
              <a:t>int a[4]; a = {2912, 1706, 1506, 1904};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smtClean="0"/>
              <a:t>	=&gt; int a[4] = {2912, 1706, 1506, 1904};</a:t>
            </a:r>
          </a:p>
          <a:p>
            <a:pPr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Chỉ số mảng không hợp lệ</a:t>
            </a:r>
          </a:p>
          <a:p>
            <a:pPr lvl="1">
              <a:defRPr/>
            </a:pPr>
            <a:r>
              <a:rPr lang="en-US" sz="2400" smtClean="0"/>
              <a:t>int a[4];</a:t>
            </a:r>
          </a:p>
          <a:p>
            <a:pPr lvl="1">
              <a:defRPr/>
            </a:pPr>
            <a:r>
              <a:rPr lang="en-US" sz="2400" smtClean="0"/>
              <a:t>a[</a:t>
            </a:r>
            <a:r>
              <a:rPr lang="en-US" sz="2400" smtClean="0">
                <a:solidFill>
                  <a:srgbClr val="FF0000"/>
                </a:solidFill>
              </a:rPr>
              <a:t>-1</a:t>
            </a:r>
            <a:r>
              <a:rPr lang="en-US" sz="2400" smtClean="0"/>
              <a:t>] = 1; a[</a:t>
            </a:r>
            <a:r>
              <a:rPr lang="en-US" sz="2400" smtClean="0">
                <a:solidFill>
                  <a:srgbClr val="FF0000"/>
                </a:solidFill>
              </a:rPr>
              <a:t>10</a:t>
            </a:r>
            <a:r>
              <a:rPr lang="en-US" sz="2400" smtClean="0"/>
              <a:t>] = 0;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>
              <a:defRPr/>
            </a:pPr>
            <a:r>
              <a:rPr lang="en-US" smtClean="0"/>
              <a:t>Tham số kiểu mảng trong khai báo hàm </a:t>
            </a:r>
            <a:r>
              <a:rPr lang="en-US" smtClean="0">
                <a:solidFill>
                  <a:srgbClr val="FF0000"/>
                </a:solidFill>
              </a:rPr>
              <a:t>giống nh</a:t>
            </a:r>
            <a:r>
              <a:rPr lang="vi-VN" smtClean="0">
                <a:solidFill>
                  <a:srgbClr val="FF0000"/>
                </a:solidFill>
              </a:rPr>
              <a:t>ư</a:t>
            </a:r>
            <a:r>
              <a:rPr lang="en-US" smtClean="0">
                <a:solidFill>
                  <a:srgbClr val="FF0000"/>
                </a:solidFill>
              </a:rPr>
              <a:t> khai báo biến</a:t>
            </a:r>
            <a:r>
              <a:rPr lang="en-US" smtClean="0"/>
              <a:t> mảng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Tham số kiểu mảng truyền cho hàm chính là </a:t>
            </a:r>
            <a:r>
              <a:rPr lang="vi-VN" smtClean="0">
                <a:solidFill>
                  <a:srgbClr val="FF0000"/>
                </a:solidFill>
              </a:rPr>
              <a:t>đị</a:t>
            </a:r>
            <a:r>
              <a:rPr lang="en-US" smtClean="0">
                <a:solidFill>
                  <a:srgbClr val="FF0000"/>
                </a:solidFill>
              </a:rPr>
              <a:t>a chỉ của phần tử </a:t>
            </a:r>
            <a:r>
              <a:rPr lang="vi-VN" smtClean="0">
                <a:solidFill>
                  <a:srgbClr val="FF0000"/>
                </a:solidFill>
              </a:rPr>
              <a:t>đầ</a:t>
            </a:r>
            <a:r>
              <a:rPr lang="en-US" smtClean="0">
                <a:solidFill>
                  <a:srgbClr val="FF0000"/>
                </a:solidFill>
              </a:rPr>
              <a:t>u tiên của mảng</a:t>
            </a:r>
          </a:p>
          <a:p>
            <a:pPr lvl="2">
              <a:defRPr/>
            </a:pPr>
            <a:r>
              <a:rPr lang="en-US" smtClean="0"/>
              <a:t>Có thể </a:t>
            </a:r>
            <a:r>
              <a:rPr lang="en-US" smtClean="0">
                <a:solidFill>
                  <a:srgbClr val="FF0000"/>
                </a:solidFill>
              </a:rPr>
              <a:t>bỏ số l</a:t>
            </a:r>
            <a:r>
              <a:rPr lang="vi-VN" smtClean="0">
                <a:solidFill>
                  <a:srgbClr val="FF0000"/>
                </a:solidFill>
              </a:rPr>
              <a:t>ượ</a:t>
            </a:r>
            <a:r>
              <a:rPr lang="en-US" smtClean="0">
                <a:solidFill>
                  <a:srgbClr val="FF0000"/>
                </a:solidFill>
              </a:rPr>
              <a:t>ng phần tử</a:t>
            </a:r>
            <a:r>
              <a:rPr lang="en-US" smtClean="0"/>
              <a:t> hoặc </a:t>
            </a:r>
            <a:r>
              <a:rPr lang="en-US" smtClean="0">
                <a:solidFill>
                  <a:srgbClr val="FF0000"/>
                </a:solidFill>
              </a:rPr>
              <a:t>sử dụng con trỏ</a:t>
            </a:r>
            <a:r>
              <a:rPr lang="en-US" smtClean="0"/>
              <a:t>.</a:t>
            </a:r>
          </a:p>
          <a:p>
            <a:pPr lvl="2">
              <a:defRPr/>
            </a:pPr>
            <a:r>
              <a:rPr lang="en-US" smtClean="0"/>
              <a:t>Mảng </a:t>
            </a:r>
            <a:r>
              <a:rPr lang="en-US" smtClean="0">
                <a:solidFill>
                  <a:srgbClr val="FF0000"/>
                </a:solidFill>
              </a:rPr>
              <a:t>có thể thay </a:t>
            </a:r>
            <a:r>
              <a:rPr lang="vi-VN" smtClean="0">
                <a:solidFill>
                  <a:srgbClr val="FF0000"/>
                </a:solidFill>
              </a:rPr>
              <a:t>đổ</a:t>
            </a:r>
            <a:r>
              <a:rPr lang="en-US" smtClean="0">
                <a:solidFill>
                  <a:srgbClr val="FF0000"/>
                </a:solidFill>
              </a:rPr>
              <a:t>i nội dung</a:t>
            </a:r>
            <a:r>
              <a:rPr lang="en-US" smtClean="0"/>
              <a:t> sau khi thực hiện hàm.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971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0480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a[100]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53340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54102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a[]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*a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mảng cho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Truyền mảng cho hàm</a:t>
            </a:r>
          </a:p>
          <a:p>
            <a:pPr lvl="1">
              <a:defRPr/>
            </a:pPr>
            <a:r>
              <a:rPr lang="en-US" smtClean="0"/>
              <a:t>Số l</a:t>
            </a:r>
            <a:r>
              <a:rPr lang="vi-VN" smtClean="0"/>
              <a:t>ượ</a:t>
            </a:r>
            <a:r>
              <a:rPr lang="en-US" smtClean="0"/>
              <a:t>ng phần tử thực sự truyền qua biến khác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Lời gọi hàm</a:t>
            </a:r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2590800"/>
            <a:ext cx="152400" cy="990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8200" y="2565400"/>
            <a:ext cx="8305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SapXepTang(int a[100],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SapXepTang(int a[],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SapXepTang(int *a,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" y="4191000"/>
            <a:ext cx="152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38200" y="4165600"/>
            <a:ext cx="8305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NhapMang(int a[], int &amp;n);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XuatMang(int a[], int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a[100], n;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NhapMang(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XuatMang(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n);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5791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6096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bài toán c</a:t>
            </a:r>
            <a:r>
              <a:rPr lang="vi-VN" smtClean="0"/>
              <a:t>ơ</a:t>
            </a:r>
            <a:r>
              <a:rPr lang="en-US" smtClean="0"/>
              <a:t>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Viết hàm thực hiện từng yêu cầu sau</a:t>
            </a:r>
          </a:p>
          <a:p>
            <a:pPr lvl="1">
              <a:defRPr/>
            </a:pPr>
            <a:r>
              <a:rPr lang="en-US" smtClean="0"/>
              <a:t>Nhập mảng</a:t>
            </a:r>
          </a:p>
          <a:p>
            <a:pPr lvl="1">
              <a:defRPr/>
            </a:pPr>
            <a:r>
              <a:rPr lang="en-US" smtClean="0"/>
              <a:t>Xuất mảng</a:t>
            </a:r>
          </a:p>
          <a:p>
            <a:pPr lvl="1">
              <a:defRPr/>
            </a:pPr>
            <a:r>
              <a:rPr lang="en-US" smtClean="0"/>
              <a:t>Tìm kiếm một phần tử trong mảng</a:t>
            </a:r>
          </a:p>
          <a:p>
            <a:pPr lvl="1">
              <a:defRPr/>
            </a:pPr>
            <a:r>
              <a:rPr lang="en-US" smtClean="0"/>
              <a:t>Kiểm tra tính chất của mảng</a:t>
            </a:r>
          </a:p>
          <a:p>
            <a:pPr lvl="1">
              <a:defRPr/>
            </a:pPr>
            <a:r>
              <a:rPr lang="en-US" smtClean="0"/>
              <a:t>Tách mảng / Gộp mảng</a:t>
            </a:r>
          </a:p>
          <a:p>
            <a:pPr lvl="1">
              <a:defRPr/>
            </a:pPr>
            <a:r>
              <a:rPr lang="en-US" smtClean="0"/>
              <a:t>Tìm giá trị nhỏ nhất/lớn nhất của mảng</a:t>
            </a:r>
          </a:p>
          <a:p>
            <a:pPr lvl="1">
              <a:defRPr/>
            </a:pPr>
            <a:r>
              <a:rPr lang="en-US" smtClean="0"/>
              <a:t>Sắp xếp mảng giảm dần/t</a:t>
            </a:r>
            <a:r>
              <a:rPr lang="vi-VN" smtClean="0"/>
              <a:t>ă</a:t>
            </a:r>
            <a:r>
              <a:rPr lang="en-US" smtClean="0"/>
              <a:t>ng dần</a:t>
            </a:r>
          </a:p>
          <a:p>
            <a:pPr lvl="1">
              <a:defRPr/>
            </a:pPr>
            <a:r>
              <a:rPr lang="en-US" smtClean="0"/>
              <a:t>Thêm/Xóa/Sửa một phần tử vào mảng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quy </a:t>
            </a:r>
            <a:r>
              <a:rPr lang="vi-VN" smtClean="0"/>
              <a:t>ướ</a:t>
            </a:r>
            <a:r>
              <a:rPr lang="en-US" smtClean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l</a:t>
            </a:r>
            <a:r>
              <a:rPr lang="vi-V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ượ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phần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tử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hàm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HoanVi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*x,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*y)</a:t>
            </a:r>
            <a:r>
              <a:rPr lang="en-US" dirty="0" smtClean="0"/>
              <a:t>: </a:t>
            </a:r>
            <a:r>
              <a:rPr lang="en-US" dirty="0" err="1" smtClean="0"/>
              <a:t>hoán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LaSNT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n)</a:t>
            </a:r>
            <a:r>
              <a:rPr lang="en-US" dirty="0" smtClean="0"/>
              <a:t>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.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1 </a:t>
            </a:r>
            <a:r>
              <a:rPr lang="en-US" dirty="0" err="1" smtClean="0"/>
              <a:t>nếu</a:t>
            </a:r>
            <a:r>
              <a:rPr lang="en-US" dirty="0" smtClean="0"/>
              <a:t> 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, </a:t>
            </a:r>
            <a:r>
              <a:rPr lang="en-US" dirty="0" err="1" smtClean="0"/>
              <a:t>ng</a:t>
            </a:r>
            <a:r>
              <a:rPr lang="vi-VN" dirty="0" smtClean="0"/>
              <a:t>ượ</a:t>
            </a:r>
            <a:r>
              <a:rPr lang="en-US" dirty="0" smtClean="0"/>
              <a:t>c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0.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0574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MAX 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16300"/>
            <a:ext cx="42100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Thủ tục HoanVi &amp; Hàm LaSNT</a:t>
            </a:r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524000"/>
            <a:ext cx="70104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3155216"/>
            <a:ext cx="9128125" cy="3352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55750"/>
            <a:ext cx="37147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/>
          </p:cNvSpPr>
          <p:nvPr/>
        </p:nvSpPr>
        <p:spPr bwMode="auto">
          <a:xfrm>
            <a:off x="-1" y="1136650"/>
            <a:ext cx="9128125" cy="183515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Nhập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phép nhập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một mảng có số l</a:t>
            </a:r>
            <a:r>
              <a:rPr lang="vi-VN" sz="2400" smtClean="0"/>
              <a:t>ượ</a:t>
            </a:r>
            <a:r>
              <a:rPr lang="en-US" sz="2400" smtClean="0"/>
              <a:t>ng phần tử là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.</a:t>
            </a:r>
          </a:p>
          <a:p>
            <a:pPr lvl="1">
              <a:defRPr/>
            </a:pPr>
            <a:r>
              <a:rPr lang="en-US" sz="2400" smtClean="0"/>
              <a:t>Nhập </a:t>
            </a:r>
            <a:r>
              <a:rPr lang="en-US" sz="2400" smtClean="0">
                <a:solidFill>
                  <a:srgbClr val="FF0000"/>
                </a:solidFill>
              </a:rPr>
              <a:t>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phần tử thực sự n</a:t>
            </a:r>
            <a:r>
              <a:rPr lang="en-US" sz="2400" smtClean="0"/>
              <a:t> của mảng.</a:t>
            </a:r>
          </a:p>
          <a:p>
            <a:pPr lvl="1">
              <a:defRPr/>
            </a:pPr>
            <a:r>
              <a:rPr lang="en-US" sz="2400" smtClean="0"/>
              <a:t>Nhập từng phần tử cho mảng từ chỉ số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</a:t>
            </a:r>
            <a:r>
              <a:rPr lang="en-US" sz="2400" smtClean="0">
                <a:solidFill>
                  <a:srgbClr val="FF0000"/>
                </a:solidFill>
              </a:rPr>
              <a:t>n – 1</a:t>
            </a:r>
            <a:r>
              <a:rPr lang="en-US" sz="2400" smtClean="0"/>
              <a:t>.</a:t>
            </a:r>
            <a:endParaRPr lang="en-US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3838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24"/>
          <p:cNvSpPr txBox="1">
            <a:spLocks noChangeArrowheads="1"/>
          </p:cNvSpPr>
          <p:nvPr/>
        </p:nvSpPr>
        <p:spPr bwMode="gray">
          <a:xfrm>
            <a:off x="44958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4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3836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3834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3832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3830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3581400" y="5516563"/>
            <a:ext cx="731838" cy="731837"/>
            <a:chOff x="2016" y="1920"/>
            <a:chExt cx="1680" cy="1680"/>
          </a:xfrm>
        </p:grpSpPr>
        <p:sp>
          <p:nvSpPr>
            <p:cNvPr id="33828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gray">
          <a:xfrm>
            <a:off x="36576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9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33826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gray">
          <a:xfrm>
            <a:off x="4343400" y="51625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- 1 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3824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1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3822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1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3820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6" grpId="0"/>
      <p:bldP spid="20" grpId="0"/>
      <p:bldP spid="24" grpId="0"/>
      <p:bldP spid="28" grpId="0"/>
      <p:bldP spid="28" grpId="1"/>
      <p:bldP spid="32" grpId="0"/>
      <p:bldP spid="33" grpId="0"/>
      <p:bldP spid="34" grpId="0"/>
      <p:bldP spid="35" grpId="0"/>
      <p:bldP spid="35" grpId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2057400"/>
            <a:ext cx="61055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Nhập Mảng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1600200"/>
            <a:ext cx="9128125" cy="3733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</a:t>
            </a:r>
            <a:r>
              <a:rPr lang="vi-VN" smtClean="0"/>
              <a:t>đề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</a:p>
          <a:p>
            <a:pPr lvl="1">
              <a:defRPr/>
            </a:pPr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 smtClean="0"/>
              <a:t>ng trình cần l</a:t>
            </a:r>
            <a:r>
              <a:rPr lang="vi-VN" smtClean="0"/>
              <a:t>ư</a:t>
            </a:r>
            <a:r>
              <a:rPr lang="en-US" smtClean="0"/>
              <a:t>u trữ </a:t>
            </a:r>
            <a:r>
              <a:rPr lang="en-US" smtClean="0">
                <a:solidFill>
                  <a:srgbClr val="FF0000"/>
                </a:solidFill>
              </a:rPr>
              <a:t>3</a:t>
            </a:r>
            <a:r>
              <a:rPr lang="en-US" smtClean="0"/>
              <a:t> số nguyên?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	=&gt; Khai báo </a:t>
            </a:r>
            <a:r>
              <a:rPr lang="en-US" smtClean="0">
                <a:solidFill>
                  <a:srgbClr val="FF0000"/>
                </a:solidFill>
              </a:rPr>
              <a:t>3</a:t>
            </a:r>
            <a:r>
              <a:rPr lang="en-US" smtClean="0"/>
              <a:t> biến </a:t>
            </a:r>
            <a:r>
              <a:rPr lang="en-US" smtClean="0">
                <a:solidFill>
                  <a:srgbClr val="FF0000"/>
                </a:solidFill>
              </a:rPr>
              <a:t>int a1, a2, a3;</a:t>
            </a:r>
          </a:p>
          <a:p>
            <a:pPr lvl="1">
              <a:defRPr/>
            </a:pPr>
            <a:r>
              <a:rPr lang="en-US" smtClean="0"/>
              <a:t>Ch</a:t>
            </a:r>
            <a:r>
              <a:rPr lang="vi-VN" smtClean="0"/>
              <a:t>ươ</a:t>
            </a:r>
            <a:r>
              <a:rPr lang="en-US" smtClean="0"/>
              <a:t>ng trình cần l</a:t>
            </a:r>
            <a:r>
              <a:rPr lang="vi-VN" smtClean="0"/>
              <a:t>ư</a:t>
            </a:r>
            <a:r>
              <a:rPr lang="en-US" smtClean="0"/>
              <a:t>u trữ </a:t>
            </a:r>
            <a:r>
              <a:rPr lang="en-US" smtClean="0">
                <a:solidFill>
                  <a:srgbClr val="FF0000"/>
                </a:solidFill>
              </a:rPr>
              <a:t>100</a:t>
            </a:r>
            <a:r>
              <a:rPr lang="en-US" smtClean="0"/>
              <a:t> số nguyên?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	=&gt; Khai báo </a:t>
            </a:r>
            <a:r>
              <a:rPr lang="en-US" smtClean="0">
                <a:solidFill>
                  <a:srgbClr val="FF0000"/>
                </a:solidFill>
              </a:rPr>
              <a:t>100</a:t>
            </a:r>
            <a:r>
              <a:rPr lang="en-US" smtClean="0"/>
              <a:t> biến kiểu số nguyên!</a:t>
            </a:r>
          </a:p>
          <a:p>
            <a:pPr lvl="1">
              <a:defRPr/>
            </a:pPr>
            <a:r>
              <a:rPr lang="en-US" smtClean="0"/>
              <a:t>Ng</a:t>
            </a:r>
            <a:r>
              <a:rPr lang="vi-VN" smtClean="0"/>
              <a:t>ườ</a:t>
            </a:r>
            <a:r>
              <a:rPr lang="en-US" smtClean="0"/>
              <a:t>i dùng muốn nhập </a:t>
            </a:r>
            <a:r>
              <a:rPr lang="en-US" smtClean="0">
                <a:solidFill>
                  <a:srgbClr val="FF0000"/>
                </a:solidFill>
              </a:rPr>
              <a:t>n</a:t>
            </a:r>
            <a:r>
              <a:rPr lang="en-US" smtClean="0"/>
              <a:t> số nguyên?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mtClean="0"/>
              <a:t>	=&gt; Không thực hiện </a:t>
            </a:r>
            <a:r>
              <a:rPr lang="vi-VN" smtClean="0"/>
              <a:t>đượ</a:t>
            </a:r>
            <a:r>
              <a:rPr lang="en-US" smtClean="0"/>
              <a:t>c!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Giải pháp</a:t>
            </a:r>
          </a:p>
          <a:p>
            <a:pPr lvl="1">
              <a:defRPr/>
            </a:pPr>
            <a:r>
              <a:rPr lang="en-US" smtClean="0"/>
              <a:t>Kiểu dữ liệu mới cho phép </a:t>
            </a:r>
            <a:r>
              <a:rPr lang="en-US" smtClean="0">
                <a:solidFill>
                  <a:srgbClr val="FF0000"/>
                </a:solidFill>
              </a:rPr>
              <a:t>l</a:t>
            </a:r>
            <a:r>
              <a:rPr lang="vi-VN" smtClean="0">
                <a:solidFill>
                  <a:srgbClr val="FF0000"/>
                </a:solidFill>
              </a:rPr>
              <a:t>ư</a:t>
            </a:r>
            <a:r>
              <a:rPr lang="en-US" smtClean="0">
                <a:solidFill>
                  <a:srgbClr val="FF0000"/>
                </a:solidFill>
              </a:rPr>
              <a:t>u trữ một dãy</a:t>
            </a:r>
            <a:r>
              <a:rPr lang="en-US" smtClean="0"/>
              <a:t> các số nguyên và </a:t>
            </a:r>
            <a:r>
              <a:rPr lang="en-US" smtClean="0">
                <a:solidFill>
                  <a:srgbClr val="FF0000"/>
                </a:solidFill>
              </a:rPr>
              <a:t>dễ dàng truy xuất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Xuất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Hãy xuất nội dung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ra màn hình.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Xuất giá trị từng phần tử của mảng từ chỉ số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</a:t>
            </a:r>
            <a:r>
              <a:rPr lang="en-US" sz="2400" smtClean="0">
                <a:solidFill>
                  <a:srgbClr val="FF0000"/>
                </a:solidFill>
              </a:rPr>
              <a:t>n-1</a:t>
            </a:r>
            <a:r>
              <a:rPr lang="en-US" sz="2400" smtClean="0"/>
              <a:t>.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2016" y="1920"/>
            <a:chExt cx="1680" cy="1680"/>
          </a:xfrm>
        </p:grpSpPr>
        <p:sp>
          <p:nvSpPr>
            <p:cNvPr id="35869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016" y="1920"/>
            <a:chExt cx="1680" cy="1680"/>
          </a:xfrm>
        </p:grpSpPr>
        <p:sp>
          <p:nvSpPr>
            <p:cNvPr id="35867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016" y="1920"/>
            <a:chExt cx="1680" cy="1680"/>
          </a:xfrm>
        </p:grpSpPr>
        <p:sp>
          <p:nvSpPr>
            <p:cNvPr id="35865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2016" y="1920"/>
            <a:chExt cx="1680" cy="1680"/>
          </a:xfrm>
        </p:grpSpPr>
        <p:sp>
          <p:nvSpPr>
            <p:cNvPr id="35863" name="Oval 1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33CC33"/>
                </a:gs>
                <a:gs pos="100000">
                  <a:srgbClr val="0C320C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Freeform 1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0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35861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6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8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5" grpId="0"/>
      <p:bldP spid="66" grpId="0"/>
      <p:bldP spid="67" grpId="0"/>
      <p:bldP spid="68" grpId="0"/>
      <p:bldP spid="68" grpId="1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90750"/>
            <a:ext cx="5192468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Xuất Mảng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685800" y="1524000"/>
            <a:ext cx="152400" cy="2819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2895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Tìm kiếm một phần tử trong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Tìm xem phần tử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có nằm trong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hay không? Nếu có thì nó nằm ở vị trí </a:t>
            </a:r>
            <a:r>
              <a:rPr lang="vi-VN" sz="2400" smtClean="0"/>
              <a:t>đầ</a:t>
            </a:r>
            <a:r>
              <a:rPr lang="en-US" sz="2400" smtClean="0"/>
              <a:t>u tiên nào.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Xét từng phần của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. Nếu phần tử </a:t>
            </a:r>
            <a:r>
              <a:rPr lang="vi-VN" sz="2400" smtClean="0"/>
              <a:t>đ</a:t>
            </a:r>
            <a:r>
              <a:rPr lang="en-US" sz="2400" smtClean="0"/>
              <a:t>ang xét bằng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thì trả về vị trí </a:t>
            </a:r>
            <a:r>
              <a:rPr lang="vi-VN" sz="2400" smtClean="0"/>
              <a:t>đó</a:t>
            </a:r>
            <a:r>
              <a:rPr lang="en-US" sz="2400" smtClean="0"/>
              <a:t>. Nếu kô tìm </a:t>
            </a:r>
            <a:r>
              <a:rPr lang="vi-VN" sz="2400" smtClean="0"/>
              <a:t>đượ</a:t>
            </a:r>
            <a:r>
              <a:rPr lang="en-US" sz="2400" smtClean="0"/>
              <a:t>c thì trả về </a:t>
            </a:r>
            <a:r>
              <a:rPr lang="en-US" sz="2400" smtClean="0">
                <a:solidFill>
                  <a:srgbClr val="FF0000"/>
                </a:solidFill>
              </a:rPr>
              <a:t>-1</a:t>
            </a:r>
            <a:r>
              <a:rPr lang="en-US" sz="2400" smtClean="0"/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1096963" y="4191000"/>
            <a:ext cx="731837" cy="731838"/>
            <a:chOff x="2209800" y="4038600"/>
            <a:chExt cx="731520" cy="731520"/>
          </a:xfrm>
        </p:grpSpPr>
        <p:grpSp>
          <p:nvGrpSpPr>
            <p:cNvPr id="37930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37932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9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1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3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37928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9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0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1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8" name="Group 102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1371600" y="5364480"/>
            <a:chExt cx="731520" cy="731520"/>
          </a:xfrm>
        </p:grpSpPr>
        <p:grpSp>
          <p:nvGrpSpPr>
            <p:cNvPr id="37924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3792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a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" name="Group 107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37920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37922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3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2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3048000" y="5364480"/>
            <a:chExt cx="731520" cy="731520"/>
          </a:xfrm>
        </p:grpSpPr>
        <p:grpSp>
          <p:nvGrpSpPr>
            <p:cNvPr id="37916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37918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9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117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37912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37914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5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23" name="Freeform 5"/>
          <p:cNvSpPr>
            <a:spLocks/>
          </p:cNvSpPr>
          <p:nvPr/>
        </p:nvSpPr>
        <p:spPr bwMode="gray">
          <a:xfrm rot="19713729" flipH="1" flipV="1">
            <a:off x="1974850" y="4341813"/>
            <a:ext cx="1423988" cy="862012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gray">
          <a:xfrm>
            <a:off x="3124200" y="4267200"/>
            <a:ext cx="152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vị trí = 1</a:t>
            </a:r>
            <a:endParaRPr lang="en-US" sz="24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8" grpId="0"/>
      <p:bldP spid="99" grpId="0"/>
      <p:bldP spid="100" grpId="0"/>
      <p:bldP spid="101" grpId="0"/>
      <p:bldP spid="102" grpId="0"/>
      <p:bldP spid="123" grpId="0" animBg="1"/>
      <p:bldP spid="1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7306574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endParaRPr lang="en-US" dirty="0" smtClean="0"/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4" action="ppaction://hlinksldjump"/>
          </p:cNvPr>
          <p:cNvSpPr/>
          <p:nvPr/>
        </p:nvSpPr>
        <p:spPr>
          <a:xfrm>
            <a:off x="685800" y="15240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2400" y="1524000"/>
            <a:ext cx="9128125" cy="3733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tra tính chất của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Mảng a có phải là mảng toàn các số nguyên tố hay không?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1: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ngtố của mảng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</a:t>
            </a:r>
            <a:r>
              <a:rPr lang="vi-VN" sz="2400" smtClean="0">
                <a:solidFill>
                  <a:srgbClr val="FF0000"/>
                </a:solidFill>
              </a:rPr>
              <a:t>đú</a:t>
            </a:r>
            <a:r>
              <a:rPr lang="en-US" sz="2400" smtClean="0">
                <a:solidFill>
                  <a:srgbClr val="FF0000"/>
                </a:solidFill>
              </a:rPr>
              <a:t>ng n</a:t>
            </a:r>
            <a:r>
              <a:rPr lang="en-US" sz="2400" smtClean="0"/>
              <a:t> thì mảng toàn ngtố.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2: </a:t>
            </a:r>
            <a:r>
              <a:rPr lang="en-US" sz="2400" smtClean="0">
                <a:solidFill>
                  <a:srgbClr val="FF0000"/>
                </a:solidFill>
              </a:rPr>
              <a:t>Đếm số l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ng số không phải ngtố của mảng</a:t>
            </a:r>
            <a:r>
              <a:rPr lang="en-US" sz="2400" smtClean="0"/>
              <a:t>. Nếu số l</a:t>
            </a:r>
            <a:r>
              <a:rPr lang="vi-VN" sz="2400" smtClean="0"/>
              <a:t>ượ</a:t>
            </a:r>
            <a:r>
              <a:rPr lang="en-US" sz="2400" smtClean="0"/>
              <a:t>ng này </a:t>
            </a:r>
            <a:r>
              <a:rPr lang="en-US" sz="2400" smtClean="0">
                <a:solidFill>
                  <a:srgbClr val="FF0000"/>
                </a:solidFill>
              </a:rPr>
              <a:t>bằng 0</a:t>
            </a:r>
            <a:r>
              <a:rPr lang="en-US" sz="2400" smtClean="0"/>
              <a:t> thì mảng toàn ngtố.</a:t>
            </a:r>
          </a:p>
          <a:p>
            <a:pPr lvl="1">
              <a:defRPr/>
            </a:pPr>
            <a:r>
              <a:rPr lang="en-US" sz="24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Cách 3: </a:t>
            </a:r>
            <a:r>
              <a:rPr lang="en-US" sz="2400" smtClean="0">
                <a:solidFill>
                  <a:srgbClr val="FF0000"/>
                </a:solidFill>
              </a:rPr>
              <a:t>Tìm</a:t>
            </a:r>
            <a:r>
              <a:rPr lang="en-US" sz="2400" smtClean="0"/>
              <a:t> xem có </a:t>
            </a:r>
            <a:r>
              <a:rPr lang="en-US" sz="2400" smtClean="0">
                <a:solidFill>
                  <a:srgbClr val="FF0000"/>
                </a:solidFill>
              </a:rPr>
              <a:t>phần tử nào không phải số ngtố</a:t>
            </a:r>
            <a:r>
              <a:rPr lang="en-US" sz="2400" smtClean="0"/>
              <a:t> không. Nếu có thì mảng không toàn số ngtố.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1)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8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la_soNT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thể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bỏ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== 1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	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2)</a:t>
            </a:r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733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3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la_soNT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thể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sử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dụng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		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0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0" y="4648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Kiểm Tra (Cách 3)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2514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03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KiemTra_C3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n 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la_soNT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 == 0)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return 0;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1;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15875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15875" y="2514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010400" cy="563563"/>
          </a:xfrm>
        </p:spPr>
        <p:txBody>
          <a:bodyPr/>
          <a:lstStyle/>
          <a:p>
            <a:r>
              <a:rPr lang="en-US" smtClean="0"/>
              <a:t>Tách các phần tử thỏa </a:t>
            </a:r>
            <a:r>
              <a:rPr lang="vi-VN" smtClean="0"/>
              <a:t>đ</a:t>
            </a:r>
            <a:r>
              <a:rPr lang="en-US" smtClean="0"/>
              <a:t>iều kiện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na</a:t>
            </a:r>
            <a:r>
              <a:rPr lang="en-US" sz="2400" smtClean="0"/>
              <a:t>. Tách các số nguyên tố có trong mảng a vào mảng b.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Duyệt từ phần tử của mảng a, nếu </a:t>
            </a:r>
            <a:r>
              <a:rPr lang="vi-VN" sz="2400" smtClean="0"/>
              <a:t>đó</a:t>
            </a:r>
            <a:r>
              <a:rPr lang="en-US" sz="2400" smtClean="0"/>
              <a:t> là </a:t>
            </a:r>
            <a:r>
              <a:rPr lang="en-US" sz="2400" smtClean="0">
                <a:solidFill>
                  <a:srgbClr val="FF0000"/>
                </a:solidFill>
              </a:rPr>
              <a:t>số nguyên tố thì </a:t>
            </a:r>
            <a:r>
              <a:rPr lang="vi-VN" sz="2400" smtClean="0">
                <a:solidFill>
                  <a:srgbClr val="FF0000"/>
                </a:solidFill>
              </a:rPr>
              <a:t>đư</a:t>
            </a:r>
            <a:r>
              <a:rPr lang="en-US" sz="2400" smtClean="0">
                <a:solidFill>
                  <a:srgbClr val="FF0000"/>
                </a:solidFill>
              </a:rPr>
              <a:t>a vào mảng b</a:t>
            </a:r>
            <a:r>
              <a:rPr lang="en-US" sz="2400" smtClean="0"/>
              <a:t>.</a:t>
            </a:r>
          </a:p>
          <a:p>
            <a:pPr lvl="1">
              <a:defRPr/>
            </a:pPr>
            <a:endParaRPr lang="en-US" sz="2400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Tách Số Nguyên Tố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00200"/>
            <a:ext cx="708355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Dữ liệu kiểu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Khái niệm</a:t>
            </a:r>
          </a:p>
          <a:p>
            <a:pPr lvl="1">
              <a:defRPr/>
            </a:pPr>
            <a:r>
              <a:rPr lang="en-US" smtClean="0"/>
              <a:t>Là một </a:t>
            </a:r>
            <a:r>
              <a:rPr lang="en-US" smtClean="0">
                <a:solidFill>
                  <a:srgbClr val="FF0000"/>
                </a:solidFill>
              </a:rPr>
              <a:t>kiểu dữ liệu có cấu trúc</a:t>
            </a:r>
            <a:r>
              <a:rPr lang="en-US" smtClean="0"/>
              <a:t> do người lập trình định nghĩa.</a:t>
            </a:r>
          </a:p>
          <a:p>
            <a:pPr lvl="1">
              <a:defRPr/>
            </a:pPr>
            <a:r>
              <a:rPr lang="en-US" smtClean="0"/>
              <a:t>Biểu diễn một </a:t>
            </a:r>
            <a:r>
              <a:rPr lang="en-US" smtClean="0">
                <a:solidFill>
                  <a:srgbClr val="FF0000"/>
                </a:solidFill>
              </a:rPr>
              <a:t>dãy các biến có cùng kiểu</a:t>
            </a:r>
            <a:r>
              <a:rPr lang="en-US" smtClean="0"/>
              <a:t>. Ví dụ: dãy các số nguyên, dãy các ký tự…</a:t>
            </a:r>
          </a:p>
          <a:p>
            <a:pPr lvl="1">
              <a:defRPr/>
            </a:pPr>
            <a:r>
              <a:rPr lang="en-US" smtClean="0"/>
              <a:t>Kích thước được </a:t>
            </a:r>
            <a:r>
              <a:rPr lang="en-US" smtClean="0">
                <a:solidFill>
                  <a:srgbClr val="FF0000"/>
                </a:solidFill>
              </a:rPr>
              <a:t>xác định ngay khi khai báo</a:t>
            </a:r>
            <a:r>
              <a:rPr lang="en-US" smtClean="0"/>
              <a:t> và </a:t>
            </a:r>
            <a:r>
              <a:rPr lang="en-US" smtClean="0">
                <a:solidFill>
                  <a:srgbClr val="FF0000"/>
                </a:solidFill>
              </a:rPr>
              <a:t>không bao giờ thay đổi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NNLT C luôn chỉ định </a:t>
            </a:r>
            <a:r>
              <a:rPr lang="en-US" smtClean="0">
                <a:solidFill>
                  <a:srgbClr val="FF0000"/>
                </a:solidFill>
              </a:rPr>
              <a:t>một khối nhớ liên tục</a:t>
            </a:r>
            <a:r>
              <a:rPr lang="en-US" smtClean="0"/>
              <a:t> cho một biến kiểu mảng.</a:t>
            </a:r>
            <a:endParaRPr lang="en-US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Tách mảng thành 2 mảng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na</a:t>
            </a:r>
            <a:r>
              <a:rPr lang="en-US" sz="2400" smtClean="0"/>
              <a:t>. Tách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thành 2 mảng </a:t>
            </a:r>
            <a:r>
              <a:rPr lang="en-US" sz="2400" smtClean="0">
                <a:solidFill>
                  <a:srgbClr val="FF0000"/>
                </a:solidFill>
              </a:rPr>
              <a:t>b</a:t>
            </a:r>
            <a:r>
              <a:rPr lang="en-US" sz="2400" smtClean="0"/>
              <a:t> (chứa số nguyên tố) và mảng </a:t>
            </a:r>
            <a:r>
              <a:rPr lang="en-US" sz="2400" smtClean="0">
                <a:solidFill>
                  <a:srgbClr val="FF0000"/>
                </a:solidFill>
              </a:rPr>
              <a:t>c</a:t>
            </a:r>
            <a:r>
              <a:rPr lang="en-US" sz="2400" smtClean="0"/>
              <a:t> (các số còn lại).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Cách 1: viết 1 hàm tách các số nguyên tố từ mảng a sang mảng b và 1 hàm tách các số không phải nguyên tố từ mảng a sang mảng c.</a:t>
            </a:r>
          </a:p>
          <a:p>
            <a:pPr lvl="1">
              <a:defRPr/>
            </a:pPr>
            <a:r>
              <a:rPr lang="en-US" sz="2400" smtClean="0"/>
              <a:t>Cách 2: Duyệt từ phần tử của mảng a, nếu </a:t>
            </a:r>
            <a:r>
              <a:rPr lang="vi-VN" sz="2400" smtClean="0"/>
              <a:t>đó</a:t>
            </a:r>
            <a:r>
              <a:rPr lang="en-US" sz="2400" smtClean="0"/>
              <a:t> là </a:t>
            </a:r>
            <a:r>
              <a:rPr lang="en-US" sz="2400" smtClean="0">
                <a:solidFill>
                  <a:srgbClr val="FF0000"/>
                </a:solidFill>
              </a:rPr>
              <a:t>số nguyên tố thì </a:t>
            </a:r>
            <a:r>
              <a:rPr lang="vi-VN" sz="2400" smtClean="0">
                <a:solidFill>
                  <a:srgbClr val="FF0000"/>
                </a:solidFill>
              </a:rPr>
              <a:t>đư</a:t>
            </a:r>
            <a:r>
              <a:rPr lang="en-US" sz="2400" smtClean="0">
                <a:solidFill>
                  <a:srgbClr val="FF0000"/>
                </a:solidFill>
              </a:rPr>
              <a:t>a vào mảng b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ng</a:t>
            </a:r>
            <a:r>
              <a:rPr lang="vi-VN" sz="2400" smtClean="0">
                <a:solidFill>
                  <a:srgbClr val="FF0000"/>
                </a:solidFill>
              </a:rPr>
              <a:t>ượ</a:t>
            </a:r>
            <a:r>
              <a:rPr lang="en-US" sz="2400" smtClean="0">
                <a:solidFill>
                  <a:srgbClr val="FF0000"/>
                </a:solidFill>
              </a:rPr>
              <a:t>c lại </a:t>
            </a:r>
            <a:r>
              <a:rPr lang="vi-VN" sz="2400" smtClean="0">
                <a:solidFill>
                  <a:srgbClr val="FF0000"/>
                </a:solidFill>
              </a:rPr>
              <a:t>đư</a:t>
            </a:r>
            <a:r>
              <a:rPr lang="en-US" sz="2400" smtClean="0">
                <a:solidFill>
                  <a:srgbClr val="FF0000"/>
                </a:solidFill>
              </a:rPr>
              <a:t>a vào mảng c</a:t>
            </a:r>
            <a:r>
              <a:rPr lang="en-US" sz="2400" smtClean="0"/>
              <a:t>.</a:t>
            </a:r>
          </a:p>
          <a:p>
            <a:pPr lvl="1">
              <a:defRPr/>
            </a:pPr>
            <a:endParaRPr lang="en-US" sz="2400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Tách 2 Mảng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15875" y="5562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147888"/>
            <a:ext cx="87725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Gộp 2 mảng thành một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na</a:t>
            </a:r>
            <a:r>
              <a:rPr lang="en-US" sz="2400" smtClean="0"/>
              <a:t> và mảng </a:t>
            </a:r>
            <a:r>
              <a:rPr lang="en-US" sz="2400" smtClean="0">
                <a:solidFill>
                  <a:srgbClr val="FF0000"/>
                </a:solidFill>
              </a:rPr>
              <a:t>b</a:t>
            </a:r>
            <a:r>
              <a:rPr lang="en-US" sz="2400" smtClean="0"/>
              <a:t>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nb</a:t>
            </a:r>
            <a:r>
              <a:rPr lang="en-US" sz="2400" smtClean="0"/>
              <a:t>. Gộp 2 mảng trên theo tứ tự </a:t>
            </a:r>
            <a:r>
              <a:rPr lang="vi-VN" sz="2400" smtClean="0"/>
              <a:t>đó</a:t>
            </a:r>
            <a:r>
              <a:rPr lang="en-US" sz="2400" smtClean="0"/>
              <a:t> thành mảng </a:t>
            </a:r>
            <a:r>
              <a:rPr lang="en-US" sz="2400" smtClean="0">
                <a:solidFill>
                  <a:srgbClr val="FF0000"/>
                </a:solidFill>
              </a:rPr>
              <a:t>c</a:t>
            </a:r>
            <a:r>
              <a:rPr lang="en-US" sz="2400" smtClean="0"/>
              <a:t>, số l</a:t>
            </a:r>
            <a:r>
              <a:rPr lang="vi-VN" sz="2400" smtClean="0"/>
              <a:t>ượ</a:t>
            </a:r>
            <a:r>
              <a:rPr lang="en-US" sz="2400" smtClean="0"/>
              <a:t>ng phần tử </a:t>
            </a:r>
            <a:r>
              <a:rPr lang="en-US" sz="2400" smtClean="0">
                <a:solidFill>
                  <a:srgbClr val="FF0000"/>
                </a:solidFill>
              </a:rPr>
              <a:t>nc</a:t>
            </a:r>
            <a:r>
              <a:rPr lang="en-US" sz="2400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Chuyển các phần tử của mảng a sang mảng c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smtClean="0">
                <a:solidFill>
                  <a:srgbClr val="FF0000"/>
                </a:solidFill>
              </a:rPr>
              <a:t>	</a:t>
            </a:r>
            <a:r>
              <a:rPr lang="en-US" sz="2400" smtClean="0"/>
              <a:t>=&gt;</a:t>
            </a:r>
            <a:r>
              <a:rPr lang="en-US" sz="2400" smtClean="0">
                <a:solidFill>
                  <a:srgbClr val="FF0000"/>
                </a:solidFill>
              </a:rPr>
              <a:t> nc = na</a:t>
            </a:r>
          </a:p>
          <a:p>
            <a:pPr lvl="1">
              <a:defRPr/>
            </a:pPr>
            <a:r>
              <a:rPr lang="en-US" sz="2400" smtClean="0"/>
              <a:t>Tiếp tục </a:t>
            </a:r>
            <a:r>
              <a:rPr lang="vi-VN" sz="2400" smtClean="0"/>
              <a:t>đư</a:t>
            </a:r>
            <a:r>
              <a:rPr lang="en-US" sz="2400" smtClean="0"/>
              <a:t>a các phần tử của mảng b sang mảng c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2400" smtClean="0"/>
              <a:t>	=&gt; </a:t>
            </a:r>
            <a:r>
              <a:rPr lang="en-US" sz="2400" smtClean="0">
                <a:solidFill>
                  <a:srgbClr val="FF0000"/>
                </a:solidFill>
              </a:rPr>
              <a:t>nc = nc + nb</a:t>
            </a:r>
          </a:p>
          <a:p>
            <a:pPr lvl="1">
              <a:defRPr/>
            </a:pPr>
            <a:endParaRPr lang="en-US" sz="2400" smtClean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Gộp Mảng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64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5900"/>
            <a:ext cx="80772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giá trị lớn nhất của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có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phần tử. Tìm giá trị lớn nhất trong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(gọi là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)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Giả sử giá trị </a:t>
            </a:r>
            <a:r>
              <a:rPr lang="en-US" sz="2400" smtClean="0">
                <a:solidFill>
                  <a:srgbClr val="FF0000"/>
                </a:solidFill>
              </a:rPr>
              <a:t>max hiện tại</a:t>
            </a:r>
            <a:r>
              <a:rPr lang="en-US" sz="2400" smtClean="0"/>
              <a:t> là giá trị phần tử </a:t>
            </a:r>
            <a:r>
              <a:rPr lang="vi-VN" sz="2400" smtClean="0"/>
              <a:t>đầ</a:t>
            </a:r>
            <a:r>
              <a:rPr lang="en-US" sz="2400" smtClean="0"/>
              <a:t>u tiên </a:t>
            </a:r>
            <a:r>
              <a:rPr lang="en-US" sz="2400" smtClean="0">
                <a:solidFill>
                  <a:srgbClr val="FF0000"/>
                </a:solidFill>
              </a:rPr>
              <a:t>a[0]</a:t>
            </a:r>
          </a:p>
          <a:p>
            <a:pPr lvl="1">
              <a:defRPr/>
            </a:pPr>
            <a:r>
              <a:rPr lang="en-US" sz="2400" smtClean="0"/>
              <a:t>Lần l</a:t>
            </a:r>
            <a:r>
              <a:rPr lang="vi-VN" sz="2400" smtClean="0"/>
              <a:t>ượ</a:t>
            </a:r>
            <a:r>
              <a:rPr lang="en-US" sz="2400" smtClean="0"/>
              <a:t>t kiểm tra các phần tử còn lại </a:t>
            </a:r>
            <a:r>
              <a:rPr lang="vi-VN" sz="2400" smtClean="0"/>
              <a:t>để</a:t>
            </a:r>
            <a:r>
              <a:rPr lang="en-US" sz="2400" smtClean="0"/>
              <a:t> cập nhật </a:t>
            </a:r>
            <a:r>
              <a:rPr lang="en-US" sz="2400" smtClean="0">
                <a:solidFill>
                  <a:srgbClr val="FF0000"/>
                </a:solidFill>
              </a:rPr>
              <a:t>max</a:t>
            </a:r>
            <a:r>
              <a:rPr lang="en-US" sz="2400" smtClean="0"/>
              <a:t>.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1253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1255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6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?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" name="Text Box 24"/>
          <p:cNvSpPr txBox="1">
            <a:spLocks noChangeArrowheads="1"/>
          </p:cNvSpPr>
          <p:nvPr/>
        </p:nvSpPr>
        <p:spPr bwMode="gray">
          <a:xfrm>
            <a:off x="1066800" y="44196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1" name="Group 67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1249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1251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2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7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1245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1247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48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1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51243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– 1 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1371600" y="5364480"/>
            <a:chExt cx="731520" cy="731520"/>
          </a:xfrm>
        </p:grpSpPr>
        <p:grpSp>
          <p:nvGrpSpPr>
            <p:cNvPr id="51239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1241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42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7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51235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123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3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2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3048000" y="5364480"/>
            <a:chExt cx="731520" cy="731520"/>
          </a:xfrm>
        </p:grpSpPr>
        <p:grpSp>
          <p:nvGrpSpPr>
            <p:cNvPr id="51231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123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3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51227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1229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30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Freeform 5"/>
          <p:cNvSpPr>
            <a:spLocks/>
          </p:cNvSpPr>
          <p:nvPr/>
        </p:nvSpPr>
        <p:spPr bwMode="gray">
          <a:xfrm rot="20425042" flipH="1" flipV="1">
            <a:off x="1317625" y="4676775"/>
            <a:ext cx="849313" cy="7366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gray">
          <a:xfrm rot="11481075" flipH="1">
            <a:off x="2484438" y="4479925"/>
            <a:ext cx="866775" cy="103187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23" grpId="0"/>
      <p:bldP spid="24" grpId="0"/>
      <p:bldP spid="28" grpId="0"/>
      <p:bldP spid="29" grpId="0"/>
      <p:bldP spid="30" grpId="0"/>
      <p:bldP spid="31" grpId="0"/>
      <p:bldP spid="31" grpId="1"/>
      <p:bldP spid="32" grpId="0"/>
      <p:bldP spid="53" grpId="0" animBg="1"/>
      <p:bldP spid="53" grpId="1" animBg="1"/>
      <p:bldP spid="54" grpId="0" animBg="1"/>
      <p:bldP spid="5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tìm Max</a:t>
            </a:r>
          </a:p>
        </p:txBody>
      </p:sp>
      <p:sp>
        <p:nvSpPr>
          <p:cNvPr id="522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124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229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TimMax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max = a[0];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(int i = 1; i &lt; n;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if (a[i] &gt; max)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max = a[i];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return max;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15875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124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15875" y="40386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Sắp xếp mảng thành t</a:t>
            </a:r>
            <a:r>
              <a:rPr lang="vi-VN" smtClean="0"/>
              <a:t>ă</a:t>
            </a:r>
            <a:r>
              <a:rPr lang="en-US" smtClean="0"/>
              <a:t>ng dần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Cho tr</a:t>
            </a:r>
            <a:r>
              <a:rPr lang="vi-VN" sz="2400" smtClean="0"/>
              <a:t>ướ</a:t>
            </a:r>
            <a:r>
              <a:rPr lang="en-US" sz="2400" smtClean="0"/>
              <a:t>c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. Hãy sắp xếp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</a:t>
            </a:r>
            <a:r>
              <a:rPr lang="vi-VN" sz="2400" smtClean="0"/>
              <a:t>đó</a:t>
            </a:r>
            <a:r>
              <a:rPr lang="en-US" sz="2400" smtClean="0"/>
              <a:t> sao cho các phần tử có giá trị </a:t>
            </a:r>
            <a:r>
              <a:rPr lang="en-US" sz="2400" smtClean="0">
                <a:solidFill>
                  <a:srgbClr val="FF0000"/>
                </a:solidFill>
              </a:rPr>
              <a:t>t</a:t>
            </a:r>
            <a:r>
              <a:rPr lang="vi-VN" sz="2400" smtClean="0">
                <a:solidFill>
                  <a:srgbClr val="FF0000"/>
                </a:solidFill>
              </a:rPr>
              <a:t>ă</a:t>
            </a:r>
            <a:r>
              <a:rPr lang="en-US" sz="2400" smtClean="0">
                <a:solidFill>
                  <a:srgbClr val="FF0000"/>
                </a:solidFill>
              </a:rPr>
              <a:t>ng dần</a:t>
            </a:r>
            <a:r>
              <a:rPr lang="en-US" sz="2400" smtClean="0"/>
              <a:t>.</a:t>
            </a:r>
            <a:endParaRPr lang="en-US" sz="240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Sử dụng 2 biến </a:t>
            </a:r>
            <a:r>
              <a:rPr lang="en-US" sz="2400" smtClean="0">
                <a:solidFill>
                  <a:srgbClr val="FF0000"/>
                </a:solidFill>
              </a:rPr>
              <a:t>i</a:t>
            </a:r>
            <a:r>
              <a:rPr lang="en-US" sz="2400" smtClean="0"/>
              <a:t> và </a:t>
            </a:r>
            <a:r>
              <a:rPr lang="en-US" sz="2400" smtClean="0">
                <a:solidFill>
                  <a:srgbClr val="FF0000"/>
                </a:solidFill>
              </a:rPr>
              <a:t>j</a:t>
            </a:r>
            <a:r>
              <a:rPr lang="en-US" sz="2400" smtClean="0"/>
              <a:t> </a:t>
            </a:r>
            <a:r>
              <a:rPr lang="vi-VN" sz="2400" smtClean="0"/>
              <a:t>để</a:t>
            </a:r>
            <a:r>
              <a:rPr lang="en-US" sz="2400" smtClean="0"/>
              <a:t> so sánh tất cả cặp phần tử với nhau và hoán vị các cặp </a:t>
            </a:r>
            <a:r>
              <a:rPr lang="en-US" sz="2400" smtClean="0">
                <a:solidFill>
                  <a:srgbClr val="FF0000"/>
                </a:solidFill>
              </a:rPr>
              <a:t>nghịch thế</a:t>
            </a:r>
            <a:r>
              <a:rPr lang="en-US" sz="2400" smtClean="0"/>
              <a:t> (sai thứ tự).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1021080" y="510540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gray">
          <a:xfrm>
            <a:off x="11430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gray">
          <a:xfrm>
            <a:off x="19812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gray">
          <a:xfrm>
            <a:off x="2819400" y="51355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934200" y="5516563"/>
            <a:ext cx="731838" cy="731837"/>
            <a:chOff x="2016" y="1920"/>
            <a:chExt cx="1680" cy="1680"/>
          </a:xfrm>
        </p:grpSpPr>
        <p:sp>
          <p:nvSpPr>
            <p:cNvPr id="53342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3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24"/>
          <p:cNvSpPr txBox="1">
            <a:spLocks noChangeArrowheads="1"/>
          </p:cNvSpPr>
          <p:nvPr/>
        </p:nvSpPr>
        <p:spPr bwMode="gray">
          <a:xfrm>
            <a:off x="6705600" y="513556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gray">
          <a:xfrm>
            <a:off x="4343400" y="51054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– 1 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gray">
          <a:xfrm>
            <a:off x="61722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gray">
          <a:xfrm>
            <a:off x="3657600" y="568007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gray">
          <a:xfrm>
            <a:off x="5334000" y="5664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1371600" y="5364480"/>
            <a:chExt cx="731520" cy="731520"/>
          </a:xfrm>
        </p:grpSpPr>
        <p:grpSp>
          <p:nvGrpSpPr>
            <p:cNvPr id="53338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3340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1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53334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333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3048000" y="5364480"/>
            <a:chExt cx="731520" cy="731520"/>
          </a:xfrm>
        </p:grpSpPr>
        <p:grpSp>
          <p:nvGrpSpPr>
            <p:cNvPr id="53330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3332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3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53326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3328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9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6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80" name="Text Box 24"/>
          <p:cNvSpPr txBox="1">
            <a:spLocks noChangeArrowheads="1"/>
          </p:cNvSpPr>
          <p:nvPr/>
        </p:nvSpPr>
        <p:spPr bwMode="gray">
          <a:xfrm>
            <a:off x="1066800" y="441960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tạm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322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324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5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276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318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320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1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90"/>
          <p:cNvGrpSpPr>
            <a:grpSpLocks/>
          </p:cNvGrpSpPr>
          <p:nvPr/>
        </p:nvGrpSpPr>
        <p:grpSpPr bwMode="auto">
          <a:xfrm>
            <a:off x="1066800" y="6261100"/>
            <a:ext cx="762000" cy="615950"/>
            <a:chOff x="1371600" y="6108700"/>
            <a:chExt cx="762000" cy="616010"/>
          </a:xfrm>
        </p:grpSpPr>
        <p:sp>
          <p:nvSpPr>
            <p:cNvPr id="53316" name="Text Box 24"/>
            <p:cNvSpPr txBox="1">
              <a:spLocks noChangeArrowheads="1"/>
            </p:cNvSpPr>
            <p:nvPr/>
          </p:nvSpPr>
          <p:spPr bwMode="gray">
            <a:xfrm>
              <a:off x="13716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i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rot="5400000" flipH="1" flipV="1">
              <a:off x="16081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93"/>
          <p:cNvGrpSpPr>
            <a:grpSpLocks/>
          </p:cNvGrpSpPr>
          <p:nvPr/>
        </p:nvGrpSpPr>
        <p:grpSpPr bwMode="auto">
          <a:xfrm>
            <a:off x="1905000" y="6261100"/>
            <a:ext cx="762000" cy="615950"/>
            <a:chOff x="2209800" y="6108700"/>
            <a:chExt cx="762000" cy="616010"/>
          </a:xfrm>
        </p:grpSpPr>
        <p:sp>
          <p:nvSpPr>
            <p:cNvPr id="53314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72"/>
          <p:cNvGrpSpPr>
            <a:grpSpLocks/>
          </p:cNvGrpSpPr>
          <p:nvPr/>
        </p:nvGrpSpPr>
        <p:grpSpPr bwMode="auto">
          <a:xfrm>
            <a:off x="1905000" y="4191000"/>
            <a:ext cx="731838" cy="731838"/>
            <a:chOff x="2209800" y="4038600"/>
            <a:chExt cx="731520" cy="731520"/>
          </a:xfrm>
        </p:grpSpPr>
        <p:grpSp>
          <p:nvGrpSpPr>
            <p:cNvPr id="53310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3312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3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2" name="Freeform 5"/>
          <p:cNvSpPr>
            <a:spLocks/>
          </p:cNvSpPr>
          <p:nvPr/>
        </p:nvSpPr>
        <p:spPr bwMode="gray">
          <a:xfrm rot="20425042" flipH="1" flipV="1">
            <a:off x="1317625" y="4676775"/>
            <a:ext cx="849313" cy="7366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3" name="Freeform 5"/>
          <p:cNvSpPr>
            <a:spLocks/>
          </p:cNvSpPr>
          <p:nvPr/>
        </p:nvSpPr>
        <p:spPr bwMode="gray">
          <a:xfrm rot="19441766" flipV="1">
            <a:off x="1473200" y="5187950"/>
            <a:ext cx="728663" cy="584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2" name="Group 103"/>
          <p:cNvGrpSpPr>
            <a:grpSpLocks/>
          </p:cNvGrpSpPr>
          <p:nvPr/>
        </p:nvGrpSpPr>
        <p:grpSpPr bwMode="auto">
          <a:xfrm>
            <a:off x="1066800" y="5516563"/>
            <a:ext cx="731838" cy="731837"/>
            <a:chOff x="2209800" y="5364480"/>
            <a:chExt cx="731520" cy="731520"/>
          </a:xfrm>
        </p:grpSpPr>
        <p:grpSp>
          <p:nvGrpSpPr>
            <p:cNvPr id="53306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3308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9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1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9" name="Freeform 5"/>
          <p:cNvSpPr>
            <a:spLocks/>
          </p:cNvSpPr>
          <p:nvPr/>
        </p:nvSpPr>
        <p:spPr bwMode="gray">
          <a:xfrm rot="7886997" flipH="1" flipV="1">
            <a:off x="2189956" y="4764882"/>
            <a:ext cx="849313" cy="7366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4" name="Group 109"/>
          <p:cNvGrpSpPr>
            <a:grpSpLocks/>
          </p:cNvGrpSpPr>
          <p:nvPr/>
        </p:nvGrpSpPr>
        <p:grpSpPr bwMode="auto">
          <a:xfrm>
            <a:off x="1905000" y="5516563"/>
            <a:ext cx="731838" cy="731837"/>
            <a:chOff x="2209800" y="5364480"/>
            <a:chExt cx="731520" cy="731520"/>
          </a:xfrm>
        </p:grpSpPr>
        <p:grpSp>
          <p:nvGrpSpPr>
            <p:cNvPr id="53302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3304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5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5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6" name="Group 114"/>
          <p:cNvGrpSpPr>
            <a:grpSpLocks/>
          </p:cNvGrpSpPr>
          <p:nvPr/>
        </p:nvGrpSpPr>
        <p:grpSpPr bwMode="auto">
          <a:xfrm>
            <a:off x="2743200" y="6248400"/>
            <a:ext cx="762000" cy="615950"/>
            <a:chOff x="2209800" y="6108700"/>
            <a:chExt cx="762000" cy="616010"/>
          </a:xfrm>
        </p:grpSpPr>
        <p:sp>
          <p:nvSpPr>
            <p:cNvPr id="53300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17"/>
          <p:cNvGrpSpPr>
            <a:grpSpLocks/>
          </p:cNvGrpSpPr>
          <p:nvPr/>
        </p:nvGrpSpPr>
        <p:grpSpPr bwMode="auto">
          <a:xfrm>
            <a:off x="3581400" y="6248400"/>
            <a:ext cx="762000" cy="615950"/>
            <a:chOff x="2209800" y="6108700"/>
            <a:chExt cx="762000" cy="616010"/>
          </a:xfrm>
        </p:grpSpPr>
        <p:sp>
          <p:nvSpPr>
            <p:cNvPr id="53298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Freeform 5"/>
          <p:cNvSpPr>
            <a:spLocks/>
          </p:cNvSpPr>
          <p:nvPr/>
        </p:nvSpPr>
        <p:spPr bwMode="gray">
          <a:xfrm rot="11481075" flipH="1">
            <a:off x="2511425" y="4413250"/>
            <a:ext cx="701675" cy="103187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2" name="Freeform 5"/>
          <p:cNvSpPr>
            <a:spLocks/>
          </p:cNvSpPr>
          <p:nvPr/>
        </p:nvSpPr>
        <p:spPr bwMode="gray">
          <a:xfrm rot="19932085" flipV="1">
            <a:off x="3189288" y="4930775"/>
            <a:ext cx="1449387" cy="963613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28" name="Group 122"/>
          <p:cNvGrpSpPr>
            <a:grpSpLocks/>
          </p:cNvGrpSpPr>
          <p:nvPr/>
        </p:nvGrpSpPr>
        <p:grpSpPr bwMode="auto">
          <a:xfrm>
            <a:off x="2743200" y="5516563"/>
            <a:ext cx="731838" cy="731837"/>
            <a:chOff x="4724400" y="5364480"/>
            <a:chExt cx="731520" cy="731520"/>
          </a:xfrm>
        </p:grpSpPr>
        <p:grpSp>
          <p:nvGrpSpPr>
            <p:cNvPr id="53294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3296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7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5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6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1" name="Group 127"/>
          <p:cNvGrpSpPr>
            <a:grpSpLocks/>
          </p:cNvGrpSpPr>
          <p:nvPr/>
        </p:nvGrpSpPr>
        <p:grpSpPr bwMode="auto">
          <a:xfrm>
            <a:off x="4419600" y="5516563"/>
            <a:ext cx="731838" cy="731837"/>
            <a:chOff x="4724400" y="5364480"/>
            <a:chExt cx="731520" cy="731520"/>
          </a:xfrm>
        </p:grpSpPr>
        <p:grpSp>
          <p:nvGrpSpPr>
            <p:cNvPr id="53290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3292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3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8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46" name="Group 132"/>
          <p:cNvGrpSpPr>
            <a:grpSpLocks/>
          </p:cNvGrpSpPr>
          <p:nvPr/>
        </p:nvGrpSpPr>
        <p:grpSpPr bwMode="auto">
          <a:xfrm>
            <a:off x="4419600" y="6248400"/>
            <a:ext cx="762000" cy="615950"/>
            <a:chOff x="2209800" y="6108700"/>
            <a:chExt cx="762000" cy="616010"/>
          </a:xfrm>
        </p:grpSpPr>
        <p:sp>
          <p:nvSpPr>
            <p:cNvPr id="53288" name="Text Box 24"/>
            <p:cNvSpPr txBox="1">
              <a:spLocks noChangeArrowheads="1"/>
            </p:cNvSpPr>
            <p:nvPr/>
          </p:nvSpPr>
          <p:spPr bwMode="gray">
            <a:xfrm>
              <a:off x="2209800" y="6324600"/>
              <a:ext cx="762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j</a:t>
              </a:r>
              <a:endParaRPr lang="en-US" sz="2000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 rot="5400000" flipH="1" flipV="1">
              <a:off x="2446323" y="6253177"/>
              <a:ext cx="290541" cy="158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Freeform 5"/>
          <p:cNvSpPr>
            <a:spLocks/>
          </p:cNvSpPr>
          <p:nvPr/>
        </p:nvSpPr>
        <p:spPr bwMode="gray">
          <a:xfrm rot="3399334" flipH="1" flipV="1">
            <a:off x="2505075" y="4002088"/>
            <a:ext cx="2447925" cy="1660525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9167 1.85185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1.85185E-6 L 0.18334 1.85185E-6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4 1.85185E-6 L 0.275 1.85185E-6 " pathEditMode="relative" rAng="0" ptsTypes="AA">
                                      <p:cBhvr>
                                        <p:cTn id="1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000"/>
                            </p:stCondLst>
                            <p:childTnLst>
                              <p:par>
                                <p:cTn id="1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9166 1.85185E-6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186 L 0.09167 0.00186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500"/>
                            </p:stCondLst>
                            <p:childTnLst>
                              <p:par>
                                <p:cTn id="18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00"/>
                            </p:stCondLst>
                            <p:childTnLst>
                              <p:par>
                                <p:cTn id="1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0.00185 L 0.18333 0.00185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0"/>
                            </p:stCondLst>
                            <p:childTnLst>
                              <p:par>
                                <p:cTn id="19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6 1.85185E-6 L 0.18333 1.85185E-6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186 L 0.09166 0.00186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000"/>
                            </p:stCondLst>
                            <p:childTnLst>
                              <p:par>
                                <p:cTn id="2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3 -0.00232 L 0.275 -0.00232 " pathEditMode="relative" rAng="0" ptsTypes="AA">
                                      <p:cBhvr>
                                        <p:cTn id="2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2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mph" presetSubtype="0" repeatCount="2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6" grpId="0"/>
      <p:bldP spid="37" grpId="0"/>
      <p:bldP spid="38" grpId="0"/>
      <p:bldP spid="39" grpId="0"/>
      <p:bldP spid="39" grpId="1"/>
      <p:bldP spid="39" grpId="2"/>
      <p:bldP spid="39" grpId="3"/>
      <p:bldP spid="39" grpId="4"/>
      <p:bldP spid="39" grpId="5"/>
      <p:bldP spid="40" grpId="0"/>
      <p:bldP spid="80" grpId="0"/>
      <p:bldP spid="102" grpId="0" animBg="1"/>
      <p:bldP spid="102" grpId="1" animBg="1"/>
      <p:bldP spid="103" grpId="0" animBg="1"/>
      <p:bldP spid="103" grpId="1" animBg="1"/>
      <p:bldP spid="109" grpId="0" animBg="1"/>
      <p:bldP spid="109" grpId="1" animBg="1"/>
      <p:bldP spid="121" grpId="0" animBg="1"/>
      <p:bldP spid="121" grpId="1" animBg="1"/>
      <p:bldP spid="122" grpId="0" animBg="1"/>
      <p:bldP spid="122" grpId="1" animBg="1"/>
      <p:bldP spid="136" grpId="0" animBg="1"/>
      <p:bldP spid="13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Sắp Xếp T</a:t>
            </a:r>
            <a:r>
              <a:rPr lang="vi-VN" smtClean="0"/>
              <a:t>ă</a:t>
            </a:r>
            <a:r>
              <a:rPr lang="en-US" smtClean="0"/>
              <a:t>ng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411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277" name="TextBox 7"/>
          <p:cNvSpPr txBox="1">
            <a:spLocks noChangeArrowheads="1"/>
          </p:cNvSpPr>
          <p:nvPr/>
        </p:nvSpPr>
        <p:spPr bwMode="auto">
          <a:xfrm>
            <a:off x="838200" y="1524000"/>
            <a:ext cx="83058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SapXepTang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(int a[], int n)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int i, j;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for (i = 0; i &lt; n – 1; i++)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for (j = i + 1; j &lt; n; j++)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if (a[i] &gt; a[j])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		HoanVi(a[i], a[j]);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0" y="16002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0" y="2209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0" y="2819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0" y="34290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15875" y="40386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một phần tử vào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Thêm phần tử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vào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tại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r>
              <a:rPr lang="en-US" sz="2400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“Đẩy” các phần tử bắt </a:t>
            </a:r>
            <a:r>
              <a:rPr lang="vi-VN" sz="2400" smtClean="0"/>
              <a:t>đầ</a:t>
            </a:r>
            <a:r>
              <a:rPr lang="en-US" sz="2400" smtClean="0"/>
              <a:t>u tại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r>
              <a:rPr lang="en-US" sz="2400" smtClean="0"/>
              <a:t> sang phải </a:t>
            </a:r>
            <a:r>
              <a:rPr lang="en-US" sz="2400" smtClean="0">
                <a:solidFill>
                  <a:srgbClr val="FF0000"/>
                </a:solidFill>
              </a:rPr>
              <a:t>1 vị trí</a:t>
            </a:r>
            <a:r>
              <a:rPr lang="en-US" sz="2400" smtClean="0"/>
              <a:t>.</a:t>
            </a:r>
          </a:p>
          <a:p>
            <a:pPr lvl="1">
              <a:defRPr/>
            </a:pPr>
            <a:r>
              <a:rPr lang="en-US" sz="2400" smtClean="0"/>
              <a:t>Đ</a:t>
            </a:r>
            <a:r>
              <a:rPr lang="vi-VN" sz="2400" smtClean="0"/>
              <a:t>ư</a:t>
            </a:r>
            <a:r>
              <a:rPr lang="en-US" sz="2400" smtClean="0"/>
              <a:t>a </a:t>
            </a:r>
            <a:r>
              <a:rPr lang="en-US" sz="2400" smtClean="0">
                <a:solidFill>
                  <a:srgbClr val="FF0000"/>
                </a:solidFill>
              </a:rPr>
              <a:t>x</a:t>
            </a:r>
            <a:r>
              <a:rPr lang="en-US" sz="2400" smtClean="0"/>
              <a:t> vào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r>
              <a:rPr lang="en-US" sz="2400" smtClean="0"/>
              <a:t> trong mảng.</a:t>
            </a:r>
          </a:p>
          <a:p>
            <a:pPr lvl="1">
              <a:defRPr/>
            </a:pPr>
            <a:r>
              <a:rPr lang="en-US" sz="2400" smtClean="0"/>
              <a:t>T</a:t>
            </a:r>
            <a:r>
              <a:rPr lang="vi-VN" sz="2400" smtClean="0"/>
              <a:t>ă</a:t>
            </a:r>
            <a:r>
              <a:rPr lang="en-US" sz="2400" smtClean="0"/>
              <a:t>ng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lên </a:t>
            </a:r>
            <a:r>
              <a:rPr lang="en-US" sz="2400" smtClean="0">
                <a:solidFill>
                  <a:srgbClr val="FF0000"/>
                </a:solidFill>
              </a:rPr>
              <a:t>1 </a:t>
            </a:r>
            <a:r>
              <a:rPr lang="vi-VN" sz="2400" smtClean="0">
                <a:solidFill>
                  <a:srgbClr val="FF0000"/>
                </a:solidFill>
              </a:rPr>
              <a:t>đơ</a:t>
            </a:r>
            <a:r>
              <a:rPr lang="en-US" sz="2400" smtClean="0">
                <a:solidFill>
                  <a:srgbClr val="FF0000"/>
                </a:solidFill>
              </a:rPr>
              <a:t>n vị</a:t>
            </a:r>
            <a:r>
              <a:rPr lang="en-US" sz="2400" smtClean="0"/>
              <a:t>.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1021080" y="5165538"/>
            <a:ext cx="49987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gray">
          <a:xfrm>
            <a:off x="1021080" y="5162490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2743200" y="5573713"/>
            <a:ext cx="731838" cy="731837"/>
            <a:chOff x="3048000" y="5364480"/>
            <a:chExt cx="731520" cy="731520"/>
          </a:xfrm>
        </p:grpSpPr>
        <p:grpSp>
          <p:nvGrpSpPr>
            <p:cNvPr id="55359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5361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62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c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4419600" y="5573713"/>
            <a:ext cx="731838" cy="731837"/>
            <a:chOff x="4724400" y="5364480"/>
            <a:chExt cx="731520" cy="731520"/>
          </a:xfrm>
        </p:grpSpPr>
        <p:grpSp>
          <p:nvGrpSpPr>
            <p:cNvPr id="55355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535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4419600" y="5573713"/>
            <a:ext cx="731838" cy="731837"/>
            <a:chOff x="4724400" y="5364480"/>
            <a:chExt cx="731520" cy="731520"/>
          </a:xfrm>
        </p:grpSpPr>
        <p:grpSp>
          <p:nvGrpSpPr>
            <p:cNvPr id="55351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535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5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24"/>
            <p:cNvSpPr txBox="1">
              <a:spLocks noChangeArrowheads="1"/>
            </p:cNvSpPr>
            <p:nvPr/>
          </p:nvSpPr>
          <p:spPr bwMode="gray">
            <a:xfrm>
              <a:off x="48005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47" name="Text Box 24"/>
          <p:cNvSpPr txBox="1">
            <a:spLocks noChangeArrowheads="1"/>
          </p:cNvSpPr>
          <p:nvPr/>
        </p:nvSpPr>
        <p:spPr bwMode="gray">
          <a:xfrm>
            <a:off x="3657600" y="57388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gray">
          <a:xfrm>
            <a:off x="1143000" y="51927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gray">
          <a:xfrm>
            <a:off x="1981200" y="51927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gray">
          <a:xfrm>
            <a:off x="2819400" y="51927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6934200" y="5573713"/>
            <a:ext cx="731838" cy="731837"/>
            <a:chOff x="2016" y="1920"/>
            <a:chExt cx="1680" cy="1680"/>
          </a:xfrm>
        </p:grpSpPr>
        <p:sp>
          <p:nvSpPr>
            <p:cNvPr id="55349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0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Text Box 24"/>
          <p:cNvSpPr txBox="1">
            <a:spLocks noChangeArrowheads="1"/>
          </p:cNvSpPr>
          <p:nvPr/>
        </p:nvSpPr>
        <p:spPr bwMode="gray">
          <a:xfrm>
            <a:off x="6705600" y="5192713"/>
            <a:ext cx="1219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3" name="Text Box 24"/>
          <p:cNvSpPr txBox="1">
            <a:spLocks noChangeArrowheads="1"/>
          </p:cNvSpPr>
          <p:nvPr/>
        </p:nvSpPr>
        <p:spPr bwMode="gray">
          <a:xfrm>
            <a:off x="4343400" y="51625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–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gray">
          <a:xfrm>
            <a:off x="6172200" y="57261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5" name="Text Box 24"/>
          <p:cNvSpPr txBox="1">
            <a:spLocks noChangeArrowheads="1"/>
          </p:cNvSpPr>
          <p:nvPr/>
        </p:nvSpPr>
        <p:spPr bwMode="gray">
          <a:xfrm>
            <a:off x="3657600" y="5737225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gray">
          <a:xfrm>
            <a:off x="5334000" y="572135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1066800" y="5573713"/>
            <a:ext cx="731838" cy="731837"/>
            <a:chOff x="1371600" y="5364480"/>
            <a:chExt cx="731520" cy="731520"/>
          </a:xfrm>
        </p:grpSpPr>
        <p:grpSp>
          <p:nvGrpSpPr>
            <p:cNvPr id="55345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534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" name="Text Box 24"/>
            <p:cNvSpPr txBox="1">
              <a:spLocks noChangeArrowheads="1"/>
            </p:cNvSpPr>
            <p:nvPr/>
          </p:nvSpPr>
          <p:spPr bwMode="gray">
            <a:xfrm>
              <a:off x="14477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a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1905000" y="5573713"/>
            <a:ext cx="731838" cy="731837"/>
            <a:chOff x="2209800" y="5364480"/>
            <a:chExt cx="731520" cy="731520"/>
          </a:xfrm>
        </p:grpSpPr>
        <p:grpSp>
          <p:nvGrpSpPr>
            <p:cNvPr id="55341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534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" name="Text Box 24"/>
            <p:cNvSpPr txBox="1">
              <a:spLocks noChangeArrowheads="1"/>
            </p:cNvSpPr>
            <p:nvPr/>
          </p:nvSpPr>
          <p:spPr bwMode="gray">
            <a:xfrm>
              <a:off x="22859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6" name="Group 58"/>
          <p:cNvGrpSpPr>
            <a:grpSpLocks/>
          </p:cNvGrpSpPr>
          <p:nvPr/>
        </p:nvGrpSpPr>
        <p:grpSpPr bwMode="auto">
          <a:xfrm>
            <a:off x="2743200" y="5573713"/>
            <a:ext cx="731838" cy="731837"/>
            <a:chOff x="3048000" y="5364480"/>
            <a:chExt cx="731520" cy="731520"/>
          </a:xfrm>
        </p:grpSpPr>
        <p:grpSp>
          <p:nvGrpSpPr>
            <p:cNvPr id="55337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5339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0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" name="Text Box 24"/>
            <p:cNvSpPr txBox="1">
              <a:spLocks noChangeArrowheads="1"/>
            </p:cNvSpPr>
            <p:nvPr/>
          </p:nvSpPr>
          <p:spPr bwMode="gray">
            <a:xfrm>
              <a:off x="3124167" y="5562831"/>
              <a:ext cx="533168" cy="380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c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2" name="Freeform 5"/>
          <p:cNvSpPr>
            <a:spLocks/>
          </p:cNvSpPr>
          <p:nvPr/>
        </p:nvSpPr>
        <p:spPr bwMode="gray">
          <a:xfrm rot="5400000" flipH="1" flipV="1">
            <a:off x="2035968" y="4288632"/>
            <a:ext cx="1033463" cy="1600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1066800" y="4248150"/>
            <a:ext cx="731838" cy="731838"/>
            <a:chOff x="2209800" y="4038600"/>
            <a:chExt cx="731520" cy="731520"/>
          </a:xfrm>
        </p:grpSpPr>
        <p:grpSp>
          <p:nvGrpSpPr>
            <p:cNvPr id="55333" name="Group 26"/>
            <p:cNvGrpSpPr>
              <a:grpSpLocks/>
            </p:cNvGrpSpPr>
            <p:nvPr/>
          </p:nvGrpSpPr>
          <p:grpSpPr bwMode="auto">
            <a:xfrm>
              <a:off x="2209800" y="4038600"/>
              <a:ext cx="731520" cy="731520"/>
              <a:chOff x="2016" y="1920"/>
              <a:chExt cx="1680" cy="1680"/>
            </a:xfrm>
          </p:grpSpPr>
          <p:sp>
            <p:nvSpPr>
              <p:cNvPr id="55335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80431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6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A8228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Text Box 24"/>
            <p:cNvSpPr txBox="1">
              <a:spLocks noChangeArrowheads="1"/>
            </p:cNvSpPr>
            <p:nvPr/>
          </p:nvSpPr>
          <p:spPr bwMode="gray">
            <a:xfrm>
              <a:off x="2301835" y="423695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8" name="Text Box 24"/>
          <p:cNvSpPr txBox="1">
            <a:spLocks noChangeArrowheads="1"/>
          </p:cNvSpPr>
          <p:nvPr/>
        </p:nvSpPr>
        <p:spPr bwMode="gray">
          <a:xfrm>
            <a:off x="2514600" y="447675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chèn?</a:t>
            </a:r>
            <a:endParaRPr lang="en-US" sz="24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9" name="Text Box 24"/>
          <p:cNvSpPr txBox="1">
            <a:spLocks noChangeArrowheads="1"/>
          </p:cNvSpPr>
          <p:nvPr/>
        </p:nvSpPr>
        <p:spPr bwMode="gray">
          <a:xfrm>
            <a:off x="2743200" y="6534150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vt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5400000" flipH="1" flipV="1">
            <a:off x="2979737" y="6462713"/>
            <a:ext cx="290513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100"/>
          <p:cNvSpPr>
            <a:spLocks/>
          </p:cNvSpPr>
          <p:nvPr/>
        </p:nvSpPr>
        <p:spPr bwMode="gray">
          <a:xfrm rot="2168025" flipH="1" flipV="1">
            <a:off x="4918075" y="5307013"/>
            <a:ext cx="692150" cy="6238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2" name="Text Box 24"/>
          <p:cNvSpPr txBox="1">
            <a:spLocks noChangeArrowheads="1"/>
          </p:cNvSpPr>
          <p:nvPr/>
        </p:nvSpPr>
        <p:spPr bwMode="gray">
          <a:xfrm>
            <a:off x="5181600" y="51625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" name="Freeform 5"/>
          <p:cNvSpPr>
            <a:spLocks/>
          </p:cNvSpPr>
          <p:nvPr/>
        </p:nvSpPr>
        <p:spPr bwMode="gray">
          <a:xfrm rot="2168025" flipH="1" flipV="1">
            <a:off x="4079875" y="5307013"/>
            <a:ext cx="692150" cy="6238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" name="Freeform 5"/>
          <p:cNvSpPr>
            <a:spLocks/>
          </p:cNvSpPr>
          <p:nvPr/>
        </p:nvSpPr>
        <p:spPr bwMode="gray">
          <a:xfrm rot="2168025" flipH="1" flipV="1">
            <a:off x="3165475" y="5307013"/>
            <a:ext cx="692150" cy="6238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gray">
          <a:xfrm>
            <a:off x="3657600" y="51943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0934 1.48148E-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3.33333E-6 L 0.08993 3.33333E-6 " pathEditMode="relative" rAng="0" ptsTypes="AA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3.33333E-6 L 0.09167 3.33333E-6 " pathEditMode="relative" rAng="0" ptsTypes="AA">
                                      <p:cBhvr>
                                        <p:cTn id="1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18299 3.7037E-7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8 -2.59259E-6 L 0.18298 0.19283 " pathEditMode="relative" rAng="0" ptsTypes="AA">
                                      <p:cBhvr>
                                        <p:cTn id="1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0" grpId="0"/>
      <p:bldP spid="53" grpId="0"/>
      <p:bldP spid="56" grpId="0"/>
      <p:bldP spid="72" grpId="0"/>
      <p:bldP spid="73" grpId="0"/>
      <p:bldP spid="73" grpId="1"/>
      <p:bldP spid="74" grpId="0"/>
      <p:bldP spid="75" grpId="0"/>
      <p:bldP spid="75" grpId="1"/>
      <p:bldP spid="75" grpId="2"/>
      <p:bldP spid="76" grpId="0"/>
      <p:bldP spid="76" grpId="1"/>
      <p:bldP spid="92" grpId="0" animBg="1"/>
      <p:bldP spid="92" grpId="1" animBg="1"/>
      <p:bldP spid="92" grpId="2" animBg="1"/>
      <p:bldP spid="92" grpId="3" animBg="1"/>
      <p:bldP spid="98" grpId="0"/>
      <p:bldP spid="98" grpId="1"/>
      <p:bldP spid="99" grpId="0"/>
      <p:bldP spid="101" grpId="0" animBg="1"/>
      <p:bldP spid="101" grpId="1" animBg="1"/>
      <p:bldP spid="102" grpId="0"/>
      <p:bldP spid="103" grpId="0" animBg="1"/>
      <p:bldP spid="103" grpId="1" animBg="1"/>
      <p:bldP spid="104" grpId="0" animBg="1"/>
      <p:bldP spid="104" grpId="1" animBg="1"/>
      <p:bldP spid="10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Thêm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429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99" y="1752600"/>
            <a:ext cx="652817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Khai báo biến mảng (t</a:t>
            </a:r>
            <a:r>
              <a:rPr lang="vi-VN" smtClean="0"/>
              <a:t>ườ</a:t>
            </a:r>
            <a:r>
              <a:rPr lang="en-US" smtClean="0"/>
              <a:t>ng minh)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ườ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 minh</a:t>
            </a:r>
          </a:p>
          <a:p>
            <a:pPr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sz="2400" smtClean="0"/>
              <a:t>&lt;N1&gt;, …, &lt;Nn&gt; : số l</a:t>
            </a:r>
            <a:r>
              <a:rPr lang="vi-VN" sz="2400" smtClean="0"/>
              <a:t>ượ</a:t>
            </a:r>
            <a:r>
              <a:rPr lang="en-US" sz="2400" smtClean="0"/>
              <a:t>ng phần tử của mỗi chiều.</a:t>
            </a:r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 ý</a:t>
            </a:r>
          </a:p>
          <a:p>
            <a:pPr lvl="1">
              <a:defRPr/>
            </a:pPr>
            <a:r>
              <a:rPr lang="en-US" sz="2400" smtClean="0"/>
              <a:t>Phải </a:t>
            </a:r>
            <a:r>
              <a:rPr lang="en-US" sz="2400" smtClean="0">
                <a:solidFill>
                  <a:srgbClr val="FF0000"/>
                </a:solidFill>
              </a:rPr>
              <a:t>xác </a:t>
            </a:r>
            <a:r>
              <a:rPr lang="vi-VN" sz="2400" smtClean="0">
                <a:solidFill>
                  <a:srgbClr val="FF0000"/>
                </a:solidFill>
              </a:rPr>
              <a:t>đị</a:t>
            </a:r>
            <a:r>
              <a:rPr lang="en-US" sz="2400" smtClean="0">
                <a:solidFill>
                  <a:srgbClr val="FF0000"/>
                </a:solidFill>
              </a:rPr>
              <a:t>nh &lt;số phần tử&gt; cụ thể</a:t>
            </a:r>
            <a:r>
              <a:rPr lang="en-US" sz="2400" smtClean="0"/>
              <a:t> (</a:t>
            </a:r>
            <a:r>
              <a:rPr lang="en-US" sz="2400" smtClean="0">
                <a:solidFill>
                  <a:srgbClr val="FF0000"/>
                </a:solidFill>
              </a:rPr>
              <a:t>hằng</a:t>
            </a:r>
            <a:r>
              <a:rPr lang="en-US" sz="2400" smtClean="0"/>
              <a:t>) khi khai báo.</a:t>
            </a:r>
          </a:p>
          <a:p>
            <a:pPr lvl="1">
              <a:defRPr/>
            </a:pPr>
            <a:r>
              <a:rPr lang="en-US" sz="2400" smtClean="0"/>
              <a:t>Mảng nhiều chiều: &lt;tổng số phần tử&gt; = N1*N2*…*Nn</a:t>
            </a:r>
          </a:p>
          <a:p>
            <a:pPr lvl="1">
              <a:defRPr/>
            </a:pPr>
            <a:r>
              <a:rPr lang="en-US" sz="2200" smtClean="0"/>
              <a:t>Bộ nhớ sử dụng = &lt;tổng số phần tử&gt;*</a:t>
            </a:r>
            <a:r>
              <a:rPr lang="en-US" sz="2200" smtClean="0">
                <a:solidFill>
                  <a:srgbClr val="FF0000"/>
                </a:solidFill>
              </a:rPr>
              <a:t>sizeof</a:t>
            </a:r>
            <a:r>
              <a:rPr lang="en-US" sz="2200" smtClean="0"/>
              <a:t>(&lt;kiểu c</a:t>
            </a:r>
            <a:r>
              <a:rPr lang="vi-VN" sz="2200" smtClean="0"/>
              <a:t>ơ</a:t>
            </a:r>
            <a:r>
              <a:rPr lang="en-US" sz="2200" smtClean="0"/>
              <a:t> sở&gt;)</a:t>
            </a:r>
          </a:p>
          <a:p>
            <a:pPr lvl="1">
              <a:defRPr/>
            </a:pPr>
            <a:r>
              <a:rPr lang="en-US" sz="2400" smtClean="0"/>
              <a:t>Bộ nhớ sử dụng phải </a:t>
            </a:r>
            <a:r>
              <a:rPr lang="en-US" sz="2400" smtClean="0">
                <a:solidFill>
                  <a:srgbClr val="FF0000"/>
                </a:solidFill>
              </a:rPr>
              <a:t>ít h</a:t>
            </a:r>
            <a:r>
              <a:rPr lang="vi-VN" sz="2400" smtClean="0">
                <a:solidFill>
                  <a:srgbClr val="FF0000"/>
                </a:solidFill>
              </a:rPr>
              <a:t>ơ</a:t>
            </a:r>
            <a:r>
              <a:rPr lang="en-US" sz="2400" smtClean="0">
                <a:solidFill>
                  <a:srgbClr val="FF0000"/>
                </a:solidFill>
              </a:rPr>
              <a:t>n 64KB</a:t>
            </a:r>
            <a:r>
              <a:rPr lang="en-US" sz="2400" smtClean="0"/>
              <a:t> (65535 Bytes)</a:t>
            </a:r>
          </a:p>
          <a:p>
            <a:pPr lvl="1">
              <a:defRPr/>
            </a:pPr>
            <a:r>
              <a:rPr lang="en-US" sz="2400" smtClean="0"/>
              <a:t>Một dãy liên tục có chỉ số từ </a:t>
            </a:r>
            <a:r>
              <a:rPr lang="en-US" sz="2400" smtClean="0">
                <a:solidFill>
                  <a:srgbClr val="FF0000"/>
                </a:solidFill>
              </a:rPr>
              <a:t>0</a:t>
            </a:r>
            <a:r>
              <a:rPr lang="en-US" sz="2400" smtClean="0"/>
              <a:t> </a:t>
            </a:r>
            <a:r>
              <a:rPr lang="vi-VN" sz="2400" smtClean="0"/>
              <a:t>đế</a:t>
            </a:r>
            <a:r>
              <a:rPr lang="en-US" sz="2400" smtClean="0"/>
              <a:t>n </a:t>
            </a:r>
            <a:r>
              <a:rPr lang="en-US" sz="2400" smtClean="0">
                <a:solidFill>
                  <a:srgbClr val="FF0000"/>
                </a:solidFill>
              </a:rPr>
              <a:t>&lt;tổng số phần tử&gt;-1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biến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&lt;số phần tử&gt;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biến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&lt;N1&gt;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&lt;N2&gt;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&lt;Nn&gt;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một phần tử trong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Yêu cầu</a:t>
            </a:r>
          </a:p>
          <a:p>
            <a:pPr lvl="1">
              <a:defRPr/>
            </a:pPr>
            <a:r>
              <a:rPr lang="en-US" sz="2400" smtClean="0"/>
              <a:t>Xóa một phần tử trong mảng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/>
              <a:t> kích th</a:t>
            </a:r>
            <a:r>
              <a:rPr lang="vi-VN" sz="2400" smtClean="0"/>
              <a:t>ướ</a:t>
            </a:r>
            <a:r>
              <a:rPr lang="en-US" sz="2400" smtClean="0"/>
              <a:t>c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tại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endParaRPr lang="en-US" sz="2400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Ý t</a:t>
            </a:r>
            <a:r>
              <a:rPr lang="vi-V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ưở</a:t>
            </a: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ng</a:t>
            </a:r>
          </a:p>
          <a:p>
            <a:pPr lvl="1">
              <a:defRPr/>
            </a:pPr>
            <a:r>
              <a:rPr lang="en-US" sz="2400" smtClean="0"/>
              <a:t>“Kéo” các phần tử bên phải vị trí </a:t>
            </a:r>
            <a:r>
              <a:rPr lang="en-US" sz="2400" smtClean="0">
                <a:solidFill>
                  <a:srgbClr val="FF0000"/>
                </a:solidFill>
              </a:rPr>
              <a:t>vt</a:t>
            </a:r>
            <a:r>
              <a:rPr lang="en-US" sz="2400" smtClean="0"/>
              <a:t> sang trái </a:t>
            </a:r>
            <a:r>
              <a:rPr lang="en-US" sz="2400" smtClean="0">
                <a:solidFill>
                  <a:srgbClr val="FF0000"/>
                </a:solidFill>
              </a:rPr>
              <a:t>1 vị trí</a:t>
            </a:r>
            <a:r>
              <a:rPr lang="en-US" sz="2400" smtClean="0"/>
              <a:t>.</a:t>
            </a:r>
          </a:p>
          <a:p>
            <a:pPr lvl="1">
              <a:defRPr/>
            </a:pPr>
            <a:r>
              <a:rPr lang="en-US" sz="2400" smtClean="0"/>
              <a:t>Giảm </a:t>
            </a:r>
            <a:r>
              <a:rPr lang="en-US" sz="2400" smtClean="0">
                <a:solidFill>
                  <a:srgbClr val="FF0000"/>
                </a:solidFill>
              </a:rPr>
              <a:t>n</a:t>
            </a:r>
            <a:r>
              <a:rPr lang="en-US" sz="2400" smtClean="0"/>
              <a:t> xuống </a:t>
            </a:r>
            <a:r>
              <a:rPr lang="en-US" sz="2400" smtClean="0">
                <a:solidFill>
                  <a:srgbClr val="FF0000"/>
                </a:solidFill>
              </a:rPr>
              <a:t>1 </a:t>
            </a:r>
            <a:r>
              <a:rPr lang="vi-VN" sz="2400" smtClean="0">
                <a:solidFill>
                  <a:srgbClr val="FF0000"/>
                </a:solidFill>
              </a:rPr>
              <a:t>đơ</a:t>
            </a:r>
            <a:r>
              <a:rPr lang="en-US" sz="2400" smtClean="0">
                <a:solidFill>
                  <a:srgbClr val="FF0000"/>
                </a:solidFill>
              </a:rPr>
              <a:t>n vị</a:t>
            </a:r>
            <a:r>
              <a:rPr lang="en-US" sz="2400" smtClean="0"/>
              <a:t>.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1021080" y="5110588"/>
            <a:ext cx="41605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7" name="AutoShape 4"/>
          <p:cNvSpPr>
            <a:spLocks noChangeArrowheads="1"/>
          </p:cNvSpPr>
          <p:nvPr/>
        </p:nvSpPr>
        <p:spPr bwMode="gray">
          <a:xfrm>
            <a:off x="1021080" y="5113636"/>
            <a:ext cx="3322320" cy="1295400"/>
          </a:xfrm>
          <a:prstGeom prst="roundRect">
            <a:avLst>
              <a:gd name="adj" fmla="val 7935"/>
            </a:avLst>
          </a:prstGeom>
          <a:ln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gray">
          <a:xfrm>
            <a:off x="3657600" y="568801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743200" y="5521325"/>
            <a:ext cx="731838" cy="731838"/>
            <a:chOff x="3048000" y="5364480"/>
            <a:chExt cx="731520" cy="731520"/>
          </a:xfrm>
        </p:grpSpPr>
        <p:grpSp>
          <p:nvGrpSpPr>
            <p:cNvPr id="57401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740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" name="Text Box 24"/>
            <p:cNvSpPr txBox="1">
              <a:spLocks noChangeArrowheads="1"/>
            </p:cNvSpPr>
            <p:nvPr/>
          </p:nvSpPr>
          <p:spPr bwMode="gray">
            <a:xfrm>
              <a:off x="3124167" y="556283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4" name="Text Box 24"/>
          <p:cNvSpPr txBox="1">
            <a:spLocks noChangeArrowheads="1"/>
          </p:cNvSpPr>
          <p:nvPr/>
        </p:nvSpPr>
        <p:spPr bwMode="gray">
          <a:xfrm>
            <a:off x="1143000" y="5140325"/>
            <a:ext cx="6096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gray">
          <a:xfrm>
            <a:off x="1981200" y="5140325"/>
            <a:ext cx="6096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gray">
          <a:xfrm>
            <a:off x="2819400" y="5140325"/>
            <a:ext cx="6096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934200" y="5521325"/>
            <a:ext cx="731838" cy="731838"/>
            <a:chOff x="2016" y="1920"/>
            <a:chExt cx="1680" cy="1680"/>
          </a:xfrm>
        </p:grpSpPr>
        <p:sp>
          <p:nvSpPr>
            <p:cNvPr id="57399" name="Oval 22"/>
            <p:cNvSpPr>
              <a:spLocks noChangeArrowheads="1"/>
            </p:cNvSpPr>
            <p:nvPr/>
          </p:nvSpPr>
          <p:spPr bwMode="gray">
            <a:xfrm>
              <a:off x="2016" y="192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A776F0"/>
                </a:gs>
                <a:gs pos="100000">
                  <a:srgbClr val="6A4B9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0" name="Freeform 23"/>
            <p:cNvSpPr>
              <a:spLocks/>
            </p:cNvSpPr>
            <p:nvPr/>
          </p:nvSpPr>
          <p:spPr bwMode="gray">
            <a:xfrm>
              <a:off x="2208" y="1948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A776F0"/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Text Box 24"/>
          <p:cNvSpPr txBox="1">
            <a:spLocks noChangeArrowheads="1"/>
          </p:cNvSpPr>
          <p:nvPr/>
        </p:nvSpPr>
        <p:spPr bwMode="gray">
          <a:xfrm>
            <a:off x="6705600" y="5140325"/>
            <a:ext cx="1219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MAX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gray">
          <a:xfrm>
            <a:off x="4343400" y="5110163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–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2" name="Text Box 24"/>
          <p:cNvSpPr txBox="1">
            <a:spLocks noChangeArrowheads="1"/>
          </p:cNvSpPr>
          <p:nvPr/>
        </p:nvSpPr>
        <p:spPr bwMode="gray">
          <a:xfrm>
            <a:off x="6172200" y="5673725"/>
            <a:ext cx="6096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gray">
          <a:xfrm>
            <a:off x="3657600" y="5684838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gray">
          <a:xfrm>
            <a:off x="5334000" y="5668963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…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066800" y="5521325"/>
            <a:ext cx="731838" cy="731838"/>
            <a:chOff x="1371600" y="5364480"/>
            <a:chExt cx="731520" cy="731520"/>
          </a:xfrm>
        </p:grpSpPr>
        <p:grpSp>
          <p:nvGrpSpPr>
            <p:cNvPr id="57395" name="Group 11"/>
            <p:cNvGrpSpPr>
              <a:grpSpLocks/>
            </p:cNvGrpSpPr>
            <p:nvPr/>
          </p:nvGrpSpPr>
          <p:grpSpPr bwMode="auto">
            <a:xfrm>
              <a:off x="1371600" y="5364480"/>
              <a:ext cx="731520" cy="731520"/>
              <a:chOff x="2016" y="1920"/>
              <a:chExt cx="1680" cy="1680"/>
            </a:xfrm>
          </p:grpSpPr>
          <p:sp>
            <p:nvSpPr>
              <p:cNvPr id="57397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8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96" name="Text Box 24"/>
            <p:cNvSpPr txBox="1">
              <a:spLocks noChangeArrowheads="1"/>
            </p:cNvSpPr>
            <p:nvPr/>
          </p:nvSpPr>
          <p:spPr bwMode="gray">
            <a:xfrm>
              <a:off x="1447800" y="556260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a</a:t>
              </a:r>
              <a:endParaRPr lang="en-US" b="1" baseline="-25000">
                <a:solidFill>
                  <a:srgbClr val="FFFFF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1905000" y="5521325"/>
            <a:ext cx="731838" cy="731838"/>
            <a:chOff x="2209800" y="5364480"/>
            <a:chExt cx="731520" cy="731520"/>
          </a:xfrm>
        </p:grpSpPr>
        <p:grpSp>
          <p:nvGrpSpPr>
            <p:cNvPr id="57391" name="Group 11"/>
            <p:cNvGrpSpPr>
              <a:grpSpLocks/>
            </p:cNvGrpSpPr>
            <p:nvPr/>
          </p:nvGrpSpPr>
          <p:grpSpPr bwMode="auto">
            <a:xfrm>
              <a:off x="2209800" y="5364480"/>
              <a:ext cx="731520" cy="731520"/>
              <a:chOff x="2016" y="1920"/>
              <a:chExt cx="1680" cy="1680"/>
            </a:xfrm>
          </p:grpSpPr>
          <p:sp>
            <p:nvSpPr>
              <p:cNvPr id="57393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4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92" name="Text Box 24"/>
            <p:cNvSpPr txBox="1">
              <a:spLocks noChangeArrowheads="1"/>
            </p:cNvSpPr>
            <p:nvPr/>
          </p:nvSpPr>
          <p:spPr bwMode="gray">
            <a:xfrm>
              <a:off x="2286000" y="556260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x</a:t>
              </a:r>
              <a:endParaRPr lang="en-US" b="1" baseline="-2500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2743200" y="5521325"/>
            <a:ext cx="731838" cy="731838"/>
            <a:chOff x="3048000" y="5364480"/>
            <a:chExt cx="731520" cy="731520"/>
          </a:xfrm>
        </p:grpSpPr>
        <p:grpSp>
          <p:nvGrpSpPr>
            <p:cNvPr id="57387" name="Group 11"/>
            <p:cNvGrpSpPr>
              <a:grpSpLocks/>
            </p:cNvGrpSpPr>
            <p:nvPr/>
          </p:nvGrpSpPr>
          <p:grpSpPr bwMode="auto">
            <a:xfrm>
              <a:off x="3048000" y="5364480"/>
              <a:ext cx="731520" cy="731520"/>
              <a:chOff x="2016" y="1920"/>
              <a:chExt cx="1680" cy="1680"/>
            </a:xfrm>
          </p:grpSpPr>
          <p:sp>
            <p:nvSpPr>
              <p:cNvPr id="57389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0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88" name="Text Box 24"/>
            <p:cNvSpPr txBox="1">
              <a:spLocks noChangeArrowheads="1"/>
            </p:cNvSpPr>
            <p:nvPr/>
          </p:nvSpPr>
          <p:spPr bwMode="gray">
            <a:xfrm>
              <a:off x="3124200" y="556260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b</a:t>
              </a:r>
              <a:endParaRPr lang="en-US" b="1" baseline="-25000">
                <a:solidFill>
                  <a:srgbClr val="FFFFF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4419600" y="5521325"/>
            <a:ext cx="731838" cy="731838"/>
            <a:chOff x="4724400" y="5364480"/>
            <a:chExt cx="731520" cy="731520"/>
          </a:xfrm>
        </p:grpSpPr>
        <p:grpSp>
          <p:nvGrpSpPr>
            <p:cNvPr id="57383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7385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6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" name="Text Box 24"/>
            <p:cNvSpPr txBox="1">
              <a:spLocks noChangeArrowheads="1"/>
            </p:cNvSpPr>
            <p:nvPr/>
          </p:nvSpPr>
          <p:spPr bwMode="gray">
            <a:xfrm>
              <a:off x="4800567" y="5562832"/>
              <a:ext cx="533168" cy="380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85" name="Text Box 24"/>
          <p:cNvSpPr txBox="1">
            <a:spLocks noChangeArrowheads="1"/>
          </p:cNvSpPr>
          <p:nvPr/>
        </p:nvSpPr>
        <p:spPr bwMode="gray">
          <a:xfrm>
            <a:off x="1752600" y="4043363"/>
            <a:ext cx="106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xóa?</a:t>
            </a:r>
            <a:endParaRPr lang="en-US" sz="24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gray">
          <a:xfrm>
            <a:off x="1905000" y="6481763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vt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5400000" flipH="1" flipV="1">
            <a:off x="2141538" y="6410325"/>
            <a:ext cx="290512" cy="158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5"/>
          <p:cNvSpPr>
            <a:spLocks/>
          </p:cNvSpPr>
          <p:nvPr/>
        </p:nvSpPr>
        <p:spPr bwMode="gray">
          <a:xfrm rot="19713729" flipH="1" flipV="1">
            <a:off x="1974850" y="4346575"/>
            <a:ext cx="1423988" cy="862013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" name="Freeform 5"/>
          <p:cNvSpPr>
            <a:spLocks/>
          </p:cNvSpPr>
          <p:nvPr/>
        </p:nvSpPr>
        <p:spPr bwMode="gray">
          <a:xfrm rot="19441766" flipV="1">
            <a:off x="2312988" y="5192713"/>
            <a:ext cx="727075" cy="585787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" name="Freeform 5"/>
          <p:cNvSpPr>
            <a:spLocks/>
          </p:cNvSpPr>
          <p:nvPr/>
        </p:nvSpPr>
        <p:spPr bwMode="gray">
          <a:xfrm rot="19441766" flipV="1">
            <a:off x="3149600" y="5192713"/>
            <a:ext cx="728663" cy="584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" name="Freeform 5"/>
          <p:cNvSpPr>
            <a:spLocks/>
          </p:cNvSpPr>
          <p:nvPr/>
        </p:nvSpPr>
        <p:spPr bwMode="gray">
          <a:xfrm rot="19441766" flipV="1">
            <a:off x="3987800" y="5192713"/>
            <a:ext cx="728663" cy="584200"/>
          </a:xfrm>
          <a:custGeom>
            <a:avLst/>
            <a:gdLst/>
            <a:ahLst/>
            <a:cxnLst>
              <a:cxn ang="0">
                <a:pos x="0" y="756"/>
              </a:cxn>
              <a:cxn ang="0">
                <a:pos x="191" y="591"/>
              </a:cxn>
              <a:cxn ang="0">
                <a:pos x="190" y="672"/>
              </a:cxn>
              <a:cxn ang="0">
                <a:pos x="194" y="672"/>
              </a:cxn>
              <a:cxn ang="0">
                <a:pos x="205" y="672"/>
              </a:cxn>
              <a:cxn ang="0">
                <a:pos x="225" y="671"/>
              </a:cxn>
              <a:cxn ang="0">
                <a:pos x="250" y="667"/>
              </a:cxn>
              <a:cxn ang="0">
                <a:pos x="281" y="662"/>
              </a:cxn>
              <a:cxn ang="0">
                <a:pos x="316" y="653"/>
              </a:cxn>
              <a:cxn ang="0">
                <a:pos x="356" y="641"/>
              </a:cxn>
              <a:cxn ang="0">
                <a:pos x="399" y="626"/>
              </a:cxn>
              <a:cxn ang="0">
                <a:pos x="444" y="605"/>
              </a:cxn>
              <a:cxn ang="0">
                <a:pos x="492" y="578"/>
              </a:cxn>
              <a:cxn ang="0">
                <a:pos x="540" y="547"/>
              </a:cxn>
              <a:cxn ang="0">
                <a:pos x="587" y="508"/>
              </a:cxn>
              <a:cxn ang="0">
                <a:pos x="635" y="463"/>
              </a:cxn>
              <a:cxn ang="0">
                <a:pos x="689" y="405"/>
              </a:cxn>
              <a:cxn ang="0">
                <a:pos x="737" y="350"/>
              </a:cxn>
              <a:cxn ang="0">
                <a:pos x="780" y="298"/>
              </a:cxn>
              <a:cxn ang="0">
                <a:pos x="816" y="249"/>
              </a:cxn>
              <a:cxn ang="0">
                <a:pos x="847" y="204"/>
              </a:cxn>
              <a:cxn ang="0">
                <a:pos x="873" y="164"/>
              </a:cxn>
              <a:cxn ang="0">
                <a:pos x="895" y="126"/>
              </a:cxn>
              <a:cxn ang="0">
                <a:pos x="913" y="94"/>
              </a:cxn>
              <a:cxn ang="0">
                <a:pos x="926" y="66"/>
              </a:cxn>
              <a:cxn ang="0">
                <a:pos x="936" y="42"/>
              </a:cxn>
              <a:cxn ang="0">
                <a:pos x="944" y="24"/>
              </a:cxn>
              <a:cxn ang="0">
                <a:pos x="949" y="12"/>
              </a:cxn>
              <a:cxn ang="0">
                <a:pos x="952" y="2"/>
              </a:cxn>
              <a:cxn ang="0">
                <a:pos x="952" y="0"/>
              </a:cxn>
              <a:cxn ang="0">
                <a:pos x="952" y="4"/>
              </a:cxn>
              <a:cxn ang="0">
                <a:pos x="950" y="17"/>
              </a:cxn>
              <a:cxn ang="0">
                <a:pos x="948" y="36"/>
              </a:cxn>
              <a:cxn ang="0">
                <a:pos x="942" y="62"/>
              </a:cxn>
              <a:cxn ang="0">
                <a:pos x="936" y="93"/>
              </a:cxn>
              <a:cxn ang="0">
                <a:pos x="927" y="130"/>
              </a:cxn>
              <a:cxn ang="0">
                <a:pos x="914" y="172"/>
              </a:cxn>
              <a:cxn ang="0">
                <a:pos x="899" y="217"/>
              </a:cxn>
              <a:cxn ang="0">
                <a:pos x="881" y="264"/>
              </a:cxn>
              <a:cxn ang="0">
                <a:pos x="857" y="315"/>
              </a:cxn>
              <a:cxn ang="0">
                <a:pos x="830" y="368"/>
              </a:cxn>
              <a:cxn ang="0">
                <a:pos x="798" y="421"/>
              </a:cxn>
              <a:cxn ang="0">
                <a:pos x="762" y="475"/>
              </a:cxn>
              <a:cxn ang="0">
                <a:pos x="719" y="529"/>
              </a:cxn>
              <a:cxn ang="0">
                <a:pos x="671" y="582"/>
              </a:cxn>
              <a:cxn ang="0">
                <a:pos x="613" y="637"/>
              </a:cxn>
              <a:cxn ang="0">
                <a:pos x="555" y="685"/>
              </a:cxn>
              <a:cxn ang="0">
                <a:pos x="500" y="726"/>
              </a:cxn>
              <a:cxn ang="0">
                <a:pos x="447" y="761"/>
              </a:cxn>
              <a:cxn ang="0">
                <a:pos x="396" y="790"/>
              </a:cxn>
              <a:cxn ang="0">
                <a:pos x="350" y="813"/>
              </a:cxn>
              <a:cxn ang="0">
                <a:pos x="307" y="831"/>
              </a:cxn>
              <a:cxn ang="0">
                <a:pos x="270" y="845"/>
              </a:cxn>
              <a:cxn ang="0">
                <a:pos x="238" y="855"/>
              </a:cxn>
              <a:cxn ang="0">
                <a:pos x="212" y="862"/>
              </a:cxn>
              <a:cxn ang="0">
                <a:pos x="192" y="866"/>
              </a:cxn>
              <a:cxn ang="0">
                <a:pos x="181" y="868"/>
              </a:cxn>
              <a:cxn ang="0">
                <a:pos x="176" y="868"/>
              </a:cxn>
              <a:cxn ang="0">
                <a:pos x="167" y="947"/>
              </a:cxn>
              <a:cxn ang="0">
                <a:pos x="0" y="756"/>
              </a:cxn>
            </a:cxnLst>
            <a:rect l="0" t="0" r="r" b="b"/>
            <a:pathLst>
              <a:path w="952" h="947">
                <a:moveTo>
                  <a:pt x="0" y="756"/>
                </a:moveTo>
                <a:lnTo>
                  <a:pt x="191" y="591"/>
                </a:lnTo>
                <a:lnTo>
                  <a:pt x="190" y="672"/>
                </a:lnTo>
                <a:lnTo>
                  <a:pt x="194" y="672"/>
                </a:lnTo>
                <a:lnTo>
                  <a:pt x="205" y="672"/>
                </a:lnTo>
                <a:lnTo>
                  <a:pt x="225" y="671"/>
                </a:lnTo>
                <a:lnTo>
                  <a:pt x="250" y="667"/>
                </a:lnTo>
                <a:lnTo>
                  <a:pt x="281" y="662"/>
                </a:lnTo>
                <a:lnTo>
                  <a:pt x="316" y="653"/>
                </a:lnTo>
                <a:lnTo>
                  <a:pt x="356" y="641"/>
                </a:lnTo>
                <a:lnTo>
                  <a:pt x="399" y="626"/>
                </a:lnTo>
                <a:lnTo>
                  <a:pt x="444" y="605"/>
                </a:lnTo>
                <a:lnTo>
                  <a:pt x="492" y="578"/>
                </a:lnTo>
                <a:lnTo>
                  <a:pt x="540" y="547"/>
                </a:lnTo>
                <a:lnTo>
                  <a:pt x="587" y="508"/>
                </a:lnTo>
                <a:lnTo>
                  <a:pt x="635" y="463"/>
                </a:lnTo>
                <a:lnTo>
                  <a:pt x="689" y="405"/>
                </a:lnTo>
                <a:lnTo>
                  <a:pt x="737" y="350"/>
                </a:lnTo>
                <a:lnTo>
                  <a:pt x="780" y="298"/>
                </a:lnTo>
                <a:lnTo>
                  <a:pt x="816" y="249"/>
                </a:lnTo>
                <a:lnTo>
                  <a:pt x="847" y="204"/>
                </a:lnTo>
                <a:lnTo>
                  <a:pt x="873" y="164"/>
                </a:lnTo>
                <a:lnTo>
                  <a:pt x="895" y="126"/>
                </a:lnTo>
                <a:lnTo>
                  <a:pt x="913" y="94"/>
                </a:lnTo>
                <a:lnTo>
                  <a:pt x="926" y="66"/>
                </a:lnTo>
                <a:lnTo>
                  <a:pt x="936" y="42"/>
                </a:lnTo>
                <a:lnTo>
                  <a:pt x="944" y="24"/>
                </a:lnTo>
                <a:lnTo>
                  <a:pt x="949" y="12"/>
                </a:lnTo>
                <a:lnTo>
                  <a:pt x="952" y="2"/>
                </a:lnTo>
                <a:lnTo>
                  <a:pt x="952" y="0"/>
                </a:lnTo>
                <a:lnTo>
                  <a:pt x="952" y="4"/>
                </a:lnTo>
                <a:lnTo>
                  <a:pt x="950" y="17"/>
                </a:lnTo>
                <a:lnTo>
                  <a:pt x="948" y="36"/>
                </a:lnTo>
                <a:lnTo>
                  <a:pt x="942" y="62"/>
                </a:lnTo>
                <a:lnTo>
                  <a:pt x="936" y="93"/>
                </a:lnTo>
                <a:lnTo>
                  <a:pt x="927" y="130"/>
                </a:lnTo>
                <a:lnTo>
                  <a:pt x="914" y="172"/>
                </a:lnTo>
                <a:lnTo>
                  <a:pt x="899" y="217"/>
                </a:lnTo>
                <a:lnTo>
                  <a:pt x="881" y="264"/>
                </a:lnTo>
                <a:lnTo>
                  <a:pt x="857" y="315"/>
                </a:lnTo>
                <a:lnTo>
                  <a:pt x="830" y="368"/>
                </a:lnTo>
                <a:lnTo>
                  <a:pt x="798" y="421"/>
                </a:lnTo>
                <a:lnTo>
                  <a:pt x="762" y="475"/>
                </a:lnTo>
                <a:lnTo>
                  <a:pt x="719" y="529"/>
                </a:lnTo>
                <a:lnTo>
                  <a:pt x="671" y="582"/>
                </a:lnTo>
                <a:lnTo>
                  <a:pt x="613" y="637"/>
                </a:lnTo>
                <a:lnTo>
                  <a:pt x="555" y="685"/>
                </a:lnTo>
                <a:lnTo>
                  <a:pt x="500" y="726"/>
                </a:lnTo>
                <a:lnTo>
                  <a:pt x="447" y="761"/>
                </a:lnTo>
                <a:lnTo>
                  <a:pt x="396" y="790"/>
                </a:lnTo>
                <a:lnTo>
                  <a:pt x="350" y="813"/>
                </a:lnTo>
                <a:lnTo>
                  <a:pt x="307" y="831"/>
                </a:lnTo>
                <a:lnTo>
                  <a:pt x="270" y="845"/>
                </a:lnTo>
                <a:lnTo>
                  <a:pt x="238" y="855"/>
                </a:lnTo>
                <a:lnTo>
                  <a:pt x="212" y="862"/>
                </a:lnTo>
                <a:lnTo>
                  <a:pt x="192" y="866"/>
                </a:lnTo>
                <a:lnTo>
                  <a:pt x="181" y="868"/>
                </a:lnTo>
                <a:lnTo>
                  <a:pt x="176" y="868"/>
                </a:lnTo>
                <a:lnTo>
                  <a:pt x="167" y="947"/>
                </a:lnTo>
                <a:lnTo>
                  <a:pt x="0" y="756"/>
                </a:ln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3366F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16" name="Group 91"/>
          <p:cNvGrpSpPr>
            <a:grpSpLocks/>
          </p:cNvGrpSpPr>
          <p:nvPr/>
        </p:nvGrpSpPr>
        <p:grpSpPr bwMode="auto">
          <a:xfrm>
            <a:off x="4419600" y="5521325"/>
            <a:ext cx="731838" cy="731838"/>
            <a:chOff x="4724400" y="5364480"/>
            <a:chExt cx="731520" cy="731520"/>
          </a:xfrm>
        </p:grpSpPr>
        <p:grpSp>
          <p:nvGrpSpPr>
            <p:cNvPr id="57379" name="Group 11"/>
            <p:cNvGrpSpPr>
              <a:grpSpLocks/>
            </p:cNvGrpSpPr>
            <p:nvPr/>
          </p:nvGrpSpPr>
          <p:grpSpPr bwMode="auto">
            <a:xfrm>
              <a:off x="4724400" y="5364480"/>
              <a:ext cx="731520" cy="731520"/>
              <a:chOff x="2016" y="1920"/>
              <a:chExt cx="1680" cy="1680"/>
            </a:xfrm>
          </p:grpSpPr>
          <p:sp>
            <p:nvSpPr>
              <p:cNvPr id="57381" name="Oval 12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0C320C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82" name="Freeform 13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 w="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7380" name="Text Box 24"/>
            <p:cNvSpPr txBox="1">
              <a:spLocks noChangeArrowheads="1"/>
            </p:cNvSpPr>
            <p:nvPr/>
          </p:nvSpPr>
          <p:spPr bwMode="gray">
            <a:xfrm>
              <a:off x="4800600" y="556260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rgbClr val="FFFFFF"/>
                  </a:solidFill>
                  <a:latin typeface="Tahoma" pitchFamily="34" charset="0"/>
                  <a:cs typeface="Tahoma" pitchFamily="34" charset="0"/>
                </a:rPr>
                <a:t>z</a:t>
              </a:r>
              <a:endParaRPr lang="en-US" b="1" baseline="-25000">
                <a:solidFill>
                  <a:srgbClr val="FFFFF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97" name="Text Box 24"/>
          <p:cNvSpPr txBox="1">
            <a:spLocks noChangeArrowheads="1"/>
          </p:cNvSpPr>
          <p:nvPr/>
        </p:nvSpPr>
        <p:spPr bwMode="gray">
          <a:xfrm>
            <a:off x="3505200" y="5110163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- 1</a:t>
            </a:r>
            <a:endParaRPr lang="en-US" sz="2000" b="1" baseline="-25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0.08993 3.33333E-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023 L -0.0934 -0.00023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3.33333E-6 L -0.09166 3.33333E-6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54" grpId="0"/>
      <p:bldP spid="55" grpId="0"/>
      <p:bldP spid="56" grpId="0"/>
      <p:bldP spid="56" grpId="1"/>
      <p:bldP spid="60" grpId="0"/>
      <p:bldP spid="61" grpId="0"/>
      <p:bldP spid="62" grpId="0"/>
      <p:bldP spid="63" grpId="0"/>
      <p:bldP spid="63" grpId="1"/>
      <p:bldP spid="63" grpId="2"/>
      <p:bldP spid="64" grpId="0"/>
      <p:bldP spid="85" grpId="0"/>
      <p:bldP spid="85" grpId="1"/>
      <p:bldP spid="86" grpId="0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Xóa</a:t>
            </a:r>
          </a:p>
        </p:txBody>
      </p:sp>
      <p:sp>
        <p:nvSpPr>
          <p:cNvPr id="5837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685800" y="1524000"/>
            <a:ext cx="152400" cy="3200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600200"/>
            <a:ext cx="697435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nhập xuất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/>
              <a:t>Nhập mảng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/>
              <a:t>Xuất mảng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pc="-10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pc="-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kiểm tra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/>
              <a:t>Mảng có phải là mảng toàn chẵn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/>
              <a:t>Mảng có phải là mảng toàn số nguyên tố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/>
              <a:t>Mảng có phải là mảng t</a:t>
            </a:r>
            <a:r>
              <a:rPr lang="vi-VN" smtClean="0"/>
              <a:t>ă</a:t>
            </a:r>
            <a:r>
              <a:rPr lang="en-US" smtClean="0"/>
              <a:t>ng dần</a:t>
            </a:r>
            <a:endParaRPr lang="en-US" spc="-100" smtClean="0"/>
          </a:p>
        </p:txBody>
      </p:sp>
      <p:sp>
        <p:nvSpPr>
          <p:cNvPr id="5939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pic>
        <p:nvPicPr>
          <p:cNvPr id="59397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5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9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514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0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038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1" name="Picture 9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5720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02" name="Picture 10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105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tính toán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Có bao nhiêu số chia hết cho 4 nh</a:t>
            </a:r>
            <a:r>
              <a:rPr lang="vi-VN" smtClean="0">
                <a:ea typeface="+mn-ea"/>
              </a:rPr>
              <a:t>ư</a:t>
            </a:r>
            <a:r>
              <a:rPr lang="en-US" smtClean="0">
                <a:ea typeface="+mn-ea"/>
              </a:rPr>
              <a:t>ng không chia hết cho 5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Tổng các số nguyên tố có trong mảng</a:t>
            </a: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spc="-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tìm kiếm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Vị trí cuối cùng của phần tử x trong mảng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Vị trí số nguyên tố </a:t>
            </a:r>
            <a:r>
              <a:rPr lang="vi-VN" smtClean="0">
                <a:ea typeface="+mn-ea"/>
              </a:rPr>
              <a:t>đầ</a:t>
            </a:r>
            <a:r>
              <a:rPr lang="en-US" smtClean="0">
                <a:ea typeface="+mn-ea"/>
              </a:rPr>
              <a:t>u tiên trong mảng nếu có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Tìm số nhỏ nhất trong mảng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Tìm số d</a:t>
            </a:r>
            <a:r>
              <a:rPr lang="vi-VN" smtClean="0">
                <a:ea typeface="+mn-ea"/>
              </a:rPr>
              <a:t>ươ</a:t>
            </a:r>
            <a:r>
              <a:rPr lang="en-US" smtClean="0">
                <a:ea typeface="+mn-ea"/>
              </a:rPr>
              <a:t>ng nhỏ nhất trong mảng</a:t>
            </a:r>
          </a:p>
        </p:txBody>
      </p:sp>
      <p:sp>
        <p:nvSpPr>
          <p:cNvPr id="6042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pic>
        <p:nvPicPr>
          <p:cNvPr id="60421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6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9624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4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495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5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029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6" name="Picture 9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5562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7" name="Picture 10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xử lý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Tách các số nguyên tố có trong mảng a </a:t>
            </a:r>
            <a:r>
              <a:rPr lang="vi-VN" smtClean="0">
                <a:ea typeface="+mn-ea"/>
              </a:rPr>
              <a:t>đư</a:t>
            </a:r>
            <a:r>
              <a:rPr lang="en-US" smtClean="0">
                <a:ea typeface="+mn-ea"/>
              </a:rPr>
              <a:t>a vào mảng b.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Tách mảng a thành 2 mảng b (chứa các số nguyên d</a:t>
            </a:r>
            <a:r>
              <a:rPr lang="vi-VN" smtClean="0">
                <a:ea typeface="+mn-ea"/>
              </a:rPr>
              <a:t>ươ</a:t>
            </a:r>
            <a:r>
              <a:rPr lang="en-US" smtClean="0">
                <a:ea typeface="+mn-ea"/>
              </a:rPr>
              <a:t>ng) và c (chứa các số còn lại)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Sắp xếp mảng giảm dần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Sắp xếp mảng sao cho các số d</a:t>
            </a:r>
            <a:r>
              <a:rPr lang="vi-VN" smtClean="0">
                <a:ea typeface="+mn-ea"/>
              </a:rPr>
              <a:t>ươ</a:t>
            </a:r>
            <a:r>
              <a:rPr lang="en-US" smtClean="0">
                <a:ea typeface="+mn-ea"/>
              </a:rPr>
              <a:t>ng </a:t>
            </a:r>
            <a:r>
              <a:rPr lang="vi-VN" smtClean="0">
                <a:ea typeface="+mn-ea"/>
              </a:rPr>
              <a:t>đứ</a:t>
            </a:r>
            <a:r>
              <a:rPr lang="en-US" smtClean="0">
                <a:ea typeface="+mn-ea"/>
              </a:rPr>
              <a:t>ng </a:t>
            </a:r>
            <a:r>
              <a:rPr lang="vi-VN" smtClean="0">
                <a:ea typeface="+mn-ea"/>
              </a:rPr>
              <a:t>đầ</a:t>
            </a:r>
            <a:r>
              <a:rPr lang="en-US" smtClean="0">
                <a:ea typeface="+mn-ea"/>
              </a:rPr>
              <a:t>u mảng giảm dần, kế </a:t>
            </a:r>
            <a:r>
              <a:rPr lang="vi-VN" smtClean="0">
                <a:ea typeface="+mn-ea"/>
              </a:rPr>
              <a:t>đế</a:t>
            </a:r>
            <a:r>
              <a:rPr lang="en-US" smtClean="0">
                <a:ea typeface="+mn-ea"/>
              </a:rPr>
              <a:t>n là các số âm t</a:t>
            </a:r>
            <a:r>
              <a:rPr lang="vi-VN" smtClean="0">
                <a:ea typeface="+mn-ea"/>
              </a:rPr>
              <a:t>ă</a:t>
            </a:r>
            <a:r>
              <a:rPr lang="en-US" smtClean="0">
                <a:ea typeface="+mn-ea"/>
              </a:rPr>
              <a:t>ng dần, cuối cùng là các số 0.</a:t>
            </a:r>
          </a:p>
        </p:txBody>
      </p:sp>
      <p:sp>
        <p:nvSpPr>
          <p:cNvPr id="6144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pic>
        <p:nvPicPr>
          <p:cNvPr id="61445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5" descr="question_pop_up_from_box_rotate_hg_clr">
            <a:hlinkClick r:id="rId4" action="ppaction://hlinksldjump"/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6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9718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8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886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9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419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 thực hành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thao tác thêm/xóa/sửa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Sửa các số nguyên tố có trong mảng thành số 0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Chèn số 0 </a:t>
            </a:r>
            <a:r>
              <a:rPr lang="vi-VN" smtClean="0">
                <a:ea typeface="+mn-ea"/>
              </a:rPr>
              <a:t>đằ</a:t>
            </a:r>
            <a:r>
              <a:rPr lang="en-US" smtClean="0">
                <a:ea typeface="+mn-ea"/>
              </a:rPr>
              <a:t>ng sau các số nguyên tố trong mảng</a:t>
            </a:r>
          </a:p>
          <a:p>
            <a:pPr marL="914400" lvl="1" indent="-514350">
              <a:buFont typeface="+mj-lt"/>
              <a:buAutoNum type="alphaLcPeriod"/>
              <a:defRPr/>
            </a:pPr>
            <a:r>
              <a:rPr lang="en-US" smtClean="0">
                <a:ea typeface="+mn-ea"/>
              </a:rPr>
              <a:t>Xóa tất cả số nguyên tố có trong mảng</a:t>
            </a:r>
          </a:p>
        </p:txBody>
      </p:sp>
      <p:sp>
        <p:nvSpPr>
          <p:cNvPr id="6246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pic>
        <p:nvPicPr>
          <p:cNvPr id="62469" name="Picture 4" descr="question_pop_up_from_box_hg_clr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8713" y="3962400"/>
            <a:ext cx="166528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981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7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5146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2" name="Picture 8" descr="question_pop_up_from_box_rotate_hg_clr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505200"/>
            <a:ext cx="4079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2209800" y="4724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2209800" y="5181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209800" y="563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0485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Khai báo biến mảng (t</a:t>
            </a:r>
            <a:r>
              <a:rPr lang="vi-VN" smtClean="0"/>
              <a:t>ườ</a:t>
            </a:r>
            <a:r>
              <a:rPr lang="en-US" smtClean="0"/>
              <a:t>ng minh)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 sz="2400" smtClean="0"/>
          </a:p>
        </p:txBody>
      </p:sp>
      <p:sp>
        <p:nvSpPr>
          <p:cNvPr id="2048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574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1336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Mang1Chieu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6670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gray">
          <a:xfrm>
            <a:off x="31242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35814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gray">
          <a:xfrm>
            <a:off x="40386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4958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58674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63246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7818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9530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5410200" y="30480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26670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31242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35814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40386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8674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63246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  <a:endParaRPr lang="en-US" baseline="3000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49530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  <a:endParaRPr lang="en-US" baseline="30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4102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  <a:endParaRPr lang="en-US" baseline="30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6781800" y="2590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  <a:endParaRPr lang="en-US" baseline="3000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09600" y="31242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Mang1Chieu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5800" y="3733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38200" y="3810000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Mang2Chieu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667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3124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3581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4038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4495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58674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63246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67818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953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5410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2667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3124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35814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40386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4495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4</a:t>
            </a:r>
            <a:endParaRPr lang="en-US" baseline="3000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58674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7</a:t>
            </a:r>
            <a:endParaRPr lang="en-US" baseline="3000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63246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8</a:t>
            </a:r>
            <a:endParaRPr lang="en-US" baseline="30000"/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4953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5</a:t>
            </a:r>
            <a:endParaRPr lang="en-US" baseline="3000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5410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6</a:t>
            </a:r>
            <a:endParaRPr lang="en-US" baseline="3000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67818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9</a:t>
            </a:r>
            <a:endParaRPr lang="en-US" baseline="300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09600" y="4800600"/>
            <a:ext cx="1828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Mang2Chieu</a:t>
            </a:r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72390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7696200" y="4724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72390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7696200" y="4267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11</a:t>
            </a:r>
            <a:endParaRPr lang="en-US" baseline="30000"/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26670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40386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26670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3124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35814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35814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40386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124200" y="56388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44958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5" name="AutoShape 6"/>
          <p:cNvSpPr>
            <a:spLocks noChangeArrowheads="1"/>
          </p:cNvSpPr>
          <p:nvPr/>
        </p:nvSpPr>
        <p:spPr bwMode="gray">
          <a:xfrm>
            <a:off x="54102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gray">
          <a:xfrm>
            <a:off x="58674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7" name="AutoShape 6"/>
          <p:cNvSpPr>
            <a:spLocks noChangeArrowheads="1"/>
          </p:cNvSpPr>
          <p:nvPr/>
        </p:nvSpPr>
        <p:spPr bwMode="gray">
          <a:xfrm>
            <a:off x="4953000" y="5181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 0.06667 " pathEditMode="relative" rAng="0" ptsTypes="AA">
                                      <p:cBhvr>
                                        <p:cTn id="2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2 0.06667 " pathEditMode="relative" rAng="0" ptsTypes="AA">
                                      <p:cBhvr>
                                        <p:cTn id="27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5" grpId="0" animBg="1"/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6" grpId="0" animBg="1"/>
      <p:bldP spid="56" grpId="1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76" grpId="0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Khai báo biến mảng (kô t</a:t>
            </a:r>
            <a:r>
              <a:rPr lang="vi-VN" smtClean="0"/>
              <a:t>ườ</a:t>
            </a:r>
            <a:r>
              <a:rPr lang="en-US" smtClean="0"/>
              <a:t>ng minh)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Cú pháp</a:t>
            </a:r>
          </a:p>
          <a:p>
            <a:pPr lvl="1">
              <a:defRPr/>
            </a:pPr>
            <a:r>
              <a:rPr lang="en-US" smtClean="0"/>
              <a:t>Không t</a:t>
            </a:r>
            <a:r>
              <a:rPr lang="vi-VN" smtClean="0"/>
              <a:t>ườ</a:t>
            </a:r>
            <a:r>
              <a:rPr lang="en-US" smtClean="0"/>
              <a:t>ng minh (thông qua khai báo kiểu)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Ví dụ</a:t>
            </a:r>
            <a:endParaRPr lang="en-US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590800"/>
            <a:ext cx="152400" cy="1447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667000"/>
            <a:ext cx="8305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kiểu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&lt;số phần tử&gt;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&lt;kiểu c</a:t>
            </a:r>
            <a:r>
              <a:rPr lang="vi-VN" sz="2000" b="1">
                <a:latin typeface="Courier New" pitchFamily="49" charset="0"/>
                <a:cs typeface="Courier New" pitchFamily="49" charset="0"/>
              </a:rPr>
              <a:t>ơ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sở&gt; &lt;tên kiểu mảng&gt;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&lt;N1&gt;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&lt;Nn&gt;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&lt;tên kiểu mảng&gt; &lt;tên biến mảng&gt;;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5800" y="4648200"/>
            <a:ext cx="1524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38200" y="4724400"/>
            <a:ext cx="83058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typedef int Mang1Chieu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typedef int Mang2Chieu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Mang1Chieu m1, m2, m3;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Mang2Chieu m4, m5;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Số phần tử của mảng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800600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Phải xác </a:t>
            </a:r>
            <a:r>
              <a:rPr lang="vi-VN" smtClean="0">
                <a:latin typeface="Arial" charset="0"/>
                <a:cs typeface="Arial" charset="0"/>
              </a:rPr>
              <a:t>đị</a:t>
            </a:r>
            <a:r>
              <a:rPr lang="en-US" smtClean="0">
                <a:latin typeface="Arial" charset="0"/>
                <a:cs typeface="Arial" charset="0"/>
              </a:rPr>
              <a:t>nh cụ thể số phần tử ngay lúc khai báo, không </a:t>
            </a:r>
            <a:r>
              <a:rPr lang="vi-VN" smtClean="0">
                <a:latin typeface="Arial" charset="0"/>
                <a:cs typeface="Arial" charset="0"/>
              </a:rPr>
              <a:t>đượ</a:t>
            </a:r>
            <a:r>
              <a:rPr lang="en-US" smtClean="0">
                <a:latin typeface="Arial" charset="0"/>
                <a:cs typeface="Arial" charset="0"/>
              </a:rPr>
              <a:t>c sử dụng biến hoặc hằng th</a:t>
            </a:r>
            <a:r>
              <a:rPr lang="vi-VN" smtClean="0">
                <a:latin typeface="Arial" charset="0"/>
                <a:cs typeface="Arial" charset="0"/>
              </a:rPr>
              <a:t>ườ</a:t>
            </a:r>
            <a:r>
              <a:rPr lang="en-US" smtClean="0">
                <a:latin typeface="Arial" charset="0"/>
                <a:cs typeface="Arial" charset="0"/>
              </a:rPr>
              <a:t>ng</a:t>
            </a: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Nên sử dụng chỉ thị tiền xử lý </a:t>
            </a:r>
            <a:r>
              <a:rPr lang="en-US" smtClean="0">
                <a:solidFill>
                  <a:srgbClr val="FF0000"/>
                </a:solidFill>
                <a:latin typeface="Arial" charset="0"/>
                <a:cs typeface="Arial" charset="0"/>
              </a:rPr>
              <a:t>#define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vi-VN" smtClean="0">
                <a:latin typeface="Arial" charset="0"/>
                <a:cs typeface="Arial" charset="0"/>
              </a:rPr>
              <a:t>để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vi-VN" smtClean="0">
                <a:latin typeface="Arial" charset="0"/>
                <a:cs typeface="Arial" charset="0"/>
              </a:rPr>
              <a:t>đị</a:t>
            </a:r>
            <a:r>
              <a:rPr lang="en-US" smtClean="0">
                <a:latin typeface="Arial" charset="0"/>
                <a:cs typeface="Arial" charset="0"/>
              </a:rPr>
              <a:t>nh nghĩa số phần tử mảng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895600"/>
            <a:ext cx="152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971800"/>
            <a:ext cx="830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 = 10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int a[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 = 20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 int b[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" y="4876800"/>
            <a:ext cx="152400" cy="1371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4924425"/>
            <a:ext cx="8305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 10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 20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	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int a[10];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b[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];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int b[10][20];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3558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Khởi tạo giá trị cho mảng lúc khai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Gồm các cách sau</a:t>
            </a:r>
          </a:p>
          <a:p>
            <a:pPr lvl="1">
              <a:defRPr/>
            </a:pPr>
            <a:r>
              <a:rPr lang="en-US" smtClean="0"/>
              <a:t>Khởi tạo giá trị cho mọi phần tử của mảng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Khởi tạo giá trị cho một số phần tử </a:t>
            </a:r>
            <a:r>
              <a:rPr lang="vi-VN" smtClean="0"/>
              <a:t>đầ</a:t>
            </a:r>
            <a:r>
              <a:rPr lang="en-US" smtClean="0"/>
              <a:t>u mảng</a:t>
            </a:r>
          </a:p>
        </p:txBody>
      </p:sp>
      <p:sp>
        <p:nvSpPr>
          <p:cNvPr id="235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0600" y="2590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0" y="26670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a[4] = {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2912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1706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1506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1904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2912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1706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1506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1904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6670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5814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4102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752600" y="35814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90600" y="4648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43000" y="47244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a[4] = {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2912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1706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28194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37338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46482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55626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28194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2912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37338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1706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46482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55626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28194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37338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46482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55626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1905000" y="57150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" grpId="0" animBg="1"/>
      <p:bldP spid="6" grpId="0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 sz="2000"/>
          </a:p>
        </p:txBody>
      </p:sp>
      <p:sp>
        <p:nvSpPr>
          <p:cNvPr id="2458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8001000" cy="563563"/>
          </a:xfrm>
        </p:spPr>
        <p:txBody>
          <a:bodyPr/>
          <a:lstStyle/>
          <a:p>
            <a:r>
              <a:rPr lang="en-US" smtClean="0"/>
              <a:t>Khởi tạo giá trị cho mảng lúc khai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Gồm các cách sau</a:t>
            </a:r>
          </a:p>
          <a:p>
            <a:pPr lvl="1">
              <a:defRPr/>
            </a:pPr>
            <a:r>
              <a:rPr lang="en-US" smtClean="0"/>
              <a:t>Khởi tạo giá trị </a:t>
            </a:r>
            <a:r>
              <a:rPr lang="en-US" smtClean="0">
                <a:solidFill>
                  <a:srgbClr val="FF0000"/>
                </a:solidFill>
              </a:rPr>
              <a:t>0</a:t>
            </a:r>
            <a:r>
              <a:rPr lang="en-US" smtClean="0"/>
              <a:t> cho mọi phần tử của mảng</a:t>
            </a:r>
          </a:p>
          <a:p>
            <a:pPr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r>
              <a:rPr lang="en-US" smtClean="0"/>
              <a:t>Tự </a:t>
            </a:r>
            <a:r>
              <a:rPr lang="vi-VN" smtClean="0"/>
              <a:t>độ</a:t>
            </a:r>
            <a:r>
              <a:rPr lang="en-US" smtClean="0"/>
              <a:t>ng xác </a:t>
            </a:r>
            <a:r>
              <a:rPr lang="vi-VN" smtClean="0"/>
              <a:t>đị</a:t>
            </a:r>
            <a:r>
              <a:rPr lang="en-US" smtClean="0"/>
              <a:t>nh số l</a:t>
            </a:r>
            <a:r>
              <a:rPr lang="vi-VN" smtClean="0"/>
              <a:t>ượ</a:t>
            </a:r>
            <a:r>
              <a:rPr lang="en-US" smtClean="0"/>
              <a:t>ng phần tử</a:t>
            </a:r>
          </a:p>
        </p:txBody>
      </p:sp>
      <p:sp>
        <p:nvSpPr>
          <p:cNvPr id="245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NMLT - Mảng một chiều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0600" y="25908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0" y="26670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a[4] = {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gray">
          <a:xfrm>
            <a:off x="26670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35814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44958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5410200" y="35814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/>
              <a:t>0</a:t>
            </a: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6670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5814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44958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5410200" y="31242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1752600" y="35814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90600" y="4648200"/>
            <a:ext cx="1524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43000" y="4724400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int a[] = {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2912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1706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1506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1904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28194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2912</a:t>
            </a:r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37338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1706</a:t>
            </a: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46482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1506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5562600" y="5715000"/>
            <a:ext cx="914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>
                <a:solidFill>
                  <a:srgbClr val="FF0000"/>
                </a:solidFill>
              </a:rPr>
              <a:t>1904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28194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37338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46482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5562600" y="52578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1905000" y="5715000"/>
            <a:ext cx="9144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chemeClr val="accent2"/>
                </a:solidFill>
              </a:rPr>
              <a:t>a</a:t>
            </a:r>
            <a:endParaRPr lang="en-US" baseline="30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5" grpId="0" animBg="1"/>
      <p:bldP spid="6" grpId="0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1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2728</Words>
  <Application>Microsoft Office PowerPoint</Application>
  <PresentationFormat>On-screen Show (4:3)</PresentationFormat>
  <Paragraphs>597</Paragraphs>
  <Slides>45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VCBB</vt:lpstr>
      <vt:lpstr>Nội dung</vt:lpstr>
      <vt:lpstr>Đặt vấn đề</vt:lpstr>
      <vt:lpstr>Dữ liệu kiểu mảng</vt:lpstr>
      <vt:lpstr>Khai báo biến mảng (tường minh)</vt:lpstr>
      <vt:lpstr>Khai báo biến mảng (tường minh)</vt:lpstr>
      <vt:lpstr>Khai báo biến mảng (kô tường minh)</vt:lpstr>
      <vt:lpstr>Số phần tử của mảng</vt:lpstr>
      <vt:lpstr>Khởi tạo giá trị cho mảng lúc khai báo</vt:lpstr>
      <vt:lpstr>Khởi tạo giá trị cho mảng lúc khai báo</vt:lpstr>
      <vt:lpstr>Truy xuất đến một phần tử</vt:lpstr>
      <vt:lpstr>Gán dữ liệu kiểu mảng</vt:lpstr>
      <vt:lpstr>Một số lỗi thường gặp</vt:lpstr>
      <vt:lpstr>Truyền mảng cho hàm</vt:lpstr>
      <vt:lpstr>Truyền mảng cho hàm</vt:lpstr>
      <vt:lpstr>Một số bài toán cơ bản</vt:lpstr>
      <vt:lpstr>Một số quy ước</vt:lpstr>
      <vt:lpstr>Thủ tục HoanVi &amp; Hàm LaSNT</vt:lpstr>
      <vt:lpstr>Nhập mảng</vt:lpstr>
      <vt:lpstr>Hàm Nhập Mảng</vt:lpstr>
      <vt:lpstr>Xuất mảng</vt:lpstr>
      <vt:lpstr>Hàm Xuất Mảng</vt:lpstr>
      <vt:lpstr>Tìm kiếm một phần tử trong mảng</vt:lpstr>
      <vt:lpstr>Hàm Tìm Kiếm</vt:lpstr>
      <vt:lpstr>Kiểm tra tính chất của mảng</vt:lpstr>
      <vt:lpstr>Hàm Kiểm Tra (Cách 1)</vt:lpstr>
      <vt:lpstr>Hàm Kiểm Tra (Cách 2)</vt:lpstr>
      <vt:lpstr>Hàm Kiểm Tra (Cách 3)</vt:lpstr>
      <vt:lpstr>Tách các phần tử thỏa điều kiện</vt:lpstr>
      <vt:lpstr>Hàm Tách Số Nguyên Tố</vt:lpstr>
      <vt:lpstr>Tách mảng thành 2 mảng con</vt:lpstr>
      <vt:lpstr>Hàm Tách 2 Mảng</vt:lpstr>
      <vt:lpstr>Gộp 2 mảng thành một mảng</vt:lpstr>
      <vt:lpstr>Hàm Gộp Mảng</vt:lpstr>
      <vt:lpstr>Tìm giá trị lớn nhất của mảng</vt:lpstr>
      <vt:lpstr>Hàm tìm Max</vt:lpstr>
      <vt:lpstr>Sắp xếp mảng thành tăng dần</vt:lpstr>
      <vt:lpstr>Hàm Sắp Xếp Tăng</vt:lpstr>
      <vt:lpstr>Thêm một phần tử vào mảng</vt:lpstr>
      <vt:lpstr>Hàm Thêm</vt:lpstr>
      <vt:lpstr>Xóa một phần tử trong mảng</vt:lpstr>
      <vt:lpstr>Hàm Xóa</vt:lpstr>
      <vt:lpstr>Bài tập thực hành</vt:lpstr>
      <vt:lpstr>Bài tập thực hành</vt:lpstr>
      <vt:lpstr>Bài tập thực hành</vt:lpstr>
      <vt:lpstr>Bài tập thực hành</vt:lpstr>
    </vt:vector>
  </TitlesOfParts>
  <Company>BABYDUCK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Teacher Luong</dc:creator>
  <cp:lastModifiedBy>Student</cp:lastModifiedBy>
  <cp:revision>297</cp:revision>
  <dcterms:created xsi:type="dcterms:W3CDTF">2007-09-05T08:24:33Z</dcterms:created>
  <dcterms:modified xsi:type="dcterms:W3CDTF">2013-05-08T05:55:17Z</dcterms:modified>
</cp:coreProperties>
</file>