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7315200" cy="96012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004" autoAdjust="0"/>
  </p:normalViewPr>
  <p:slideViewPr>
    <p:cSldViewPr>
      <p:cViewPr>
        <p:scale>
          <a:sx n="75" d="100"/>
          <a:sy n="75" d="100"/>
        </p:scale>
        <p:origin x="-10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CDAACB2E-3C46-49D0-B263-3F83C849A021}" type="datetimeFigureOut">
              <a:rPr lang="vi-VN"/>
              <a:pPr>
                <a:defRPr/>
              </a:pPr>
              <a:t>08/05/2013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EB5B9AF0-D3F5-4400-A73F-855CA7CCEB9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7936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424F7C9C-1B71-40F1-8E3C-DA280A2D5947}" type="datetimeFigureOut">
              <a:rPr lang="en-US"/>
              <a:pPr>
                <a:defRPr/>
              </a:pPr>
              <a:t>08/05/2013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A48E2F71-6EC8-4EFB-8FF2-9223B1840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68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7F2724-7A80-4ABC-A85D-6FBB00C9D527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EAD1A6-E00F-4947-B0D9-5345B7B3CECF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BA9E54-4AD7-45EE-817C-7E1294038175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FCAD183-F10C-497E-BF36-C18117AB2832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7487DA-F1BB-48C6-9137-C8EEB79B8110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008C48-3DDD-4272-A59B-B505334653C5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DF3E80-3469-4941-935A-2D25419EE8D2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F07154-D445-41E5-AF7D-98A30123FB3D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1ADA1-198C-44B5-A306-1AE27F7BB7A1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3449E1-482C-4864-BFA1-E3F94C303B76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9D0865-CEB1-4F0C-B8E7-69432F264277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C2401C-1D31-469C-B695-57290BB8A30A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770D19-E299-4B2B-A946-F119B68B7FAF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917B73-19C8-47C7-8327-55383B5EF782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0227A1C-F451-44CC-965F-0DBBC28FE6E2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A61BDA-DE60-48B0-B5E3-0F8A20057909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E172FF-2D05-4973-A735-AF09D840F3C5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5BA511-8C40-44F2-A791-18FA28F15F30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4B3017-5A4B-48E7-9E2C-6C6376EE847B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C221CB-0FFE-485E-AC48-CC213D4ED488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16B3C2-22C5-4985-ACD1-319BC223A824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3B831D7-116E-44CA-9A5B-BB3AF06BCE10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0FA822-4ACC-453F-9CF8-1A03FD3B4C9D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6E360F-FB50-45C6-A277-972391191EB0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3B236FC-4933-4477-A981-20091E1FF14D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1483BC-702F-4ACD-80E2-B6883477E622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FD9A15-1120-4FC8-91CA-6EB295098374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3CB42F6-CDB3-4D33-8354-C65BFEBA3243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9705A0-884B-48F7-A8F5-6AE6E5279C3E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0CFE91-6B28-4C0B-90CF-ED12952ACF9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A0451E0-61E8-434C-B9E1-C4766EFD64CD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nhiên</a:t>
            </a:r>
            <a:endParaRPr lang="en-US" sz="160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nghệ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thông tin</a:t>
            </a:r>
          </a:p>
          <a:p>
            <a:pPr>
              <a:defRPr/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14CA06E-166A-4EAA-9900-D64A37549F4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Đặng Bình Ph</a:t>
            </a:r>
            <a:r>
              <a:rPr lang="vi-VN" kern="0" smtClean="0">
                <a:solidFill>
                  <a:schemeClr val="tx1"/>
                </a:solidFill>
                <a:latin typeface="+mn-lt"/>
                <a:cs typeface="+mn-cs"/>
              </a:rPr>
              <a:t>ươ</a:t>
            </a: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ng</a:t>
            </a: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kern="0" smtClean="0">
                <a:solidFill>
                  <a:schemeClr val="tx1"/>
                </a:solidFill>
                <a:latin typeface="+mn-lt"/>
                <a:cs typeface="+mn-cs"/>
              </a:rPr>
              <a:t>dbphuong@fit.hcmuns.edu.vn</a:t>
            </a:r>
            <a:endParaRPr lang="en-US" sz="1200" ker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21312A0-E3BB-47A7-A1AA-A90F14F12F1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1AE6286-CEF1-4230-B7DB-34E7BDC22BC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4595A4C2-7990-42BF-BA6C-2AA133EB9A2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D6D0F3F-3A1E-47EC-A7C0-01B6EAB7479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AE57439-90B8-4CB0-9181-2CF31A28C35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62CE737-0C27-48EA-930F-C2495DE610D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38DAEE1-C0B1-4279-8B60-975B7AE0BAA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F711D67-64DF-4A44-8557-56BAD0A9417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805E0F9-A1F6-415A-8ED7-B6A0C975156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BAF9325-0052-42C7-A6CF-652849BEDD4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118F4E1-B5A3-4F9F-A669-1F5CE7F48CC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27EF873-9895-44A0-AAE1-05B43FE8146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&amp;</a:t>
            </a:r>
          </a:p>
        </p:txBody>
      </p:sp>
      <p:sp>
        <p:nvSpPr>
          <p:cNvPr id="1049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BB</a:t>
            </a:r>
            <a:endParaRPr lang="en-US" sz="1600" b="1" baseline="30000">
              <a:solidFill>
                <a:schemeClr val="bg1"/>
              </a:solidFill>
              <a:cs typeface="+mn-cs"/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A4972A0-122F-4241-A038-C1227A85C604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grpSp>
        <p:nvGrpSpPr>
          <p:cNvPr id="16388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6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Khái niệm</a:t>
              </a:r>
            </a:p>
          </p:txBody>
        </p:sp>
        <p:sp>
          <p:nvSpPr>
            <p:cNvPr id="16407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6389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2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Khai báo</a:t>
              </a:r>
            </a:p>
          </p:txBody>
        </p:sp>
        <p:sp>
          <p:nvSpPr>
            <p:cNvPr id="16403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6390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Truy xuất dữ liệu kiểu mảng</a:t>
              </a:r>
            </a:p>
          </p:txBody>
        </p:sp>
        <p:sp>
          <p:nvSpPr>
            <p:cNvPr id="16399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6391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4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Một số bài toán trên mảng 2 chiều</a:t>
              </a:r>
            </a:p>
          </p:txBody>
        </p:sp>
        <p:sp>
          <p:nvSpPr>
            <p:cNvPr id="16395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Truyền mảng cho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Truyền mảng cho hàm</a:t>
            </a:r>
          </a:p>
          <a:p>
            <a:pPr lvl="1">
              <a:defRPr/>
            </a:pPr>
            <a:r>
              <a:rPr lang="en-US" smtClean="0"/>
              <a:t>Số l</a:t>
            </a:r>
            <a:r>
              <a:rPr lang="vi-VN" smtClean="0"/>
              <a:t>ượ</a:t>
            </a:r>
            <a:r>
              <a:rPr lang="en-US" smtClean="0"/>
              <a:t>ng phần tử thực sự truyền qua biến khác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Lời gọi hàm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90800"/>
            <a:ext cx="1524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2565400"/>
            <a:ext cx="8305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XuatMaTran(int a[50][100],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XuatMaTran(int a[][100],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XuatMaTran(int (*a)[100],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5800" y="4191000"/>
            <a:ext cx="152400" cy="2438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38200" y="4165600"/>
            <a:ext cx="83058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NhapMaTran(int a[][100], int &amp;m, int &amp;n);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XuatMaTran(int a[][100], int m, int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a[50][100], m, n;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NhapMaTran(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m,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XuatMaTran(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m,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bài toán c</a:t>
            </a:r>
            <a:r>
              <a:rPr lang="vi-VN" smtClean="0"/>
              <a:t>ơ</a:t>
            </a:r>
            <a:r>
              <a:rPr lang="en-US" smtClean="0"/>
              <a:t>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Viết ch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ươ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trình con thực hiện các yêu cầu sau</a:t>
            </a:r>
          </a:p>
          <a:p>
            <a:pPr lvl="1">
              <a:defRPr/>
            </a:pPr>
            <a:r>
              <a:rPr lang="en-US" smtClean="0"/>
              <a:t>Nhập mảng</a:t>
            </a:r>
          </a:p>
          <a:p>
            <a:pPr lvl="1">
              <a:defRPr/>
            </a:pPr>
            <a:r>
              <a:rPr lang="en-US" smtClean="0"/>
              <a:t>Xuất mảng</a:t>
            </a:r>
          </a:p>
          <a:p>
            <a:pPr lvl="1">
              <a:defRPr/>
            </a:pPr>
            <a:r>
              <a:rPr lang="en-US" smtClean="0"/>
              <a:t>Tìm kiếm một phần tử trong mảng</a:t>
            </a:r>
          </a:p>
          <a:p>
            <a:pPr lvl="1">
              <a:defRPr/>
            </a:pPr>
            <a:r>
              <a:rPr lang="en-US" smtClean="0"/>
              <a:t>Kiểm tra tính chất của mảng</a:t>
            </a:r>
          </a:p>
          <a:p>
            <a:pPr lvl="1">
              <a:defRPr/>
            </a:pPr>
            <a:r>
              <a:rPr lang="en-US" smtClean="0"/>
              <a:t>Tính tổng các phần tử trên dòng/cột/toàn ma trận/</a:t>
            </a:r>
            <a:r>
              <a:rPr lang="vi-VN" smtClean="0"/>
              <a:t>đườ</a:t>
            </a:r>
            <a:r>
              <a:rPr lang="en-US" smtClean="0"/>
              <a:t>ng chéo chính/nửa trên/nửa d</a:t>
            </a:r>
            <a:r>
              <a:rPr lang="vi-VN" smtClean="0"/>
              <a:t>ướ</a:t>
            </a:r>
            <a:r>
              <a:rPr lang="en-US" smtClean="0"/>
              <a:t>i</a:t>
            </a:r>
          </a:p>
          <a:p>
            <a:pPr lvl="1">
              <a:defRPr/>
            </a:pPr>
            <a:r>
              <a:rPr lang="en-US" smtClean="0"/>
              <a:t>Tìm giá trị nhỏ nhất/lớn nhất của mảng</a:t>
            </a:r>
          </a:p>
          <a:p>
            <a:pPr lvl="1">
              <a:defRPr/>
            </a:pPr>
            <a:r>
              <a:rPr lang="en-US" smtClean="0"/>
              <a:t>…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quy </a:t>
            </a:r>
            <a:r>
              <a:rPr lang="vi-VN" smtClean="0"/>
              <a:t>ướ</a:t>
            </a:r>
            <a:r>
              <a:rPr lang="en-US" smtClean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Kiểu dữ liệu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ch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ươ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trình con</a:t>
            </a:r>
          </a:p>
          <a:p>
            <a:pPr lvl="1">
              <a:defRPr/>
            </a:pPr>
            <a:r>
              <a:rPr lang="en-US" smtClean="0"/>
              <a:t>Hàm </a:t>
            </a:r>
            <a:r>
              <a:rPr lang="en-US" smtClean="0">
                <a:solidFill>
                  <a:srgbClr val="FF0000"/>
                </a:solidFill>
              </a:rPr>
              <a:t>void HoanVi(int x, int y)</a:t>
            </a:r>
            <a:r>
              <a:rPr lang="en-US" smtClean="0"/>
              <a:t>: hoán vị giá trị của hai số nguyên.</a:t>
            </a:r>
          </a:p>
          <a:p>
            <a:pPr lvl="1">
              <a:defRPr/>
            </a:pPr>
            <a:r>
              <a:rPr lang="en-US" smtClean="0"/>
              <a:t>Hàm </a:t>
            </a:r>
            <a:r>
              <a:rPr lang="en-US" smtClean="0">
                <a:solidFill>
                  <a:srgbClr val="FF0000"/>
                </a:solidFill>
              </a:rPr>
              <a:t>int LaSNT(int n)</a:t>
            </a:r>
            <a:r>
              <a:rPr lang="en-US" smtClean="0"/>
              <a:t>: kiểm tra một số có phải là số nguyên tố. Trả về 1 nếu n là số nguyên tố, ng</a:t>
            </a:r>
            <a:r>
              <a:rPr lang="vi-VN" smtClean="0"/>
              <a:t>ượ</a:t>
            </a:r>
            <a:r>
              <a:rPr lang="en-US" smtClean="0"/>
              <a:t>c lại trả về 0.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187575"/>
            <a:ext cx="1524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87575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#define MAXD 50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#define MAXC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Thủ tục HoanVi &amp; Hàm LaSNT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495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524000"/>
            <a:ext cx="7010400" cy="50167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HoanVi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&amp;x, int &amp;y)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tam = x; x = y; y = tam;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LaSNT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n)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i, dem = 0;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for (i = 1; i &lt;= n; i++)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if (n%i == 0)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dem++;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if (dem == 2)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return 0;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Nhập Ma Trận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phép nhập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</a:t>
            </a:r>
            <a:r>
              <a:rPr lang="en-US" sz="2400" smtClean="0">
                <a:solidFill>
                  <a:srgbClr val="FF0000"/>
                </a:solidFill>
              </a:rPr>
              <a:t>m </a:t>
            </a:r>
            <a:r>
              <a:rPr lang="en-US" sz="2400" smtClean="0"/>
              <a:t>dòng, </a:t>
            </a:r>
            <a:r>
              <a:rPr lang="en-US" sz="2400" smtClean="0">
                <a:solidFill>
                  <a:srgbClr val="FF0000"/>
                </a:solidFill>
              </a:rPr>
              <a:t>n </a:t>
            </a:r>
            <a:r>
              <a:rPr lang="en-US" sz="2400" smtClean="0"/>
              <a:t>cột</a:t>
            </a:r>
            <a:endParaRPr lang="en-US" sz="240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một mảng 2 chiều có dòng tối </a:t>
            </a:r>
            <a:r>
              <a:rPr lang="vi-VN" sz="2400" smtClean="0"/>
              <a:t>đ</a:t>
            </a:r>
            <a:r>
              <a:rPr lang="en-US" sz="2400" smtClean="0"/>
              <a:t>a là MAXD, số cột tối </a:t>
            </a:r>
            <a:r>
              <a:rPr lang="vi-VN" sz="2400" smtClean="0"/>
              <a:t>đ</a:t>
            </a:r>
            <a:r>
              <a:rPr lang="en-US" sz="2400" smtClean="0"/>
              <a:t>a là MAXC.</a:t>
            </a:r>
          </a:p>
          <a:p>
            <a:pPr lvl="1">
              <a:defRPr/>
            </a:pPr>
            <a:r>
              <a:rPr lang="en-US" sz="2400" smtClean="0"/>
              <a:t>Nhập </a:t>
            </a:r>
            <a:r>
              <a:rPr lang="en-US" sz="2400" smtClean="0">
                <a:solidFill>
                  <a:srgbClr val="FF0000"/>
                </a:solidFill>
              </a:rPr>
              <a:t>số l</a:t>
            </a:r>
            <a:r>
              <a:rPr lang="vi-VN" sz="2400" smtClean="0">
                <a:solidFill>
                  <a:srgbClr val="FF0000"/>
                </a:solidFill>
              </a:rPr>
              <a:t>ượ</a:t>
            </a:r>
            <a:r>
              <a:rPr lang="en-US" sz="2400" smtClean="0">
                <a:solidFill>
                  <a:srgbClr val="FF0000"/>
                </a:solidFill>
              </a:rPr>
              <a:t>ng phần tử thực sự m, n</a:t>
            </a:r>
            <a:r>
              <a:rPr lang="en-US" sz="2400" smtClean="0"/>
              <a:t> của mỗi chiều.</a:t>
            </a:r>
          </a:p>
          <a:p>
            <a:pPr lvl="1">
              <a:defRPr/>
            </a:pPr>
            <a:r>
              <a:rPr lang="en-US" sz="2400" smtClean="0"/>
              <a:t>Nhập từng phần tử từ [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][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] </a:t>
            </a:r>
            <a:r>
              <a:rPr lang="vi-VN" sz="2400" smtClean="0"/>
              <a:t>đế</a:t>
            </a:r>
            <a:r>
              <a:rPr lang="en-US" sz="2400" smtClean="0"/>
              <a:t>n [</a:t>
            </a:r>
            <a:r>
              <a:rPr lang="en-US" sz="2400" smtClean="0">
                <a:solidFill>
                  <a:srgbClr val="FF0000"/>
                </a:solidFill>
              </a:rPr>
              <a:t>m-1</a:t>
            </a:r>
            <a:r>
              <a:rPr lang="en-US" sz="2400" smtClean="0"/>
              <a:t>][</a:t>
            </a:r>
            <a:r>
              <a:rPr lang="en-US" sz="2400" smtClean="0">
                <a:solidFill>
                  <a:srgbClr val="FF0000"/>
                </a:solidFill>
              </a:rPr>
              <a:t>n-1</a:t>
            </a:r>
            <a:r>
              <a:rPr lang="en-US" sz="2400" smtClean="0"/>
              <a:t>].</a:t>
            </a:r>
            <a:endParaRPr lang="en-US" sz="240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Nhập Ma Trận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25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NhapMaTran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m, 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so dong, so cot cua ma tran: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scanf(“%d%d”, &amp;m, &amp;n);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j;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&lt;m;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printf(“Nhap a[%d][%d]: ”,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scanf(“%d”, &amp;a[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2209800"/>
            <a:ext cx="9128125" cy="5334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15875" y="3429000"/>
            <a:ext cx="9128125" cy="5334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0" y="4343400"/>
            <a:ext cx="9128125" cy="5334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Xuất Ma Trận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phép nhập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</a:t>
            </a:r>
            <a:r>
              <a:rPr lang="en-US" sz="2400" smtClean="0">
                <a:solidFill>
                  <a:srgbClr val="FF0000"/>
                </a:solidFill>
              </a:rPr>
              <a:t>m </a:t>
            </a:r>
            <a:r>
              <a:rPr lang="en-US" sz="2400" smtClean="0"/>
              <a:t>dòng, </a:t>
            </a:r>
            <a:r>
              <a:rPr lang="en-US" sz="2400" smtClean="0">
                <a:solidFill>
                  <a:srgbClr val="FF0000"/>
                </a:solidFill>
              </a:rPr>
              <a:t>n </a:t>
            </a:r>
            <a:r>
              <a:rPr lang="en-US" sz="2400" smtClean="0"/>
              <a:t>cột</a:t>
            </a:r>
            <a:endParaRPr lang="en-US" sz="240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Xuất giá trị từng phần tử của mảng 2 chiều từ dòng có 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 </a:t>
            </a:r>
            <a:r>
              <a:rPr lang="vi-VN" sz="2400" smtClean="0"/>
              <a:t>đế</a:t>
            </a:r>
            <a:r>
              <a:rPr lang="en-US" sz="2400" smtClean="0"/>
              <a:t>n dòng </a:t>
            </a:r>
            <a:r>
              <a:rPr lang="en-US" sz="2400" smtClean="0">
                <a:solidFill>
                  <a:srgbClr val="FF0000"/>
                </a:solidFill>
              </a:rPr>
              <a:t>m-1</a:t>
            </a:r>
            <a:r>
              <a:rPr lang="en-US" sz="2400" smtClean="0"/>
              <a:t>, mỗi dòng xuất giá giá trị của cột 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 </a:t>
            </a:r>
            <a:r>
              <a:rPr lang="vi-VN" sz="2400" smtClean="0"/>
              <a:t>đế</a:t>
            </a:r>
            <a:r>
              <a:rPr lang="en-US" sz="2400" smtClean="0"/>
              <a:t>n cột </a:t>
            </a:r>
            <a:r>
              <a:rPr lang="en-US" sz="2400" smtClean="0">
                <a:solidFill>
                  <a:srgbClr val="FF0000"/>
                </a:solidFill>
              </a:rPr>
              <a:t>n-1</a:t>
            </a:r>
            <a:r>
              <a:rPr lang="en-US" sz="2400" smtClean="0"/>
              <a:t> trên dòng </a:t>
            </a:r>
            <a:r>
              <a:rPr lang="vi-VN" sz="2400" smtClean="0"/>
              <a:t>đó</a:t>
            </a:r>
            <a:r>
              <a:rPr lang="en-US" sz="2400" smtClean="0"/>
              <a:t>.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Xuất Ma Trận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773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XuatMaTran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m,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j;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&lt;m;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printf(“%d ”, a[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printf(“\n”);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3124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Tìm kiếm một phần tử trong Ma Trận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Tìm xem phần tử </a:t>
            </a:r>
            <a:r>
              <a:rPr lang="en-US" sz="2400" smtClean="0">
                <a:solidFill>
                  <a:srgbClr val="FF0000"/>
                </a:solidFill>
              </a:rPr>
              <a:t>x</a:t>
            </a:r>
            <a:r>
              <a:rPr lang="en-US" sz="2400" smtClean="0"/>
              <a:t> có nằm trong ma trận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kích th</a:t>
            </a:r>
            <a:r>
              <a:rPr lang="vi-VN" sz="2400" smtClean="0"/>
              <a:t>ướ</a:t>
            </a:r>
            <a:r>
              <a:rPr lang="en-US" sz="2400" smtClean="0"/>
              <a:t>c </a:t>
            </a:r>
            <a:r>
              <a:rPr lang="en-US" sz="2400" smtClean="0">
                <a:solidFill>
                  <a:srgbClr val="FF0000"/>
                </a:solidFill>
              </a:rPr>
              <a:t>m</a:t>
            </a:r>
            <a:r>
              <a:rPr lang="en-US" sz="2400" smtClean="0"/>
              <a:t>x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 hay không?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Duyệt từng phần của ma trận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. Nếu phần tử </a:t>
            </a:r>
            <a:r>
              <a:rPr lang="vi-VN" sz="2400" smtClean="0"/>
              <a:t>đ</a:t>
            </a:r>
            <a:r>
              <a:rPr lang="en-US" sz="2400" smtClean="0"/>
              <a:t>ang xét bằng </a:t>
            </a:r>
            <a:r>
              <a:rPr lang="en-US" sz="2400" smtClean="0">
                <a:solidFill>
                  <a:srgbClr val="FF0000"/>
                </a:solidFill>
              </a:rPr>
              <a:t>x</a:t>
            </a:r>
            <a:r>
              <a:rPr lang="en-US" sz="2400" smtClean="0"/>
              <a:t> thì trả về có (1), ng</a:t>
            </a:r>
            <a:r>
              <a:rPr lang="vi-VN" sz="2400" smtClean="0"/>
              <a:t>ượ</a:t>
            </a:r>
            <a:r>
              <a:rPr lang="en-US" sz="2400" smtClean="0"/>
              <a:t>c lại trả về không có (0).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Tìm Kiếm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2819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21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TimKiem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m, int n, int x)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j;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&lt;m;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if (a[i][j] == x)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	return 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15875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2514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3124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15875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 Trận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1066800" y="3352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 rot="5400000">
            <a:off x="1143000" y="3810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10668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m-1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15240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19812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24384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28956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15240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28956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15240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19812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24384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24384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28956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19812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15240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19812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24384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28956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533400" y="3810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 baseline="-25000">
                <a:solidFill>
                  <a:srgbClr val="FF0000"/>
                </a:solidFill>
              </a:rPr>
              <a:t>m,n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4876800" y="3352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 rot="5400000">
            <a:off x="4953000" y="3810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48768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53340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57912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62484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53340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53340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57912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gray">
          <a:xfrm>
            <a:off x="62484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62484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gray">
          <a:xfrm>
            <a:off x="57912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gray">
          <a:xfrm>
            <a:off x="4343400" y="3810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 baseline="-25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gray">
          <a:xfrm>
            <a:off x="53340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57912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AutoShape 6"/>
          <p:cNvSpPr>
            <a:spLocks noChangeArrowheads="1"/>
          </p:cNvSpPr>
          <p:nvPr/>
        </p:nvSpPr>
        <p:spPr bwMode="gray">
          <a:xfrm>
            <a:off x="62484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Kiểm tra tính chất của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ma trận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kích th</a:t>
            </a:r>
            <a:r>
              <a:rPr lang="vi-VN" sz="2400" smtClean="0"/>
              <a:t>ướ</a:t>
            </a:r>
            <a:r>
              <a:rPr lang="en-US" sz="2400" smtClean="0"/>
              <a:t>c </a:t>
            </a:r>
            <a:r>
              <a:rPr lang="en-US" sz="2400" smtClean="0">
                <a:solidFill>
                  <a:srgbClr val="FF0000"/>
                </a:solidFill>
              </a:rPr>
              <a:t>m</a:t>
            </a:r>
            <a:r>
              <a:rPr lang="en-US" sz="2400" smtClean="0"/>
              <a:t>x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. Ma trận a có phải là ma trậntoàn các số nguyên tố hay không?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Cách 1: </a:t>
            </a:r>
            <a:r>
              <a:rPr lang="en-US" sz="2400" smtClean="0">
                <a:solidFill>
                  <a:srgbClr val="FF0000"/>
                </a:solidFill>
              </a:rPr>
              <a:t>Đếm số l</a:t>
            </a:r>
            <a:r>
              <a:rPr lang="vi-VN" sz="2400" smtClean="0">
                <a:solidFill>
                  <a:srgbClr val="FF0000"/>
                </a:solidFill>
              </a:rPr>
              <a:t>ượ</a:t>
            </a:r>
            <a:r>
              <a:rPr lang="en-US" sz="2400" smtClean="0">
                <a:solidFill>
                  <a:srgbClr val="FF0000"/>
                </a:solidFill>
              </a:rPr>
              <a:t>ng số ngtố của ma trận</a:t>
            </a:r>
            <a:r>
              <a:rPr lang="en-US" sz="2400" smtClean="0"/>
              <a:t>. Nếu số l</a:t>
            </a:r>
            <a:r>
              <a:rPr lang="vi-VN" sz="2400" smtClean="0"/>
              <a:t>ượ</a:t>
            </a:r>
            <a:r>
              <a:rPr lang="en-US" sz="2400" smtClean="0"/>
              <a:t>ng này </a:t>
            </a:r>
            <a:r>
              <a:rPr lang="en-US" sz="2400" smtClean="0">
                <a:solidFill>
                  <a:srgbClr val="FF0000"/>
                </a:solidFill>
              </a:rPr>
              <a:t>bằng </a:t>
            </a:r>
            <a:r>
              <a:rPr lang="vi-VN" sz="2400" smtClean="0">
                <a:solidFill>
                  <a:srgbClr val="FF0000"/>
                </a:solidFill>
              </a:rPr>
              <a:t>đú</a:t>
            </a:r>
            <a:r>
              <a:rPr lang="en-US" sz="2400" smtClean="0">
                <a:solidFill>
                  <a:srgbClr val="FF0000"/>
                </a:solidFill>
              </a:rPr>
              <a:t>ng mxn</a:t>
            </a:r>
            <a:r>
              <a:rPr lang="en-US" sz="2400" smtClean="0"/>
              <a:t> thì ma trận toàn ngtố.</a:t>
            </a:r>
          </a:p>
          <a:p>
            <a:pPr lvl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Cách 2: </a:t>
            </a:r>
            <a:r>
              <a:rPr lang="en-US" sz="2400" smtClean="0">
                <a:solidFill>
                  <a:srgbClr val="FF0000"/>
                </a:solidFill>
              </a:rPr>
              <a:t>Đếm số l</a:t>
            </a:r>
            <a:r>
              <a:rPr lang="vi-VN" sz="2400" smtClean="0">
                <a:solidFill>
                  <a:srgbClr val="FF0000"/>
                </a:solidFill>
              </a:rPr>
              <a:t>ượ</a:t>
            </a:r>
            <a:r>
              <a:rPr lang="en-US" sz="2400" smtClean="0">
                <a:solidFill>
                  <a:srgbClr val="FF0000"/>
                </a:solidFill>
              </a:rPr>
              <a:t>ng số không phải ngtố của ma trận</a:t>
            </a:r>
            <a:r>
              <a:rPr lang="en-US" sz="2400" smtClean="0"/>
              <a:t>. Nếu số l</a:t>
            </a:r>
            <a:r>
              <a:rPr lang="vi-VN" sz="2400" smtClean="0"/>
              <a:t>ượ</a:t>
            </a:r>
            <a:r>
              <a:rPr lang="en-US" sz="2400" smtClean="0"/>
              <a:t>ng này </a:t>
            </a:r>
            <a:r>
              <a:rPr lang="en-US" sz="2400" smtClean="0">
                <a:solidFill>
                  <a:srgbClr val="FF0000"/>
                </a:solidFill>
              </a:rPr>
              <a:t>bằng 0</a:t>
            </a:r>
            <a:r>
              <a:rPr lang="en-US" sz="2400" smtClean="0"/>
              <a:t> thì ma trận toàn ngtố.</a:t>
            </a:r>
          </a:p>
          <a:p>
            <a:pPr lvl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Cách 3: </a:t>
            </a:r>
            <a:r>
              <a:rPr lang="en-US" sz="2400" smtClean="0">
                <a:solidFill>
                  <a:srgbClr val="FF0000"/>
                </a:solidFill>
              </a:rPr>
              <a:t>Tìm</a:t>
            </a:r>
            <a:r>
              <a:rPr lang="en-US" sz="2400" smtClean="0"/>
              <a:t> xem có </a:t>
            </a:r>
            <a:r>
              <a:rPr lang="en-US" sz="2400" smtClean="0">
                <a:solidFill>
                  <a:srgbClr val="FF0000"/>
                </a:solidFill>
              </a:rPr>
              <a:t>phần tử nào không phải số ngtố</a:t>
            </a:r>
            <a:r>
              <a:rPr lang="en-US" sz="2400" smtClean="0"/>
              <a:t> không. Nếu có thì ma trận không toàn số ngtố.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Kiểm Tra (Cách 1)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411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869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KiemTra_C1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m,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j, dem =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(i=0; i&lt;m;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(j=0; j&lt;n; j++)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if (LaSNT(a[i][j]==1)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	dem++;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(dem == m*n)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15875" y="1600200"/>
            <a:ext cx="9128125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4343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15875" y="4953000"/>
            <a:ext cx="9128125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Kiểm Tra (Cách 2)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411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KiemTra_C2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m,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j, dem =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(i=0; i&lt;m;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(j=0; j&lt;n; j++)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if (LaSNT(a[i][j]==0)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	dem++;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(dem == 0)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1600200"/>
            <a:ext cx="9128125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4343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953000"/>
            <a:ext cx="9128125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Kiểm Tra (Cách 2)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17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KiemTra_C3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m,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j, dem =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(i=0; i&lt;m;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(j=0; j&lt;n; j++)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if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LaSNT(a[i][j]==0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	return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15875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267200"/>
            <a:ext cx="9128125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Tính tổng các phần tử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ma trận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kích th</a:t>
            </a:r>
            <a:r>
              <a:rPr lang="vi-VN" sz="2400" smtClean="0"/>
              <a:t>ướ</a:t>
            </a:r>
            <a:r>
              <a:rPr lang="en-US" sz="2400" smtClean="0"/>
              <a:t>c </a:t>
            </a:r>
            <a:r>
              <a:rPr lang="en-US" sz="2400" smtClean="0">
                <a:solidFill>
                  <a:srgbClr val="FF0000"/>
                </a:solidFill>
              </a:rPr>
              <a:t>m</a:t>
            </a:r>
            <a:r>
              <a:rPr lang="en-US" sz="2400" smtClean="0"/>
              <a:t>x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. Tính tổng các phần tử trên:</a:t>
            </a:r>
          </a:p>
          <a:p>
            <a:pPr lvl="2">
              <a:defRPr/>
            </a:pPr>
            <a:r>
              <a:rPr lang="en-US" sz="2000" smtClean="0"/>
              <a:t>Dòng d, cột c</a:t>
            </a:r>
          </a:p>
          <a:p>
            <a:pPr lvl="2">
              <a:defRPr/>
            </a:pPr>
            <a:r>
              <a:rPr lang="vi-VN" sz="2000" smtClean="0"/>
              <a:t>Đườ</a:t>
            </a:r>
            <a:r>
              <a:rPr lang="en-US" sz="2000" smtClean="0"/>
              <a:t>ng chéo chính, </a:t>
            </a:r>
            <a:r>
              <a:rPr lang="vi-VN" sz="2000" smtClean="0"/>
              <a:t>đườ</a:t>
            </a:r>
            <a:r>
              <a:rPr lang="en-US" sz="2000" smtClean="0"/>
              <a:t>ng chéo phụ (ma trận vuông)</a:t>
            </a:r>
          </a:p>
          <a:p>
            <a:pPr lvl="2">
              <a:defRPr/>
            </a:pPr>
            <a:r>
              <a:rPr lang="en-US" sz="2000" smtClean="0"/>
              <a:t>Nửa trên/d</a:t>
            </a:r>
            <a:r>
              <a:rPr lang="vi-VN" sz="2000" smtClean="0"/>
              <a:t>ướ</a:t>
            </a:r>
            <a:r>
              <a:rPr lang="en-US" sz="2000" smtClean="0"/>
              <a:t>i </a:t>
            </a:r>
            <a:r>
              <a:rPr lang="vi-VN" sz="2000" smtClean="0"/>
              <a:t>đườ</a:t>
            </a:r>
            <a:r>
              <a:rPr lang="en-US" sz="2000" smtClean="0"/>
              <a:t>ng chéo chính (ma trận vuông)</a:t>
            </a:r>
          </a:p>
          <a:p>
            <a:pPr lvl="2">
              <a:defRPr/>
            </a:pPr>
            <a:r>
              <a:rPr lang="en-US" sz="2000" smtClean="0"/>
              <a:t>Nửa trên/d</a:t>
            </a:r>
            <a:r>
              <a:rPr lang="vi-VN" sz="2000" smtClean="0"/>
              <a:t>ướ</a:t>
            </a:r>
            <a:r>
              <a:rPr lang="en-US" sz="2000" smtClean="0"/>
              <a:t>i </a:t>
            </a:r>
            <a:r>
              <a:rPr lang="vi-VN" sz="2000" smtClean="0"/>
              <a:t>đườ</a:t>
            </a:r>
            <a:r>
              <a:rPr lang="en-US" sz="2000" smtClean="0"/>
              <a:t>ng chéo phụ (ma trận vuông)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Duyệt ma trận và cộng dồn các phần tử có tọa </a:t>
            </a:r>
            <a:r>
              <a:rPr lang="vi-VN" sz="2400" smtClean="0"/>
              <a:t>độ</a:t>
            </a:r>
            <a:r>
              <a:rPr lang="en-US" sz="2400" smtClean="0"/>
              <a:t> (dòng, cột) thỏa yêu cầu.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tính tổng trên dòng</a:t>
            </a:r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65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TongDong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m, int n, int d)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j, tong;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tong =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(j=0; j&lt;n; j++)	// Duyệt các cột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tong = tong + a[d][j];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tong;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tính tổng trên cột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989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TongCot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m, int c)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tong;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tong =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(i=0; i&lt;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i++)	// Duyệt các dòng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tong = tong + a[i][c];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tong;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Hàm tính tổng </a:t>
            </a:r>
            <a:r>
              <a:rPr lang="vi-VN" smtClean="0"/>
              <a:t>đườ</a:t>
            </a:r>
            <a:r>
              <a:rPr lang="en-US" smtClean="0"/>
              <a:t>ng chéo chính</a:t>
            </a:r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13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TongDCChinh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tong;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tong =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(i=0; i&lt;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tong = tong + a[i][i];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tong;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Hàm tính tổng trên </a:t>
            </a:r>
            <a:r>
              <a:rPr lang="vi-VN" smtClean="0"/>
              <a:t>đườ</a:t>
            </a:r>
            <a:r>
              <a:rPr lang="en-US" smtClean="0"/>
              <a:t>ng chéo chính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37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TongTrenDCChinh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j, tong;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tong =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(i=0; i&lt;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(j=0; j&lt;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if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&lt; 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	tong = tong + a[i][j];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tong;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038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Hàm tính tổng d</a:t>
            </a:r>
            <a:r>
              <a:rPr lang="vi-VN" smtClean="0"/>
              <a:t>ướ</a:t>
            </a:r>
            <a:r>
              <a:rPr lang="en-US" smtClean="0"/>
              <a:t>i </a:t>
            </a:r>
            <a:r>
              <a:rPr lang="vi-VN" smtClean="0"/>
              <a:t>đườ</a:t>
            </a:r>
            <a:r>
              <a:rPr lang="en-US" smtClean="0"/>
              <a:t>ng chéo chính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061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TongTrenDCChinh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j, tong;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tong =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(i=0; i&lt;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(j=0; j&lt;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if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&gt; j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	tong = tong + a[i][j];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tong;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038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 Trận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61" name="AutoShape 6"/>
          <p:cNvSpPr>
            <a:spLocks noChangeArrowheads="1"/>
          </p:cNvSpPr>
          <p:nvPr/>
        </p:nvSpPr>
        <p:spPr bwMode="gray">
          <a:xfrm>
            <a:off x="1066800" y="1828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62" name="AutoShape 6"/>
          <p:cNvSpPr>
            <a:spLocks noChangeArrowheads="1"/>
          </p:cNvSpPr>
          <p:nvPr/>
        </p:nvSpPr>
        <p:spPr bwMode="gray">
          <a:xfrm rot="5400000">
            <a:off x="1143000" y="2286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63" name="AutoShape 6"/>
          <p:cNvSpPr>
            <a:spLocks noChangeArrowheads="1"/>
          </p:cNvSpPr>
          <p:nvPr/>
        </p:nvSpPr>
        <p:spPr bwMode="gray">
          <a:xfrm>
            <a:off x="1066800" y="2743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64" name="AutoShape 6"/>
          <p:cNvSpPr>
            <a:spLocks noChangeArrowheads="1"/>
          </p:cNvSpPr>
          <p:nvPr/>
        </p:nvSpPr>
        <p:spPr bwMode="gray">
          <a:xfrm>
            <a:off x="15240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5" name="AutoShape 6"/>
          <p:cNvSpPr>
            <a:spLocks noChangeArrowheads="1"/>
          </p:cNvSpPr>
          <p:nvPr/>
        </p:nvSpPr>
        <p:spPr bwMode="gray">
          <a:xfrm>
            <a:off x="19812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24384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7" name="AutoShape 6"/>
          <p:cNvSpPr>
            <a:spLocks noChangeArrowheads="1"/>
          </p:cNvSpPr>
          <p:nvPr/>
        </p:nvSpPr>
        <p:spPr bwMode="gray">
          <a:xfrm>
            <a:off x="15240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8" name="AutoShape 6"/>
          <p:cNvSpPr>
            <a:spLocks noChangeArrowheads="1"/>
          </p:cNvSpPr>
          <p:nvPr/>
        </p:nvSpPr>
        <p:spPr bwMode="gray">
          <a:xfrm>
            <a:off x="15240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9" name="AutoShape 6"/>
          <p:cNvSpPr>
            <a:spLocks noChangeArrowheads="1"/>
          </p:cNvSpPr>
          <p:nvPr/>
        </p:nvSpPr>
        <p:spPr bwMode="gray">
          <a:xfrm>
            <a:off x="19812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0" name="AutoShape 6"/>
          <p:cNvSpPr>
            <a:spLocks noChangeArrowheads="1"/>
          </p:cNvSpPr>
          <p:nvPr/>
        </p:nvSpPr>
        <p:spPr bwMode="gray">
          <a:xfrm>
            <a:off x="24384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1" name="AutoShape 6"/>
          <p:cNvSpPr>
            <a:spLocks noChangeArrowheads="1"/>
          </p:cNvSpPr>
          <p:nvPr/>
        </p:nvSpPr>
        <p:spPr bwMode="gray">
          <a:xfrm>
            <a:off x="24384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2" name="AutoShape 6"/>
          <p:cNvSpPr>
            <a:spLocks noChangeArrowheads="1"/>
          </p:cNvSpPr>
          <p:nvPr/>
        </p:nvSpPr>
        <p:spPr bwMode="gray">
          <a:xfrm>
            <a:off x="19812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3" name="AutoShape 6"/>
          <p:cNvSpPr>
            <a:spLocks noChangeArrowheads="1"/>
          </p:cNvSpPr>
          <p:nvPr/>
        </p:nvSpPr>
        <p:spPr bwMode="gray">
          <a:xfrm>
            <a:off x="533400" y="2286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 baseline="-25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gray">
          <a:xfrm>
            <a:off x="15240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gray">
          <a:xfrm>
            <a:off x="19812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gray">
          <a:xfrm>
            <a:off x="24384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AutoShape 6"/>
          <p:cNvSpPr>
            <a:spLocks noChangeArrowheads="1"/>
          </p:cNvSpPr>
          <p:nvPr/>
        </p:nvSpPr>
        <p:spPr bwMode="gray">
          <a:xfrm>
            <a:off x="3505200" y="1828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78" name="AutoShape 6"/>
          <p:cNvSpPr>
            <a:spLocks noChangeArrowheads="1"/>
          </p:cNvSpPr>
          <p:nvPr/>
        </p:nvSpPr>
        <p:spPr bwMode="gray">
          <a:xfrm rot="5400000">
            <a:off x="3581400" y="2286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79" name="AutoShape 6"/>
          <p:cNvSpPr>
            <a:spLocks noChangeArrowheads="1"/>
          </p:cNvSpPr>
          <p:nvPr/>
        </p:nvSpPr>
        <p:spPr bwMode="gray">
          <a:xfrm>
            <a:off x="3505200" y="2743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gray">
          <a:xfrm>
            <a:off x="39624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1" name="AutoShape 6"/>
          <p:cNvSpPr>
            <a:spLocks noChangeArrowheads="1"/>
          </p:cNvSpPr>
          <p:nvPr/>
        </p:nvSpPr>
        <p:spPr bwMode="gray">
          <a:xfrm>
            <a:off x="44196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2" name="AutoShape 6"/>
          <p:cNvSpPr>
            <a:spLocks noChangeArrowheads="1"/>
          </p:cNvSpPr>
          <p:nvPr/>
        </p:nvSpPr>
        <p:spPr bwMode="gray">
          <a:xfrm>
            <a:off x="48768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gray">
          <a:xfrm>
            <a:off x="39624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4" name="AutoShape 6"/>
          <p:cNvSpPr>
            <a:spLocks noChangeArrowheads="1"/>
          </p:cNvSpPr>
          <p:nvPr/>
        </p:nvSpPr>
        <p:spPr bwMode="gray">
          <a:xfrm>
            <a:off x="39624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5" name="AutoShape 6"/>
          <p:cNvSpPr>
            <a:spLocks noChangeArrowheads="1"/>
          </p:cNvSpPr>
          <p:nvPr/>
        </p:nvSpPr>
        <p:spPr bwMode="gray">
          <a:xfrm>
            <a:off x="44196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AutoShape 6"/>
          <p:cNvSpPr>
            <a:spLocks noChangeArrowheads="1"/>
          </p:cNvSpPr>
          <p:nvPr/>
        </p:nvSpPr>
        <p:spPr bwMode="gray">
          <a:xfrm>
            <a:off x="48768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7" name="AutoShape 6"/>
          <p:cNvSpPr>
            <a:spLocks noChangeArrowheads="1"/>
          </p:cNvSpPr>
          <p:nvPr/>
        </p:nvSpPr>
        <p:spPr bwMode="gray">
          <a:xfrm>
            <a:off x="48768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8" name="AutoShape 6"/>
          <p:cNvSpPr>
            <a:spLocks noChangeArrowheads="1"/>
          </p:cNvSpPr>
          <p:nvPr/>
        </p:nvSpPr>
        <p:spPr bwMode="gray">
          <a:xfrm>
            <a:off x="44196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0" name="AutoShape 6"/>
          <p:cNvSpPr>
            <a:spLocks noChangeArrowheads="1"/>
          </p:cNvSpPr>
          <p:nvPr/>
        </p:nvSpPr>
        <p:spPr bwMode="gray">
          <a:xfrm>
            <a:off x="39624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AutoShape 6"/>
          <p:cNvSpPr>
            <a:spLocks noChangeArrowheads="1"/>
          </p:cNvSpPr>
          <p:nvPr/>
        </p:nvSpPr>
        <p:spPr bwMode="gray">
          <a:xfrm>
            <a:off x="44196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AutoShape 6"/>
          <p:cNvSpPr>
            <a:spLocks noChangeArrowheads="1"/>
          </p:cNvSpPr>
          <p:nvPr/>
        </p:nvSpPr>
        <p:spPr bwMode="gray">
          <a:xfrm>
            <a:off x="48768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AutoShape 6"/>
          <p:cNvSpPr>
            <a:spLocks noChangeArrowheads="1"/>
          </p:cNvSpPr>
          <p:nvPr/>
        </p:nvSpPr>
        <p:spPr bwMode="gray">
          <a:xfrm>
            <a:off x="5715000" y="1828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94" name="AutoShape 6"/>
          <p:cNvSpPr>
            <a:spLocks noChangeArrowheads="1"/>
          </p:cNvSpPr>
          <p:nvPr/>
        </p:nvSpPr>
        <p:spPr bwMode="gray">
          <a:xfrm rot="5400000">
            <a:off x="5791200" y="2286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95" name="AutoShape 6"/>
          <p:cNvSpPr>
            <a:spLocks noChangeArrowheads="1"/>
          </p:cNvSpPr>
          <p:nvPr/>
        </p:nvSpPr>
        <p:spPr bwMode="gray">
          <a:xfrm>
            <a:off x="5715000" y="2743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96" name="AutoShape 6"/>
          <p:cNvSpPr>
            <a:spLocks noChangeArrowheads="1"/>
          </p:cNvSpPr>
          <p:nvPr/>
        </p:nvSpPr>
        <p:spPr bwMode="gray">
          <a:xfrm>
            <a:off x="61722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7" name="AutoShape 6"/>
          <p:cNvSpPr>
            <a:spLocks noChangeArrowheads="1"/>
          </p:cNvSpPr>
          <p:nvPr/>
        </p:nvSpPr>
        <p:spPr bwMode="gray">
          <a:xfrm>
            <a:off x="66294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8" name="AutoShape 6"/>
          <p:cNvSpPr>
            <a:spLocks noChangeArrowheads="1"/>
          </p:cNvSpPr>
          <p:nvPr/>
        </p:nvSpPr>
        <p:spPr bwMode="gray">
          <a:xfrm>
            <a:off x="70866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9" name="AutoShape 6"/>
          <p:cNvSpPr>
            <a:spLocks noChangeArrowheads="1"/>
          </p:cNvSpPr>
          <p:nvPr/>
        </p:nvSpPr>
        <p:spPr bwMode="gray">
          <a:xfrm>
            <a:off x="61722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0" name="AutoShape 6"/>
          <p:cNvSpPr>
            <a:spLocks noChangeArrowheads="1"/>
          </p:cNvSpPr>
          <p:nvPr/>
        </p:nvSpPr>
        <p:spPr bwMode="gray">
          <a:xfrm>
            <a:off x="61722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1" name="AutoShape 6"/>
          <p:cNvSpPr>
            <a:spLocks noChangeArrowheads="1"/>
          </p:cNvSpPr>
          <p:nvPr/>
        </p:nvSpPr>
        <p:spPr bwMode="gray">
          <a:xfrm>
            <a:off x="66294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2" name="AutoShape 6"/>
          <p:cNvSpPr>
            <a:spLocks noChangeArrowheads="1"/>
          </p:cNvSpPr>
          <p:nvPr/>
        </p:nvSpPr>
        <p:spPr bwMode="gray">
          <a:xfrm>
            <a:off x="70866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3" name="AutoShape 6"/>
          <p:cNvSpPr>
            <a:spLocks noChangeArrowheads="1"/>
          </p:cNvSpPr>
          <p:nvPr/>
        </p:nvSpPr>
        <p:spPr bwMode="gray">
          <a:xfrm>
            <a:off x="70866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4" name="AutoShape 6"/>
          <p:cNvSpPr>
            <a:spLocks noChangeArrowheads="1"/>
          </p:cNvSpPr>
          <p:nvPr/>
        </p:nvSpPr>
        <p:spPr bwMode="gray">
          <a:xfrm>
            <a:off x="66294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5" name="AutoShape 6"/>
          <p:cNvSpPr>
            <a:spLocks noChangeArrowheads="1"/>
          </p:cNvSpPr>
          <p:nvPr/>
        </p:nvSpPr>
        <p:spPr bwMode="gray">
          <a:xfrm>
            <a:off x="61722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" name="AutoShape 6"/>
          <p:cNvSpPr>
            <a:spLocks noChangeArrowheads="1"/>
          </p:cNvSpPr>
          <p:nvPr/>
        </p:nvSpPr>
        <p:spPr bwMode="gray">
          <a:xfrm>
            <a:off x="66294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AutoShape 6"/>
          <p:cNvSpPr>
            <a:spLocks noChangeArrowheads="1"/>
          </p:cNvSpPr>
          <p:nvPr/>
        </p:nvSpPr>
        <p:spPr bwMode="gray">
          <a:xfrm>
            <a:off x="70866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" name="AutoShape 6"/>
          <p:cNvSpPr>
            <a:spLocks noChangeArrowheads="1"/>
          </p:cNvSpPr>
          <p:nvPr/>
        </p:nvSpPr>
        <p:spPr bwMode="gray">
          <a:xfrm>
            <a:off x="1524000" y="3429000"/>
            <a:ext cx="13716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dòng = cột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08" name="AutoShape 6"/>
          <p:cNvSpPr>
            <a:spLocks noChangeArrowheads="1"/>
          </p:cNvSpPr>
          <p:nvPr/>
        </p:nvSpPr>
        <p:spPr bwMode="gray">
          <a:xfrm>
            <a:off x="3962400" y="3352800"/>
            <a:ext cx="13716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dòng &gt; cột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09" name="AutoShape 6"/>
          <p:cNvSpPr>
            <a:spLocks noChangeArrowheads="1"/>
          </p:cNvSpPr>
          <p:nvPr/>
        </p:nvSpPr>
        <p:spPr bwMode="gray">
          <a:xfrm>
            <a:off x="6172200" y="3352800"/>
            <a:ext cx="13716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dòng &lt; cột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10" name="AutoShape 6"/>
          <p:cNvSpPr>
            <a:spLocks noChangeArrowheads="1"/>
          </p:cNvSpPr>
          <p:nvPr/>
        </p:nvSpPr>
        <p:spPr bwMode="gray">
          <a:xfrm>
            <a:off x="1066800" y="4419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11" name="AutoShape 6"/>
          <p:cNvSpPr>
            <a:spLocks noChangeArrowheads="1"/>
          </p:cNvSpPr>
          <p:nvPr/>
        </p:nvSpPr>
        <p:spPr bwMode="gray">
          <a:xfrm rot="5400000">
            <a:off x="1143000" y="4876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12" name="AutoShape 6"/>
          <p:cNvSpPr>
            <a:spLocks noChangeArrowheads="1"/>
          </p:cNvSpPr>
          <p:nvPr/>
        </p:nvSpPr>
        <p:spPr bwMode="gray">
          <a:xfrm>
            <a:off x="1066800" y="5334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13" name="AutoShape 6"/>
          <p:cNvSpPr>
            <a:spLocks noChangeArrowheads="1"/>
          </p:cNvSpPr>
          <p:nvPr/>
        </p:nvSpPr>
        <p:spPr bwMode="gray">
          <a:xfrm>
            <a:off x="15240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4" name="AutoShape 6"/>
          <p:cNvSpPr>
            <a:spLocks noChangeArrowheads="1"/>
          </p:cNvSpPr>
          <p:nvPr/>
        </p:nvSpPr>
        <p:spPr bwMode="gray">
          <a:xfrm>
            <a:off x="19812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gray">
          <a:xfrm>
            <a:off x="24384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gray">
          <a:xfrm>
            <a:off x="15240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7" name="AutoShape 6"/>
          <p:cNvSpPr>
            <a:spLocks noChangeArrowheads="1"/>
          </p:cNvSpPr>
          <p:nvPr/>
        </p:nvSpPr>
        <p:spPr bwMode="gray">
          <a:xfrm>
            <a:off x="15240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8" name="AutoShape 6"/>
          <p:cNvSpPr>
            <a:spLocks noChangeArrowheads="1"/>
          </p:cNvSpPr>
          <p:nvPr/>
        </p:nvSpPr>
        <p:spPr bwMode="gray">
          <a:xfrm>
            <a:off x="19812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gray">
          <a:xfrm>
            <a:off x="24384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0" name="AutoShape 6"/>
          <p:cNvSpPr>
            <a:spLocks noChangeArrowheads="1"/>
          </p:cNvSpPr>
          <p:nvPr/>
        </p:nvSpPr>
        <p:spPr bwMode="gray">
          <a:xfrm>
            <a:off x="24384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1" name="AutoShape 6"/>
          <p:cNvSpPr>
            <a:spLocks noChangeArrowheads="1"/>
          </p:cNvSpPr>
          <p:nvPr/>
        </p:nvSpPr>
        <p:spPr bwMode="gray">
          <a:xfrm>
            <a:off x="19812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2" name="AutoShape 6"/>
          <p:cNvSpPr>
            <a:spLocks noChangeArrowheads="1"/>
          </p:cNvSpPr>
          <p:nvPr/>
        </p:nvSpPr>
        <p:spPr bwMode="gray">
          <a:xfrm>
            <a:off x="533400" y="4876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 baseline="-25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23" name="AutoShape 6"/>
          <p:cNvSpPr>
            <a:spLocks noChangeArrowheads="1"/>
          </p:cNvSpPr>
          <p:nvPr/>
        </p:nvSpPr>
        <p:spPr bwMode="gray">
          <a:xfrm>
            <a:off x="15240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4" name="AutoShape 6"/>
          <p:cNvSpPr>
            <a:spLocks noChangeArrowheads="1"/>
          </p:cNvSpPr>
          <p:nvPr/>
        </p:nvSpPr>
        <p:spPr bwMode="gray">
          <a:xfrm>
            <a:off x="19812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AutoShape 6"/>
          <p:cNvSpPr>
            <a:spLocks noChangeArrowheads="1"/>
          </p:cNvSpPr>
          <p:nvPr/>
        </p:nvSpPr>
        <p:spPr bwMode="gray">
          <a:xfrm>
            <a:off x="24384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AutoShape 6"/>
          <p:cNvSpPr>
            <a:spLocks noChangeArrowheads="1"/>
          </p:cNvSpPr>
          <p:nvPr/>
        </p:nvSpPr>
        <p:spPr bwMode="gray">
          <a:xfrm>
            <a:off x="3505200" y="4419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27" name="AutoShape 6"/>
          <p:cNvSpPr>
            <a:spLocks noChangeArrowheads="1"/>
          </p:cNvSpPr>
          <p:nvPr/>
        </p:nvSpPr>
        <p:spPr bwMode="gray">
          <a:xfrm rot="5400000">
            <a:off x="3581400" y="4876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28" name="AutoShape 6"/>
          <p:cNvSpPr>
            <a:spLocks noChangeArrowheads="1"/>
          </p:cNvSpPr>
          <p:nvPr/>
        </p:nvSpPr>
        <p:spPr bwMode="gray">
          <a:xfrm>
            <a:off x="3505200" y="5334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29" name="AutoShape 6"/>
          <p:cNvSpPr>
            <a:spLocks noChangeArrowheads="1"/>
          </p:cNvSpPr>
          <p:nvPr/>
        </p:nvSpPr>
        <p:spPr bwMode="gray">
          <a:xfrm>
            <a:off x="39624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0" name="AutoShape 6"/>
          <p:cNvSpPr>
            <a:spLocks noChangeArrowheads="1"/>
          </p:cNvSpPr>
          <p:nvPr/>
        </p:nvSpPr>
        <p:spPr bwMode="gray">
          <a:xfrm>
            <a:off x="44196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1" name="AutoShape 6"/>
          <p:cNvSpPr>
            <a:spLocks noChangeArrowheads="1"/>
          </p:cNvSpPr>
          <p:nvPr/>
        </p:nvSpPr>
        <p:spPr bwMode="gray">
          <a:xfrm>
            <a:off x="48768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2" name="AutoShape 6"/>
          <p:cNvSpPr>
            <a:spLocks noChangeArrowheads="1"/>
          </p:cNvSpPr>
          <p:nvPr/>
        </p:nvSpPr>
        <p:spPr bwMode="gray">
          <a:xfrm>
            <a:off x="39624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3" name="AutoShape 6"/>
          <p:cNvSpPr>
            <a:spLocks noChangeArrowheads="1"/>
          </p:cNvSpPr>
          <p:nvPr/>
        </p:nvSpPr>
        <p:spPr bwMode="gray">
          <a:xfrm>
            <a:off x="39624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4" name="AutoShape 6"/>
          <p:cNvSpPr>
            <a:spLocks noChangeArrowheads="1"/>
          </p:cNvSpPr>
          <p:nvPr/>
        </p:nvSpPr>
        <p:spPr bwMode="gray">
          <a:xfrm>
            <a:off x="4419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5" name="AutoShape 6"/>
          <p:cNvSpPr>
            <a:spLocks noChangeArrowheads="1"/>
          </p:cNvSpPr>
          <p:nvPr/>
        </p:nvSpPr>
        <p:spPr bwMode="gray">
          <a:xfrm>
            <a:off x="48768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6" name="AutoShape 6"/>
          <p:cNvSpPr>
            <a:spLocks noChangeArrowheads="1"/>
          </p:cNvSpPr>
          <p:nvPr/>
        </p:nvSpPr>
        <p:spPr bwMode="gray">
          <a:xfrm>
            <a:off x="48768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7" name="AutoShape 6"/>
          <p:cNvSpPr>
            <a:spLocks noChangeArrowheads="1"/>
          </p:cNvSpPr>
          <p:nvPr/>
        </p:nvSpPr>
        <p:spPr bwMode="gray">
          <a:xfrm>
            <a:off x="44196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8" name="AutoShape 6"/>
          <p:cNvSpPr>
            <a:spLocks noChangeArrowheads="1"/>
          </p:cNvSpPr>
          <p:nvPr/>
        </p:nvSpPr>
        <p:spPr bwMode="gray">
          <a:xfrm>
            <a:off x="39624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9" name="AutoShape 6"/>
          <p:cNvSpPr>
            <a:spLocks noChangeArrowheads="1"/>
          </p:cNvSpPr>
          <p:nvPr/>
        </p:nvSpPr>
        <p:spPr bwMode="gray">
          <a:xfrm>
            <a:off x="44196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0" name="AutoShape 6"/>
          <p:cNvSpPr>
            <a:spLocks noChangeArrowheads="1"/>
          </p:cNvSpPr>
          <p:nvPr/>
        </p:nvSpPr>
        <p:spPr bwMode="gray">
          <a:xfrm>
            <a:off x="48768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1" name="AutoShape 6"/>
          <p:cNvSpPr>
            <a:spLocks noChangeArrowheads="1"/>
          </p:cNvSpPr>
          <p:nvPr/>
        </p:nvSpPr>
        <p:spPr bwMode="gray">
          <a:xfrm>
            <a:off x="5715000" y="4419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42" name="AutoShape 6"/>
          <p:cNvSpPr>
            <a:spLocks noChangeArrowheads="1"/>
          </p:cNvSpPr>
          <p:nvPr/>
        </p:nvSpPr>
        <p:spPr bwMode="gray">
          <a:xfrm rot="5400000">
            <a:off x="5791200" y="4876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43" name="AutoShape 6"/>
          <p:cNvSpPr>
            <a:spLocks noChangeArrowheads="1"/>
          </p:cNvSpPr>
          <p:nvPr/>
        </p:nvSpPr>
        <p:spPr bwMode="gray">
          <a:xfrm>
            <a:off x="5715000" y="5334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44" name="AutoShape 6"/>
          <p:cNvSpPr>
            <a:spLocks noChangeArrowheads="1"/>
          </p:cNvSpPr>
          <p:nvPr/>
        </p:nvSpPr>
        <p:spPr bwMode="gray">
          <a:xfrm>
            <a:off x="61722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5" name="AutoShape 6"/>
          <p:cNvSpPr>
            <a:spLocks noChangeArrowheads="1"/>
          </p:cNvSpPr>
          <p:nvPr/>
        </p:nvSpPr>
        <p:spPr bwMode="gray">
          <a:xfrm>
            <a:off x="66294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6" name="AutoShape 6"/>
          <p:cNvSpPr>
            <a:spLocks noChangeArrowheads="1"/>
          </p:cNvSpPr>
          <p:nvPr/>
        </p:nvSpPr>
        <p:spPr bwMode="gray">
          <a:xfrm>
            <a:off x="70866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7" name="AutoShape 6"/>
          <p:cNvSpPr>
            <a:spLocks noChangeArrowheads="1"/>
          </p:cNvSpPr>
          <p:nvPr/>
        </p:nvSpPr>
        <p:spPr bwMode="gray">
          <a:xfrm>
            <a:off x="61722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8" name="AutoShape 6"/>
          <p:cNvSpPr>
            <a:spLocks noChangeArrowheads="1"/>
          </p:cNvSpPr>
          <p:nvPr/>
        </p:nvSpPr>
        <p:spPr bwMode="gray">
          <a:xfrm>
            <a:off x="61722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9" name="AutoShape 6"/>
          <p:cNvSpPr>
            <a:spLocks noChangeArrowheads="1"/>
          </p:cNvSpPr>
          <p:nvPr/>
        </p:nvSpPr>
        <p:spPr bwMode="gray">
          <a:xfrm>
            <a:off x="66294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0" name="AutoShape 6"/>
          <p:cNvSpPr>
            <a:spLocks noChangeArrowheads="1"/>
          </p:cNvSpPr>
          <p:nvPr/>
        </p:nvSpPr>
        <p:spPr bwMode="gray">
          <a:xfrm>
            <a:off x="7086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1" name="AutoShape 6"/>
          <p:cNvSpPr>
            <a:spLocks noChangeArrowheads="1"/>
          </p:cNvSpPr>
          <p:nvPr/>
        </p:nvSpPr>
        <p:spPr bwMode="gray">
          <a:xfrm>
            <a:off x="70866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2" name="AutoShape 6"/>
          <p:cNvSpPr>
            <a:spLocks noChangeArrowheads="1"/>
          </p:cNvSpPr>
          <p:nvPr/>
        </p:nvSpPr>
        <p:spPr bwMode="gray">
          <a:xfrm>
            <a:off x="66294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3" name="AutoShape 6"/>
          <p:cNvSpPr>
            <a:spLocks noChangeArrowheads="1"/>
          </p:cNvSpPr>
          <p:nvPr/>
        </p:nvSpPr>
        <p:spPr bwMode="gray">
          <a:xfrm>
            <a:off x="61722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4" name="AutoShape 6"/>
          <p:cNvSpPr>
            <a:spLocks noChangeArrowheads="1"/>
          </p:cNvSpPr>
          <p:nvPr/>
        </p:nvSpPr>
        <p:spPr bwMode="gray">
          <a:xfrm>
            <a:off x="66294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5" name="AutoShape 6"/>
          <p:cNvSpPr>
            <a:spLocks noChangeArrowheads="1"/>
          </p:cNvSpPr>
          <p:nvPr/>
        </p:nvSpPr>
        <p:spPr bwMode="gray">
          <a:xfrm>
            <a:off x="70866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6" name="AutoShape 6"/>
          <p:cNvSpPr>
            <a:spLocks noChangeArrowheads="1"/>
          </p:cNvSpPr>
          <p:nvPr/>
        </p:nvSpPr>
        <p:spPr bwMode="gray">
          <a:xfrm>
            <a:off x="1524000" y="6019800"/>
            <a:ext cx="13716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dòng + cột = n-1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57" name="AutoShape 6"/>
          <p:cNvSpPr>
            <a:spLocks noChangeArrowheads="1"/>
          </p:cNvSpPr>
          <p:nvPr/>
        </p:nvSpPr>
        <p:spPr bwMode="gray">
          <a:xfrm>
            <a:off x="3962400" y="5943600"/>
            <a:ext cx="13716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dòng + cột &gt; n-1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58" name="AutoShape 6"/>
          <p:cNvSpPr>
            <a:spLocks noChangeArrowheads="1"/>
          </p:cNvSpPr>
          <p:nvPr/>
        </p:nvSpPr>
        <p:spPr bwMode="gray">
          <a:xfrm>
            <a:off x="6172200" y="5943600"/>
            <a:ext cx="13716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dòng + cột &lt; n-1</a:t>
            </a:r>
            <a:endParaRPr lang="en-US" baseline="-25000">
              <a:solidFill>
                <a:srgbClr val="FF0000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 rot="16200000" flipV="1">
            <a:off x="1524000" y="1828800"/>
            <a:ext cx="1371600" cy="13716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arrow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2" name="Straight Arrow Connector 161"/>
          <p:cNvCxnSpPr/>
          <p:nvPr/>
        </p:nvCxnSpPr>
        <p:spPr>
          <a:xfrm rot="16200000" flipV="1">
            <a:off x="3962400" y="1828800"/>
            <a:ext cx="1371600" cy="13716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arrow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3" name="Straight Arrow Connector 162"/>
          <p:cNvCxnSpPr/>
          <p:nvPr/>
        </p:nvCxnSpPr>
        <p:spPr>
          <a:xfrm rot="16200000" flipV="1">
            <a:off x="6172200" y="1828800"/>
            <a:ext cx="1371600" cy="13716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arrow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4" name="Straight Arrow Connector 163"/>
          <p:cNvCxnSpPr/>
          <p:nvPr/>
        </p:nvCxnSpPr>
        <p:spPr>
          <a:xfrm rot="5400000" flipH="1" flipV="1">
            <a:off x="1524000" y="4419600"/>
            <a:ext cx="1371600" cy="13716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arrow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7" name="Straight Arrow Connector 166"/>
          <p:cNvCxnSpPr/>
          <p:nvPr/>
        </p:nvCxnSpPr>
        <p:spPr>
          <a:xfrm rot="5400000" flipH="1" flipV="1">
            <a:off x="3962400" y="4419600"/>
            <a:ext cx="1371600" cy="13716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arrow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8" name="Straight Arrow Connector 167"/>
          <p:cNvCxnSpPr/>
          <p:nvPr/>
        </p:nvCxnSpPr>
        <p:spPr>
          <a:xfrm rot="5400000" flipH="1" flipV="1">
            <a:off x="6172200" y="4419600"/>
            <a:ext cx="1371600" cy="13716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arrow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000"/>
                            </p:stCondLst>
                            <p:childTnLst>
                              <p:par>
                                <p:cTn id="28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000"/>
                            </p:stCondLst>
                            <p:childTnLst>
                              <p:par>
                                <p:cTn id="34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89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Hàm tính tổng trên </a:t>
            </a:r>
            <a:r>
              <a:rPr lang="vi-VN" smtClean="0"/>
              <a:t>đườ</a:t>
            </a:r>
            <a:r>
              <a:rPr lang="en-US" smtClean="0"/>
              <a:t>ng chéo phụ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085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TongDCPhu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tong;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tong =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(i=0; i&lt;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tong = tong + a[i][n-i-1];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tong;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Tìm giá trị lớn nhất của Ma Trận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ma trận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kích th</a:t>
            </a:r>
            <a:r>
              <a:rPr lang="vi-VN" sz="2400" smtClean="0"/>
              <a:t>ướ</a:t>
            </a:r>
            <a:r>
              <a:rPr lang="en-US" sz="2400" smtClean="0"/>
              <a:t>c </a:t>
            </a:r>
            <a:r>
              <a:rPr lang="en-US" sz="2400" smtClean="0">
                <a:solidFill>
                  <a:srgbClr val="FF0000"/>
                </a:solidFill>
              </a:rPr>
              <a:t>m</a:t>
            </a:r>
            <a:r>
              <a:rPr lang="en-US" sz="2400" smtClean="0"/>
              <a:t>x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. Tìm giá trị lớn nhất trong ma trận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(gọi là </a:t>
            </a:r>
            <a:r>
              <a:rPr lang="en-US" sz="2400" smtClean="0">
                <a:solidFill>
                  <a:srgbClr val="FF0000"/>
                </a:solidFill>
              </a:rPr>
              <a:t>max</a:t>
            </a:r>
            <a:r>
              <a:rPr lang="en-US" sz="2400" smtClean="0"/>
              <a:t>)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Giả sử giá trị </a:t>
            </a:r>
            <a:r>
              <a:rPr lang="en-US" sz="2400" smtClean="0">
                <a:solidFill>
                  <a:srgbClr val="FF0000"/>
                </a:solidFill>
              </a:rPr>
              <a:t>max hiện tại</a:t>
            </a:r>
            <a:r>
              <a:rPr lang="en-US" sz="2400" smtClean="0"/>
              <a:t> là giá trị phần tử </a:t>
            </a:r>
            <a:r>
              <a:rPr lang="vi-VN" sz="2400" smtClean="0"/>
              <a:t>đầ</a:t>
            </a:r>
            <a:r>
              <a:rPr lang="en-US" sz="2400" smtClean="0"/>
              <a:t>u tiên </a:t>
            </a:r>
            <a:r>
              <a:rPr lang="en-US" sz="2400" smtClean="0">
                <a:solidFill>
                  <a:srgbClr val="FF0000"/>
                </a:solidFill>
              </a:rPr>
              <a:t>a[0][0]</a:t>
            </a:r>
          </a:p>
          <a:p>
            <a:pPr lvl="1">
              <a:defRPr/>
            </a:pPr>
            <a:r>
              <a:rPr lang="en-US" sz="2400" smtClean="0"/>
              <a:t>Lần l</a:t>
            </a:r>
            <a:r>
              <a:rPr lang="vi-VN" sz="2400" smtClean="0"/>
              <a:t>ượ</a:t>
            </a:r>
            <a:r>
              <a:rPr lang="en-US" sz="2400" smtClean="0"/>
              <a:t>t kiểm tra các phần tử còn lại </a:t>
            </a:r>
            <a:r>
              <a:rPr lang="vi-VN" sz="2400" smtClean="0"/>
              <a:t>để</a:t>
            </a:r>
            <a:r>
              <a:rPr lang="en-US" sz="2400" smtClean="0"/>
              <a:t> cập nhật </a:t>
            </a:r>
            <a:r>
              <a:rPr lang="en-US" sz="2400" smtClean="0">
                <a:solidFill>
                  <a:srgbClr val="FF0000"/>
                </a:solidFill>
              </a:rPr>
              <a:t>max</a:t>
            </a:r>
            <a:r>
              <a:rPr lang="en-US" sz="2400" smtClean="0"/>
              <a:t>.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tìm Max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133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TimMax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a[][MAXC], int m,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j, max;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max = a[0][0];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(i=0; i&lt;m;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(j=0; j&lt;n; j++)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if (a[i][j] &gt; max)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	max = a[i][j];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max;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15875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15875" y="4038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kiểu mảng 2 chiều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 pháp</a:t>
            </a:r>
          </a:p>
          <a:p>
            <a:pPr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N1, N2: số l</a:t>
            </a:r>
            <a:r>
              <a:rPr lang="vi-VN" smtClean="0"/>
              <a:t>ượ</a:t>
            </a:r>
            <a:r>
              <a:rPr lang="en-US" smtClean="0"/>
              <a:t>ng phần tử mỗi chiều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830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&lt;kiểu c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sở&gt; &lt;tên kiểu&gt;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&lt;N1&gt;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&lt;N2&gt;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3581400"/>
            <a:ext cx="152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3657600"/>
            <a:ext cx="7315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int MaTran[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2819400" y="4953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2819400" y="5410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2819400" y="5867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2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276600" y="4953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3733800" y="4953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4191000" y="4953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4648200" y="4953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3276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4648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32766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3733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4191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41910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46482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37338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3276600" y="4495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3733800" y="4495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4191000" y="4495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4648200" y="4495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1676400" y="5410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Kiểu MaTran</a:t>
            </a:r>
            <a:endParaRPr lang="en-US" b="1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biến mảng 2 chiều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 pháp</a:t>
            </a:r>
          </a:p>
          <a:p>
            <a:pPr lvl="1">
              <a:defRPr/>
            </a:pPr>
            <a:r>
              <a:rPr lang="en-US" smtClean="0"/>
              <a:t>T</a:t>
            </a:r>
            <a:r>
              <a:rPr lang="vi-VN" smtClean="0"/>
              <a:t>ườ</a:t>
            </a:r>
            <a:r>
              <a:rPr lang="en-US" smtClean="0"/>
              <a:t>ng minh</a:t>
            </a:r>
          </a:p>
          <a:p>
            <a:pPr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Không t</a:t>
            </a:r>
            <a:r>
              <a:rPr lang="vi-VN" smtClean="0"/>
              <a:t>ườ</a:t>
            </a:r>
            <a:r>
              <a:rPr lang="en-US" smtClean="0"/>
              <a:t>ng minh (thông qua kiểu)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590800"/>
            <a:ext cx="152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667000"/>
            <a:ext cx="830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&lt;kiểu c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sở&gt; &lt;tên biến&gt;[&lt;N1&gt;][&lt;N2&gt;];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4114800"/>
            <a:ext cx="152400" cy="137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4191000"/>
            <a:ext cx="83058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&lt;kiểu c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sở&gt; 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&lt;tên kiểu&gt;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[&lt;N1&gt;][&lt;N2&gt;];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&lt;tên kiểu&gt;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&lt;tên biến&gt;;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&lt;tên kiểu&gt;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&lt;tên biến 1&gt;, &lt;tên biến 2&gt;;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biến mảng 2 chiều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>
              <a:defRPr/>
            </a:pPr>
            <a:r>
              <a:rPr lang="en-US" smtClean="0"/>
              <a:t>T</a:t>
            </a:r>
            <a:r>
              <a:rPr lang="vi-VN" smtClean="0"/>
              <a:t>ườ</a:t>
            </a:r>
            <a:r>
              <a:rPr lang="en-US" smtClean="0"/>
              <a:t>ng minh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Không t</a:t>
            </a:r>
            <a:r>
              <a:rPr lang="vi-VN" smtClean="0"/>
              <a:t>ườ</a:t>
            </a:r>
            <a:r>
              <a:rPr lang="en-US" smtClean="0"/>
              <a:t>ng minh (thông qua kiểu)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514600"/>
            <a:ext cx="152400" cy="106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590800"/>
            <a:ext cx="7315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a[10][20], b[10][20];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c[5][10];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d[10][20];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4191000"/>
            <a:ext cx="152400" cy="198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4267200"/>
            <a:ext cx="8305800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MaTran10x20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[10][20];</a:t>
            </a:r>
          </a:p>
          <a:p>
            <a:pPr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MaTran5x10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[5][10];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MaTran10x20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MaTran11x11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MaTran10x20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d;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667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2971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3276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5257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5562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5867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5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 xuất </a:t>
            </a:r>
            <a:r>
              <a:rPr lang="vi-VN" smtClean="0"/>
              <a:t>đế</a:t>
            </a:r>
            <a:r>
              <a:rPr lang="en-US" smtClean="0"/>
              <a:t>n một phần tử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Thông qua chỉ số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>
              <a:defRPr/>
            </a:pPr>
            <a:r>
              <a:rPr lang="en-US" smtClean="0"/>
              <a:t>Cho mảng 2 chiều nh</a:t>
            </a:r>
            <a:r>
              <a:rPr lang="vi-VN" smtClean="0"/>
              <a:t>ư</a:t>
            </a:r>
            <a:r>
              <a:rPr lang="en-US" smtClean="0"/>
              <a:t> sau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Các truy xuất</a:t>
            </a:r>
          </a:p>
          <a:p>
            <a:pPr lvl="2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Hợp lệ</a:t>
            </a:r>
            <a:r>
              <a:rPr lang="en-US" smtClean="0"/>
              <a:t>: a[0][0],  a[0][1], …, a[2][2], a[2][3]</a:t>
            </a:r>
          </a:p>
          <a:p>
            <a:pPr lvl="2">
              <a:defRPr/>
            </a:pPr>
            <a:r>
              <a:rPr lang="en-US" smtClean="0">
                <a:solidFill>
                  <a:srgbClr val="FF0000"/>
                </a:solidFill>
              </a:rPr>
              <a:t>Không hợp lệ</a:t>
            </a:r>
            <a:r>
              <a:rPr lang="en-US" smtClean="0"/>
              <a:t>: a[-1][0], a[2][4], a[3][3]</a:t>
            </a:r>
            <a:endParaRPr lang="en-US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19812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830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&lt;tên biến mảng&gt;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&lt;giá trị cs1&gt;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&lt;giá trị cs2&gt;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3657600"/>
            <a:ext cx="1524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3733800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a[3][4];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5867400" y="2971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5867400" y="3429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5867400" y="3886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2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6324600" y="2971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6781800" y="2971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7239000" y="2971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7696200" y="2971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6324600" y="3429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7696200" y="3429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63246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6781800" y="3429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7239000" y="3429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72390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76962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67818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6324600" y="2514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6781800" y="2514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7239000" y="2514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7696200" y="2514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Gán dữ liệu kiểu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0000"/>
                </a:solidFill>
              </a:rPr>
              <a:t>Không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đượ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 sử dụng phép gán thông th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mà phải gán trực tiếp giữa các phần tử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514600"/>
            <a:ext cx="152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514602"/>
            <a:ext cx="73152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&lt;biến mảng </a:t>
            </a:r>
            <a:r>
              <a:rPr lang="vi-VN" sz="2000" b="1" strike="sngStrike">
                <a:latin typeface="Courier New" pitchFamily="49" charset="0"/>
                <a:cs typeface="Courier New" pitchFamily="49" charset="0"/>
              </a:rPr>
              <a:t>đí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ch&gt; = &lt;biến mảng nguồn&gt;;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//sai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&lt;biến mảng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đí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ch&gt;[&lt;giá trị cs1&gt;][giá trị cs2] =</a:t>
            </a:r>
          </a:p>
          <a:p>
            <a:pPr algn="r"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&lt;giá trị&gt;;</a:t>
            </a:r>
            <a:endParaRPr lang="en-US" sz="20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4038600"/>
            <a:ext cx="152400" cy="228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038600"/>
            <a:ext cx="73152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a[5][10], b[5][10];</a:t>
            </a:r>
          </a:p>
          <a:p>
            <a:endParaRPr lang="en-US" sz="20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 = a;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	// Sai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i, j;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for (i = 0; i &lt; 5;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(j = 0; j &lt; 10; j++)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b[i][j] = a[i][j];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Truyền mảng cho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Truyền mảng cho hàm</a:t>
            </a:r>
          </a:p>
          <a:p>
            <a:pPr lvl="1">
              <a:defRPr/>
            </a:pPr>
            <a:r>
              <a:rPr lang="en-US" smtClean="0"/>
              <a:t>Tham số kiểu mảng trong khai báo hàm </a:t>
            </a:r>
            <a:r>
              <a:rPr lang="en-US" smtClean="0">
                <a:solidFill>
                  <a:srgbClr val="FF0000"/>
                </a:solidFill>
              </a:rPr>
              <a:t>giống nh</a:t>
            </a:r>
            <a:r>
              <a:rPr lang="vi-VN" smtClean="0">
                <a:solidFill>
                  <a:srgbClr val="FF0000"/>
                </a:solidFill>
              </a:rPr>
              <a:t>ư</a:t>
            </a:r>
            <a:r>
              <a:rPr lang="en-US" smtClean="0">
                <a:solidFill>
                  <a:srgbClr val="FF0000"/>
                </a:solidFill>
              </a:rPr>
              <a:t> khai báo biến</a:t>
            </a:r>
            <a:r>
              <a:rPr lang="en-US" smtClean="0"/>
              <a:t> mảng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Tham số kiểu mảng truyền cho hàm chính là </a:t>
            </a:r>
            <a:r>
              <a:rPr lang="vi-VN" smtClean="0">
                <a:solidFill>
                  <a:srgbClr val="FF0000"/>
                </a:solidFill>
              </a:rPr>
              <a:t>đị</a:t>
            </a:r>
            <a:r>
              <a:rPr lang="en-US" smtClean="0">
                <a:solidFill>
                  <a:srgbClr val="FF0000"/>
                </a:solidFill>
              </a:rPr>
              <a:t>a chỉ của phần tử </a:t>
            </a:r>
            <a:r>
              <a:rPr lang="vi-VN" smtClean="0">
                <a:solidFill>
                  <a:srgbClr val="FF0000"/>
                </a:solidFill>
              </a:rPr>
              <a:t>đầ</a:t>
            </a:r>
            <a:r>
              <a:rPr lang="en-US" smtClean="0">
                <a:solidFill>
                  <a:srgbClr val="FF0000"/>
                </a:solidFill>
              </a:rPr>
              <a:t>u tiên của mảng</a:t>
            </a:r>
          </a:p>
          <a:p>
            <a:pPr lvl="2">
              <a:defRPr/>
            </a:pPr>
            <a:r>
              <a:rPr lang="en-US" smtClean="0"/>
              <a:t>Có thể bỏ số l</a:t>
            </a:r>
            <a:r>
              <a:rPr lang="vi-VN" smtClean="0"/>
              <a:t>ượ</a:t>
            </a:r>
            <a:r>
              <a:rPr lang="en-US" smtClean="0"/>
              <a:t>ng phần tử chiều thứ 2 hoặc con trỏ.</a:t>
            </a:r>
          </a:p>
          <a:p>
            <a:pPr lvl="2">
              <a:defRPr/>
            </a:pPr>
            <a:r>
              <a:rPr lang="en-US" smtClean="0"/>
              <a:t>Mảng có thể thay </a:t>
            </a:r>
            <a:r>
              <a:rPr lang="vi-VN" smtClean="0"/>
              <a:t>đổ</a:t>
            </a:r>
            <a:r>
              <a:rPr lang="en-US" smtClean="0"/>
              <a:t>i nội dung sau khi thực hiện hàm.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hai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9718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048000"/>
            <a:ext cx="830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NhapMaTran(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a[50][100]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5334000"/>
            <a:ext cx="152400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54102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NhapMaTran(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a[][100]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NhapMaTran(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(*a)[100]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1720</Words>
  <Application>Microsoft Office PowerPoint</Application>
  <PresentationFormat>On-screen Show (4:3)</PresentationFormat>
  <Paragraphs>474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VCBB</vt:lpstr>
      <vt:lpstr>Nội dung</vt:lpstr>
      <vt:lpstr>Ma Trận</vt:lpstr>
      <vt:lpstr>Ma Trận</vt:lpstr>
      <vt:lpstr>Khai báo kiểu mảng 2 chiều</vt:lpstr>
      <vt:lpstr>Khai báo biến mảng 2 chiều</vt:lpstr>
      <vt:lpstr>Khai báo biến mảng 2 chiều</vt:lpstr>
      <vt:lpstr>Truy xuất đến một phần tử</vt:lpstr>
      <vt:lpstr>Gán dữ liệu kiểu mảng</vt:lpstr>
      <vt:lpstr>Truyền mảng cho hàm</vt:lpstr>
      <vt:lpstr>Truyền mảng cho hàm</vt:lpstr>
      <vt:lpstr>Một số bài toán cơ bản</vt:lpstr>
      <vt:lpstr>Một số quy ước</vt:lpstr>
      <vt:lpstr>Thủ tục HoanVi &amp; Hàm LaSNT</vt:lpstr>
      <vt:lpstr>Nhập Ma Trận</vt:lpstr>
      <vt:lpstr>Hàm Nhập Ma Trận</vt:lpstr>
      <vt:lpstr>Xuất Ma Trận</vt:lpstr>
      <vt:lpstr>Hàm Xuất Ma Trận</vt:lpstr>
      <vt:lpstr>Tìm kiếm một phần tử trong Ma Trận</vt:lpstr>
      <vt:lpstr>Hàm Tìm Kiếm</vt:lpstr>
      <vt:lpstr>Kiểm tra tính chất của mảng</vt:lpstr>
      <vt:lpstr>Hàm Kiểm Tra (Cách 1)</vt:lpstr>
      <vt:lpstr>Hàm Kiểm Tra (Cách 2)</vt:lpstr>
      <vt:lpstr>Hàm Kiểm Tra (Cách 2)</vt:lpstr>
      <vt:lpstr>Tính tổng các phần tử</vt:lpstr>
      <vt:lpstr>Hàm tính tổng trên dòng</vt:lpstr>
      <vt:lpstr>Hàm tính tổng trên cột</vt:lpstr>
      <vt:lpstr>Hàm tính tổng đường chéo chính</vt:lpstr>
      <vt:lpstr>Hàm tính tổng trên đường chéo chính</vt:lpstr>
      <vt:lpstr>Hàm tính tổng dưới đường chéo chính</vt:lpstr>
      <vt:lpstr>Hàm tính tổng trên đường chéo phụ</vt:lpstr>
      <vt:lpstr>Tìm giá trị lớn nhất của Ma Trận</vt:lpstr>
      <vt:lpstr>Hàm tìm Max</vt:lpstr>
    </vt:vector>
  </TitlesOfParts>
  <Company>BABYDUCK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Teacher Luong</dc:creator>
  <cp:lastModifiedBy>Student</cp:lastModifiedBy>
  <cp:revision>282</cp:revision>
  <dcterms:created xsi:type="dcterms:W3CDTF">2007-09-05T08:24:33Z</dcterms:created>
  <dcterms:modified xsi:type="dcterms:W3CDTF">2013-05-08T05:54:21Z</dcterms:modified>
</cp:coreProperties>
</file>