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9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DAACB2E-3C46-49D0-B263-3F83C849A021}" type="datetimeFigureOut">
              <a:rPr lang="vi-VN"/>
              <a:pPr>
                <a:defRPr/>
              </a:pPr>
              <a:t>19/07/2010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B5B9AF0-D3F5-4400-A73F-855CA7CCEB9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424F7C9C-1B71-40F1-8E3C-DA280A2D5947}" type="datetimeFigureOut">
              <a:rPr lang="en-US"/>
              <a:pPr>
                <a:defRPr/>
              </a:pPr>
              <a:t>7/19/2010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A48E2F71-6EC8-4EFB-8FF2-9223B1840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7F2724-7A80-4ABC-A85D-6FBB00C9D52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EAD1A6-E00F-4947-B0D9-5345B7B3CEC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BA9E54-4AD7-45EE-817C-7E129403817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CAD183-F10C-497E-BF36-C18117AB283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7487DA-F1BB-48C6-9137-C8EEB79B811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008C48-3DDD-4272-A59B-B505334653C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DF3E80-3469-4941-935A-2D25419EE8D2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F07154-D445-41E5-AF7D-98A30123FB3D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1ADA1-198C-44B5-A306-1AE27F7BB7A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3449E1-482C-4864-BFA1-E3F94C303B7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9D0865-CEB1-4F0C-B8E7-69432F26427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C2401C-1D31-469C-B695-57290BB8A30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770D19-E299-4B2B-A946-F119B68B7FA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917B73-19C8-47C7-8327-55383B5EF782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227A1C-F451-44CC-965F-0DBBC28FE6E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A61BDA-DE60-48B0-B5E3-0F8A2005790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E172FF-2D05-4973-A735-AF09D840F3C5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5BA511-8C40-44F2-A791-18FA28F15F3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4B3017-5A4B-48E7-9E2C-6C6376EE847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221CB-0FFE-485E-AC48-CC213D4ED48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16B3C2-22C5-4985-ACD1-319BC223A824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B831D7-116E-44CA-9A5B-BB3AF06BCE1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FA822-4ACC-453F-9CF8-1A03FD3B4C9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6E360F-FB50-45C6-A277-972391191EB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B236FC-4933-4477-A981-20091E1FF14D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1483BC-702F-4ACD-80E2-B6883477E62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D9A15-1120-4FC8-91CA-6EB29509837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CB42F6-CDB3-4D33-8354-C65BFEBA324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9705A0-884B-48F7-A8F5-6AE6E5279C3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0CFE91-6B28-4C0B-90CF-ED12952ACF9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0451E0-61E8-434C-B9E1-C4766EFD64C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14CA06E-166A-4EAA-9900-D64A37549F4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21312A0-E3BB-47A7-A1AA-A90F14F12F1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1AE6286-CEF1-4230-B7DB-34E7BDC22BC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595A4C2-7990-42BF-BA6C-2AA133EB9A2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6D0F3F-3A1E-47EC-A7C0-01B6EAB7479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AE57439-90B8-4CB0-9181-2CF31A28C35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62CE737-0C27-48EA-930F-C2495DE610D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38DAEE1-C0B1-4279-8B60-975B7AE0BAA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F711D67-64DF-4A44-8557-56BAD0A9417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805E0F9-A1F6-415A-8ED7-B6A0C975156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BAF9325-0052-42C7-A6CF-652849BEDD4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118F4E1-B5A3-4F9F-A669-1F5CE7F48CC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27EF873-9895-44A0-AAE1-05B43FE8146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A4972A0-122F-4241-A038-C1227A85C60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grpSp>
        <p:nvGrpSpPr>
          <p:cNvPr id="16388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6389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Khai báo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Truy xuất dữ liệu kiểu mảng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6391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bài toán trên mảng 2 chiều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Số l</a:t>
            </a:r>
            <a:r>
              <a:rPr lang="vi-VN" smtClean="0"/>
              <a:t>ượ</a:t>
            </a:r>
            <a:r>
              <a:rPr lang="en-US" smtClean="0"/>
              <a:t>ng phần tử thực sự truyền qua biến khác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Lời gọi hàm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90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565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a[50][100],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a[][100],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(*a)[100],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191000"/>
            <a:ext cx="152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1656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NhapMaTran(int a[][100], int &amp;m, int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a[][100], int m, int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a[50][100], m,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m,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XuatMaTran(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m,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bài toán c</a:t>
            </a:r>
            <a:r>
              <a:rPr lang="vi-VN" smtClean="0"/>
              <a:t>ơ</a:t>
            </a:r>
            <a:r>
              <a:rPr 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Viết ch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trình con thực hiện các yêu cầu sau</a:t>
            </a:r>
          </a:p>
          <a:p>
            <a:pPr lvl="1">
              <a:defRPr/>
            </a:pPr>
            <a:r>
              <a:rPr lang="en-US" smtClean="0"/>
              <a:t>Nhập mảng</a:t>
            </a:r>
          </a:p>
          <a:p>
            <a:pPr lvl="1">
              <a:defRPr/>
            </a:pPr>
            <a:r>
              <a:rPr lang="en-US" smtClean="0"/>
              <a:t>Xuất mảng</a:t>
            </a:r>
          </a:p>
          <a:p>
            <a:pPr lvl="1">
              <a:defRPr/>
            </a:pPr>
            <a:r>
              <a:rPr lang="en-US" smtClean="0"/>
              <a:t>Tìm kiếm một phần tử trong mảng</a:t>
            </a:r>
          </a:p>
          <a:p>
            <a:pPr lvl="1">
              <a:defRPr/>
            </a:pPr>
            <a:r>
              <a:rPr lang="en-US" smtClean="0"/>
              <a:t>Kiểm tra tính chất của mảng</a:t>
            </a:r>
          </a:p>
          <a:p>
            <a:pPr lvl="1">
              <a:defRPr/>
            </a:pPr>
            <a:r>
              <a:rPr lang="en-US" smtClean="0"/>
              <a:t>Tính tổng các phần tử trên dòng/cột/toàn ma trận/</a:t>
            </a:r>
            <a:r>
              <a:rPr lang="vi-VN" smtClean="0"/>
              <a:t>đườ</a:t>
            </a:r>
            <a:r>
              <a:rPr lang="en-US" smtClean="0"/>
              <a:t>ng chéo chính/nửa trên/nửa d</a:t>
            </a:r>
            <a:r>
              <a:rPr lang="vi-VN" smtClean="0"/>
              <a:t>ướ</a:t>
            </a:r>
            <a:r>
              <a:rPr lang="en-US" smtClean="0"/>
              <a:t>i</a:t>
            </a:r>
          </a:p>
          <a:p>
            <a:pPr lvl="1">
              <a:defRPr/>
            </a:pPr>
            <a:r>
              <a:rPr lang="en-US" smtClean="0"/>
              <a:t>Tìm giá trị nhỏ nhất/lớn nhất của mảng</a:t>
            </a:r>
          </a:p>
          <a:p>
            <a:pPr lvl="1">
              <a:defRPr/>
            </a:pPr>
            <a:r>
              <a:rPr lang="en-US" smtClean="0"/>
              <a:t>…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quy </a:t>
            </a:r>
            <a:r>
              <a:rPr lang="vi-VN" smtClean="0"/>
              <a:t>ướ</a:t>
            </a:r>
            <a:r>
              <a:rPr lang="en-US" smtClean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Kiểu dữ liệu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ch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trình con</a:t>
            </a:r>
          </a:p>
          <a:p>
            <a:pPr lvl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void HoanVi(int x, int y)</a:t>
            </a:r>
            <a:r>
              <a:rPr lang="en-US" smtClean="0"/>
              <a:t>: hoán vị giá trị của hai số nguyên.</a:t>
            </a:r>
          </a:p>
          <a:p>
            <a:pPr lvl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int LaSNT(int n)</a:t>
            </a:r>
            <a:r>
              <a:rPr lang="en-US" smtClean="0"/>
              <a:t>: kiểm tra một số có phải là số nguyên tố. Trả về 1 nếu n là số nguyên tố, ng</a:t>
            </a:r>
            <a:r>
              <a:rPr lang="vi-VN" smtClean="0"/>
              <a:t>ượ</a:t>
            </a:r>
            <a:r>
              <a:rPr lang="en-US" smtClean="0"/>
              <a:t>c lại trả về 0.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87575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87575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MAXD 50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MAXC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Thủ tục HoanVi &amp; Hàm LaSNT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70104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HoanVi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&amp;x, int &amp;y)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tam = x; x = y; y = tam;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n)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i, dem =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 (n%i == 0)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2)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m </a:t>
            </a:r>
            <a:r>
              <a:rPr lang="en-US" sz="2400" smtClean="0"/>
              <a:t>dòng, </a:t>
            </a:r>
            <a:r>
              <a:rPr lang="en-US" sz="2400" smtClean="0">
                <a:solidFill>
                  <a:srgbClr val="FF0000"/>
                </a:solidFill>
              </a:rPr>
              <a:t>n </a:t>
            </a:r>
            <a:r>
              <a:rPr lang="en-US" sz="2400" smtClean="0"/>
              <a:t>cột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một mảng 2 chiều có dòng tối </a:t>
            </a:r>
            <a:r>
              <a:rPr lang="vi-VN" sz="2400" smtClean="0"/>
              <a:t>đ</a:t>
            </a:r>
            <a:r>
              <a:rPr lang="en-US" sz="2400" smtClean="0"/>
              <a:t>a là MAXD, số cột tối </a:t>
            </a:r>
            <a:r>
              <a:rPr lang="vi-VN" sz="2400" smtClean="0"/>
              <a:t>đ</a:t>
            </a:r>
            <a:r>
              <a:rPr lang="en-US" sz="2400" smtClean="0"/>
              <a:t>a là MAXC.</a:t>
            </a:r>
          </a:p>
          <a:p>
            <a:pPr lvl="1">
              <a:defRPr/>
            </a:pPr>
            <a:r>
              <a:rPr lang="en-US" sz="2400" smtClean="0"/>
              <a:t>Nhập </a:t>
            </a:r>
            <a:r>
              <a:rPr lang="en-US" sz="2400" smtClean="0">
                <a:solidFill>
                  <a:srgbClr val="FF0000"/>
                </a:solidFill>
              </a:rPr>
              <a:t>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phần tử thực sự m, n</a:t>
            </a:r>
            <a:r>
              <a:rPr lang="en-US" sz="2400" smtClean="0"/>
              <a:t> của mỗi chiều.</a:t>
            </a:r>
          </a:p>
          <a:p>
            <a:pPr lvl="1">
              <a:defRPr/>
            </a:pPr>
            <a:r>
              <a:rPr lang="en-US" sz="2400" smtClean="0"/>
              <a:t>Nhập từng phần tử từ [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][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] </a:t>
            </a:r>
            <a:r>
              <a:rPr lang="vi-VN" sz="2400" smtClean="0"/>
              <a:t>đế</a:t>
            </a:r>
            <a:r>
              <a:rPr lang="en-US" sz="2400" smtClean="0"/>
              <a:t>n [</a:t>
            </a:r>
            <a:r>
              <a:rPr lang="en-US" sz="2400" smtClean="0">
                <a:solidFill>
                  <a:srgbClr val="FF0000"/>
                </a:solidFill>
              </a:rPr>
              <a:t>m-1</a:t>
            </a:r>
            <a:r>
              <a:rPr lang="en-US" sz="2400" smtClean="0"/>
              <a:t>][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].</a:t>
            </a:r>
            <a:endParaRPr lang="en-US" sz="240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Nhập Ma Trận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NhapMaTran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so dong, so cot cua ma tran: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&amp;m,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printf(“Nhap a[%d][%d]: 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scanf(“%d”, &amp;a[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22098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34290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343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Xuất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m </a:t>
            </a:r>
            <a:r>
              <a:rPr lang="en-US" sz="2400" smtClean="0"/>
              <a:t>dòng, </a:t>
            </a:r>
            <a:r>
              <a:rPr lang="en-US" sz="2400" smtClean="0">
                <a:solidFill>
                  <a:srgbClr val="FF0000"/>
                </a:solidFill>
              </a:rPr>
              <a:t>n </a:t>
            </a:r>
            <a:r>
              <a:rPr lang="en-US" sz="2400" smtClean="0"/>
              <a:t>cột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Xuất giá trị từng phần tử của mảng 2 chiều từ dòng có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dòng </a:t>
            </a:r>
            <a:r>
              <a:rPr lang="en-US" sz="2400" smtClean="0">
                <a:solidFill>
                  <a:srgbClr val="FF0000"/>
                </a:solidFill>
              </a:rPr>
              <a:t>m-1</a:t>
            </a:r>
            <a:r>
              <a:rPr lang="en-US" sz="2400" smtClean="0"/>
              <a:t>, mỗi dòng xuất giá giá trị của cột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cột 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 trên dòng </a:t>
            </a:r>
            <a:r>
              <a:rPr lang="vi-VN" sz="2400" smtClean="0"/>
              <a:t>đó</a:t>
            </a:r>
            <a:r>
              <a:rPr lang="en-US" sz="2400" smtClean="0"/>
              <a:t>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Xuất Ma Trận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XuatMaTran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 ”,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printf(“\n”);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Tìm kiếm một phần tử trong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Tìm xem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có nằm trong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hay không?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Duyệt từng phần của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. Nếu phần tử </a:t>
            </a:r>
            <a:r>
              <a:rPr lang="vi-VN" sz="2400" smtClean="0"/>
              <a:t>đ</a:t>
            </a:r>
            <a:r>
              <a:rPr lang="en-US" sz="2400" smtClean="0"/>
              <a:t>ang xét bằng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thì trả về có (1), ng</a:t>
            </a:r>
            <a:r>
              <a:rPr lang="vi-VN" sz="2400" smtClean="0"/>
              <a:t>ượ</a:t>
            </a:r>
            <a:r>
              <a:rPr lang="en-US" sz="2400" smtClean="0"/>
              <a:t>c lại trả về không có (0).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Kiếm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(a[i][j] ==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1066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 rot="5400000">
            <a:off x="11430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066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m-1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524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981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438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8956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1524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2895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15240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1981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438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24384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28956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19812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15240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9812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2438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28956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533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m,n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876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 rot="5400000">
            <a:off x="49530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4876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5334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5791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6248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5334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3340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791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248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2484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57912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343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53340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7912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6248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tính chất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Ma trận a có phải là ma trậntoàn các số nguyên tố hay không?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1: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ngtố của ma trận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</a:t>
            </a:r>
            <a:r>
              <a:rPr lang="vi-VN" sz="2400" smtClean="0">
                <a:solidFill>
                  <a:srgbClr val="FF0000"/>
                </a:solidFill>
              </a:rPr>
              <a:t>đú</a:t>
            </a:r>
            <a:r>
              <a:rPr lang="en-US" sz="2400" smtClean="0">
                <a:solidFill>
                  <a:srgbClr val="FF0000"/>
                </a:solidFill>
              </a:rPr>
              <a:t>ng mxn</a:t>
            </a:r>
            <a:r>
              <a:rPr lang="en-US" sz="2400" smtClean="0"/>
              <a:t> thì ma trận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2: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không phải ngtố của ma trận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0</a:t>
            </a:r>
            <a:r>
              <a:rPr lang="en-US" sz="2400" smtClean="0"/>
              <a:t> thì ma trận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3: </a:t>
            </a:r>
            <a:r>
              <a:rPr lang="en-US" sz="2400" smtClean="0">
                <a:solidFill>
                  <a:srgbClr val="FF0000"/>
                </a:solidFill>
              </a:rPr>
              <a:t>Tìm</a:t>
            </a:r>
            <a:r>
              <a:rPr lang="en-US" sz="2400" smtClean="0"/>
              <a:t> xem có </a:t>
            </a:r>
            <a:r>
              <a:rPr lang="en-US" sz="2400" smtClean="0">
                <a:solidFill>
                  <a:srgbClr val="FF0000"/>
                </a:solidFill>
              </a:rPr>
              <a:t>phần tử nào không phải số ngtố</a:t>
            </a:r>
            <a:r>
              <a:rPr lang="en-US" sz="2400" smtClean="0"/>
              <a:t> không. Nếu có thì ma trận không toàn số ngtố.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1)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(LaSNT(a[i][j]==1)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dem++;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m*n)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5875" y="49530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2)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(LaSNT(a[i][j]==0)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dem++;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2)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LaSNT(a[i][j]==0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return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267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Tính tổng các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Tính tổng các phần tử trên:</a:t>
            </a:r>
          </a:p>
          <a:p>
            <a:pPr lvl="2">
              <a:defRPr/>
            </a:pPr>
            <a:r>
              <a:rPr lang="en-US" sz="2000" smtClean="0"/>
              <a:t>Dòng d, cột c</a:t>
            </a:r>
          </a:p>
          <a:p>
            <a:pPr lvl="2">
              <a:defRPr/>
            </a:pPr>
            <a:r>
              <a:rPr lang="vi-VN" sz="2000" smtClean="0"/>
              <a:t>Đườ</a:t>
            </a:r>
            <a:r>
              <a:rPr lang="en-US" sz="2000" smtClean="0"/>
              <a:t>ng chéo chính, </a:t>
            </a:r>
            <a:r>
              <a:rPr lang="vi-VN" sz="2000" smtClean="0"/>
              <a:t>đườ</a:t>
            </a:r>
            <a:r>
              <a:rPr lang="en-US" sz="2000" smtClean="0"/>
              <a:t>ng chéo phụ (ma trận vuông)</a:t>
            </a:r>
          </a:p>
          <a:p>
            <a:pPr lvl="2">
              <a:defRPr/>
            </a:pPr>
            <a:r>
              <a:rPr lang="en-US" sz="2000" smtClean="0"/>
              <a:t>Nửa trên/d</a:t>
            </a:r>
            <a:r>
              <a:rPr lang="vi-VN" sz="2000" smtClean="0"/>
              <a:t>ướ</a:t>
            </a:r>
            <a:r>
              <a:rPr lang="en-US" sz="2000" smtClean="0"/>
              <a:t>i </a:t>
            </a:r>
            <a:r>
              <a:rPr lang="vi-VN" sz="2000" smtClean="0"/>
              <a:t>đườ</a:t>
            </a:r>
            <a:r>
              <a:rPr lang="en-US" sz="2000" smtClean="0"/>
              <a:t>ng chéo chính (ma trận vuông)</a:t>
            </a:r>
          </a:p>
          <a:p>
            <a:pPr lvl="2">
              <a:defRPr/>
            </a:pPr>
            <a:r>
              <a:rPr lang="en-US" sz="2000" smtClean="0"/>
              <a:t>Nửa trên/d</a:t>
            </a:r>
            <a:r>
              <a:rPr lang="vi-VN" sz="2000" smtClean="0"/>
              <a:t>ướ</a:t>
            </a:r>
            <a:r>
              <a:rPr lang="en-US" sz="2000" smtClean="0"/>
              <a:t>i </a:t>
            </a:r>
            <a:r>
              <a:rPr lang="vi-VN" sz="2000" smtClean="0"/>
              <a:t>đườ</a:t>
            </a:r>
            <a:r>
              <a:rPr lang="en-US" sz="2000" smtClean="0"/>
              <a:t>ng chéo phụ (ma trận vuông)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Duyệt ma trận và cộng dồn các phần tử có tọa </a:t>
            </a:r>
            <a:r>
              <a:rPr lang="vi-VN" sz="2400" smtClean="0"/>
              <a:t>độ</a:t>
            </a:r>
            <a:r>
              <a:rPr lang="en-US" sz="2400" smtClean="0"/>
              <a:t> (dòng, cột) thỏa yêu cầu.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tính tổng trên dòng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n, int d)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j,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(j=0; j&lt;n; j++)	// Duyệt các cột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a[d][j];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tính tổng trên cột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TongCot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c)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	// Duyệt các dòng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a[i][c];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</a:t>
            </a:r>
            <a:r>
              <a:rPr lang="vi-VN" smtClean="0"/>
              <a:t>đườ</a:t>
            </a:r>
            <a:r>
              <a:rPr lang="en-US" smtClean="0"/>
              <a:t>ng chéo chính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TongDCChinh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a[i][i];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trên </a:t>
            </a:r>
            <a:r>
              <a:rPr lang="vi-VN" smtClean="0"/>
              <a:t>đườ</a:t>
            </a:r>
            <a:r>
              <a:rPr lang="en-US" smtClean="0"/>
              <a:t>ng chéo chính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TongTrenDCChinh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tong = tong + a[i][j];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d</a:t>
            </a:r>
            <a:r>
              <a:rPr lang="vi-VN" smtClean="0"/>
              <a:t>ướ</a:t>
            </a:r>
            <a:r>
              <a:rPr lang="en-US" smtClean="0"/>
              <a:t>i </a:t>
            </a:r>
            <a:r>
              <a:rPr lang="vi-VN" smtClean="0"/>
              <a:t>đườ</a:t>
            </a:r>
            <a:r>
              <a:rPr lang="en-US" smtClean="0"/>
              <a:t>ng chéo chính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TongTrenDCChinh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&gt; 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tong = tong + a[i][j];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10668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 rot="5400000">
            <a:off x="11430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10668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15240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1981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38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5240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15240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19812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2438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438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19812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5334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15240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19812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2438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5052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 rot="5400000">
            <a:off x="35814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052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3962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4419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48768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3962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3962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44196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48768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8768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4196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3962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44196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48768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57150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 rot="5400000">
            <a:off x="57912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57150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6172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6629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7086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61722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61722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6629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70866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" name="AutoShape 6"/>
          <p:cNvSpPr>
            <a:spLocks noChangeArrowheads="1"/>
          </p:cNvSpPr>
          <p:nvPr/>
        </p:nvSpPr>
        <p:spPr bwMode="gray">
          <a:xfrm>
            <a:off x="70866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6629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gray">
          <a:xfrm>
            <a:off x="61722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gray">
          <a:xfrm>
            <a:off x="6629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70866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1524000" y="34290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=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3962400" y="3352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&gt;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6172200" y="3352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&lt;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gray">
          <a:xfrm>
            <a:off x="10668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 rot="5400000"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10668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3" name="AutoShape 6"/>
          <p:cNvSpPr>
            <a:spLocks noChangeArrowheads="1"/>
          </p:cNvSpPr>
          <p:nvPr/>
        </p:nvSpPr>
        <p:spPr bwMode="gray">
          <a:xfrm>
            <a:off x="15240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4" name="AutoShape 6"/>
          <p:cNvSpPr>
            <a:spLocks noChangeArrowheads="1"/>
          </p:cNvSpPr>
          <p:nvPr/>
        </p:nvSpPr>
        <p:spPr bwMode="gray">
          <a:xfrm>
            <a:off x="1981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gray">
          <a:xfrm>
            <a:off x="2438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gray">
          <a:xfrm>
            <a:off x="152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gray">
          <a:xfrm>
            <a:off x="15240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8" name="AutoShape 6"/>
          <p:cNvSpPr>
            <a:spLocks noChangeArrowheads="1"/>
          </p:cNvSpPr>
          <p:nvPr/>
        </p:nvSpPr>
        <p:spPr bwMode="gray">
          <a:xfrm>
            <a:off x="198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gray">
          <a:xfrm>
            <a:off x="2438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gray">
          <a:xfrm>
            <a:off x="2438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gray">
          <a:xfrm>
            <a:off x="1981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gray">
          <a:xfrm>
            <a:off x="5334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gray">
          <a:xfrm>
            <a:off x="15240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AutoShape 6"/>
          <p:cNvSpPr>
            <a:spLocks noChangeArrowheads="1"/>
          </p:cNvSpPr>
          <p:nvPr/>
        </p:nvSpPr>
        <p:spPr bwMode="gray">
          <a:xfrm>
            <a:off x="19812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gray">
          <a:xfrm>
            <a:off x="2438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gray">
          <a:xfrm>
            <a:off x="35052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gray">
          <a:xfrm rot="5400000">
            <a:off x="35814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8" name="AutoShape 6"/>
          <p:cNvSpPr>
            <a:spLocks noChangeArrowheads="1"/>
          </p:cNvSpPr>
          <p:nvPr/>
        </p:nvSpPr>
        <p:spPr bwMode="gray">
          <a:xfrm>
            <a:off x="35052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gray">
          <a:xfrm>
            <a:off x="3962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gray">
          <a:xfrm>
            <a:off x="4419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1" name="AutoShape 6"/>
          <p:cNvSpPr>
            <a:spLocks noChangeArrowheads="1"/>
          </p:cNvSpPr>
          <p:nvPr/>
        </p:nvSpPr>
        <p:spPr bwMode="gray">
          <a:xfrm>
            <a:off x="48768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2" name="AutoShape 6"/>
          <p:cNvSpPr>
            <a:spLocks noChangeArrowheads="1"/>
          </p:cNvSpPr>
          <p:nvPr/>
        </p:nvSpPr>
        <p:spPr bwMode="gray">
          <a:xfrm>
            <a:off x="3962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gray">
          <a:xfrm>
            <a:off x="3962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4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gray">
          <a:xfrm>
            <a:off x="48768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>
            <a:off x="4419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8" name="AutoShape 6"/>
          <p:cNvSpPr>
            <a:spLocks noChangeArrowheads="1"/>
          </p:cNvSpPr>
          <p:nvPr/>
        </p:nvSpPr>
        <p:spPr bwMode="gray">
          <a:xfrm>
            <a:off x="3962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gray">
          <a:xfrm>
            <a:off x="4419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AutoShape 6"/>
          <p:cNvSpPr>
            <a:spLocks noChangeArrowheads="1"/>
          </p:cNvSpPr>
          <p:nvPr/>
        </p:nvSpPr>
        <p:spPr bwMode="gray">
          <a:xfrm>
            <a:off x="48768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AutoShape 6"/>
          <p:cNvSpPr>
            <a:spLocks noChangeArrowheads="1"/>
          </p:cNvSpPr>
          <p:nvPr/>
        </p:nvSpPr>
        <p:spPr bwMode="gray">
          <a:xfrm>
            <a:off x="57150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2" name="AutoShape 6"/>
          <p:cNvSpPr>
            <a:spLocks noChangeArrowheads="1"/>
          </p:cNvSpPr>
          <p:nvPr/>
        </p:nvSpPr>
        <p:spPr bwMode="gray">
          <a:xfrm rot="5400000"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3" name="AutoShape 6"/>
          <p:cNvSpPr>
            <a:spLocks noChangeArrowheads="1"/>
          </p:cNvSpPr>
          <p:nvPr/>
        </p:nvSpPr>
        <p:spPr bwMode="gray">
          <a:xfrm>
            <a:off x="57150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4" name="AutoShape 6"/>
          <p:cNvSpPr>
            <a:spLocks noChangeArrowheads="1"/>
          </p:cNvSpPr>
          <p:nvPr/>
        </p:nvSpPr>
        <p:spPr bwMode="gray">
          <a:xfrm>
            <a:off x="6172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5" name="AutoShape 6"/>
          <p:cNvSpPr>
            <a:spLocks noChangeArrowheads="1"/>
          </p:cNvSpPr>
          <p:nvPr/>
        </p:nvSpPr>
        <p:spPr bwMode="gray">
          <a:xfrm>
            <a:off x="6629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6" name="AutoShape 6"/>
          <p:cNvSpPr>
            <a:spLocks noChangeArrowheads="1"/>
          </p:cNvSpPr>
          <p:nvPr/>
        </p:nvSpPr>
        <p:spPr bwMode="gray">
          <a:xfrm>
            <a:off x="7086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gray">
          <a:xfrm>
            <a:off x="6172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>
            <a:off x="6172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9" name="AutoShape 6"/>
          <p:cNvSpPr>
            <a:spLocks noChangeArrowheads="1"/>
          </p:cNvSpPr>
          <p:nvPr/>
        </p:nvSpPr>
        <p:spPr bwMode="gray">
          <a:xfrm>
            <a:off x="6629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0" name="AutoShape 6"/>
          <p:cNvSpPr>
            <a:spLocks noChangeArrowheads="1"/>
          </p:cNvSpPr>
          <p:nvPr/>
        </p:nvSpPr>
        <p:spPr bwMode="gray">
          <a:xfrm>
            <a:off x="7086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1" name="AutoShape 6"/>
          <p:cNvSpPr>
            <a:spLocks noChangeArrowheads="1"/>
          </p:cNvSpPr>
          <p:nvPr/>
        </p:nvSpPr>
        <p:spPr bwMode="gray">
          <a:xfrm>
            <a:off x="7086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2" name="AutoShape 6"/>
          <p:cNvSpPr>
            <a:spLocks noChangeArrowheads="1"/>
          </p:cNvSpPr>
          <p:nvPr/>
        </p:nvSpPr>
        <p:spPr bwMode="gray">
          <a:xfrm>
            <a:off x="6629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gray">
          <a:xfrm>
            <a:off x="61722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gray">
          <a:xfrm>
            <a:off x="6629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" name="AutoShape 6"/>
          <p:cNvSpPr>
            <a:spLocks noChangeArrowheads="1"/>
          </p:cNvSpPr>
          <p:nvPr/>
        </p:nvSpPr>
        <p:spPr bwMode="gray">
          <a:xfrm>
            <a:off x="7086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1524000" y="6019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= n-1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57" name="AutoShape 6"/>
          <p:cNvSpPr>
            <a:spLocks noChangeArrowheads="1"/>
          </p:cNvSpPr>
          <p:nvPr/>
        </p:nvSpPr>
        <p:spPr bwMode="gray">
          <a:xfrm>
            <a:off x="3962400" y="59436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&gt; n-1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gray">
          <a:xfrm>
            <a:off x="6172200" y="59436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&lt; n-1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rot="16200000" flipV="1">
            <a:off x="15240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2" name="Straight Arrow Connector 161"/>
          <p:cNvCxnSpPr/>
          <p:nvPr/>
        </p:nvCxnSpPr>
        <p:spPr>
          <a:xfrm rot="16200000" flipV="1">
            <a:off x="39624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3" name="Straight Arrow Connector 162"/>
          <p:cNvCxnSpPr/>
          <p:nvPr/>
        </p:nvCxnSpPr>
        <p:spPr>
          <a:xfrm rot="16200000" flipV="1">
            <a:off x="61722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15240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 flipH="1" flipV="1">
            <a:off x="39624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61722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8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trên </a:t>
            </a:r>
            <a:r>
              <a:rPr lang="vi-VN" smtClean="0"/>
              <a:t>đườ</a:t>
            </a:r>
            <a:r>
              <a:rPr lang="en-US" smtClean="0"/>
              <a:t>ng chéo phụ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TongDCPhu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a[i][n-i-1];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Tìm giá trị lớn nhất của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Tìm giá trị lớn nhất trong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(gọi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Giả sử giá trị </a:t>
            </a:r>
            <a:r>
              <a:rPr lang="en-US" sz="2400" smtClean="0">
                <a:solidFill>
                  <a:srgbClr val="FF0000"/>
                </a:solidFill>
              </a:rPr>
              <a:t>max hiện tại</a:t>
            </a:r>
            <a:r>
              <a:rPr lang="en-US" sz="2400" smtClean="0"/>
              <a:t> là giá trị phần tử </a:t>
            </a:r>
            <a:r>
              <a:rPr lang="vi-VN" sz="2400" smtClean="0"/>
              <a:t>đầ</a:t>
            </a:r>
            <a:r>
              <a:rPr lang="en-US" sz="2400" smtClean="0"/>
              <a:t>u tiên </a:t>
            </a:r>
            <a:r>
              <a:rPr lang="en-US" sz="2400" smtClean="0">
                <a:solidFill>
                  <a:srgbClr val="FF0000"/>
                </a:solidFill>
              </a:rPr>
              <a:t>a[0][0]</a:t>
            </a:r>
          </a:p>
          <a:p>
            <a:pPr lvl="1">
              <a:defRPr/>
            </a:pPr>
            <a:r>
              <a:rPr lang="en-US" sz="2400" smtClean="0"/>
              <a:t>Lần l</a:t>
            </a:r>
            <a:r>
              <a:rPr lang="vi-VN" sz="2400" smtClean="0"/>
              <a:t>ượ</a:t>
            </a:r>
            <a:r>
              <a:rPr lang="en-US" sz="2400" smtClean="0"/>
              <a:t>t kiểm tra các phần tử còn lại </a:t>
            </a:r>
            <a:r>
              <a:rPr lang="vi-VN" sz="2400" smtClean="0"/>
              <a:t>để</a:t>
            </a:r>
            <a:r>
              <a:rPr lang="en-US" sz="2400" smtClean="0"/>
              <a:t> cập nhật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Max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3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max;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max = a[0][0];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(a[i][j] &gt; max)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max = a[i][j];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max;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kiểu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N1, N2: số l</a:t>
            </a:r>
            <a:r>
              <a:rPr lang="vi-VN" smtClean="0"/>
              <a:t>ượ</a:t>
            </a:r>
            <a:r>
              <a:rPr lang="en-US" smtClean="0"/>
              <a:t>ng phần tử mỗi chiều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kiểu&gt;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814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657600"/>
            <a:ext cx="731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MaTran[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819400" y="4953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819400" y="5410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819400" y="5867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2766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7338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1910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6482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327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4648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32766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73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4191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191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648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733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2766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7338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1910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6482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1676400" y="5410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Kiểu MaTran</a:t>
            </a:r>
            <a:endParaRPr lang="en-US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vi-VN" smtClean="0"/>
              <a:t>ườ</a:t>
            </a:r>
            <a:r>
              <a:rPr lang="en-US" smtClean="0"/>
              <a:t>ng minh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kiểu)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biến&gt;[&lt;N1&gt;][&lt;N2&gt;];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14800"/>
            <a:ext cx="1524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191000"/>
            <a:ext cx="8305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[&lt;N1&gt;][&lt;N2&gt;];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biến&gt;;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1&gt;, &lt;tên biến 2&gt;;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vi-VN" smtClean="0"/>
              <a:t>ườ</a:t>
            </a:r>
            <a:r>
              <a:rPr lang="en-US" smtClean="0"/>
              <a:t>ng minh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kiểu)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7315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a[10][20], b[10][20];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c[5][10];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d[10][20];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91000"/>
            <a:ext cx="1524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267200"/>
            <a:ext cx="8305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[10][20];</a:t>
            </a:r>
          </a:p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MaTran5x10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[5][10];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MaTran11x11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667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971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276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</a:t>
            </a:r>
            <a:r>
              <a:rPr lang="vi-VN" smtClean="0"/>
              <a:t>đế</a:t>
            </a:r>
            <a:r>
              <a:rPr lang="en-US" smtClean="0"/>
              <a:t>n một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 qua chỉ số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Cho mảng 2 chiều nh</a:t>
            </a:r>
            <a:r>
              <a:rPr lang="vi-VN" smtClean="0"/>
              <a:t>ư</a:t>
            </a:r>
            <a:r>
              <a:rPr lang="en-US" smtClean="0"/>
              <a:t> sau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Các truy xuất</a:t>
            </a:r>
          </a:p>
          <a:p>
            <a:pPr lvl="2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 lệ</a:t>
            </a:r>
            <a:r>
              <a:rPr lang="en-US" smtClean="0"/>
              <a:t>: a[0][0],  a[0][1], …, a[2][2], a[2][3]</a:t>
            </a:r>
          </a:p>
          <a:p>
            <a:pPr lvl="2">
              <a:defRPr/>
            </a:pPr>
            <a:r>
              <a:rPr lang="en-US" smtClean="0">
                <a:solidFill>
                  <a:srgbClr val="FF0000"/>
                </a:solidFill>
              </a:rPr>
              <a:t>Không hợp lệ</a:t>
            </a:r>
            <a:r>
              <a:rPr lang="en-US" smtClean="0"/>
              <a:t>: a[-1][0], a[2][4], a[3][3]</a:t>
            </a:r>
            <a:endParaRPr lang="en-US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 cs1&gt;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 cs2&gt;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a[3][4];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867400" y="2971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867400" y="3429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867400" y="3886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3246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7818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2390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76962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63246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76962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63246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67818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72390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72390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76962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67818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63246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7818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72390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76962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 phép gán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mà phải gán trực tiếp giữa các phần tử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514602"/>
            <a:ext cx="7315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 strike="sngStrike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ch&gt; = &lt;biến mảng nguồn&gt;;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//sai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ch&gt;[&lt;giá trị cs1&gt;][giá trị cs2] =</a:t>
            </a:r>
          </a:p>
          <a:p>
            <a:pPr algn="r"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trị&gt;;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038600"/>
            <a:ext cx="1524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038600"/>
            <a:ext cx="7315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a[5][10], b[5][10];</a:t>
            </a:r>
          </a:p>
          <a:p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= a;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// Sai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5;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(j = 0; j &lt; 10;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b[i][j] = a[i][j];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Tham số kiểu mảng trong khai báo hàm </a:t>
            </a:r>
            <a:r>
              <a:rPr lang="en-US" smtClean="0">
                <a:solidFill>
                  <a:srgbClr val="FF0000"/>
                </a:solidFill>
              </a:rPr>
              <a:t>giống nh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 khai báo biến</a:t>
            </a:r>
            <a:r>
              <a:rPr lang="en-US" smtClean="0"/>
              <a:t> mảng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Tham số kiểu mảng truyền cho hàm chính là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phần tử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tiên của mảng</a:t>
            </a:r>
          </a:p>
          <a:p>
            <a:pPr lvl="2">
              <a:defRPr/>
            </a:pPr>
            <a:r>
              <a:rPr lang="en-US" smtClean="0"/>
              <a:t>Có thể bỏ số l</a:t>
            </a:r>
            <a:r>
              <a:rPr lang="vi-VN" smtClean="0"/>
              <a:t>ượ</a:t>
            </a:r>
            <a:r>
              <a:rPr lang="en-US" smtClean="0"/>
              <a:t>ng phần tử chiều thứ 2 hoặc con trỏ.</a:t>
            </a:r>
          </a:p>
          <a:p>
            <a:pPr lvl="2">
              <a:defRPr/>
            </a:pPr>
            <a:r>
              <a:rPr lang="en-US" smtClean="0"/>
              <a:t>Mảng có thể thay </a:t>
            </a:r>
            <a:r>
              <a:rPr lang="vi-VN" smtClean="0"/>
              <a:t>đổ</a:t>
            </a:r>
            <a:r>
              <a:rPr lang="en-US" smtClean="0"/>
              <a:t>i nội dung sau khi thực hiện hàm.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a[50][100]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340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a[][100]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(*a)[100]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1720</Words>
  <Application>Microsoft PowerPoint</Application>
  <PresentationFormat>On-screen Show (4:3)</PresentationFormat>
  <Paragraphs>474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VCBB</vt:lpstr>
      <vt:lpstr>Nội dung</vt:lpstr>
      <vt:lpstr>Ma Trận</vt:lpstr>
      <vt:lpstr>Ma Trận</vt:lpstr>
      <vt:lpstr>Khai báo kiểu mảng 2 chiều</vt:lpstr>
      <vt:lpstr>Khai báo biến mảng 2 chiều</vt:lpstr>
      <vt:lpstr>Khai báo biến mảng 2 chiều</vt:lpstr>
      <vt:lpstr>Truy xuất đến một phần tử</vt:lpstr>
      <vt:lpstr>Gán dữ liệu kiểu mảng</vt:lpstr>
      <vt:lpstr>Truyền mảng cho hàm</vt:lpstr>
      <vt:lpstr>Truyền mảng cho hàm</vt:lpstr>
      <vt:lpstr>Một số bài toán cơ bản</vt:lpstr>
      <vt:lpstr>Một số quy ước</vt:lpstr>
      <vt:lpstr>Thủ tục HoanVi &amp; Hàm LaSNT</vt:lpstr>
      <vt:lpstr>Nhập Ma Trận</vt:lpstr>
      <vt:lpstr>Hàm Nhập Ma Trận</vt:lpstr>
      <vt:lpstr>Xuất Ma Trận</vt:lpstr>
      <vt:lpstr>Hàm Xuất Ma Trận</vt:lpstr>
      <vt:lpstr>Tìm kiếm một phần tử trong Ma Trận</vt:lpstr>
      <vt:lpstr>Hàm Tìm Kiếm</vt:lpstr>
      <vt:lpstr>Kiểm tra tính chất của mảng</vt:lpstr>
      <vt:lpstr>Hàm Kiểm Tra (Cách 1)</vt:lpstr>
      <vt:lpstr>Hàm Kiểm Tra (Cách 2)</vt:lpstr>
      <vt:lpstr>Hàm Kiểm Tra (Cách 2)</vt:lpstr>
      <vt:lpstr>Tính tổng các phần tử</vt:lpstr>
      <vt:lpstr>Hàm tính tổng trên dòng</vt:lpstr>
      <vt:lpstr>Hàm tính tổng trên cột</vt:lpstr>
      <vt:lpstr>Hàm tính tổng đường chéo chính</vt:lpstr>
      <vt:lpstr>Hàm tính tổng trên đường chéo chính</vt:lpstr>
      <vt:lpstr>Hàm tính tổng dưới đường chéo chính</vt:lpstr>
      <vt:lpstr>Hàm tính tổng trên đường chéo phụ</vt:lpstr>
      <vt:lpstr>Tìm giá trị lớn nhất của Ma Trận</vt:lpstr>
      <vt:lpstr>Hàm tìm Max</vt:lpstr>
    </vt:vector>
  </TitlesOfParts>
  <Company>BABYDUCK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Administrator</cp:lastModifiedBy>
  <cp:revision>282</cp:revision>
  <dcterms:created xsi:type="dcterms:W3CDTF">2007-09-05T08:24:33Z</dcterms:created>
  <dcterms:modified xsi:type="dcterms:W3CDTF">2010-07-19T20:32:18Z</dcterms:modified>
</cp:coreProperties>
</file>