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5470F33F-E602-46B2-B180-AEA992C0F423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9B414F0-F225-4DCF-93BA-DF1E5A6E051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8174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3066550C-6A47-4DCC-9430-DE463F125765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0821DAF6-D447-472A-BAF7-777B00816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93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78FFFB-02FC-4EC7-919F-6C0D791889F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DCD51C-C6D1-414F-B5B0-A4A9703C567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895F6E-28F4-4953-AD72-B9C3D7285B0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E40963-C5C3-4B13-92C0-629045277AF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D4DA0E-9008-4CD9-B336-FF61E3035A2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DB112C-4EA8-45C5-BC54-809C2D728ECF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344386-02F5-4D8A-9696-9F9758E19AAF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536726-D9D9-48FC-A98A-31F501E8E47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5009B0-C1E8-47B1-9B3A-0BC83B6260C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6AF44F-C171-4F11-AF1A-D5EFC01D912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0A814B-E256-471A-8A31-ACABE1646D1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FF11C4-157B-4028-84A7-17ECE8D3549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9B0C6A-6340-423D-83E6-590DA3C02567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482E73-E95E-42C7-B690-6BDE94A8894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0E99E0-774F-476F-B67F-AA5DFEE56D9B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D30019-D896-4F3F-BF9C-46EE1638463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1CE4D8-DC09-43A4-9D67-A5DB5F59CB0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864562-C115-401C-9C16-5D7883794CE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2F9526-23F1-4AD8-8872-AEEA98960AB3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95B2D7-416E-421C-B71E-4E26B12A9767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5BFD9B-0159-4132-A06B-B978146745D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816651-3B50-4A88-88B4-3DA417D96F17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A1DCE9-2281-4243-B0DE-560CF3CBF25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7DEB4E-DDDD-496F-B96D-70D99574E35C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7C3A3C-BE1F-4ED3-A8E3-2ED048B81798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AD52E9-2691-43EC-AEFA-B8B84DA10E3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8265F0-5599-4EB7-8D6A-37D94FBC2AF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0AC5CF-256F-4CD2-9A2C-1D74CC23DF6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C5AA50-CBF0-414E-B638-4E3DDC9F496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CEF17-EFEC-4CC3-8EAC-5FA1993BCF3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860A43-346D-4587-BEFE-3710F279138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A7371DB-8265-4A89-9113-AA6CD5F8E84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9F8EE5D-6CD4-41E1-B823-C7449F87465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ADAF3B8-1891-4A5E-8BDB-167E55B3D76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A7F299A-D113-4A66-A47E-15AD3AF33FA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A99E88-68FE-4A64-9E65-10F8F081837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A3A340C-5D1A-4591-877E-FD465816A8E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4299BE5-B309-4546-B652-A454CE07F47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3F37E93-0BD8-4BD4-836C-F153DC322B9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7023D2C-FC30-40DE-87C6-4259D9E3027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076BD10-A061-49A1-B4CB-8747109BD43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BF0613F-2D94-461A-89C9-342E1549EBC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F578D63-BBF1-4ACF-84D4-B676F8DBC7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95C66C3-7643-4A81-83B2-0B4AD0ACB6F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4255422-B4A9-4C3F-8E94-A5E33232396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 kiểu cấu trúc (struct)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Khai báo &amp; truy xuất kiểu cấu trúc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Kiểu dữ liệu hợp nhất (union)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Bài tập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xuất dữ liệu kiểu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Đặc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</a:p>
          <a:p>
            <a:pPr lvl="1">
              <a:defRPr/>
            </a:pPr>
            <a:r>
              <a:rPr lang="en-US" smtClean="0"/>
              <a:t>Không thể truy xuất trực tiếp</a:t>
            </a:r>
          </a:p>
          <a:p>
            <a:pPr lvl="1">
              <a:defRPr/>
            </a:pPr>
            <a:r>
              <a:rPr lang="en-US" smtClean="0"/>
              <a:t>Thông qua toán tử thành phần cấu trúc </a:t>
            </a:r>
            <a:r>
              <a:rPr lang="en-US" smtClean="0">
                <a:solidFill>
                  <a:srgbClr val="FF0000"/>
                </a:solidFill>
              </a:rPr>
              <a:t>.</a:t>
            </a:r>
            <a:r>
              <a:rPr lang="en-US" smtClean="0"/>
              <a:t> hay còn gọi là </a:t>
            </a:r>
            <a:r>
              <a:rPr lang="en-US" smtClean="0">
                <a:solidFill>
                  <a:srgbClr val="FF0000"/>
                </a:solidFill>
              </a:rPr>
              <a:t>toán tử chấm</a:t>
            </a:r>
            <a:r>
              <a:rPr lang="en-US" smtClean="0"/>
              <a:t> (dot operation)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5052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5480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cấu trúc&gt;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thành phần&gt;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5720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572000"/>
            <a:ext cx="7315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diem1;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printf(“x = %d, y = %d”, diem1.x, diem1.y);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6482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 dữ liệu kiểu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Có 2 cách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&lt;biến cấu trúc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 = &lt;biến cấu trúc nguồn&gt;;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&lt;biến cấu trúc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ch&gt;.&lt;tên thành phần&gt; = &lt;giá trị&gt;;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581400"/>
            <a:ext cx="152400" cy="2590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657600"/>
            <a:ext cx="73152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x,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diem1 = {2912, 1706}, diem2;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diem2 = diem1;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diem2.x = diem1.x;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diem2.y = diem1.y * 2; 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13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667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562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phức tạp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Thành phần của cấu trúc là cấu trúc khác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4379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HINHCHUNHAT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traitren;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phaiduoi;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hcn1;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hcn1.traitren.x = 2912;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hcn1.traitren.y = 1706;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057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495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phức tạp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Thành phần của cấu trúc là mảng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3160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SINHVIEN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hoten[30];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float toan, ly, hoa;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sv1;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strcpy(sv1.hoten, “Nguyen Van A”);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sv1.toan =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sv1.ly = 6.5;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sv1.hoa = 9;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057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phức tạp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Cấu trúc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đệ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quy (tự trỏ)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3465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PERSON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hoten[30];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father,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mother;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value;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*pNext;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057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962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phức tạp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Thành phần của cấu trúc có kích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ướ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theo bit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246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020888"/>
            <a:ext cx="7010400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struct bit_fields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bit_0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bit_1_to_4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4;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bit_5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bit_6_to_15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: 10;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85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685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15</a:t>
            </a:r>
            <a:endParaRPr lang="en-US" sz="2400" baseline="300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143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14</a:t>
            </a:r>
            <a:endParaRPr lang="en-US" sz="2400" baseline="300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1600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1600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13</a:t>
            </a:r>
            <a:endParaRPr lang="en-US" sz="2400" baseline="300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2057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2057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12</a:t>
            </a:r>
            <a:endParaRPr lang="en-US" sz="2400" baseline="300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2514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2514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11</a:t>
            </a:r>
            <a:endParaRPr lang="en-US" sz="2400" baseline="300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971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2971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10</a:t>
            </a:r>
            <a:endParaRPr lang="en-US" sz="2400" baseline="300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3429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429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9</a:t>
            </a:r>
            <a:endParaRPr lang="en-US" sz="2400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886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886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8</a:t>
            </a:r>
            <a:endParaRPr lang="en-US" sz="2400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4343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4343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7</a:t>
            </a:r>
            <a:endParaRPr lang="en-US" sz="2400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4800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800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6</a:t>
            </a:r>
            <a:endParaRPr lang="en-US" sz="2400" baseline="30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257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5257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5</a:t>
            </a:r>
            <a:endParaRPr lang="en-US" sz="2400" baseline="300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5715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5715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4</a:t>
            </a:r>
            <a:endParaRPr lang="en-US" sz="2400" baseline="30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6172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6172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</a:t>
            </a:r>
            <a:endParaRPr lang="en-US" sz="2400" baseline="30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6629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629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endParaRPr lang="en-US" sz="2400" baseline="300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7086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7086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  <a:endParaRPr lang="en-US" sz="2400" baseline="300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7543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7543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  <a:endParaRPr lang="en-US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Kích th</a:t>
            </a:r>
            <a:r>
              <a:rPr lang="vi-VN" smtClean="0"/>
              <a:t>ướ</a:t>
            </a:r>
            <a:r>
              <a:rPr lang="en-US" smtClean="0"/>
              <a:t>c của 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194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sizeof(A) = ???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154488"/>
            <a:ext cx="152400" cy="2170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154488"/>
            <a:ext cx="3429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sizeof(B1) = ???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67200" y="4191000"/>
            <a:ext cx="152400" cy="213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4191000"/>
            <a:ext cx="3429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B2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sizeof(B2) =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</a:t>
            </a:r>
            <a:r>
              <a:rPr lang="vi-VN" smtClean="0"/>
              <a:t>ư</a:t>
            </a:r>
            <a:r>
              <a:rPr lang="en-US" smtClean="0"/>
              <a:t>u ý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Kiểu</a:t>
            </a:r>
            <a:r>
              <a:rPr lang="en-US" smtClean="0"/>
              <a:t> cấu trúc </a:t>
            </a:r>
            <a:r>
              <a:rPr lang="vi-VN" smtClean="0"/>
              <a:t>đượ</a:t>
            </a:r>
            <a:r>
              <a:rPr lang="en-US" smtClean="0"/>
              <a:t>c </a:t>
            </a:r>
            <a:r>
              <a:rPr lang="vi-VN" smtClean="0"/>
              <a:t>đị</a:t>
            </a:r>
            <a:r>
              <a:rPr lang="en-US" smtClean="0"/>
              <a:t>nh nghĩa </a:t>
            </a:r>
            <a:r>
              <a:rPr lang="vi-VN" smtClean="0">
                <a:solidFill>
                  <a:srgbClr val="FF0000"/>
                </a:solidFill>
              </a:rPr>
              <a:t>để</a:t>
            </a:r>
            <a:r>
              <a:rPr lang="en-US" smtClean="0">
                <a:solidFill>
                  <a:srgbClr val="FF0000"/>
                </a:solidFill>
              </a:rPr>
              <a:t> làm khuôn dạng</a:t>
            </a:r>
            <a:r>
              <a:rPr lang="en-US" smtClean="0"/>
              <a:t> còn </a:t>
            </a:r>
            <a:r>
              <a:rPr lang="en-US" smtClean="0">
                <a:solidFill>
                  <a:srgbClr val="FF0000"/>
                </a:solidFill>
              </a:rPr>
              <a:t>biến</a:t>
            </a:r>
            <a:r>
              <a:rPr lang="en-US" smtClean="0"/>
              <a:t> cấu trúc </a:t>
            </a:r>
            <a:r>
              <a:rPr lang="vi-VN" smtClean="0"/>
              <a:t>đượ</a:t>
            </a:r>
            <a:r>
              <a:rPr lang="en-US" smtClean="0"/>
              <a:t>c khai báo </a:t>
            </a:r>
            <a:r>
              <a:rPr lang="vi-VN" smtClean="0">
                <a:solidFill>
                  <a:srgbClr val="FF0000"/>
                </a:solidFill>
              </a:rPr>
              <a:t>để</a:t>
            </a:r>
            <a:r>
              <a:rPr lang="en-US" smtClean="0">
                <a:solidFill>
                  <a:srgbClr val="FF0000"/>
                </a:solidFill>
              </a:rPr>
              <a:t> sử dụng khuôn dạng </a:t>
            </a:r>
            <a:r>
              <a:rPr lang="vi-VN" smtClean="0">
                <a:solidFill>
                  <a:srgbClr val="FF0000"/>
                </a:solidFill>
              </a:rPr>
              <a:t>đã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nh nghĩa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Trong C++</a:t>
            </a:r>
            <a:r>
              <a:rPr lang="en-US" smtClean="0"/>
              <a:t>, có thể bỏ từ khóa struct khi khai báo biến (hoặc sử dụng </a:t>
            </a:r>
            <a:r>
              <a:rPr lang="en-US" smtClean="0">
                <a:solidFill>
                  <a:srgbClr val="FF0000"/>
                </a:solidFill>
              </a:rPr>
              <a:t>typedef</a:t>
            </a:r>
            <a:r>
              <a:rPr lang="en-US" smtClean="0"/>
              <a:t>)</a:t>
            </a:r>
          </a:p>
          <a:p>
            <a:pPr lvl="1">
              <a:defRPr/>
            </a:pPr>
            <a:r>
              <a:rPr lang="en-US" smtClean="0"/>
              <a:t>Khi </a:t>
            </a:r>
            <a:r>
              <a:rPr lang="en-US" smtClean="0">
                <a:solidFill>
                  <a:srgbClr val="FF0000"/>
                </a:solidFill>
              </a:rPr>
              <a:t>nhập các biến kiểu số thực</a:t>
            </a:r>
            <a:r>
              <a:rPr lang="en-US" smtClean="0"/>
              <a:t> trong cấu trúc phải nhập thông qua một biến trung gian.</a:t>
            </a:r>
            <a:endParaRPr 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5300663"/>
            <a:ext cx="152400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5300663"/>
            <a:ext cx="7315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 { float x, y;} d1;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float temp; scanf(“%f”,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&amp;temp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d1.x = temp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Mảng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Mảng cấu trúc</a:t>
            </a:r>
          </a:p>
          <a:p>
            <a:pPr lvl="1">
              <a:defRPr/>
            </a:pPr>
            <a:r>
              <a:rPr lang="en-US" smtClean="0"/>
              <a:t>T</a:t>
            </a:r>
            <a:r>
              <a:rPr lang="vi-VN" smtClean="0"/>
              <a:t>ươ</a:t>
            </a:r>
            <a:r>
              <a:rPr lang="en-US" smtClean="0"/>
              <a:t>ng tự nh</a:t>
            </a:r>
            <a:r>
              <a:rPr lang="vi-VN" smtClean="0"/>
              <a:t>ư</a:t>
            </a:r>
            <a:r>
              <a:rPr lang="en-US" smtClean="0"/>
              <a:t> mảng với kiểu dữ liệu c</a:t>
            </a:r>
            <a:r>
              <a:rPr lang="vi-VN" smtClean="0"/>
              <a:t>ơ</a:t>
            </a:r>
            <a:r>
              <a:rPr lang="en-US" smtClean="0"/>
              <a:t> sở (char, int, float, …)</a:t>
            </a:r>
            <a:endParaRPr lang="en-US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011488"/>
            <a:ext cx="152400" cy="2551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11488"/>
            <a:ext cx="70104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mang1[20];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mang2[10] = {{3, 2}, {4, 4}, {2, 7}};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cấu trúc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cấu trúc cho hàm</a:t>
            </a:r>
          </a:p>
          <a:p>
            <a:pPr lvl="1">
              <a:defRPr/>
            </a:pPr>
            <a:r>
              <a:rPr lang="en-US" smtClean="0"/>
              <a:t>Giống nh</a:t>
            </a:r>
            <a:r>
              <a:rPr lang="vi-VN" smtClean="0"/>
              <a:t>ư</a:t>
            </a:r>
            <a:r>
              <a:rPr lang="en-US" smtClean="0"/>
              <a:t> truyền kiểu dữ liệu c</a:t>
            </a:r>
            <a:r>
              <a:rPr lang="vi-VN" smtClean="0"/>
              <a:t>ơ</a:t>
            </a:r>
            <a:r>
              <a:rPr lang="en-US" smtClean="0"/>
              <a:t> sở</a:t>
            </a:r>
          </a:p>
          <a:p>
            <a:pPr lvl="2">
              <a:defRPr/>
            </a:pPr>
            <a:r>
              <a:rPr lang="en-US" smtClean="0"/>
              <a:t>Tham trị (không thay </a:t>
            </a:r>
            <a:r>
              <a:rPr lang="vi-VN" smtClean="0"/>
              <a:t>đổ</a:t>
            </a:r>
            <a:r>
              <a:rPr lang="en-US" smtClean="0"/>
              <a:t>i sau khi kết thúc hàm)</a:t>
            </a:r>
          </a:p>
          <a:p>
            <a:pPr lvl="2">
              <a:defRPr/>
            </a:pPr>
            <a:r>
              <a:rPr lang="en-US" smtClean="0"/>
              <a:t>Tham chiếu</a:t>
            </a:r>
          </a:p>
          <a:p>
            <a:pPr lvl="2">
              <a:defRPr/>
            </a:pPr>
            <a:r>
              <a:rPr lang="en-US" smtClean="0"/>
              <a:t>Con trỏ</a:t>
            </a:r>
          </a:p>
          <a:p>
            <a:pPr lvl="1">
              <a:defRPr/>
            </a:pPr>
            <a:r>
              <a:rPr lang="en-US" smtClean="0"/>
              <a:t>Ví dụ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4379913"/>
            <a:ext cx="152400" cy="21732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379913"/>
            <a:ext cx="7010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DIEM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x,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xuat1(int x, int y) { … 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xuat2(DIEM diem) { … 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xuat3(DIEM &amp;diem) { … 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xuat4(DIEM *diem) { …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tin 1 SV</a:t>
            </a:r>
          </a:p>
          <a:p>
            <a:pPr lvl="1">
              <a:defRPr/>
            </a:pPr>
            <a:r>
              <a:rPr lang="en-US" dirty="0" smtClean="0"/>
              <a:t>MSSV 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Tên</a:t>
            </a:r>
            <a:r>
              <a:rPr lang="en-US" dirty="0" smtClean="0"/>
              <a:t> SV 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NTNS 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Phái</a:t>
            </a:r>
            <a:r>
              <a:rPr lang="en-US" dirty="0" smtClean="0"/>
              <a:t> :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Điểm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Hóa</a:t>
            </a:r>
            <a:r>
              <a:rPr lang="en-US" dirty="0" smtClean="0"/>
              <a:t> 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smtClean="0"/>
              <a:t>n SV?</a:t>
            </a:r>
          </a:p>
          <a:p>
            <a:pPr lvl="1">
              <a:defRPr/>
            </a:pPr>
            <a:r>
              <a:rPr lang="en-US" smtClean="0"/>
              <a:t>Tuyền </a:t>
            </a:r>
            <a:r>
              <a:rPr lang="en-US" dirty="0" err="1" smtClean="0"/>
              <a:t>thông</a:t>
            </a:r>
            <a:r>
              <a:rPr lang="en-US" dirty="0" smtClean="0"/>
              <a:t> tin n SV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? 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Hợp nhất –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>
              <a:defRPr/>
            </a:pPr>
            <a:r>
              <a:rPr lang="en-US" smtClean="0"/>
              <a:t>Đ</a:t>
            </a:r>
            <a:r>
              <a:rPr lang="vi-VN" smtClean="0"/>
              <a:t>ượ</a:t>
            </a:r>
            <a:r>
              <a:rPr lang="en-US" smtClean="0"/>
              <a:t>c khai báo và sử dụng nh</a:t>
            </a:r>
            <a:r>
              <a:rPr lang="vi-VN" smtClean="0"/>
              <a:t>ư</a:t>
            </a:r>
            <a:r>
              <a:rPr lang="en-US" smtClean="0"/>
              <a:t> cấu trúc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Các thành phần của union có chung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(nằm chồng lên nhau trong bộ nhớ)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Khai báo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4081463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081463"/>
            <a:ext cx="7315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union &lt;tên kiểu union&gt;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2&gt;;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685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600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057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2514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2971800" y="4876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429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685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  <a:endParaRPr lang="en-US" sz="2400" baseline="300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1143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  <a:endParaRPr lang="en-US" sz="2400" baseline="300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1600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endParaRPr lang="en-US" sz="2400" baseline="3000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2057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</a:t>
            </a:r>
            <a:endParaRPr lang="en-US" sz="2400" baseline="3000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2514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4</a:t>
            </a:r>
            <a:endParaRPr lang="en-US" sz="2400" baseline="3000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3429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2971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389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sánh struct và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9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213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3581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MYSTRUCT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s;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s.c = 1; s.n = 2;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9600" y="2057400"/>
            <a:ext cx="152400" cy="213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2057400"/>
            <a:ext cx="3581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union MYUNION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u;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u.c = 1; u.n = 2;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85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01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02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1600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057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514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685800" y="54102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  <a:endParaRPr lang="en-US" sz="2400" baseline="300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1143000" y="5410200"/>
            <a:ext cx="18288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4876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5334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5791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6248400" y="4876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419600" y="54102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  <a:endParaRPr lang="en-US" sz="2400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4419600" y="5943600"/>
            <a:ext cx="18288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6705600" y="4876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7162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419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  <a:endParaRPr lang="en-US" sz="2400" baseline="30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876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  <a:endParaRPr lang="en-US" sz="2400" baseline="300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53340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endParaRPr lang="en-US" sz="2400" baseline="300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57912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</a:t>
            </a:r>
            <a:endParaRPr lang="en-US" sz="2400" baseline="300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62484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71628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6705600" y="4419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  <a:endParaRPr lang="en-US" sz="2400" baseline="30000"/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01</a:t>
            </a:r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02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4876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334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5791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60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struct trong union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3770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union date_tag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full_date[9];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struct part_date_tag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month[2];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break_value1;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day[2];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break_value2;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year[2];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date = {“29/12/82”};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union trong struct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3160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generic_tag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type;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union share_tag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char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int 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float f;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Phân số</a:t>
            </a:r>
          </a:p>
          <a:p>
            <a:pPr lvl="1">
              <a:defRPr/>
            </a:pPr>
            <a:r>
              <a:rPr lang="en-US" smtClean="0"/>
              <a:t>Khai báo kiểu dữ liệu phân số (PHANSO)</a:t>
            </a:r>
          </a:p>
          <a:p>
            <a:pPr lvl="1">
              <a:defRPr/>
            </a:pPr>
            <a:r>
              <a:rPr lang="en-US" smtClean="0"/>
              <a:t>Nhập/Xuất phân số</a:t>
            </a:r>
          </a:p>
          <a:p>
            <a:pPr lvl="1">
              <a:defRPr/>
            </a:pPr>
            <a:r>
              <a:rPr lang="en-US" smtClean="0"/>
              <a:t>Rút gọn phân số</a:t>
            </a:r>
          </a:p>
          <a:p>
            <a:pPr lvl="1">
              <a:defRPr/>
            </a:pPr>
            <a:r>
              <a:rPr lang="en-US" smtClean="0"/>
              <a:t>Tính tổng, hiệu, tích, th</a:t>
            </a:r>
            <a:r>
              <a:rPr lang="vi-VN" smtClean="0"/>
              <a:t>ươ</a:t>
            </a:r>
            <a:r>
              <a:rPr lang="en-US" smtClean="0"/>
              <a:t>ng hai phân số</a:t>
            </a:r>
          </a:p>
          <a:p>
            <a:pPr lvl="1">
              <a:defRPr/>
            </a:pPr>
            <a:r>
              <a:rPr lang="en-US" smtClean="0"/>
              <a:t>Kiểm tra phân số tối giản</a:t>
            </a:r>
          </a:p>
          <a:p>
            <a:pPr lvl="1">
              <a:defRPr/>
            </a:pPr>
            <a:r>
              <a:rPr lang="en-US" smtClean="0"/>
              <a:t>Quy </a:t>
            </a:r>
            <a:r>
              <a:rPr lang="vi-VN" smtClean="0"/>
              <a:t>đồ</a:t>
            </a:r>
            <a:r>
              <a:rPr lang="en-US" smtClean="0"/>
              <a:t>ng hai phân số</a:t>
            </a:r>
          </a:p>
          <a:p>
            <a:pPr lvl="1">
              <a:defRPr/>
            </a:pPr>
            <a:r>
              <a:rPr lang="en-US" smtClean="0"/>
              <a:t>Kiểm tra phân số âm hay d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  <a:p>
            <a:pPr lvl="1">
              <a:defRPr/>
            </a:pPr>
            <a:r>
              <a:rPr lang="en-US" smtClean="0"/>
              <a:t>So sánh hai phân số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thức</a:t>
            </a:r>
          </a:p>
          <a:p>
            <a:pPr lvl="1">
              <a:defRPr/>
            </a:pPr>
            <a:r>
              <a:rPr lang="en-US" smtClean="0"/>
              <a:t>Khai báo kiểu dữ liệu </a:t>
            </a:r>
            <a:r>
              <a:rPr lang="vi-VN" smtClean="0"/>
              <a:t>đơ</a:t>
            </a:r>
            <a:r>
              <a:rPr lang="en-US" smtClean="0"/>
              <a:t>n thức (DONTHUC)</a:t>
            </a:r>
          </a:p>
          <a:p>
            <a:pPr lvl="1">
              <a:defRPr/>
            </a:pPr>
            <a:r>
              <a:rPr lang="en-US" smtClean="0"/>
              <a:t>Nhập/Xuất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>
              <a:defRPr/>
            </a:pPr>
            <a:r>
              <a:rPr lang="en-US" smtClean="0"/>
              <a:t>Tính tích, th</a:t>
            </a:r>
            <a:r>
              <a:rPr lang="vi-VN" smtClean="0"/>
              <a:t>ươ</a:t>
            </a:r>
            <a:r>
              <a:rPr lang="en-US" smtClean="0"/>
              <a:t>ng hai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>
              <a:defRPr/>
            </a:pPr>
            <a:r>
              <a:rPr lang="en-US" smtClean="0"/>
              <a:t>Tính </a:t>
            </a:r>
            <a:r>
              <a:rPr lang="vi-VN" smtClean="0"/>
              <a:t>đạ</a:t>
            </a:r>
            <a:r>
              <a:rPr lang="en-US" smtClean="0"/>
              <a:t>o hàm cấp 1 của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>
              <a:defRPr/>
            </a:pPr>
            <a:r>
              <a:rPr lang="en-US" smtClean="0"/>
              <a:t>Tính giá trị </a:t>
            </a:r>
            <a:r>
              <a:rPr lang="vi-VN" smtClean="0"/>
              <a:t>đơ</a:t>
            </a:r>
            <a:r>
              <a:rPr lang="en-US" smtClean="0"/>
              <a:t>n thức tại x = x</a:t>
            </a:r>
            <a:r>
              <a:rPr lang="en-US" baseline="-25000" smtClean="0"/>
              <a:t>0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Đa thức</a:t>
            </a:r>
          </a:p>
          <a:p>
            <a:pPr lvl="1">
              <a:defRPr/>
            </a:pPr>
            <a:r>
              <a:rPr lang="en-US" smtClean="0"/>
              <a:t>Khai báo kiểu dữ liệu </a:t>
            </a:r>
            <a:r>
              <a:rPr lang="vi-VN" smtClean="0"/>
              <a:t>đ</a:t>
            </a:r>
            <a:r>
              <a:rPr lang="en-US" smtClean="0"/>
              <a:t>a thức (DATHUC)</a:t>
            </a:r>
          </a:p>
          <a:p>
            <a:pPr lvl="1">
              <a:defRPr/>
            </a:pPr>
            <a:r>
              <a:rPr lang="en-US" smtClean="0"/>
              <a:t>Nhập/Xuất </a:t>
            </a:r>
            <a:r>
              <a:rPr lang="vi-VN" smtClean="0"/>
              <a:t>đ</a:t>
            </a:r>
            <a:r>
              <a:rPr lang="en-US" smtClean="0"/>
              <a:t>a thức</a:t>
            </a:r>
          </a:p>
          <a:p>
            <a:pPr lvl="1">
              <a:defRPr/>
            </a:pPr>
            <a:r>
              <a:rPr lang="en-US" smtClean="0"/>
              <a:t>Tính tổng, hiệu, tích, th</a:t>
            </a:r>
            <a:r>
              <a:rPr lang="vi-VN" smtClean="0"/>
              <a:t>ươ</a:t>
            </a:r>
            <a:r>
              <a:rPr lang="en-US" smtClean="0"/>
              <a:t>ng hai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>
              <a:defRPr/>
            </a:pPr>
            <a:r>
              <a:rPr lang="en-US" smtClean="0"/>
              <a:t>Tính </a:t>
            </a:r>
            <a:r>
              <a:rPr lang="vi-VN" smtClean="0"/>
              <a:t>đạ</a:t>
            </a:r>
            <a:r>
              <a:rPr lang="en-US" smtClean="0"/>
              <a:t>o hàm cấp 1 của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>
              <a:defRPr/>
            </a:pPr>
            <a:r>
              <a:rPr lang="en-US" smtClean="0"/>
              <a:t>Tính </a:t>
            </a:r>
            <a:r>
              <a:rPr lang="vi-VN" smtClean="0"/>
              <a:t>đạ</a:t>
            </a:r>
            <a:r>
              <a:rPr lang="en-US" smtClean="0"/>
              <a:t>o hàm cấp k của </a:t>
            </a:r>
            <a:r>
              <a:rPr lang="vi-VN" smtClean="0"/>
              <a:t>đơ</a:t>
            </a:r>
            <a:r>
              <a:rPr lang="en-US" smtClean="0"/>
              <a:t>n thức</a:t>
            </a:r>
          </a:p>
          <a:p>
            <a:pPr lvl="1">
              <a:defRPr/>
            </a:pPr>
            <a:r>
              <a:rPr lang="en-US" smtClean="0"/>
              <a:t>Tính giá trị </a:t>
            </a:r>
            <a:r>
              <a:rPr lang="vi-VN" smtClean="0"/>
              <a:t>đơ</a:t>
            </a:r>
            <a:r>
              <a:rPr lang="en-US" smtClean="0"/>
              <a:t>n thức tại x = x</a:t>
            </a:r>
            <a:r>
              <a:rPr lang="en-US" baseline="-25000" smtClean="0"/>
              <a:t>0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Điểm trong mặt phẳng Oxy</a:t>
            </a:r>
          </a:p>
          <a:p>
            <a:pPr lvl="1">
              <a:defRPr/>
            </a:pPr>
            <a:r>
              <a:rPr lang="en-US" smtClean="0"/>
              <a:t>Khai báo kiểu dữ liệu </a:t>
            </a:r>
            <a:r>
              <a:rPr lang="vi-VN" smtClean="0"/>
              <a:t>đ</a:t>
            </a:r>
            <a:r>
              <a:rPr lang="en-US" smtClean="0"/>
              <a:t>iểm (DIEM)</a:t>
            </a:r>
          </a:p>
          <a:p>
            <a:pPr lvl="1">
              <a:defRPr/>
            </a:pPr>
            <a:r>
              <a:rPr lang="en-US" smtClean="0"/>
              <a:t>Nhập/Xuất tọa </a:t>
            </a:r>
            <a:r>
              <a:rPr lang="vi-VN" smtClean="0"/>
              <a:t>độ</a:t>
            </a:r>
            <a:r>
              <a:rPr lang="en-US" smtClean="0"/>
              <a:t> </a:t>
            </a:r>
            <a:r>
              <a:rPr lang="vi-VN" smtClean="0"/>
              <a:t>đ</a:t>
            </a:r>
            <a:r>
              <a:rPr lang="en-US" smtClean="0"/>
              <a:t>iểm</a:t>
            </a:r>
          </a:p>
          <a:p>
            <a:pPr lvl="1">
              <a:defRPr/>
            </a:pPr>
            <a:r>
              <a:rPr lang="en-US" smtClean="0"/>
              <a:t>Tính khoảng cách giữa hai </a:t>
            </a:r>
            <a:r>
              <a:rPr lang="vi-VN" smtClean="0"/>
              <a:t>đ</a:t>
            </a:r>
            <a:r>
              <a:rPr lang="en-US" smtClean="0"/>
              <a:t>iểm</a:t>
            </a:r>
          </a:p>
          <a:p>
            <a:pPr lvl="1">
              <a:defRPr/>
            </a:pPr>
            <a:r>
              <a:rPr lang="en-US" smtClean="0"/>
              <a:t>Tìm </a:t>
            </a:r>
            <a:r>
              <a:rPr lang="vi-VN" smtClean="0"/>
              <a:t>đ</a:t>
            </a:r>
            <a:r>
              <a:rPr lang="en-US" smtClean="0"/>
              <a:t>iểm </a:t>
            </a:r>
            <a:r>
              <a:rPr lang="vi-VN" smtClean="0"/>
              <a:t>đố</a:t>
            </a:r>
            <a:r>
              <a:rPr lang="en-US" smtClean="0"/>
              <a:t>i xứng qua gốc toạ </a:t>
            </a:r>
            <a:r>
              <a:rPr lang="vi-VN" smtClean="0"/>
              <a:t>độ</a:t>
            </a:r>
            <a:r>
              <a:rPr lang="en-US" smtClean="0"/>
              <a:t>/trục Ox/Oy</a:t>
            </a:r>
          </a:p>
          <a:p>
            <a:pPr lvl="1">
              <a:defRPr/>
            </a:pPr>
            <a:r>
              <a:rPr lang="en-US" smtClean="0"/>
              <a:t>Kiểm tra </a:t>
            </a:r>
            <a:r>
              <a:rPr lang="vi-VN" smtClean="0"/>
              <a:t>đ</a:t>
            </a:r>
            <a:r>
              <a:rPr lang="en-US" smtClean="0"/>
              <a:t>iểm thuộc phần t</a:t>
            </a:r>
            <a:r>
              <a:rPr lang="vi-VN" smtClean="0"/>
              <a:t>ư</a:t>
            </a:r>
            <a:r>
              <a:rPr lang="en-US" smtClean="0"/>
              <a:t> nào?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Tam giác</a:t>
            </a:r>
          </a:p>
          <a:p>
            <a:pPr lvl="1">
              <a:defRPr/>
            </a:pPr>
            <a:r>
              <a:rPr lang="en-US" smtClean="0"/>
              <a:t>Khai báo kiểu dữ lịêu tam giác (TAMGIAC)</a:t>
            </a:r>
          </a:p>
          <a:p>
            <a:pPr lvl="1">
              <a:defRPr/>
            </a:pPr>
            <a:r>
              <a:rPr lang="en-US" smtClean="0"/>
              <a:t>Nhập/Xuất tam giác</a:t>
            </a:r>
          </a:p>
          <a:p>
            <a:pPr lvl="1">
              <a:defRPr/>
            </a:pPr>
            <a:r>
              <a:rPr lang="en-US" smtClean="0"/>
              <a:t>Tính chu vi, diện tích tam giác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Ngày</a:t>
            </a:r>
          </a:p>
          <a:p>
            <a:pPr lvl="1">
              <a:defRPr/>
            </a:pPr>
            <a:r>
              <a:rPr lang="en-US" smtClean="0"/>
              <a:t>Khai báo kiểu dữ liệu ngày (NGAY)</a:t>
            </a:r>
          </a:p>
          <a:p>
            <a:pPr lvl="1">
              <a:defRPr/>
            </a:pPr>
            <a:r>
              <a:rPr lang="en-US" smtClean="0"/>
              <a:t>Nhập/Xuất ngày (ngày, tháng, n</a:t>
            </a:r>
            <a:r>
              <a:rPr lang="vi-VN" smtClean="0"/>
              <a:t>ă</a:t>
            </a:r>
            <a:r>
              <a:rPr lang="en-US" smtClean="0"/>
              <a:t>m)</a:t>
            </a:r>
          </a:p>
          <a:p>
            <a:pPr lvl="1">
              <a:defRPr/>
            </a:pPr>
            <a:r>
              <a:rPr lang="en-US" smtClean="0"/>
              <a:t>Kiểm tra n</a:t>
            </a:r>
            <a:r>
              <a:rPr lang="vi-VN" smtClean="0"/>
              <a:t>ă</a:t>
            </a:r>
            <a:r>
              <a:rPr lang="en-US" smtClean="0"/>
              <a:t>m nhuận</a:t>
            </a:r>
          </a:p>
          <a:p>
            <a:pPr lvl="1">
              <a:defRPr/>
            </a:pPr>
            <a:r>
              <a:rPr lang="en-US" smtClean="0"/>
              <a:t>Tính số thứ tự ngày trong n</a:t>
            </a:r>
            <a:r>
              <a:rPr lang="vi-VN" smtClean="0"/>
              <a:t>ă</a:t>
            </a:r>
            <a:r>
              <a:rPr lang="en-US" smtClean="0"/>
              <a:t>m</a:t>
            </a:r>
          </a:p>
          <a:p>
            <a:pPr lvl="1">
              <a:defRPr/>
            </a:pPr>
            <a:r>
              <a:rPr lang="en-US" smtClean="0"/>
              <a:t>Tính số thứ tự ngày kể từ ngày 1/1/1</a:t>
            </a:r>
          </a:p>
          <a:p>
            <a:pPr lvl="1">
              <a:defRPr/>
            </a:pPr>
            <a:r>
              <a:rPr lang="en-US" smtClean="0"/>
              <a:t>Tìm ngày tr</a:t>
            </a:r>
            <a:r>
              <a:rPr lang="vi-VN" smtClean="0"/>
              <a:t>ướ</a:t>
            </a:r>
            <a:r>
              <a:rPr lang="en-US" smtClean="0"/>
              <a:t>c </a:t>
            </a:r>
            <a:r>
              <a:rPr lang="vi-VN" smtClean="0"/>
              <a:t>đó</a:t>
            </a:r>
            <a:r>
              <a:rPr lang="en-US" smtClean="0"/>
              <a:t>, sau </a:t>
            </a:r>
            <a:r>
              <a:rPr lang="vi-VN" smtClean="0"/>
              <a:t>đó</a:t>
            </a:r>
            <a:r>
              <a:rPr lang="en-US" smtClean="0"/>
              <a:t> k ngày</a:t>
            </a:r>
          </a:p>
          <a:p>
            <a:pPr lvl="1">
              <a:defRPr/>
            </a:pPr>
            <a:r>
              <a:rPr lang="en-US" smtClean="0"/>
              <a:t>Tính khoảng cách giữa hai ngày</a:t>
            </a:r>
          </a:p>
          <a:p>
            <a:pPr lvl="1">
              <a:defRPr/>
            </a:pPr>
            <a:r>
              <a:rPr lang="en-US" smtClean="0"/>
              <a:t>So sánh hai ngày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mảng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Mảng phân số</a:t>
            </a:r>
          </a:p>
          <a:p>
            <a:pPr lvl="1">
              <a:defRPr/>
            </a:pPr>
            <a:r>
              <a:rPr lang="en-US" smtClean="0"/>
              <a:t>Nhập/Xuất n phân số</a:t>
            </a:r>
          </a:p>
          <a:p>
            <a:pPr lvl="1">
              <a:defRPr/>
            </a:pPr>
            <a:r>
              <a:rPr lang="en-US" smtClean="0"/>
              <a:t>Rút gọn mọi phân số</a:t>
            </a:r>
          </a:p>
          <a:p>
            <a:pPr lvl="1">
              <a:defRPr/>
            </a:pPr>
            <a:r>
              <a:rPr lang="en-US" smtClean="0"/>
              <a:t>Đếm số l</a:t>
            </a:r>
            <a:r>
              <a:rPr lang="vi-VN" smtClean="0"/>
              <a:t>ượ</a:t>
            </a:r>
            <a:r>
              <a:rPr lang="en-US" smtClean="0"/>
              <a:t>ng phân số âm/d</a:t>
            </a:r>
            <a:r>
              <a:rPr lang="vi-VN" smtClean="0"/>
              <a:t>ươ</a:t>
            </a:r>
            <a:r>
              <a:rPr lang="en-US" smtClean="0"/>
              <a:t>ng trong mảng</a:t>
            </a:r>
          </a:p>
          <a:p>
            <a:pPr lvl="1">
              <a:defRPr/>
            </a:pPr>
            <a:r>
              <a:rPr lang="en-US" smtClean="0"/>
              <a:t>Tìm phân số d</a:t>
            </a:r>
            <a:r>
              <a:rPr lang="vi-VN" smtClean="0"/>
              <a:t>ươ</a:t>
            </a:r>
            <a:r>
              <a:rPr lang="en-US" smtClean="0"/>
              <a:t>ng </a:t>
            </a:r>
            <a:r>
              <a:rPr lang="vi-VN" smtClean="0"/>
              <a:t>đầ</a:t>
            </a:r>
            <a:r>
              <a:rPr lang="en-US" smtClean="0"/>
              <a:t>u tiên trong mảng</a:t>
            </a:r>
          </a:p>
          <a:p>
            <a:pPr lvl="1">
              <a:defRPr/>
            </a:pPr>
            <a:r>
              <a:rPr lang="en-US" smtClean="0"/>
              <a:t>Tìm phân số nhỏ nhất/lớn nhất trong mảng</a:t>
            </a:r>
          </a:p>
          <a:p>
            <a:pPr lvl="1">
              <a:defRPr/>
            </a:pPr>
            <a:r>
              <a:rPr lang="en-US" smtClean="0"/>
              <a:t>Sắp xếp mảng t</a:t>
            </a:r>
            <a:r>
              <a:rPr lang="vi-VN" smtClean="0"/>
              <a:t>ă</a:t>
            </a:r>
            <a:r>
              <a:rPr lang="en-US" smtClean="0"/>
              <a:t>ng dần/giảm dần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Khai báo các biến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để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trữ 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SV</a:t>
            </a:r>
          </a:p>
          <a:p>
            <a:pPr lvl="1">
              <a:defRPr/>
            </a:pPr>
            <a:r>
              <a:rPr lang="en-US" smtClean="0"/>
              <a:t>char mssv[7];	// “0012078”</a:t>
            </a:r>
          </a:p>
          <a:p>
            <a:pPr lvl="1">
              <a:defRPr/>
            </a:pPr>
            <a:r>
              <a:rPr lang="en-US" smtClean="0"/>
              <a:t>char hoten[30];	// “Nguyen Van A”</a:t>
            </a:r>
          </a:p>
          <a:p>
            <a:pPr lvl="1">
              <a:defRPr/>
            </a:pPr>
            <a:r>
              <a:rPr lang="en-US" smtClean="0"/>
              <a:t>char ntns[8];	// “29/12/82”</a:t>
            </a:r>
          </a:p>
          <a:p>
            <a:pPr lvl="1">
              <a:defRPr/>
            </a:pPr>
            <a:r>
              <a:rPr lang="en-US" smtClean="0"/>
              <a:t>char phai;		// ‘y’ </a:t>
            </a:r>
            <a:r>
              <a:rPr lang="en-US" smtClean="0">
                <a:sym typeface="Wingdings" pitchFamily="2" charset="2"/>
              </a:rPr>
              <a:t></a:t>
            </a:r>
            <a:r>
              <a:rPr lang="en-US" smtClean="0"/>
              <a:t> Nam, ‘n’ </a:t>
            </a:r>
            <a:r>
              <a:rPr lang="en-US" smtClean="0">
                <a:sym typeface="Wingdings" pitchFamily="2" charset="2"/>
              </a:rPr>
              <a:t></a:t>
            </a:r>
            <a:r>
              <a:rPr lang="en-US" smtClean="0"/>
              <a:t> Nữ</a:t>
            </a:r>
          </a:p>
          <a:p>
            <a:pPr lvl="1">
              <a:defRPr/>
            </a:pPr>
            <a:r>
              <a:rPr lang="en-US" smtClean="0"/>
              <a:t>float toan, ly, hoa;	// 8.5 9.0 10.0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thông tin 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SV cho hàm</a:t>
            </a:r>
          </a:p>
          <a:p>
            <a:pPr lvl="1">
              <a:defRPr/>
            </a:pPr>
            <a:r>
              <a:rPr lang="en-US" smtClean="0"/>
              <a:t>void xuat(char mssv[], char hoten[], char ntns[], char phai, float toan, float ly, float hoa);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mảng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Mảng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</a:p>
          <a:p>
            <a:pPr lvl="1">
              <a:defRPr/>
            </a:pPr>
            <a:r>
              <a:rPr lang="en-US" smtClean="0"/>
              <a:t>Nhập/Xuất n </a:t>
            </a:r>
            <a:r>
              <a:rPr lang="vi-VN" smtClean="0"/>
              <a:t>đ</a:t>
            </a:r>
            <a:r>
              <a:rPr lang="en-US" smtClean="0"/>
              <a:t>iểm</a:t>
            </a:r>
          </a:p>
          <a:p>
            <a:pPr lvl="1">
              <a:defRPr/>
            </a:pPr>
            <a:r>
              <a:rPr lang="en-US" smtClean="0"/>
              <a:t>Đếm số l</a:t>
            </a:r>
            <a:r>
              <a:rPr lang="vi-VN" smtClean="0"/>
              <a:t>ượ</a:t>
            </a:r>
            <a:r>
              <a:rPr lang="en-US" smtClean="0"/>
              <a:t>ng </a:t>
            </a:r>
            <a:r>
              <a:rPr lang="vi-VN" smtClean="0"/>
              <a:t>đ</a:t>
            </a:r>
            <a:r>
              <a:rPr lang="en-US" smtClean="0"/>
              <a:t>iểm có hoành </a:t>
            </a:r>
            <a:r>
              <a:rPr lang="vi-VN" smtClean="0"/>
              <a:t>độ</a:t>
            </a:r>
            <a:r>
              <a:rPr lang="en-US" smtClean="0"/>
              <a:t> d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  <a:p>
            <a:pPr lvl="1">
              <a:defRPr/>
            </a:pPr>
            <a:r>
              <a:rPr lang="en-US" smtClean="0"/>
              <a:t>Đếm số l</a:t>
            </a:r>
            <a:r>
              <a:rPr lang="vi-VN" smtClean="0"/>
              <a:t>ượ</a:t>
            </a:r>
            <a:r>
              <a:rPr lang="en-US" smtClean="0"/>
              <a:t>ng </a:t>
            </a:r>
            <a:r>
              <a:rPr lang="vi-VN" smtClean="0"/>
              <a:t>đ</a:t>
            </a:r>
            <a:r>
              <a:rPr lang="en-US" smtClean="0"/>
              <a:t>iểm không trùng với các </a:t>
            </a:r>
            <a:r>
              <a:rPr lang="vi-VN" smtClean="0"/>
              <a:t>đ</a:t>
            </a:r>
            <a:r>
              <a:rPr lang="en-US" smtClean="0"/>
              <a:t>iểm khác trong mảng</a:t>
            </a:r>
          </a:p>
          <a:p>
            <a:pPr lvl="1">
              <a:defRPr/>
            </a:pPr>
            <a:r>
              <a:rPr lang="en-US" smtClean="0"/>
              <a:t>Tìm </a:t>
            </a:r>
            <a:r>
              <a:rPr lang="vi-VN" smtClean="0"/>
              <a:t>đ</a:t>
            </a:r>
            <a:r>
              <a:rPr lang="en-US" smtClean="0"/>
              <a:t>iểm có hoành </a:t>
            </a:r>
            <a:r>
              <a:rPr lang="vi-VN" smtClean="0"/>
              <a:t>độ</a:t>
            </a:r>
            <a:r>
              <a:rPr lang="en-US" smtClean="0"/>
              <a:t> lớn nhất/nhỏ nhất</a:t>
            </a:r>
          </a:p>
          <a:p>
            <a:pPr lvl="1">
              <a:defRPr/>
            </a:pPr>
            <a:r>
              <a:rPr lang="en-US" smtClean="0"/>
              <a:t>Tìm </a:t>
            </a:r>
            <a:r>
              <a:rPr lang="vi-VN" smtClean="0"/>
              <a:t>đ</a:t>
            </a:r>
            <a:r>
              <a:rPr lang="en-US" smtClean="0"/>
              <a:t>iểm gần gốc tọa </a:t>
            </a:r>
            <a:r>
              <a:rPr lang="vi-VN" smtClean="0"/>
              <a:t>độ</a:t>
            </a:r>
            <a:r>
              <a:rPr lang="en-US" smtClean="0"/>
              <a:t> nhất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thị #pragma 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Chỉ thị #pragma pack (n)</a:t>
            </a:r>
          </a:p>
          <a:p>
            <a:pPr lvl="1">
              <a:defRPr/>
            </a:pPr>
            <a:r>
              <a:rPr lang="en-US" smtClean="0"/>
              <a:t>n = 1, 2, 4, 8, 16 (byte)</a:t>
            </a:r>
          </a:p>
          <a:p>
            <a:pPr lvl="1">
              <a:defRPr/>
            </a:pPr>
            <a:r>
              <a:rPr lang="en-US" smtClean="0"/>
              <a:t>Biên lớn nhất của các thành phần trong struct</a:t>
            </a:r>
          </a:p>
          <a:p>
            <a:pPr lvl="2">
              <a:defRPr/>
            </a:pPr>
            <a:r>
              <a:rPr lang="en-US" smtClean="0"/>
              <a:t>BC n mặc </a:t>
            </a:r>
            <a:r>
              <a:rPr lang="vi-VN" smtClean="0"/>
              <a:t>đị</a:t>
            </a:r>
            <a:r>
              <a:rPr lang="en-US" smtClean="0"/>
              <a:t>nh là </a:t>
            </a:r>
            <a:r>
              <a:rPr lang="en-US" smtClean="0">
                <a:solidFill>
                  <a:srgbClr val="FF0000"/>
                </a:solidFill>
              </a:rPr>
              <a:t>1</a:t>
            </a:r>
          </a:p>
          <a:p>
            <a:pPr lvl="2">
              <a:defRPr/>
            </a:pPr>
            <a:r>
              <a:rPr lang="en-US" smtClean="0"/>
              <a:t>VC++ n mặc </a:t>
            </a:r>
            <a:r>
              <a:rPr lang="vi-VN" smtClean="0"/>
              <a:t>đị</a:t>
            </a:r>
            <a:r>
              <a:rPr lang="en-US" smtClean="0"/>
              <a:t>nh là </a:t>
            </a:r>
            <a:r>
              <a:rPr lang="en-US" smtClean="0">
                <a:solidFill>
                  <a:srgbClr val="FF0000"/>
                </a:solidFill>
              </a:rPr>
              <a:t>8</a:t>
            </a:r>
          </a:p>
          <a:p>
            <a:pPr lvl="2">
              <a:defRPr/>
            </a:pPr>
            <a:r>
              <a:rPr lang="en-US" smtClean="0"/>
              <a:t>Project settings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Compile Option C/C++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Code Generation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Structure Alignment</a:t>
            </a:r>
          </a:p>
          <a:p>
            <a:pPr lvl="1">
              <a:defRPr/>
            </a:pPr>
            <a:r>
              <a:rPr lang="en-US" smtClean="0"/>
              <a:t>Canh biên cho 1 cấu trúc</a:t>
            </a:r>
            <a:endParaRPr lang="en-US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5221288"/>
            <a:ext cx="152400" cy="1027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5221288"/>
            <a:ext cx="7010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#pragma pack(push, 1)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 MYSTRUCT { … };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#pragma pack(pop)</a:t>
            </a:r>
          </a:p>
        </p:txBody>
      </p:sp>
    </p:spTree>
    <p:extLst>
      <p:ext uri="{BB962C8B-B14F-4D97-AF65-F5344CB8AC3E}">
        <p14:creationId xmlns:p14="http://schemas.microsoft.com/office/powerpoint/2010/main" val="31574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#pragma 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dụ: </a:t>
            </a:r>
            <a:r>
              <a:rPr lang="en-US" smtClean="0"/>
              <a:t>không có #pragma pack (1)</a:t>
            </a:r>
            <a:endParaRPr lang="en-US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4608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A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B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C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double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1148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5720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50292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54864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59436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4008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68580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7315200" y="2362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1148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5720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0292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4864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9436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4008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68580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315200" y="2819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1148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5720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50292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4864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943600" y="3657600"/>
            <a:ext cx="1828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vi-VN" sz="2400"/>
              <a:t>đệ</a:t>
            </a:r>
            <a:r>
              <a:rPr lang="en-US" sz="2400"/>
              <a:t>m 4B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41148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45720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50292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54864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9436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64008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68580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7315200" y="4114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4114800" y="4572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572000" y="4572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029200" y="4572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5486400" y="4572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5943600" y="4572000"/>
            <a:ext cx="1828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vi-VN" sz="2400"/>
              <a:t>đệ</a:t>
            </a:r>
            <a:r>
              <a:rPr lang="en-US" sz="2400"/>
              <a:t>m 4B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4114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4572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5029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4864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b</a:t>
            </a: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943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400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858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315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c</a:t>
            </a:r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41148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5720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50292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4864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59436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64008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68580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73152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a</a:t>
            </a:r>
          </a:p>
        </p:txBody>
      </p:sp>
      <p:sp>
        <p:nvSpPr>
          <p:cNvPr id="70" name="Rectangle 69"/>
          <p:cNvSpPr>
            <a:spLocks/>
          </p:cNvSpPr>
          <p:nvPr/>
        </p:nvSpPr>
        <p:spPr bwMode="auto">
          <a:xfrm>
            <a:off x="0" y="2057400"/>
            <a:ext cx="3733800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70"/>
          <p:cNvSpPr>
            <a:spLocks/>
          </p:cNvSpPr>
          <p:nvPr/>
        </p:nvSpPr>
        <p:spPr bwMode="auto">
          <a:xfrm>
            <a:off x="0" y="3581400"/>
            <a:ext cx="3733800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Rectangle 71"/>
          <p:cNvSpPr>
            <a:spLocks/>
          </p:cNvSpPr>
          <p:nvPr/>
        </p:nvSpPr>
        <p:spPr bwMode="auto">
          <a:xfrm>
            <a:off x="0" y="5105400"/>
            <a:ext cx="3733800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xét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</a:t>
            </a:r>
            <a:r>
              <a:rPr lang="vi-VN" dirty="0" smtClean="0"/>
              <a:t>ă</a:t>
            </a:r>
            <a:r>
              <a:rPr lang="en-US" dirty="0" smtClean="0"/>
              <a:t>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smtClean="0"/>
              <a:t>, sao chép,…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</a:t>
            </a:r>
            <a:r>
              <a:rPr lang="vi-VN" dirty="0" smtClean="0"/>
              <a:t>ă</a:t>
            </a:r>
            <a:r>
              <a:rPr lang="en-US" dirty="0" smtClean="0"/>
              <a:t>n</a:t>
            </a:r>
          </a:p>
          <a:p>
            <a:pPr lvl="1">
              <a:defRPr/>
            </a:pP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SV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=&gt;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kiểu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&lt;tên kiểu cấu trúc&gt;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636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611688"/>
            <a:ext cx="7010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t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minh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&lt;tên kiểu cấu trúc&gt;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&lt;tên biến 1&gt;, &lt;tên biến 2&gt;;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636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611688"/>
            <a:ext cx="7010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diem1, diem2;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không t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minh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&lt;tên kiểu cấu trúc&gt;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&lt;tên kiểu cấu trúc&gt; &lt;tên biến&gt;;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865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611688"/>
            <a:ext cx="75438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DIEM diem1, diem2;// C++ có thể bỏ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6482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9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typedef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pháp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struct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&lt;tên kiểu cấu trúc&gt;;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kiểu cấu trúc&gt; &lt;tên biến&gt;;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865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4611231"/>
            <a:ext cx="70104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struct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 DIEM;</a:t>
            </a:r>
          </a:p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DIEM diem1, diem2;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6482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tạo cho biến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t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minh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Cấu trúc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0888"/>
            <a:ext cx="152400" cy="2093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838200" y="2020888"/>
            <a:ext cx="7010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&lt;tên kiểu cấu trúc&gt;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1&gt;;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&lt;kiểu dữ liệu&gt; &lt;tên thành phần n&gt;;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&lt;tên biến&gt; = {&lt;giá trị 1&gt;,…,&lt;giá trị n&gt;};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611688"/>
            <a:ext cx="152400" cy="1636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611688"/>
            <a:ext cx="7010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struct DIEM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diem1 = {2912, 1706}, diem2;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143000" y="5867400"/>
            <a:ext cx="3124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1497</Words>
  <Application>Microsoft Office PowerPoint</Application>
  <PresentationFormat>On-screen Show (4:3)</PresentationFormat>
  <Paragraphs>568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VCBB</vt:lpstr>
      <vt:lpstr>Nội dung</vt:lpstr>
      <vt:lpstr>Đặt vấn đề</vt:lpstr>
      <vt:lpstr>Đặt vấn đề</vt:lpstr>
      <vt:lpstr>Đặt vấn đề</vt:lpstr>
      <vt:lpstr>Khai báo kiểu cấu trúc</vt:lpstr>
      <vt:lpstr>Khai báo biến cấu trúc</vt:lpstr>
      <vt:lpstr>Khai báo biến cấu trúc</vt:lpstr>
      <vt:lpstr>Sử dụng typedef</vt:lpstr>
      <vt:lpstr>Khởi tạo cho biến cấu trúc</vt:lpstr>
      <vt:lpstr>Truy xuất dữ liệu kiểu cấu trúc</vt:lpstr>
      <vt:lpstr>Gán dữ liệu kiểu cấu trúc</vt:lpstr>
      <vt:lpstr>Cấu trúc phức tạp</vt:lpstr>
      <vt:lpstr>Cấu trúc phức tạp</vt:lpstr>
      <vt:lpstr>Cấu trúc phức tạp</vt:lpstr>
      <vt:lpstr>Cấu trúc phức tạp</vt:lpstr>
      <vt:lpstr>Kích thước của struct</vt:lpstr>
      <vt:lpstr>Các lưu ý về cấu trúc</vt:lpstr>
      <vt:lpstr>Mảng cấu trúc</vt:lpstr>
      <vt:lpstr>Truyền cấu trúc cho hàm</vt:lpstr>
      <vt:lpstr>Hợp nhất – union</vt:lpstr>
      <vt:lpstr>So sánh struct và union</vt:lpstr>
      <vt:lpstr>Ví dụ</vt:lpstr>
      <vt:lpstr>Ví dụ</vt:lpstr>
      <vt:lpstr>Bài tập về cấu trúc</vt:lpstr>
      <vt:lpstr>Bài tập về cấu trúc</vt:lpstr>
      <vt:lpstr>Bài tập về cấu trúc</vt:lpstr>
      <vt:lpstr>Bài tập về cấu trúc</vt:lpstr>
      <vt:lpstr>Bài tập về cấu trúc</vt:lpstr>
      <vt:lpstr>Bài tập về mảng cấu trúc</vt:lpstr>
      <vt:lpstr>Bài tập về mảng cấu trúc</vt:lpstr>
      <vt:lpstr>Chỉ thị #pragma pack</vt:lpstr>
      <vt:lpstr>#pragma pack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288</cp:revision>
  <dcterms:created xsi:type="dcterms:W3CDTF">2007-09-05T08:24:33Z</dcterms:created>
  <dcterms:modified xsi:type="dcterms:W3CDTF">2013-05-08T05:56:08Z</dcterms:modified>
</cp:coreProperties>
</file>