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2" r:id="rId35"/>
    <p:sldId id="293" r:id="rId36"/>
    <p:sldId id="294" r:id="rId37"/>
    <p:sldId id="290" r:id="rId38"/>
    <p:sldId id="291" r:id="rId39"/>
  </p:sldIdLst>
  <p:sldSz cx="9144000" cy="6858000" type="screen4x3"/>
  <p:notesSz cx="7315200" cy="96012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5CADFF"/>
    <a:srgbClr val="FF99FF"/>
    <a:srgbClr val="FF66FF"/>
    <a:srgbClr val="FFCCFF"/>
    <a:srgbClr val="CC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004" autoAdjust="0"/>
  </p:normalViewPr>
  <p:slideViewPr>
    <p:cSldViewPr>
      <p:cViewPr>
        <p:scale>
          <a:sx n="75" d="100"/>
          <a:sy n="75" d="100"/>
        </p:scale>
        <p:origin x="-10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0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E342450-200A-4A8F-8607-11CC862CCCD8}" type="datetimeFigureOut">
              <a:rPr lang="vi-VN"/>
              <a:pPr>
                <a:defRPr/>
              </a:pPr>
              <a:t>08/05/2013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D08DA2E4-4FC1-4E4F-AD89-DC8E2E82506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176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A8A58588-116B-49F9-8312-4A6143A94BD9}" type="datetimeFigureOut">
              <a:rPr lang="en-US"/>
              <a:pPr>
                <a:defRPr/>
              </a:pPr>
              <a:t>08/05/2013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2EB5BDD5-32EF-458C-9948-EF0918953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89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447F2BB-55CF-4216-BF0F-5BEAAAB42DD8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70195F7-A596-4B33-A9C7-0E2B6923E57C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F1D95DD-2DC1-4CC3-AD3C-F3F1D668D9D3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710F666-CA02-47C9-9023-E3B7E4B080C1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FD342A3-E380-4881-B570-F8936D7F271D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03CF205-DC55-4285-ABBB-DA2A42938E9C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236D5CD-4F62-49CD-8134-9CCFA7E36B94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89C1EE5-33B0-4781-9EBD-F0E7EF751434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929FE1A-C790-4D5B-AA1A-B42227154878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B74B2A3-348A-4A90-B89C-25692FC65BEB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A2EEECE-B0AE-4A8D-8A7A-3D4433CE2BC9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1AF61EE-7CCE-4FBE-8D7A-6455BC61072D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EFF6F80-B1FD-414C-8FC2-9ECB9B724560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250BADF-1429-4D52-B034-7F0FAD1599F5}" type="slidenum">
              <a:rPr lang="en-US" smtClean="0"/>
              <a:pPr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013A25B-2356-47C5-8F7B-8646AF572F45}" type="slidenum">
              <a:rPr lang="en-US" smtClean="0"/>
              <a:pPr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80F6F47-9122-4005-916B-E5B90486E33B}" type="slidenum">
              <a:rPr lang="en-US" smtClean="0"/>
              <a:pPr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6D210EE-BBA9-4843-BE14-4615F1345454}" type="slidenum">
              <a:rPr lang="en-US" smtClean="0"/>
              <a:pPr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70789DC-C2D2-41B1-AA6C-1B7E05EC1478}" type="slidenum">
              <a:rPr lang="en-US" smtClean="0"/>
              <a:pPr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9BCB614-D485-4F56-9770-C0DB63406254}" type="slidenum">
              <a:rPr lang="en-US" smtClean="0"/>
              <a:pPr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8A848B6-B77B-417F-933B-665AF7A4CFDF}" type="slidenum">
              <a:rPr lang="en-US" smtClean="0"/>
              <a:pPr>
                <a:defRPr/>
              </a:pPr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471B2E1-357B-4791-9142-626D5361CCB9}" type="slidenum">
              <a:rPr lang="en-US" smtClean="0"/>
              <a:pPr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6203A52-0122-4BC7-8B43-FEBAA2E19A67}" type="slidenum">
              <a:rPr lang="en-US" smtClean="0"/>
              <a:pPr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837AE77-4496-4CDE-9B17-9FEC8E5B9E82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7A830E9-120A-4B79-82CF-EFBF9A932FEE}" type="slidenum">
              <a:rPr lang="en-US" smtClean="0"/>
              <a:pPr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7C4B2F8-5A83-4540-93E2-69A0D0DE6F57}" type="slidenum">
              <a:rPr lang="en-US" smtClean="0"/>
              <a:pPr>
                <a:defRPr/>
              </a:pPr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C3D4D60-FAD6-430A-B363-661C70ADCC17}" type="slidenum">
              <a:rPr lang="en-US" smtClean="0"/>
              <a:pPr>
                <a:defRPr/>
              </a:pPr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F0C283E-AB0D-45B8-9FB2-B9EEAEA41D37}" type="slidenum">
              <a:rPr lang="en-US" smtClean="0"/>
              <a:pPr>
                <a:defRPr/>
              </a:pPr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CCEE0D-8F4A-449F-A8EF-BEAD31733E65}" type="slidenum">
              <a:rPr lang="en-US" smtClean="0"/>
              <a:pPr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3AAC8AF-4ABE-433A-9ECE-33F8366151E5}" type="slidenum">
              <a:rPr lang="en-US" smtClean="0"/>
              <a:pPr>
                <a:defRPr/>
              </a:pPr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E6456F5-2947-4DDB-BAEE-AD624FA88CF2}" type="slidenum">
              <a:rPr lang="en-US" smtClean="0"/>
              <a:pPr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3AEBDD8-D9B0-4724-861C-4A7DF1850CEA}" type="slidenum">
              <a:rPr lang="en-US" smtClean="0"/>
              <a:pPr>
                <a:defRPr/>
              </a:pPr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D1968BD-25BD-4DCE-885C-7C9414B1FF63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FFF0856-5656-4B79-B26C-0D8CB1C7F9AE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C2B2186-2E30-41F0-8286-F4919C5793F0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1C31B4F-CB1A-424D-B2BB-769D74A00CE5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DC96CD2-B463-46EE-86BE-4EC8B03383D1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82BE625-F2B4-4F1C-960B-12DCADAD6D94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Đại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Tự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nhiên</a:t>
            </a:r>
            <a:endParaRPr lang="en-US" sz="160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Công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nghệ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thông tin</a:t>
            </a:r>
          </a:p>
          <a:p>
            <a:pPr>
              <a:defRPr/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Tin học c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ơ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s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ở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89DC5541-331C-4673-BD58-012E29C8DEE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kern="0" smtClean="0">
                <a:solidFill>
                  <a:schemeClr val="tx1"/>
                </a:solidFill>
                <a:latin typeface="+mn-lt"/>
                <a:cs typeface="+mn-cs"/>
              </a:rPr>
              <a:t>Đặng Bình Ph</a:t>
            </a:r>
            <a:r>
              <a:rPr lang="vi-VN" kern="0" smtClean="0">
                <a:solidFill>
                  <a:schemeClr val="tx1"/>
                </a:solidFill>
                <a:latin typeface="+mn-lt"/>
                <a:cs typeface="+mn-cs"/>
              </a:rPr>
              <a:t>ươ</a:t>
            </a:r>
            <a:r>
              <a:rPr lang="en-US" kern="0" smtClean="0">
                <a:solidFill>
                  <a:schemeClr val="tx1"/>
                </a:solidFill>
                <a:latin typeface="+mn-lt"/>
                <a:cs typeface="+mn-cs"/>
              </a:rPr>
              <a:t>ng</a:t>
            </a:r>
          </a:p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200" kern="0" smtClean="0">
                <a:solidFill>
                  <a:schemeClr val="tx1"/>
                </a:solidFill>
                <a:latin typeface="+mn-lt"/>
                <a:cs typeface="+mn-cs"/>
              </a:rPr>
              <a:t>dbphuong@fit.hcmuns.edu.vn</a:t>
            </a:r>
            <a:endParaRPr lang="en-US" sz="1200" kern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4B814E94-F897-4ED9-BBE5-8C4677F48808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A590CD19-8494-43EF-BDC4-4331C949882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D9117487-305E-42C4-ACB7-E0DD0AE4B7E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FC21BB31-89E5-42AD-94D2-185BC8B76FF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DC8112F-BD73-4308-9C49-DE49423D572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122A034-2201-4A96-A4AE-05DA5438713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8FF2BA8-7110-4A30-AC3A-CA0A0AF3AB1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5F9CF165-BCF1-4E19-9255-D7B6E382C726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DBB33290-7819-4953-A5B4-CCF68F7E714E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F675414-9E91-4E24-A8C0-EDE5B36D0136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74CD3F73-EC58-409D-B77D-FDEFAA3B163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4DD12171-91D2-471A-8B99-05856AB2D3BE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43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 userDrawn="1"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48" name="AutoShape 24"/>
          <p:cNvSpPr>
            <a:spLocks noChangeArrowheads="1"/>
          </p:cNvSpPr>
          <p:nvPr userDrawn="1"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&amp;</a:t>
            </a:r>
          </a:p>
        </p:txBody>
      </p:sp>
      <p:sp>
        <p:nvSpPr>
          <p:cNvPr id="1049" name="AutoShape 25"/>
          <p:cNvSpPr>
            <a:spLocks noChangeArrowheads="1"/>
          </p:cNvSpPr>
          <p:nvPr userDrawn="1"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BB</a:t>
            </a:r>
            <a:endParaRPr lang="en-US" sz="1600" b="1" baseline="30000">
              <a:solidFill>
                <a:schemeClr val="bg1"/>
              </a:solidFill>
              <a:cs typeface="+mn-cs"/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25CB876-3AC5-4FA0-9579-C18B4530E7E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Con trỏ cơ bản</a:t>
            </a:r>
            <a:endParaRPr lang="en-US" smtClean="0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6" name="Text Box 4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Khái niệm và cách sử dụng</a:t>
              </a:r>
            </a:p>
          </p:txBody>
        </p:sp>
        <p:sp>
          <p:nvSpPr>
            <p:cNvPr id="16407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2" name="Text Box 5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Các cách truyền </a:t>
              </a:r>
              <a:r>
                <a:rPr lang="vi-VN" b="1">
                  <a:solidFill>
                    <a:srgbClr val="000000"/>
                  </a:solidFill>
                </a:rPr>
                <a:t>đố</a:t>
              </a:r>
              <a:r>
                <a:rPr lang="en-US" b="1">
                  <a:solidFill>
                    <a:srgbClr val="000000"/>
                  </a:solidFill>
                </a:rPr>
                <a:t>i số cho hàm</a:t>
              </a:r>
            </a:p>
          </p:txBody>
        </p:sp>
        <p:sp>
          <p:nvSpPr>
            <p:cNvPr id="16403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8" name="Text Box 5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Con trỏ và mảng một chiều</a:t>
              </a:r>
            </a:p>
          </p:txBody>
        </p:sp>
        <p:sp>
          <p:nvSpPr>
            <p:cNvPr id="16399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4" name="Text Box 6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Con trỏ và cấu trúc</a:t>
              </a:r>
            </a:p>
          </p:txBody>
        </p:sp>
        <p:sp>
          <p:nvSpPr>
            <p:cNvPr id="16395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Kích th</a:t>
            </a:r>
            <a:r>
              <a:rPr lang="vi-VN" smtClean="0"/>
              <a:t>ướ</a:t>
            </a:r>
            <a:r>
              <a:rPr lang="en-US" smtClean="0"/>
              <a:t>c của con trỏ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Kích th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ướ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 của con trỏ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Con trỏ </a:t>
            </a:r>
            <a:r>
              <a:rPr lang="en-US" smtClean="0">
                <a:solidFill>
                  <a:srgbClr val="FF0000"/>
                </a:solidFill>
              </a:rPr>
              <a:t>chỉ l</a:t>
            </a:r>
            <a:r>
              <a:rPr lang="vi-VN" smtClean="0">
                <a:solidFill>
                  <a:srgbClr val="FF0000"/>
                </a:solidFill>
              </a:rPr>
              <a:t>ư</a:t>
            </a:r>
            <a:r>
              <a:rPr lang="en-US" smtClean="0">
                <a:solidFill>
                  <a:srgbClr val="FF0000"/>
                </a:solidFill>
              </a:rPr>
              <a:t>u </a:t>
            </a:r>
            <a:r>
              <a:rPr lang="vi-VN" smtClean="0">
                <a:solidFill>
                  <a:srgbClr val="FF0000"/>
                </a:solidFill>
              </a:rPr>
              <a:t>đị</a:t>
            </a:r>
            <a:r>
              <a:rPr lang="en-US" smtClean="0">
                <a:solidFill>
                  <a:srgbClr val="FF0000"/>
                </a:solidFill>
              </a:rPr>
              <a:t>a chỉ</a:t>
            </a:r>
            <a:r>
              <a:rPr lang="en-US" smtClean="0"/>
              <a:t> nên kích th</a:t>
            </a:r>
            <a:r>
              <a:rPr lang="vi-VN" smtClean="0"/>
              <a:t>ước</a:t>
            </a:r>
            <a:r>
              <a:rPr lang="en-US" smtClean="0"/>
              <a:t> của mọi con trỏ là nh</a:t>
            </a:r>
            <a:r>
              <a:rPr lang="vi-VN" smtClean="0"/>
              <a:t>ư</a:t>
            </a:r>
            <a:r>
              <a:rPr lang="en-US" smtClean="0"/>
              <a:t> nhau:</a:t>
            </a:r>
          </a:p>
          <a:p>
            <a:pPr lvl="2" eaLnBrk="1" hangingPunct="1">
              <a:defRPr/>
            </a:pPr>
            <a:r>
              <a:rPr lang="en-US" smtClean="0"/>
              <a:t>Môi tr</a:t>
            </a:r>
            <a:r>
              <a:rPr lang="vi-VN" smtClean="0"/>
              <a:t>ườ</a:t>
            </a:r>
            <a:r>
              <a:rPr lang="en-US" smtClean="0"/>
              <a:t>ng MD-DOS (</a:t>
            </a:r>
            <a:r>
              <a:rPr lang="en-US" smtClean="0">
                <a:solidFill>
                  <a:srgbClr val="FF0000"/>
                </a:solidFill>
              </a:rPr>
              <a:t>16 bit</a:t>
            </a:r>
            <a:r>
              <a:rPr lang="en-US" smtClean="0"/>
              <a:t>): </a:t>
            </a:r>
            <a:r>
              <a:rPr lang="en-US" smtClean="0">
                <a:solidFill>
                  <a:srgbClr val="FF0000"/>
                </a:solidFill>
              </a:rPr>
              <a:t>2</a:t>
            </a:r>
            <a:r>
              <a:rPr lang="en-US" smtClean="0"/>
              <a:t> bytes</a:t>
            </a:r>
          </a:p>
          <a:p>
            <a:pPr lvl="2" eaLnBrk="1" hangingPunct="1">
              <a:defRPr/>
            </a:pPr>
            <a:r>
              <a:rPr lang="en-US" smtClean="0"/>
              <a:t>Môi tr</a:t>
            </a:r>
            <a:r>
              <a:rPr lang="vi-VN" smtClean="0"/>
              <a:t>ườ</a:t>
            </a:r>
            <a:r>
              <a:rPr lang="en-US" smtClean="0"/>
              <a:t>ng Windows (</a:t>
            </a:r>
            <a:r>
              <a:rPr lang="en-US" smtClean="0">
                <a:solidFill>
                  <a:srgbClr val="FF0000"/>
                </a:solidFill>
              </a:rPr>
              <a:t>32 bit</a:t>
            </a:r>
            <a:r>
              <a:rPr lang="en-US" smtClean="0"/>
              <a:t>): </a:t>
            </a:r>
            <a:r>
              <a:rPr lang="en-US" smtClean="0">
                <a:solidFill>
                  <a:srgbClr val="FF0000"/>
                </a:solidFill>
              </a:rPr>
              <a:t>4</a:t>
            </a:r>
            <a:r>
              <a:rPr lang="en-US" smtClean="0"/>
              <a:t> bytes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Con trỏ cơ bản</a:t>
            </a:r>
            <a:endParaRPr lang="en-US" smtClean="0"/>
          </a:p>
        </p:txBody>
      </p:sp>
      <p:sp>
        <p:nvSpPr>
          <p:cNvPr id="7" name="Rounded Rectangle 6"/>
          <p:cNvSpPr/>
          <p:nvPr/>
        </p:nvSpPr>
        <p:spPr>
          <a:xfrm>
            <a:off x="685800" y="2057400"/>
            <a:ext cx="152400" cy="1600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06" name="TextBox 7"/>
          <p:cNvSpPr txBox="1">
            <a:spLocks noChangeArrowheads="1"/>
          </p:cNvSpPr>
          <p:nvPr/>
        </p:nvSpPr>
        <p:spPr bwMode="auto">
          <a:xfrm>
            <a:off x="838200" y="2057400"/>
            <a:ext cx="70104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p1;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p2;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float *p3;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double *p4;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Các cách truyền </a:t>
            </a:r>
            <a:r>
              <a:rPr lang="vi-VN" smtClean="0"/>
              <a:t>đố</a:t>
            </a:r>
            <a:r>
              <a:rPr lang="en-US" smtClean="0"/>
              <a:t>i số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Truyền giá trị (tham trị)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Con trỏ cơ bản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4419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057400"/>
            <a:ext cx="7010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hoanvi(int x, int y);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a = 5; b = 6;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hoanvi(a, b);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printf(“a = %d, b = %d”, a, b);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hoanvi(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x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y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 = x; x = y; y = t;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2743200" y="5105400"/>
            <a:ext cx="1828800" cy="381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438400" y="5715000"/>
            <a:ext cx="3048000" cy="381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AutoShape 6"/>
          <p:cNvSpPr>
            <a:spLocks noChangeArrowheads="1"/>
          </p:cNvSpPr>
          <p:nvPr/>
        </p:nvSpPr>
        <p:spPr bwMode="gray">
          <a:xfrm>
            <a:off x="5410200" y="3505200"/>
            <a:ext cx="1828800" cy="9144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</a:rPr>
              <a:t>int t = x;</a:t>
            </a:r>
          </a:p>
          <a:p>
            <a:pPr>
              <a:defRPr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</a:rPr>
              <a:t>x = y;</a:t>
            </a:r>
          </a:p>
          <a:p>
            <a:pPr>
              <a:defRPr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</a:rPr>
              <a:t>y = t;</a:t>
            </a:r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Truyền giá trị (tham trị)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Con trỏ cơ bản</a:t>
            </a:r>
            <a:endParaRPr lang="en-US" smtClean="0"/>
          </a:p>
        </p:txBody>
      </p:sp>
      <p:sp>
        <p:nvSpPr>
          <p:cNvPr id="73" name="AutoShape 6"/>
          <p:cNvSpPr>
            <a:spLocks noChangeArrowheads="1"/>
          </p:cNvSpPr>
          <p:nvPr/>
        </p:nvSpPr>
        <p:spPr bwMode="gray">
          <a:xfrm>
            <a:off x="7543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gray">
          <a:xfrm>
            <a:off x="685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75" name="AutoShape 6"/>
          <p:cNvSpPr>
            <a:spLocks noChangeArrowheads="1"/>
          </p:cNvSpPr>
          <p:nvPr/>
        </p:nvSpPr>
        <p:spPr bwMode="gray">
          <a:xfrm>
            <a:off x="1143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6" name="AutoShape 6"/>
          <p:cNvSpPr>
            <a:spLocks noChangeArrowheads="1"/>
          </p:cNvSpPr>
          <p:nvPr/>
        </p:nvSpPr>
        <p:spPr bwMode="gray">
          <a:xfrm>
            <a:off x="1600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05</a:t>
            </a:r>
          </a:p>
        </p:txBody>
      </p:sp>
      <p:sp>
        <p:nvSpPr>
          <p:cNvPr id="81" name="AutoShape 6"/>
          <p:cNvSpPr>
            <a:spLocks noChangeArrowheads="1"/>
          </p:cNvSpPr>
          <p:nvPr/>
        </p:nvSpPr>
        <p:spPr bwMode="gray">
          <a:xfrm>
            <a:off x="2057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82" name="AutoShape 6"/>
          <p:cNvSpPr>
            <a:spLocks noChangeArrowheads="1"/>
          </p:cNvSpPr>
          <p:nvPr/>
        </p:nvSpPr>
        <p:spPr bwMode="gray">
          <a:xfrm>
            <a:off x="2514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83" name="AutoShape 6"/>
          <p:cNvSpPr>
            <a:spLocks noChangeArrowheads="1"/>
          </p:cNvSpPr>
          <p:nvPr/>
        </p:nvSpPr>
        <p:spPr bwMode="gray">
          <a:xfrm>
            <a:off x="2971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85" name="AutoShape 6"/>
          <p:cNvSpPr>
            <a:spLocks noChangeArrowheads="1"/>
          </p:cNvSpPr>
          <p:nvPr/>
        </p:nvSpPr>
        <p:spPr bwMode="gray">
          <a:xfrm>
            <a:off x="3429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06</a:t>
            </a:r>
          </a:p>
        </p:txBody>
      </p:sp>
      <p:sp>
        <p:nvSpPr>
          <p:cNvPr id="86" name="AutoShape 6"/>
          <p:cNvSpPr>
            <a:spLocks noChangeArrowheads="1"/>
          </p:cNvSpPr>
          <p:nvPr/>
        </p:nvSpPr>
        <p:spPr bwMode="gray">
          <a:xfrm>
            <a:off x="3886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87" name="AutoShape 6"/>
          <p:cNvSpPr>
            <a:spLocks noChangeArrowheads="1"/>
          </p:cNvSpPr>
          <p:nvPr/>
        </p:nvSpPr>
        <p:spPr bwMode="gray">
          <a:xfrm>
            <a:off x="4343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88" name="AutoShape 6"/>
          <p:cNvSpPr>
            <a:spLocks noChangeArrowheads="1"/>
          </p:cNvSpPr>
          <p:nvPr/>
        </p:nvSpPr>
        <p:spPr bwMode="gray">
          <a:xfrm>
            <a:off x="4800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89" name="AutoShape 6"/>
          <p:cNvSpPr>
            <a:spLocks noChangeArrowheads="1"/>
          </p:cNvSpPr>
          <p:nvPr/>
        </p:nvSpPr>
        <p:spPr bwMode="gray">
          <a:xfrm>
            <a:off x="5257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4" name="AutoShape 6"/>
          <p:cNvSpPr>
            <a:spLocks noChangeArrowheads="1"/>
          </p:cNvSpPr>
          <p:nvPr/>
        </p:nvSpPr>
        <p:spPr bwMode="gray">
          <a:xfrm>
            <a:off x="5715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5" name="AutoShape 6"/>
          <p:cNvSpPr>
            <a:spLocks noChangeArrowheads="1"/>
          </p:cNvSpPr>
          <p:nvPr/>
        </p:nvSpPr>
        <p:spPr bwMode="gray">
          <a:xfrm>
            <a:off x="6172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7" name="AutoShape 6"/>
          <p:cNvSpPr>
            <a:spLocks noChangeArrowheads="1"/>
          </p:cNvSpPr>
          <p:nvPr/>
        </p:nvSpPr>
        <p:spPr bwMode="gray">
          <a:xfrm>
            <a:off x="6629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8" name="AutoShape 6"/>
          <p:cNvSpPr>
            <a:spLocks noChangeArrowheads="1"/>
          </p:cNvSpPr>
          <p:nvPr/>
        </p:nvSpPr>
        <p:spPr bwMode="gray">
          <a:xfrm>
            <a:off x="7086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9" name="AutoShape 6"/>
          <p:cNvSpPr>
            <a:spLocks noChangeArrowheads="1"/>
          </p:cNvSpPr>
          <p:nvPr/>
        </p:nvSpPr>
        <p:spPr bwMode="gray">
          <a:xfrm>
            <a:off x="1600200" y="6248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int </a:t>
            </a:r>
            <a:r>
              <a:rPr lang="en-US" sz="2400">
                <a:solidFill>
                  <a:srgbClr val="FF0000"/>
                </a:solidFill>
              </a:rPr>
              <a:t>a</a:t>
            </a:r>
            <a:r>
              <a:rPr lang="en-US" sz="2400"/>
              <a:t> = 5</a:t>
            </a:r>
          </a:p>
        </p:txBody>
      </p:sp>
      <p:sp>
        <p:nvSpPr>
          <p:cNvPr id="111" name="AutoShape 6"/>
          <p:cNvSpPr>
            <a:spLocks noChangeArrowheads="1"/>
          </p:cNvSpPr>
          <p:nvPr/>
        </p:nvSpPr>
        <p:spPr bwMode="gray">
          <a:xfrm>
            <a:off x="1143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0A</a:t>
            </a:r>
            <a:endParaRPr lang="en-US" baseline="30000"/>
          </a:p>
        </p:txBody>
      </p:sp>
      <p:sp>
        <p:nvSpPr>
          <p:cNvPr id="112" name="AutoShape 6"/>
          <p:cNvSpPr>
            <a:spLocks noChangeArrowheads="1"/>
          </p:cNvSpPr>
          <p:nvPr/>
        </p:nvSpPr>
        <p:spPr bwMode="gray">
          <a:xfrm>
            <a:off x="1600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0B</a:t>
            </a:r>
            <a:endParaRPr lang="en-US" baseline="30000"/>
          </a:p>
        </p:txBody>
      </p:sp>
      <p:sp>
        <p:nvSpPr>
          <p:cNvPr id="113" name="AutoShape 6"/>
          <p:cNvSpPr>
            <a:spLocks noChangeArrowheads="1"/>
          </p:cNvSpPr>
          <p:nvPr/>
        </p:nvSpPr>
        <p:spPr bwMode="gray">
          <a:xfrm>
            <a:off x="2057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0C</a:t>
            </a:r>
            <a:endParaRPr lang="en-US" baseline="30000"/>
          </a:p>
        </p:txBody>
      </p:sp>
      <p:sp>
        <p:nvSpPr>
          <p:cNvPr id="117" name="AutoShape 6"/>
          <p:cNvSpPr>
            <a:spLocks noChangeArrowheads="1"/>
          </p:cNvSpPr>
          <p:nvPr/>
        </p:nvSpPr>
        <p:spPr bwMode="gray">
          <a:xfrm>
            <a:off x="2514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0D</a:t>
            </a:r>
            <a:endParaRPr lang="en-US" baseline="30000"/>
          </a:p>
        </p:txBody>
      </p:sp>
      <p:sp>
        <p:nvSpPr>
          <p:cNvPr id="118" name="AutoShape 6"/>
          <p:cNvSpPr>
            <a:spLocks noChangeArrowheads="1"/>
          </p:cNvSpPr>
          <p:nvPr/>
        </p:nvSpPr>
        <p:spPr bwMode="gray">
          <a:xfrm>
            <a:off x="29718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0E</a:t>
            </a:r>
            <a:endParaRPr lang="en-US" baseline="30000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gray">
          <a:xfrm>
            <a:off x="3429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0F</a:t>
            </a:r>
            <a:endParaRPr lang="en-US" baseline="30000"/>
          </a:p>
        </p:txBody>
      </p:sp>
      <p:sp>
        <p:nvSpPr>
          <p:cNvPr id="120" name="AutoShape 6"/>
          <p:cNvSpPr>
            <a:spLocks noChangeArrowheads="1"/>
          </p:cNvSpPr>
          <p:nvPr/>
        </p:nvSpPr>
        <p:spPr bwMode="gray">
          <a:xfrm>
            <a:off x="3886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10</a:t>
            </a:r>
            <a:endParaRPr lang="en-US" baseline="30000"/>
          </a:p>
        </p:txBody>
      </p:sp>
      <p:sp>
        <p:nvSpPr>
          <p:cNvPr id="121" name="AutoShape 6"/>
          <p:cNvSpPr>
            <a:spLocks noChangeArrowheads="1"/>
          </p:cNvSpPr>
          <p:nvPr/>
        </p:nvSpPr>
        <p:spPr bwMode="gray">
          <a:xfrm>
            <a:off x="4343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11</a:t>
            </a:r>
            <a:endParaRPr lang="en-US" baseline="30000"/>
          </a:p>
        </p:txBody>
      </p:sp>
      <p:sp>
        <p:nvSpPr>
          <p:cNvPr id="122" name="AutoShape 6"/>
          <p:cNvSpPr>
            <a:spLocks noChangeArrowheads="1"/>
          </p:cNvSpPr>
          <p:nvPr/>
        </p:nvSpPr>
        <p:spPr bwMode="gray">
          <a:xfrm>
            <a:off x="4800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12</a:t>
            </a:r>
            <a:endParaRPr lang="en-US" baseline="30000"/>
          </a:p>
        </p:txBody>
      </p:sp>
      <p:sp>
        <p:nvSpPr>
          <p:cNvPr id="123" name="AutoShape 6"/>
          <p:cNvSpPr>
            <a:spLocks noChangeArrowheads="1"/>
          </p:cNvSpPr>
          <p:nvPr/>
        </p:nvSpPr>
        <p:spPr bwMode="gray">
          <a:xfrm>
            <a:off x="52578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13</a:t>
            </a:r>
            <a:endParaRPr lang="en-US" baseline="30000"/>
          </a:p>
        </p:txBody>
      </p:sp>
      <p:sp>
        <p:nvSpPr>
          <p:cNvPr id="124" name="AutoShape 6"/>
          <p:cNvSpPr>
            <a:spLocks noChangeArrowheads="1"/>
          </p:cNvSpPr>
          <p:nvPr/>
        </p:nvSpPr>
        <p:spPr bwMode="gray">
          <a:xfrm>
            <a:off x="5715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14</a:t>
            </a:r>
            <a:endParaRPr lang="en-US" baseline="30000"/>
          </a:p>
        </p:txBody>
      </p:sp>
      <p:sp>
        <p:nvSpPr>
          <p:cNvPr id="125" name="AutoShape 6"/>
          <p:cNvSpPr>
            <a:spLocks noChangeArrowheads="1"/>
          </p:cNvSpPr>
          <p:nvPr/>
        </p:nvSpPr>
        <p:spPr bwMode="gray">
          <a:xfrm>
            <a:off x="6172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15</a:t>
            </a:r>
            <a:endParaRPr lang="en-US" baseline="30000"/>
          </a:p>
        </p:txBody>
      </p:sp>
      <p:sp>
        <p:nvSpPr>
          <p:cNvPr id="126" name="AutoShape 6"/>
          <p:cNvSpPr>
            <a:spLocks noChangeArrowheads="1"/>
          </p:cNvSpPr>
          <p:nvPr/>
        </p:nvSpPr>
        <p:spPr bwMode="gray">
          <a:xfrm>
            <a:off x="6629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16</a:t>
            </a:r>
            <a:endParaRPr lang="en-US" baseline="30000"/>
          </a:p>
        </p:txBody>
      </p:sp>
      <p:sp>
        <p:nvSpPr>
          <p:cNvPr id="127" name="AutoShape 6"/>
          <p:cNvSpPr>
            <a:spLocks noChangeArrowheads="1"/>
          </p:cNvSpPr>
          <p:nvPr/>
        </p:nvSpPr>
        <p:spPr bwMode="gray">
          <a:xfrm>
            <a:off x="7086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17</a:t>
            </a:r>
            <a:endParaRPr lang="en-US" baseline="30000"/>
          </a:p>
        </p:txBody>
      </p:sp>
      <p:cxnSp>
        <p:nvCxnSpPr>
          <p:cNvPr id="128" name="Straight Arrow Connector 127"/>
          <p:cNvCxnSpPr/>
          <p:nvPr/>
        </p:nvCxnSpPr>
        <p:spPr>
          <a:xfrm rot="5400000" flipH="1" flipV="1">
            <a:off x="1639887" y="6132513"/>
            <a:ext cx="37941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AutoShape 6"/>
          <p:cNvSpPr>
            <a:spLocks noChangeArrowheads="1"/>
          </p:cNvSpPr>
          <p:nvPr/>
        </p:nvSpPr>
        <p:spPr bwMode="gray">
          <a:xfrm>
            <a:off x="1600200" y="53340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0" name="AutoShape 6"/>
          <p:cNvSpPr>
            <a:spLocks noChangeArrowheads="1"/>
          </p:cNvSpPr>
          <p:nvPr/>
        </p:nvSpPr>
        <p:spPr bwMode="gray">
          <a:xfrm>
            <a:off x="3429000" y="53340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2" name="AutoShape 6"/>
          <p:cNvSpPr>
            <a:spLocks noChangeArrowheads="1"/>
          </p:cNvSpPr>
          <p:nvPr/>
        </p:nvSpPr>
        <p:spPr bwMode="gray">
          <a:xfrm>
            <a:off x="3429000" y="6248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int </a:t>
            </a:r>
            <a:r>
              <a:rPr lang="en-US" sz="2400">
                <a:solidFill>
                  <a:srgbClr val="FF0000"/>
                </a:solidFill>
              </a:rPr>
              <a:t>b</a:t>
            </a:r>
            <a:r>
              <a:rPr lang="en-US" sz="2400"/>
              <a:t> = 6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rot="5400000" flipH="1" flipV="1">
            <a:off x="3468687" y="6132513"/>
            <a:ext cx="37941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AutoShape 6"/>
          <p:cNvSpPr>
            <a:spLocks noChangeArrowheads="1"/>
          </p:cNvSpPr>
          <p:nvPr/>
        </p:nvSpPr>
        <p:spPr bwMode="gray">
          <a:xfrm>
            <a:off x="2514600" y="3733800"/>
            <a:ext cx="1219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int </a:t>
            </a:r>
            <a:r>
              <a:rPr lang="en-US" sz="24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5" name="AutoShape 6"/>
          <p:cNvSpPr>
            <a:spLocks noChangeArrowheads="1"/>
          </p:cNvSpPr>
          <p:nvPr/>
        </p:nvSpPr>
        <p:spPr bwMode="gray">
          <a:xfrm>
            <a:off x="3886200" y="3733800"/>
            <a:ext cx="1295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int </a:t>
            </a:r>
            <a:r>
              <a:rPr lang="en-US" sz="240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36" name="AutoShape 6"/>
          <p:cNvSpPr>
            <a:spLocks noChangeArrowheads="1"/>
          </p:cNvSpPr>
          <p:nvPr/>
        </p:nvSpPr>
        <p:spPr bwMode="gray">
          <a:xfrm>
            <a:off x="1143000" y="3657600"/>
            <a:ext cx="4114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7" name="AutoShape 6"/>
          <p:cNvSpPr>
            <a:spLocks noChangeArrowheads="1"/>
          </p:cNvSpPr>
          <p:nvPr/>
        </p:nvSpPr>
        <p:spPr bwMode="gray">
          <a:xfrm>
            <a:off x="1295400" y="3733800"/>
            <a:ext cx="10668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</a:rPr>
              <a:t>hoanvi</a:t>
            </a:r>
          </a:p>
        </p:txBody>
      </p:sp>
      <p:cxnSp>
        <p:nvCxnSpPr>
          <p:cNvPr id="138" name="Straight Arrow Connector 137"/>
          <p:cNvCxnSpPr>
            <a:stCxn id="134" idx="2"/>
          </p:cNvCxnSpPr>
          <p:nvPr/>
        </p:nvCxnSpPr>
        <p:spPr>
          <a:xfrm rot="5400000">
            <a:off x="2857501" y="4457700"/>
            <a:ext cx="533400" cy="3175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5400000">
            <a:off x="1639094" y="4914106"/>
            <a:ext cx="381000" cy="15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1828800" y="4724400"/>
            <a:ext cx="1295400" cy="15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5" idx="2"/>
          </p:cNvCxnSpPr>
          <p:nvPr/>
        </p:nvCxnSpPr>
        <p:spPr>
          <a:xfrm rot="16200000" flipH="1">
            <a:off x="4264819" y="4460081"/>
            <a:ext cx="546100" cy="7938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rot="5400000">
            <a:off x="3467894" y="4914106"/>
            <a:ext cx="381000" cy="15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3657600" y="4724400"/>
            <a:ext cx="884238" cy="15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AutoShape 6"/>
          <p:cNvSpPr>
            <a:spLocks noChangeArrowheads="1"/>
          </p:cNvSpPr>
          <p:nvPr/>
        </p:nvSpPr>
        <p:spPr bwMode="gray">
          <a:xfrm>
            <a:off x="75438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172" name="AutoShape 6"/>
          <p:cNvSpPr>
            <a:spLocks noChangeArrowheads="1"/>
          </p:cNvSpPr>
          <p:nvPr/>
        </p:nvSpPr>
        <p:spPr bwMode="gray">
          <a:xfrm>
            <a:off x="6858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173" name="AutoShape 6"/>
          <p:cNvSpPr>
            <a:spLocks noChangeArrowheads="1"/>
          </p:cNvSpPr>
          <p:nvPr/>
        </p:nvSpPr>
        <p:spPr bwMode="gray">
          <a:xfrm>
            <a:off x="11430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4" name="AutoShape 6"/>
          <p:cNvSpPr>
            <a:spLocks noChangeArrowheads="1"/>
          </p:cNvSpPr>
          <p:nvPr/>
        </p:nvSpPr>
        <p:spPr bwMode="gray">
          <a:xfrm>
            <a:off x="16002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5" name="AutoShape 6"/>
          <p:cNvSpPr>
            <a:spLocks noChangeArrowheads="1"/>
          </p:cNvSpPr>
          <p:nvPr/>
        </p:nvSpPr>
        <p:spPr bwMode="gray">
          <a:xfrm>
            <a:off x="20574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6" name="AutoShape 6"/>
          <p:cNvSpPr>
            <a:spLocks noChangeArrowheads="1"/>
          </p:cNvSpPr>
          <p:nvPr/>
        </p:nvSpPr>
        <p:spPr bwMode="gray">
          <a:xfrm>
            <a:off x="25146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7" name="AutoShape 6"/>
          <p:cNvSpPr>
            <a:spLocks noChangeArrowheads="1"/>
          </p:cNvSpPr>
          <p:nvPr/>
        </p:nvSpPr>
        <p:spPr bwMode="gray">
          <a:xfrm>
            <a:off x="29718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8" name="AutoShape 6"/>
          <p:cNvSpPr>
            <a:spLocks noChangeArrowheads="1"/>
          </p:cNvSpPr>
          <p:nvPr/>
        </p:nvSpPr>
        <p:spPr bwMode="gray">
          <a:xfrm>
            <a:off x="34290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9" name="AutoShape 6"/>
          <p:cNvSpPr>
            <a:spLocks noChangeArrowheads="1"/>
          </p:cNvSpPr>
          <p:nvPr/>
        </p:nvSpPr>
        <p:spPr bwMode="gray">
          <a:xfrm>
            <a:off x="38862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0" name="AutoShape 6"/>
          <p:cNvSpPr>
            <a:spLocks noChangeArrowheads="1"/>
          </p:cNvSpPr>
          <p:nvPr/>
        </p:nvSpPr>
        <p:spPr bwMode="gray">
          <a:xfrm>
            <a:off x="43434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1" name="AutoShape 6"/>
          <p:cNvSpPr>
            <a:spLocks noChangeArrowheads="1"/>
          </p:cNvSpPr>
          <p:nvPr/>
        </p:nvSpPr>
        <p:spPr bwMode="gray">
          <a:xfrm>
            <a:off x="48006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2" name="AutoShape 6"/>
          <p:cNvSpPr>
            <a:spLocks noChangeArrowheads="1"/>
          </p:cNvSpPr>
          <p:nvPr/>
        </p:nvSpPr>
        <p:spPr bwMode="gray">
          <a:xfrm>
            <a:off x="52578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3" name="AutoShape 6"/>
          <p:cNvSpPr>
            <a:spLocks noChangeArrowheads="1"/>
          </p:cNvSpPr>
          <p:nvPr/>
        </p:nvSpPr>
        <p:spPr bwMode="gray">
          <a:xfrm>
            <a:off x="57150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4" name="AutoShape 6"/>
          <p:cNvSpPr>
            <a:spLocks noChangeArrowheads="1"/>
          </p:cNvSpPr>
          <p:nvPr/>
        </p:nvSpPr>
        <p:spPr bwMode="gray">
          <a:xfrm>
            <a:off x="61722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5" name="AutoShape 6"/>
          <p:cNvSpPr>
            <a:spLocks noChangeArrowheads="1"/>
          </p:cNvSpPr>
          <p:nvPr/>
        </p:nvSpPr>
        <p:spPr bwMode="gray">
          <a:xfrm>
            <a:off x="66294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6" name="AutoShape 6"/>
          <p:cNvSpPr>
            <a:spLocks noChangeArrowheads="1"/>
          </p:cNvSpPr>
          <p:nvPr/>
        </p:nvSpPr>
        <p:spPr bwMode="gray">
          <a:xfrm>
            <a:off x="70866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7" name="AutoShape 6"/>
          <p:cNvSpPr>
            <a:spLocks noChangeArrowheads="1"/>
          </p:cNvSpPr>
          <p:nvPr/>
        </p:nvSpPr>
        <p:spPr bwMode="gray">
          <a:xfrm>
            <a:off x="1143000" y="1752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18</a:t>
            </a:r>
            <a:endParaRPr lang="en-US" baseline="30000"/>
          </a:p>
        </p:txBody>
      </p:sp>
      <p:sp>
        <p:nvSpPr>
          <p:cNvPr id="188" name="AutoShape 6"/>
          <p:cNvSpPr>
            <a:spLocks noChangeArrowheads="1"/>
          </p:cNvSpPr>
          <p:nvPr/>
        </p:nvSpPr>
        <p:spPr bwMode="gray">
          <a:xfrm>
            <a:off x="1600200" y="1752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19</a:t>
            </a:r>
            <a:endParaRPr lang="en-US" baseline="30000"/>
          </a:p>
        </p:txBody>
      </p:sp>
      <p:sp>
        <p:nvSpPr>
          <p:cNvPr id="189" name="AutoShape 6"/>
          <p:cNvSpPr>
            <a:spLocks noChangeArrowheads="1"/>
          </p:cNvSpPr>
          <p:nvPr/>
        </p:nvSpPr>
        <p:spPr bwMode="gray">
          <a:xfrm>
            <a:off x="2057400" y="1752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1A</a:t>
            </a:r>
            <a:endParaRPr lang="en-US" baseline="30000"/>
          </a:p>
        </p:txBody>
      </p:sp>
      <p:sp>
        <p:nvSpPr>
          <p:cNvPr id="190" name="AutoShape 6"/>
          <p:cNvSpPr>
            <a:spLocks noChangeArrowheads="1"/>
          </p:cNvSpPr>
          <p:nvPr/>
        </p:nvSpPr>
        <p:spPr bwMode="gray">
          <a:xfrm>
            <a:off x="2514600" y="1752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1B</a:t>
            </a:r>
            <a:endParaRPr lang="en-US" baseline="30000"/>
          </a:p>
        </p:txBody>
      </p:sp>
      <p:sp>
        <p:nvSpPr>
          <p:cNvPr id="191" name="AutoShape 6"/>
          <p:cNvSpPr>
            <a:spLocks noChangeArrowheads="1"/>
          </p:cNvSpPr>
          <p:nvPr/>
        </p:nvSpPr>
        <p:spPr bwMode="gray">
          <a:xfrm>
            <a:off x="2971800" y="1752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1C</a:t>
            </a:r>
            <a:endParaRPr lang="en-US" baseline="30000"/>
          </a:p>
        </p:txBody>
      </p:sp>
      <p:sp>
        <p:nvSpPr>
          <p:cNvPr id="192" name="AutoShape 6"/>
          <p:cNvSpPr>
            <a:spLocks noChangeArrowheads="1"/>
          </p:cNvSpPr>
          <p:nvPr/>
        </p:nvSpPr>
        <p:spPr bwMode="gray">
          <a:xfrm>
            <a:off x="3429000" y="1752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1D</a:t>
            </a:r>
            <a:endParaRPr lang="en-US" baseline="30000"/>
          </a:p>
        </p:txBody>
      </p:sp>
      <p:sp>
        <p:nvSpPr>
          <p:cNvPr id="193" name="AutoShape 6"/>
          <p:cNvSpPr>
            <a:spLocks noChangeArrowheads="1"/>
          </p:cNvSpPr>
          <p:nvPr/>
        </p:nvSpPr>
        <p:spPr bwMode="gray">
          <a:xfrm>
            <a:off x="3886200" y="1752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1E</a:t>
            </a:r>
            <a:endParaRPr lang="en-US" baseline="30000"/>
          </a:p>
        </p:txBody>
      </p:sp>
      <p:sp>
        <p:nvSpPr>
          <p:cNvPr id="194" name="AutoShape 6"/>
          <p:cNvSpPr>
            <a:spLocks noChangeArrowheads="1"/>
          </p:cNvSpPr>
          <p:nvPr/>
        </p:nvSpPr>
        <p:spPr bwMode="gray">
          <a:xfrm>
            <a:off x="4343400" y="1752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1F</a:t>
            </a:r>
            <a:endParaRPr lang="en-US" baseline="30000"/>
          </a:p>
        </p:txBody>
      </p:sp>
      <p:sp>
        <p:nvSpPr>
          <p:cNvPr id="195" name="AutoShape 6"/>
          <p:cNvSpPr>
            <a:spLocks noChangeArrowheads="1"/>
          </p:cNvSpPr>
          <p:nvPr/>
        </p:nvSpPr>
        <p:spPr bwMode="gray">
          <a:xfrm>
            <a:off x="4800600" y="1752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20</a:t>
            </a:r>
            <a:endParaRPr lang="en-US" baseline="30000"/>
          </a:p>
        </p:txBody>
      </p:sp>
      <p:sp>
        <p:nvSpPr>
          <p:cNvPr id="196" name="AutoShape 6"/>
          <p:cNvSpPr>
            <a:spLocks noChangeArrowheads="1"/>
          </p:cNvSpPr>
          <p:nvPr/>
        </p:nvSpPr>
        <p:spPr bwMode="gray">
          <a:xfrm>
            <a:off x="5257800" y="1752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21</a:t>
            </a:r>
            <a:endParaRPr lang="en-US" baseline="30000"/>
          </a:p>
        </p:txBody>
      </p:sp>
      <p:sp>
        <p:nvSpPr>
          <p:cNvPr id="197" name="AutoShape 6"/>
          <p:cNvSpPr>
            <a:spLocks noChangeArrowheads="1"/>
          </p:cNvSpPr>
          <p:nvPr/>
        </p:nvSpPr>
        <p:spPr bwMode="gray">
          <a:xfrm>
            <a:off x="5715000" y="1752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22</a:t>
            </a:r>
            <a:endParaRPr lang="en-US" baseline="30000"/>
          </a:p>
        </p:txBody>
      </p:sp>
      <p:sp>
        <p:nvSpPr>
          <p:cNvPr id="198" name="AutoShape 6"/>
          <p:cNvSpPr>
            <a:spLocks noChangeArrowheads="1"/>
          </p:cNvSpPr>
          <p:nvPr/>
        </p:nvSpPr>
        <p:spPr bwMode="gray">
          <a:xfrm>
            <a:off x="6172200" y="1752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23</a:t>
            </a:r>
            <a:endParaRPr lang="en-US" baseline="30000"/>
          </a:p>
        </p:txBody>
      </p:sp>
      <p:sp>
        <p:nvSpPr>
          <p:cNvPr id="199" name="AutoShape 6"/>
          <p:cNvSpPr>
            <a:spLocks noChangeArrowheads="1"/>
          </p:cNvSpPr>
          <p:nvPr/>
        </p:nvSpPr>
        <p:spPr bwMode="gray">
          <a:xfrm>
            <a:off x="6629400" y="1752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24</a:t>
            </a:r>
            <a:endParaRPr lang="en-US" baseline="30000"/>
          </a:p>
        </p:txBody>
      </p:sp>
      <p:sp>
        <p:nvSpPr>
          <p:cNvPr id="200" name="AutoShape 6"/>
          <p:cNvSpPr>
            <a:spLocks noChangeArrowheads="1"/>
          </p:cNvSpPr>
          <p:nvPr/>
        </p:nvSpPr>
        <p:spPr bwMode="gray">
          <a:xfrm>
            <a:off x="7086600" y="1752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25</a:t>
            </a:r>
            <a:endParaRPr lang="en-US" baseline="30000"/>
          </a:p>
        </p:txBody>
      </p:sp>
      <p:sp>
        <p:nvSpPr>
          <p:cNvPr id="201" name="AutoShape 6"/>
          <p:cNvSpPr>
            <a:spLocks noChangeArrowheads="1"/>
          </p:cNvSpPr>
          <p:nvPr/>
        </p:nvSpPr>
        <p:spPr bwMode="gray">
          <a:xfrm>
            <a:off x="1600200" y="990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int x</a:t>
            </a:r>
          </a:p>
        </p:txBody>
      </p:sp>
      <p:cxnSp>
        <p:nvCxnSpPr>
          <p:cNvPr id="202" name="Straight Arrow Connector 201"/>
          <p:cNvCxnSpPr/>
          <p:nvPr/>
        </p:nvCxnSpPr>
        <p:spPr>
          <a:xfrm rot="5400000">
            <a:off x="1600994" y="1675606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AutoShape 6"/>
          <p:cNvSpPr>
            <a:spLocks noChangeArrowheads="1"/>
          </p:cNvSpPr>
          <p:nvPr/>
        </p:nvSpPr>
        <p:spPr bwMode="gray">
          <a:xfrm>
            <a:off x="3429000" y="990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int y</a:t>
            </a:r>
          </a:p>
        </p:txBody>
      </p:sp>
      <p:cxnSp>
        <p:nvCxnSpPr>
          <p:cNvPr id="206" name="Straight Arrow Connector 205"/>
          <p:cNvCxnSpPr/>
          <p:nvPr/>
        </p:nvCxnSpPr>
        <p:spPr>
          <a:xfrm rot="5400000">
            <a:off x="3429794" y="1675606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AutoShape 6"/>
          <p:cNvSpPr>
            <a:spLocks noChangeArrowheads="1"/>
          </p:cNvSpPr>
          <p:nvPr/>
        </p:nvSpPr>
        <p:spPr bwMode="gray">
          <a:xfrm>
            <a:off x="5257800" y="3276600"/>
            <a:ext cx="2133600" cy="1371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0" name="AutoShape 6"/>
          <p:cNvSpPr>
            <a:spLocks noChangeArrowheads="1"/>
          </p:cNvSpPr>
          <p:nvPr/>
        </p:nvSpPr>
        <p:spPr bwMode="gray">
          <a:xfrm>
            <a:off x="16002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05</a:t>
            </a:r>
          </a:p>
        </p:txBody>
      </p:sp>
      <p:sp>
        <p:nvSpPr>
          <p:cNvPr id="91" name="AutoShape 6"/>
          <p:cNvSpPr>
            <a:spLocks noChangeArrowheads="1"/>
          </p:cNvSpPr>
          <p:nvPr/>
        </p:nvSpPr>
        <p:spPr bwMode="gray">
          <a:xfrm>
            <a:off x="20574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92" name="AutoShape 6"/>
          <p:cNvSpPr>
            <a:spLocks noChangeArrowheads="1"/>
          </p:cNvSpPr>
          <p:nvPr/>
        </p:nvSpPr>
        <p:spPr bwMode="gray">
          <a:xfrm>
            <a:off x="25146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93" name="AutoShape 6"/>
          <p:cNvSpPr>
            <a:spLocks noChangeArrowheads="1"/>
          </p:cNvSpPr>
          <p:nvPr/>
        </p:nvSpPr>
        <p:spPr bwMode="gray">
          <a:xfrm>
            <a:off x="29718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94" name="AutoShape 6"/>
          <p:cNvSpPr>
            <a:spLocks noChangeArrowheads="1"/>
          </p:cNvSpPr>
          <p:nvPr/>
        </p:nvSpPr>
        <p:spPr bwMode="gray">
          <a:xfrm>
            <a:off x="34290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06</a:t>
            </a:r>
          </a:p>
        </p:txBody>
      </p:sp>
      <p:sp>
        <p:nvSpPr>
          <p:cNvPr id="95" name="AutoShape 6"/>
          <p:cNvSpPr>
            <a:spLocks noChangeArrowheads="1"/>
          </p:cNvSpPr>
          <p:nvPr/>
        </p:nvSpPr>
        <p:spPr bwMode="gray">
          <a:xfrm>
            <a:off x="38862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96" name="AutoShape 6"/>
          <p:cNvSpPr>
            <a:spLocks noChangeArrowheads="1"/>
          </p:cNvSpPr>
          <p:nvPr/>
        </p:nvSpPr>
        <p:spPr bwMode="gray">
          <a:xfrm>
            <a:off x="43434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97" name="AutoShape 6"/>
          <p:cNvSpPr>
            <a:spLocks noChangeArrowheads="1"/>
          </p:cNvSpPr>
          <p:nvPr/>
        </p:nvSpPr>
        <p:spPr bwMode="gray">
          <a:xfrm>
            <a:off x="48006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203" name="AutoShape 6"/>
          <p:cNvSpPr>
            <a:spLocks noChangeArrowheads="1"/>
          </p:cNvSpPr>
          <p:nvPr/>
        </p:nvSpPr>
        <p:spPr bwMode="gray">
          <a:xfrm>
            <a:off x="1600200" y="21336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04" name="AutoShape 6"/>
          <p:cNvSpPr>
            <a:spLocks noChangeArrowheads="1"/>
          </p:cNvSpPr>
          <p:nvPr/>
        </p:nvSpPr>
        <p:spPr bwMode="gray">
          <a:xfrm>
            <a:off x="3429000" y="21336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000"/>
                            </p:stCondLst>
                            <p:childTnLst>
                              <p:par>
                                <p:cTn id="2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500"/>
                            </p:stCondLst>
                            <p:childTnLst>
                              <p:par>
                                <p:cTn id="27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2000"/>
                            </p:stCondLst>
                            <p:childTnLst>
                              <p:par>
                                <p:cTn id="2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500"/>
                            </p:stCondLst>
                            <p:childTnLst>
                              <p:par>
                                <p:cTn id="2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 tmFilter="0, 0; .2, .5; .8, .5; 1, 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3" dur="250" autoRev="1" fill="hold"/>
                                        <p:tgtEl>
                                          <p:spTgt spid="2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 tmFilter="0, 0; .2, .5; .8, .5; 1, 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6" dur="250" autoRev="1" fill="hold"/>
                                        <p:tgtEl>
                                          <p:spTgt spid="1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7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9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0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2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3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5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6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8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 tmFilter="0, 0; .2, .5; .8, .5; 1, 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1" dur="250" autoRev="1" fill="hold"/>
                                        <p:tgtEl>
                                          <p:spTgt spid="2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2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4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5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7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8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0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1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3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41667 0.17777 " pathEditMode="relative" rAng="0" ptsTypes="AA">
                                      <p:cBhvr>
                                        <p:cTn id="33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00" y="8900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41667 0.17777 " pathEditMode="relative" rAng="0" ptsTypes="AA">
                                      <p:cBhvr>
                                        <p:cTn id="33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00" y="8900"/>
                                    </p:animMotion>
                                  </p:childTnLst>
                                </p:cTn>
                              </p:par>
                              <p:par>
                                <p:cTn id="339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44444E-6 L 0.41667 0.17777 " pathEditMode="relative" rAng="0" ptsTypes="AA">
                                      <p:cBhvr>
                                        <p:cTn id="34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00" y="8900"/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41667 0.17777 " pathEditMode="relative" rAng="0" ptsTypes="AA">
                                      <p:cBhvr>
                                        <p:cTn id="34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00" y="8900"/>
                                    </p:animMotion>
                                  </p:childTnLst>
                                </p:cTn>
                              </p:par>
                              <p:par>
                                <p:cTn id="34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58E-6 L 0.21667 0.26642 " pathEditMode="relative" rAng="0" ptsTypes="AA">
                                      <p:cBhvr>
                                        <p:cTn id="344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13300"/>
                                    </p:animMotion>
                                  </p:childTnLst>
                                </p:cTn>
                              </p:par>
                              <p:par>
                                <p:cTn id="345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58E-6 L 0.21667 0.26642 " pathEditMode="relative" rAng="0" ptsTypes="AA">
                                      <p:cBhvr>
                                        <p:cTn id="34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13300"/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58E-6 L 0.21667 0.26642 " pathEditMode="relative" rAng="0" ptsTypes="AA">
                                      <p:cBhvr>
                                        <p:cTn id="34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13300"/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58E-6 L 0.21667 0.26642 " pathEditMode="relative" rAng="0" ptsTypes="AA">
                                      <p:cBhvr>
                                        <p:cTn id="35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1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2500"/>
                            </p:stCondLst>
                            <p:childTnLst>
                              <p:par>
                                <p:cTn id="35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4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7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8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0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1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3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6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7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9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2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3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5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7" presetID="49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667 0.17761 L 0.2 3.358E-6 " pathEditMode="relative" rAng="0" ptsTypes="AA">
                                      <p:cBhvr>
                                        <p:cTn id="37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0" y="-8900"/>
                                    </p:animMotion>
                                  </p:childTnLst>
                                </p:cTn>
                              </p:par>
                              <p:par>
                                <p:cTn id="379" presetID="49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667 0.17761 L 0.2 3.358E-6 " pathEditMode="relative" rAng="0" ptsTypes="AA">
                                      <p:cBhvr>
                                        <p:cTn id="38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0" y="-8900"/>
                                    </p:animMotion>
                                  </p:childTnLst>
                                </p:cTn>
                              </p:par>
                              <p:par>
                                <p:cTn id="381" presetID="49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667 0.17761 L 0.2 3.358E-6 " pathEditMode="relative" rAng="0" ptsTypes="AA">
                                      <p:cBhvr>
                                        <p:cTn id="38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0" y="-8900"/>
                                    </p:animMotion>
                                  </p:childTnLst>
                                </p:cTn>
                              </p:par>
                              <p:par>
                                <p:cTn id="383" presetID="49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667 0.17761 L 0.2 3.358E-6 " pathEditMode="relative" rAng="0" ptsTypes="AA">
                                      <p:cBhvr>
                                        <p:cTn id="384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0" y="-8900"/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0.26642 L -0.2 3.358E-6 " pathEditMode="relative" rAng="0" ptsTypes="AA">
                                      <p:cBhvr>
                                        <p:cTn id="38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0" y="-13300"/>
                                    </p:animMotion>
                                  </p:childTnLst>
                                </p:cTn>
                              </p:par>
                              <p:par>
                                <p:cTn id="387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0.26642 L -0.2 3.358E-6 " pathEditMode="relative" rAng="0" ptsTypes="AA">
                                      <p:cBhvr>
                                        <p:cTn id="38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0" y="-13300"/>
                                    </p:animMotion>
                                  </p:childTnLst>
                                </p:cTn>
                              </p:par>
                              <p:par>
                                <p:cTn id="389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0.26642 L -0.2 3.358E-6 " pathEditMode="relative" rAng="0" ptsTypes="AA">
                                      <p:cBhvr>
                                        <p:cTn id="39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0" y="-13300"/>
                                    </p:animMotion>
                                  </p:childTnLst>
                                </p:cTn>
                              </p:par>
                              <p:par>
                                <p:cTn id="391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0.26642 L -0.2 3.358E-6 " pathEditMode="relative" rAng="0" ptsTypes="AA">
                                      <p:cBhvr>
                                        <p:cTn id="39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0" y="-1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73" grpId="0" animBg="1"/>
      <p:bldP spid="74" grpId="0" animBg="1"/>
      <p:bldP spid="75" grpId="0" animBg="1"/>
      <p:bldP spid="76" grpId="0" animBg="1"/>
      <p:bldP spid="81" grpId="0" animBg="1"/>
      <p:bldP spid="82" grpId="0" animBg="1"/>
      <p:bldP spid="83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104" grpId="0" animBg="1"/>
      <p:bldP spid="105" grpId="0" animBg="1"/>
      <p:bldP spid="107" grpId="0" animBg="1"/>
      <p:bldP spid="108" grpId="0" animBg="1"/>
      <p:bldP spid="109" grpId="0" animBg="1"/>
      <p:bldP spid="111" grpId="0"/>
      <p:bldP spid="112" grpId="0"/>
      <p:bldP spid="113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9" grpId="0" animBg="1"/>
      <p:bldP spid="130" grpId="0" animBg="1"/>
      <p:bldP spid="132" grpId="0" animBg="1"/>
      <p:bldP spid="134" grpId="0" animBg="1"/>
      <p:bldP spid="135" grpId="0" animBg="1"/>
      <p:bldP spid="137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/>
      <p:bldP spid="188" grpId="0"/>
      <p:bldP spid="189" grpId="0"/>
      <p:bldP spid="189" grpId="1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 animBg="1"/>
      <p:bldP spid="205" grpId="0" animBg="1"/>
      <p:bldP spid="98" grpId="0" animBg="1"/>
      <p:bldP spid="90" grpId="0" animBg="1"/>
      <p:bldP spid="90" grpId="1" animBg="1"/>
      <p:bldP spid="90" grpId="2" animBg="1"/>
      <p:bldP spid="90" grpId="3" animBg="1"/>
      <p:bldP spid="90" grpId="4" animBg="1"/>
      <p:bldP spid="91" grpId="0" animBg="1"/>
      <p:bldP spid="91" grpId="1" animBg="1"/>
      <p:bldP spid="91" grpId="2" animBg="1"/>
      <p:bldP spid="91" grpId="3" animBg="1"/>
      <p:bldP spid="91" grpId="4" animBg="1"/>
      <p:bldP spid="92" grpId="0" animBg="1"/>
      <p:bldP spid="92" grpId="1" animBg="1"/>
      <p:bldP spid="92" grpId="2" animBg="1"/>
      <p:bldP spid="92" grpId="3" animBg="1"/>
      <p:bldP spid="92" grpId="4" animBg="1"/>
      <p:bldP spid="93" grpId="0" animBg="1"/>
      <p:bldP spid="93" grpId="1" animBg="1"/>
      <p:bldP spid="93" grpId="2" animBg="1"/>
      <p:bldP spid="93" grpId="3" animBg="1"/>
      <p:bldP spid="93" grpId="4" animBg="1"/>
      <p:bldP spid="94" grpId="0" animBg="1"/>
      <p:bldP spid="94" grpId="1" animBg="1"/>
      <p:bldP spid="94" grpId="2" animBg="1"/>
      <p:bldP spid="94" grpId="3" animBg="1"/>
      <p:bldP spid="94" grpId="4" animBg="1"/>
      <p:bldP spid="95" grpId="0" animBg="1"/>
      <p:bldP spid="95" grpId="1" animBg="1"/>
      <p:bldP spid="95" grpId="2" animBg="1"/>
      <p:bldP spid="95" grpId="3" animBg="1"/>
      <p:bldP spid="95" grpId="4" animBg="1"/>
      <p:bldP spid="96" grpId="0" animBg="1"/>
      <p:bldP spid="96" grpId="1" animBg="1"/>
      <p:bldP spid="96" grpId="2" animBg="1"/>
      <p:bldP spid="96" grpId="3" animBg="1"/>
      <p:bldP spid="96" grpId="4" animBg="1"/>
      <p:bldP spid="97" grpId="0" animBg="1"/>
      <p:bldP spid="97" grpId="1" animBg="1"/>
      <p:bldP spid="97" grpId="2" animBg="1"/>
      <p:bldP spid="97" grpId="3" animBg="1"/>
      <p:bldP spid="97" grpId="4" animBg="1"/>
      <p:bldP spid="203" grpId="0" animBg="1"/>
      <p:bldP spid="203" grpId="1" animBg="1"/>
      <p:bldP spid="204" grpId="0" animBg="1"/>
      <p:bldP spid="20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Các cách truyền </a:t>
            </a:r>
            <a:r>
              <a:rPr lang="vi-VN" smtClean="0"/>
              <a:t>đố</a:t>
            </a:r>
            <a:r>
              <a:rPr lang="en-US" smtClean="0"/>
              <a:t>i số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Truyền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đị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 chỉ (con trỏ)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Con trỏ cơ bản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4419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057400"/>
            <a:ext cx="7010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hoanvi(int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x, 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y);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a = 2912; b = 1706;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hoanvi(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b);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printf(“a = %d, b = %d”, a, b);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hoanvi(int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x, 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t 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x;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y;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y = t;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2743200" y="5105400"/>
            <a:ext cx="2133600" cy="381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438400" y="5715000"/>
            <a:ext cx="3657600" cy="381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AutoShape 6"/>
          <p:cNvSpPr>
            <a:spLocks noChangeArrowheads="1"/>
          </p:cNvSpPr>
          <p:nvPr/>
        </p:nvSpPr>
        <p:spPr bwMode="gray">
          <a:xfrm>
            <a:off x="5410200" y="3505200"/>
            <a:ext cx="1828800" cy="9144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</a:rPr>
              <a:t>int t = *x;</a:t>
            </a:r>
          </a:p>
          <a:p>
            <a:pPr>
              <a:defRPr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</a:rPr>
              <a:t>*x = *y;</a:t>
            </a:r>
          </a:p>
          <a:p>
            <a:pPr>
              <a:defRPr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</a:rPr>
              <a:t>*y = *t;</a:t>
            </a:r>
          </a:p>
        </p:txBody>
      </p:sp>
      <p:sp>
        <p:nvSpPr>
          <p:cNvPr id="148" name="AutoShape 6"/>
          <p:cNvSpPr>
            <a:spLocks noChangeArrowheads="1"/>
          </p:cNvSpPr>
          <p:nvPr/>
        </p:nvSpPr>
        <p:spPr bwMode="gray">
          <a:xfrm>
            <a:off x="1600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9" name="AutoShape 6"/>
          <p:cNvSpPr>
            <a:spLocks noChangeArrowheads="1"/>
          </p:cNvSpPr>
          <p:nvPr/>
        </p:nvSpPr>
        <p:spPr bwMode="gray">
          <a:xfrm>
            <a:off x="2057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3" name="AutoShape 6"/>
          <p:cNvSpPr>
            <a:spLocks noChangeArrowheads="1"/>
          </p:cNvSpPr>
          <p:nvPr/>
        </p:nvSpPr>
        <p:spPr bwMode="gray">
          <a:xfrm>
            <a:off x="2514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4" name="AutoShape 6"/>
          <p:cNvSpPr>
            <a:spLocks noChangeArrowheads="1"/>
          </p:cNvSpPr>
          <p:nvPr/>
        </p:nvSpPr>
        <p:spPr bwMode="gray">
          <a:xfrm>
            <a:off x="2971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5" name="AutoShape 6"/>
          <p:cNvSpPr>
            <a:spLocks noChangeArrowheads="1"/>
          </p:cNvSpPr>
          <p:nvPr/>
        </p:nvSpPr>
        <p:spPr bwMode="gray">
          <a:xfrm>
            <a:off x="3429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6" name="AutoShape 6"/>
          <p:cNvSpPr>
            <a:spLocks noChangeArrowheads="1"/>
          </p:cNvSpPr>
          <p:nvPr/>
        </p:nvSpPr>
        <p:spPr bwMode="gray">
          <a:xfrm>
            <a:off x="3886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7" name="AutoShape 6"/>
          <p:cNvSpPr>
            <a:spLocks noChangeArrowheads="1"/>
          </p:cNvSpPr>
          <p:nvPr/>
        </p:nvSpPr>
        <p:spPr bwMode="gray">
          <a:xfrm>
            <a:off x="4343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8" name="AutoShape 6"/>
          <p:cNvSpPr>
            <a:spLocks noChangeArrowheads="1"/>
          </p:cNvSpPr>
          <p:nvPr/>
        </p:nvSpPr>
        <p:spPr bwMode="gray">
          <a:xfrm>
            <a:off x="4800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97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Truyền </a:t>
            </a:r>
            <a:r>
              <a:rPr lang="vi-VN" smtClean="0"/>
              <a:t>đị</a:t>
            </a:r>
            <a:r>
              <a:rPr lang="en-US" smtClean="0"/>
              <a:t>a chỉ (con trỏ)</a:t>
            </a:r>
          </a:p>
        </p:txBody>
      </p:sp>
      <p:sp>
        <p:nvSpPr>
          <p:cNvPr id="297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Con trỏ cơ bản</a:t>
            </a:r>
            <a:endParaRPr lang="en-US" smtClean="0"/>
          </a:p>
        </p:txBody>
      </p:sp>
      <p:sp>
        <p:nvSpPr>
          <p:cNvPr id="73" name="AutoShape 6"/>
          <p:cNvSpPr>
            <a:spLocks noChangeArrowheads="1"/>
          </p:cNvSpPr>
          <p:nvPr/>
        </p:nvSpPr>
        <p:spPr bwMode="gray">
          <a:xfrm>
            <a:off x="7543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gray">
          <a:xfrm>
            <a:off x="685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75" name="AutoShape 6"/>
          <p:cNvSpPr>
            <a:spLocks noChangeArrowheads="1"/>
          </p:cNvSpPr>
          <p:nvPr/>
        </p:nvSpPr>
        <p:spPr bwMode="gray">
          <a:xfrm>
            <a:off x="1143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9" name="AutoShape 6"/>
          <p:cNvSpPr>
            <a:spLocks noChangeArrowheads="1"/>
          </p:cNvSpPr>
          <p:nvPr/>
        </p:nvSpPr>
        <p:spPr bwMode="gray">
          <a:xfrm>
            <a:off x="5257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4" name="AutoShape 6"/>
          <p:cNvSpPr>
            <a:spLocks noChangeArrowheads="1"/>
          </p:cNvSpPr>
          <p:nvPr/>
        </p:nvSpPr>
        <p:spPr bwMode="gray">
          <a:xfrm>
            <a:off x="5715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5" name="AutoShape 6"/>
          <p:cNvSpPr>
            <a:spLocks noChangeArrowheads="1"/>
          </p:cNvSpPr>
          <p:nvPr/>
        </p:nvSpPr>
        <p:spPr bwMode="gray">
          <a:xfrm>
            <a:off x="6172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7" name="AutoShape 6"/>
          <p:cNvSpPr>
            <a:spLocks noChangeArrowheads="1"/>
          </p:cNvSpPr>
          <p:nvPr/>
        </p:nvSpPr>
        <p:spPr bwMode="gray">
          <a:xfrm>
            <a:off x="6629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8" name="AutoShape 6"/>
          <p:cNvSpPr>
            <a:spLocks noChangeArrowheads="1"/>
          </p:cNvSpPr>
          <p:nvPr/>
        </p:nvSpPr>
        <p:spPr bwMode="gray">
          <a:xfrm>
            <a:off x="7086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9" name="AutoShape 6"/>
          <p:cNvSpPr>
            <a:spLocks noChangeArrowheads="1"/>
          </p:cNvSpPr>
          <p:nvPr/>
        </p:nvSpPr>
        <p:spPr bwMode="gray">
          <a:xfrm>
            <a:off x="1600200" y="6248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int </a:t>
            </a:r>
            <a:r>
              <a:rPr lang="en-US" sz="2400">
                <a:solidFill>
                  <a:srgbClr val="FF0000"/>
                </a:solidFill>
              </a:rPr>
              <a:t>a</a:t>
            </a:r>
            <a:r>
              <a:rPr lang="en-US" sz="2400"/>
              <a:t> = 5</a:t>
            </a:r>
          </a:p>
        </p:txBody>
      </p:sp>
      <p:sp>
        <p:nvSpPr>
          <p:cNvPr id="111" name="AutoShape 6"/>
          <p:cNvSpPr>
            <a:spLocks noChangeArrowheads="1"/>
          </p:cNvSpPr>
          <p:nvPr/>
        </p:nvSpPr>
        <p:spPr bwMode="gray">
          <a:xfrm>
            <a:off x="1143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0A</a:t>
            </a:r>
            <a:endParaRPr lang="en-US" baseline="30000"/>
          </a:p>
        </p:txBody>
      </p:sp>
      <p:sp>
        <p:nvSpPr>
          <p:cNvPr id="112" name="AutoShape 6"/>
          <p:cNvSpPr>
            <a:spLocks noChangeArrowheads="1"/>
          </p:cNvSpPr>
          <p:nvPr/>
        </p:nvSpPr>
        <p:spPr bwMode="gray">
          <a:xfrm>
            <a:off x="1600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0B</a:t>
            </a:r>
            <a:endParaRPr lang="en-US" baseline="30000"/>
          </a:p>
        </p:txBody>
      </p:sp>
      <p:sp>
        <p:nvSpPr>
          <p:cNvPr id="113" name="AutoShape 6"/>
          <p:cNvSpPr>
            <a:spLocks noChangeArrowheads="1"/>
          </p:cNvSpPr>
          <p:nvPr/>
        </p:nvSpPr>
        <p:spPr bwMode="gray">
          <a:xfrm>
            <a:off x="2057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0C</a:t>
            </a:r>
            <a:endParaRPr lang="en-US" baseline="30000"/>
          </a:p>
        </p:txBody>
      </p:sp>
      <p:sp>
        <p:nvSpPr>
          <p:cNvPr id="117" name="AutoShape 6"/>
          <p:cNvSpPr>
            <a:spLocks noChangeArrowheads="1"/>
          </p:cNvSpPr>
          <p:nvPr/>
        </p:nvSpPr>
        <p:spPr bwMode="gray">
          <a:xfrm>
            <a:off x="2514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0D</a:t>
            </a:r>
            <a:endParaRPr lang="en-US" baseline="30000"/>
          </a:p>
        </p:txBody>
      </p:sp>
      <p:sp>
        <p:nvSpPr>
          <p:cNvPr id="118" name="AutoShape 6"/>
          <p:cNvSpPr>
            <a:spLocks noChangeArrowheads="1"/>
          </p:cNvSpPr>
          <p:nvPr/>
        </p:nvSpPr>
        <p:spPr bwMode="gray">
          <a:xfrm>
            <a:off x="29718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0E</a:t>
            </a:r>
            <a:endParaRPr lang="en-US" baseline="30000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gray">
          <a:xfrm>
            <a:off x="3429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0F</a:t>
            </a:r>
            <a:endParaRPr lang="en-US" baseline="30000"/>
          </a:p>
        </p:txBody>
      </p:sp>
      <p:sp>
        <p:nvSpPr>
          <p:cNvPr id="120" name="AutoShape 6"/>
          <p:cNvSpPr>
            <a:spLocks noChangeArrowheads="1"/>
          </p:cNvSpPr>
          <p:nvPr/>
        </p:nvSpPr>
        <p:spPr bwMode="gray">
          <a:xfrm>
            <a:off x="3886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10</a:t>
            </a:r>
            <a:endParaRPr lang="en-US" baseline="30000"/>
          </a:p>
        </p:txBody>
      </p:sp>
      <p:sp>
        <p:nvSpPr>
          <p:cNvPr id="121" name="AutoShape 6"/>
          <p:cNvSpPr>
            <a:spLocks noChangeArrowheads="1"/>
          </p:cNvSpPr>
          <p:nvPr/>
        </p:nvSpPr>
        <p:spPr bwMode="gray">
          <a:xfrm>
            <a:off x="4343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11</a:t>
            </a:r>
            <a:endParaRPr lang="en-US" baseline="30000"/>
          </a:p>
        </p:txBody>
      </p:sp>
      <p:sp>
        <p:nvSpPr>
          <p:cNvPr id="122" name="AutoShape 6"/>
          <p:cNvSpPr>
            <a:spLocks noChangeArrowheads="1"/>
          </p:cNvSpPr>
          <p:nvPr/>
        </p:nvSpPr>
        <p:spPr bwMode="gray">
          <a:xfrm>
            <a:off x="4800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12</a:t>
            </a:r>
            <a:endParaRPr lang="en-US" baseline="30000"/>
          </a:p>
        </p:txBody>
      </p:sp>
      <p:sp>
        <p:nvSpPr>
          <p:cNvPr id="123" name="AutoShape 6"/>
          <p:cNvSpPr>
            <a:spLocks noChangeArrowheads="1"/>
          </p:cNvSpPr>
          <p:nvPr/>
        </p:nvSpPr>
        <p:spPr bwMode="gray">
          <a:xfrm>
            <a:off x="52578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13</a:t>
            </a:r>
            <a:endParaRPr lang="en-US" baseline="30000"/>
          </a:p>
        </p:txBody>
      </p:sp>
      <p:sp>
        <p:nvSpPr>
          <p:cNvPr id="124" name="AutoShape 6"/>
          <p:cNvSpPr>
            <a:spLocks noChangeArrowheads="1"/>
          </p:cNvSpPr>
          <p:nvPr/>
        </p:nvSpPr>
        <p:spPr bwMode="gray">
          <a:xfrm>
            <a:off x="5715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14</a:t>
            </a:r>
            <a:endParaRPr lang="en-US" baseline="30000"/>
          </a:p>
        </p:txBody>
      </p:sp>
      <p:sp>
        <p:nvSpPr>
          <p:cNvPr id="125" name="AutoShape 6"/>
          <p:cNvSpPr>
            <a:spLocks noChangeArrowheads="1"/>
          </p:cNvSpPr>
          <p:nvPr/>
        </p:nvSpPr>
        <p:spPr bwMode="gray">
          <a:xfrm>
            <a:off x="6172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15</a:t>
            </a:r>
            <a:endParaRPr lang="en-US" baseline="30000"/>
          </a:p>
        </p:txBody>
      </p:sp>
      <p:sp>
        <p:nvSpPr>
          <p:cNvPr id="126" name="AutoShape 6"/>
          <p:cNvSpPr>
            <a:spLocks noChangeArrowheads="1"/>
          </p:cNvSpPr>
          <p:nvPr/>
        </p:nvSpPr>
        <p:spPr bwMode="gray">
          <a:xfrm>
            <a:off x="6629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16</a:t>
            </a:r>
            <a:endParaRPr lang="en-US" baseline="30000"/>
          </a:p>
        </p:txBody>
      </p:sp>
      <p:sp>
        <p:nvSpPr>
          <p:cNvPr id="127" name="AutoShape 6"/>
          <p:cNvSpPr>
            <a:spLocks noChangeArrowheads="1"/>
          </p:cNvSpPr>
          <p:nvPr/>
        </p:nvSpPr>
        <p:spPr bwMode="gray">
          <a:xfrm>
            <a:off x="7086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17</a:t>
            </a:r>
            <a:endParaRPr lang="en-US" baseline="30000"/>
          </a:p>
        </p:txBody>
      </p:sp>
      <p:cxnSp>
        <p:nvCxnSpPr>
          <p:cNvPr id="128" name="Straight Arrow Connector 127"/>
          <p:cNvCxnSpPr/>
          <p:nvPr/>
        </p:nvCxnSpPr>
        <p:spPr>
          <a:xfrm rot="5400000" flipH="1" flipV="1">
            <a:off x="1639887" y="6132513"/>
            <a:ext cx="37941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utoShape 6"/>
          <p:cNvSpPr>
            <a:spLocks noChangeArrowheads="1"/>
          </p:cNvSpPr>
          <p:nvPr/>
        </p:nvSpPr>
        <p:spPr bwMode="gray">
          <a:xfrm>
            <a:off x="3429000" y="6248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int </a:t>
            </a:r>
            <a:r>
              <a:rPr lang="en-US" sz="2400">
                <a:solidFill>
                  <a:srgbClr val="FF0000"/>
                </a:solidFill>
              </a:rPr>
              <a:t>b</a:t>
            </a:r>
            <a:r>
              <a:rPr lang="en-US" sz="2400"/>
              <a:t> = 6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rot="5400000" flipH="1" flipV="1">
            <a:off x="3468687" y="6132513"/>
            <a:ext cx="37941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AutoShape 6"/>
          <p:cNvSpPr>
            <a:spLocks noChangeArrowheads="1"/>
          </p:cNvSpPr>
          <p:nvPr/>
        </p:nvSpPr>
        <p:spPr bwMode="gray">
          <a:xfrm>
            <a:off x="2514600" y="3733800"/>
            <a:ext cx="1219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int </a:t>
            </a:r>
            <a:r>
              <a:rPr lang="en-US" sz="2400">
                <a:solidFill>
                  <a:srgbClr val="FF0000"/>
                </a:solidFill>
              </a:rPr>
              <a:t>*x</a:t>
            </a:r>
          </a:p>
        </p:txBody>
      </p:sp>
      <p:sp>
        <p:nvSpPr>
          <p:cNvPr id="135" name="AutoShape 6"/>
          <p:cNvSpPr>
            <a:spLocks noChangeArrowheads="1"/>
          </p:cNvSpPr>
          <p:nvPr/>
        </p:nvSpPr>
        <p:spPr bwMode="gray">
          <a:xfrm>
            <a:off x="3886200" y="3733800"/>
            <a:ext cx="1295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int </a:t>
            </a:r>
            <a:r>
              <a:rPr lang="en-US" sz="2400">
                <a:solidFill>
                  <a:srgbClr val="FF0000"/>
                </a:solidFill>
              </a:rPr>
              <a:t>*y</a:t>
            </a:r>
          </a:p>
        </p:txBody>
      </p:sp>
      <p:sp>
        <p:nvSpPr>
          <p:cNvPr id="136" name="AutoShape 6"/>
          <p:cNvSpPr>
            <a:spLocks noChangeArrowheads="1"/>
          </p:cNvSpPr>
          <p:nvPr/>
        </p:nvSpPr>
        <p:spPr bwMode="gray">
          <a:xfrm>
            <a:off x="1143000" y="3657600"/>
            <a:ext cx="4114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7" name="AutoShape 6"/>
          <p:cNvSpPr>
            <a:spLocks noChangeArrowheads="1"/>
          </p:cNvSpPr>
          <p:nvPr/>
        </p:nvSpPr>
        <p:spPr bwMode="gray">
          <a:xfrm>
            <a:off x="1295400" y="3733800"/>
            <a:ext cx="10668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</a:rPr>
              <a:t>hoanvi</a:t>
            </a:r>
          </a:p>
        </p:txBody>
      </p:sp>
      <p:cxnSp>
        <p:nvCxnSpPr>
          <p:cNvPr id="138" name="Straight Arrow Connector 137"/>
          <p:cNvCxnSpPr>
            <a:stCxn id="134" idx="2"/>
          </p:cNvCxnSpPr>
          <p:nvPr/>
        </p:nvCxnSpPr>
        <p:spPr>
          <a:xfrm rot="5400000">
            <a:off x="2857501" y="4457700"/>
            <a:ext cx="533400" cy="3175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5400000">
            <a:off x="1639094" y="4914106"/>
            <a:ext cx="381000" cy="15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1828800" y="4724400"/>
            <a:ext cx="1295400" cy="15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5" idx="2"/>
          </p:cNvCxnSpPr>
          <p:nvPr/>
        </p:nvCxnSpPr>
        <p:spPr>
          <a:xfrm rot="16200000" flipH="1">
            <a:off x="4264819" y="4460081"/>
            <a:ext cx="546100" cy="7938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rot="5400000">
            <a:off x="3467894" y="4914106"/>
            <a:ext cx="381000" cy="15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3657600" y="4724400"/>
            <a:ext cx="884238" cy="15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AutoShape 6"/>
          <p:cNvSpPr>
            <a:spLocks noChangeArrowheads="1"/>
          </p:cNvSpPr>
          <p:nvPr/>
        </p:nvSpPr>
        <p:spPr bwMode="gray">
          <a:xfrm>
            <a:off x="75438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172" name="AutoShape 6"/>
          <p:cNvSpPr>
            <a:spLocks noChangeArrowheads="1"/>
          </p:cNvSpPr>
          <p:nvPr/>
        </p:nvSpPr>
        <p:spPr bwMode="gray">
          <a:xfrm>
            <a:off x="6858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173" name="AutoShape 6"/>
          <p:cNvSpPr>
            <a:spLocks noChangeArrowheads="1"/>
          </p:cNvSpPr>
          <p:nvPr/>
        </p:nvSpPr>
        <p:spPr bwMode="gray">
          <a:xfrm>
            <a:off x="11430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4" name="AutoShape 6"/>
          <p:cNvSpPr>
            <a:spLocks noChangeArrowheads="1"/>
          </p:cNvSpPr>
          <p:nvPr/>
        </p:nvSpPr>
        <p:spPr bwMode="gray">
          <a:xfrm>
            <a:off x="16002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5" name="AutoShape 6"/>
          <p:cNvSpPr>
            <a:spLocks noChangeArrowheads="1"/>
          </p:cNvSpPr>
          <p:nvPr/>
        </p:nvSpPr>
        <p:spPr bwMode="gray">
          <a:xfrm>
            <a:off x="20574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6" name="AutoShape 6"/>
          <p:cNvSpPr>
            <a:spLocks noChangeArrowheads="1"/>
          </p:cNvSpPr>
          <p:nvPr/>
        </p:nvSpPr>
        <p:spPr bwMode="gray">
          <a:xfrm>
            <a:off x="25146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7" name="AutoShape 6"/>
          <p:cNvSpPr>
            <a:spLocks noChangeArrowheads="1"/>
          </p:cNvSpPr>
          <p:nvPr/>
        </p:nvSpPr>
        <p:spPr bwMode="gray">
          <a:xfrm>
            <a:off x="29718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8" name="AutoShape 6"/>
          <p:cNvSpPr>
            <a:spLocks noChangeArrowheads="1"/>
          </p:cNvSpPr>
          <p:nvPr/>
        </p:nvSpPr>
        <p:spPr bwMode="gray">
          <a:xfrm>
            <a:off x="34290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9" name="AutoShape 6"/>
          <p:cNvSpPr>
            <a:spLocks noChangeArrowheads="1"/>
          </p:cNvSpPr>
          <p:nvPr/>
        </p:nvSpPr>
        <p:spPr bwMode="gray">
          <a:xfrm>
            <a:off x="38862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0" name="AutoShape 6"/>
          <p:cNvSpPr>
            <a:spLocks noChangeArrowheads="1"/>
          </p:cNvSpPr>
          <p:nvPr/>
        </p:nvSpPr>
        <p:spPr bwMode="gray">
          <a:xfrm>
            <a:off x="43434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1" name="AutoShape 6"/>
          <p:cNvSpPr>
            <a:spLocks noChangeArrowheads="1"/>
          </p:cNvSpPr>
          <p:nvPr/>
        </p:nvSpPr>
        <p:spPr bwMode="gray">
          <a:xfrm>
            <a:off x="48006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2" name="AutoShape 6"/>
          <p:cNvSpPr>
            <a:spLocks noChangeArrowheads="1"/>
          </p:cNvSpPr>
          <p:nvPr/>
        </p:nvSpPr>
        <p:spPr bwMode="gray">
          <a:xfrm>
            <a:off x="52578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3" name="AutoShape 6"/>
          <p:cNvSpPr>
            <a:spLocks noChangeArrowheads="1"/>
          </p:cNvSpPr>
          <p:nvPr/>
        </p:nvSpPr>
        <p:spPr bwMode="gray">
          <a:xfrm>
            <a:off x="57150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4" name="AutoShape 6"/>
          <p:cNvSpPr>
            <a:spLocks noChangeArrowheads="1"/>
          </p:cNvSpPr>
          <p:nvPr/>
        </p:nvSpPr>
        <p:spPr bwMode="gray">
          <a:xfrm>
            <a:off x="61722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5" name="AutoShape 6"/>
          <p:cNvSpPr>
            <a:spLocks noChangeArrowheads="1"/>
          </p:cNvSpPr>
          <p:nvPr/>
        </p:nvSpPr>
        <p:spPr bwMode="gray">
          <a:xfrm>
            <a:off x="66294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6" name="AutoShape 6"/>
          <p:cNvSpPr>
            <a:spLocks noChangeArrowheads="1"/>
          </p:cNvSpPr>
          <p:nvPr/>
        </p:nvSpPr>
        <p:spPr bwMode="gray">
          <a:xfrm>
            <a:off x="70866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7" name="AutoShape 6"/>
          <p:cNvSpPr>
            <a:spLocks noChangeArrowheads="1"/>
          </p:cNvSpPr>
          <p:nvPr/>
        </p:nvSpPr>
        <p:spPr bwMode="gray">
          <a:xfrm>
            <a:off x="1143000" y="1752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18</a:t>
            </a:r>
            <a:endParaRPr lang="en-US" baseline="30000"/>
          </a:p>
        </p:txBody>
      </p:sp>
      <p:sp>
        <p:nvSpPr>
          <p:cNvPr id="188" name="AutoShape 6"/>
          <p:cNvSpPr>
            <a:spLocks noChangeArrowheads="1"/>
          </p:cNvSpPr>
          <p:nvPr/>
        </p:nvSpPr>
        <p:spPr bwMode="gray">
          <a:xfrm>
            <a:off x="1600200" y="1752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19</a:t>
            </a:r>
            <a:endParaRPr lang="en-US" baseline="30000"/>
          </a:p>
        </p:txBody>
      </p:sp>
      <p:sp>
        <p:nvSpPr>
          <p:cNvPr id="189" name="AutoShape 6"/>
          <p:cNvSpPr>
            <a:spLocks noChangeArrowheads="1"/>
          </p:cNvSpPr>
          <p:nvPr/>
        </p:nvSpPr>
        <p:spPr bwMode="gray">
          <a:xfrm>
            <a:off x="2057400" y="1752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1A</a:t>
            </a:r>
            <a:endParaRPr lang="en-US" baseline="30000"/>
          </a:p>
        </p:txBody>
      </p:sp>
      <p:sp>
        <p:nvSpPr>
          <p:cNvPr id="190" name="AutoShape 6"/>
          <p:cNvSpPr>
            <a:spLocks noChangeArrowheads="1"/>
          </p:cNvSpPr>
          <p:nvPr/>
        </p:nvSpPr>
        <p:spPr bwMode="gray">
          <a:xfrm>
            <a:off x="2514600" y="1752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1B</a:t>
            </a:r>
            <a:endParaRPr lang="en-US" baseline="30000"/>
          </a:p>
        </p:txBody>
      </p:sp>
      <p:sp>
        <p:nvSpPr>
          <p:cNvPr id="191" name="AutoShape 6"/>
          <p:cNvSpPr>
            <a:spLocks noChangeArrowheads="1"/>
          </p:cNvSpPr>
          <p:nvPr/>
        </p:nvSpPr>
        <p:spPr bwMode="gray">
          <a:xfrm>
            <a:off x="2971800" y="1752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1C</a:t>
            </a:r>
            <a:endParaRPr lang="en-US" baseline="30000"/>
          </a:p>
        </p:txBody>
      </p:sp>
      <p:sp>
        <p:nvSpPr>
          <p:cNvPr id="192" name="AutoShape 6"/>
          <p:cNvSpPr>
            <a:spLocks noChangeArrowheads="1"/>
          </p:cNvSpPr>
          <p:nvPr/>
        </p:nvSpPr>
        <p:spPr bwMode="gray">
          <a:xfrm>
            <a:off x="3429000" y="1752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1D</a:t>
            </a:r>
            <a:endParaRPr lang="en-US" baseline="30000"/>
          </a:p>
        </p:txBody>
      </p:sp>
      <p:sp>
        <p:nvSpPr>
          <p:cNvPr id="193" name="AutoShape 6"/>
          <p:cNvSpPr>
            <a:spLocks noChangeArrowheads="1"/>
          </p:cNvSpPr>
          <p:nvPr/>
        </p:nvSpPr>
        <p:spPr bwMode="gray">
          <a:xfrm>
            <a:off x="3886200" y="1752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1E</a:t>
            </a:r>
            <a:endParaRPr lang="en-US" baseline="30000"/>
          </a:p>
        </p:txBody>
      </p:sp>
      <p:sp>
        <p:nvSpPr>
          <p:cNvPr id="194" name="AutoShape 6"/>
          <p:cNvSpPr>
            <a:spLocks noChangeArrowheads="1"/>
          </p:cNvSpPr>
          <p:nvPr/>
        </p:nvSpPr>
        <p:spPr bwMode="gray">
          <a:xfrm>
            <a:off x="4343400" y="1752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1F</a:t>
            </a:r>
            <a:endParaRPr lang="en-US" baseline="30000"/>
          </a:p>
        </p:txBody>
      </p:sp>
      <p:sp>
        <p:nvSpPr>
          <p:cNvPr id="195" name="AutoShape 6"/>
          <p:cNvSpPr>
            <a:spLocks noChangeArrowheads="1"/>
          </p:cNvSpPr>
          <p:nvPr/>
        </p:nvSpPr>
        <p:spPr bwMode="gray">
          <a:xfrm>
            <a:off x="4800600" y="1752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20</a:t>
            </a:r>
            <a:endParaRPr lang="en-US" baseline="30000"/>
          </a:p>
        </p:txBody>
      </p:sp>
      <p:sp>
        <p:nvSpPr>
          <p:cNvPr id="196" name="AutoShape 6"/>
          <p:cNvSpPr>
            <a:spLocks noChangeArrowheads="1"/>
          </p:cNvSpPr>
          <p:nvPr/>
        </p:nvSpPr>
        <p:spPr bwMode="gray">
          <a:xfrm>
            <a:off x="5257800" y="1752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21</a:t>
            </a:r>
            <a:endParaRPr lang="en-US" baseline="30000"/>
          </a:p>
        </p:txBody>
      </p:sp>
      <p:sp>
        <p:nvSpPr>
          <p:cNvPr id="197" name="AutoShape 6"/>
          <p:cNvSpPr>
            <a:spLocks noChangeArrowheads="1"/>
          </p:cNvSpPr>
          <p:nvPr/>
        </p:nvSpPr>
        <p:spPr bwMode="gray">
          <a:xfrm>
            <a:off x="5715000" y="1752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22</a:t>
            </a:r>
            <a:endParaRPr lang="en-US" baseline="30000"/>
          </a:p>
        </p:txBody>
      </p:sp>
      <p:sp>
        <p:nvSpPr>
          <p:cNvPr id="198" name="AutoShape 6"/>
          <p:cNvSpPr>
            <a:spLocks noChangeArrowheads="1"/>
          </p:cNvSpPr>
          <p:nvPr/>
        </p:nvSpPr>
        <p:spPr bwMode="gray">
          <a:xfrm>
            <a:off x="6172200" y="1752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23</a:t>
            </a:r>
            <a:endParaRPr lang="en-US" baseline="30000"/>
          </a:p>
        </p:txBody>
      </p:sp>
      <p:sp>
        <p:nvSpPr>
          <p:cNvPr id="199" name="AutoShape 6"/>
          <p:cNvSpPr>
            <a:spLocks noChangeArrowheads="1"/>
          </p:cNvSpPr>
          <p:nvPr/>
        </p:nvSpPr>
        <p:spPr bwMode="gray">
          <a:xfrm>
            <a:off x="6629400" y="1752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24</a:t>
            </a:r>
            <a:endParaRPr lang="en-US" baseline="30000"/>
          </a:p>
        </p:txBody>
      </p:sp>
      <p:sp>
        <p:nvSpPr>
          <p:cNvPr id="200" name="AutoShape 6"/>
          <p:cNvSpPr>
            <a:spLocks noChangeArrowheads="1"/>
          </p:cNvSpPr>
          <p:nvPr/>
        </p:nvSpPr>
        <p:spPr bwMode="gray">
          <a:xfrm>
            <a:off x="7086600" y="1752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25</a:t>
            </a:r>
            <a:endParaRPr lang="en-US" baseline="30000"/>
          </a:p>
        </p:txBody>
      </p:sp>
      <p:sp>
        <p:nvSpPr>
          <p:cNvPr id="201" name="AutoShape 6"/>
          <p:cNvSpPr>
            <a:spLocks noChangeArrowheads="1"/>
          </p:cNvSpPr>
          <p:nvPr/>
        </p:nvSpPr>
        <p:spPr bwMode="gray">
          <a:xfrm>
            <a:off x="1600200" y="990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int *x</a:t>
            </a:r>
          </a:p>
        </p:txBody>
      </p:sp>
      <p:cxnSp>
        <p:nvCxnSpPr>
          <p:cNvPr id="202" name="Straight Arrow Connector 201"/>
          <p:cNvCxnSpPr/>
          <p:nvPr/>
        </p:nvCxnSpPr>
        <p:spPr>
          <a:xfrm rot="5400000">
            <a:off x="1600994" y="1675606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AutoShape 6"/>
          <p:cNvSpPr>
            <a:spLocks noChangeArrowheads="1"/>
          </p:cNvSpPr>
          <p:nvPr/>
        </p:nvSpPr>
        <p:spPr bwMode="gray">
          <a:xfrm>
            <a:off x="3429000" y="990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int *y</a:t>
            </a:r>
          </a:p>
        </p:txBody>
      </p:sp>
      <p:cxnSp>
        <p:nvCxnSpPr>
          <p:cNvPr id="206" name="Straight Arrow Connector 205"/>
          <p:cNvCxnSpPr/>
          <p:nvPr/>
        </p:nvCxnSpPr>
        <p:spPr>
          <a:xfrm rot="5400000">
            <a:off x="3429794" y="1675606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utoShape 6"/>
          <p:cNvSpPr>
            <a:spLocks noChangeArrowheads="1"/>
          </p:cNvSpPr>
          <p:nvPr/>
        </p:nvSpPr>
        <p:spPr bwMode="gray">
          <a:xfrm>
            <a:off x="16002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0B</a:t>
            </a:r>
          </a:p>
        </p:txBody>
      </p:sp>
      <p:sp>
        <p:nvSpPr>
          <p:cNvPr id="91" name="AutoShape 6"/>
          <p:cNvSpPr>
            <a:spLocks noChangeArrowheads="1"/>
          </p:cNvSpPr>
          <p:nvPr/>
        </p:nvSpPr>
        <p:spPr bwMode="gray">
          <a:xfrm>
            <a:off x="20574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92" name="AutoShape 6"/>
          <p:cNvSpPr>
            <a:spLocks noChangeArrowheads="1"/>
          </p:cNvSpPr>
          <p:nvPr/>
        </p:nvSpPr>
        <p:spPr bwMode="gray">
          <a:xfrm>
            <a:off x="25146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93" name="AutoShape 6"/>
          <p:cNvSpPr>
            <a:spLocks noChangeArrowheads="1"/>
          </p:cNvSpPr>
          <p:nvPr/>
        </p:nvSpPr>
        <p:spPr bwMode="gray">
          <a:xfrm>
            <a:off x="29718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94" name="AutoShape 6"/>
          <p:cNvSpPr>
            <a:spLocks noChangeArrowheads="1"/>
          </p:cNvSpPr>
          <p:nvPr/>
        </p:nvSpPr>
        <p:spPr bwMode="gray">
          <a:xfrm>
            <a:off x="34290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0F</a:t>
            </a:r>
          </a:p>
        </p:txBody>
      </p:sp>
      <p:sp>
        <p:nvSpPr>
          <p:cNvPr id="95" name="AutoShape 6"/>
          <p:cNvSpPr>
            <a:spLocks noChangeArrowheads="1"/>
          </p:cNvSpPr>
          <p:nvPr/>
        </p:nvSpPr>
        <p:spPr bwMode="gray">
          <a:xfrm>
            <a:off x="38862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96" name="AutoShape 6"/>
          <p:cNvSpPr>
            <a:spLocks noChangeArrowheads="1"/>
          </p:cNvSpPr>
          <p:nvPr/>
        </p:nvSpPr>
        <p:spPr bwMode="gray">
          <a:xfrm>
            <a:off x="43434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97" name="AutoShape 6"/>
          <p:cNvSpPr>
            <a:spLocks noChangeArrowheads="1"/>
          </p:cNvSpPr>
          <p:nvPr/>
        </p:nvSpPr>
        <p:spPr bwMode="gray">
          <a:xfrm>
            <a:off x="4800600" y="2209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98" name="AutoShape 6"/>
          <p:cNvSpPr>
            <a:spLocks noChangeArrowheads="1"/>
          </p:cNvSpPr>
          <p:nvPr/>
        </p:nvSpPr>
        <p:spPr bwMode="gray">
          <a:xfrm>
            <a:off x="5257800" y="3276600"/>
            <a:ext cx="2133600" cy="1371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03" name="AutoShape 6"/>
          <p:cNvSpPr>
            <a:spLocks noChangeArrowheads="1"/>
          </p:cNvSpPr>
          <p:nvPr/>
        </p:nvSpPr>
        <p:spPr bwMode="gray">
          <a:xfrm>
            <a:off x="1600200" y="21336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04" name="AutoShape 6"/>
          <p:cNvSpPr>
            <a:spLocks noChangeArrowheads="1"/>
          </p:cNvSpPr>
          <p:nvPr/>
        </p:nvSpPr>
        <p:spPr bwMode="gray">
          <a:xfrm>
            <a:off x="3429000" y="21336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6" name="AutoShape 6"/>
          <p:cNvSpPr>
            <a:spLocks noChangeArrowheads="1"/>
          </p:cNvSpPr>
          <p:nvPr/>
        </p:nvSpPr>
        <p:spPr bwMode="gray">
          <a:xfrm>
            <a:off x="1600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05</a:t>
            </a:r>
          </a:p>
        </p:txBody>
      </p:sp>
      <p:sp>
        <p:nvSpPr>
          <p:cNvPr id="81" name="AutoShape 6"/>
          <p:cNvSpPr>
            <a:spLocks noChangeArrowheads="1"/>
          </p:cNvSpPr>
          <p:nvPr/>
        </p:nvSpPr>
        <p:spPr bwMode="gray">
          <a:xfrm>
            <a:off x="2057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82" name="AutoShape 6"/>
          <p:cNvSpPr>
            <a:spLocks noChangeArrowheads="1"/>
          </p:cNvSpPr>
          <p:nvPr/>
        </p:nvSpPr>
        <p:spPr bwMode="gray">
          <a:xfrm>
            <a:off x="2514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83" name="AutoShape 6"/>
          <p:cNvSpPr>
            <a:spLocks noChangeArrowheads="1"/>
          </p:cNvSpPr>
          <p:nvPr/>
        </p:nvSpPr>
        <p:spPr bwMode="gray">
          <a:xfrm>
            <a:off x="2971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85" name="AutoShape 6"/>
          <p:cNvSpPr>
            <a:spLocks noChangeArrowheads="1"/>
          </p:cNvSpPr>
          <p:nvPr/>
        </p:nvSpPr>
        <p:spPr bwMode="gray">
          <a:xfrm>
            <a:off x="3429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06</a:t>
            </a:r>
          </a:p>
        </p:txBody>
      </p:sp>
      <p:sp>
        <p:nvSpPr>
          <p:cNvPr id="86" name="AutoShape 6"/>
          <p:cNvSpPr>
            <a:spLocks noChangeArrowheads="1"/>
          </p:cNvSpPr>
          <p:nvPr/>
        </p:nvSpPr>
        <p:spPr bwMode="gray">
          <a:xfrm>
            <a:off x="3886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87" name="AutoShape 6"/>
          <p:cNvSpPr>
            <a:spLocks noChangeArrowheads="1"/>
          </p:cNvSpPr>
          <p:nvPr/>
        </p:nvSpPr>
        <p:spPr bwMode="gray">
          <a:xfrm>
            <a:off x="4343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88" name="AutoShape 6"/>
          <p:cNvSpPr>
            <a:spLocks noChangeArrowheads="1"/>
          </p:cNvSpPr>
          <p:nvPr/>
        </p:nvSpPr>
        <p:spPr bwMode="gray">
          <a:xfrm>
            <a:off x="4800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129" name="AutoShape 6"/>
          <p:cNvSpPr>
            <a:spLocks noChangeArrowheads="1"/>
          </p:cNvSpPr>
          <p:nvPr/>
        </p:nvSpPr>
        <p:spPr bwMode="gray">
          <a:xfrm>
            <a:off x="1600200" y="53340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0" name="AutoShape 6"/>
          <p:cNvSpPr>
            <a:spLocks noChangeArrowheads="1"/>
          </p:cNvSpPr>
          <p:nvPr/>
        </p:nvSpPr>
        <p:spPr bwMode="gray">
          <a:xfrm>
            <a:off x="3429000" y="53340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00"/>
                            </p:stCondLst>
                            <p:childTnLst>
                              <p:par>
                                <p:cTn id="2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2000"/>
                            </p:stCondLst>
                            <p:childTnLst>
                              <p:par>
                                <p:cTn id="3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 tmFilter="0, 0; .2, .5; .8, .5; 1, 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7" dur="250" autoRev="1" fill="hold"/>
                                        <p:tgtEl>
                                          <p:spTgt spid="2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0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3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6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9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 tmFilter="0, 0; .2, .5; .8, .5; 1, 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2" dur="250" autoRev="1" fill="hold"/>
                                        <p:tgtEl>
                                          <p:spTgt spid="2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5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8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1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4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60962E-6 L 0.41667 -0.28862 " pathEditMode="relative" rAng="0" ptsTypes="AA">
                                      <p:cBhvr>
                                        <p:cTn id="35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00" y="-14400"/>
                                    </p:animMotion>
                                  </p:childTnLst>
                                </p:cTn>
                              </p:par>
                              <p:par>
                                <p:cTn id="35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60962E-6 L 0.41667 -0.28862 " pathEditMode="relative" rAng="0" ptsTypes="AA">
                                      <p:cBhvr>
                                        <p:cTn id="36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00" y="-14400"/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60962E-6 L 0.41667 -0.28862 " pathEditMode="relative" rAng="0" ptsTypes="AA">
                                      <p:cBhvr>
                                        <p:cTn id="36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00" y="-14400"/>
                                    </p:animMotion>
                                  </p:childTnLst>
                                </p:cTn>
                              </p:par>
                              <p:par>
                                <p:cTn id="36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60962E-6 L 0.41667 -0.28862 " pathEditMode="relative" rAng="0" ptsTypes="AA">
                                      <p:cBhvr>
                                        <p:cTn id="36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00" y="-14400"/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60962E-6 L 0.21667 -0.19981 " pathEditMode="relative" rAng="0" ptsTypes="AA">
                                      <p:cBhvr>
                                        <p:cTn id="36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-10000"/>
                                    </p:animMotion>
                                  </p:childTnLst>
                                </p:cTn>
                              </p:par>
                              <p:par>
                                <p:cTn id="36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60962E-6 L 0.21667 -0.19981 " pathEditMode="relative" rAng="0" ptsTypes="AA">
                                      <p:cBhvr>
                                        <p:cTn id="36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-10000"/>
                                    </p:animMotion>
                                  </p:childTnLst>
                                </p:cTn>
                              </p:par>
                              <p:par>
                                <p:cTn id="36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60962E-6 L 0.21667 -0.19981 " pathEditMode="relative" rAng="0" ptsTypes="AA">
                                      <p:cBhvr>
                                        <p:cTn id="37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-10000"/>
                                    </p:animMotion>
                                  </p:childTnLst>
                                </p:cTn>
                              </p:par>
                              <p:par>
                                <p:cTn id="37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73994E-6 L 0.21667 -0.19991 " pathEditMode="relative" rAng="0" ptsTypes="AA">
                                      <p:cBhvr>
                                        <p:cTn id="37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2000"/>
                            </p:stCondLst>
                            <p:childTnLst>
                              <p:par>
                                <p:cTn id="37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6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7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9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2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3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5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6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8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9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1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2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4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7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9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667 -0.28875 L 0.2 -1.73994E-6 " pathEditMode="relative" rAng="0" ptsTypes="AA">
                                      <p:cBhvr>
                                        <p:cTn id="40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0" y="14400"/>
                                    </p:animMotion>
                                  </p:childTnLst>
                                </p:cTn>
                              </p:par>
                              <p:par>
                                <p:cTn id="40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667 -0.28875 L 0.2 -1.73994E-6 " pathEditMode="relative" rAng="0" ptsTypes="AA">
                                      <p:cBhvr>
                                        <p:cTn id="40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0" y="14400"/>
                                    </p:animMotion>
                                  </p:childTnLst>
                                </p:cTn>
                              </p:par>
                              <p:par>
                                <p:cTn id="40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667 -0.28875 L 0.2 -1.73994E-6 " pathEditMode="relative" rAng="0" ptsTypes="AA">
                                      <p:cBhvr>
                                        <p:cTn id="40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0" y="14400"/>
                                    </p:animMotion>
                                  </p:childTnLst>
                                </p:cTn>
                              </p:par>
                              <p:par>
                                <p:cTn id="40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667 -0.28875 L 0.2 -1.73994E-6 " pathEditMode="relative" rAng="0" ptsTypes="AA">
                                      <p:cBhvr>
                                        <p:cTn id="40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0" y="14400"/>
                                    </p:animMotion>
                                  </p:childTnLst>
                                </p:cTn>
                              </p:par>
                              <p:par>
                                <p:cTn id="40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-0.19981 L -0.2 -1.60962E-6 " pathEditMode="relative" rAng="0" ptsTypes="AA">
                                      <p:cBhvr>
                                        <p:cTn id="40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0" y="10000"/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-0.19967 L -0.2 -1.73994E-6 " pathEditMode="relative" rAng="0" ptsTypes="AA">
                                      <p:cBhvr>
                                        <p:cTn id="41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0" y="10000"/>
                                    </p:animMotion>
                                  </p:childTnLst>
                                </p:cTn>
                              </p:par>
                              <p:par>
                                <p:cTn id="41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-0.19981 L -0.2 -1.60962E-6 " pathEditMode="relative" rAng="0" ptsTypes="AA">
                                      <p:cBhvr>
                                        <p:cTn id="41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0" y="10000"/>
                                    </p:animMotion>
                                  </p:childTnLst>
                                </p:cTn>
                              </p:par>
                              <p:par>
                                <p:cTn id="41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-0.19991 L -0.2 -1.73994E-6 " pathEditMode="relative" rAng="0" ptsTypes="AA">
                                      <p:cBhvr>
                                        <p:cTn id="41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0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48" grpId="0" animBg="1"/>
      <p:bldP spid="149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73" grpId="0" animBg="1"/>
      <p:bldP spid="74" grpId="0" animBg="1"/>
      <p:bldP spid="75" grpId="0" animBg="1"/>
      <p:bldP spid="89" grpId="0" animBg="1"/>
      <p:bldP spid="104" grpId="0" animBg="1"/>
      <p:bldP spid="105" grpId="0" animBg="1"/>
      <p:bldP spid="107" grpId="0" animBg="1"/>
      <p:bldP spid="108" grpId="0" animBg="1"/>
      <p:bldP spid="109" grpId="0" animBg="1"/>
      <p:bldP spid="111" grpId="0"/>
      <p:bldP spid="112" grpId="0"/>
      <p:bldP spid="113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32" grpId="0" animBg="1"/>
      <p:bldP spid="134" grpId="0" animBg="1"/>
      <p:bldP spid="135" grpId="0" animBg="1"/>
      <p:bldP spid="137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 animBg="1"/>
      <p:bldP spid="205" grpId="0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203" grpId="0" animBg="1"/>
      <p:bldP spid="203" grpId="1" animBg="1"/>
      <p:bldP spid="204" grpId="0" animBg="1"/>
      <p:bldP spid="204" grpId="1" animBg="1"/>
      <p:bldP spid="76" grpId="0" animBg="1"/>
      <p:bldP spid="76" grpId="1" animBg="1"/>
      <p:bldP spid="76" grpId="2" animBg="1"/>
      <p:bldP spid="76" grpId="3" animBg="1"/>
      <p:bldP spid="81" grpId="0" animBg="1"/>
      <p:bldP spid="81" grpId="1" animBg="1"/>
      <p:bldP spid="81" grpId="2" animBg="1"/>
      <p:bldP spid="81" grpId="3" animBg="1"/>
      <p:bldP spid="82" grpId="0" animBg="1"/>
      <p:bldP spid="82" grpId="1" animBg="1"/>
      <p:bldP spid="82" grpId="2" animBg="1"/>
      <p:bldP spid="82" grpId="3" animBg="1"/>
      <p:bldP spid="83" grpId="0" animBg="1"/>
      <p:bldP spid="83" grpId="1" animBg="1"/>
      <p:bldP spid="83" grpId="2" animBg="1"/>
      <p:bldP spid="83" grpId="3" animBg="1"/>
      <p:bldP spid="85" grpId="0" animBg="1"/>
      <p:bldP spid="85" grpId="1" animBg="1"/>
      <p:bldP spid="85" grpId="2" animBg="1"/>
      <p:bldP spid="85" grpId="3" animBg="1"/>
      <p:bldP spid="86" grpId="0" animBg="1"/>
      <p:bldP spid="86" grpId="1" animBg="1"/>
      <p:bldP spid="86" grpId="2" animBg="1"/>
      <p:bldP spid="86" grpId="3" animBg="1"/>
      <p:bldP spid="87" grpId="0" animBg="1"/>
      <p:bldP spid="87" grpId="1" animBg="1"/>
      <p:bldP spid="87" grpId="2" animBg="1"/>
      <p:bldP spid="87" grpId="3" animBg="1"/>
      <p:bldP spid="88" grpId="0" animBg="1"/>
      <p:bldP spid="88" grpId="1" animBg="1"/>
      <p:bldP spid="88" grpId="2" animBg="1"/>
      <p:bldP spid="88" grpId="3" animBg="1"/>
      <p:bldP spid="129" grpId="0" animBg="1"/>
      <p:bldP spid="1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Các cách truyền </a:t>
            </a:r>
            <a:r>
              <a:rPr lang="vi-VN" smtClean="0"/>
              <a:t>đố</a:t>
            </a:r>
            <a:r>
              <a:rPr lang="en-US" smtClean="0"/>
              <a:t>i số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Truyền tham chiếu (C++)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Con trỏ cơ bản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4419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057400"/>
            <a:ext cx="7010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hoanvi(int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x, 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y);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a = 2912; b = 1706;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hoanvi(a, b);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printf(“a = %d, b = %d”, a, b);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hoanvi(int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x, 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t = x; x = y; y = t;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2743200" y="5105400"/>
            <a:ext cx="2133600" cy="381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438400" y="5715000"/>
            <a:ext cx="3048000" cy="381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AutoShape 6"/>
          <p:cNvSpPr>
            <a:spLocks noChangeArrowheads="1"/>
          </p:cNvSpPr>
          <p:nvPr/>
        </p:nvSpPr>
        <p:spPr bwMode="gray">
          <a:xfrm>
            <a:off x="5410200" y="3505200"/>
            <a:ext cx="1828800" cy="9144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</a:rPr>
              <a:t>int t = x;</a:t>
            </a:r>
          </a:p>
          <a:p>
            <a:pPr>
              <a:defRPr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</a:rPr>
              <a:t>x = y;</a:t>
            </a:r>
          </a:p>
          <a:p>
            <a:pPr>
              <a:defRPr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</a:rPr>
              <a:t>y = t;</a:t>
            </a:r>
          </a:p>
        </p:txBody>
      </p:sp>
      <p:sp>
        <p:nvSpPr>
          <p:cNvPr id="148" name="AutoShape 6"/>
          <p:cNvSpPr>
            <a:spLocks noChangeArrowheads="1"/>
          </p:cNvSpPr>
          <p:nvPr/>
        </p:nvSpPr>
        <p:spPr bwMode="gray">
          <a:xfrm>
            <a:off x="1600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9" name="AutoShape 6"/>
          <p:cNvSpPr>
            <a:spLocks noChangeArrowheads="1"/>
          </p:cNvSpPr>
          <p:nvPr/>
        </p:nvSpPr>
        <p:spPr bwMode="gray">
          <a:xfrm>
            <a:off x="2057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3" name="AutoShape 6"/>
          <p:cNvSpPr>
            <a:spLocks noChangeArrowheads="1"/>
          </p:cNvSpPr>
          <p:nvPr/>
        </p:nvSpPr>
        <p:spPr bwMode="gray">
          <a:xfrm>
            <a:off x="2514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4" name="AutoShape 6"/>
          <p:cNvSpPr>
            <a:spLocks noChangeArrowheads="1"/>
          </p:cNvSpPr>
          <p:nvPr/>
        </p:nvSpPr>
        <p:spPr bwMode="gray">
          <a:xfrm>
            <a:off x="2971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5" name="AutoShape 6"/>
          <p:cNvSpPr>
            <a:spLocks noChangeArrowheads="1"/>
          </p:cNvSpPr>
          <p:nvPr/>
        </p:nvSpPr>
        <p:spPr bwMode="gray">
          <a:xfrm>
            <a:off x="3429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6" name="AutoShape 6"/>
          <p:cNvSpPr>
            <a:spLocks noChangeArrowheads="1"/>
          </p:cNvSpPr>
          <p:nvPr/>
        </p:nvSpPr>
        <p:spPr bwMode="gray">
          <a:xfrm>
            <a:off x="3886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7" name="AutoShape 6"/>
          <p:cNvSpPr>
            <a:spLocks noChangeArrowheads="1"/>
          </p:cNvSpPr>
          <p:nvPr/>
        </p:nvSpPr>
        <p:spPr bwMode="gray">
          <a:xfrm>
            <a:off x="4343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8" name="AutoShape 6"/>
          <p:cNvSpPr>
            <a:spLocks noChangeArrowheads="1"/>
          </p:cNvSpPr>
          <p:nvPr/>
        </p:nvSpPr>
        <p:spPr bwMode="gray">
          <a:xfrm>
            <a:off x="4800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17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Truyền tham chiếu (C++)</a:t>
            </a:r>
          </a:p>
        </p:txBody>
      </p:sp>
      <p:sp>
        <p:nvSpPr>
          <p:cNvPr id="317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Con trỏ cơ bản</a:t>
            </a:r>
            <a:endParaRPr lang="en-US" smtClean="0"/>
          </a:p>
        </p:txBody>
      </p:sp>
      <p:sp>
        <p:nvSpPr>
          <p:cNvPr id="73" name="AutoShape 6"/>
          <p:cNvSpPr>
            <a:spLocks noChangeArrowheads="1"/>
          </p:cNvSpPr>
          <p:nvPr/>
        </p:nvSpPr>
        <p:spPr bwMode="gray">
          <a:xfrm>
            <a:off x="7543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gray">
          <a:xfrm>
            <a:off x="685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75" name="AutoShape 6"/>
          <p:cNvSpPr>
            <a:spLocks noChangeArrowheads="1"/>
          </p:cNvSpPr>
          <p:nvPr/>
        </p:nvSpPr>
        <p:spPr bwMode="gray">
          <a:xfrm>
            <a:off x="1143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9" name="AutoShape 6"/>
          <p:cNvSpPr>
            <a:spLocks noChangeArrowheads="1"/>
          </p:cNvSpPr>
          <p:nvPr/>
        </p:nvSpPr>
        <p:spPr bwMode="gray">
          <a:xfrm>
            <a:off x="5257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4" name="AutoShape 6"/>
          <p:cNvSpPr>
            <a:spLocks noChangeArrowheads="1"/>
          </p:cNvSpPr>
          <p:nvPr/>
        </p:nvSpPr>
        <p:spPr bwMode="gray">
          <a:xfrm>
            <a:off x="5715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5" name="AutoShape 6"/>
          <p:cNvSpPr>
            <a:spLocks noChangeArrowheads="1"/>
          </p:cNvSpPr>
          <p:nvPr/>
        </p:nvSpPr>
        <p:spPr bwMode="gray">
          <a:xfrm>
            <a:off x="6172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7" name="AutoShape 6"/>
          <p:cNvSpPr>
            <a:spLocks noChangeArrowheads="1"/>
          </p:cNvSpPr>
          <p:nvPr/>
        </p:nvSpPr>
        <p:spPr bwMode="gray">
          <a:xfrm>
            <a:off x="6629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8" name="AutoShape 6"/>
          <p:cNvSpPr>
            <a:spLocks noChangeArrowheads="1"/>
          </p:cNvSpPr>
          <p:nvPr/>
        </p:nvSpPr>
        <p:spPr bwMode="gray">
          <a:xfrm>
            <a:off x="7086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9" name="AutoShape 6"/>
          <p:cNvSpPr>
            <a:spLocks noChangeArrowheads="1"/>
          </p:cNvSpPr>
          <p:nvPr/>
        </p:nvSpPr>
        <p:spPr bwMode="gray">
          <a:xfrm>
            <a:off x="1600200" y="6248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int </a:t>
            </a:r>
            <a:r>
              <a:rPr lang="en-US" sz="2400">
                <a:solidFill>
                  <a:srgbClr val="FF0000"/>
                </a:solidFill>
              </a:rPr>
              <a:t>a</a:t>
            </a:r>
            <a:r>
              <a:rPr lang="en-US" sz="2400"/>
              <a:t> = 5</a:t>
            </a:r>
          </a:p>
        </p:txBody>
      </p:sp>
      <p:sp>
        <p:nvSpPr>
          <p:cNvPr id="111" name="AutoShape 6"/>
          <p:cNvSpPr>
            <a:spLocks noChangeArrowheads="1"/>
          </p:cNvSpPr>
          <p:nvPr/>
        </p:nvSpPr>
        <p:spPr bwMode="gray">
          <a:xfrm>
            <a:off x="1143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0A</a:t>
            </a:r>
            <a:endParaRPr lang="en-US" baseline="30000"/>
          </a:p>
        </p:txBody>
      </p:sp>
      <p:sp>
        <p:nvSpPr>
          <p:cNvPr id="112" name="AutoShape 6"/>
          <p:cNvSpPr>
            <a:spLocks noChangeArrowheads="1"/>
          </p:cNvSpPr>
          <p:nvPr/>
        </p:nvSpPr>
        <p:spPr bwMode="gray">
          <a:xfrm>
            <a:off x="1600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0B</a:t>
            </a:r>
            <a:endParaRPr lang="en-US" baseline="30000"/>
          </a:p>
        </p:txBody>
      </p:sp>
      <p:sp>
        <p:nvSpPr>
          <p:cNvPr id="113" name="AutoShape 6"/>
          <p:cNvSpPr>
            <a:spLocks noChangeArrowheads="1"/>
          </p:cNvSpPr>
          <p:nvPr/>
        </p:nvSpPr>
        <p:spPr bwMode="gray">
          <a:xfrm>
            <a:off x="2057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0C</a:t>
            </a:r>
            <a:endParaRPr lang="en-US" baseline="30000"/>
          </a:p>
        </p:txBody>
      </p:sp>
      <p:sp>
        <p:nvSpPr>
          <p:cNvPr id="117" name="AutoShape 6"/>
          <p:cNvSpPr>
            <a:spLocks noChangeArrowheads="1"/>
          </p:cNvSpPr>
          <p:nvPr/>
        </p:nvSpPr>
        <p:spPr bwMode="gray">
          <a:xfrm>
            <a:off x="2514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0D</a:t>
            </a:r>
            <a:endParaRPr lang="en-US" baseline="30000"/>
          </a:p>
        </p:txBody>
      </p:sp>
      <p:sp>
        <p:nvSpPr>
          <p:cNvPr id="118" name="AutoShape 6"/>
          <p:cNvSpPr>
            <a:spLocks noChangeArrowheads="1"/>
          </p:cNvSpPr>
          <p:nvPr/>
        </p:nvSpPr>
        <p:spPr bwMode="gray">
          <a:xfrm>
            <a:off x="29718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0E</a:t>
            </a:r>
            <a:endParaRPr lang="en-US" baseline="30000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gray">
          <a:xfrm>
            <a:off x="3429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0F</a:t>
            </a:r>
            <a:endParaRPr lang="en-US" baseline="30000"/>
          </a:p>
        </p:txBody>
      </p:sp>
      <p:sp>
        <p:nvSpPr>
          <p:cNvPr id="120" name="AutoShape 6"/>
          <p:cNvSpPr>
            <a:spLocks noChangeArrowheads="1"/>
          </p:cNvSpPr>
          <p:nvPr/>
        </p:nvSpPr>
        <p:spPr bwMode="gray">
          <a:xfrm>
            <a:off x="3886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10</a:t>
            </a:r>
            <a:endParaRPr lang="en-US" baseline="30000"/>
          </a:p>
        </p:txBody>
      </p:sp>
      <p:sp>
        <p:nvSpPr>
          <p:cNvPr id="121" name="AutoShape 6"/>
          <p:cNvSpPr>
            <a:spLocks noChangeArrowheads="1"/>
          </p:cNvSpPr>
          <p:nvPr/>
        </p:nvSpPr>
        <p:spPr bwMode="gray">
          <a:xfrm>
            <a:off x="4343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11</a:t>
            </a:r>
            <a:endParaRPr lang="en-US" baseline="30000"/>
          </a:p>
        </p:txBody>
      </p:sp>
      <p:sp>
        <p:nvSpPr>
          <p:cNvPr id="122" name="AutoShape 6"/>
          <p:cNvSpPr>
            <a:spLocks noChangeArrowheads="1"/>
          </p:cNvSpPr>
          <p:nvPr/>
        </p:nvSpPr>
        <p:spPr bwMode="gray">
          <a:xfrm>
            <a:off x="4800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12</a:t>
            </a:r>
            <a:endParaRPr lang="en-US" baseline="30000"/>
          </a:p>
        </p:txBody>
      </p:sp>
      <p:sp>
        <p:nvSpPr>
          <p:cNvPr id="123" name="AutoShape 6"/>
          <p:cNvSpPr>
            <a:spLocks noChangeArrowheads="1"/>
          </p:cNvSpPr>
          <p:nvPr/>
        </p:nvSpPr>
        <p:spPr bwMode="gray">
          <a:xfrm>
            <a:off x="52578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13</a:t>
            </a:r>
            <a:endParaRPr lang="en-US" baseline="30000"/>
          </a:p>
        </p:txBody>
      </p:sp>
      <p:sp>
        <p:nvSpPr>
          <p:cNvPr id="124" name="AutoShape 6"/>
          <p:cNvSpPr>
            <a:spLocks noChangeArrowheads="1"/>
          </p:cNvSpPr>
          <p:nvPr/>
        </p:nvSpPr>
        <p:spPr bwMode="gray">
          <a:xfrm>
            <a:off x="5715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14</a:t>
            </a:r>
            <a:endParaRPr lang="en-US" baseline="30000"/>
          </a:p>
        </p:txBody>
      </p:sp>
      <p:sp>
        <p:nvSpPr>
          <p:cNvPr id="125" name="AutoShape 6"/>
          <p:cNvSpPr>
            <a:spLocks noChangeArrowheads="1"/>
          </p:cNvSpPr>
          <p:nvPr/>
        </p:nvSpPr>
        <p:spPr bwMode="gray">
          <a:xfrm>
            <a:off x="6172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15</a:t>
            </a:r>
            <a:endParaRPr lang="en-US" baseline="30000"/>
          </a:p>
        </p:txBody>
      </p:sp>
      <p:sp>
        <p:nvSpPr>
          <p:cNvPr id="126" name="AutoShape 6"/>
          <p:cNvSpPr>
            <a:spLocks noChangeArrowheads="1"/>
          </p:cNvSpPr>
          <p:nvPr/>
        </p:nvSpPr>
        <p:spPr bwMode="gray">
          <a:xfrm>
            <a:off x="6629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16</a:t>
            </a:r>
            <a:endParaRPr lang="en-US" baseline="30000"/>
          </a:p>
        </p:txBody>
      </p:sp>
      <p:sp>
        <p:nvSpPr>
          <p:cNvPr id="127" name="AutoShape 6"/>
          <p:cNvSpPr>
            <a:spLocks noChangeArrowheads="1"/>
          </p:cNvSpPr>
          <p:nvPr/>
        </p:nvSpPr>
        <p:spPr bwMode="gray">
          <a:xfrm>
            <a:off x="7086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17</a:t>
            </a:r>
            <a:endParaRPr lang="en-US" baseline="30000"/>
          </a:p>
        </p:txBody>
      </p:sp>
      <p:cxnSp>
        <p:nvCxnSpPr>
          <p:cNvPr id="128" name="Straight Arrow Connector 127"/>
          <p:cNvCxnSpPr/>
          <p:nvPr/>
        </p:nvCxnSpPr>
        <p:spPr>
          <a:xfrm rot="5400000" flipH="1" flipV="1">
            <a:off x="1639887" y="6132513"/>
            <a:ext cx="37941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utoShape 6"/>
          <p:cNvSpPr>
            <a:spLocks noChangeArrowheads="1"/>
          </p:cNvSpPr>
          <p:nvPr/>
        </p:nvSpPr>
        <p:spPr bwMode="gray">
          <a:xfrm>
            <a:off x="3429000" y="6248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int </a:t>
            </a:r>
            <a:r>
              <a:rPr lang="en-US" sz="2400">
                <a:solidFill>
                  <a:srgbClr val="FF0000"/>
                </a:solidFill>
              </a:rPr>
              <a:t>b</a:t>
            </a:r>
            <a:r>
              <a:rPr lang="en-US" sz="2400"/>
              <a:t> = 6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rot="5400000" flipH="1" flipV="1">
            <a:off x="3468687" y="6132513"/>
            <a:ext cx="37941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AutoShape 6"/>
          <p:cNvSpPr>
            <a:spLocks noChangeArrowheads="1"/>
          </p:cNvSpPr>
          <p:nvPr/>
        </p:nvSpPr>
        <p:spPr bwMode="gray">
          <a:xfrm>
            <a:off x="2514600" y="3733800"/>
            <a:ext cx="1219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int </a:t>
            </a:r>
            <a:r>
              <a:rPr lang="en-US" sz="2400">
                <a:solidFill>
                  <a:srgbClr val="FF0000"/>
                </a:solidFill>
              </a:rPr>
              <a:t>&amp;x</a:t>
            </a:r>
          </a:p>
        </p:txBody>
      </p:sp>
      <p:sp>
        <p:nvSpPr>
          <p:cNvPr id="135" name="AutoShape 6"/>
          <p:cNvSpPr>
            <a:spLocks noChangeArrowheads="1"/>
          </p:cNvSpPr>
          <p:nvPr/>
        </p:nvSpPr>
        <p:spPr bwMode="gray">
          <a:xfrm>
            <a:off x="3886200" y="3733800"/>
            <a:ext cx="1295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int </a:t>
            </a:r>
            <a:r>
              <a:rPr lang="en-US" sz="2400">
                <a:solidFill>
                  <a:srgbClr val="FF0000"/>
                </a:solidFill>
              </a:rPr>
              <a:t>&amp;y</a:t>
            </a:r>
          </a:p>
        </p:txBody>
      </p:sp>
      <p:sp>
        <p:nvSpPr>
          <p:cNvPr id="136" name="AutoShape 6"/>
          <p:cNvSpPr>
            <a:spLocks noChangeArrowheads="1"/>
          </p:cNvSpPr>
          <p:nvPr/>
        </p:nvSpPr>
        <p:spPr bwMode="gray">
          <a:xfrm>
            <a:off x="1143000" y="3657600"/>
            <a:ext cx="4114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7" name="AutoShape 6"/>
          <p:cNvSpPr>
            <a:spLocks noChangeArrowheads="1"/>
          </p:cNvSpPr>
          <p:nvPr/>
        </p:nvSpPr>
        <p:spPr bwMode="gray">
          <a:xfrm>
            <a:off x="1295400" y="3733800"/>
            <a:ext cx="10668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</a:rPr>
              <a:t>hoanvi</a:t>
            </a:r>
          </a:p>
        </p:txBody>
      </p:sp>
      <p:cxnSp>
        <p:nvCxnSpPr>
          <p:cNvPr id="138" name="Straight Arrow Connector 137"/>
          <p:cNvCxnSpPr>
            <a:stCxn id="134" idx="2"/>
          </p:cNvCxnSpPr>
          <p:nvPr/>
        </p:nvCxnSpPr>
        <p:spPr>
          <a:xfrm rot="5400000">
            <a:off x="2857501" y="4457700"/>
            <a:ext cx="533400" cy="3175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5400000">
            <a:off x="1639094" y="4914106"/>
            <a:ext cx="381000" cy="15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1828800" y="4724400"/>
            <a:ext cx="1295400" cy="15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5" idx="2"/>
          </p:cNvCxnSpPr>
          <p:nvPr/>
        </p:nvCxnSpPr>
        <p:spPr>
          <a:xfrm rot="16200000" flipH="1">
            <a:off x="4264819" y="4460081"/>
            <a:ext cx="546100" cy="7938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rot="5400000">
            <a:off x="3467894" y="4914106"/>
            <a:ext cx="381000" cy="15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3657600" y="4724400"/>
            <a:ext cx="884238" cy="15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AutoShape 6"/>
          <p:cNvSpPr>
            <a:spLocks noChangeArrowheads="1"/>
          </p:cNvSpPr>
          <p:nvPr/>
        </p:nvSpPr>
        <p:spPr bwMode="gray">
          <a:xfrm>
            <a:off x="5257800" y="3276600"/>
            <a:ext cx="2133600" cy="1371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6" name="AutoShape 6"/>
          <p:cNvSpPr>
            <a:spLocks noChangeArrowheads="1"/>
          </p:cNvSpPr>
          <p:nvPr/>
        </p:nvSpPr>
        <p:spPr bwMode="gray">
          <a:xfrm>
            <a:off x="1600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05</a:t>
            </a:r>
          </a:p>
        </p:txBody>
      </p:sp>
      <p:sp>
        <p:nvSpPr>
          <p:cNvPr id="81" name="AutoShape 6"/>
          <p:cNvSpPr>
            <a:spLocks noChangeArrowheads="1"/>
          </p:cNvSpPr>
          <p:nvPr/>
        </p:nvSpPr>
        <p:spPr bwMode="gray">
          <a:xfrm>
            <a:off x="2057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82" name="AutoShape 6"/>
          <p:cNvSpPr>
            <a:spLocks noChangeArrowheads="1"/>
          </p:cNvSpPr>
          <p:nvPr/>
        </p:nvSpPr>
        <p:spPr bwMode="gray">
          <a:xfrm>
            <a:off x="2514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83" name="AutoShape 6"/>
          <p:cNvSpPr>
            <a:spLocks noChangeArrowheads="1"/>
          </p:cNvSpPr>
          <p:nvPr/>
        </p:nvSpPr>
        <p:spPr bwMode="gray">
          <a:xfrm>
            <a:off x="2971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85" name="AutoShape 6"/>
          <p:cNvSpPr>
            <a:spLocks noChangeArrowheads="1"/>
          </p:cNvSpPr>
          <p:nvPr/>
        </p:nvSpPr>
        <p:spPr bwMode="gray">
          <a:xfrm>
            <a:off x="3429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06</a:t>
            </a:r>
          </a:p>
        </p:txBody>
      </p:sp>
      <p:sp>
        <p:nvSpPr>
          <p:cNvPr id="86" name="AutoShape 6"/>
          <p:cNvSpPr>
            <a:spLocks noChangeArrowheads="1"/>
          </p:cNvSpPr>
          <p:nvPr/>
        </p:nvSpPr>
        <p:spPr bwMode="gray">
          <a:xfrm>
            <a:off x="3886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87" name="AutoShape 6"/>
          <p:cNvSpPr>
            <a:spLocks noChangeArrowheads="1"/>
          </p:cNvSpPr>
          <p:nvPr/>
        </p:nvSpPr>
        <p:spPr bwMode="gray">
          <a:xfrm>
            <a:off x="4343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88" name="AutoShape 6"/>
          <p:cNvSpPr>
            <a:spLocks noChangeArrowheads="1"/>
          </p:cNvSpPr>
          <p:nvPr/>
        </p:nvSpPr>
        <p:spPr bwMode="gray">
          <a:xfrm>
            <a:off x="4800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129" name="AutoShape 6"/>
          <p:cNvSpPr>
            <a:spLocks noChangeArrowheads="1"/>
          </p:cNvSpPr>
          <p:nvPr/>
        </p:nvSpPr>
        <p:spPr bwMode="gray">
          <a:xfrm>
            <a:off x="1600200" y="53340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0" name="AutoShape 6"/>
          <p:cNvSpPr>
            <a:spLocks noChangeArrowheads="1"/>
          </p:cNvSpPr>
          <p:nvPr/>
        </p:nvSpPr>
        <p:spPr bwMode="gray">
          <a:xfrm>
            <a:off x="3429000" y="53340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60962E-6 L 0.41667 -0.28862 " pathEditMode="relative" rAng="0" ptsTypes="AA">
                                      <p:cBhvr>
                                        <p:cTn id="18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00" y="-14400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60962E-6 L 0.41667 -0.28862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00" y="-14400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60962E-6 L 0.41667 -0.28862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00" y="-14400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60962E-6 L 0.41667 -0.28862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00" y="-14400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60962E-6 L 0.21667 -0.19981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-10000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60962E-6 L 0.21667 -0.19981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-10000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60962E-6 L 0.21667 -0.19981 " pathEditMode="relative" rAng="0" ptsTypes="AA">
                                      <p:cBhvr>
                                        <p:cTn id="197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-10000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73994E-6 L 0.21667 -0.19991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000"/>
                            </p:stCondLst>
                            <p:childTnLst>
                              <p:par>
                                <p:cTn id="20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3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6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9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2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5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6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8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1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2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4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26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667 -0.28875 L 0.2 -1.73994E-6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0" y="14400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667 -0.28875 L 0.2 -1.73994E-6 " pathEditMode="relative" rAng="0" ptsTypes="AA">
                                      <p:cBhvr>
                                        <p:cTn id="22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0" y="14400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667 -0.28875 L 0.2 -1.73994E-6 " pathEditMode="relative" rAng="0" ptsTypes="AA">
                                      <p:cBhvr>
                                        <p:cTn id="23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0" y="14400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667 -0.28875 L 0.2 -1.73994E-6 " pathEditMode="relative" rAng="0" ptsTypes="AA">
                                      <p:cBhvr>
                                        <p:cTn id="233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0" y="14400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-0.19981 L -0.2 -1.60962E-6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0" y="10000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-0.19967 L -0.2 -1.73994E-6 " pathEditMode="relative" rAng="0" ptsTypes="AA">
                                      <p:cBhvr>
                                        <p:cTn id="237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0" y="10000"/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-0.19981 L -0.2 -1.60962E-6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0" y="10000"/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-0.19991 L -0.2 -1.73994E-6 " pathEditMode="relative" rAng="0" ptsTypes="AA">
                                      <p:cBhvr>
                                        <p:cTn id="241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0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48" grpId="0" animBg="1"/>
      <p:bldP spid="149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73" grpId="0" animBg="1"/>
      <p:bldP spid="74" grpId="0" animBg="1"/>
      <p:bldP spid="75" grpId="0" animBg="1"/>
      <p:bldP spid="89" grpId="0" animBg="1"/>
      <p:bldP spid="104" grpId="0" animBg="1"/>
      <p:bldP spid="105" grpId="0" animBg="1"/>
      <p:bldP spid="107" grpId="0" animBg="1"/>
      <p:bldP spid="108" grpId="0" animBg="1"/>
      <p:bldP spid="109" grpId="0" animBg="1"/>
      <p:bldP spid="111" grpId="0"/>
      <p:bldP spid="112" grpId="0"/>
      <p:bldP spid="113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32" grpId="0" animBg="1"/>
      <p:bldP spid="134" grpId="0" animBg="1"/>
      <p:bldP spid="135" grpId="0" animBg="1"/>
      <p:bldP spid="137" grpId="0" animBg="1"/>
      <p:bldP spid="98" grpId="0" animBg="1"/>
      <p:bldP spid="76" grpId="0" animBg="1"/>
      <p:bldP spid="76" grpId="1" animBg="1"/>
      <p:bldP spid="76" grpId="2" animBg="1"/>
      <p:bldP spid="76" grpId="3" animBg="1"/>
      <p:bldP spid="81" grpId="0" animBg="1"/>
      <p:bldP spid="81" grpId="1" animBg="1"/>
      <p:bldP spid="81" grpId="2" animBg="1"/>
      <p:bldP spid="81" grpId="3" animBg="1"/>
      <p:bldP spid="82" grpId="0" animBg="1"/>
      <p:bldP spid="82" grpId="1" animBg="1"/>
      <p:bldP spid="82" grpId="2" animBg="1"/>
      <p:bldP spid="82" grpId="3" animBg="1"/>
      <p:bldP spid="83" grpId="0" animBg="1"/>
      <p:bldP spid="83" grpId="1" animBg="1"/>
      <p:bldP spid="83" grpId="2" animBg="1"/>
      <p:bldP spid="83" grpId="3" animBg="1"/>
      <p:bldP spid="85" grpId="0" animBg="1"/>
      <p:bldP spid="85" grpId="1" animBg="1"/>
      <p:bldP spid="85" grpId="2" animBg="1"/>
      <p:bldP spid="85" grpId="3" animBg="1"/>
      <p:bldP spid="86" grpId="0" animBg="1"/>
      <p:bldP spid="86" grpId="1" animBg="1"/>
      <p:bldP spid="86" grpId="2" animBg="1"/>
      <p:bldP spid="86" grpId="3" animBg="1"/>
      <p:bldP spid="87" grpId="0" animBg="1"/>
      <p:bldP spid="87" grpId="1" animBg="1"/>
      <p:bldP spid="87" grpId="2" animBg="1"/>
      <p:bldP spid="87" grpId="3" animBg="1"/>
      <p:bldP spid="88" grpId="0" animBg="1"/>
      <p:bldP spid="88" grpId="1" animBg="1"/>
      <p:bldP spid="88" grpId="2" animBg="1"/>
      <p:bldP spid="88" grpId="3" animBg="1"/>
      <p:bldP spid="129" grpId="0" animBg="1"/>
      <p:bldP spid="1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Một số l</a:t>
            </a:r>
            <a:r>
              <a:rPr lang="vi-VN" smtClean="0"/>
              <a:t>ư</a:t>
            </a:r>
            <a:r>
              <a:rPr lang="en-US" smtClean="0"/>
              <a:t>u 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Một số l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 ý</a:t>
            </a:r>
          </a:p>
          <a:p>
            <a:pPr lvl="1" eaLnBrk="1" hangingPunct="1">
              <a:defRPr/>
            </a:pPr>
            <a:r>
              <a:rPr lang="en-US" smtClean="0"/>
              <a:t>Con trỏ là khái niệm quan trọng và khó nhất trong C. Mức </a:t>
            </a:r>
            <a:r>
              <a:rPr lang="vi-VN" smtClean="0"/>
              <a:t>độ</a:t>
            </a:r>
            <a:r>
              <a:rPr lang="en-US" smtClean="0"/>
              <a:t> thành thạo C </a:t>
            </a:r>
            <a:r>
              <a:rPr lang="vi-VN" smtClean="0"/>
              <a:t>đượ</a:t>
            </a:r>
            <a:r>
              <a:rPr lang="en-US" smtClean="0"/>
              <a:t>c </a:t>
            </a:r>
            <a:r>
              <a:rPr lang="vi-VN" smtClean="0"/>
              <a:t>đá</a:t>
            </a:r>
            <a:r>
              <a:rPr lang="en-US" smtClean="0"/>
              <a:t>nh giá qua mức </a:t>
            </a:r>
            <a:r>
              <a:rPr lang="vi-VN" smtClean="0"/>
              <a:t>độ</a:t>
            </a:r>
            <a:r>
              <a:rPr lang="en-US" smtClean="0"/>
              <a:t> sử dụng con trỏ.</a:t>
            </a:r>
          </a:p>
          <a:p>
            <a:pPr lvl="1" eaLnBrk="1" hangingPunct="1">
              <a:defRPr/>
            </a:pPr>
            <a:r>
              <a:rPr lang="en-US" smtClean="0"/>
              <a:t>Nắm rõ quy tắc sau, ví dụ </a:t>
            </a:r>
            <a:r>
              <a:rPr lang="en-US" smtClean="0">
                <a:solidFill>
                  <a:srgbClr val="FF0000"/>
                </a:solidFill>
              </a:rPr>
              <a:t>int a, *pa = &amp;a;</a:t>
            </a:r>
          </a:p>
          <a:p>
            <a:pPr lvl="2" eaLnBrk="1" hangingPunct="1">
              <a:defRPr/>
            </a:pPr>
            <a:r>
              <a:rPr lang="en-US" smtClean="0">
                <a:solidFill>
                  <a:srgbClr val="FF0000"/>
                </a:solidFill>
              </a:rPr>
              <a:t>*pa</a:t>
            </a:r>
            <a:r>
              <a:rPr lang="en-US" smtClean="0"/>
              <a:t> và </a:t>
            </a:r>
            <a:r>
              <a:rPr lang="en-US" smtClean="0">
                <a:solidFill>
                  <a:srgbClr val="FF0000"/>
                </a:solidFill>
              </a:rPr>
              <a:t>a</a:t>
            </a:r>
            <a:r>
              <a:rPr lang="en-US" smtClean="0"/>
              <a:t> </a:t>
            </a:r>
            <a:r>
              <a:rPr lang="vi-VN" smtClean="0"/>
              <a:t>đề</a:t>
            </a:r>
            <a:r>
              <a:rPr lang="en-US" smtClean="0"/>
              <a:t>u chỉ </a:t>
            </a:r>
            <a:r>
              <a:rPr lang="en-US" smtClean="0">
                <a:solidFill>
                  <a:srgbClr val="FF0000"/>
                </a:solidFill>
              </a:rPr>
              <a:t>nội dung</a:t>
            </a:r>
            <a:r>
              <a:rPr lang="en-US" smtClean="0"/>
              <a:t> của biến a.</a:t>
            </a:r>
          </a:p>
          <a:p>
            <a:pPr lvl="2" eaLnBrk="1" hangingPunct="1">
              <a:defRPr/>
            </a:pPr>
            <a:r>
              <a:rPr lang="en-US" smtClean="0">
                <a:solidFill>
                  <a:srgbClr val="FF0000"/>
                </a:solidFill>
              </a:rPr>
              <a:t>pa</a:t>
            </a:r>
            <a:r>
              <a:rPr lang="en-US" smtClean="0"/>
              <a:t> và </a:t>
            </a:r>
            <a:r>
              <a:rPr lang="en-US" smtClean="0">
                <a:solidFill>
                  <a:srgbClr val="FF0000"/>
                </a:solidFill>
              </a:rPr>
              <a:t>&amp;a</a:t>
            </a:r>
            <a:r>
              <a:rPr lang="en-US" smtClean="0"/>
              <a:t> </a:t>
            </a:r>
            <a:r>
              <a:rPr lang="vi-VN" smtClean="0"/>
              <a:t>đề</a:t>
            </a:r>
            <a:r>
              <a:rPr lang="en-US" smtClean="0"/>
              <a:t>u chỉ </a:t>
            </a:r>
            <a:r>
              <a:rPr lang="vi-VN" smtClean="0">
                <a:solidFill>
                  <a:srgbClr val="FF0000"/>
                </a:solidFill>
              </a:rPr>
              <a:t>đị</a:t>
            </a:r>
            <a:r>
              <a:rPr lang="en-US" smtClean="0">
                <a:solidFill>
                  <a:srgbClr val="FF0000"/>
                </a:solidFill>
              </a:rPr>
              <a:t>a chỉ</a:t>
            </a:r>
            <a:r>
              <a:rPr lang="en-US" smtClean="0"/>
              <a:t> của biến a.</a:t>
            </a:r>
          </a:p>
          <a:p>
            <a:pPr lvl="1" eaLnBrk="1" hangingPunct="1">
              <a:defRPr/>
            </a:pPr>
            <a:r>
              <a:rPr lang="en-US" smtClean="0">
                <a:solidFill>
                  <a:srgbClr val="FF0000"/>
                </a:solidFill>
              </a:rPr>
              <a:t>Không nên</a:t>
            </a:r>
            <a:r>
              <a:rPr lang="en-US" smtClean="0"/>
              <a:t> sử dụng con trỏ khi ch</a:t>
            </a:r>
            <a:r>
              <a:rPr lang="vi-VN" smtClean="0"/>
              <a:t>ư</a:t>
            </a:r>
            <a:r>
              <a:rPr lang="en-US" smtClean="0"/>
              <a:t>a </a:t>
            </a:r>
            <a:r>
              <a:rPr lang="vi-VN" smtClean="0"/>
              <a:t>đượ</a:t>
            </a:r>
            <a:r>
              <a:rPr lang="en-US" smtClean="0"/>
              <a:t>c khởi tạo. Kết quả sẽ không l</a:t>
            </a:r>
            <a:r>
              <a:rPr lang="vi-VN" smtClean="0"/>
              <a:t>ườ</a:t>
            </a:r>
            <a:r>
              <a:rPr lang="en-US" smtClean="0"/>
              <a:t>ng tr</a:t>
            </a:r>
            <a:r>
              <a:rPr lang="vi-VN" smtClean="0"/>
              <a:t>ướ</a:t>
            </a:r>
            <a:r>
              <a:rPr lang="en-US" smtClean="0"/>
              <a:t>c </a:t>
            </a:r>
            <a:r>
              <a:rPr lang="vi-VN" smtClean="0"/>
              <a:t>đượ</a:t>
            </a:r>
            <a:r>
              <a:rPr lang="en-US" smtClean="0"/>
              <a:t>c.</a:t>
            </a:r>
            <a:endParaRPr lang="en-US"/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Con trỏ cơ bản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5715000"/>
            <a:ext cx="1524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5715000"/>
            <a:ext cx="701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*pa;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*pa = 1904;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 trỏ và mảng một chiều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Mảng một chiều</a:t>
            </a:r>
          </a:p>
          <a:p>
            <a:pPr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Tên mảng array là một </a:t>
            </a:r>
            <a:r>
              <a:rPr lang="en-US" smtClean="0">
                <a:solidFill>
                  <a:srgbClr val="FF0000"/>
                </a:solidFill>
              </a:rPr>
              <a:t>hằng con trỏ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>
                <a:sym typeface="Wingdings" pitchFamily="2" charset="2"/>
              </a:rPr>
              <a:t>	 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không thể</a:t>
            </a:r>
            <a:r>
              <a:rPr lang="en-US" smtClean="0">
                <a:solidFill>
                  <a:srgbClr val="FF0000"/>
                </a:solidFill>
              </a:rPr>
              <a:t> thay </a:t>
            </a:r>
            <a:r>
              <a:rPr lang="vi-VN" smtClean="0">
                <a:solidFill>
                  <a:srgbClr val="FF0000"/>
                </a:solidFill>
              </a:rPr>
              <a:t>đổ</a:t>
            </a:r>
            <a:r>
              <a:rPr lang="en-US" smtClean="0">
                <a:solidFill>
                  <a:srgbClr val="FF0000"/>
                </a:solidFill>
              </a:rPr>
              <a:t>i</a:t>
            </a:r>
            <a:r>
              <a:rPr lang="en-US" smtClean="0"/>
              <a:t> giá trị của hằng này.</a:t>
            </a:r>
          </a:p>
          <a:p>
            <a:pPr lvl="1" eaLnBrk="1" hangingPunct="1">
              <a:defRPr/>
            </a:pPr>
            <a:r>
              <a:rPr lang="en-US" smtClean="0"/>
              <a:t>array là </a:t>
            </a:r>
            <a:r>
              <a:rPr lang="vi-VN" smtClean="0"/>
              <a:t>địa</a:t>
            </a:r>
            <a:r>
              <a:rPr lang="en-US" smtClean="0"/>
              <a:t> chỉ </a:t>
            </a:r>
            <a:r>
              <a:rPr lang="vi-VN" smtClean="0"/>
              <a:t>đầ</a:t>
            </a:r>
            <a:r>
              <a:rPr lang="en-US" smtClean="0"/>
              <a:t>u tiên của mảng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>
                <a:sym typeface="Wingdings" pitchFamily="2" charset="2"/>
              </a:rPr>
              <a:t>	</a:t>
            </a:r>
            <a:r>
              <a:rPr lang="en-US" smtClean="0">
                <a:solidFill>
                  <a:srgbClr val="FF0000"/>
                </a:solidFill>
              </a:rPr>
              <a:t>array</a:t>
            </a:r>
            <a:r>
              <a:rPr lang="en-US" smtClean="0"/>
              <a:t> == </a:t>
            </a:r>
            <a:r>
              <a:rPr lang="en-US" smtClean="0">
                <a:solidFill>
                  <a:srgbClr val="FF0000"/>
                </a:solidFill>
              </a:rPr>
              <a:t>&amp;array[0]</a:t>
            </a:r>
            <a:endParaRPr lang="en-US"/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Con trỏ cơ bản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2133600"/>
            <a:ext cx="1524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133600"/>
            <a:ext cx="830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array[3];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7543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685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1143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1600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2057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2514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2971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3429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3886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4343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4800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5257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5715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6172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6629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7086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1600200" y="6248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array</a:t>
            </a: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1143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0A</a:t>
            </a:r>
            <a:endParaRPr lang="en-US" baseline="30000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1600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0B</a:t>
            </a:r>
            <a:endParaRPr lang="en-US" baseline="30000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2057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0C</a:t>
            </a:r>
            <a:endParaRPr lang="en-US" baseline="30000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2514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0D</a:t>
            </a:r>
            <a:endParaRPr lang="en-US" baseline="30000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29718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0E</a:t>
            </a:r>
            <a:endParaRPr lang="en-US" baseline="30000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gray">
          <a:xfrm>
            <a:off x="3429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0F</a:t>
            </a:r>
            <a:endParaRPr lang="en-US" baseline="300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gray">
          <a:xfrm>
            <a:off x="3886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10</a:t>
            </a:r>
            <a:endParaRPr lang="en-US" baseline="30000"/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4343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11</a:t>
            </a:r>
            <a:endParaRPr lang="en-US" baseline="30000"/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4800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12</a:t>
            </a:r>
            <a:endParaRPr lang="en-US" baseline="30000"/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52578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13</a:t>
            </a:r>
            <a:endParaRPr lang="en-US" baseline="30000"/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5715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14</a:t>
            </a:r>
            <a:endParaRPr lang="en-US" baseline="30000"/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6172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15</a:t>
            </a:r>
            <a:endParaRPr lang="en-US" baseline="30000"/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6629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16</a:t>
            </a:r>
            <a:endParaRPr lang="en-US" baseline="30000"/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7086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17</a:t>
            </a:r>
            <a:endParaRPr lang="en-US" baseline="30000"/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gray">
          <a:xfrm>
            <a:off x="1600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gray">
          <a:xfrm>
            <a:off x="2057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gray">
          <a:xfrm>
            <a:off x="2514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gray">
          <a:xfrm>
            <a:off x="2971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3429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gray">
          <a:xfrm>
            <a:off x="3886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gray">
          <a:xfrm>
            <a:off x="4343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gray">
          <a:xfrm>
            <a:off x="4800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gray">
          <a:xfrm>
            <a:off x="5257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>
            <a:off x="5715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2" name="AutoShape 6"/>
          <p:cNvSpPr>
            <a:spLocks noChangeArrowheads="1"/>
          </p:cNvSpPr>
          <p:nvPr/>
        </p:nvSpPr>
        <p:spPr bwMode="gray">
          <a:xfrm>
            <a:off x="6172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3" name="AutoShape 6"/>
          <p:cNvSpPr>
            <a:spLocks noChangeArrowheads="1"/>
          </p:cNvSpPr>
          <p:nvPr/>
        </p:nvSpPr>
        <p:spPr bwMode="gray">
          <a:xfrm>
            <a:off x="6629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1600200" y="53340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3429000" y="53340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5257800" y="53340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54" name="Straight Arrow Connector 53"/>
          <p:cNvCxnSpPr/>
          <p:nvPr/>
        </p:nvCxnSpPr>
        <p:spPr>
          <a:xfrm rot="5400000" flipH="1" flipV="1">
            <a:off x="1639887" y="6132513"/>
            <a:ext cx="37941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39" grpId="0" animBg="1"/>
      <p:bldP spid="40" grpId="0" animBg="1"/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 trỏ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đế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 mảng một chiều</a:t>
            </a:r>
          </a:p>
          <a:p>
            <a:pPr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/>
          </a:p>
        </p:txBody>
      </p:sp>
      <p:sp>
        <p:nvSpPr>
          <p:cNvPr id="57" name="AutoShape 6"/>
          <p:cNvSpPr>
            <a:spLocks noChangeArrowheads="1"/>
          </p:cNvSpPr>
          <p:nvPr/>
        </p:nvSpPr>
        <p:spPr bwMode="gray">
          <a:xfrm>
            <a:off x="7543800" y="3886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348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 trỏ và mảng một chiều</a:t>
            </a:r>
          </a:p>
        </p:txBody>
      </p:sp>
      <p:sp>
        <p:nvSpPr>
          <p:cNvPr id="3482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Con trỏ cơ bản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2133600"/>
            <a:ext cx="152400" cy="1295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133600"/>
            <a:ext cx="8305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array[3],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parray;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parray = array;		// Cách 1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parray 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&amp;array[0]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	// Cách 2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7543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685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1143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1600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2057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2514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2971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3429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3886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4343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4800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5257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5715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6172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6629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7086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1600200" y="6248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array</a:t>
            </a: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1143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0A</a:t>
            </a:r>
            <a:endParaRPr lang="en-US" baseline="30000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1600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0B</a:t>
            </a:r>
            <a:endParaRPr lang="en-US" baseline="30000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2057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0C</a:t>
            </a:r>
            <a:endParaRPr lang="en-US" baseline="30000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2514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0D</a:t>
            </a:r>
            <a:endParaRPr lang="en-US" baseline="30000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29718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0E</a:t>
            </a:r>
            <a:endParaRPr lang="en-US" baseline="30000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gray">
          <a:xfrm>
            <a:off x="3429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0F</a:t>
            </a:r>
            <a:endParaRPr lang="en-US" baseline="300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gray">
          <a:xfrm>
            <a:off x="3886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10</a:t>
            </a:r>
            <a:endParaRPr lang="en-US" baseline="30000"/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4343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11</a:t>
            </a:r>
            <a:endParaRPr lang="en-US" baseline="30000"/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4800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12</a:t>
            </a:r>
            <a:endParaRPr lang="en-US" baseline="30000"/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52578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13</a:t>
            </a:r>
            <a:endParaRPr lang="en-US" baseline="30000"/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5715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14</a:t>
            </a:r>
            <a:endParaRPr lang="en-US" baseline="30000"/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6172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15</a:t>
            </a:r>
            <a:endParaRPr lang="en-US" baseline="30000"/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6629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16</a:t>
            </a:r>
            <a:endParaRPr lang="en-US" baseline="30000"/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7086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17</a:t>
            </a:r>
            <a:endParaRPr lang="en-US" baseline="30000"/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3429000" y="3886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3886200" y="3886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4343400" y="3886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gray">
          <a:xfrm>
            <a:off x="4800600" y="3886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gray">
          <a:xfrm>
            <a:off x="5257800" y="3886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gray">
          <a:xfrm>
            <a:off x="5715000" y="3886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gray">
          <a:xfrm>
            <a:off x="6172200" y="3886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6629400" y="3886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gray">
          <a:xfrm>
            <a:off x="7086600" y="3886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gray">
          <a:xfrm>
            <a:off x="3886200" y="3429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18</a:t>
            </a:r>
            <a:endParaRPr lang="en-US" baseline="30000"/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gray">
          <a:xfrm>
            <a:off x="4343400" y="3429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19</a:t>
            </a:r>
            <a:endParaRPr lang="en-US" baseline="30000"/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gray">
          <a:xfrm>
            <a:off x="4800600" y="3429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1A</a:t>
            </a:r>
            <a:endParaRPr lang="en-US" baseline="30000"/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>
            <a:off x="5257800" y="3429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1B</a:t>
            </a:r>
            <a:endParaRPr lang="en-US" baseline="30000"/>
          </a:p>
        </p:txBody>
      </p:sp>
      <p:sp>
        <p:nvSpPr>
          <p:cNvPr id="52" name="AutoShape 6"/>
          <p:cNvSpPr>
            <a:spLocks noChangeArrowheads="1"/>
          </p:cNvSpPr>
          <p:nvPr/>
        </p:nvSpPr>
        <p:spPr bwMode="gray">
          <a:xfrm>
            <a:off x="5715000" y="3429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1C</a:t>
            </a:r>
            <a:endParaRPr lang="en-US" baseline="30000"/>
          </a:p>
        </p:txBody>
      </p:sp>
      <p:sp>
        <p:nvSpPr>
          <p:cNvPr id="53" name="AutoShape 6"/>
          <p:cNvSpPr>
            <a:spLocks noChangeArrowheads="1"/>
          </p:cNvSpPr>
          <p:nvPr/>
        </p:nvSpPr>
        <p:spPr bwMode="gray">
          <a:xfrm>
            <a:off x="6172200" y="3429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1D</a:t>
            </a:r>
            <a:endParaRPr lang="en-US" baseline="30000"/>
          </a:p>
        </p:txBody>
      </p:sp>
      <p:sp>
        <p:nvSpPr>
          <p:cNvPr id="54" name="AutoShape 6"/>
          <p:cNvSpPr>
            <a:spLocks noChangeArrowheads="1"/>
          </p:cNvSpPr>
          <p:nvPr/>
        </p:nvSpPr>
        <p:spPr bwMode="gray">
          <a:xfrm>
            <a:off x="6629400" y="3429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1E</a:t>
            </a:r>
            <a:endParaRPr lang="en-US" baseline="30000"/>
          </a:p>
        </p:txBody>
      </p:sp>
      <p:sp>
        <p:nvSpPr>
          <p:cNvPr id="55" name="AutoShape 6"/>
          <p:cNvSpPr>
            <a:spLocks noChangeArrowheads="1"/>
          </p:cNvSpPr>
          <p:nvPr/>
        </p:nvSpPr>
        <p:spPr bwMode="gray">
          <a:xfrm>
            <a:off x="7086600" y="3429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1F</a:t>
            </a:r>
            <a:endParaRPr lang="en-US" baseline="30000"/>
          </a:p>
        </p:txBody>
      </p:sp>
      <p:cxnSp>
        <p:nvCxnSpPr>
          <p:cNvPr id="61" name="Straight Arrow Connector 60"/>
          <p:cNvCxnSpPr/>
          <p:nvPr/>
        </p:nvCxnSpPr>
        <p:spPr>
          <a:xfrm rot="5400000" flipH="1" flipV="1">
            <a:off x="4383087" y="4532313"/>
            <a:ext cx="379413" cy="15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1638300" y="4914900"/>
            <a:ext cx="3825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>
            <a:off x="1828800" y="4724400"/>
            <a:ext cx="2743200" cy="15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utoShape 6"/>
          <p:cNvSpPr>
            <a:spLocks noChangeArrowheads="1"/>
          </p:cNvSpPr>
          <p:nvPr/>
        </p:nvSpPr>
        <p:spPr bwMode="gray">
          <a:xfrm>
            <a:off x="50292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parray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rot="5400000" flipH="1" flipV="1">
            <a:off x="1639887" y="6132513"/>
            <a:ext cx="37941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utoShape 6"/>
          <p:cNvSpPr>
            <a:spLocks noChangeArrowheads="1"/>
          </p:cNvSpPr>
          <p:nvPr/>
        </p:nvSpPr>
        <p:spPr bwMode="gray">
          <a:xfrm>
            <a:off x="1600200" y="53340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9" name="AutoShape 6"/>
          <p:cNvSpPr>
            <a:spLocks noChangeArrowheads="1"/>
          </p:cNvSpPr>
          <p:nvPr/>
        </p:nvSpPr>
        <p:spPr bwMode="gray">
          <a:xfrm>
            <a:off x="3429000" y="53340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0" name="AutoShape 6"/>
          <p:cNvSpPr>
            <a:spLocks noChangeArrowheads="1"/>
          </p:cNvSpPr>
          <p:nvPr/>
        </p:nvSpPr>
        <p:spPr bwMode="gray">
          <a:xfrm>
            <a:off x="5257800" y="53340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4" name="AutoShape 6"/>
          <p:cNvSpPr>
            <a:spLocks noChangeArrowheads="1"/>
          </p:cNvSpPr>
          <p:nvPr/>
        </p:nvSpPr>
        <p:spPr bwMode="gray">
          <a:xfrm>
            <a:off x="4343400" y="3886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0B</a:t>
            </a:r>
          </a:p>
        </p:txBody>
      </p:sp>
      <p:sp>
        <p:nvSpPr>
          <p:cNvPr id="65" name="AutoShape 6"/>
          <p:cNvSpPr>
            <a:spLocks noChangeArrowheads="1"/>
          </p:cNvSpPr>
          <p:nvPr/>
        </p:nvSpPr>
        <p:spPr bwMode="gray">
          <a:xfrm>
            <a:off x="4800600" y="3886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66" name="AutoShape 6"/>
          <p:cNvSpPr>
            <a:spLocks noChangeArrowheads="1"/>
          </p:cNvSpPr>
          <p:nvPr/>
        </p:nvSpPr>
        <p:spPr bwMode="gray">
          <a:xfrm>
            <a:off x="5257800" y="3886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71" name="AutoShape 6"/>
          <p:cNvSpPr>
            <a:spLocks noChangeArrowheads="1"/>
          </p:cNvSpPr>
          <p:nvPr/>
        </p:nvSpPr>
        <p:spPr bwMode="gray">
          <a:xfrm>
            <a:off x="5715000" y="3886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73" name="AutoShape 6"/>
          <p:cNvSpPr>
            <a:spLocks noChangeArrowheads="1"/>
          </p:cNvSpPr>
          <p:nvPr/>
        </p:nvSpPr>
        <p:spPr bwMode="gray">
          <a:xfrm>
            <a:off x="4343400" y="38100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500"/>
                            </p:stCondLst>
                            <p:childTnLst>
                              <p:par>
                                <p:cTn id="2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67" grpId="0" animBg="1"/>
      <p:bldP spid="68" grpId="0" animBg="1"/>
      <p:bldP spid="69" grpId="0" animBg="1"/>
      <p:bldP spid="70" grpId="0" animBg="1"/>
      <p:bldP spid="64" grpId="0" animBg="1"/>
      <p:bldP spid="65" grpId="0" animBg="1"/>
      <p:bldP spid="66" grpId="0" animBg="1"/>
      <p:bldP spid="71" grpId="0" animBg="1"/>
      <p:bldP spid="7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Kiến trúc máy tính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Bộ nhớ máy tính</a:t>
            </a:r>
          </a:p>
          <a:p>
            <a:pPr lvl="1" algn="just" eaLnBrk="1" hangingPunct="1">
              <a:defRPr/>
            </a:pPr>
            <a:r>
              <a:rPr lang="en-US" smtClean="0"/>
              <a:t>Bộ nhớ RAM chứa rất </a:t>
            </a:r>
            <a:r>
              <a:rPr lang="en-US" smtClean="0">
                <a:solidFill>
                  <a:srgbClr val="FF0000"/>
                </a:solidFill>
              </a:rPr>
              <a:t>nhiều ô nhớ</a:t>
            </a:r>
            <a:r>
              <a:rPr lang="en-US" smtClean="0"/>
              <a:t>, mỗi ô nhớ có </a:t>
            </a:r>
            <a:r>
              <a:rPr lang="en-US" smtClean="0">
                <a:solidFill>
                  <a:srgbClr val="FF0000"/>
                </a:solidFill>
              </a:rPr>
              <a:t>kích th</a:t>
            </a:r>
            <a:r>
              <a:rPr lang="vi-VN" smtClean="0">
                <a:solidFill>
                  <a:srgbClr val="FF0000"/>
                </a:solidFill>
              </a:rPr>
              <a:t>ướ</a:t>
            </a:r>
            <a:r>
              <a:rPr lang="en-US" smtClean="0">
                <a:solidFill>
                  <a:srgbClr val="FF0000"/>
                </a:solidFill>
              </a:rPr>
              <a:t>c 1 byte</a:t>
            </a:r>
            <a:r>
              <a:rPr lang="en-US" smtClean="0"/>
              <a:t>.</a:t>
            </a:r>
          </a:p>
          <a:p>
            <a:pPr lvl="1" algn="just" eaLnBrk="1" hangingPunct="1">
              <a:defRPr/>
            </a:pPr>
            <a:r>
              <a:rPr lang="en-US" smtClean="0"/>
              <a:t>RAM dùng </a:t>
            </a:r>
            <a:r>
              <a:rPr lang="vi-VN" smtClean="0"/>
              <a:t>để</a:t>
            </a:r>
            <a:r>
              <a:rPr lang="en-US" smtClean="0"/>
              <a:t> chứa </a:t>
            </a:r>
            <a:r>
              <a:rPr lang="en-US" smtClean="0">
                <a:solidFill>
                  <a:srgbClr val="FF0000"/>
                </a:solidFill>
              </a:rPr>
              <a:t>một phần hệ </a:t>
            </a:r>
            <a:r>
              <a:rPr lang="vi-VN" smtClean="0">
                <a:solidFill>
                  <a:srgbClr val="FF0000"/>
                </a:solidFill>
              </a:rPr>
              <a:t>đ</a:t>
            </a:r>
            <a:r>
              <a:rPr lang="en-US" smtClean="0">
                <a:solidFill>
                  <a:srgbClr val="FF0000"/>
                </a:solidFill>
              </a:rPr>
              <a:t>iều hành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các lệnh ch</a:t>
            </a:r>
            <a:r>
              <a:rPr lang="vi-VN" smtClean="0">
                <a:solidFill>
                  <a:srgbClr val="FF0000"/>
                </a:solidFill>
              </a:rPr>
              <a:t>ươ</a:t>
            </a:r>
            <a:r>
              <a:rPr lang="en-US" smtClean="0">
                <a:solidFill>
                  <a:srgbClr val="FF0000"/>
                </a:solidFill>
              </a:rPr>
              <a:t>ng trình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các dữ liệu</a:t>
            </a:r>
            <a:r>
              <a:rPr lang="en-US" smtClean="0"/>
              <a:t>…</a:t>
            </a:r>
          </a:p>
          <a:p>
            <a:pPr lvl="1" algn="just" eaLnBrk="1" hangingPunct="1">
              <a:defRPr/>
            </a:pPr>
            <a:r>
              <a:rPr lang="en-US" smtClean="0"/>
              <a:t>Mỗi ô nhớ có </a:t>
            </a:r>
            <a:r>
              <a:rPr lang="vi-VN" smtClean="0">
                <a:solidFill>
                  <a:srgbClr val="FF0000"/>
                </a:solidFill>
              </a:rPr>
              <a:t>đị</a:t>
            </a:r>
            <a:r>
              <a:rPr lang="en-US" smtClean="0">
                <a:solidFill>
                  <a:srgbClr val="FF0000"/>
                </a:solidFill>
              </a:rPr>
              <a:t>a chỉ duy nhất</a:t>
            </a:r>
            <a:r>
              <a:rPr lang="en-US" smtClean="0"/>
              <a:t> và </a:t>
            </a:r>
            <a:r>
              <a:rPr lang="vi-VN" smtClean="0"/>
              <a:t>đị</a:t>
            </a:r>
            <a:r>
              <a:rPr lang="en-US" smtClean="0"/>
              <a:t>a chỉ này </a:t>
            </a:r>
            <a:r>
              <a:rPr lang="vi-VN" smtClean="0"/>
              <a:t>đượ</a:t>
            </a:r>
            <a:r>
              <a:rPr lang="en-US" smtClean="0"/>
              <a:t>c </a:t>
            </a:r>
            <a:r>
              <a:rPr lang="vi-VN" smtClean="0">
                <a:solidFill>
                  <a:srgbClr val="FF0000"/>
                </a:solidFill>
              </a:rPr>
              <a:t>đá</a:t>
            </a:r>
            <a:r>
              <a:rPr lang="en-US" smtClean="0">
                <a:solidFill>
                  <a:srgbClr val="FF0000"/>
                </a:solidFill>
              </a:rPr>
              <a:t>nh số từ 0 trở </a:t>
            </a:r>
            <a:r>
              <a:rPr lang="vi-VN" smtClean="0">
                <a:solidFill>
                  <a:srgbClr val="FF0000"/>
                </a:solidFill>
              </a:rPr>
              <a:t>đ</a:t>
            </a:r>
            <a:r>
              <a:rPr lang="en-US" smtClean="0">
                <a:solidFill>
                  <a:srgbClr val="FF0000"/>
                </a:solidFill>
              </a:rPr>
              <a:t>i</a:t>
            </a:r>
            <a:r>
              <a:rPr lang="en-US" smtClean="0"/>
              <a:t>.</a:t>
            </a:r>
          </a:p>
          <a:p>
            <a:pPr lvl="1" algn="just" eaLnBrk="1" hangingPunct="1">
              <a:defRPr/>
            </a:pPr>
            <a:r>
              <a:rPr lang="en-US" smtClean="0"/>
              <a:t>Ví dụ</a:t>
            </a:r>
          </a:p>
          <a:p>
            <a:pPr lvl="2" algn="just" eaLnBrk="1" hangingPunct="1">
              <a:defRPr/>
            </a:pPr>
            <a:r>
              <a:rPr lang="en-US" smtClean="0"/>
              <a:t>RAM </a:t>
            </a:r>
            <a:r>
              <a:rPr lang="en-US" smtClean="0">
                <a:solidFill>
                  <a:srgbClr val="FF0000"/>
                </a:solidFill>
              </a:rPr>
              <a:t>512MB</a:t>
            </a:r>
            <a:r>
              <a:rPr lang="en-US" smtClean="0"/>
              <a:t> </a:t>
            </a:r>
            <a:r>
              <a:rPr lang="vi-VN" smtClean="0"/>
              <a:t>đượ</a:t>
            </a:r>
            <a:r>
              <a:rPr lang="en-US" smtClean="0"/>
              <a:t>c </a:t>
            </a:r>
            <a:r>
              <a:rPr lang="vi-VN" smtClean="0"/>
              <a:t>đá</a:t>
            </a:r>
            <a:r>
              <a:rPr lang="en-US" smtClean="0"/>
              <a:t>nh </a:t>
            </a:r>
            <a:r>
              <a:rPr lang="vi-VN" smtClean="0"/>
              <a:t>đị</a:t>
            </a:r>
            <a:r>
              <a:rPr lang="en-US" smtClean="0"/>
              <a:t>a chỉ từ </a:t>
            </a:r>
            <a:r>
              <a:rPr lang="en-US" smtClean="0">
                <a:solidFill>
                  <a:srgbClr val="FF0000"/>
                </a:solidFill>
              </a:rPr>
              <a:t>0</a:t>
            </a:r>
            <a:r>
              <a:rPr lang="en-US" smtClean="0"/>
              <a:t> </a:t>
            </a:r>
            <a:r>
              <a:rPr lang="vi-VN" smtClean="0"/>
              <a:t>đế</a:t>
            </a:r>
            <a:r>
              <a:rPr lang="en-US" smtClean="0"/>
              <a:t>n </a:t>
            </a:r>
            <a:r>
              <a:rPr lang="en-US" smtClean="0">
                <a:solidFill>
                  <a:srgbClr val="FF0000"/>
                </a:solidFill>
              </a:rPr>
              <a:t>2</a:t>
            </a:r>
            <a:r>
              <a:rPr lang="en-US" baseline="30000" smtClean="0">
                <a:solidFill>
                  <a:srgbClr val="FF0000"/>
                </a:solidFill>
              </a:rPr>
              <a:t>29</a:t>
            </a:r>
            <a:r>
              <a:rPr lang="en-US" smtClean="0">
                <a:solidFill>
                  <a:srgbClr val="FF0000"/>
                </a:solidFill>
              </a:rPr>
              <a:t> – 1</a:t>
            </a:r>
          </a:p>
          <a:p>
            <a:pPr lvl="2" algn="just" eaLnBrk="1" hangingPunct="1">
              <a:defRPr/>
            </a:pPr>
            <a:r>
              <a:rPr lang="en-US" smtClean="0"/>
              <a:t>RAM </a:t>
            </a:r>
            <a:r>
              <a:rPr lang="en-US" smtClean="0">
                <a:solidFill>
                  <a:srgbClr val="FF0000"/>
                </a:solidFill>
              </a:rPr>
              <a:t>2GB</a:t>
            </a:r>
            <a:r>
              <a:rPr lang="en-US" smtClean="0"/>
              <a:t> </a:t>
            </a:r>
            <a:r>
              <a:rPr lang="vi-VN" smtClean="0"/>
              <a:t>đượ</a:t>
            </a:r>
            <a:r>
              <a:rPr lang="en-US" smtClean="0"/>
              <a:t>c </a:t>
            </a:r>
            <a:r>
              <a:rPr lang="vi-VN" smtClean="0"/>
              <a:t>đá</a:t>
            </a:r>
            <a:r>
              <a:rPr lang="en-US" smtClean="0"/>
              <a:t>nh </a:t>
            </a:r>
            <a:r>
              <a:rPr lang="vi-VN" smtClean="0"/>
              <a:t>đị</a:t>
            </a:r>
            <a:r>
              <a:rPr lang="en-US" smtClean="0"/>
              <a:t>a chỉ từ </a:t>
            </a:r>
            <a:r>
              <a:rPr lang="en-US" smtClean="0">
                <a:solidFill>
                  <a:srgbClr val="FF0000"/>
                </a:solidFill>
              </a:rPr>
              <a:t>0</a:t>
            </a:r>
            <a:r>
              <a:rPr lang="en-US" smtClean="0"/>
              <a:t> </a:t>
            </a:r>
            <a:r>
              <a:rPr lang="vi-VN" smtClean="0"/>
              <a:t>đế</a:t>
            </a:r>
            <a:r>
              <a:rPr lang="en-US" smtClean="0"/>
              <a:t>n </a:t>
            </a:r>
            <a:r>
              <a:rPr lang="en-US" smtClean="0">
                <a:solidFill>
                  <a:srgbClr val="FF0000"/>
                </a:solidFill>
              </a:rPr>
              <a:t>2</a:t>
            </a:r>
            <a:r>
              <a:rPr lang="en-US" baseline="30000" smtClean="0">
                <a:solidFill>
                  <a:srgbClr val="FF0000"/>
                </a:solidFill>
              </a:rPr>
              <a:t>31</a:t>
            </a:r>
            <a:r>
              <a:rPr lang="en-US" smtClean="0">
                <a:solidFill>
                  <a:srgbClr val="FF0000"/>
                </a:solidFill>
              </a:rPr>
              <a:t> – 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Con trỏ cơ bản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Phép cộng (t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ă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ng)</a:t>
            </a:r>
          </a:p>
          <a:p>
            <a:pPr lvl="1" eaLnBrk="1" hangingPunct="1">
              <a:defRPr/>
            </a:pPr>
            <a:r>
              <a:rPr lang="en-US" smtClean="0"/>
              <a:t>+ n </a:t>
            </a:r>
            <a:r>
              <a:rPr lang="en-US" smtClean="0">
                <a:sym typeface="Wingdings" pitchFamily="2" charset="2"/>
              </a:rPr>
              <a:t> + n * sizeof(&lt;kiểu dữ liệu&gt;)</a:t>
            </a:r>
          </a:p>
          <a:p>
            <a:pPr lvl="1" eaLnBrk="1" hangingPunct="1">
              <a:defRPr/>
            </a:pPr>
            <a:r>
              <a:rPr lang="en-US" smtClean="0">
                <a:sym typeface="Wingdings" pitchFamily="2" charset="2"/>
              </a:rPr>
              <a:t>Có thể sử dụng toán tử gộp 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+=</a:t>
            </a:r>
            <a:r>
              <a:rPr lang="en-US" smtClean="0">
                <a:sym typeface="Wingdings" pitchFamily="2" charset="2"/>
              </a:rPr>
              <a:t> hoặc 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++</a:t>
            </a:r>
            <a:r>
              <a:rPr lang="en-US" smtClean="0">
                <a:sym typeface="Wingdings" pitchFamily="2" charset="2"/>
              </a:rPr>
              <a:t> </a:t>
            </a:r>
            <a:endParaRPr lang="en-US" smtClean="0"/>
          </a:p>
        </p:txBody>
      </p:sp>
      <p:sp>
        <p:nvSpPr>
          <p:cNvPr id="56" name="AutoShape 6"/>
          <p:cNvSpPr>
            <a:spLocks noChangeArrowheads="1"/>
          </p:cNvSpPr>
          <p:nvPr/>
        </p:nvSpPr>
        <p:spPr bwMode="gray">
          <a:xfrm>
            <a:off x="34290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+2</a:t>
            </a:r>
          </a:p>
        </p:txBody>
      </p:sp>
      <p:sp>
        <p:nvSpPr>
          <p:cNvPr id="358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Phép toán số học trên con trỏ</a:t>
            </a:r>
          </a:p>
        </p:txBody>
      </p:sp>
      <p:sp>
        <p:nvSpPr>
          <p:cNvPr id="3584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Con trỏ cơ bản</a:t>
            </a:r>
            <a:endParaRPr lang="en-US" smtClean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7543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685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1143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1600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2057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2514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2971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3429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886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4343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4800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5257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5715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6172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6629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7086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21" name="Straight Arrow Connector 20"/>
          <p:cNvCxnSpPr>
            <a:stCxn id="22" idx="2"/>
            <a:endCxn id="24" idx="0"/>
          </p:cNvCxnSpPr>
          <p:nvPr/>
        </p:nvCxnSpPr>
        <p:spPr>
          <a:xfrm rot="5400000">
            <a:off x="1219201" y="4343400"/>
            <a:ext cx="12192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1600200" y="3276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400">
                <a:solidFill>
                  <a:srgbClr val="FF0000"/>
                </a:solidFill>
              </a:rPr>
              <a:t>p = array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1143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0A</a:t>
            </a:r>
            <a:endParaRPr lang="en-US" baseline="3000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1600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0B</a:t>
            </a:r>
            <a:endParaRPr lang="en-US" baseline="3000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2057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0C</a:t>
            </a:r>
            <a:endParaRPr lang="en-US" baseline="30000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2514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0D</a:t>
            </a:r>
            <a:endParaRPr lang="en-US" baseline="30000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29718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0E</a:t>
            </a:r>
            <a:endParaRPr lang="en-US" baseline="30000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3429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0F</a:t>
            </a:r>
            <a:endParaRPr lang="en-US" baseline="30000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3886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10</a:t>
            </a:r>
            <a:endParaRPr lang="en-US" baseline="30000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gray">
          <a:xfrm>
            <a:off x="4343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11</a:t>
            </a:r>
            <a:endParaRPr lang="en-US" baseline="300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gray">
          <a:xfrm>
            <a:off x="4800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12</a:t>
            </a:r>
            <a:endParaRPr lang="en-US" baseline="30000"/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52578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13</a:t>
            </a:r>
            <a:endParaRPr lang="en-US" baseline="30000"/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5715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14</a:t>
            </a:r>
            <a:endParaRPr lang="en-US" baseline="30000"/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6172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15</a:t>
            </a:r>
            <a:endParaRPr lang="en-US" baseline="30000"/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6629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16</a:t>
            </a:r>
            <a:endParaRPr lang="en-US" baseline="30000"/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7086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17</a:t>
            </a:r>
            <a:endParaRPr lang="en-US" baseline="30000"/>
          </a:p>
        </p:txBody>
      </p:sp>
      <p:cxnSp>
        <p:nvCxnSpPr>
          <p:cNvPr id="43" name="Straight Arrow Connector 42"/>
          <p:cNvCxnSpPr>
            <a:endCxn id="32" idx="0"/>
          </p:cNvCxnSpPr>
          <p:nvPr/>
        </p:nvCxnSpPr>
        <p:spPr>
          <a:xfrm rot="5400000">
            <a:off x="5219701" y="4686300"/>
            <a:ext cx="5334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2"/>
          </p:cNvCxnSpPr>
          <p:nvPr/>
        </p:nvCxnSpPr>
        <p:spPr>
          <a:xfrm rot="16200000" flipH="1">
            <a:off x="3314700" y="2247900"/>
            <a:ext cx="685800" cy="365760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28" idx="0"/>
          </p:cNvCxnSpPr>
          <p:nvPr/>
        </p:nvCxnSpPr>
        <p:spPr>
          <a:xfrm rot="5400000">
            <a:off x="3467894" y="4761706"/>
            <a:ext cx="381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utoShape 6"/>
          <p:cNvSpPr>
            <a:spLocks noChangeArrowheads="1"/>
          </p:cNvSpPr>
          <p:nvPr/>
        </p:nvSpPr>
        <p:spPr bwMode="gray">
          <a:xfrm>
            <a:off x="2514600" y="4267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+1</a:t>
            </a:r>
          </a:p>
        </p:txBody>
      </p:sp>
      <p:cxnSp>
        <p:nvCxnSpPr>
          <p:cNvPr id="58" name="Straight Arrow Connector 57"/>
          <p:cNvCxnSpPr>
            <a:stCxn id="22" idx="2"/>
          </p:cNvCxnSpPr>
          <p:nvPr/>
        </p:nvCxnSpPr>
        <p:spPr>
          <a:xfrm rot="16200000" flipH="1">
            <a:off x="2324100" y="3238500"/>
            <a:ext cx="838200" cy="182880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utoShape 6"/>
          <p:cNvSpPr>
            <a:spLocks noChangeArrowheads="1"/>
          </p:cNvSpPr>
          <p:nvPr/>
        </p:nvSpPr>
        <p:spPr bwMode="gray">
          <a:xfrm>
            <a:off x="1600200" y="6248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int </a:t>
            </a:r>
            <a:r>
              <a:rPr lang="en-US" sz="2400">
                <a:solidFill>
                  <a:srgbClr val="FF0000"/>
                </a:solidFill>
              </a:rPr>
              <a:t>array</a:t>
            </a:r>
            <a:r>
              <a:rPr lang="en-US" sz="2400"/>
              <a:t>[3];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rot="5400000" flipH="1" flipV="1">
            <a:off x="1639887" y="6132513"/>
            <a:ext cx="37941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1600200" y="53340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3429000" y="53340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5257800" y="53340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65" grpId="0" animBg="1"/>
      <p:bldP spid="66" grpId="0" animBg="1"/>
      <p:bldP spid="37" grpId="0" animBg="1"/>
      <p:bldP spid="38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Phép trừ (giảm)</a:t>
            </a:r>
          </a:p>
          <a:p>
            <a:pPr lvl="1" eaLnBrk="1" hangingPunct="1">
              <a:defRPr/>
            </a:pPr>
            <a:r>
              <a:rPr lang="en-US" smtClean="0">
                <a:sym typeface="Wingdings" pitchFamily="2" charset="2"/>
              </a:rPr>
              <a:t>–</a:t>
            </a:r>
            <a:r>
              <a:rPr lang="en-US" smtClean="0"/>
              <a:t> n  </a:t>
            </a:r>
            <a:r>
              <a:rPr lang="en-US" smtClean="0">
                <a:sym typeface="Wingdings" pitchFamily="2" charset="2"/>
              </a:rPr>
              <a:t> – n * sizeof(&lt;kiểu dữ liệu&gt;)</a:t>
            </a:r>
          </a:p>
          <a:p>
            <a:pPr lvl="1" eaLnBrk="1" hangingPunct="1">
              <a:defRPr/>
            </a:pPr>
            <a:r>
              <a:rPr lang="en-US" smtClean="0">
                <a:sym typeface="Wingdings" pitchFamily="2" charset="2"/>
              </a:rPr>
              <a:t>Có thể sử dụng toán tử gộp 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–=</a:t>
            </a:r>
            <a:r>
              <a:rPr lang="en-US" smtClean="0">
                <a:sym typeface="Wingdings" pitchFamily="2" charset="2"/>
              </a:rPr>
              <a:t> hoặc 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– –</a:t>
            </a:r>
            <a:r>
              <a:rPr lang="en-US" smtClean="0">
                <a:sym typeface="Wingdings" pitchFamily="2" charset="2"/>
              </a:rPr>
              <a:t> </a:t>
            </a:r>
            <a:endParaRPr lang="en-US" smtClean="0"/>
          </a:p>
        </p:txBody>
      </p:sp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Phép toán số học trên con trỏ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Con trỏ cơ bản</a:t>
            </a:r>
            <a:endParaRPr lang="en-US" smtClean="0"/>
          </a:p>
        </p:txBody>
      </p:sp>
      <p:cxnSp>
        <p:nvCxnSpPr>
          <p:cNvPr id="21" name="Straight Arrow Connector 20"/>
          <p:cNvCxnSpPr>
            <a:stCxn id="22" idx="2"/>
          </p:cNvCxnSpPr>
          <p:nvPr/>
        </p:nvCxnSpPr>
        <p:spPr>
          <a:xfrm rot="5400000">
            <a:off x="4876007" y="4342606"/>
            <a:ext cx="1220788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5257800" y="3275013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400">
                <a:solidFill>
                  <a:srgbClr val="FF0000"/>
                </a:solidFill>
              </a:rPr>
              <a:t>p = &amp;array[2]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1562894" y="4685506"/>
            <a:ext cx="533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utoShape 6"/>
          <p:cNvSpPr>
            <a:spLocks noChangeArrowheads="1"/>
          </p:cNvSpPr>
          <p:nvPr/>
        </p:nvSpPr>
        <p:spPr bwMode="gray">
          <a:xfrm>
            <a:off x="4419600" y="4267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ym typeface="Wingdings" pitchFamily="2" charset="2"/>
              </a:rPr>
              <a:t>–</a:t>
            </a:r>
            <a:r>
              <a:rPr lang="en-US" sz="2400"/>
              <a:t>1</a:t>
            </a:r>
          </a:p>
        </p:txBody>
      </p:sp>
      <p:cxnSp>
        <p:nvCxnSpPr>
          <p:cNvPr id="58" name="Straight Arrow Connector 57"/>
          <p:cNvCxnSpPr>
            <a:stCxn id="22" idx="2"/>
          </p:cNvCxnSpPr>
          <p:nvPr/>
        </p:nvCxnSpPr>
        <p:spPr>
          <a:xfrm rot="5400000">
            <a:off x="4152106" y="3237707"/>
            <a:ext cx="839787" cy="182880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utoShape 6"/>
          <p:cNvSpPr>
            <a:spLocks noChangeArrowheads="1"/>
          </p:cNvSpPr>
          <p:nvPr/>
        </p:nvSpPr>
        <p:spPr bwMode="gray">
          <a:xfrm>
            <a:off x="34290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ym typeface="Wingdings" pitchFamily="2" charset="2"/>
              </a:rPr>
              <a:t>–</a:t>
            </a:r>
            <a:r>
              <a:rPr lang="en-US" sz="2400"/>
              <a:t>2</a:t>
            </a:r>
          </a:p>
        </p:txBody>
      </p:sp>
      <p:cxnSp>
        <p:nvCxnSpPr>
          <p:cNvPr id="53" name="Straight Arrow Connector 52"/>
          <p:cNvCxnSpPr>
            <a:stCxn id="22" idx="2"/>
          </p:cNvCxnSpPr>
          <p:nvPr/>
        </p:nvCxnSpPr>
        <p:spPr>
          <a:xfrm rot="5400000">
            <a:off x="3313906" y="2247107"/>
            <a:ext cx="687387" cy="365760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utoShape 6"/>
          <p:cNvSpPr>
            <a:spLocks noChangeArrowheads="1"/>
          </p:cNvSpPr>
          <p:nvPr/>
        </p:nvSpPr>
        <p:spPr bwMode="gray">
          <a:xfrm>
            <a:off x="7543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gray">
          <a:xfrm>
            <a:off x="685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gray">
          <a:xfrm>
            <a:off x="1143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>
            <a:off x="1600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2" name="AutoShape 6"/>
          <p:cNvSpPr>
            <a:spLocks noChangeArrowheads="1"/>
          </p:cNvSpPr>
          <p:nvPr/>
        </p:nvSpPr>
        <p:spPr bwMode="gray">
          <a:xfrm>
            <a:off x="2057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5" name="AutoShape 6"/>
          <p:cNvSpPr>
            <a:spLocks noChangeArrowheads="1"/>
          </p:cNvSpPr>
          <p:nvPr/>
        </p:nvSpPr>
        <p:spPr bwMode="gray">
          <a:xfrm>
            <a:off x="2514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6" name="AutoShape 6"/>
          <p:cNvSpPr>
            <a:spLocks noChangeArrowheads="1"/>
          </p:cNvSpPr>
          <p:nvPr/>
        </p:nvSpPr>
        <p:spPr bwMode="gray">
          <a:xfrm>
            <a:off x="2971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9" name="AutoShape 6"/>
          <p:cNvSpPr>
            <a:spLocks noChangeArrowheads="1"/>
          </p:cNvSpPr>
          <p:nvPr/>
        </p:nvSpPr>
        <p:spPr bwMode="gray">
          <a:xfrm>
            <a:off x="3429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0" name="AutoShape 6"/>
          <p:cNvSpPr>
            <a:spLocks noChangeArrowheads="1"/>
          </p:cNvSpPr>
          <p:nvPr/>
        </p:nvSpPr>
        <p:spPr bwMode="gray">
          <a:xfrm>
            <a:off x="3886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1" name="AutoShape 6"/>
          <p:cNvSpPr>
            <a:spLocks noChangeArrowheads="1"/>
          </p:cNvSpPr>
          <p:nvPr/>
        </p:nvSpPr>
        <p:spPr bwMode="gray">
          <a:xfrm>
            <a:off x="4343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2" name="AutoShape 6"/>
          <p:cNvSpPr>
            <a:spLocks noChangeArrowheads="1"/>
          </p:cNvSpPr>
          <p:nvPr/>
        </p:nvSpPr>
        <p:spPr bwMode="gray">
          <a:xfrm>
            <a:off x="4800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3" name="AutoShape 6"/>
          <p:cNvSpPr>
            <a:spLocks noChangeArrowheads="1"/>
          </p:cNvSpPr>
          <p:nvPr/>
        </p:nvSpPr>
        <p:spPr bwMode="gray">
          <a:xfrm>
            <a:off x="5257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4" name="AutoShape 6"/>
          <p:cNvSpPr>
            <a:spLocks noChangeArrowheads="1"/>
          </p:cNvSpPr>
          <p:nvPr/>
        </p:nvSpPr>
        <p:spPr bwMode="gray">
          <a:xfrm>
            <a:off x="5715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8" name="AutoShape 6"/>
          <p:cNvSpPr>
            <a:spLocks noChangeArrowheads="1"/>
          </p:cNvSpPr>
          <p:nvPr/>
        </p:nvSpPr>
        <p:spPr bwMode="gray">
          <a:xfrm>
            <a:off x="6172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9" name="AutoShape 6"/>
          <p:cNvSpPr>
            <a:spLocks noChangeArrowheads="1"/>
          </p:cNvSpPr>
          <p:nvPr/>
        </p:nvSpPr>
        <p:spPr bwMode="gray">
          <a:xfrm>
            <a:off x="6629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0" name="AutoShape 6"/>
          <p:cNvSpPr>
            <a:spLocks noChangeArrowheads="1"/>
          </p:cNvSpPr>
          <p:nvPr/>
        </p:nvSpPr>
        <p:spPr bwMode="gray">
          <a:xfrm>
            <a:off x="7086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1" name="AutoShape 6"/>
          <p:cNvSpPr>
            <a:spLocks noChangeArrowheads="1"/>
          </p:cNvSpPr>
          <p:nvPr/>
        </p:nvSpPr>
        <p:spPr bwMode="gray">
          <a:xfrm>
            <a:off x="1143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0A</a:t>
            </a:r>
            <a:endParaRPr lang="en-US" baseline="30000"/>
          </a:p>
        </p:txBody>
      </p:sp>
      <p:sp>
        <p:nvSpPr>
          <p:cNvPr id="72" name="AutoShape 6"/>
          <p:cNvSpPr>
            <a:spLocks noChangeArrowheads="1"/>
          </p:cNvSpPr>
          <p:nvPr/>
        </p:nvSpPr>
        <p:spPr bwMode="gray">
          <a:xfrm>
            <a:off x="1600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0B</a:t>
            </a:r>
            <a:endParaRPr lang="en-US" baseline="30000"/>
          </a:p>
        </p:txBody>
      </p:sp>
      <p:sp>
        <p:nvSpPr>
          <p:cNvPr id="73" name="AutoShape 6"/>
          <p:cNvSpPr>
            <a:spLocks noChangeArrowheads="1"/>
          </p:cNvSpPr>
          <p:nvPr/>
        </p:nvSpPr>
        <p:spPr bwMode="gray">
          <a:xfrm>
            <a:off x="2057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0C</a:t>
            </a:r>
            <a:endParaRPr lang="en-US" baseline="30000"/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gray">
          <a:xfrm>
            <a:off x="2514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0D</a:t>
            </a:r>
            <a:endParaRPr lang="en-US" baseline="30000"/>
          </a:p>
        </p:txBody>
      </p:sp>
      <p:sp>
        <p:nvSpPr>
          <p:cNvPr id="75" name="AutoShape 6"/>
          <p:cNvSpPr>
            <a:spLocks noChangeArrowheads="1"/>
          </p:cNvSpPr>
          <p:nvPr/>
        </p:nvSpPr>
        <p:spPr bwMode="gray">
          <a:xfrm>
            <a:off x="29718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0E</a:t>
            </a:r>
            <a:endParaRPr lang="en-US" baseline="30000"/>
          </a:p>
        </p:txBody>
      </p:sp>
      <p:sp>
        <p:nvSpPr>
          <p:cNvPr id="76" name="AutoShape 6"/>
          <p:cNvSpPr>
            <a:spLocks noChangeArrowheads="1"/>
          </p:cNvSpPr>
          <p:nvPr/>
        </p:nvSpPr>
        <p:spPr bwMode="gray">
          <a:xfrm>
            <a:off x="3429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0F</a:t>
            </a:r>
            <a:endParaRPr lang="en-US" baseline="30000"/>
          </a:p>
        </p:txBody>
      </p:sp>
      <p:sp>
        <p:nvSpPr>
          <p:cNvPr id="77" name="AutoShape 6"/>
          <p:cNvSpPr>
            <a:spLocks noChangeArrowheads="1"/>
          </p:cNvSpPr>
          <p:nvPr/>
        </p:nvSpPr>
        <p:spPr bwMode="gray">
          <a:xfrm>
            <a:off x="3886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10</a:t>
            </a:r>
            <a:endParaRPr lang="en-US" baseline="30000"/>
          </a:p>
        </p:txBody>
      </p:sp>
      <p:sp>
        <p:nvSpPr>
          <p:cNvPr id="78" name="AutoShape 6"/>
          <p:cNvSpPr>
            <a:spLocks noChangeArrowheads="1"/>
          </p:cNvSpPr>
          <p:nvPr/>
        </p:nvSpPr>
        <p:spPr bwMode="gray">
          <a:xfrm>
            <a:off x="4343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11</a:t>
            </a:r>
            <a:endParaRPr lang="en-US" baseline="30000"/>
          </a:p>
        </p:txBody>
      </p:sp>
      <p:sp>
        <p:nvSpPr>
          <p:cNvPr id="79" name="AutoShape 6"/>
          <p:cNvSpPr>
            <a:spLocks noChangeArrowheads="1"/>
          </p:cNvSpPr>
          <p:nvPr/>
        </p:nvSpPr>
        <p:spPr bwMode="gray">
          <a:xfrm>
            <a:off x="4800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12</a:t>
            </a:r>
            <a:endParaRPr lang="en-US" baseline="30000"/>
          </a:p>
        </p:txBody>
      </p:sp>
      <p:sp>
        <p:nvSpPr>
          <p:cNvPr id="80" name="AutoShape 6"/>
          <p:cNvSpPr>
            <a:spLocks noChangeArrowheads="1"/>
          </p:cNvSpPr>
          <p:nvPr/>
        </p:nvSpPr>
        <p:spPr bwMode="gray">
          <a:xfrm>
            <a:off x="52578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13</a:t>
            </a:r>
            <a:endParaRPr lang="en-US" baseline="30000"/>
          </a:p>
        </p:txBody>
      </p:sp>
      <p:sp>
        <p:nvSpPr>
          <p:cNvPr id="81" name="AutoShape 6"/>
          <p:cNvSpPr>
            <a:spLocks noChangeArrowheads="1"/>
          </p:cNvSpPr>
          <p:nvPr/>
        </p:nvSpPr>
        <p:spPr bwMode="gray">
          <a:xfrm>
            <a:off x="5715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14</a:t>
            </a:r>
            <a:endParaRPr lang="en-US" baseline="30000"/>
          </a:p>
        </p:txBody>
      </p:sp>
      <p:sp>
        <p:nvSpPr>
          <p:cNvPr id="82" name="AutoShape 6"/>
          <p:cNvSpPr>
            <a:spLocks noChangeArrowheads="1"/>
          </p:cNvSpPr>
          <p:nvPr/>
        </p:nvSpPr>
        <p:spPr bwMode="gray">
          <a:xfrm>
            <a:off x="6172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15</a:t>
            </a:r>
            <a:endParaRPr lang="en-US" baseline="30000"/>
          </a:p>
        </p:txBody>
      </p:sp>
      <p:sp>
        <p:nvSpPr>
          <p:cNvPr id="83" name="AutoShape 6"/>
          <p:cNvSpPr>
            <a:spLocks noChangeArrowheads="1"/>
          </p:cNvSpPr>
          <p:nvPr/>
        </p:nvSpPr>
        <p:spPr bwMode="gray">
          <a:xfrm>
            <a:off x="6629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16</a:t>
            </a:r>
            <a:endParaRPr lang="en-US" baseline="30000"/>
          </a:p>
        </p:txBody>
      </p:sp>
      <p:sp>
        <p:nvSpPr>
          <p:cNvPr id="84" name="AutoShape 6"/>
          <p:cNvSpPr>
            <a:spLocks noChangeArrowheads="1"/>
          </p:cNvSpPr>
          <p:nvPr/>
        </p:nvSpPr>
        <p:spPr bwMode="gray">
          <a:xfrm>
            <a:off x="7086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17</a:t>
            </a:r>
            <a:endParaRPr lang="en-US" baseline="30000"/>
          </a:p>
        </p:txBody>
      </p:sp>
      <p:cxnSp>
        <p:nvCxnSpPr>
          <p:cNvPr id="85" name="Straight Arrow Connector 84"/>
          <p:cNvCxnSpPr/>
          <p:nvPr/>
        </p:nvCxnSpPr>
        <p:spPr>
          <a:xfrm rot="5400000">
            <a:off x="3466307" y="4761706"/>
            <a:ext cx="3810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utoShape 6"/>
          <p:cNvSpPr>
            <a:spLocks noChangeArrowheads="1"/>
          </p:cNvSpPr>
          <p:nvPr/>
        </p:nvSpPr>
        <p:spPr bwMode="gray">
          <a:xfrm>
            <a:off x="1600200" y="6248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int </a:t>
            </a:r>
            <a:r>
              <a:rPr lang="en-US" sz="2400">
                <a:solidFill>
                  <a:srgbClr val="FF0000"/>
                </a:solidFill>
              </a:rPr>
              <a:t>array</a:t>
            </a:r>
            <a:r>
              <a:rPr lang="en-US" sz="2400"/>
              <a:t>[3];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rot="5400000" flipH="1" flipV="1">
            <a:off x="1639887" y="6132513"/>
            <a:ext cx="37941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AutoShape 6"/>
          <p:cNvSpPr>
            <a:spLocks noChangeArrowheads="1"/>
          </p:cNvSpPr>
          <p:nvPr/>
        </p:nvSpPr>
        <p:spPr bwMode="gray">
          <a:xfrm>
            <a:off x="1600200" y="53340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9" name="AutoShape 6"/>
          <p:cNvSpPr>
            <a:spLocks noChangeArrowheads="1"/>
          </p:cNvSpPr>
          <p:nvPr/>
        </p:nvSpPr>
        <p:spPr bwMode="gray">
          <a:xfrm>
            <a:off x="3429000" y="53340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0" name="AutoShape 6"/>
          <p:cNvSpPr>
            <a:spLocks noChangeArrowheads="1"/>
          </p:cNvSpPr>
          <p:nvPr/>
        </p:nvSpPr>
        <p:spPr bwMode="gray">
          <a:xfrm>
            <a:off x="5257800" y="53340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5" grpId="0" animBg="1"/>
      <p:bldP spid="54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8" grpId="0" animBg="1"/>
      <p:bldP spid="69" grpId="0" animBg="1"/>
      <p:bldP spid="70" grpId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6" grpId="0" animBg="1"/>
      <p:bldP spid="88" grpId="0" animBg="1"/>
      <p:bldP spid="89" grpId="0" animBg="1"/>
      <p:bldP spid="9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5257800" y="3275013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400">
                <a:solidFill>
                  <a:srgbClr val="FF0000"/>
                </a:solidFill>
              </a:rPr>
              <a:t>p2 = &amp;array[2]</a:t>
            </a: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gray">
          <a:xfrm>
            <a:off x="1600200" y="3276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400">
                <a:solidFill>
                  <a:srgbClr val="FF0000"/>
                </a:solidFill>
              </a:rPr>
              <a:t>p1 =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Phép toán tính khoảng cách giữa 2 con trỏ</a:t>
            </a:r>
          </a:p>
          <a:p>
            <a:pPr lvl="1" algn="just" eaLnBrk="1" hangingPunct="1">
              <a:defRPr/>
            </a:pP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&lt;kiểu dữ liệu&gt;</a:t>
            </a:r>
            <a:r>
              <a:rPr lang="en-US" smtClean="0">
                <a:sym typeface="Wingdings" pitchFamily="2" charset="2"/>
              </a:rPr>
              <a:t> *p1, *p2;</a:t>
            </a:r>
          </a:p>
          <a:p>
            <a:pPr lvl="1" algn="just" eaLnBrk="1" hangingPunct="1">
              <a:defRPr/>
            </a:pPr>
            <a:r>
              <a:rPr lang="en-US" smtClean="0">
                <a:sym typeface="Wingdings" pitchFamily="2" charset="2"/>
              </a:rPr>
              <a:t>p1 – p2 cho ta khoảng cách (theo số phần tử) giữa hai con trỏ (cùng kiểu)</a:t>
            </a:r>
            <a:endParaRPr lang="en-US" smtClean="0"/>
          </a:p>
        </p:txBody>
      </p:sp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Phép toán số học trên con trỏ</a:t>
            </a:r>
          </a:p>
        </p:txBody>
      </p:sp>
      <p:sp>
        <p:nvSpPr>
          <p:cNvPr id="378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Con trỏ cơ bản</a:t>
            </a:r>
            <a:endParaRPr lang="en-US" smtClean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7543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685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1143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1600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2057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2514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2971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3429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886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4343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4800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5257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5715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6172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6629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7086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21" name="Straight Arrow Connector 20"/>
          <p:cNvCxnSpPr>
            <a:stCxn id="22" idx="2"/>
            <a:endCxn id="32" idx="0"/>
          </p:cNvCxnSpPr>
          <p:nvPr/>
        </p:nvCxnSpPr>
        <p:spPr>
          <a:xfrm rot="5400000">
            <a:off x="4876007" y="4342606"/>
            <a:ext cx="1220788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1143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0A</a:t>
            </a:r>
            <a:endParaRPr lang="en-US" baseline="3000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1600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0B</a:t>
            </a:r>
            <a:endParaRPr lang="en-US" baseline="3000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2057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0C</a:t>
            </a:r>
            <a:endParaRPr lang="en-US" baseline="30000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2514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0D</a:t>
            </a:r>
            <a:endParaRPr lang="en-US" baseline="30000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29718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0E</a:t>
            </a:r>
            <a:endParaRPr lang="en-US" baseline="30000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3429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0F</a:t>
            </a:r>
            <a:endParaRPr lang="en-US" baseline="30000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3886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10</a:t>
            </a:r>
            <a:endParaRPr lang="en-US" baseline="30000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gray">
          <a:xfrm>
            <a:off x="4343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11</a:t>
            </a:r>
            <a:endParaRPr lang="en-US" baseline="300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gray">
          <a:xfrm>
            <a:off x="4800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12</a:t>
            </a:r>
            <a:endParaRPr lang="en-US" baseline="30000"/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52578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13</a:t>
            </a:r>
            <a:endParaRPr lang="en-US" baseline="30000"/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5715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14</a:t>
            </a:r>
            <a:endParaRPr lang="en-US" baseline="30000"/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6172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15</a:t>
            </a:r>
            <a:endParaRPr lang="en-US" baseline="30000"/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6629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16</a:t>
            </a:r>
            <a:endParaRPr lang="en-US" baseline="30000"/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7086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17</a:t>
            </a:r>
            <a:endParaRPr lang="en-US" baseline="30000"/>
          </a:p>
        </p:txBody>
      </p:sp>
      <p:sp>
        <p:nvSpPr>
          <p:cNvPr id="66" name="AutoShape 6"/>
          <p:cNvSpPr>
            <a:spLocks noChangeArrowheads="1"/>
          </p:cNvSpPr>
          <p:nvPr/>
        </p:nvSpPr>
        <p:spPr bwMode="gray">
          <a:xfrm>
            <a:off x="1600200" y="6248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int </a:t>
            </a:r>
            <a:r>
              <a:rPr lang="en-US" sz="2400">
                <a:solidFill>
                  <a:srgbClr val="FF0000"/>
                </a:solidFill>
              </a:rPr>
              <a:t>array</a:t>
            </a:r>
            <a:r>
              <a:rPr lang="en-US" sz="2400"/>
              <a:t>[3];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rot="5400000" flipH="1" flipV="1">
            <a:off x="1639887" y="6132513"/>
            <a:ext cx="37941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9" idx="2"/>
          </p:cNvCxnSpPr>
          <p:nvPr/>
        </p:nvCxnSpPr>
        <p:spPr>
          <a:xfrm rot="5400000">
            <a:off x="1219201" y="4343400"/>
            <a:ext cx="12192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1828800" y="4343400"/>
            <a:ext cx="3657600" cy="1588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AutoShape 6"/>
          <p:cNvSpPr>
            <a:spLocks noChangeArrowheads="1"/>
          </p:cNvSpPr>
          <p:nvPr/>
        </p:nvSpPr>
        <p:spPr bwMode="gray">
          <a:xfrm>
            <a:off x="34290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300" b="1">
                <a:solidFill>
                  <a:srgbClr val="FF0000"/>
                </a:solidFill>
              </a:rPr>
              <a:t>p1 – p2= (0B – 13)/sizeof(int) = –2</a:t>
            </a:r>
          </a:p>
        </p:txBody>
      </p:sp>
      <p:sp>
        <p:nvSpPr>
          <p:cNvPr id="60" name="AutoShape 6"/>
          <p:cNvSpPr>
            <a:spLocks noChangeArrowheads="1"/>
          </p:cNvSpPr>
          <p:nvPr/>
        </p:nvSpPr>
        <p:spPr bwMode="gray">
          <a:xfrm>
            <a:off x="34290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300" b="1">
                <a:solidFill>
                  <a:srgbClr val="FF0000"/>
                </a:solidFill>
              </a:rPr>
              <a:t>p2 – p1= (13 – 0B)/sizeof(int) = +2</a:t>
            </a:r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1600200" y="53340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3429000" y="53340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5257800" y="53340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9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66" grpId="0" animBg="1"/>
      <p:bldP spid="56" grpId="0" animBg="1"/>
      <p:bldP spid="60" grpId="0" animBg="1"/>
      <p:bldP spid="37" grpId="0" animBg="1"/>
      <p:bldP spid="38" grpId="0" animBg="1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phép toán khác</a:t>
            </a:r>
          </a:p>
          <a:p>
            <a:pPr lvl="1" eaLnBrk="1" hangingPunct="1">
              <a:defRPr/>
            </a:pPr>
            <a:r>
              <a:rPr lang="en-US" smtClean="0">
                <a:sym typeface="Wingdings" pitchFamily="2" charset="2"/>
              </a:rPr>
              <a:t>Phép so sánh: So sánh </a:t>
            </a:r>
            <a:r>
              <a:rPr lang="vi-VN" smtClean="0">
                <a:sym typeface="Wingdings" pitchFamily="2" charset="2"/>
              </a:rPr>
              <a:t>đị</a:t>
            </a:r>
            <a:r>
              <a:rPr lang="en-US" smtClean="0">
                <a:sym typeface="Wingdings" pitchFamily="2" charset="2"/>
              </a:rPr>
              <a:t>a chỉ giữa hai con trỏ (thứ tự ô nhớ)</a:t>
            </a:r>
          </a:p>
          <a:p>
            <a:pPr lvl="2" eaLnBrk="1" hangingPunct="1">
              <a:defRPr/>
            </a:pPr>
            <a:r>
              <a:rPr lang="en-US" smtClean="0">
                <a:sym typeface="Wingdings" pitchFamily="2" charset="2"/>
              </a:rPr>
              <a:t>==	!=</a:t>
            </a:r>
          </a:p>
          <a:p>
            <a:pPr lvl="2" eaLnBrk="1" hangingPunct="1">
              <a:defRPr/>
            </a:pPr>
            <a:r>
              <a:rPr lang="en-US" smtClean="0">
                <a:sym typeface="Wingdings" pitchFamily="2" charset="2"/>
              </a:rPr>
              <a:t>&gt;	&gt;=</a:t>
            </a:r>
          </a:p>
          <a:p>
            <a:pPr lvl="2" eaLnBrk="1" hangingPunct="1">
              <a:defRPr/>
            </a:pPr>
            <a:r>
              <a:rPr lang="en-US" smtClean="0">
                <a:sym typeface="Wingdings" pitchFamily="2" charset="2"/>
              </a:rPr>
              <a:t>&lt;	&lt;=</a:t>
            </a:r>
          </a:p>
          <a:p>
            <a:pPr lvl="1" eaLnBrk="1" hangingPunct="1">
              <a:defRPr/>
            </a:pPr>
            <a:r>
              <a:rPr lang="en-US" smtClean="0">
                <a:sym typeface="Wingdings" pitchFamily="2" charset="2"/>
              </a:rPr>
              <a:t>Không thể thực hiện các phép toán: 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* / %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389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Phép toán số học trên con trỏ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Con trỏ cơ bản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Truy xuất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đế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 phần tử thứ n của mảng (không sử dụng biến mảng)</a:t>
            </a:r>
          </a:p>
          <a:p>
            <a:pPr lvl="1" eaLnBrk="1" hangingPunct="1">
              <a:defRPr/>
            </a:pPr>
            <a:r>
              <a:rPr lang="en-US" smtClean="0"/>
              <a:t>array[n] == p[n] == *(p + n)</a:t>
            </a: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 trỏ và mảng một chiều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Con trỏ cơ bản</a:t>
            </a:r>
            <a:endParaRPr lang="en-US" smtClean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7543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685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1143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1600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2057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2514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2971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429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3886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4343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4800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5257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5715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6172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6629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7086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22" name="Straight Arrow Connector 21"/>
          <p:cNvCxnSpPr>
            <a:stCxn id="23" idx="2"/>
            <a:endCxn id="25" idx="0"/>
          </p:cNvCxnSpPr>
          <p:nvPr/>
        </p:nvCxnSpPr>
        <p:spPr>
          <a:xfrm rot="5400000">
            <a:off x="1219201" y="4343400"/>
            <a:ext cx="12192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1600200" y="3276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40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1143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0A</a:t>
            </a:r>
            <a:endParaRPr lang="en-US" baseline="3000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1600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0B</a:t>
            </a:r>
            <a:endParaRPr lang="en-US" baseline="30000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2057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0C</a:t>
            </a:r>
            <a:endParaRPr lang="en-US" baseline="30000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2514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0D</a:t>
            </a:r>
            <a:endParaRPr lang="en-US" baseline="30000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29718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0E</a:t>
            </a:r>
            <a:endParaRPr lang="en-US" baseline="30000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3429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0F</a:t>
            </a:r>
            <a:endParaRPr lang="en-US" baseline="30000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gray">
          <a:xfrm>
            <a:off x="3886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10</a:t>
            </a:r>
            <a:endParaRPr lang="en-US" baseline="300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gray">
          <a:xfrm>
            <a:off x="4343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11</a:t>
            </a:r>
            <a:endParaRPr lang="en-US" baseline="30000"/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4800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12</a:t>
            </a:r>
            <a:endParaRPr lang="en-US" baseline="30000"/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52578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13</a:t>
            </a:r>
            <a:endParaRPr lang="en-US" baseline="30000"/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5715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14</a:t>
            </a:r>
            <a:endParaRPr lang="en-US" baseline="30000"/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6172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15</a:t>
            </a:r>
            <a:endParaRPr lang="en-US" baseline="30000"/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6629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16</a:t>
            </a:r>
            <a:endParaRPr lang="en-US" baseline="30000"/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7086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17</a:t>
            </a:r>
            <a:endParaRPr lang="en-US" baseline="30000"/>
          </a:p>
        </p:txBody>
      </p:sp>
      <p:cxnSp>
        <p:nvCxnSpPr>
          <p:cNvPr id="41" name="Straight Arrow Connector 40"/>
          <p:cNvCxnSpPr>
            <a:endCxn id="33" idx="0"/>
          </p:cNvCxnSpPr>
          <p:nvPr/>
        </p:nvCxnSpPr>
        <p:spPr>
          <a:xfrm rot="5400000">
            <a:off x="5219701" y="4686300"/>
            <a:ext cx="5334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3" idx="2"/>
          </p:cNvCxnSpPr>
          <p:nvPr/>
        </p:nvCxnSpPr>
        <p:spPr>
          <a:xfrm rot="16200000" flipH="1">
            <a:off x="3314700" y="2247900"/>
            <a:ext cx="685800" cy="365760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1600200" y="6248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int </a:t>
            </a:r>
            <a:r>
              <a:rPr lang="en-US" sz="2400">
                <a:solidFill>
                  <a:srgbClr val="FF0000"/>
                </a:solidFill>
              </a:rPr>
              <a:t>array</a:t>
            </a:r>
            <a:r>
              <a:rPr lang="en-US" sz="2400"/>
              <a:t>[3];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1639887" y="6132513"/>
            <a:ext cx="37941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utoShape 6"/>
          <p:cNvSpPr>
            <a:spLocks noChangeArrowheads="1"/>
          </p:cNvSpPr>
          <p:nvPr/>
        </p:nvSpPr>
        <p:spPr bwMode="gray">
          <a:xfrm>
            <a:off x="2057400" y="3276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4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gray">
          <a:xfrm>
            <a:off x="2514600" y="3276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4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>
            <a:off x="2971800" y="3276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4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2" name="AutoShape 6"/>
          <p:cNvSpPr>
            <a:spLocks noChangeArrowheads="1"/>
          </p:cNvSpPr>
          <p:nvPr/>
        </p:nvSpPr>
        <p:spPr bwMode="gray">
          <a:xfrm>
            <a:off x="1143000" y="3276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400" b="1">
                <a:solidFill>
                  <a:srgbClr val="FF0000"/>
                </a:solidFill>
              </a:rPr>
              <a:t>(</a:t>
            </a:r>
          </a:p>
        </p:txBody>
      </p:sp>
      <p:sp>
        <p:nvSpPr>
          <p:cNvPr id="53" name="AutoShape 6"/>
          <p:cNvSpPr>
            <a:spLocks noChangeArrowheads="1"/>
          </p:cNvSpPr>
          <p:nvPr/>
        </p:nvSpPr>
        <p:spPr bwMode="gray">
          <a:xfrm>
            <a:off x="685800" y="3276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4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1600200" y="53340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3429000" y="53340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5257800" y="53340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4" name="AutoShape 6"/>
          <p:cNvSpPr>
            <a:spLocks noChangeArrowheads="1"/>
          </p:cNvSpPr>
          <p:nvPr/>
        </p:nvSpPr>
        <p:spPr bwMode="gray">
          <a:xfrm>
            <a:off x="5257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5" name="AutoShape 6"/>
          <p:cNvSpPr>
            <a:spLocks noChangeArrowheads="1"/>
          </p:cNvSpPr>
          <p:nvPr/>
        </p:nvSpPr>
        <p:spPr bwMode="gray">
          <a:xfrm>
            <a:off x="5715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6" name="AutoShape 6"/>
          <p:cNvSpPr>
            <a:spLocks noChangeArrowheads="1"/>
          </p:cNvSpPr>
          <p:nvPr/>
        </p:nvSpPr>
        <p:spPr bwMode="gray">
          <a:xfrm>
            <a:off x="6172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7" name="AutoShape 6"/>
          <p:cNvSpPr>
            <a:spLocks noChangeArrowheads="1"/>
          </p:cNvSpPr>
          <p:nvPr/>
        </p:nvSpPr>
        <p:spPr bwMode="gray">
          <a:xfrm>
            <a:off x="6629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6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38" grpId="0" animBg="1"/>
      <p:bldP spid="39" grpId="0" animBg="1"/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 trỏ và mảng một chiều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 nh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ậ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 mảng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Con trỏ cơ bản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4419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057400"/>
            <a:ext cx="7010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a[10], n = 10, *pa;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pa = a;	// hoặc pa = &amp;a[0];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(int i = 0; i&lt;n;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scanf(“%d”, &amp;a[i]);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scanf(“%d”, &amp;p[i]);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scanf(“%d”, a + i);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scanf(“%d”, p + i);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scanf(“%d”,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a++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scanf(“%d”, p++);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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&amp;a[i]  (a + i)  (p + i)  &amp;p[i]</a:t>
            </a:r>
            <a:endParaRPr lang="en-US" sz="20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2743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3048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3886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4191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4495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800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5105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0" y="541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0" y="601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 trỏ và mảng một chiều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 xuất mảng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Con trỏ cơ bản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4419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057400"/>
            <a:ext cx="7010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a[10], n = 10, *pa;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pa = a;	// hoặc pa = &amp;a[0];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(int i = 0; i&lt;n;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printf(“%d”, a[i]);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printf(“%d”, p[i]);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printf(“%d”, *(a + i));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printf(“%d”, *(p + i));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printf(“%d”, *(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a++)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printf(“%d”, *(p++));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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a[i]  *(a + i)  *(p + i)  p[i]</a:t>
            </a:r>
            <a:endParaRPr lang="en-US" sz="20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2743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3048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3886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4191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4495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800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5105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541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601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Truyền mảng 1 chiều cho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Chú ý!</a:t>
            </a:r>
          </a:p>
          <a:p>
            <a:pPr lvl="1" eaLnBrk="1" hangingPunct="1">
              <a:defRPr/>
            </a:pPr>
            <a:r>
              <a:rPr lang="en-US" smtClean="0"/>
              <a:t>Mảng một chiều truyền cho hàm là </a:t>
            </a:r>
            <a:r>
              <a:rPr lang="vi-VN" smtClean="0">
                <a:solidFill>
                  <a:srgbClr val="FF0000"/>
                </a:solidFill>
              </a:rPr>
              <a:t>đị</a:t>
            </a:r>
            <a:r>
              <a:rPr lang="en-US" smtClean="0">
                <a:solidFill>
                  <a:srgbClr val="FF0000"/>
                </a:solidFill>
              </a:rPr>
              <a:t>a chỉ của phần tử </a:t>
            </a:r>
            <a:r>
              <a:rPr lang="vi-VN" smtClean="0">
                <a:solidFill>
                  <a:srgbClr val="FF0000"/>
                </a:solidFill>
              </a:rPr>
              <a:t>đầ</a:t>
            </a:r>
            <a:r>
              <a:rPr lang="en-US" smtClean="0">
                <a:solidFill>
                  <a:srgbClr val="FF0000"/>
                </a:solidFill>
              </a:rPr>
              <a:t>u tiên</a:t>
            </a:r>
            <a:r>
              <a:rPr lang="en-US" smtClean="0"/>
              <a:t> chứ không phải toàn mảng.</a:t>
            </a:r>
            <a:endParaRPr lang="en-US"/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Con trỏ cơ bản</a:t>
            </a:r>
            <a:endParaRPr lang="en-US" smtClean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7543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685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1143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1600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2057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2514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2971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3429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886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4343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4800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5257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5715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6172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6629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7086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1143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10</a:t>
            </a:r>
            <a:endParaRPr lang="en-US" baseline="3000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1600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11</a:t>
            </a:r>
            <a:endParaRPr lang="en-US" baseline="3000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2057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13</a:t>
            </a:r>
            <a:endParaRPr lang="en-US" baseline="3000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2514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14</a:t>
            </a:r>
            <a:endParaRPr lang="en-US" baseline="3000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29718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15</a:t>
            </a:r>
            <a:endParaRPr lang="en-US" baseline="30000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3429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16</a:t>
            </a:r>
            <a:endParaRPr lang="en-US" baseline="30000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3886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17</a:t>
            </a:r>
            <a:endParaRPr lang="en-US" baseline="30000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4343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18</a:t>
            </a:r>
            <a:endParaRPr lang="en-US" baseline="30000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4800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19</a:t>
            </a:r>
            <a:endParaRPr lang="en-US" baseline="30000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gray">
          <a:xfrm>
            <a:off x="52578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20</a:t>
            </a:r>
            <a:endParaRPr lang="en-US" baseline="300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gray">
          <a:xfrm>
            <a:off x="5715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21</a:t>
            </a:r>
            <a:endParaRPr lang="en-US" baseline="30000"/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6172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22</a:t>
            </a:r>
            <a:endParaRPr lang="en-US" baseline="30000"/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6629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23</a:t>
            </a:r>
            <a:endParaRPr lang="en-US" baseline="30000"/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7086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24</a:t>
            </a:r>
            <a:endParaRPr lang="en-US" baseline="30000"/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1600200" y="6248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int </a:t>
            </a:r>
            <a:r>
              <a:rPr lang="en-US" sz="2400">
                <a:solidFill>
                  <a:srgbClr val="FF0000"/>
                </a:solidFill>
              </a:rPr>
              <a:t>array</a:t>
            </a:r>
            <a:r>
              <a:rPr lang="en-US" sz="2400"/>
              <a:t>[3];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rot="5400000" flipH="1" flipV="1">
            <a:off x="1639887" y="6132513"/>
            <a:ext cx="37941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1600200" y="53340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3429000" y="53340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5257800" y="53340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4876800" y="3429000"/>
            <a:ext cx="1219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int a[3]</a:t>
            </a: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6248400" y="3429000"/>
            <a:ext cx="1295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int n</a:t>
            </a: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gray">
          <a:xfrm>
            <a:off x="3886200" y="3352800"/>
            <a:ext cx="38100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gray">
          <a:xfrm>
            <a:off x="3962400" y="3429000"/>
            <a:ext cx="838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</a:rPr>
              <a:t>xuất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rot="5400000" flipH="1" flipV="1">
            <a:off x="5295901" y="3238500"/>
            <a:ext cx="381000" cy="3175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2" idx="0"/>
          </p:cNvCxnSpPr>
          <p:nvPr/>
        </p:nvCxnSpPr>
        <p:spPr>
          <a:xfrm rot="5400000">
            <a:off x="876301" y="4000500"/>
            <a:ext cx="1905000" cy="317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828800" y="3048000"/>
            <a:ext cx="3657600" cy="15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utoShape 6"/>
          <p:cNvSpPr>
            <a:spLocks noChangeArrowheads="1"/>
          </p:cNvSpPr>
          <p:nvPr/>
        </p:nvSpPr>
        <p:spPr bwMode="gray">
          <a:xfrm>
            <a:off x="4191000" y="4267200"/>
            <a:ext cx="1219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int a[]</a:t>
            </a:r>
          </a:p>
        </p:txBody>
      </p:sp>
      <p:sp>
        <p:nvSpPr>
          <p:cNvPr id="58" name="AutoShape 6"/>
          <p:cNvSpPr>
            <a:spLocks noChangeArrowheads="1"/>
          </p:cNvSpPr>
          <p:nvPr/>
        </p:nvSpPr>
        <p:spPr bwMode="gray">
          <a:xfrm>
            <a:off x="5562600" y="4267200"/>
            <a:ext cx="1219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int *a</a:t>
            </a:r>
          </a:p>
        </p:txBody>
      </p:sp>
      <p:cxnSp>
        <p:nvCxnSpPr>
          <p:cNvPr id="61" name="Straight Arrow Connector 60"/>
          <p:cNvCxnSpPr>
            <a:stCxn id="57" idx="0"/>
            <a:endCxn id="40" idx="2"/>
          </p:cNvCxnSpPr>
          <p:nvPr/>
        </p:nvCxnSpPr>
        <p:spPr>
          <a:xfrm rot="5400000" flipH="1" flipV="1">
            <a:off x="4953000" y="3733800"/>
            <a:ext cx="381000" cy="68580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0"/>
            <a:endCxn id="40" idx="2"/>
          </p:cNvCxnSpPr>
          <p:nvPr/>
        </p:nvCxnSpPr>
        <p:spPr>
          <a:xfrm rot="16200000" flipV="1">
            <a:off x="5638800" y="3733800"/>
            <a:ext cx="381000" cy="68580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57" grpId="0" animBg="1"/>
      <p:bldP spid="5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 trỏ và mảng một chiều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Con trỏ cơ bản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464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057400"/>
            <a:ext cx="70104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xuat(int a[10], 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(int i = 0; i&lt;n;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printf(“%d”, *(a++));	// OK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a[10], n = 10;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(int i = 0; i&lt;n;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printf(“%d”, *(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a++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));	// Lỗi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 Đối số mảng truyền cho hàm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không phải hằng con trỏ</a:t>
            </a:r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.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4724400" y="2971800"/>
            <a:ext cx="914400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4724400" y="5410200"/>
            <a:ext cx="914400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0" y="6096000"/>
            <a:ext cx="9144000" cy="5334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 ý</a:t>
            </a:r>
          </a:p>
          <a:p>
            <a:pPr lvl="1" eaLnBrk="1" hangingPunct="1">
              <a:defRPr/>
            </a:pP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Không</a:t>
            </a:r>
            <a:r>
              <a:rPr lang="en-US" smtClean="0">
                <a:sym typeface="Wingdings" pitchFamily="2" charset="2"/>
              </a:rPr>
              <a:t> thực hiện các phép toán 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nhân, chia, lấy phần d</a:t>
            </a:r>
            <a:r>
              <a:rPr lang="vi-VN" smtClean="0">
                <a:solidFill>
                  <a:srgbClr val="FF0000"/>
                </a:solidFill>
                <a:sym typeface="Wingdings" pitchFamily="2" charset="2"/>
              </a:rPr>
              <a:t>ư</a:t>
            </a:r>
            <a:r>
              <a:rPr lang="en-US" smtClean="0">
                <a:sym typeface="Wingdings" pitchFamily="2" charset="2"/>
              </a:rPr>
              <a:t>.</a:t>
            </a:r>
          </a:p>
          <a:p>
            <a:pPr lvl="1" eaLnBrk="1" hangingPunct="1">
              <a:defRPr/>
            </a:pPr>
            <a:r>
              <a:rPr lang="en-US" smtClean="0">
                <a:sym typeface="Wingdings" pitchFamily="2" charset="2"/>
              </a:rPr>
              <a:t>T</a:t>
            </a:r>
            <a:r>
              <a:rPr lang="vi-VN" smtClean="0">
                <a:sym typeface="Wingdings" pitchFamily="2" charset="2"/>
              </a:rPr>
              <a:t>ă</a:t>
            </a:r>
            <a:r>
              <a:rPr lang="en-US" smtClean="0">
                <a:sym typeface="Wingdings" pitchFamily="2" charset="2"/>
              </a:rPr>
              <a:t>ng/giảm con trỏ n </a:t>
            </a:r>
            <a:r>
              <a:rPr lang="vi-VN" smtClean="0">
                <a:sym typeface="Wingdings" pitchFamily="2" charset="2"/>
              </a:rPr>
              <a:t>đơ</a:t>
            </a:r>
            <a:r>
              <a:rPr lang="en-US" smtClean="0">
                <a:sym typeface="Wingdings" pitchFamily="2" charset="2"/>
              </a:rPr>
              <a:t>n vị có nghĩa là t</a:t>
            </a:r>
            <a:r>
              <a:rPr lang="vi-VN" smtClean="0">
                <a:sym typeface="Wingdings" pitchFamily="2" charset="2"/>
              </a:rPr>
              <a:t>ă</a:t>
            </a:r>
            <a:r>
              <a:rPr lang="en-US" smtClean="0">
                <a:sym typeface="Wingdings" pitchFamily="2" charset="2"/>
              </a:rPr>
              <a:t>ng/giảm giá trị của nó 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n*sizeof(&lt;kiểu dữ liệu mà nó trỏ </a:t>
            </a:r>
            <a:r>
              <a:rPr lang="vi-VN" smtClean="0">
                <a:solidFill>
                  <a:srgbClr val="FF0000"/>
                </a:solidFill>
                <a:sym typeface="Wingdings" pitchFamily="2" charset="2"/>
              </a:rPr>
              <a:t>đế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n&gt;)</a:t>
            </a:r>
          </a:p>
          <a:p>
            <a:pPr lvl="1" eaLnBrk="1" hangingPunct="1">
              <a:defRPr/>
            </a:pP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Không thể</a:t>
            </a:r>
            <a:r>
              <a:rPr lang="en-US" smtClean="0">
                <a:sym typeface="Wingdings" pitchFamily="2" charset="2"/>
              </a:rPr>
              <a:t> t</a:t>
            </a:r>
            <a:r>
              <a:rPr lang="vi-VN" smtClean="0">
                <a:sym typeface="Wingdings" pitchFamily="2" charset="2"/>
              </a:rPr>
              <a:t>ă</a:t>
            </a:r>
            <a:r>
              <a:rPr lang="en-US" smtClean="0">
                <a:sym typeface="Wingdings" pitchFamily="2" charset="2"/>
              </a:rPr>
              <a:t>ng/giảm biến mảng. Hãy gán một con trỏ </a:t>
            </a:r>
            <a:r>
              <a:rPr lang="vi-VN" smtClean="0">
                <a:sym typeface="Wingdings" pitchFamily="2" charset="2"/>
              </a:rPr>
              <a:t>đế</a:t>
            </a:r>
            <a:r>
              <a:rPr lang="en-US" smtClean="0">
                <a:sym typeface="Wingdings" pitchFamily="2" charset="2"/>
              </a:rPr>
              <a:t>n </a:t>
            </a:r>
            <a:r>
              <a:rPr lang="vi-VN" smtClean="0">
                <a:sym typeface="Wingdings" pitchFamily="2" charset="2"/>
              </a:rPr>
              <a:t>đị</a:t>
            </a:r>
            <a:r>
              <a:rPr lang="en-US" smtClean="0">
                <a:sym typeface="Wingdings" pitchFamily="2" charset="2"/>
              </a:rPr>
              <a:t>a chỉ </a:t>
            </a:r>
            <a:r>
              <a:rPr lang="vi-VN" smtClean="0">
                <a:sym typeface="Wingdings" pitchFamily="2" charset="2"/>
              </a:rPr>
              <a:t>đầ</a:t>
            </a:r>
            <a:r>
              <a:rPr lang="en-US" smtClean="0">
                <a:sym typeface="Wingdings" pitchFamily="2" charset="2"/>
              </a:rPr>
              <a:t>u của mảng và t</a:t>
            </a:r>
            <a:r>
              <a:rPr lang="vi-VN" smtClean="0">
                <a:sym typeface="Wingdings" pitchFamily="2" charset="2"/>
              </a:rPr>
              <a:t>ă</a:t>
            </a:r>
            <a:r>
              <a:rPr lang="en-US" smtClean="0">
                <a:sym typeface="Wingdings" pitchFamily="2" charset="2"/>
              </a:rPr>
              <a:t>ng/giảm nó.</a:t>
            </a:r>
          </a:p>
          <a:p>
            <a:pPr lvl="1" eaLnBrk="1" hangingPunct="1">
              <a:defRPr/>
            </a:pPr>
            <a:r>
              <a:rPr lang="en-US" smtClean="0">
                <a:sym typeface="Wingdings" pitchFamily="2" charset="2"/>
              </a:rPr>
              <a:t>Đối số mảng một chiều truyền cho hàm là </a:t>
            </a:r>
            <a:r>
              <a:rPr lang="vi-VN" smtClean="0">
                <a:sym typeface="Wingdings" pitchFamily="2" charset="2"/>
              </a:rPr>
              <a:t>đị</a:t>
            </a:r>
            <a:r>
              <a:rPr lang="en-US" smtClean="0">
                <a:sym typeface="Wingdings" pitchFamily="2" charset="2"/>
              </a:rPr>
              <a:t>a chỉ phần tử </a:t>
            </a:r>
            <a:r>
              <a:rPr lang="vi-VN" smtClean="0">
                <a:sym typeface="Wingdings" pitchFamily="2" charset="2"/>
              </a:rPr>
              <a:t>đầ</a:t>
            </a:r>
            <a:r>
              <a:rPr lang="en-US" smtClean="0">
                <a:sym typeface="Wingdings" pitchFamily="2" charset="2"/>
              </a:rPr>
              <a:t>u tiên của mảng.</a:t>
            </a:r>
          </a:p>
          <a:p>
            <a:pPr lvl="1" eaLnBrk="1" hangingPunct="1">
              <a:defRPr/>
            </a:pPr>
            <a:endParaRPr lang="en-US" smtClean="0"/>
          </a:p>
        </p:txBody>
      </p:sp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 trỏ và mảng một chiều</a:t>
            </a: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Con trỏ cơ bản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Quy trình xử lý của trình biên dịch</a:t>
            </a:r>
          </a:p>
          <a:p>
            <a:pPr lvl="1" algn="just" eaLnBrk="1" hangingPunct="1">
              <a:defRPr/>
            </a:pPr>
            <a:r>
              <a:rPr lang="en-US" smtClean="0">
                <a:solidFill>
                  <a:srgbClr val="FF0000"/>
                </a:solidFill>
              </a:rPr>
              <a:t>Dành riêng một vùng nhớ</a:t>
            </a:r>
            <a:r>
              <a:rPr lang="en-US" smtClean="0"/>
              <a:t> với </a:t>
            </a:r>
            <a:r>
              <a:rPr lang="vi-VN" smtClean="0">
                <a:solidFill>
                  <a:srgbClr val="FF0000"/>
                </a:solidFill>
              </a:rPr>
              <a:t>đị</a:t>
            </a:r>
            <a:r>
              <a:rPr lang="en-US" smtClean="0">
                <a:solidFill>
                  <a:srgbClr val="FF0000"/>
                </a:solidFill>
              </a:rPr>
              <a:t>a chỉ duy nhất</a:t>
            </a:r>
            <a:r>
              <a:rPr lang="en-US" smtClean="0"/>
              <a:t> </a:t>
            </a:r>
            <a:r>
              <a:rPr lang="vi-VN" smtClean="0"/>
              <a:t>để</a:t>
            </a:r>
            <a:r>
              <a:rPr lang="en-US" smtClean="0"/>
              <a:t> l</a:t>
            </a:r>
            <a:r>
              <a:rPr lang="vi-VN" smtClean="0"/>
              <a:t>ư</a:t>
            </a:r>
            <a:r>
              <a:rPr lang="en-US" smtClean="0"/>
              <a:t>u biến </a:t>
            </a:r>
            <a:r>
              <a:rPr lang="vi-VN" smtClean="0"/>
              <a:t>đó</a:t>
            </a:r>
            <a:r>
              <a:rPr lang="en-US" smtClean="0"/>
              <a:t>.</a:t>
            </a:r>
          </a:p>
          <a:p>
            <a:pPr lvl="1" algn="just" eaLnBrk="1" hangingPunct="1">
              <a:defRPr/>
            </a:pPr>
            <a:r>
              <a:rPr lang="en-US" smtClean="0">
                <a:solidFill>
                  <a:srgbClr val="FF0000"/>
                </a:solidFill>
              </a:rPr>
              <a:t>Liên kết</a:t>
            </a:r>
            <a:r>
              <a:rPr lang="en-US" smtClean="0"/>
              <a:t> </a:t>
            </a:r>
            <a:r>
              <a:rPr lang="vi-VN" smtClean="0"/>
              <a:t>đị</a:t>
            </a:r>
            <a:r>
              <a:rPr lang="en-US" smtClean="0"/>
              <a:t>a chỉ ô nhớ </a:t>
            </a:r>
            <a:r>
              <a:rPr lang="vi-VN" smtClean="0"/>
              <a:t>đó</a:t>
            </a:r>
            <a:r>
              <a:rPr lang="en-US" smtClean="0"/>
              <a:t> với tên biến.</a:t>
            </a:r>
          </a:p>
          <a:p>
            <a:pPr lvl="1" algn="just" eaLnBrk="1" hangingPunct="1">
              <a:defRPr/>
            </a:pPr>
            <a:r>
              <a:rPr lang="en-US" smtClean="0"/>
              <a:t>Khi gọi tên biến, nó sẽ </a:t>
            </a:r>
            <a:r>
              <a:rPr lang="en-US" smtClean="0">
                <a:solidFill>
                  <a:srgbClr val="FF0000"/>
                </a:solidFill>
              </a:rPr>
              <a:t>truy xuất tự </a:t>
            </a:r>
            <a:r>
              <a:rPr lang="vi-VN" smtClean="0">
                <a:solidFill>
                  <a:srgbClr val="FF0000"/>
                </a:solidFill>
              </a:rPr>
              <a:t>độ</a:t>
            </a:r>
            <a:r>
              <a:rPr lang="en-US" smtClean="0">
                <a:solidFill>
                  <a:srgbClr val="FF0000"/>
                </a:solidFill>
              </a:rPr>
              <a:t>ng</a:t>
            </a:r>
            <a:r>
              <a:rPr lang="en-US" smtClean="0"/>
              <a:t> </a:t>
            </a:r>
            <a:r>
              <a:rPr lang="vi-VN" smtClean="0"/>
              <a:t>đế</a:t>
            </a:r>
            <a:r>
              <a:rPr lang="en-US" smtClean="0"/>
              <a:t>n ô nhớ </a:t>
            </a:r>
            <a:r>
              <a:rPr lang="vi-VN" smtClean="0"/>
              <a:t>đã</a:t>
            </a:r>
            <a:r>
              <a:rPr lang="en-US" smtClean="0"/>
              <a:t> liên kết với tên biến.</a:t>
            </a:r>
          </a:p>
          <a:p>
            <a:pPr algn="just"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dụ:</a:t>
            </a:r>
            <a:r>
              <a:rPr lang="en-US" smtClean="0"/>
              <a:t> int a = 0x1234;	// Giả sử </a:t>
            </a:r>
            <a:r>
              <a:rPr lang="vi-VN" smtClean="0"/>
              <a:t>đ</a:t>
            </a:r>
            <a:r>
              <a:rPr lang="en-US" smtClean="0"/>
              <a:t>ịa chỉ 0x0B</a:t>
            </a:r>
            <a:endParaRPr lang="en-US" baseline="-25000"/>
          </a:p>
        </p:txBody>
      </p:sp>
      <p:sp>
        <p:nvSpPr>
          <p:cNvPr id="93" name="AutoShape 6"/>
          <p:cNvSpPr>
            <a:spLocks noChangeArrowheads="1"/>
          </p:cNvSpPr>
          <p:nvPr/>
        </p:nvSpPr>
        <p:spPr bwMode="gray">
          <a:xfrm>
            <a:off x="7543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95" name="AutoShape 6"/>
          <p:cNvSpPr>
            <a:spLocks noChangeArrowheads="1"/>
          </p:cNvSpPr>
          <p:nvPr/>
        </p:nvSpPr>
        <p:spPr bwMode="gray">
          <a:xfrm>
            <a:off x="685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184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Khai báo biến trong C</a:t>
            </a:r>
          </a:p>
        </p:txBody>
      </p:sp>
      <p:sp>
        <p:nvSpPr>
          <p:cNvPr id="184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Con trỏ cơ bản</a:t>
            </a:r>
            <a:endParaRPr lang="en-US" smtClean="0"/>
          </a:p>
        </p:txBody>
      </p:sp>
      <p:sp>
        <p:nvSpPr>
          <p:cNvPr id="65" name="AutoShape 6"/>
          <p:cNvSpPr>
            <a:spLocks noChangeArrowheads="1"/>
          </p:cNvSpPr>
          <p:nvPr/>
        </p:nvSpPr>
        <p:spPr bwMode="gray">
          <a:xfrm>
            <a:off x="1143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6" name="AutoShape 6"/>
          <p:cNvSpPr>
            <a:spLocks noChangeArrowheads="1"/>
          </p:cNvSpPr>
          <p:nvPr/>
        </p:nvSpPr>
        <p:spPr bwMode="gray">
          <a:xfrm>
            <a:off x="1143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0A</a:t>
            </a:r>
            <a:endParaRPr lang="en-US" baseline="30000"/>
          </a:p>
        </p:txBody>
      </p:sp>
      <p:sp>
        <p:nvSpPr>
          <p:cNvPr id="67" name="AutoShape 6"/>
          <p:cNvSpPr>
            <a:spLocks noChangeArrowheads="1"/>
          </p:cNvSpPr>
          <p:nvPr/>
        </p:nvSpPr>
        <p:spPr bwMode="gray">
          <a:xfrm>
            <a:off x="1600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8" name="AutoShape 6"/>
          <p:cNvSpPr>
            <a:spLocks noChangeArrowheads="1"/>
          </p:cNvSpPr>
          <p:nvPr/>
        </p:nvSpPr>
        <p:spPr bwMode="gray">
          <a:xfrm>
            <a:off x="1600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0B</a:t>
            </a:r>
            <a:endParaRPr lang="en-US" baseline="30000"/>
          </a:p>
        </p:txBody>
      </p:sp>
      <p:sp>
        <p:nvSpPr>
          <p:cNvPr id="69" name="AutoShape 6"/>
          <p:cNvSpPr>
            <a:spLocks noChangeArrowheads="1"/>
          </p:cNvSpPr>
          <p:nvPr/>
        </p:nvSpPr>
        <p:spPr bwMode="gray">
          <a:xfrm>
            <a:off x="2057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0" name="AutoShape 6"/>
          <p:cNvSpPr>
            <a:spLocks noChangeArrowheads="1"/>
          </p:cNvSpPr>
          <p:nvPr/>
        </p:nvSpPr>
        <p:spPr bwMode="gray">
          <a:xfrm>
            <a:off x="2057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0C</a:t>
            </a:r>
            <a:endParaRPr lang="en-US" baseline="30000"/>
          </a:p>
        </p:txBody>
      </p:sp>
      <p:sp>
        <p:nvSpPr>
          <p:cNvPr id="71" name="AutoShape 6"/>
          <p:cNvSpPr>
            <a:spLocks noChangeArrowheads="1"/>
          </p:cNvSpPr>
          <p:nvPr/>
        </p:nvSpPr>
        <p:spPr bwMode="gray">
          <a:xfrm>
            <a:off x="2514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2" name="AutoShape 6"/>
          <p:cNvSpPr>
            <a:spLocks noChangeArrowheads="1"/>
          </p:cNvSpPr>
          <p:nvPr/>
        </p:nvSpPr>
        <p:spPr bwMode="gray">
          <a:xfrm>
            <a:off x="2514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0D</a:t>
            </a:r>
            <a:endParaRPr lang="en-US" baseline="30000"/>
          </a:p>
        </p:txBody>
      </p:sp>
      <p:sp>
        <p:nvSpPr>
          <p:cNvPr id="73" name="AutoShape 6"/>
          <p:cNvSpPr>
            <a:spLocks noChangeArrowheads="1"/>
          </p:cNvSpPr>
          <p:nvPr/>
        </p:nvSpPr>
        <p:spPr bwMode="gray">
          <a:xfrm>
            <a:off x="2971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gray">
          <a:xfrm>
            <a:off x="29718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0E</a:t>
            </a:r>
            <a:endParaRPr lang="en-US" baseline="30000"/>
          </a:p>
        </p:txBody>
      </p:sp>
      <p:sp>
        <p:nvSpPr>
          <p:cNvPr id="75" name="AutoShape 6"/>
          <p:cNvSpPr>
            <a:spLocks noChangeArrowheads="1"/>
          </p:cNvSpPr>
          <p:nvPr/>
        </p:nvSpPr>
        <p:spPr bwMode="gray">
          <a:xfrm>
            <a:off x="3429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6" name="AutoShape 6"/>
          <p:cNvSpPr>
            <a:spLocks noChangeArrowheads="1"/>
          </p:cNvSpPr>
          <p:nvPr/>
        </p:nvSpPr>
        <p:spPr bwMode="gray">
          <a:xfrm>
            <a:off x="3429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0F</a:t>
            </a:r>
            <a:endParaRPr lang="en-US" baseline="30000"/>
          </a:p>
        </p:txBody>
      </p:sp>
      <p:sp>
        <p:nvSpPr>
          <p:cNvPr id="77" name="AutoShape 6"/>
          <p:cNvSpPr>
            <a:spLocks noChangeArrowheads="1"/>
          </p:cNvSpPr>
          <p:nvPr/>
        </p:nvSpPr>
        <p:spPr bwMode="gray">
          <a:xfrm>
            <a:off x="3886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8" name="AutoShape 6"/>
          <p:cNvSpPr>
            <a:spLocks noChangeArrowheads="1"/>
          </p:cNvSpPr>
          <p:nvPr/>
        </p:nvSpPr>
        <p:spPr bwMode="gray">
          <a:xfrm>
            <a:off x="3886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10</a:t>
            </a:r>
            <a:endParaRPr lang="en-US" baseline="30000"/>
          </a:p>
        </p:txBody>
      </p:sp>
      <p:sp>
        <p:nvSpPr>
          <p:cNvPr id="79" name="AutoShape 6"/>
          <p:cNvSpPr>
            <a:spLocks noChangeArrowheads="1"/>
          </p:cNvSpPr>
          <p:nvPr/>
        </p:nvSpPr>
        <p:spPr bwMode="gray">
          <a:xfrm>
            <a:off x="4343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0" name="AutoShape 6"/>
          <p:cNvSpPr>
            <a:spLocks noChangeArrowheads="1"/>
          </p:cNvSpPr>
          <p:nvPr/>
        </p:nvSpPr>
        <p:spPr bwMode="gray">
          <a:xfrm>
            <a:off x="4343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11</a:t>
            </a:r>
            <a:endParaRPr lang="en-US" baseline="30000"/>
          </a:p>
        </p:txBody>
      </p:sp>
      <p:sp>
        <p:nvSpPr>
          <p:cNvPr id="81" name="AutoShape 6"/>
          <p:cNvSpPr>
            <a:spLocks noChangeArrowheads="1"/>
          </p:cNvSpPr>
          <p:nvPr/>
        </p:nvSpPr>
        <p:spPr bwMode="gray">
          <a:xfrm>
            <a:off x="4800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2" name="AutoShape 6"/>
          <p:cNvSpPr>
            <a:spLocks noChangeArrowheads="1"/>
          </p:cNvSpPr>
          <p:nvPr/>
        </p:nvSpPr>
        <p:spPr bwMode="gray">
          <a:xfrm>
            <a:off x="4800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12</a:t>
            </a:r>
            <a:endParaRPr lang="en-US" baseline="30000"/>
          </a:p>
        </p:txBody>
      </p:sp>
      <p:sp>
        <p:nvSpPr>
          <p:cNvPr id="83" name="AutoShape 6"/>
          <p:cNvSpPr>
            <a:spLocks noChangeArrowheads="1"/>
          </p:cNvSpPr>
          <p:nvPr/>
        </p:nvSpPr>
        <p:spPr bwMode="gray">
          <a:xfrm>
            <a:off x="5257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4" name="AutoShape 6"/>
          <p:cNvSpPr>
            <a:spLocks noChangeArrowheads="1"/>
          </p:cNvSpPr>
          <p:nvPr/>
        </p:nvSpPr>
        <p:spPr bwMode="gray">
          <a:xfrm>
            <a:off x="52578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13</a:t>
            </a:r>
            <a:endParaRPr lang="en-US" baseline="30000"/>
          </a:p>
        </p:txBody>
      </p:sp>
      <p:sp>
        <p:nvSpPr>
          <p:cNvPr id="85" name="AutoShape 6"/>
          <p:cNvSpPr>
            <a:spLocks noChangeArrowheads="1"/>
          </p:cNvSpPr>
          <p:nvPr/>
        </p:nvSpPr>
        <p:spPr bwMode="gray">
          <a:xfrm>
            <a:off x="5715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6" name="AutoShape 6"/>
          <p:cNvSpPr>
            <a:spLocks noChangeArrowheads="1"/>
          </p:cNvSpPr>
          <p:nvPr/>
        </p:nvSpPr>
        <p:spPr bwMode="gray">
          <a:xfrm>
            <a:off x="5715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14</a:t>
            </a:r>
            <a:endParaRPr lang="en-US" baseline="30000"/>
          </a:p>
        </p:txBody>
      </p:sp>
      <p:sp>
        <p:nvSpPr>
          <p:cNvPr id="87" name="AutoShape 6"/>
          <p:cNvSpPr>
            <a:spLocks noChangeArrowheads="1"/>
          </p:cNvSpPr>
          <p:nvPr/>
        </p:nvSpPr>
        <p:spPr bwMode="gray">
          <a:xfrm>
            <a:off x="6172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8" name="AutoShape 6"/>
          <p:cNvSpPr>
            <a:spLocks noChangeArrowheads="1"/>
          </p:cNvSpPr>
          <p:nvPr/>
        </p:nvSpPr>
        <p:spPr bwMode="gray">
          <a:xfrm>
            <a:off x="6172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15</a:t>
            </a:r>
            <a:endParaRPr lang="en-US" baseline="30000"/>
          </a:p>
        </p:txBody>
      </p:sp>
      <p:sp>
        <p:nvSpPr>
          <p:cNvPr id="89" name="AutoShape 6"/>
          <p:cNvSpPr>
            <a:spLocks noChangeArrowheads="1"/>
          </p:cNvSpPr>
          <p:nvPr/>
        </p:nvSpPr>
        <p:spPr bwMode="gray">
          <a:xfrm>
            <a:off x="6629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0" name="AutoShape 6"/>
          <p:cNvSpPr>
            <a:spLocks noChangeArrowheads="1"/>
          </p:cNvSpPr>
          <p:nvPr/>
        </p:nvSpPr>
        <p:spPr bwMode="gray">
          <a:xfrm>
            <a:off x="6629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16</a:t>
            </a:r>
            <a:endParaRPr lang="en-US" baseline="30000"/>
          </a:p>
        </p:txBody>
      </p:sp>
      <p:sp>
        <p:nvSpPr>
          <p:cNvPr id="91" name="AutoShape 6"/>
          <p:cNvSpPr>
            <a:spLocks noChangeArrowheads="1"/>
          </p:cNvSpPr>
          <p:nvPr/>
        </p:nvSpPr>
        <p:spPr bwMode="gray">
          <a:xfrm>
            <a:off x="7086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2" name="AutoShape 6"/>
          <p:cNvSpPr>
            <a:spLocks noChangeArrowheads="1"/>
          </p:cNvSpPr>
          <p:nvPr/>
        </p:nvSpPr>
        <p:spPr bwMode="gray">
          <a:xfrm>
            <a:off x="7086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17</a:t>
            </a:r>
            <a:endParaRPr lang="en-US" baseline="30000"/>
          </a:p>
        </p:txBody>
      </p:sp>
      <p:sp>
        <p:nvSpPr>
          <p:cNvPr id="96" name="AutoShape 6"/>
          <p:cNvSpPr>
            <a:spLocks noChangeArrowheads="1"/>
          </p:cNvSpPr>
          <p:nvPr/>
        </p:nvSpPr>
        <p:spPr bwMode="gray">
          <a:xfrm>
            <a:off x="1600200" y="6248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rot="5400000" flipH="1" flipV="1">
            <a:off x="1639887" y="6132513"/>
            <a:ext cx="37941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1600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34</a:t>
            </a: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2057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12</a:t>
            </a: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2514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2971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101" name="AutoShape 6"/>
          <p:cNvSpPr>
            <a:spLocks noChangeArrowheads="1"/>
          </p:cNvSpPr>
          <p:nvPr/>
        </p:nvSpPr>
        <p:spPr bwMode="gray">
          <a:xfrm>
            <a:off x="1600200" y="53340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5" grpId="0" animBg="1"/>
      <p:bldP spid="65" grpId="0" animBg="1"/>
      <p:bldP spid="66" grpId="0"/>
      <p:bldP spid="67" grpId="0" animBg="1"/>
      <p:bldP spid="68" grpId="0"/>
      <p:bldP spid="69" grpId="0" animBg="1"/>
      <p:bldP spid="70" grpId="0"/>
      <p:bldP spid="71" grpId="0" animBg="1"/>
      <p:bldP spid="72" grpId="0"/>
      <p:bldP spid="73" grpId="0" animBg="1"/>
      <p:bldP spid="74" grpId="0"/>
      <p:bldP spid="75" grpId="0" animBg="1"/>
      <p:bldP spid="76" grpId="0"/>
      <p:bldP spid="77" grpId="0" animBg="1"/>
      <p:bldP spid="78" grpId="0"/>
      <p:bldP spid="79" grpId="0" animBg="1"/>
      <p:bldP spid="80" grpId="0"/>
      <p:bldP spid="81" grpId="0" animBg="1"/>
      <p:bldP spid="82" grpId="0"/>
      <p:bldP spid="83" grpId="0" animBg="1"/>
      <p:bldP spid="84" grpId="0"/>
      <p:bldP spid="85" grpId="0" animBg="1"/>
      <p:bldP spid="86" grpId="0"/>
      <p:bldP spid="87" grpId="0" animBg="1"/>
      <p:bldP spid="88" grpId="0"/>
      <p:bldP spid="89" grpId="0" animBg="1"/>
      <p:bldP spid="90" grpId="0"/>
      <p:bldP spid="91" grpId="0" animBg="1"/>
      <p:bldP spid="92" grpId="0"/>
      <p:bldP spid="96" grpId="0" animBg="1"/>
      <p:bldP spid="38" grpId="0" animBg="1"/>
      <p:bldP spid="39" grpId="0" animBg="1"/>
      <p:bldP spid="40" grpId="0" animBg="1"/>
      <p:bldP spid="41" grpId="0" animBg="1"/>
      <p:bldP spid="10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 trỏ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Truy xuất bằng 2 cách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Con trỏ cơ bản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3614738"/>
            <a:ext cx="152400" cy="278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3614738"/>
            <a:ext cx="701040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PHANSO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tu, mau;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PHANSO ps1,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ps2 = &amp;p1;	// ps2 là con trỏ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ps1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tu = 1; ps1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mau = 2;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ps2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tu = 1; ps2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mau = 2;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ps2)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tu = 1;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ps2)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mau = 2;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2133600"/>
            <a:ext cx="152400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2133600"/>
            <a:ext cx="830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&lt;tên biến con trỏ cấu trúc&gt;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&lt;tên thành phần&gt;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&lt;tên biến con trỏ cấu trúc&gt;)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&lt;tên thành phần&gt;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133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5791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438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6096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 trỏ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Gán hai cấu trúc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Con trỏ cơ bản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2133600"/>
            <a:ext cx="152400" cy="3200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133600"/>
            <a:ext cx="83058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PHANSO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tu, mau;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PHANSO ps1,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ps2;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ps1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tu = 1; ps1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mau = 2;	// ps1 = 1/2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ps2 = &amp;ps1;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ps2-&gt;tu = 3; ps2-&gt;mau = 4;	// ps1 = 3/4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3962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4648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4953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 lý thuyết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:</a:t>
            </a:r>
            <a:r>
              <a:rPr lang="vi-VN" smtClean="0"/>
              <a:t> Cho đoạn chương trình sau: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/>
              <a:t>	float pay;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/>
              <a:t>	float *ptr_pay;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/>
              <a:t>	pay=2313.54;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/>
              <a:t>	ptr_pay = &amp;pay;</a:t>
            </a:r>
          </a:p>
          <a:p>
            <a:pPr eaLnBrk="1" hangingPunct="1">
              <a:defRPr/>
            </a:pPr>
            <a:r>
              <a:rPr lang="en-US" smtClean="0"/>
              <a:t>Hãy cho biết giá trị của: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/>
              <a:t>	a. pay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/>
              <a:t>	b. *ptr_pay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/>
              <a:t>	c. *pay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/>
              <a:t>	d. &amp;pay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Tin học c</a:t>
            </a:r>
            <a:r>
              <a:rPr lang="vi-VN" smtClean="0"/>
              <a:t>ơ</a:t>
            </a:r>
            <a:r>
              <a:rPr lang="en-US" smtClean="0"/>
              <a:t> sở 2 - </a:t>
            </a:r>
            <a:r>
              <a:rPr lang="vi-VN" smtClean="0"/>
              <a:t>Đặ</a:t>
            </a:r>
            <a:r>
              <a:rPr lang="en-US" smtClean="0"/>
              <a:t>ng Bình Ph</a:t>
            </a:r>
            <a:r>
              <a:rPr lang="vi-VN" smtClean="0"/>
              <a:t>ươ</a:t>
            </a:r>
            <a:r>
              <a:rPr lang="en-US" smtClean="0"/>
              <a:t>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 lý thuyết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: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mtClean="0"/>
              <a:t>Tìm lỗi</a:t>
            </a:r>
            <a:endParaRPr lang="vi-VN" smtClean="0"/>
          </a:p>
          <a:p>
            <a:pPr eaLnBrk="1" hangingPunct="1">
              <a:defRPr/>
            </a:pPr>
            <a:endParaRPr lang="en-US"/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Tin học c</a:t>
            </a:r>
            <a:r>
              <a:rPr lang="vi-VN" smtClean="0"/>
              <a:t>ơ</a:t>
            </a:r>
            <a:r>
              <a:rPr lang="en-US" smtClean="0"/>
              <a:t> sở 2 - </a:t>
            </a:r>
            <a:r>
              <a:rPr lang="vi-VN" smtClean="0"/>
              <a:t>Đặ</a:t>
            </a:r>
            <a:r>
              <a:rPr lang="en-US" smtClean="0"/>
              <a:t>ng Bình Ph</a:t>
            </a:r>
            <a:r>
              <a:rPr lang="vi-VN" smtClean="0"/>
              <a:t>ươ</a:t>
            </a:r>
            <a:r>
              <a:rPr lang="en-US" smtClean="0"/>
              <a:t>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057400"/>
            <a:ext cx="70104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#include&lt;stdio.h&gt; 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#include&lt;conio.h&gt;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 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*x, y = 2;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*x = y;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*x += y++;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printf("%d %d",*x,y);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getch();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 lý thuyết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defRPr/>
            </a:pPr>
            <a:r>
              <a:rPr lang="en-US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Bài 1:</a:t>
            </a:r>
            <a:r>
              <a:rPr lang="en-US" smtClean="0"/>
              <a:t> Toán tử nào dùng </a:t>
            </a:r>
            <a:r>
              <a:rPr lang="vi-VN" smtClean="0"/>
              <a:t>để</a:t>
            </a:r>
            <a:r>
              <a:rPr lang="en-US" smtClean="0"/>
              <a:t> xác </a:t>
            </a:r>
            <a:r>
              <a:rPr lang="vi-VN" smtClean="0"/>
              <a:t>đị</a:t>
            </a:r>
            <a:r>
              <a:rPr lang="en-US" smtClean="0"/>
              <a:t>nh </a:t>
            </a:r>
            <a:r>
              <a:rPr lang="vi-VN" smtClean="0"/>
              <a:t>đị</a:t>
            </a:r>
            <a:r>
              <a:rPr lang="en-US" smtClean="0"/>
              <a:t>a chỉ của một biến?</a:t>
            </a:r>
          </a:p>
          <a:p>
            <a:pPr marL="514350" indent="-514350" eaLnBrk="1" hangingPunct="1">
              <a:defRPr/>
            </a:pPr>
            <a:r>
              <a:rPr lang="en-US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Bài 2:</a:t>
            </a:r>
            <a:r>
              <a:rPr lang="en-US" smtClean="0"/>
              <a:t> Toán tử nào dùng </a:t>
            </a:r>
            <a:r>
              <a:rPr lang="vi-VN" smtClean="0"/>
              <a:t>để</a:t>
            </a:r>
            <a:r>
              <a:rPr lang="en-US" smtClean="0"/>
              <a:t> xác </a:t>
            </a:r>
            <a:r>
              <a:rPr lang="vi-VN" smtClean="0"/>
              <a:t>đị</a:t>
            </a:r>
            <a:r>
              <a:rPr lang="en-US" smtClean="0"/>
              <a:t>nh giá trị của biến do con trỏ trỏ </a:t>
            </a:r>
            <a:r>
              <a:rPr lang="vi-VN" smtClean="0"/>
              <a:t>đế</a:t>
            </a:r>
            <a:r>
              <a:rPr lang="en-US" smtClean="0"/>
              <a:t>n?</a:t>
            </a:r>
          </a:p>
          <a:p>
            <a:pPr marL="514350" indent="-514350" eaLnBrk="1" hangingPunct="1">
              <a:defRPr/>
            </a:pPr>
            <a:r>
              <a:rPr lang="en-US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Bài 3:</a:t>
            </a:r>
            <a:r>
              <a:rPr lang="en-US" smtClean="0"/>
              <a:t> Phép lấy giá trị gián tiếp là gì?</a:t>
            </a:r>
          </a:p>
          <a:p>
            <a:pPr marL="514350" indent="-514350" eaLnBrk="1" hangingPunct="1">
              <a:defRPr/>
            </a:pPr>
            <a:r>
              <a:rPr lang="en-US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Bài 4:</a:t>
            </a:r>
            <a:r>
              <a:rPr lang="en-US" smtClean="0"/>
              <a:t> Các phần tử trong mảng </a:t>
            </a:r>
            <a:r>
              <a:rPr lang="vi-VN" smtClean="0"/>
              <a:t>đượ</a:t>
            </a:r>
            <a:r>
              <a:rPr lang="en-US" smtClean="0"/>
              <a:t>c sắp xếp trong bộ nhớ nh</a:t>
            </a:r>
            <a:r>
              <a:rPr lang="vi-VN" smtClean="0"/>
              <a:t>ư</a:t>
            </a:r>
            <a:r>
              <a:rPr lang="en-US" smtClean="0"/>
              <a:t> thế nào?</a:t>
            </a:r>
          </a:p>
          <a:p>
            <a:pPr marL="514350" indent="-514350" eaLnBrk="1" hangingPunct="1">
              <a:defRPr/>
            </a:pPr>
            <a:r>
              <a:rPr lang="en-US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Bài 5:</a:t>
            </a:r>
            <a:r>
              <a:rPr lang="en-US" smtClean="0"/>
              <a:t> Cho mảng một chiều data. Trình bày 2 cách lấy </a:t>
            </a:r>
            <a:r>
              <a:rPr lang="vi-VN" smtClean="0"/>
              <a:t>đị</a:t>
            </a:r>
            <a:r>
              <a:rPr lang="en-US" smtClean="0"/>
              <a:t>a chỉ phần tử </a:t>
            </a:r>
            <a:r>
              <a:rPr lang="vi-VN" smtClean="0"/>
              <a:t>đầ</a:t>
            </a:r>
            <a:r>
              <a:rPr lang="en-US" smtClean="0"/>
              <a:t>u tiên của mảng này.</a:t>
            </a:r>
            <a:endParaRPr lang="en-US"/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Tin học c</a:t>
            </a:r>
            <a:r>
              <a:rPr lang="vi-VN" smtClean="0"/>
              <a:t>ơ</a:t>
            </a:r>
            <a:r>
              <a:rPr lang="en-US" smtClean="0"/>
              <a:t> sở 2 - </a:t>
            </a:r>
            <a:r>
              <a:rPr lang="vi-VN" smtClean="0"/>
              <a:t>Đặ</a:t>
            </a:r>
            <a:r>
              <a:rPr lang="en-US" smtClean="0"/>
              <a:t>ng Bình Ph</a:t>
            </a:r>
            <a:r>
              <a:rPr lang="vi-VN" smtClean="0"/>
              <a:t>ươ</a:t>
            </a:r>
            <a:r>
              <a:rPr lang="en-US" smtClean="0"/>
              <a:t>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 lý thuyết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defRPr/>
            </a:pPr>
            <a:r>
              <a:rPr lang="en-US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Bài 6:</a:t>
            </a:r>
            <a:r>
              <a:rPr lang="en-US" smtClean="0"/>
              <a:t> Nếu ta truyền cho hàm </a:t>
            </a:r>
            <a:r>
              <a:rPr lang="vi-VN" smtClean="0"/>
              <a:t>đố</a:t>
            </a:r>
            <a:r>
              <a:rPr lang="en-US" smtClean="0"/>
              <a:t>i số là mảng một chiều. Trình bày hai cách nhận biết phần tử cuối của mảng?</a:t>
            </a:r>
          </a:p>
          <a:p>
            <a:pPr marL="514350" indent="-514350" eaLnBrk="1" hangingPunct="1">
              <a:defRPr/>
            </a:pPr>
            <a:r>
              <a:rPr lang="en-US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Bài 7:</a:t>
            </a:r>
            <a:r>
              <a:rPr lang="en-US" smtClean="0"/>
              <a:t> Trình bày 6 phép toán có thể thực hiện trên con trỏ?</a:t>
            </a:r>
          </a:p>
          <a:p>
            <a:pPr marL="514350" indent="-514350" eaLnBrk="1" hangingPunct="1">
              <a:defRPr/>
            </a:pPr>
            <a:r>
              <a:rPr lang="en-US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Bài 8:</a:t>
            </a:r>
            <a:r>
              <a:rPr lang="en-US" smtClean="0"/>
              <a:t> Cho con trỏ p1 trỏ </a:t>
            </a:r>
            <a:r>
              <a:rPr lang="vi-VN" smtClean="0"/>
              <a:t>đến</a:t>
            </a:r>
            <a:r>
              <a:rPr lang="en-US" smtClean="0"/>
              <a:t> phần tử thứ 3 còn con trỏ p2 trỏ </a:t>
            </a:r>
            <a:r>
              <a:rPr lang="vi-VN" smtClean="0"/>
              <a:t>đế</a:t>
            </a:r>
            <a:r>
              <a:rPr lang="en-US" smtClean="0"/>
              <a:t>n phần tử thứ 4 của mảng int. p2 – p1 = ?</a:t>
            </a:r>
          </a:p>
          <a:p>
            <a:pPr marL="514350" indent="-514350" eaLnBrk="1" hangingPunct="1">
              <a:defRPr/>
            </a:pPr>
            <a:r>
              <a:rPr lang="en-US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Bài 9:</a:t>
            </a:r>
            <a:r>
              <a:rPr lang="en-US" smtClean="0"/>
              <a:t> Giống nh</a:t>
            </a:r>
            <a:r>
              <a:rPr lang="vi-VN" smtClean="0"/>
              <a:t>ư</a:t>
            </a:r>
            <a:r>
              <a:rPr lang="en-US" smtClean="0"/>
              <a:t> câu trên nh</a:t>
            </a:r>
            <a:r>
              <a:rPr lang="vi-VN" smtClean="0"/>
              <a:t>ư</a:t>
            </a:r>
            <a:r>
              <a:rPr lang="en-US" smtClean="0"/>
              <a:t>ng </a:t>
            </a:r>
            <a:r>
              <a:rPr lang="vi-VN" smtClean="0"/>
              <a:t>đố</a:t>
            </a:r>
            <a:r>
              <a:rPr lang="en-US" smtClean="0"/>
              <a:t>i với mảng float?</a:t>
            </a:r>
            <a:endParaRPr lang="en-US"/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Tin học c</a:t>
            </a:r>
            <a:r>
              <a:rPr lang="vi-VN" smtClean="0"/>
              <a:t>ơ</a:t>
            </a:r>
            <a:r>
              <a:rPr lang="en-US" smtClean="0"/>
              <a:t> sở 2 - </a:t>
            </a:r>
            <a:r>
              <a:rPr lang="vi-VN" smtClean="0"/>
              <a:t>Đặ</a:t>
            </a:r>
            <a:r>
              <a:rPr lang="en-US" smtClean="0"/>
              <a:t>ng Bình Ph</a:t>
            </a:r>
            <a:r>
              <a:rPr lang="vi-VN" smtClean="0"/>
              <a:t>ươ</a:t>
            </a:r>
            <a:r>
              <a:rPr lang="en-US" smtClean="0"/>
              <a:t>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defRPr/>
            </a:pPr>
            <a:r>
              <a:rPr lang="en-US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Bài 10:</a:t>
            </a:r>
            <a:r>
              <a:rPr lang="en-US" smtClean="0"/>
              <a:t> Trình bày khai báo con trỏ pchar trỏ </a:t>
            </a:r>
            <a:r>
              <a:rPr lang="vi-VN" smtClean="0"/>
              <a:t>đế</a:t>
            </a:r>
            <a:r>
              <a:rPr lang="en-US" smtClean="0"/>
              <a:t>n kiểu char.</a:t>
            </a:r>
          </a:p>
          <a:p>
            <a:pPr marL="514350" indent="-514350" eaLnBrk="1" hangingPunct="1">
              <a:defRPr/>
            </a:pPr>
            <a:r>
              <a:rPr lang="en-US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Bài 11:</a:t>
            </a:r>
            <a:r>
              <a:rPr lang="en-US" smtClean="0"/>
              <a:t> Cho biến cost kiểu int. Khai báo và khởi tạo con trỏ pcost trỏ </a:t>
            </a:r>
            <a:r>
              <a:rPr lang="vi-VN" smtClean="0"/>
              <a:t>đế</a:t>
            </a:r>
            <a:r>
              <a:rPr lang="en-US" smtClean="0"/>
              <a:t>n biến này.</a:t>
            </a:r>
          </a:p>
          <a:p>
            <a:pPr marL="514350" indent="-514350" eaLnBrk="1" hangingPunct="1">
              <a:defRPr/>
            </a:pPr>
            <a:r>
              <a:rPr lang="en-US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Bài 12:</a:t>
            </a:r>
            <a:r>
              <a:rPr lang="en-US" smtClean="0"/>
              <a:t> Gán giá trị 100 cho biến cost sử dụng  hai cách trực tiếp và gián tiếp.</a:t>
            </a:r>
          </a:p>
          <a:p>
            <a:pPr marL="514350" indent="-514350" eaLnBrk="1" hangingPunct="1">
              <a:defRPr/>
            </a:pPr>
            <a:r>
              <a:rPr lang="en-US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Bài 13:</a:t>
            </a:r>
            <a:r>
              <a:rPr lang="en-US" smtClean="0"/>
              <a:t> In giá trị của con trỏ và giá trị của biến mà nó trỏ tới.</a:t>
            </a:r>
          </a:p>
          <a:p>
            <a:pPr marL="514350" indent="-514350" eaLnBrk="1" hangingPunct="1">
              <a:defRPr/>
            </a:pPr>
            <a:r>
              <a:rPr lang="en-US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Bài 14:</a:t>
            </a:r>
            <a:r>
              <a:rPr lang="en-US" smtClean="0"/>
              <a:t> Sử dụng con trỏ </a:t>
            </a:r>
            <a:r>
              <a:rPr lang="vi-VN" smtClean="0"/>
              <a:t>để</a:t>
            </a:r>
            <a:r>
              <a:rPr lang="en-US" smtClean="0"/>
              <a:t> làm lại các bài tập về mảng một chiều.</a:t>
            </a:r>
            <a:endParaRPr lang="en-US"/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Tin học c</a:t>
            </a:r>
            <a:r>
              <a:rPr lang="vi-VN" smtClean="0"/>
              <a:t>ơ</a:t>
            </a:r>
            <a:r>
              <a:rPr lang="en-US" smtClean="0"/>
              <a:t> sở 2 - </a:t>
            </a:r>
            <a:r>
              <a:rPr lang="vi-VN" smtClean="0"/>
              <a:t>Đặ</a:t>
            </a:r>
            <a:r>
              <a:rPr lang="en-US" smtClean="0"/>
              <a:t>ng Bình Ph</a:t>
            </a:r>
            <a:r>
              <a:rPr lang="vi-VN" smtClean="0"/>
              <a:t>ươ</a:t>
            </a:r>
            <a:r>
              <a:rPr lang="en-US" smtClean="0"/>
              <a:t>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 lý thuyết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15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:</a:t>
            </a:r>
            <a:r>
              <a:rPr lang="vi-VN" smtClean="0"/>
              <a:t> Cho đoạn chương trình sau: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/>
              <a:t>	int  *pint;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/>
              <a:t>	float a;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/>
              <a:t>	char c;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/>
              <a:t>	double *pd;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	Hãy chọn phát biểu sai cú pháp: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/>
              <a:t>	a. a = *pint;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/>
              <a:t>	b. c = *pd;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/>
              <a:t>	c. *pint = *pd;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/>
              <a:t>	d. pd = a;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Tin học c</a:t>
            </a:r>
            <a:r>
              <a:rPr lang="vi-VN" smtClean="0"/>
              <a:t>ơ</a:t>
            </a:r>
            <a:r>
              <a:rPr lang="en-US" smtClean="0"/>
              <a:t> sở 2 - </a:t>
            </a:r>
            <a:r>
              <a:rPr lang="vi-VN" smtClean="0"/>
              <a:t>Đặ</a:t>
            </a:r>
            <a:r>
              <a:rPr lang="en-US" smtClean="0"/>
              <a:t>ng Bình Ph</a:t>
            </a:r>
            <a:r>
              <a:rPr lang="vi-VN" smtClean="0"/>
              <a:t>ươ</a:t>
            </a:r>
            <a:r>
              <a:rPr lang="en-US" smtClean="0"/>
              <a:t>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 thực hành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16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:</a:t>
            </a:r>
            <a:r>
              <a:rPr lang="vi-VN" smtClean="0"/>
              <a:t> Viết chương trình nhập số nguyên dương n gồm k chữ số (0 &lt; k ≤ 5) , sắp xếp các chữ</a:t>
            </a:r>
            <a:r>
              <a:rPr lang="en-US" smtClean="0"/>
              <a:t> </a:t>
            </a:r>
            <a:r>
              <a:rPr lang="vi-VN" smtClean="0"/>
              <a:t>số của n theo thứ tự tăng dần.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t-BR" smtClean="0"/>
              <a:t>	Ví dụ:</a:t>
            </a:r>
          </a:p>
          <a:p>
            <a:pPr lvl="1" eaLnBrk="1" hangingPunct="1">
              <a:defRPr/>
            </a:pPr>
            <a:r>
              <a:rPr lang="pt-BR" smtClean="0"/>
              <a:t>Nhập n = 1536</a:t>
            </a:r>
          </a:p>
          <a:p>
            <a:pPr lvl="1" eaLnBrk="1" hangingPunct="1">
              <a:defRPr/>
            </a:pPr>
            <a:r>
              <a:rPr lang="en-US" smtClean="0"/>
              <a:t>Kết quả sau khi sắp xếp: 1356.</a:t>
            </a:r>
            <a:endParaRPr lang="en-US"/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Tin học c</a:t>
            </a:r>
            <a:r>
              <a:rPr lang="vi-VN" smtClean="0"/>
              <a:t>ơ</a:t>
            </a:r>
            <a:r>
              <a:rPr lang="en-US" smtClean="0"/>
              <a:t> sở 2 - </a:t>
            </a:r>
            <a:r>
              <a:rPr lang="vi-VN" smtClean="0"/>
              <a:t>Đặ</a:t>
            </a:r>
            <a:r>
              <a:rPr lang="en-US" smtClean="0"/>
              <a:t>ng Bình Ph</a:t>
            </a:r>
            <a:r>
              <a:rPr lang="vi-VN" smtClean="0"/>
              <a:t>ươ</a:t>
            </a:r>
            <a:r>
              <a:rPr lang="en-US" smtClean="0"/>
              <a:t>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AutoShape 6"/>
          <p:cNvSpPr>
            <a:spLocks noChangeArrowheads="1"/>
          </p:cNvSpPr>
          <p:nvPr/>
        </p:nvSpPr>
        <p:spPr bwMode="gray">
          <a:xfrm>
            <a:off x="7543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95" name="AutoShape 6"/>
          <p:cNvSpPr>
            <a:spLocks noChangeArrowheads="1"/>
          </p:cNvSpPr>
          <p:nvPr/>
        </p:nvSpPr>
        <p:spPr bwMode="gray">
          <a:xfrm>
            <a:off x="685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194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Khái niệm con trỏ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Khái niệm</a:t>
            </a:r>
          </a:p>
          <a:p>
            <a:pPr lvl="1" algn="just" eaLnBrk="1" hangingPunct="1">
              <a:defRPr/>
            </a:pPr>
            <a:r>
              <a:rPr lang="en-US" smtClean="0"/>
              <a:t>Địa chỉ của biến là một con số.</a:t>
            </a:r>
          </a:p>
          <a:p>
            <a:pPr lvl="1" algn="just" eaLnBrk="1" hangingPunct="1">
              <a:defRPr/>
            </a:pPr>
            <a:r>
              <a:rPr lang="en-US" smtClean="0"/>
              <a:t>Ta có thể tạo </a:t>
            </a:r>
            <a:r>
              <a:rPr lang="en-US" smtClean="0">
                <a:solidFill>
                  <a:srgbClr val="FF0000"/>
                </a:solidFill>
              </a:rPr>
              <a:t>biến khác </a:t>
            </a:r>
            <a:r>
              <a:rPr lang="vi-VN" smtClean="0">
                <a:solidFill>
                  <a:srgbClr val="FF0000"/>
                </a:solidFill>
              </a:rPr>
              <a:t>để</a:t>
            </a:r>
            <a:r>
              <a:rPr lang="en-US" smtClean="0">
                <a:solidFill>
                  <a:srgbClr val="FF0000"/>
                </a:solidFill>
              </a:rPr>
              <a:t> l</a:t>
            </a:r>
            <a:r>
              <a:rPr lang="vi-VN" smtClean="0">
                <a:solidFill>
                  <a:srgbClr val="FF0000"/>
                </a:solidFill>
              </a:rPr>
              <a:t>ư</a:t>
            </a:r>
            <a:r>
              <a:rPr lang="en-US" smtClean="0">
                <a:solidFill>
                  <a:srgbClr val="FF0000"/>
                </a:solidFill>
              </a:rPr>
              <a:t>u </a:t>
            </a:r>
            <a:r>
              <a:rPr lang="vi-VN" smtClean="0">
                <a:solidFill>
                  <a:srgbClr val="FF0000"/>
                </a:solidFill>
              </a:rPr>
              <a:t>đị</a:t>
            </a:r>
            <a:r>
              <a:rPr lang="en-US" smtClean="0">
                <a:solidFill>
                  <a:srgbClr val="FF0000"/>
                </a:solidFill>
              </a:rPr>
              <a:t>a chỉ của biến này</a:t>
            </a:r>
            <a:r>
              <a:rPr lang="en-US" smtClean="0"/>
              <a:t> </a:t>
            </a:r>
            <a:r>
              <a:rPr lang="en-US" smtClean="0">
                <a:sym typeface="Wingdings" pitchFamily="2" charset="2"/>
              </a:rPr>
              <a:t> Con trỏ.</a:t>
            </a:r>
            <a:endParaRPr lang="en-US" smtClean="0"/>
          </a:p>
        </p:txBody>
      </p:sp>
      <p:sp>
        <p:nvSpPr>
          <p:cNvPr id="194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Con trỏ cơ bản</a:t>
            </a:r>
            <a:endParaRPr lang="en-US" smtClean="0"/>
          </a:p>
        </p:txBody>
      </p:sp>
      <p:sp>
        <p:nvSpPr>
          <p:cNvPr id="65" name="AutoShape 6"/>
          <p:cNvSpPr>
            <a:spLocks noChangeArrowheads="1"/>
          </p:cNvSpPr>
          <p:nvPr/>
        </p:nvSpPr>
        <p:spPr bwMode="gray">
          <a:xfrm>
            <a:off x="1143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6" name="AutoShape 6"/>
          <p:cNvSpPr>
            <a:spLocks noChangeArrowheads="1"/>
          </p:cNvSpPr>
          <p:nvPr/>
        </p:nvSpPr>
        <p:spPr bwMode="gray">
          <a:xfrm>
            <a:off x="1143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0A</a:t>
            </a:r>
            <a:endParaRPr lang="en-US" baseline="30000"/>
          </a:p>
        </p:txBody>
      </p:sp>
      <p:sp>
        <p:nvSpPr>
          <p:cNvPr id="67" name="AutoShape 6"/>
          <p:cNvSpPr>
            <a:spLocks noChangeArrowheads="1"/>
          </p:cNvSpPr>
          <p:nvPr/>
        </p:nvSpPr>
        <p:spPr bwMode="gray">
          <a:xfrm>
            <a:off x="1600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34</a:t>
            </a:r>
          </a:p>
        </p:txBody>
      </p:sp>
      <p:sp>
        <p:nvSpPr>
          <p:cNvPr id="68" name="AutoShape 6"/>
          <p:cNvSpPr>
            <a:spLocks noChangeArrowheads="1"/>
          </p:cNvSpPr>
          <p:nvPr/>
        </p:nvSpPr>
        <p:spPr bwMode="gray">
          <a:xfrm>
            <a:off x="1600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0B</a:t>
            </a:r>
            <a:endParaRPr lang="en-US" baseline="30000"/>
          </a:p>
        </p:txBody>
      </p:sp>
      <p:sp>
        <p:nvSpPr>
          <p:cNvPr id="69" name="AutoShape 6"/>
          <p:cNvSpPr>
            <a:spLocks noChangeArrowheads="1"/>
          </p:cNvSpPr>
          <p:nvPr/>
        </p:nvSpPr>
        <p:spPr bwMode="gray">
          <a:xfrm>
            <a:off x="2057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12</a:t>
            </a:r>
          </a:p>
        </p:txBody>
      </p:sp>
      <p:sp>
        <p:nvSpPr>
          <p:cNvPr id="70" name="AutoShape 6"/>
          <p:cNvSpPr>
            <a:spLocks noChangeArrowheads="1"/>
          </p:cNvSpPr>
          <p:nvPr/>
        </p:nvSpPr>
        <p:spPr bwMode="gray">
          <a:xfrm>
            <a:off x="2057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0C</a:t>
            </a:r>
            <a:endParaRPr lang="en-US" baseline="30000"/>
          </a:p>
        </p:txBody>
      </p:sp>
      <p:sp>
        <p:nvSpPr>
          <p:cNvPr id="71" name="AutoShape 6"/>
          <p:cNvSpPr>
            <a:spLocks noChangeArrowheads="1"/>
          </p:cNvSpPr>
          <p:nvPr/>
        </p:nvSpPr>
        <p:spPr bwMode="gray">
          <a:xfrm>
            <a:off x="2514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72" name="AutoShape 6"/>
          <p:cNvSpPr>
            <a:spLocks noChangeArrowheads="1"/>
          </p:cNvSpPr>
          <p:nvPr/>
        </p:nvSpPr>
        <p:spPr bwMode="gray">
          <a:xfrm>
            <a:off x="2514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0D</a:t>
            </a:r>
            <a:endParaRPr lang="en-US" baseline="30000"/>
          </a:p>
        </p:txBody>
      </p:sp>
      <p:sp>
        <p:nvSpPr>
          <p:cNvPr id="73" name="AutoShape 6"/>
          <p:cNvSpPr>
            <a:spLocks noChangeArrowheads="1"/>
          </p:cNvSpPr>
          <p:nvPr/>
        </p:nvSpPr>
        <p:spPr bwMode="gray">
          <a:xfrm>
            <a:off x="2971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gray">
          <a:xfrm>
            <a:off x="29718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0E</a:t>
            </a:r>
            <a:endParaRPr lang="en-US" baseline="30000"/>
          </a:p>
        </p:txBody>
      </p:sp>
      <p:sp>
        <p:nvSpPr>
          <p:cNvPr id="75" name="AutoShape 6"/>
          <p:cNvSpPr>
            <a:spLocks noChangeArrowheads="1"/>
          </p:cNvSpPr>
          <p:nvPr/>
        </p:nvSpPr>
        <p:spPr bwMode="gray">
          <a:xfrm>
            <a:off x="3429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6" name="AutoShape 6"/>
          <p:cNvSpPr>
            <a:spLocks noChangeArrowheads="1"/>
          </p:cNvSpPr>
          <p:nvPr/>
        </p:nvSpPr>
        <p:spPr bwMode="gray">
          <a:xfrm>
            <a:off x="3429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0F</a:t>
            </a:r>
            <a:endParaRPr lang="en-US" baseline="30000"/>
          </a:p>
        </p:txBody>
      </p:sp>
      <p:sp>
        <p:nvSpPr>
          <p:cNvPr id="77" name="AutoShape 6"/>
          <p:cNvSpPr>
            <a:spLocks noChangeArrowheads="1"/>
          </p:cNvSpPr>
          <p:nvPr/>
        </p:nvSpPr>
        <p:spPr bwMode="gray">
          <a:xfrm>
            <a:off x="3886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8" name="AutoShape 6"/>
          <p:cNvSpPr>
            <a:spLocks noChangeArrowheads="1"/>
          </p:cNvSpPr>
          <p:nvPr/>
        </p:nvSpPr>
        <p:spPr bwMode="gray">
          <a:xfrm>
            <a:off x="3886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10</a:t>
            </a:r>
            <a:endParaRPr lang="en-US" baseline="30000"/>
          </a:p>
        </p:txBody>
      </p:sp>
      <p:sp>
        <p:nvSpPr>
          <p:cNvPr id="79" name="AutoShape 6"/>
          <p:cNvSpPr>
            <a:spLocks noChangeArrowheads="1"/>
          </p:cNvSpPr>
          <p:nvPr/>
        </p:nvSpPr>
        <p:spPr bwMode="gray">
          <a:xfrm>
            <a:off x="4343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0" name="AutoShape 6"/>
          <p:cNvSpPr>
            <a:spLocks noChangeArrowheads="1"/>
          </p:cNvSpPr>
          <p:nvPr/>
        </p:nvSpPr>
        <p:spPr bwMode="gray">
          <a:xfrm>
            <a:off x="4343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11</a:t>
            </a:r>
            <a:endParaRPr lang="en-US" baseline="30000"/>
          </a:p>
        </p:txBody>
      </p:sp>
      <p:sp>
        <p:nvSpPr>
          <p:cNvPr id="81" name="AutoShape 6"/>
          <p:cNvSpPr>
            <a:spLocks noChangeArrowheads="1"/>
          </p:cNvSpPr>
          <p:nvPr/>
        </p:nvSpPr>
        <p:spPr bwMode="gray">
          <a:xfrm>
            <a:off x="4800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2" name="AutoShape 6"/>
          <p:cNvSpPr>
            <a:spLocks noChangeArrowheads="1"/>
          </p:cNvSpPr>
          <p:nvPr/>
        </p:nvSpPr>
        <p:spPr bwMode="gray">
          <a:xfrm>
            <a:off x="4800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12</a:t>
            </a:r>
            <a:endParaRPr lang="en-US" baseline="30000"/>
          </a:p>
        </p:txBody>
      </p:sp>
      <p:sp>
        <p:nvSpPr>
          <p:cNvPr id="83" name="AutoShape 6"/>
          <p:cNvSpPr>
            <a:spLocks noChangeArrowheads="1"/>
          </p:cNvSpPr>
          <p:nvPr/>
        </p:nvSpPr>
        <p:spPr bwMode="gray">
          <a:xfrm>
            <a:off x="5257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4" name="AutoShape 6"/>
          <p:cNvSpPr>
            <a:spLocks noChangeArrowheads="1"/>
          </p:cNvSpPr>
          <p:nvPr/>
        </p:nvSpPr>
        <p:spPr bwMode="gray">
          <a:xfrm>
            <a:off x="52578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13</a:t>
            </a:r>
            <a:endParaRPr lang="en-US" baseline="30000"/>
          </a:p>
        </p:txBody>
      </p:sp>
      <p:sp>
        <p:nvSpPr>
          <p:cNvPr id="85" name="AutoShape 6"/>
          <p:cNvSpPr>
            <a:spLocks noChangeArrowheads="1"/>
          </p:cNvSpPr>
          <p:nvPr/>
        </p:nvSpPr>
        <p:spPr bwMode="gray">
          <a:xfrm>
            <a:off x="5715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6" name="AutoShape 6"/>
          <p:cNvSpPr>
            <a:spLocks noChangeArrowheads="1"/>
          </p:cNvSpPr>
          <p:nvPr/>
        </p:nvSpPr>
        <p:spPr bwMode="gray">
          <a:xfrm>
            <a:off x="57150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14</a:t>
            </a:r>
            <a:endParaRPr lang="en-US" baseline="30000"/>
          </a:p>
        </p:txBody>
      </p:sp>
      <p:sp>
        <p:nvSpPr>
          <p:cNvPr id="87" name="AutoShape 6"/>
          <p:cNvSpPr>
            <a:spLocks noChangeArrowheads="1"/>
          </p:cNvSpPr>
          <p:nvPr/>
        </p:nvSpPr>
        <p:spPr bwMode="gray">
          <a:xfrm>
            <a:off x="6172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8" name="AutoShape 6"/>
          <p:cNvSpPr>
            <a:spLocks noChangeArrowheads="1"/>
          </p:cNvSpPr>
          <p:nvPr/>
        </p:nvSpPr>
        <p:spPr bwMode="gray">
          <a:xfrm>
            <a:off x="61722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15</a:t>
            </a:r>
            <a:endParaRPr lang="en-US" baseline="30000"/>
          </a:p>
        </p:txBody>
      </p:sp>
      <p:sp>
        <p:nvSpPr>
          <p:cNvPr id="89" name="AutoShape 6"/>
          <p:cNvSpPr>
            <a:spLocks noChangeArrowheads="1"/>
          </p:cNvSpPr>
          <p:nvPr/>
        </p:nvSpPr>
        <p:spPr bwMode="gray">
          <a:xfrm>
            <a:off x="6629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0" name="AutoShape 6"/>
          <p:cNvSpPr>
            <a:spLocks noChangeArrowheads="1"/>
          </p:cNvSpPr>
          <p:nvPr/>
        </p:nvSpPr>
        <p:spPr bwMode="gray">
          <a:xfrm>
            <a:off x="66294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16</a:t>
            </a:r>
            <a:endParaRPr lang="en-US" baseline="30000"/>
          </a:p>
        </p:txBody>
      </p:sp>
      <p:sp>
        <p:nvSpPr>
          <p:cNvPr id="91" name="AutoShape 6"/>
          <p:cNvSpPr>
            <a:spLocks noChangeArrowheads="1"/>
          </p:cNvSpPr>
          <p:nvPr/>
        </p:nvSpPr>
        <p:spPr bwMode="gray">
          <a:xfrm>
            <a:off x="7086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2" name="AutoShape 6"/>
          <p:cNvSpPr>
            <a:spLocks noChangeArrowheads="1"/>
          </p:cNvSpPr>
          <p:nvPr/>
        </p:nvSpPr>
        <p:spPr bwMode="gray">
          <a:xfrm>
            <a:off x="7086600" y="4953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17</a:t>
            </a:r>
            <a:endParaRPr lang="en-US" baseline="30000"/>
          </a:p>
        </p:txBody>
      </p:sp>
      <p:sp>
        <p:nvSpPr>
          <p:cNvPr id="96" name="AutoShape 6"/>
          <p:cNvSpPr>
            <a:spLocks noChangeArrowheads="1"/>
          </p:cNvSpPr>
          <p:nvPr/>
        </p:nvSpPr>
        <p:spPr bwMode="gray">
          <a:xfrm>
            <a:off x="1600200" y="6248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rot="5400000" flipH="1" flipV="1">
            <a:off x="1639887" y="6132513"/>
            <a:ext cx="37941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4343400" y="6248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pa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5400000" flipH="1" flipV="1">
            <a:off x="4383087" y="6132513"/>
            <a:ext cx="37941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4383087" y="4837113"/>
            <a:ext cx="379413" cy="15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1638300" y="4838700"/>
            <a:ext cx="3825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>
            <a:off x="1828800" y="4648200"/>
            <a:ext cx="2743200" cy="15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1600200" y="53340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gray">
          <a:xfrm>
            <a:off x="4343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0B</a:t>
            </a:r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gray">
          <a:xfrm>
            <a:off x="4800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gray">
          <a:xfrm>
            <a:off x="5257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gray">
          <a:xfrm>
            <a:off x="5715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gray">
          <a:xfrm>
            <a:off x="4343400" y="53340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5" grpId="0" animBg="1"/>
      <p:bldP spid="65" grpId="0" animBg="1"/>
      <p:bldP spid="66" grpId="0"/>
      <p:bldP spid="67" grpId="0" animBg="1"/>
      <p:bldP spid="68" grpId="0"/>
      <p:bldP spid="69" grpId="0" animBg="1"/>
      <p:bldP spid="70" grpId="0"/>
      <p:bldP spid="71" grpId="0" animBg="1"/>
      <p:bldP spid="72" grpId="0"/>
      <p:bldP spid="73" grpId="0" animBg="1"/>
      <p:bldP spid="74" grpId="0"/>
      <p:bldP spid="75" grpId="0" animBg="1"/>
      <p:bldP spid="76" grpId="0"/>
      <p:bldP spid="77" grpId="0" animBg="1"/>
      <p:bldP spid="78" grpId="0"/>
      <p:bldP spid="79" grpId="0" animBg="1"/>
      <p:bldP spid="80" grpId="0"/>
      <p:bldP spid="81" grpId="0" animBg="1"/>
      <p:bldP spid="82" grpId="0"/>
      <p:bldP spid="83" grpId="0" animBg="1"/>
      <p:bldP spid="84" grpId="0"/>
      <p:bldP spid="85" grpId="0" animBg="1"/>
      <p:bldP spid="86" grpId="0"/>
      <p:bldP spid="87" grpId="0" animBg="1"/>
      <p:bldP spid="88" grpId="0"/>
      <p:bldP spid="89" grpId="0" animBg="1"/>
      <p:bldP spid="90" grpId="0"/>
      <p:bldP spid="91" grpId="0" animBg="1"/>
      <p:bldP spid="92" grpId="0"/>
      <p:bldP spid="96" grpId="0" animBg="1"/>
      <p:bldP spid="37" grpId="0" animBg="1"/>
      <p:bldP spid="46" grpId="0" animBg="1"/>
      <p:bldP spid="44" grpId="0" animBg="1"/>
      <p:bldP spid="45" grpId="0" animBg="1"/>
      <p:bldP spid="48" grpId="0" animBg="1"/>
      <p:bldP spid="49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Khai báo con trỏ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Khai báo</a:t>
            </a:r>
          </a:p>
          <a:p>
            <a:pPr lvl="1" algn="just" eaLnBrk="1" hangingPunct="1">
              <a:defRPr/>
            </a:pPr>
            <a:r>
              <a:rPr lang="en-US" smtClean="0"/>
              <a:t>Giống nh</a:t>
            </a:r>
            <a:r>
              <a:rPr lang="vi-VN" smtClean="0"/>
              <a:t>ư</a:t>
            </a:r>
            <a:r>
              <a:rPr lang="en-US" smtClean="0"/>
              <a:t> mọi biến khác, biến con trỏ muốn sử dụng cũng cần phải </a:t>
            </a:r>
            <a:r>
              <a:rPr lang="vi-VN" smtClean="0"/>
              <a:t>đượ</a:t>
            </a:r>
            <a:r>
              <a:rPr lang="en-US" smtClean="0"/>
              <a:t>c khai báo</a:t>
            </a:r>
          </a:p>
          <a:p>
            <a:pPr lvl="1" algn="just" eaLnBrk="1" hangingPunct="1">
              <a:defRPr/>
            </a:pPr>
            <a:endParaRPr lang="en-US" smtClean="0"/>
          </a:p>
          <a:p>
            <a:pPr algn="just"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  <a:p>
            <a:pPr algn="just" eaLnBrk="1" hangingPunct="1">
              <a:defRPr/>
            </a:pPr>
            <a:endParaRPr lang="en-US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 algn="just" eaLnBrk="1" hangingPunct="1">
              <a:defRPr/>
            </a:pPr>
            <a:r>
              <a:rPr lang="en-US" smtClean="0"/>
              <a:t>ch1 và ch2 là biến con trỏ, trỏ tới vùng nhớ kiểu char (1 byte).</a:t>
            </a:r>
          </a:p>
          <a:p>
            <a:pPr lvl="1" algn="just" eaLnBrk="1" hangingPunct="1">
              <a:defRPr/>
            </a:pPr>
            <a:r>
              <a:rPr lang="en-US" smtClean="0"/>
              <a:t>p1 là biến con trỏ, trỏ tới vùng nhớ kiểu int (4 bytes) còn p2 là biến kiểu int bình th</a:t>
            </a:r>
            <a:r>
              <a:rPr lang="vi-VN" smtClean="0"/>
              <a:t>ườ</a:t>
            </a:r>
            <a:r>
              <a:rPr lang="en-US" smtClean="0"/>
              <a:t>ng.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Con trỏ cơ bản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3028950"/>
            <a:ext cx="1524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3028950"/>
            <a:ext cx="701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&lt;kiểu dữ liệu&gt;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&lt;tên biến con trỏ&gt;;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3940175"/>
            <a:ext cx="1524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3940175"/>
            <a:ext cx="7010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ch1,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ch2;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p1, p2;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Khai báo con trỏ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Sử dụng từ khóa typedef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 ý khi khai báo kiểu dữ liệu mới</a:t>
            </a:r>
          </a:p>
          <a:p>
            <a:pPr lvl="1" eaLnBrk="1" hangingPunct="1">
              <a:defRPr/>
            </a:pPr>
            <a:r>
              <a:rPr lang="en-US" smtClean="0"/>
              <a:t>Giảm bối rối khi mới tiếp xúc với con trỏ.</a:t>
            </a:r>
          </a:p>
          <a:p>
            <a:pPr lvl="1" eaLnBrk="1" hangingPunct="1">
              <a:defRPr/>
            </a:pPr>
            <a:r>
              <a:rPr lang="en-US" smtClean="0"/>
              <a:t>Nh</a:t>
            </a:r>
            <a:r>
              <a:rPr lang="vi-VN" smtClean="0"/>
              <a:t>ư</a:t>
            </a:r>
            <a:r>
              <a:rPr lang="en-US" smtClean="0"/>
              <a:t>ng dễ nhầm lẫn với biến th</a:t>
            </a:r>
            <a:r>
              <a:rPr lang="vi-VN" smtClean="0"/>
              <a:t>ườ</a:t>
            </a:r>
            <a:r>
              <a:rPr lang="en-US" smtClean="0"/>
              <a:t>ng.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Con trỏ cơ bản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10096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057400"/>
            <a:ext cx="7010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&lt;kiểu dữ liệu&gt;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&lt;tên kiểu con trỏ&gt;;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&lt;tên kiểu con trỏ&gt; &lt;tên biến con trỏ&gt;;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3559175"/>
            <a:ext cx="152400" cy="10128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3559175"/>
            <a:ext cx="7010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int *pint;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*p1;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pint p2, p3;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3581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4191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 trỏ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Khái niệm</a:t>
            </a:r>
          </a:p>
          <a:p>
            <a:pPr lvl="1" eaLnBrk="1" hangingPunct="1">
              <a:defRPr/>
            </a:pPr>
            <a:r>
              <a:rPr lang="en-US" smtClean="0"/>
              <a:t>Con trỏ </a:t>
            </a:r>
            <a:r>
              <a:rPr lang="en-US" smtClean="0">
                <a:solidFill>
                  <a:srgbClr val="FF0000"/>
                </a:solidFill>
              </a:rPr>
              <a:t>NULL</a:t>
            </a:r>
            <a:r>
              <a:rPr lang="en-US" smtClean="0"/>
              <a:t> là con trỏ không trỏ và </a:t>
            </a:r>
            <a:r>
              <a:rPr lang="vi-VN" smtClean="0"/>
              <a:t>đâ</a:t>
            </a:r>
            <a:r>
              <a:rPr lang="en-US" smtClean="0"/>
              <a:t>u cả.</a:t>
            </a:r>
          </a:p>
          <a:p>
            <a:pPr lvl="1" eaLnBrk="1" hangingPunct="1">
              <a:defRPr/>
            </a:pPr>
            <a:r>
              <a:rPr lang="en-US" smtClean="0"/>
              <a:t>Khác với con trỏ ch</a:t>
            </a:r>
            <a:r>
              <a:rPr lang="vi-VN" smtClean="0"/>
              <a:t>ư</a:t>
            </a:r>
            <a:r>
              <a:rPr lang="en-US" smtClean="0"/>
              <a:t>a </a:t>
            </a:r>
            <a:r>
              <a:rPr lang="vi-VN" smtClean="0"/>
              <a:t>đượ</a:t>
            </a:r>
            <a:r>
              <a:rPr lang="en-US" smtClean="0"/>
              <a:t>c khởi tạo.</a:t>
            </a:r>
            <a:endParaRPr lang="en-US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Con trỏ cơ bản</a:t>
            </a:r>
            <a:endParaRPr lang="en-US" smtClean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2286000" y="4953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43200" y="5181600"/>
            <a:ext cx="1066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4876800" y="4953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84738" y="4989513"/>
            <a:ext cx="895350" cy="41116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900613" y="4976813"/>
            <a:ext cx="869950" cy="40957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4876800" y="5486400"/>
            <a:ext cx="9906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NULL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85800" y="3124200"/>
            <a:ext cx="152400" cy="1295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40" name="TextBox 25"/>
          <p:cNvSpPr txBox="1">
            <a:spLocks noChangeArrowheads="1"/>
          </p:cNvSpPr>
          <p:nvPr/>
        </p:nvSpPr>
        <p:spPr bwMode="auto">
          <a:xfrm>
            <a:off x="838200" y="3124200"/>
            <a:ext cx="7010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n;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*p1 = &amp;n;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*p2;	//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unreferenced local varialbe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*p3 = NULL;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Khởi tạo kiểu con trỏ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Khởi tạo</a:t>
            </a:r>
          </a:p>
          <a:p>
            <a:pPr lvl="1" algn="just" eaLnBrk="1" hangingPunct="1">
              <a:defRPr/>
            </a:pPr>
            <a:r>
              <a:rPr lang="en-US" smtClean="0"/>
              <a:t>Khi mới khai báo, biến con trỏ </a:t>
            </a:r>
            <a:r>
              <a:rPr lang="vi-VN" smtClean="0"/>
              <a:t>đượ</a:t>
            </a:r>
            <a:r>
              <a:rPr lang="en-US" smtClean="0"/>
              <a:t>c </a:t>
            </a:r>
            <a:r>
              <a:rPr lang="vi-VN" smtClean="0">
                <a:solidFill>
                  <a:srgbClr val="FF0000"/>
                </a:solidFill>
              </a:rPr>
              <a:t>đặ</a:t>
            </a:r>
            <a:r>
              <a:rPr lang="en-US" smtClean="0">
                <a:solidFill>
                  <a:srgbClr val="FF0000"/>
                </a:solidFill>
              </a:rPr>
              <a:t>t ở </a:t>
            </a:r>
            <a:r>
              <a:rPr lang="vi-VN" smtClean="0">
                <a:solidFill>
                  <a:srgbClr val="FF0000"/>
                </a:solidFill>
              </a:rPr>
              <a:t>đị</a:t>
            </a:r>
            <a:r>
              <a:rPr lang="en-US" smtClean="0">
                <a:solidFill>
                  <a:srgbClr val="FF0000"/>
                </a:solidFill>
              </a:rPr>
              <a:t>a chỉ nào </a:t>
            </a:r>
            <a:r>
              <a:rPr lang="vi-VN" smtClean="0">
                <a:solidFill>
                  <a:srgbClr val="FF0000"/>
                </a:solidFill>
              </a:rPr>
              <a:t>đó</a:t>
            </a:r>
            <a:r>
              <a:rPr lang="en-US" smtClean="0"/>
              <a:t> (không biết tr</a:t>
            </a:r>
            <a:r>
              <a:rPr lang="vi-VN" smtClean="0"/>
              <a:t>ướ</a:t>
            </a:r>
            <a:r>
              <a:rPr lang="en-US" smtClean="0"/>
              <a:t>c). 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en-US" smtClean="0">
                <a:sym typeface="Wingdings" pitchFamily="2" charset="2"/>
              </a:rPr>
              <a:t>	 c</a:t>
            </a:r>
            <a:r>
              <a:rPr lang="en-US" smtClean="0"/>
              <a:t>hứa </a:t>
            </a:r>
            <a:r>
              <a:rPr lang="en-US" smtClean="0">
                <a:solidFill>
                  <a:srgbClr val="FF0000"/>
                </a:solidFill>
              </a:rPr>
              <a:t>giá trị không xác </a:t>
            </a:r>
            <a:r>
              <a:rPr lang="vi-VN" smtClean="0">
                <a:solidFill>
                  <a:srgbClr val="FF0000"/>
                </a:solidFill>
              </a:rPr>
              <a:t>đị</a:t>
            </a:r>
            <a:r>
              <a:rPr lang="en-US" smtClean="0">
                <a:solidFill>
                  <a:srgbClr val="FF0000"/>
                </a:solidFill>
              </a:rPr>
              <a:t>nh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en-US" smtClean="0">
                <a:sym typeface="Wingdings" pitchFamily="2" charset="2"/>
              </a:rPr>
              <a:t>	 </a:t>
            </a:r>
            <a:r>
              <a:rPr lang="en-US" smtClean="0">
                <a:solidFill>
                  <a:srgbClr val="FF0000"/>
                </a:solidFill>
              </a:rPr>
              <a:t>trỏ </a:t>
            </a:r>
            <a:r>
              <a:rPr lang="vi-VN" smtClean="0">
                <a:solidFill>
                  <a:srgbClr val="FF0000"/>
                </a:solidFill>
              </a:rPr>
              <a:t>đế</a:t>
            </a:r>
            <a:r>
              <a:rPr lang="en-US" smtClean="0">
                <a:solidFill>
                  <a:srgbClr val="FF0000"/>
                </a:solidFill>
              </a:rPr>
              <a:t>n vùng nhớ không biết tr</a:t>
            </a:r>
            <a:r>
              <a:rPr lang="vi-VN" smtClean="0">
                <a:solidFill>
                  <a:srgbClr val="FF0000"/>
                </a:solidFill>
              </a:rPr>
              <a:t>ướ</a:t>
            </a:r>
            <a:r>
              <a:rPr lang="en-US" smtClean="0">
                <a:solidFill>
                  <a:srgbClr val="FF0000"/>
                </a:solidFill>
              </a:rPr>
              <a:t>c</a:t>
            </a:r>
            <a:r>
              <a:rPr lang="en-US" smtClean="0"/>
              <a:t>.</a:t>
            </a:r>
          </a:p>
          <a:p>
            <a:pPr lvl="1" algn="just" eaLnBrk="1" hangingPunct="1">
              <a:defRPr/>
            </a:pPr>
            <a:r>
              <a:rPr lang="en-US" smtClean="0"/>
              <a:t>Đặt </a:t>
            </a:r>
            <a:r>
              <a:rPr lang="vi-VN" smtClean="0"/>
              <a:t>đị</a:t>
            </a:r>
            <a:r>
              <a:rPr lang="en-US" smtClean="0"/>
              <a:t>a chỉ của biến vào con trỏ (toán tử </a:t>
            </a:r>
            <a:r>
              <a:rPr lang="en-US" smtClean="0">
                <a:solidFill>
                  <a:srgbClr val="FF0000"/>
                </a:solidFill>
              </a:rPr>
              <a:t>&amp;</a:t>
            </a:r>
            <a:r>
              <a:rPr lang="en-US" smtClean="0"/>
              <a:t>)</a:t>
            </a:r>
          </a:p>
          <a:p>
            <a:pPr algn="just" eaLnBrk="1" hangingPunct="1">
              <a:defRPr/>
            </a:pPr>
            <a:endParaRPr lang="en-US" smtClean="0"/>
          </a:p>
          <a:p>
            <a:pPr algn="just"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Con trỏ cơ bản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4552950"/>
            <a:ext cx="1524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4552950"/>
            <a:ext cx="701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&lt;tên biến con trỏ&gt; 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&lt;tên biến&gt;;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5486400"/>
            <a:ext cx="1524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38200" y="5486400"/>
            <a:ext cx="7010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a, b;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*pa 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a, *pb;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pb 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b;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5486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5791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6096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Sử dụng con trỏ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Truy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xuất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vi-V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đế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 ô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nhớ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giá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trị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mà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con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trỏ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trỏ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vi-V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đế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</a:t>
            </a:r>
          </a:p>
          <a:p>
            <a:pPr lvl="1" eaLnBrk="1" hangingPunct="1">
              <a:defRPr/>
            </a:pPr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một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số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nguyên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chỉ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vi-VN" dirty="0" smtClean="0">
                <a:solidFill>
                  <a:srgbClr val="FF0000"/>
                </a:solidFill>
              </a:rPr>
              <a:t>đị</a:t>
            </a: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 err="1" smtClean="0">
                <a:solidFill>
                  <a:srgbClr val="FF0000"/>
                </a:solidFill>
              </a:rPr>
              <a:t>chỉ</a:t>
            </a:r>
            <a:r>
              <a:rPr lang="en-US" dirty="0" smtClean="0"/>
              <a:t>.</a:t>
            </a:r>
          </a:p>
          <a:p>
            <a:pPr lvl="1" eaLnBrk="1" hangingPunct="1">
              <a:defRPr/>
            </a:pP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vi-VN" dirty="0" smtClean="0"/>
              <a:t>đế</a:t>
            </a:r>
            <a:r>
              <a:rPr lang="en-US" dirty="0" smtClean="0"/>
              <a:t>n,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.</a:t>
            </a:r>
          </a:p>
          <a:p>
            <a:pPr eaLnBrk="1" hangingPunct="1"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dụ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Con trỏ cơ bản</a:t>
            </a:r>
            <a:endParaRPr lang="en-US" smtClean="0"/>
          </a:p>
        </p:txBody>
      </p:sp>
      <p:sp>
        <p:nvSpPr>
          <p:cNvPr id="9" name="Rounded Rectangle 8"/>
          <p:cNvSpPr/>
          <p:nvPr/>
        </p:nvSpPr>
        <p:spPr>
          <a:xfrm>
            <a:off x="685800" y="3581400"/>
            <a:ext cx="152400" cy="1219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38200" y="3581400"/>
            <a:ext cx="8305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a = 5, *pa 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a;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printf(“%d\n”, pa);  // Giá trị biến pa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printf(“%d\n”, *pa); // Giá trị vùng nhớ pa trỏ 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đế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printf(“%d\n”, &amp;pa); // Địa chỉ biến pa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3581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886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AutoShape 6"/>
          <p:cNvSpPr>
            <a:spLocks noChangeArrowheads="1"/>
          </p:cNvSpPr>
          <p:nvPr/>
        </p:nvSpPr>
        <p:spPr bwMode="gray">
          <a:xfrm>
            <a:off x="7543800" y="5562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57" name="AutoShape 6"/>
          <p:cNvSpPr>
            <a:spLocks noChangeArrowheads="1"/>
          </p:cNvSpPr>
          <p:nvPr/>
        </p:nvSpPr>
        <p:spPr bwMode="gray">
          <a:xfrm>
            <a:off x="685800" y="5562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58" name="AutoShape 6"/>
          <p:cNvSpPr>
            <a:spLocks noChangeArrowheads="1"/>
          </p:cNvSpPr>
          <p:nvPr/>
        </p:nvSpPr>
        <p:spPr bwMode="gray">
          <a:xfrm>
            <a:off x="1143000" y="5562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9" name="AutoShape 6"/>
          <p:cNvSpPr>
            <a:spLocks noChangeArrowheads="1"/>
          </p:cNvSpPr>
          <p:nvPr/>
        </p:nvSpPr>
        <p:spPr bwMode="gray">
          <a:xfrm>
            <a:off x="1143000" y="51054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0A</a:t>
            </a:r>
            <a:endParaRPr lang="en-US" baseline="30000"/>
          </a:p>
        </p:txBody>
      </p:sp>
      <p:sp>
        <p:nvSpPr>
          <p:cNvPr id="60" name="AutoShape 6"/>
          <p:cNvSpPr>
            <a:spLocks noChangeArrowheads="1"/>
          </p:cNvSpPr>
          <p:nvPr/>
        </p:nvSpPr>
        <p:spPr bwMode="gray">
          <a:xfrm>
            <a:off x="1600200" y="5562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1" name="AutoShape 6"/>
          <p:cNvSpPr>
            <a:spLocks noChangeArrowheads="1"/>
          </p:cNvSpPr>
          <p:nvPr/>
        </p:nvSpPr>
        <p:spPr bwMode="gray">
          <a:xfrm>
            <a:off x="1600200" y="51054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0B</a:t>
            </a:r>
            <a:endParaRPr lang="en-US" baseline="30000"/>
          </a:p>
        </p:txBody>
      </p:sp>
      <p:sp>
        <p:nvSpPr>
          <p:cNvPr id="62" name="AutoShape 6"/>
          <p:cNvSpPr>
            <a:spLocks noChangeArrowheads="1"/>
          </p:cNvSpPr>
          <p:nvPr/>
        </p:nvSpPr>
        <p:spPr bwMode="gray">
          <a:xfrm>
            <a:off x="2057400" y="5562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3" name="AutoShape 6"/>
          <p:cNvSpPr>
            <a:spLocks noChangeArrowheads="1"/>
          </p:cNvSpPr>
          <p:nvPr/>
        </p:nvSpPr>
        <p:spPr bwMode="gray">
          <a:xfrm>
            <a:off x="2057400" y="51054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0C</a:t>
            </a:r>
            <a:endParaRPr lang="en-US" baseline="30000"/>
          </a:p>
        </p:txBody>
      </p:sp>
      <p:sp>
        <p:nvSpPr>
          <p:cNvPr id="64" name="AutoShape 6"/>
          <p:cNvSpPr>
            <a:spLocks noChangeArrowheads="1"/>
          </p:cNvSpPr>
          <p:nvPr/>
        </p:nvSpPr>
        <p:spPr bwMode="gray">
          <a:xfrm>
            <a:off x="2514600" y="5562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5" name="AutoShape 6"/>
          <p:cNvSpPr>
            <a:spLocks noChangeArrowheads="1"/>
          </p:cNvSpPr>
          <p:nvPr/>
        </p:nvSpPr>
        <p:spPr bwMode="gray">
          <a:xfrm>
            <a:off x="2514600" y="51054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0D</a:t>
            </a:r>
            <a:endParaRPr lang="en-US" baseline="30000"/>
          </a:p>
        </p:txBody>
      </p:sp>
      <p:sp>
        <p:nvSpPr>
          <p:cNvPr id="66" name="AutoShape 6"/>
          <p:cNvSpPr>
            <a:spLocks noChangeArrowheads="1"/>
          </p:cNvSpPr>
          <p:nvPr/>
        </p:nvSpPr>
        <p:spPr bwMode="gray">
          <a:xfrm>
            <a:off x="2971800" y="5562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7" name="AutoShape 6"/>
          <p:cNvSpPr>
            <a:spLocks noChangeArrowheads="1"/>
          </p:cNvSpPr>
          <p:nvPr/>
        </p:nvSpPr>
        <p:spPr bwMode="gray">
          <a:xfrm>
            <a:off x="2971800" y="51054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0E</a:t>
            </a:r>
            <a:endParaRPr lang="en-US" baseline="30000"/>
          </a:p>
        </p:txBody>
      </p:sp>
      <p:sp>
        <p:nvSpPr>
          <p:cNvPr id="68" name="AutoShape 6"/>
          <p:cNvSpPr>
            <a:spLocks noChangeArrowheads="1"/>
          </p:cNvSpPr>
          <p:nvPr/>
        </p:nvSpPr>
        <p:spPr bwMode="gray">
          <a:xfrm>
            <a:off x="3429000" y="5562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9" name="AutoShape 6"/>
          <p:cNvSpPr>
            <a:spLocks noChangeArrowheads="1"/>
          </p:cNvSpPr>
          <p:nvPr/>
        </p:nvSpPr>
        <p:spPr bwMode="gray">
          <a:xfrm>
            <a:off x="3429000" y="51054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0F</a:t>
            </a:r>
            <a:endParaRPr lang="en-US" baseline="30000"/>
          </a:p>
        </p:txBody>
      </p:sp>
      <p:sp>
        <p:nvSpPr>
          <p:cNvPr id="70" name="AutoShape 6"/>
          <p:cNvSpPr>
            <a:spLocks noChangeArrowheads="1"/>
          </p:cNvSpPr>
          <p:nvPr/>
        </p:nvSpPr>
        <p:spPr bwMode="gray">
          <a:xfrm>
            <a:off x="3886200" y="5562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1" name="AutoShape 6"/>
          <p:cNvSpPr>
            <a:spLocks noChangeArrowheads="1"/>
          </p:cNvSpPr>
          <p:nvPr/>
        </p:nvSpPr>
        <p:spPr bwMode="gray">
          <a:xfrm>
            <a:off x="3886200" y="51054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10</a:t>
            </a:r>
            <a:endParaRPr lang="en-US" baseline="30000"/>
          </a:p>
        </p:txBody>
      </p:sp>
      <p:sp>
        <p:nvSpPr>
          <p:cNvPr id="72" name="AutoShape 6"/>
          <p:cNvSpPr>
            <a:spLocks noChangeArrowheads="1"/>
          </p:cNvSpPr>
          <p:nvPr/>
        </p:nvSpPr>
        <p:spPr bwMode="gray">
          <a:xfrm>
            <a:off x="4343400" y="5562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3" name="AutoShape 6"/>
          <p:cNvSpPr>
            <a:spLocks noChangeArrowheads="1"/>
          </p:cNvSpPr>
          <p:nvPr/>
        </p:nvSpPr>
        <p:spPr bwMode="gray">
          <a:xfrm>
            <a:off x="4343400" y="51054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11</a:t>
            </a:r>
            <a:endParaRPr lang="en-US" baseline="30000"/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gray">
          <a:xfrm>
            <a:off x="4800600" y="5562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5" name="AutoShape 6"/>
          <p:cNvSpPr>
            <a:spLocks noChangeArrowheads="1"/>
          </p:cNvSpPr>
          <p:nvPr/>
        </p:nvSpPr>
        <p:spPr bwMode="gray">
          <a:xfrm>
            <a:off x="4800600" y="51054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12</a:t>
            </a:r>
            <a:endParaRPr lang="en-US" baseline="30000"/>
          </a:p>
        </p:txBody>
      </p:sp>
      <p:sp>
        <p:nvSpPr>
          <p:cNvPr id="76" name="AutoShape 6"/>
          <p:cNvSpPr>
            <a:spLocks noChangeArrowheads="1"/>
          </p:cNvSpPr>
          <p:nvPr/>
        </p:nvSpPr>
        <p:spPr bwMode="gray">
          <a:xfrm>
            <a:off x="5257800" y="5562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7" name="AutoShape 6"/>
          <p:cNvSpPr>
            <a:spLocks noChangeArrowheads="1"/>
          </p:cNvSpPr>
          <p:nvPr/>
        </p:nvSpPr>
        <p:spPr bwMode="gray">
          <a:xfrm>
            <a:off x="5257800" y="51054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13</a:t>
            </a:r>
            <a:endParaRPr lang="en-US" baseline="30000"/>
          </a:p>
        </p:txBody>
      </p:sp>
      <p:sp>
        <p:nvSpPr>
          <p:cNvPr id="78" name="AutoShape 6"/>
          <p:cNvSpPr>
            <a:spLocks noChangeArrowheads="1"/>
          </p:cNvSpPr>
          <p:nvPr/>
        </p:nvSpPr>
        <p:spPr bwMode="gray">
          <a:xfrm>
            <a:off x="5715000" y="5562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9" name="AutoShape 6"/>
          <p:cNvSpPr>
            <a:spLocks noChangeArrowheads="1"/>
          </p:cNvSpPr>
          <p:nvPr/>
        </p:nvSpPr>
        <p:spPr bwMode="gray">
          <a:xfrm>
            <a:off x="5715000" y="51054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14</a:t>
            </a:r>
            <a:endParaRPr lang="en-US" baseline="30000"/>
          </a:p>
        </p:txBody>
      </p:sp>
      <p:sp>
        <p:nvSpPr>
          <p:cNvPr id="80" name="AutoShape 6"/>
          <p:cNvSpPr>
            <a:spLocks noChangeArrowheads="1"/>
          </p:cNvSpPr>
          <p:nvPr/>
        </p:nvSpPr>
        <p:spPr bwMode="gray">
          <a:xfrm>
            <a:off x="6172200" y="5562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1" name="AutoShape 6"/>
          <p:cNvSpPr>
            <a:spLocks noChangeArrowheads="1"/>
          </p:cNvSpPr>
          <p:nvPr/>
        </p:nvSpPr>
        <p:spPr bwMode="gray">
          <a:xfrm>
            <a:off x="6172200" y="51054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15</a:t>
            </a:r>
            <a:endParaRPr lang="en-US" baseline="30000"/>
          </a:p>
        </p:txBody>
      </p:sp>
      <p:sp>
        <p:nvSpPr>
          <p:cNvPr id="82" name="AutoShape 6"/>
          <p:cNvSpPr>
            <a:spLocks noChangeArrowheads="1"/>
          </p:cNvSpPr>
          <p:nvPr/>
        </p:nvSpPr>
        <p:spPr bwMode="gray">
          <a:xfrm>
            <a:off x="6629400" y="5562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3" name="AutoShape 6"/>
          <p:cNvSpPr>
            <a:spLocks noChangeArrowheads="1"/>
          </p:cNvSpPr>
          <p:nvPr/>
        </p:nvSpPr>
        <p:spPr bwMode="gray">
          <a:xfrm>
            <a:off x="6629400" y="51054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16</a:t>
            </a:r>
            <a:endParaRPr lang="en-US" baseline="30000"/>
          </a:p>
        </p:txBody>
      </p:sp>
      <p:sp>
        <p:nvSpPr>
          <p:cNvPr id="84" name="AutoShape 6"/>
          <p:cNvSpPr>
            <a:spLocks noChangeArrowheads="1"/>
          </p:cNvSpPr>
          <p:nvPr/>
        </p:nvSpPr>
        <p:spPr bwMode="gray">
          <a:xfrm>
            <a:off x="7086600" y="5562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5" name="AutoShape 6"/>
          <p:cNvSpPr>
            <a:spLocks noChangeArrowheads="1"/>
          </p:cNvSpPr>
          <p:nvPr/>
        </p:nvSpPr>
        <p:spPr bwMode="gray">
          <a:xfrm>
            <a:off x="7086600" y="51054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17</a:t>
            </a:r>
            <a:endParaRPr lang="en-US" baseline="30000"/>
          </a:p>
        </p:txBody>
      </p:sp>
      <p:sp>
        <p:nvSpPr>
          <p:cNvPr id="86" name="AutoShape 6"/>
          <p:cNvSpPr>
            <a:spLocks noChangeArrowheads="1"/>
          </p:cNvSpPr>
          <p:nvPr/>
        </p:nvSpPr>
        <p:spPr bwMode="gray">
          <a:xfrm>
            <a:off x="1600200" y="6400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rot="5400000" flipH="1" flipV="1">
            <a:off x="1639887" y="6284913"/>
            <a:ext cx="37941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AutoShape 6"/>
          <p:cNvSpPr>
            <a:spLocks noChangeArrowheads="1"/>
          </p:cNvSpPr>
          <p:nvPr/>
        </p:nvSpPr>
        <p:spPr bwMode="gray">
          <a:xfrm>
            <a:off x="4343400" y="6400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pa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rot="5400000" flipH="1" flipV="1">
            <a:off x="4383087" y="6284913"/>
            <a:ext cx="37941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5400000" flipH="1" flipV="1">
            <a:off x="4420395" y="5028406"/>
            <a:ext cx="303212" cy="317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5400000">
            <a:off x="1676401" y="5029200"/>
            <a:ext cx="3048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10800000">
            <a:off x="1828800" y="4875213"/>
            <a:ext cx="2743200" cy="158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utoShape 6"/>
          <p:cNvSpPr>
            <a:spLocks noChangeArrowheads="1"/>
          </p:cNvSpPr>
          <p:nvPr/>
        </p:nvSpPr>
        <p:spPr bwMode="gray">
          <a:xfrm>
            <a:off x="1600200" y="54864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4" name="AutoShape 6"/>
          <p:cNvSpPr>
            <a:spLocks noChangeArrowheads="1"/>
          </p:cNvSpPr>
          <p:nvPr/>
        </p:nvSpPr>
        <p:spPr bwMode="gray">
          <a:xfrm>
            <a:off x="4343400" y="5562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0B</a:t>
            </a:r>
          </a:p>
        </p:txBody>
      </p:sp>
      <p:sp>
        <p:nvSpPr>
          <p:cNvPr id="95" name="AutoShape 6"/>
          <p:cNvSpPr>
            <a:spLocks noChangeArrowheads="1"/>
          </p:cNvSpPr>
          <p:nvPr/>
        </p:nvSpPr>
        <p:spPr bwMode="gray">
          <a:xfrm>
            <a:off x="4800600" y="5562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96" name="AutoShape 6"/>
          <p:cNvSpPr>
            <a:spLocks noChangeArrowheads="1"/>
          </p:cNvSpPr>
          <p:nvPr/>
        </p:nvSpPr>
        <p:spPr bwMode="gray">
          <a:xfrm>
            <a:off x="5257800" y="5562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97" name="AutoShape 6"/>
          <p:cNvSpPr>
            <a:spLocks noChangeArrowheads="1"/>
          </p:cNvSpPr>
          <p:nvPr/>
        </p:nvSpPr>
        <p:spPr bwMode="gray">
          <a:xfrm>
            <a:off x="5715000" y="5562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98" name="AutoShape 6"/>
          <p:cNvSpPr>
            <a:spLocks noChangeArrowheads="1"/>
          </p:cNvSpPr>
          <p:nvPr/>
        </p:nvSpPr>
        <p:spPr bwMode="gray">
          <a:xfrm>
            <a:off x="4343400" y="54864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9" name="AutoShape 6"/>
          <p:cNvSpPr>
            <a:spLocks noChangeArrowheads="1"/>
          </p:cNvSpPr>
          <p:nvPr/>
        </p:nvSpPr>
        <p:spPr bwMode="gray">
          <a:xfrm>
            <a:off x="1600200" y="5562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05</a:t>
            </a:r>
          </a:p>
        </p:txBody>
      </p:sp>
      <p:sp>
        <p:nvSpPr>
          <p:cNvPr id="100" name="AutoShape 6"/>
          <p:cNvSpPr>
            <a:spLocks noChangeArrowheads="1"/>
          </p:cNvSpPr>
          <p:nvPr/>
        </p:nvSpPr>
        <p:spPr bwMode="gray">
          <a:xfrm>
            <a:off x="2057400" y="5562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101" name="AutoShape 6"/>
          <p:cNvSpPr>
            <a:spLocks noChangeArrowheads="1"/>
          </p:cNvSpPr>
          <p:nvPr/>
        </p:nvSpPr>
        <p:spPr bwMode="gray">
          <a:xfrm>
            <a:off x="2514600" y="5562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102" name="AutoShape 6"/>
          <p:cNvSpPr>
            <a:spLocks noChangeArrowheads="1"/>
          </p:cNvSpPr>
          <p:nvPr/>
        </p:nvSpPr>
        <p:spPr bwMode="gray">
          <a:xfrm>
            <a:off x="2971800" y="5562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110" name="Rectangle 109"/>
          <p:cNvSpPr>
            <a:spLocks/>
          </p:cNvSpPr>
          <p:nvPr/>
        </p:nvSpPr>
        <p:spPr bwMode="auto">
          <a:xfrm>
            <a:off x="0" y="4191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" name="Rectangle 110"/>
          <p:cNvSpPr>
            <a:spLocks/>
          </p:cNvSpPr>
          <p:nvPr/>
        </p:nvSpPr>
        <p:spPr bwMode="auto">
          <a:xfrm>
            <a:off x="0" y="4495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3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4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6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7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9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0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2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3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6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9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2" dur="25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5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4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5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7" grpId="0" animBg="1"/>
      <p:bldP spid="11" grpId="0" animBg="1"/>
      <p:bldP spid="56" grpId="0" animBg="1"/>
      <p:bldP spid="57" grpId="0" animBg="1"/>
      <p:bldP spid="58" grpId="0" animBg="1"/>
      <p:bldP spid="59" grpId="0"/>
      <p:bldP spid="60" grpId="0" animBg="1"/>
      <p:bldP spid="61" grpId="0"/>
      <p:bldP spid="62" grpId="0" animBg="1"/>
      <p:bldP spid="63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0" grpId="0" animBg="1"/>
      <p:bldP spid="71" grpId="0"/>
      <p:bldP spid="72" grpId="0" animBg="1"/>
      <p:bldP spid="73" grpId="0"/>
      <p:bldP spid="73" grpId="1"/>
      <p:bldP spid="74" grpId="0" animBg="1"/>
      <p:bldP spid="75" grpId="0"/>
      <p:bldP spid="76" grpId="0" animBg="1"/>
      <p:bldP spid="77" grpId="0"/>
      <p:bldP spid="78" grpId="0" animBg="1"/>
      <p:bldP spid="79" grpId="0"/>
      <p:bldP spid="80" grpId="0" animBg="1"/>
      <p:bldP spid="81" grpId="0"/>
      <p:bldP spid="82" grpId="0" animBg="1"/>
      <p:bldP spid="83" grpId="0"/>
      <p:bldP spid="84" grpId="0" animBg="1"/>
      <p:bldP spid="85" grpId="0"/>
      <p:bldP spid="86" grpId="0" animBg="1"/>
      <p:bldP spid="88" grpId="0" animBg="1"/>
      <p:bldP spid="93" grpId="0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iới thiệu chung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Nội dung môn học&amp;quot;&quot;/&gt;&lt;property id=&quot;20307&quot; value=&quot;260&quot;/&gt;&lt;/object&gt;&lt;object type=&quot;3&quot; unique_id=&quot;10037&quot;&gt;&lt;property id=&quot;20148&quot; value=&quot;5&quot;/&gt;&lt;property id=&quot;20300&quot; value=&quot;Slide 4 - &amp;quot;Nội dung môn học&amp;quot;&quot;/&gt;&lt;property id=&quot;20307&quot; value=&quot;263&quot;/&gt;&lt;/object&gt;&lt;object type=&quot;3&quot; unique_id=&quot;10088&quot;&gt;&lt;property id=&quot;20148&quot; value=&quot;5&quot;/&gt;&lt;property id=&quot;20300&quot; value=&quot;Slide 5 - &amp;quot;Nội dung môn học&amp;quot;&quot;/&gt;&lt;property id=&quot;20307&quot; value=&quot;264&quot;/&gt;&lt;/object&gt;&lt;object type=&quot;3&quot; unique_id=&quot;10089&quot;&gt;&lt;property id=&quot;20148&quot; value=&quot;5&quot;/&gt;&lt;property id=&quot;20300&quot; value=&quot;Slide 6 - &amp;quot;Nội dung môn học&amp;quot;&quot;/&gt;&lt;property id=&quot;20307&quot; value=&quot;266&quot;/&gt;&lt;/object&gt;&lt;object type=&quot;3&quot; unique_id=&quot;10090&quot;&gt;&lt;property id=&quot;20148&quot; value=&quot;5&quot;/&gt;&lt;property id=&quot;20300&quot; value=&quot;Slide 7 - &amp;quot;Nội dung môn học&amp;quot;&quot;/&gt;&lt;property id=&quot;20307&quot; value=&quot;265&quot;/&gt;&lt;/object&gt;&lt;object type=&quot;3&quot; unique_id=&quot;10091&quot;&gt;&lt;property id=&quot;20148&quot; value=&quot;5&quot;/&gt;&lt;property id=&quot;20300&quot; value=&quot;Slide 8 - &amp;quot;Nội dung môn học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</TotalTime>
  <Words>2599</Words>
  <Application>Microsoft Office PowerPoint</Application>
  <PresentationFormat>On-screen Show (4:3)</PresentationFormat>
  <Paragraphs>787</Paragraphs>
  <Slides>38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VCBB</vt:lpstr>
      <vt:lpstr>Nội dung</vt:lpstr>
      <vt:lpstr>Kiến trúc máy tính</vt:lpstr>
      <vt:lpstr>Khai báo biến trong C</vt:lpstr>
      <vt:lpstr>Khái niệm con trỏ</vt:lpstr>
      <vt:lpstr>Khai báo con trỏ</vt:lpstr>
      <vt:lpstr>Khai báo con trỏ</vt:lpstr>
      <vt:lpstr>Con trỏ NULL</vt:lpstr>
      <vt:lpstr>Khởi tạo kiểu con trỏ</vt:lpstr>
      <vt:lpstr>Sử dụng con trỏ</vt:lpstr>
      <vt:lpstr>Kích thước của con trỏ</vt:lpstr>
      <vt:lpstr>Các cách truyền đối số</vt:lpstr>
      <vt:lpstr>Truyền giá trị (tham trị)</vt:lpstr>
      <vt:lpstr>Các cách truyền đối số</vt:lpstr>
      <vt:lpstr>Truyền địa chỉ (con trỏ)</vt:lpstr>
      <vt:lpstr>Các cách truyền đối số</vt:lpstr>
      <vt:lpstr>Truyền tham chiếu (C++)</vt:lpstr>
      <vt:lpstr>Một số lưu ý</vt:lpstr>
      <vt:lpstr>Con trỏ và mảng một chiều</vt:lpstr>
      <vt:lpstr>Con trỏ và mảng một chiều</vt:lpstr>
      <vt:lpstr>Phép toán số học trên con trỏ</vt:lpstr>
      <vt:lpstr>Phép toán số học trên con trỏ</vt:lpstr>
      <vt:lpstr>Phép toán số học trên con trỏ</vt:lpstr>
      <vt:lpstr>Phép toán số học trên con trỏ</vt:lpstr>
      <vt:lpstr>Con trỏ và mảng một chiều</vt:lpstr>
      <vt:lpstr>Con trỏ và mảng một chiều</vt:lpstr>
      <vt:lpstr>Con trỏ và mảng một chiều</vt:lpstr>
      <vt:lpstr>Truyền mảng 1 chiều cho hàm</vt:lpstr>
      <vt:lpstr>Con trỏ và mảng một chiều</vt:lpstr>
      <vt:lpstr>Con trỏ và mảng một chiều</vt:lpstr>
      <vt:lpstr>Con trỏ cấu trúc</vt:lpstr>
      <vt:lpstr>Con trỏ cấu trúc</vt:lpstr>
      <vt:lpstr>Bài tập lý thuyết</vt:lpstr>
      <vt:lpstr>Bài tập lý thuyết</vt:lpstr>
      <vt:lpstr>Bài tập lý thuyết</vt:lpstr>
      <vt:lpstr>Bài tập lý thuyết</vt:lpstr>
      <vt:lpstr>Bài tập</vt:lpstr>
      <vt:lpstr>Bài tập lý thuyết</vt:lpstr>
      <vt:lpstr>Bài tập thực hành</vt:lpstr>
    </vt:vector>
  </TitlesOfParts>
  <Company>BABYDUCK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Teacher Luong</dc:creator>
  <cp:lastModifiedBy>Student</cp:lastModifiedBy>
  <cp:revision>286</cp:revision>
  <dcterms:created xsi:type="dcterms:W3CDTF">2007-09-05T08:24:33Z</dcterms:created>
  <dcterms:modified xsi:type="dcterms:W3CDTF">2013-05-08T05:57:24Z</dcterms:modified>
</cp:coreProperties>
</file>