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76335" autoAdjust="0"/>
  </p:normalViewPr>
  <p:slideViewPr>
    <p:cSldViewPr>
      <p:cViewPr>
        <p:scale>
          <a:sx n="75" d="100"/>
          <a:sy n="75" d="100"/>
        </p:scale>
        <p:origin x="-102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4909621B-ED49-4745-8A52-1F1DA328FE1C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90C40295-F4F9-4A3C-91D9-4B9FA49AF6F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339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D1346CF3-9299-455D-9056-A983C3D4993B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7EC7EFDE-938A-48B3-90DE-5149F67AB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8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90C6C1-A224-49FB-BF38-4CFB802CFCBD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03069B-3116-48D0-918F-8A760BC7F7D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797BD2-CB4B-460B-9B61-F4CD1A47B42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FF8D18-7095-4D16-9AE8-5CB288F6805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840243-7CE7-4BE2-9D15-9D4EA06A113D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420E91-6F79-450C-AED9-99621D6E1C7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578978-08F6-41E7-97B6-4F17D53F11C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A20CB4-09AA-448C-A74E-2FE798AFD78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F3145C-1DEE-44F3-9C8D-88B5E134000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2A6557-26A9-4026-A179-5A1A8829F97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10B4B9-7E0B-477A-AD58-E1C1FE19D03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079EB6-6BF7-4D66-8305-10AA7801451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465987-AEA5-4069-91D0-C366C801916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DDDF0A-D466-4995-9543-3030172EB3BF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2EA2B5-F09D-4CF0-85D0-59AF1CC232D6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3963F8-08A3-489C-9D34-D19BD9D1BDD4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DF5D7-DCC5-4351-A810-5AFEDCCF564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B1F32A-9CEE-4463-BD5B-EBD9E7B3523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75EC60-D0D8-46AE-8FFD-AEFEB2D3702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1439AE-724B-4FDE-9D51-ACE816361A1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err="1" smtClean="0"/>
              <a:t>Malloc</a:t>
            </a:r>
            <a:r>
              <a:rPr lang="en-US" smtClean="0"/>
              <a:t>: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content of the newly allocated block of memory is not initialized, remaining with indeterminate values. </a:t>
            </a:r>
            <a:endParaRPr lang="vi-VN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4BCD04-4EF8-458F-9ABC-F21036F6A17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err="1" smtClean="0"/>
              <a:t>Calloc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result is the allocation of an zero-initialized memory block of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size) bytes. </a:t>
            </a:r>
            <a:endParaRPr lang="vi-VN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92625A-6410-4BEC-B272-1639AA441C9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8D95B49-9527-4FF6-82A6-18465EA8CD8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6571F66-983D-43CA-8506-0AE8248D8FE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3F26D07-1B6B-4C5F-8A7A-4FFC8C3F6D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67CBC25-802D-4C88-844B-801F7ED1570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C9D3024-2A6C-4727-A8CB-98594E06E22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A91C616-7EE6-4506-B3A0-E25F74693A8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B29DA59-D050-4EC3-9E07-4C0FD55357B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31EB333-7465-416E-850B-4469C05D438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5F2A42F-3E3F-430C-8375-39C0D5FC91A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6EC1154-D4E3-4EF3-ABE0-ACBF0522AC6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C97B76C-6704-4D5B-BF33-3FC3D0FDA72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FF06D9A-3B74-4170-BD01-66032E760F6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5899CC7-DA98-4C87-A8AD-792CA403E5B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B32A1DE-116F-46E4-A4CF-ADFFDB2CF9C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Chuyển </a:t>
              </a:r>
              <a:r>
                <a:rPr lang="vi-VN" b="1">
                  <a:solidFill>
                    <a:srgbClr val="000000"/>
                  </a:solidFill>
                </a:rPr>
                <a:t>đổ</a:t>
              </a:r>
              <a:r>
                <a:rPr lang="en-US" b="1">
                  <a:solidFill>
                    <a:srgbClr val="000000"/>
                  </a:solidFill>
                </a:rPr>
                <a:t>i kiểu (ép kiểu)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Cấu trúc CT C trong bộ nhớ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Cấp phát bộ nhớ </a:t>
              </a:r>
              <a:r>
                <a:rPr lang="vi-VN" b="1">
                  <a:solidFill>
                    <a:srgbClr val="000000"/>
                  </a:solidFill>
                </a:rPr>
                <a:t>độ</a:t>
              </a:r>
              <a:r>
                <a:rPr lang="en-US" b="1">
                  <a:solidFill>
                    <a:srgbClr val="000000"/>
                  </a:solidFill>
                </a:rPr>
                <a:t>ng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Các thao tác trên khối nhớ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phát bộ nhớ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Cấp phát vùng nhớ gồm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num</a:t>
            </a:r>
            <a:r>
              <a:rPr lang="en-US" sz="2000">
                <a:latin typeface="Tahoma" pitchFamily="34" charset="0"/>
                <a:cs typeface="Tahoma" pitchFamily="34" charset="0"/>
              </a:rPr>
              <a:t> phần tử trong HEAP, mỗi phần tử kích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size</a:t>
            </a:r>
            <a:r>
              <a:rPr lang="en-US" sz="2000">
                <a:latin typeface="Tahoma" pitchFamily="34" charset="0"/>
                <a:cs typeface="Tahoma" pitchFamily="34" charset="0"/>
              </a:rPr>
              <a:t> (bytes)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Con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vùng nhớ mới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cấp phát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NULL</a:t>
            </a:r>
            <a:r>
              <a:rPr lang="en-US" sz="2000">
                <a:latin typeface="Tahoma" pitchFamily="34" charset="0"/>
                <a:cs typeface="Tahoma" pitchFamily="34" charset="0"/>
              </a:rPr>
              <a:t> nếu không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bộ nhớ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*p = (int *)calloc(10, sizeof(int));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if (p == NULL)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	printf(“Không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bộ nhớ!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</a:t>
            </a:r>
            <a:r>
              <a:rPr lang="en-US" sz="2000">
                <a:latin typeface="Tahoma" pitchFamily="34" charset="0"/>
                <a:cs typeface="Tahoma" pitchFamily="34" charset="0"/>
              </a:rPr>
              <a:t>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calloc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num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size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phát bộ nhớ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Cấp phát lại vùng nhớ có kích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size</a:t>
            </a:r>
            <a:r>
              <a:rPr lang="en-US" sz="2000">
                <a:latin typeface="Tahoma" pitchFamily="34" charset="0"/>
                <a:cs typeface="Tahoma" pitchFamily="34" charset="0"/>
              </a:rPr>
              <a:t> do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block</a:t>
            </a:r>
            <a:r>
              <a:rPr lang="en-US" sz="2000">
                <a:latin typeface="Tahoma" pitchFamily="34" charset="0"/>
                <a:cs typeface="Tahoma" pitchFamily="34" charset="0"/>
              </a:rPr>
              <a:t>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trong vùng nhớ HEAP.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block == NULL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 sử dụng malloc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size == 0  sử dụng free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Con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vùng nhớ mới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cấp phát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NULL</a:t>
            </a:r>
            <a:r>
              <a:rPr lang="en-US" sz="2000">
                <a:latin typeface="Tahoma" pitchFamily="34" charset="0"/>
                <a:cs typeface="Tahoma" pitchFamily="34" charset="0"/>
              </a:rPr>
              <a:t> nếu không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bộ nhớ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*p = (int *)malloc(10*sizeof(int));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 = (int *)realloc(p, 20*sizeof(int));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if (p == NULL)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	printf(“Không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bộ nhớ!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</a:t>
            </a:r>
            <a:r>
              <a:rPr lang="en-US" sz="2000">
                <a:latin typeface="Tahoma" pitchFamily="34" charset="0"/>
                <a:cs typeface="Tahoma" pitchFamily="34" charset="0"/>
              </a:rPr>
              <a:t>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realloc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block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size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phát bộ nhớ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Giải phóng vùng nhớ do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ptr</a:t>
            </a:r>
            <a:r>
              <a:rPr lang="en-US" sz="2000">
                <a:latin typeface="Tahoma" pitchFamily="34" charset="0"/>
                <a:cs typeface="Tahoma" pitchFamily="34" charset="0"/>
              </a:rPr>
              <a:t>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n,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cấp bởi các hàm malloc(), calloc(), realloc().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Nếu ptr là NULL thì không làm gì cả.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Không có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*p = (int *)malloc(10*sizeof(int));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free(p);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free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ptr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phát bộ nhớ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Cấp phát vùng nhớ có kích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 sizeof(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&lt;datatype&gt;</a:t>
            </a:r>
            <a:r>
              <a:rPr lang="en-US" sz="2000">
                <a:latin typeface="Tahoma" pitchFamily="34" charset="0"/>
                <a:cs typeface="Tahoma" pitchFamily="34" charset="0"/>
              </a:rPr>
              <a:t>)*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size</a:t>
            </a:r>
            <a:r>
              <a:rPr lang="en-US" sz="2000">
                <a:latin typeface="Tahoma" pitchFamily="34" charset="0"/>
                <a:cs typeface="Tahoma" pitchFamily="34" charset="0"/>
              </a:rPr>
              <a:t> trong HEAP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Con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vùng nhớ mới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cấp phát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NULL</a:t>
            </a:r>
            <a:r>
              <a:rPr lang="en-US" sz="2000">
                <a:latin typeface="Tahoma" pitchFamily="34" charset="0"/>
                <a:cs typeface="Tahoma" pitchFamily="34" charset="0"/>
              </a:rPr>
              <a:t> nếu không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bộ nhớ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*a1 = (int *)malloc(sizeof(int));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*a2 = new int;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*p1 = (int *)malloc(10*sizeof(int));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*p2 = new int[10];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&lt;pointer_to_datatype&gt; =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new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&lt;datatype&gt;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size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phát bộ nhớ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Giải phóng vùng nhớ trong HEAP do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&lt;pointer_to_datatype&gt;</a:t>
            </a:r>
            <a:r>
              <a:rPr lang="en-US" sz="2000">
                <a:latin typeface="Tahoma" pitchFamily="34" charset="0"/>
                <a:cs typeface="Tahoma" pitchFamily="34" charset="0"/>
              </a:rPr>
              <a:t>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(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cấp phát bằng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new</a:t>
            </a:r>
            <a:r>
              <a:rPr lang="en-US" sz="200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Không có!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*a = new int;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delete a;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*p = new int[10];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delete []p;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delete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 []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&lt;pointer_to_datatype&gt;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phát bộ nhớ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>
              <a:defRPr/>
            </a:pPr>
            <a:r>
              <a:rPr lang="en-US" smtClean="0"/>
              <a:t>Không cần kiểm tra con trỏ có NULL hay kô tr</a:t>
            </a:r>
            <a:r>
              <a:rPr lang="vi-VN" smtClean="0"/>
              <a:t>ướ</a:t>
            </a:r>
            <a:r>
              <a:rPr lang="en-US" smtClean="0"/>
              <a:t>c khi free hoặc delete.</a:t>
            </a:r>
          </a:p>
          <a:p>
            <a:pPr lvl="1">
              <a:defRPr/>
            </a:pPr>
            <a:r>
              <a:rPr lang="en-US" smtClean="0"/>
              <a:t>Cấp phát bằng </a:t>
            </a:r>
            <a:r>
              <a:rPr lang="en-US" smtClean="0">
                <a:solidFill>
                  <a:srgbClr val="FF0000"/>
                </a:solidFill>
              </a:rPr>
              <a:t>malloc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calloc</a:t>
            </a:r>
            <a:r>
              <a:rPr lang="en-US" smtClean="0"/>
              <a:t> hay </a:t>
            </a:r>
            <a:r>
              <a:rPr lang="en-US" smtClean="0">
                <a:solidFill>
                  <a:srgbClr val="FF0000"/>
                </a:solidFill>
              </a:rPr>
              <a:t>realloc</a:t>
            </a:r>
            <a:r>
              <a:rPr lang="en-US" smtClean="0"/>
              <a:t> thì giải phóng bằng </a:t>
            </a:r>
            <a:r>
              <a:rPr lang="en-US" smtClean="0">
                <a:solidFill>
                  <a:srgbClr val="FF0000"/>
                </a:solidFill>
              </a:rPr>
              <a:t>free</a:t>
            </a:r>
            <a:r>
              <a:rPr lang="en-US" smtClean="0"/>
              <a:t>, cấp phát bằng </a:t>
            </a: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new</a:t>
            </a:r>
            <a:r>
              <a:rPr lang="en-US" smtClean="0"/>
              <a:t> thì giải phóng bằng </a:t>
            </a: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delete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Cấp phát bằng </a:t>
            </a:r>
            <a:r>
              <a:rPr lang="en-US" smtClean="0">
                <a:solidFill>
                  <a:srgbClr val="FF0000"/>
                </a:solidFill>
              </a:rPr>
              <a:t>new</a:t>
            </a:r>
            <a:r>
              <a:rPr lang="en-US" smtClean="0"/>
              <a:t> thì giải phóng bằng </a:t>
            </a:r>
            <a:r>
              <a:rPr lang="en-US" smtClean="0">
                <a:solidFill>
                  <a:srgbClr val="FF0000"/>
                </a:solidFill>
              </a:rPr>
              <a:t>delete</a:t>
            </a:r>
            <a:r>
              <a:rPr lang="en-US" smtClean="0"/>
              <a:t>, cấp phát mảng bằng </a:t>
            </a: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new []</a:t>
            </a:r>
            <a:r>
              <a:rPr lang="en-US" smtClean="0"/>
              <a:t> thì giải phóng bằng </a:t>
            </a: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delete []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trên các khối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Thuộc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viện </a:t>
            </a:r>
            <a:r>
              <a:rPr lang="en-US" smtClean="0">
                <a:solidFill>
                  <a:srgbClr val="FF0000"/>
                </a:solidFill>
              </a:rPr>
              <a:t>&lt;string.h&gt;</a:t>
            </a:r>
          </a:p>
          <a:p>
            <a:pPr lvl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memset</a:t>
            </a:r>
            <a:r>
              <a:rPr lang="en-US" smtClean="0"/>
              <a:t> : gán giá trị cho tất cả các byte nhớ trong khối.</a:t>
            </a:r>
          </a:p>
          <a:p>
            <a:pPr lvl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memcpy</a:t>
            </a:r>
            <a:r>
              <a:rPr lang="en-US" smtClean="0"/>
              <a:t> : sao chép khối.</a:t>
            </a:r>
          </a:p>
          <a:p>
            <a:pPr lvl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memmove</a:t>
            </a:r>
            <a:r>
              <a:rPr lang="en-US" smtClean="0"/>
              <a:t> : di chuyển thông tin từ khối này sang khối khác.</a:t>
            </a:r>
            <a:endParaRPr lang="en-US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trên các khối nhớ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Gán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count</a:t>
            </a:r>
            <a:r>
              <a:rPr lang="en-US" sz="2000">
                <a:latin typeface="Tahoma" pitchFamily="34" charset="0"/>
                <a:cs typeface="Tahoma" pitchFamily="34" charset="0"/>
              </a:rPr>
              <a:t> (bytes)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đầ</a:t>
            </a:r>
            <a:r>
              <a:rPr lang="en-US" sz="2000">
                <a:latin typeface="Tahoma" pitchFamily="34" charset="0"/>
                <a:cs typeface="Tahoma" pitchFamily="34" charset="0"/>
              </a:rPr>
              <a:t>u tiên của vùng nhớ mà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dest</a:t>
            </a:r>
            <a:r>
              <a:rPr lang="en-US" sz="2000">
                <a:latin typeface="Tahoma" pitchFamily="34" charset="0"/>
                <a:cs typeface="Tahoma" pitchFamily="34" charset="0"/>
              </a:rPr>
              <a:t> trỏ tới bằng giá trị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c </a:t>
            </a:r>
            <a:r>
              <a:rPr lang="en-US" sz="2000">
                <a:latin typeface="Tahoma" pitchFamily="34" charset="0"/>
                <a:cs typeface="Tahoma" pitchFamily="34" charset="0"/>
              </a:rPr>
              <a:t>(từ 0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255)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 dùng cho vùng nhớ kiểu char còn vùng nhớ kiểu khác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đặ</a:t>
            </a:r>
            <a:r>
              <a:rPr lang="en-US" sz="2000">
                <a:latin typeface="Tahoma" pitchFamily="34" charset="0"/>
                <a:cs typeface="Tahoma" pitchFamily="34" charset="0"/>
              </a:rPr>
              <a:t>t giá trị zero.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dest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buffer[] = “Hello world”;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printf(“Tr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 khi memset: %s\n”, buffer);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memset(buffer, ‘*’, strlen(buffer));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printf(“Sau khi memset: %s\n”, buffer);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memset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int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count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trên các khối nhớ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Sao chép chính xác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count</a:t>
            </a:r>
            <a:r>
              <a:rPr lang="en-US" sz="2000">
                <a:latin typeface="Tahoma" pitchFamily="34" charset="0"/>
                <a:cs typeface="Tahoma" pitchFamily="34" charset="0"/>
              </a:rPr>
              <a:t> byte từ khối nhớ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src</a:t>
            </a:r>
            <a:r>
              <a:rPr lang="en-US" sz="2000">
                <a:latin typeface="Tahoma" pitchFamily="34" charset="0"/>
                <a:cs typeface="Tahoma" pitchFamily="34" charset="0"/>
              </a:rPr>
              <a:t> vào khối nhớ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dest</a:t>
            </a:r>
            <a:r>
              <a:rPr lang="en-US" sz="200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Nếu hai khối nhớ </a:t>
            </a:r>
            <a:r>
              <a:rPr lang="vi-VN" sz="2000">
                <a:latin typeface="Tahoma" pitchFamily="34" charset="0"/>
                <a:cs typeface="Tahoma" pitchFamily="34" charset="0"/>
              </a:rPr>
              <a:t>đè</a:t>
            </a:r>
            <a:r>
              <a:rPr lang="en-US" sz="2000">
                <a:latin typeface="Tahoma" pitchFamily="34" charset="0"/>
                <a:cs typeface="Tahoma" pitchFamily="34" charset="0"/>
              </a:rPr>
              <a:t> lên nhau, hàm sẽ làm việc không chính xác.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dest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src[] = “*****”;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dest[] = “0123456789”;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memcpy(dest, src, 5);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memcpy(dest + 3, dest + 2, 5);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memcpy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void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count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trên các khối nhớ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Sao chép chính xác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count</a:t>
            </a:r>
            <a:r>
              <a:rPr lang="en-US" sz="2000">
                <a:latin typeface="Tahoma" pitchFamily="34" charset="0"/>
                <a:cs typeface="Tahoma" pitchFamily="34" charset="0"/>
              </a:rPr>
              <a:t> byte từ khối nhớ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src</a:t>
            </a:r>
            <a:r>
              <a:rPr lang="en-US" sz="2000">
                <a:latin typeface="Tahoma" pitchFamily="34" charset="0"/>
                <a:cs typeface="Tahoma" pitchFamily="34" charset="0"/>
              </a:rPr>
              <a:t> vào khối nhớ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dest</a:t>
            </a:r>
            <a:r>
              <a:rPr lang="en-US" sz="200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Nếu hai khối nhớ </a:t>
            </a:r>
            <a:r>
              <a:rPr lang="vi-VN" sz="2000">
                <a:latin typeface="Tahoma" pitchFamily="34" charset="0"/>
                <a:cs typeface="Tahoma" pitchFamily="34" charset="0"/>
              </a:rPr>
              <a:t>đè</a:t>
            </a:r>
            <a:r>
              <a:rPr lang="en-US" sz="2000">
                <a:latin typeface="Tahoma" pitchFamily="34" charset="0"/>
                <a:cs typeface="Tahoma" pitchFamily="34" charset="0"/>
              </a:rPr>
              <a:t> lên nhau, hàm vẫn thực hiện chính xác.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dest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src[] = “*****”;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dest[] = “0123456789”;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memmove(dest, src, 5);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memmove(dest + 3, dest + 2, 5);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memmove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void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count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Nhu cầu chuyển </a:t>
            </a:r>
            <a:r>
              <a:rPr lang="vi-VN" smtClean="0"/>
              <a:t>đổ</a:t>
            </a:r>
            <a:r>
              <a:rPr lang="en-US" smtClean="0"/>
              <a:t>i kiểu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Mọi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đố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dữ liệu trong C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đề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có kiểu xác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đị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nh</a:t>
            </a:r>
          </a:p>
          <a:p>
            <a:pPr lvl="1">
              <a:defRPr/>
            </a:pPr>
            <a:r>
              <a:rPr lang="en-US" smtClean="0"/>
              <a:t>Biến có kiểu </a:t>
            </a:r>
            <a:r>
              <a:rPr lang="en-US" smtClean="0">
                <a:solidFill>
                  <a:srgbClr val="FF0000"/>
                </a:solidFill>
              </a:rPr>
              <a:t>char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int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float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double</a:t>
            </a:r>
            <a:r>
              <a:rPr lang="en-US" smtClean="0"/>
              <a:t>, …</a:t>
            </a:r>
          </a:p>
          <a:p>
            <a:pPr lvl="1">
              <a:defRPr/>
            </a:pPr>
            <a:r>
              <a:rPr lang="en-US" smtClean="0"/>
              <a:t>Con trỏ trỏ </a:t>
            </a:r>
            <a:r>
              <a:rPr lang="vi-VN" smtClean="0"/>
              <a:t>đế</a:t>
            </a:r>
            <a:r>
              <a:rPr lang="en-US" smtClean="0"/>
              <a:t>n kiểu </a:t>
            </a:r>
            <a:r>
              <a:rPr lang="en-US" smtClean="0">
                <a:solidFill>
                  <a:srgbClr val="FF0000"/>
                </a:solidFill>
              </a:rPr>
              <a:t>char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int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float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double</a:t>
            </a:r>
            <a:r>
              <a:rPr lang="en-US" smtClean="0"/>
              <a:t>, …</a:t>
            </a:r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Xử lý thế nào khi gặp một biểu thức với nhiều kiểu khác nhau?</a:t>
            </a:r>
          </a:p>
          <a:p>
            <a:pPr lvl="1">
              <a:defRPr/>
            </a:pPr>
            <a:r>
              <a:rPr lang="en-US" smtClean="0"/>
              <a:t>C </a:t>
            </a:r>
            <a:r>
              <a:rPr lang="en-US" smtClean="0">
                <a:solidFill>
                  <a:srgbClr val="FF0000"/>
                </a:solidFill>
              </a:rPr>
              <a:t>tự </a:t>
            </a:r>
            <a:r>
              <a:rPr lang="vi-VN" smtClean="0">
                <a:solidFill>
                  <a:srgbClr val="FF0000"/>
                </a:solidFill>
              </a:rPr>
              <a:t>độ</a:t>
            </a:r>
            <a:r>
              <a:rPr lang="en-US" smtClean="0">
                <a:solidFill>
                  <a:srgbClr val="FF0000"/>
                </a:solidFill>
              </a:rPr>
              <a:t>ng</a:t>
            </a:r>
            <a:r>
              <a:rPr lang="en-US" smtClean="0"/>
              <a:t> chuyển </a:t>
            </a:r>
            <a:r>
              <a:rPr lang="vi-VN" smtClean="0"/>
              <a:t>đổ</a:t>
            </a:r>
            <a:r>
              <a:rPr lang="en-US" smtClean="0"/>
              <a:t>i kiểu (ép kiểu).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Ng</a:t>
            </a:r>
            <a:r>
              <a:rPr lang="vi-VN" smtClean="0">
                <a:solidFill>
                  <a:srgbClr val="FF0000"/>
                </a:solidFill>
              </a:rPr>
              <a:t>ườ</a:t>
            </a:r>
            <a:r>
              <a:rPr lang="en-US" smtClean="0">
                <a:solidFill>
                  <a:srgbClr val="FF0000"/>
                </a:solidFill>
              </a:rPr>
              <a:t>i sử dụng tự</a:t>
            </a:r>
            <a:r>
              <a:rPr lang="en-US" smtClean="0"/>
              <a:t> chuyển </a:t>
            </a:r>
            <a:r>
              <a:rPr lang="vi-VN" smtClean="0"/>
              <a:t>đổ</a:t>
            </a:r>
            <a:r>
              <a:rPr lang="en-US" smtClean="0"/>
              <a:t>i kiểu.</a:t>
            </a:r>
            <a:endParaRPr lang="en-US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1:</a:t>
            </a:r>
            <a:r>
              <a:rPr lang="en-US" smtClean="0"/>
              <a:t> Tại sao cần phải giải phóng khối nhớ </a:t>
            </a:r>
            <a:r>
              <a:rPr lang="vi-VN" smtClean="0"/>
              <a:t>đượ</a:t>
            </a:r>
            <a:r>
              <a:rPr lang="en-US" smtClean="0"/>
              <a:t>c cấp phát </a:t>
            </a:r>
            <a:r>
              <a:rPr lang="vi-VN" smtClean="0"/>
              <a:t>độ</a:t>
            </a:r>
            <a:r>
              <a:rPr lang="en-US" smtClean="0"/>
              <a:t>ng?</a:t>
            </a:r>
          </a:p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2:</a:t>
            </a:r>
            <a:r>
              <a:rPr lang="en-US" smtClean="0"/>
              <a:t> Điều gì xảy ra nếu ta thêm một phần tử vào mảng </a:t>
            </a:r>
            <a:r>
              <a:rPr lang="vi-VN" smtClean="0"/>
              <a:t>đã</a:t>
            </a:r>
            <a:r>
              <a:rPr lang="en-US" smtClean="0"/>
              <a:t> </a:t>
            </a:r>
            <a:r>
              <a:rPr lang="vi-VN" smtClean="0"/>
              <a:t>đượ</a:t>
            </a:r>
            <a:r>
              <a:rPr lang="en-US" smtClean="0"/>
              <a:t>c cấp phát </a:t>
            </a:r>
            <a:r>
              <a:rPr lang="vi-VN" smtClean="0"/>
              <a:t>độ</a:t>
            </a:r>
            <a:r>
              <a:rPr lang="en-US" smtClean="0"/>
              <a:t>ng tr</a:t>
            </a:r>
            <a:r>
              <a:rPr lang="vi-VN" smtClean="0"/>
              <a:t>ướ</a:t>
            </a:r>
            <a:r>
              <a:rPr lang="en-US" smtClean="0"/>
              <a:t>c </a:t>
            </a:r>
            <a:r>
              <a:rPr lang="vi-VN" smtClean="0"/>
              <a:t>đó</a:t>
            </a:r>
            <a:r>
              <a:rPr lang="en-US" smtClean="0"/>
              <a:t> mà không cấp lại bộ nhớ?</a:t>
            </a:r>
          </a:p>
          <a:p>
            <a:pPr marL="514350" indent="-514350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3:</a:t>
            </a:r>
            <a:r>
              <a:rPr lang="en-US" smtClean="0"/>
              <a:t> </a:t>
            </a:r>
            <a:r>
              <a:rPr lang="vi-VN" smtClean="0"/>
              <a:t>Ư</a:t>
            </a:r>
            <a:r>
              <a:rPr lang="en-US" smtClean="0"/>
              <a:t>u </a:t>
            </a:r>
            <a:r>
              <a:rPr lang="vi-VN" smtClean="0"/>
              <a:t>đ</a:t>
            </a:r>
            <a:r>
              <a:rPr lang="en-US" smtClean="0"/>
              <a:t>iểm của việc sử dụng các hàm thao tác khối nhớ? Ta có thể sử dụng một vòng lặp kết hợp với một câu lệnh gán </a:t>
            </a:r>
            <a:r>
              <a:rPr lang="vi-VN" smtClean="0"/>
              <a:t>để</a:t>
            </a:r>
            <a:r>
              <a:rPr lang="en-US" smtClean="0"/>
              <a:t> khởi tạo hay sao chép các byte nhớ hay không?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4:</a:t>
            </a:r>
            <a:r>
              <a:rPr lang="en-US" smtClean="0"/>
              <a:t> Ta th</a:t>
            </a:r>
            <a:r>
              <a:rPr lang="vi-VN" smtClean="0"/>
              <a:t>ườ</a:t>
            </a:r>
            <a:r>
              <a:rPr lang="en-US" smtClean="0"/>
              <a:t>ng dùng phép ép kiểu trong những tr</a:t>
            </a:r>
            <a:r>
              <a:rPr lang="vi-VN" smtClean="0"/>
              <a:t>ườ</a:t>
            </a:r>
            <a:r>
              <a:rPr lang="en-US" smtClean="0"/>
              <a:t>ng hợp nào?</a:t>
            </a:r>
          </a:p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5:</a:t>
            </a:r>
            <a:r>
              <a:rPr lang="en-US" smtClean="0"/>
              <a:t> Giả sử c kiểu char, i kiểu int, l kiểu long và f kiểu float. Hãy xác </a:t>
            </a:r>
            <a:r>
              <a:rPr lang="vi-VN" smtClean="0"/>
              <a:t>đị</a:t>
            </a:r>
            <a:r>
              <a:rPr lang="en-US" smtClean="0"/>
              <a:t>nh kiểu của các biểu thức sau:</a:t>
            </a:r>
          </a:p>
          <a:p>
            <a:pPr marL="914400" lvl="1" indent="-514350">
              <a:defRPr/>
            </a:pPr>
            <a:r>
              <a:rPr lang="en-US" smtClean="0"/>
              <a:t>(c + i + l)</a:t>
            </a:r>
          </a:p>
          <a:p>
            <a:pPr marL="914400" lvl="1" indent="-514350">
              <a:defRPr/>
            </a:pPr>
            <a:r>
              <a:rPr lang="en-US" smtClean="0"/>
              <a:t>(i + 32)</a:t>
            </a:r>
          </a:p>
          <a:p>
            <a:pPr marL="914400" lvl="1" indent="-514350">
              <a:defRPr/>
            </a:pPr>
            <a:r>
              <a:rPr lang="en-US" smtClean="0"/>
              <a:t>(c + ‘A’)</a:t>
            </a:r>
          </a:p>
          <a:p>
            <a:pPr marL="914400" lvl="1" indent="-514350">
              <a:defRPr/>
            </a:pPr>
            <a:r>
              <a:rPr lang="en-US" smtClean="0"/>
              <a:t>(i + 32.0)</a:t>
            </a:r>
          </a:p>
          <a:p>
            <a:pPr marL="914400" lvl="1" indent="-514350">
              <a:defRPr/>
            </a:pPr>
            <a:r>
              <a:rPr lang="en-US" smtClean="0"/>
              <a:t>(100 + 1.0)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6:</a:t>
            </a:r>
            <a:r>
              <a:rPr lang="en-US" smtClean="0"/>
              <a:t> Việc cấp phát </a:t>
            </a:r>
            <a:r>
              <a:rPr lang="vi-VN" smtClean="0"/>
              <a:t>độ</a:t>
            </a:r>
            <a:r>
              <a:rPr lang="en-US" smtClean="0"/>
              <a:t>ng nghĩa là gì?</a:t>
            </a:r>
          </a:p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7:</a:t>
            </a:r>
            <a:r>
              <a:rPr lang="en-US" smtClean="0"/>
              <a:t> Cho biết sự khác nhau giữa malloc() và calloc()?</a:t>
            </a:r>
          </a:p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8:</a:t>
            </a:r>
            <a:r>
              <a:rPr lang="en-US" smtClean="0"/>
              <a:t> Viết câu lệnh sử dụng hàm malloc() </a:t>
            </a:r>
            <a:r>
              <a:rPr lang="vi-VN" smtClean="0"/>
              <a:t>để</a:t>
            </a:r>
            <a:r>
              <a:rPr lang="en-US" smtClean="0"/>
              <a:t> cấp phát 1000 số kiểu long.</a:t>
            </a:r>
          </a:p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9:</a:t>
            </a:r>
            <a:r>
              <a:rPr lang="en-US" smtClean="0"/>
              <a:t> Giống bài 7 nh</a:t>
            </a:r>
            <a:r>
              <a:rPr lang="vi-VN" smtClean="0"/>
              <a:t>ư</a:t>
            </a:r>
            <a:r>
              <a:rPr lang="en-US" smtClean="0"/>
              <a:t>ng dùng calloc()</a:t>
            </a:r>
          </a:p>
          <a:p>
            <a:pPr marL="514350" indent="-514350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10:</a:t>
            </a:r>
            <a:r>
              <a:rPr lang="en-US" smtClean="0"/>
              <a:t> Cho biết sự khác nhau giữa memcpy và memmove</a:t>
            </a:r>
          </a:p>
          <a:p>
            <a:pPr marL="514350" indent="-514350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11:</a:t>
            </a:r>
            <a:r>
              <a:rPr lang="en-US" smtClean="0"/>
              <a:t> Trình bày 2 cách khởi tạo mảng float data[1000]; với giá trị zero.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12:</a:t>
            </a:r>
            <a:r>
              <a:rPr lang="en-US" smtClean="0"/>
              <a:t> Kiểm tra lỗi</a:t>
            </a:r>
          </a:p>
          <a:p>
            <a:pPr marL="514350" indent="-514350">
              <a:defRPr/>
            </a:pPr>
            <a:endParaRPr lang="en-US" smtClean="0"/>
          </a:p>
          <a:p>
            <a:pPr marL="514350" indent="-514350">
              <a:defRPr/>
            </a:pPr>
            <a:endParaRPr lang="en-US" smtClean="0"/>
          </a:p>
          <a:p>
            <a:pPr marL="514350" indent="-514350">
              <a:defRPr/>
            </a:pPr>
            <a:endParaRPr lang="en-US" smtClean="0"/>
          </a:p>
          <a:p>
            <a:pPr marL="514350" indent="-514350">
              <a:defRPr/>
            </a:pPr>
            <a:endParaRPr lang="en-US" smtClean="0"/>
          </a:p>
          <a:p>
            <a:pPr marL="514350" indent="-514350">
              <a:defRPr/>
            </a:pPr>
            <a:endParaRPr lang="en-US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514350" indent="-514350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13:</a:t>
            </a:r>
            <a:r>
              <a:rPr lang="en-US" smtClean="0"/>
              <a:t> Kiểm tra lỗi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52400" cy="213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838200" y="1981200"/>
            <a:ext cx="8305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000" b="1">
                <a:latin typeface="Courier New" pitchFamily="49" charset="0"/>
                <a:cs typeface="Courier New" pitchFamily="49" charset="0"/>
              </a:rPr>
              <a:t>void func()</a:t>
            </a:r>
          </a:p>
          <a:p>
            <a:pPr marL="0" lvl="1"/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2"/>
            <a:r>
              <a:rPr lang="en-US" sz="2000" b="1">
                <a:latin typeface="Courier New" pitchFamily="49" charset="0"/>
                <a:cs typeface="Courier New" pitchFamily="49" charset="0"/>
              </a:rPr>
              <a:t>	int number1 = 100, number2 = 3;</a:t>
            </a:r>
          </a:p>
          <a:p>
            <a:pPr marL="0" lvl="2"/>
            <a:r>
              <a:rPr lang="en-US" sz="2000" b="1">
                <a:latin typeface="Courier New" pitchFamily="49" charset="0"/>
                <a:cs typeface="Courier New" pitchFamily="49" charset="0"/>
              </a:rPr>
              <a:t>	float answer;</a:t>
            </a:r>
          </a:p>
          <a:p>
            <a:pPr marL="0" lvl="2"/>
            <a:r>
              <a:rPr lang="en-US" sz="2000" b="1">
                <a:latin typeface="Courier New" pitchFamily="49" charset="0"/>
                <a:cs typeface="Courier New" pitchFamily="49" charset="0"/>
              </a:rPr>
              <a:t>	answer = number1 / number2;</a:t>
            </a:r>
          </a:p>
          <a:p>
            <a:pPr marL="0" lvl="2"/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printf(“%d/%d=%f”, number1, number2, answer);</a:t>
            </a:r>
          </a:p>
          <a:p>
            <a:pPr marL="0" lvl="2"/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1054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838200" y="51054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000" b="1">
                <a:latin typeface="Courier New" pitchFamily="49" charset="0"/>
                <a:cs typeface="Courier New" pitchFamily="49" charset="0"/>
              </a:rPr>
              <a:t>void *p;</a:t>
            </a:r>
          </a:p>
          <a:p>
            <a:pPr marL="0" lvl="1"/>
            <a:r>
              <a:rPr lang="en-US" sz="2000" b="1">
                <a:latin typeface="Courier New" pitchFamily="49" charset="0"/>
                <a:cs typeface="Courier New" pitchFamily="49" charset="0"/>
              </a:rPr>
              <a:t>p = (float *)malloc(sizeof(float));</a:t>
            </a:r>
          </a:p>
          <a:p>
            <a:pPr marL="0" lvl="1"/>
            <a:r>
              <a:rPr lang="en-US" sz="2000" b="1">
                <a:latin typeface="Courier New" pitchFamily="49" charset="0"/>
                <a:cs typeface="Courier New" pitchFamily="49" charset="0"/>
              </a:rPr>
              <a:t>*p = 1.23;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</a:t>
            </a:r>
            <a:r>
              <a:rPr lang="vi-VN" smtClean="0"/>
              <a:t>đổ</a:t>
            </a:r>
            <a:r>
              <a:rPr lang="en-US" smtClean="0"/>
              <a:t>i kiểu tự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Sự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ă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cấp (kiểu dữ liệu) trong biểu thức</a:t>
            </a:r>
          </a:p>
          <a:p>
            <a:pPr lvl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thành phần cùng kiểu</a:t>
            </a:r>
          </a:p>
          <a:p>
            <a:pPr lvl="2">
              <a:defRPr/>
            </a:pPr>
            <a:r>
              <a:rPr lang="en-US" smtClean="0"/>
              <a:t>Kết quả là </a:t>
            </a:r>
            <a:r>
              <a:rPr lang="en-US" smtClean="0">
                <a:solidFill>
                  <a:srgbClr val="FF0000"/>
                </a:solidFill>
              </a:rPr>
              <a:t>kiểu chung</a:t>
            </a:r>
          </a:p>
          <a:p>
            <a:pPr lvl="2">
              <a:defRPr/>
            </a:pPr>
            <a:r>
              <a:rPr lang="en-US" smtClean="0"/>
              <a:t>Ví dụ: int / int </a:t>
            </a:r>
            <a:r>
              <a:rPr lang="en-US" smtClean="0">
                <a:sym typeface="Wingdings" pitchFamily="2" charset="2"/>
              </a:rPr>
              <a:t></a:t>
            </a:r>
            <a:r>
              <a:rPr lang="en-US" smtClean="0"/>
              <a:t> int, float / float </a:t>
            </a:r>
            <a:r>
              <a:rPr lang="en-US" smtClean="0">
                <a:sym typeface="Wingdings" pitchFamily="2" charset="2"/>
              </a:rPr>
              <a:t></a:t>
            </a:r>
            <a:r>
              <a:rPr lang="en-US" smtClean="0"/>
              <a:t> float</a:t>
            </a:r>
          </a:p>
          <a:p>
            <a:pPr lvl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thành phần khác kiểu</a:t>
            </a:r>
          </a:p>
          <a:p>
            <a:pPr lvl="2">
              <a:defRPr/>
            </a:pPr>
            <a:r>
              <a:rPr lang="en-US" smtClean="0"/>
              <a:t>Kết quả là </a:t>
            </a:r>
            <a:r>
              <a:rPr lang="en-US" smtClean="0">
                <a:solidFill>
                  <a:srgbClr val="FF0000"/>
                </a:solidFill>
              </a:rPr>
              <a:t>kiểu bao quát nhất</a:t>
            </a:r>
          </a:p>
          <a:p>
            <a:pPr lvl="2">
              <a:defRPr/>
            </a:pPr>
            <a:r>
              <a:rPr lang="en-US" smtClean="0"/>
              <a:t>char &lt; int &lt; long &lt; float &lt; double</a:t>
            </a:r>
          </a:p>
          <a:p>
            <a:pPr lvl="2">
              <a:defRPr/>
            </a:pPr>
            <a:r>
              <a:rPr lang="en-US" smtClean="0"/>
              <a:t>Ví dụ: int / float </a:t>
            </a:r>
            <a:r>
              <a:rPr lang="en-US" smtClean="0">
                <a:sym typeface="Wingdings" pitchFamily="2" charset="2"/>
              </a:rPr>
              <a:t> float / float, …</a:t>
            </a:r>
            <a:endParaRPr lang="en-US" smtClean="0"/>
          </a:p>
          <a:p>
            <a:pPr lvl="2">
              <a:defRPr/>
            </a:pPr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smtClean="0"/>
              <a:t>u ý, chỉ chuyển </a:t>
            </a:r>
            <a:r>
              <a:rPr lang="vi-VN" smtClean="0"/>
              <a:t>đổ</a:t>
            </a:r>
            <a:r>
              <a:rPr lang="en-US" smtClean="0"/>
              <a:t>i tạm thời (nội bộ).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</a:t>
            </a:r>
            <a:r>
              <a:rPr lang="vi-VN" smtClean="0"/>
              <a:t>đổ</a:t>
            </a:r>
            <a:r>
              <a:rPr lang="en-US" smtClean="0"/>
              <a:t>i kiểu tự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Phép gán </a:t>
            </a:r>
            <a:r>
              <a:rPr lang="en-US" smtClean="0">
                <a:solidFill>
                  <a:srgbClr val="FF0000"/>
                </a:solidFill>
              </a:rPr>
              <a:t>&lt;BT vế trái&gt; = &lt;BT vế phải&gt;;</a:t>
            </a:r>
          </a:p>
          <a:p>
            <a:pPr lvl="1">
              <a:defRPr/>
            </a:pPr>
            <a:r>
              <a:rPr lang="en-US" smtClean="0"/>
              <a:t>BT ở vế phải luôn </a:t>
            </a:r>
            <a:r>
              <a:rPr lang="vi-VN" smtClean="0"/>
              <a:t>đượ</a:t>
            </a:r>
            <a:r>
              <a:rPr lang="en-US" smtClean="0"/>
              <a:t>c t</a:t>
            </a:r>
            <a:r>
              <a:rPr lang="vi-VN" smtClean="0"/>
              <a:t>ă</a:t>
            </a:r>
            <a:r>
              <a:rPr lang="en-US" smtClean="0"/>
              <a:t>ng cấp (hay giảm cấp) </a:t>
            </a:r>
            <a:r>
              <a:rPr lang="en-US" smtClean="0">
                <a:solidFill>
                  <a:srgbClr val="FF0000"/>
                </a:solidFill>
              </a:rPr>
              <a:t>tạm thời</a:t>
            </a:r>
            <a:r>
              <a:rPr lang="en-US" smtClean="0"/>
              <a:t> cho giống kiểu với BT ở vế trái.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Có thể làm mất tính chính xác của số nguyên khi chuyển sang số thực </a:t>
            </a:r>
            <a:r>
              <a:rPr lang="en-US" smtClean="0">
                <a:sym typeface="Wingdings" pitchFamily="2" charset="2"/>
              </a:rPr>
              <a:t> hạn chế!</a:t>
            </a: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46400"/>
            <a:ext cx="152400" cy="1625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94640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float f = 1.23;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 = f;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f tạm thời thành int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 = i;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 tạm thời thành float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4102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5410200"/>
            <a:ext cx="7010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i = 3;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 = i;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f = 2.999995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886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191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601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10400" cy="563563"/>
          </a:xfrm>
        </p:spPr>
        <p:txBody>
          <a:bodyPr/>
          <a:lstStyle/>
          <a:p>
            <a:r>
              <a:rPr lang="en-US" smtClean="0"/>
              <a:t>Chuyển </a:t>
            </a:r>
            <a:r>
              <a:rPr lang="vi-VN" smtClean="0"/>
              <a:t>đổ</a:t>
            </a:r>
            <a:r>
              <a:rPr lang="en-US" smtClean="0"/>
              <a:t>i t</a:t>
            </a:r>
            <a:r>
              <a:rPr lang="vi-VN" smtClean="0"/>
              <a:t>ườ</a:t>
            </a:r>
            <a:r>
              <a:rPr lang="en-US" smtClean="0"/>
              <a:t>ng minh (ép kiểu)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nghĩa</a:t>
            </a:r>
          </a:p>
          <a:p>
            <a:pPr lvl="1">
              <a:defRPr/>
            </a:pPr>
            <a:r>
              <a:rPr lang="en-US" smtClean="0"/>
              <a:t>Chủ </a:t>
            </a:r>
            <a:r>
              <a:rPr lang="vi-VN" smtClean="0"/>
              <a:t>độ</a:t>
            </a:r>
            <a:r>
              <a:rPr lang="en-US" smtClean="0"/>
              <a:t>ng chuyển </a:t>
            </a:r>
            <a:r>
              <a:rPr lang="vi-VN" smtClean="0"/>
              <a:t>đổ</a:t>
            </a:r>
            <a:r>
              <a:rPr lang="en-US" smtClean="0"/>
              <a:t>i kiểu (tạm thời) nhằm tránh những kết quả sai lầm.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4546600"/>
            <a:ext cx="152400" cy="1320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546600"/>
            <a:ext cx="7010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x1 = 1, x2 = 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float f1 = x1 / x2;	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f1 = 0.0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 f2 = (float)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x1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/ x2;	//  f2 = 0.5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 f3 = (float)(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x1 / x2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);	//  f3 = 0.0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5052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505200"/>
            <a:ext cx="701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(&lt;kiểu chuyển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đổi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&gt;)&lt;biểu thức&gt;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876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5181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486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phát bộ nhớ tĩnh và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Cấp phát tĩnh (static memory allocation)</a:t>
            </a:r>
          </a:p>
          <a:p>
            <a:pPr lvl="1">
              <a:defRPr/>
            </a:pPr>
            <a:r>
              <a:rPr lang="en-US" smtClean="0"/>
              <a:t>Khai báo biến, cấu trúc, mảng, …</a:t>
            </a:r>
          </a:p>
          <a:p>
            <a:pPr lvl="1">
              <a:defRPr/>
            </a:pPr>
            <a:r>
              <a:rPr lang="en-US" smtClean="0"/>
              <a:t>Bắt buộc phải biết tr</a:t>
            </a:r>
            <a:r>
              <a:rPr lang="vi-VN" smtClean="0"/>
              <a:t>ướ</a:t>
            </a:r>
            <a:r>
              <a:rPr lang="en-US" smtClean="0"/>
              <a:t>c cần bao nhiều bộ nhớ l</a:t>
            </a:r>
            <a:r>
              <a:rPr lang="vi-VN" smtClean="0"/>
              <a:t>ư</a:t>
            </a:r>
            <a:r>
              <a:rPr lang="en-US" smtClean="0"/>
              <a:t>u trữ </a:t>
            </a:r>
            <a:r>
              <a:rPr lang="en-US" smtClean="0">
                <a:sym typeface="Wingdings" pitchFamily="2" charset="2"/>
              </a:rPr>
              <a:t> tốn bộ nhớ, không thay </a:t>
            </a:r>
            <a:r>
              <a:rPr lang="vi-VN" smtClean="0">
                <a:sym typeface="Wingdings" pitchFamily="2" charset="2"/>
              </a:rPr>
              <a:t>đổ</a:t>
            </a:r>
            <a:r>
              <a:rPr lang="en-US" smtClean="0">
                <a:sym typeface="Wingdings" pitchFamily="2" charset="2"/>
              </a:rPr>
              <a:t>i </a:t>
            </a:r>
            <a:r>
              <a:rPr lang="vi-VN" smtClean="0">
                <a:sym typeface="Wingdings" pitchFamily="2" charset="2"/>
              </a:rPr>
              <a:t>đượ</a:t>
            </a:r>
            <a:r>
              <a:rPr lang="en-US" smtClean="0">
                <a:sym typeface="Wingdings" pitchFamily="2" charset="2"/>
              </a:rPr>
              <a:t>c kích th</a:t>
            </a:r>
            <a:r>
              <a:rPr lang="vi-VN" smtClean="0">
                <a:sym typeface="Wingdings" pitchFamily="2" charset="2"/>
              </a:rPr>
              <a:t>ướ</a:t>
            </a:r>
            <a:r>
              <a:rPr lang="en-US" smtClean="0">
                <a:sym typeface="Wingdings" pitchFamily="2" charset="2"/>
              </a:rPr>
              <a:t>c, …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Cấp phát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độ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ng (dynamic memory allocation)</a:t>
            </a:r>
          </a:p>
          <a:p>
            <a:pPr lvl="1">
              <a:defRPr/>
            </a:pPr>
            <a:r>
              <a:rPr lang="en-US" smtClean="0">
                <a:sym typeface="Wingdings" pitchFamily="2" charset="2"/>
              </a:rPr>
              <a:t>Cần bao nhiêu cấp phát bấy nhiêu.</a:t>
            </a:r>
          </a:p>
          <a:p>
            <a:pPr lvl="1">
              <a:defRPr/>
            </a:pPr>
            <a:r>
              <a:rPr lang="en-US" smtClean="0"/>
              <a:t>Có thể giải phóng nếu không cần sử dụng.</a:t>
            </a:r>
          </a:p>
          <a:p>
            <a:pPr lvl="1">
              <a:defRPr/>
            </a:pPr>
            <a:r>
              <a:rPr lang="en-US" smtClean="0"/>
              <a:t>Sử dụng vùng nhớ ngoài ch</a:t>
            </a:r>
            <a:r>
              <a:rPr lang="vi-VN" smtClean="0"/>
              <a:t>ươ</a:t>
            </a:r>
            <a:r>
              <a:rPr lang="en-US" smtClean="0"/>
              <a:t>ng trình (cả bộ nhớ ảo virtual memory).</a:t>
            </a:r>
            <a:endParaRPr lang="en-US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Cấu trúc một CT C trong bộ nhớ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Toàn bộ tập tin ch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trình sẽ </a:t>
            </a:r>
            <a:r>
              <a:rPr lang="vi-VN" smtClean="0">
                <a:latin typeface="Arial" charset="0"/>
                <a:cs typeface="Arial" charset="0"/>
              </a:rPr>
              <a:t>đượ</a:t>
            </a:r>
            <a:r>
              <a:rPr lang="en-US" smtClean="0">
                <a:latin typeface="Arial" charset="0"/>
                <a:cs typeface="Arial" charset="0"/>
              </a:rPr>
              <a:t>c nạp vào bộ nhớ tại vùng nhớ còn trống, gồm 4 phần: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219200" y="25908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b="1"/>
              <a:t>STACK</a:t>
            </a:r>
          </a:p>
          <a:p>
            <a:pPr algn="ctr">
              <a:defRPr/>
            </a:pPr>
            <a:r>
              <a:rPr lang="en-US"/>
              <a:t>Last-In First-Out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43400" y="55626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800600" y="52578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Vùng cấp phát tĩnh</a:t>
            </a:r>
          </a:p>
          <a:p>
            <a:pPr algn="ctr">
              <a:defRPr/>
            </a:pPr>
            <a:r>
              <a:rPr lang="en-US"/>
              <a:t>(kích th</a:t>
            </a:r>
            <a:r>
              <a:rPr lang="vi-VN"/>
              <a:t>ướ</a:t>
            </a:r>
            <a:r>
              <a:rPr lang="en-US"/>
              <a:t>c cố </a:t>
            </a:r>
            <a:r>
              <a:rPr lang="vi-VN"/>
              <a:t>đị</a:t>
            </a:r>
            <a:r>
              <a:rPr lang="en-US"/>
              <a:t>nh)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43400" y="48752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800600" y="46482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Vùng cấp phát </a:t>
            </a:r>
            <a:r>
              <a:rPr lang="vi-VN"/>
              <a:t>độ</a:t>
            </a:r>
            <a:r>
              <a:rPr lang="en-US"/>
              <a:t>ng</a:t>
            </a:r>
          </a:p>
          <a:p>
            <a:pPr algn="ctr">
              <a:defRPr/>
            </a:pPr>
            <a:r>
              <a:rPr lang="en-US"/>
              <a:t>(RAM trống và bộ nhớ ảo)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61722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800600" y="58674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Gồm các lệnh và hằng</a:t>
            </a:r>
          </a:p>
          <a:p>
            <a:pPr algn="ctr">
              <a:defRPr/>
            </a:pPr>
            <a:r>
              <a:rPr lang="en-US"/>
              <a:t>(kích th</a:t>
            </a:r>
            <a:r>
              <a:rPr lang="vi-VN"/>
              <a:t>ướ</a:t>
            </a:r>
            <a:r>
              <a:rPr lang="en-US"/>
              <a:t>c cố </a:t>
            </a:r>
            <a:r>
              <a:rPr lang="vi-VN"/>
              <a:t>đị</a:t>
            </a:r>
            <a:r>
              <a:rPr lang="en-US"/>
              <a:t>nh)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28956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800600" y="25908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L</a:t>
            </a:r>
            <a:r>
              <a:rPr lang="vi-VN"/>
              <a:t>ư</a:t>
            </a:r>
            <a:r>
              <a:rPr lang="en-US"/>
              <a:t>u </a:t>
            </a:r>
            <a:r>
              <a:rPr lang="vi-VN"/>
              <a:t>đố</a:t>
            </a:r>
            <a:r>
              <a:rPr lang="en-US"/>
              <a:t>i t</a:t>
            </a:r>
            <a:r>
              <a:rPr lang="vi-VN"/>
              <a:t>ượ</a:t>
            </a:r>
            <a:r>
              <a:rPr lang="en-US"/>
              <a:t>ng cục bộ</a:t>
            </a:r>
          </a:p>
          <a:p>
            <a:pPr algn="ctr">
              <a:defRPr/>
            </a:pPr>
            <a:r>
              <a:rPr lang="en-US"/>
              <a:t>Khi thực hiện hàm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-989012" y="4572000"/>
            <a:ext cx="396081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1219200" y="3200400"/>
            <a:ext cx="3124200" cy="1447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Vùng nhớ trống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219200" y="46482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b="1"/>
              <a:t>HEAP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1219200" y="52578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Đối t</a:t>
            </a:r>
            <a:r>
              <a:rPr lang="vi-VN"/>
              <a:t>ượ</a:t>
            </a:r>
            <a:r>
              <a:rPr lang="en-US"/>
              <a:t>ng toàn cục</a:t>
            </a:r>
          </a:p>
          <a:p>
            <a:pPr algn="ctr">
              <a:defRPr/>
            </a:pPr>
            <a:r>
              <a:rPr lang="en-US"/>
              <a:t>&amp; tĩnh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1219200" y="58674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Mã ch</a:t>
            </a:r>
            <a:r>
              <a:rPr lang="vi-VN"/>
              <a:t>ươ</a:t>
            </a:r>
            <a:r>
              <a:rPr lang="en-US"/>
              <a:t>ng trình</a:t>
            </a:r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 rot="5400000">
            <a:off x="2476500" y="3162300"/>
            <a:ext cx="609600" cy="685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99"/>
              </a:gs>
              <a:gs pos="100000">
                <a:srgbClr val="FFC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r"/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-5400000">
            <a:off x="2476500" y="4000500"/>
            <a:ext cx="609600" cy="685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99"/>
              </a:gs>
              <a:gs pos="100000">
                <a:srgbClr val="FFC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r"/>
            <a:endParaRPr 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  <p:bldP spid="23" grpId="0" animBg="1"/>
      <p:bldP spid="7" grpId="0" animBg="1"/>
      <p:bldP spid="6" grpId="0" animBg="1"/>
      <p:bldP spid="5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phát bộ nhớ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Thuộc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viện </a:t>
            </a:r>
            <a:r>
              <a:rPr lang="en-US" smtClean="0">
                <a:solidFill>
                  <a:srgbClr val="FF0000"/>
                </a:solidFill>
              </a:rPr>
              <a:t>&lt;stdlib.h&gt;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hoặc </a:t>
            </a:r>
            <a:r>
              <a:rPr lang="en-US" smtClean="0">
                <a:solidFill>
                  <a:srgbClr val="FF0000"/>
                </a:solidFill>
              </a:rPr>
              <a:t>&lt;alloc.h&gt;</a:t>
            </a:r>
          </a:p>
          <a:p>
            <a:pPr lvl="1">
              <a:defRPr/>
            </a:pPr>
            <a:r>
              <a:rPr lang="en-US" smtClean="0"/>
              <a:t>malloc</a:t>
            </a:r>
          </a:p>
          <a:p>
            <a:pPr lvl="1">
              <a:defRPr/>
            </a:pPr>
            <a:r>
              <a:rPr lang="en-US" smtClean="0"/>
              <a:t>calloc</a:t>
            </a:r>
          </a:p>
          <a:p>
            <a:pPr lvl="1">
              <a:defRPr/>
            </a:pPr>
            <a:r>
              <a:rPr lang="en-US" smtClean="0"/>
              <a:t>realloc</a:t>
            </a:r>
          </a:p>
          <a:p>
            <a:pPr lvl="1">
              <a:defRPr/>
            </a:pPr>
            <a:r>
              <a:rPr lang="en-US" smtClean="0"/>
              <a:t>free</a:t>
            </a:r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Trong C++</a:t>
            </a:r>
          </a:p>
          <a:p>
            <a:pPr lvl="1">
              <a:defRPr/>
            </a:pPr>
            <a:r>
              <a:rPr lang="en-US" smtClean="0"/>
              <a:t>new</a:t>
            </a:r>
          </a:p>
          <a:p>
            <a:pPr lvl="1">
              <a:defRPr/>
            </a:pPr>
            <a:r>
              <a:rPr lang="en-US" smtClean="0"/>
              <a:t>delete</a:t>
            </a:r>
            <a:endParaRPr lang="en-US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phát bộ nhớ </a:t>
            </a:r>
            <a:r>
              <a:rPr lang="vi-VN" smtClean="0"/>
              <a:t>độ</a:t>
            </a:r>
            <a:r>
              <a:rPr lang="en-US" smtClean="0"/>
              <a:t>ng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Quản lý bộ nhớ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Cấp phát trong HEAP một vùng nhớ </a:t>
            </a:r>
            <a:r>
              <a:rPr lang="en-US" sz="200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size</a:t>
            </a:r>
            <a:r>
              <a:rPr lang="en-US" sz="2000">
                <a:latin typeface="Tahoma" pitchFamily="34" charset="0"/>
                <a:cs typeface="Tahoma" pitchFamily="34" charset="0"/>
              </a:rPr>
              <a:t> (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bytes</a:t>
            </a:r>
            <a:r>
              <a:rPr lang="en-US" sz="2000">
                <a:latin typeface="Tahoma" pitchFamily="34" charset="0"/>
                <a:cs typeface="Tahoma" pitchFamily="34" charset="0"/>
              </a:rPr>
              <a:t>)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size_t</a:t>
            </a:r>
            <a:r>
              <a:rPr lang="en-US" sz="2000">
                <a:latin typeface="Tahoma" pitchFamily="34" charset="0"/>
                <a:cs typeface="Tahoma" pitchFamily="34" charset="0"/>
              </a:rPr>
              <a:t> thay cho unsigned (trong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&lt;stddef.h&gt;</a:t>
            </a:r>
            <a:r>
              <a:rPr lang="en-US" sz="200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Con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vùng nhớ mới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cấp phát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NULL</a:t>
            </a:r>
            <a:r>
              <a:rPr lang="en-US" sz="2000">
                <a:latin typeface="Tahoma" pitchFamily="34" charset="0"/>
                <a:cs typeface="Tahoma" pitchFamily="34" charset="0"/>
              </a:rPr>
              <a:t> nếu không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bộ nhớ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*p = (int *)malloc(10*sizeof(int));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if (p == NULL)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	printf(“Không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bộ nhớ!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</a:t>
            </a:r>
            <a:r>
              <a:rPr lang="en-US" sz="2000">
                <a:latin typeface="Tahoma" pitchFamily="34" charset="0"/>
                <a:cs typeface="Tahoma" pitchFamily="34" charset="0"/>
              </a:rPr>
              <a:t>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malloc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size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1938</Words>
  <Application>Microsoft Office PowerPoint</Application>
  <PresentationFormat>On-screen Show (4:3)</PresentationFormat>
  <Paragraphs>272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VCBB</vt:lpstr>
      <vt:lpstr>Nội dung</vt:lpstr>
      <vt:lpstr>Nhu cầu chuyển đổi kiểu</vt:lpstr>
      <vt:lpstr>Chuyển đổi kiểu tự động</vt:lpstr>
      <vt:lpstr>Chuyển đổi kiểu tự động</vt:lpstr>
      <vt:lpstr>Chuyển đổi tường minh (ép kiểu)</vt:lpstr>
      <vt:lpstr>Cấp phát bộ nhớ tĩnh và động</vt:lpstr>
      <vt:lpstr>Cấu trúc một CT C trong bộ nhớ</vt:lpstr>
      <vt:lpstr>Cấp phát bộ nhớ động</vt:lpstr>
      <vt:lpstr>Cấp phát bộ nhớ động</vt:lpstr>
      <vt:lpstr>Cấp phát bộ nhớ động</vt:lpstr>
      <vt:lpstr>Cấp phát bộ nhớ động</vt:lpstr>
      <vt:lpstr>Cấp phát bộ nhớ động</vt:lpstr>
      <vt:lpstr>Cấp phát bộ nhớ động</vt:lpstr>
      <vt:lpstr>Cấp phát bộ nhớ động</vt:lpstr>
      <vt:lpstr>Cấp phát bộ nhớ động</vt:lpstr>
      <vt:lpstr>Thao tác trên các khối nhớ</vt:lpstr>
      <vt:lpstr>Thao tác trên các khối nhớ</vt:lpstr>
      <vt:lpstr>Thao tác trên các khối nhớ</vt:lpstr>
      <vt:lpstr>Thao tác trên các khối nhớ</vt:lpstr>
      <vt:lpstr>Bài tập lý thuyết</vt:lpstr>
      <vt:lpstr>Bài tập lý thuyết</vt:lpstr>
      <vt:lpstr>Bài tập lý thuyết</vt:lpstr>
      <vt:lpstr>Bài tập lý thuyết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Student</cp:lastModifiedBy>
  <cp:revision>284</cp:revision>
  <dcterms:created xsi:type="dcterms:W3CDTF">2007-09-05T08:24:33Z</dcterms:created>
  <dcterms:modified xsi:type="dcterms:W3CDTF">2013-05-08T05:57:48Z</dcterms:modified>
</cp:coreProperties>
</file>