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8" r:id="rId8"/>
    <p:sldId id="269" r:id="rId9"/>
    <p:sldId id="264" r:id="rId10"/>
    <p:sldId id="265" r:id="rId11"/>
    <p:sldId id="263" r:id="rId12"/>
    <p:sldId id="266" r:id="rId13"/>
    <p:sldId id="267" r:id="rId14"/>
  </p:sldIdLst>
  <p:sldSz cx="18288000" cy="10287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294" y="-672"/>
      </p:cViewPr>
      <p:guideLst>
        <p:guide orient="horz" pos="324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9404568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../media/image52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0.png"/><Relationship Id="rId5" Type="http://schemas.openxmlformats.org/officeDocument/2006/relationships/image" Target="../media/image55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4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69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jpeg"/><Relationship Id="rId3" Type="http://schemas.openxmlformats.org/officeDocument/2006/relationships/image" Target="../media/image27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5.png"/><Relationship Id="rId7" Type="http://schemas.openxmlformats.org/officeDocument/2006/relationships/image" Target="../media/image4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4667250" y="3943350"/>
          <a:ext cx="13620750" cy="6724650"/>
          <a:chOff x="4667250" y="3943350"/>
          <a:chExt cx="13620750" cy="6724650"/>
        </a:xfrm>
      </p:grpSpPr>
      <p:pic>
        <p:nvPicPr>
          <p:cNvPr id="4" name="text119465731586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4810125"/>
            <a:ext cx="8953500" cy="1914525"/>
          </a:xfrm>
          <a:prstGeom prst="rect">
            <a:avLst/>
          </a:prstGeom>
          <a:noFill/>
        </p:spPr>
      </p:pic>
      <p:pic>
        <p:nvPicPr>
          <p:cNvPr id="2" name="rect791947969556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275" y="3943350"/>
            <a:ext cx="8620125" cy="685800"/>
          </a:xfrm>
          <a:prstGeom prst="rect">
            <a:avLst/>
          </a:prstGeom>
          <a:noFill/>
        </p:spPr>
      </p:pic>
      <p:pic>
        <p:nvPicPr>
          <p:cNvPr id="3" name="text564677374719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850" y="4038600"/>
            <a:ext cx="8582025" cy="514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-1495425"/>
          <a:ext cx="17745075" cy="11287125"/>
          <a:chOff x="0" y="-1495425"/>
          <a:chExt cx="17745075" cy="11287125"/>
        </a:xfrm>
      </p:grpSpPr>
      <p:pic>
        <p:nvPicPr>
          <p:cNvPr id="22" name="text193957165600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4343400"/>
            <a:ext cx="9315450" cy="1238250"/>
          </a:xfrm>
          <a:prstGeom prst="rect">
            <a:avLst/>
          </a:prstGeom>
          <a:noFill/>
        </p:spPr>
      </p:pic>
      <p:pic>
        <p:nvPicPr>
          <p:cNvPr id="2" name="rect502543132419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95425"/>
            <a:ext cx="8486775" cy="12782550"/>
          </a:xfrm>
          <a:prstGeom prst="rect">
            <a:avLst/>
          </a:prstGeom>
          <a:noFill/>
        </p:spPr>
      </p:pic>
      <p:pic>
        <p:nvPicPr>
          <p:cNvPr id="3" name="rect291552932443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3125" y="4343400"/>
            <a:ext cx="3962400" cy="3962400"/>
          </a:xfrm>
          <a:prstGeom prst="rect">
            <a:avLst/>
          </a:prstGeom>
          <a:noFill/>
        </p:spPr>
      </p:pic>
      <p:pic>
        <p:nvPicPr>
          <p:cNvPr id="4" name="text1492495245659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75" y="6410325"/>
            <a:ext cx="5734050" cy="1676400"/>
          </a:xfrm>
          <a:prstGeom prst="rect">
            <a:avLst/>
          </a:prstGeom>
          <a:noFill/>
        </p:spPr>
      </p:pic>
      <p:pic>
        <p:nvPicPr>
          <p:cNvPr id="5" name="rect6621560450618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875" y="3600450"/>
            <a:ext cx="5753100" cy="561975"/>
          </a:xfrm>
          <a:prstGeom prst="rect">
            <a:avLst/>
          </a:prstGeom>
          <a:noFill/>
        </p:spPr>
      </p:pic>
      <p:pic>
        <p:nvPicPr>
          <p:cNvPr id="6" name="drawline697842332594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1350" y="876300"/>
            <a:ext cx="2343150" cy="142875"/>
          </a:xfrm>
          <a:prstGeom prst="rect">
            <a:avLst/>
          </a:prstGeom>
          <a:noFill/>
        </p:spPr>
      </p:pic>
      <p:pic>
        <p:nvPicPr>
          <p:cNvPr id="7" name="text6103735583480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4875" y="723900"/>
            <a:ext cx="2724150" cy="381000"/>
          </a:xfrm>
          <a:prstGeom prst="rect">
            <a:avLst/>
          </a:prstGeom>
          <a:noFill/>
        </p:spPr>
      </p:pic>
      <p:pic>
        <p:nvPicPr>
          <p:cNvPr id="8" name="text9024277523258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" y="3600450"/>
            <a:ext cx="6315075" cy="438150"/>
          </a:xfrm>
          <a:prstGeom prst="rect">
            <a:avLst/>
          </a:prstGeom>
          <a:noFill/>
        </p:spPr>
      </p:pic>
      <p:pic>
        <p:nvPicPr>
          <p:cNvPr id="9" name="rect476409919847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896725" y="1800225"/>
            <a:ext cx="3962400" cy="3962400"/>
          </a:xfrm>
          <a:prstGeom prst="rect">
            <a:avLst/>
          </a:prstGeom>
          <a:noFill/>
        </p:spPr>
      </p:pic>
      <p:pic>
        <p:nvPicPr>
          <p:cNvPr id="10" name="text4753872840369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00650" y="771525"/>
            <a:ext cx="1457325" cy="381000"/>
          </a:xfrm>
          <a:prstGeom prst="rect">
            <a:avLst/>
          </a:prstGeom>
          <a:noFill/>
        </p:spPr>
      </p:pic>
      <p:pic>
        <p:nvPicPr>
          <p:cNvPr id="11" name="text834417201146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163425" y="3143250"/>
            <a:ext cx="3629025" cy="781050"/>
          </a:xfrm>
          <a:prstGeom prst="rect">
            <a:avLst/>
          </a:prstGeom>
          <a:noFill/>
        </p:spPr>
      </p:pic>
      <p:pic>
        <p:nvPicPr>
          <p:cNvPr id="12" name="text875522387916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4524375"/>
            <a:ext cx="9315450" cy="1238250"/>
          </a:xfrm>
          <a:prstGeom prst="rect">
            <a:avLst/>
          </a:prstGeom>
          <a:noFill/>
        </p:spPr>
      </p:pic>
      <p:pic>
        <p:nvPicPr>
          <p:cNvPr id="13" name="text6446332935343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82275" y="5819775"/>
            <a:ext cx="3876675" cy="781050"/>
          </a:xfrm>
          <a:prstGeom prst="rect">
            <a:avLst/>
          </a:prstGeom>
          <a:noFill/>
        </p:spPr>
      </p:pic>
      <p:pic>
        <p:nvPicPr>
          <p:cNvPr id="14" name="text4256480709067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29900" y="5915025"/>
            <a:ext cx="3876675" cy="781050"/>
          </a:xfrm>
          <a:prstGeom prst="rect">
            <a:avLst/>
          </a:prstGeom>
          <a:noFill/>
        </p:spPr>
      </p:pic>
      <p:pic>
        <p:nvPicPr>
          <p:cNvPr id="15" name="text192486074351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725150" y="6010275"/>
            <a:ext cx="3876675" cy="781050"/>
          </a:xfrm>
          <a:prstGeom prst="rect">
            <a:avLst/>
          </a:prstGeom>
          <a:noFill/>
        </p:spPr>
      </p:pic>
      <p:pic>
        <p:nvPicPr>
          <p:cNvPr id="16" name="rect938340772871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20325" y="4295775"/>
            <a:ext cx="3962400" cy="3962400"/>
          </a:xfrm>
          <a:prstGeom prst="rect">
            <a:avLst/>
          </a:prstGeom>
          <a:noFill/>
        </p:spPr>
      </p:pic>
      <p:pic>
        <p:nvPicPr>
          <p:cNvPr id="17" name="text8655347347085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973175" y="5934075"/>
            <a:ext cx="3771900" cy="781050"/>
          </a:xfrm>
          <a:prstGeom prst="rect">
            <a:avLst/>
          </a:prstGeom>
          <a:noFill/>
        </p:spPr>
      </p:pic>
      <p:pic>
        <p:nvPicPr>
          <p:cNvPr id="18" name="text2616913216925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144375" y="1019175"/>
            <a:ext cx="3733800" cy="390525"/>
          </a:xfrm>
          <a:prstGeom prst="rect">
            <a:avLst/>
          </a:prstGeom>
          <a:noFill/>
        </p:spPr>
      </p:pic>
      <p:pic>
        <p:nvPicPr>
          <p:cNvPr id="19" name="text4667200411843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220325" y="8648700"/>
            <a:ext cx="3733800" cy="390525"/>
          </a:xfrm>
          <a:prstGeom prst="rect">
            <a:avLst/>
          </a:prstGeom>
          <a:noFill/>
        </p:spPr>
      </p:pic>
      <p:pic>
        <p:nvPicPr>
          <p:cNvPr id="20" name="text4580887707729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20325" y="5876925"/>
            <a:ext cx="3876675" cy="781050"/>
          </a:xfrm>
          <a:prstGeom prst="rect">
            <a:avLst/>
          </a:prstGeom>
          <a:noFill/>
        </p:spPr>
      </p:pic>
      <p:pic>
        <p:nvPicPr>
          <p:cNvPr id="21" name="text4318352654358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801725" y="8667750"/>
            <a:ext cx="3733800" cy="390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828675" y="514350"/>
          <a:ext cx="17621250" cy="9906000"/>
          <a:chOff x="828675" y="514350"/>
          <a:chExt cx="17621250" cy="9906000"/>
        </a:xfrm>
      </p:grpSpPr>
      <p:pic>
        <p:nvPicPr>
          <p:cNvPr id="2" name="drawline155553497610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619125"/>
            <a:ext cx="12963525" cy="133350"/>
          </a:xfrm>
          <a:prstGeom prst="rect">
            <a:avLst/>
          </a:prstGeom>
          <a:noFill/>
        </p:spPr>
      </p:pic>
      <p:pic>
        <p:nvPicPr>
          <p:cNvPr id="3" name="text545259786929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250" y="514350"/>
            <a:ext cx="1524000" cy="371475"/>
          </a:xfrm>
          <a:prstGeom prst="rect">
            <a:avLst/>
          </a:prstGeom>
          <a:noFill/>
        </p:spPr>
      </p:pic>
      <p:pic>
        <p:nvPicPr>
          <p:cNvPr id="4" name="text72025550350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" y="514350"/>
            <a:ext cx="2952750" cy="371475"/>
          </a:xfrm>
          <a:prstGeom prst="rect">
            <a:avLst/>
          </a:prstGeom>
          <a:noFill/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28630" y="1643038"/>
          <a:ext cx="16359307" cy="7873153"/>
        </p:xfrm>
        <a:graphic>
          <a:graphicData uri="http://schemas.openxmlformats.org/drawingml/2006/table">
            <a:tbl>
              <a:tblPr/>
              <a:tblGrid>
                <a:gridCol w="886934"/>
                <a:gridCol w="399541"/>
                <a:gridCol w="1394474"/>
                <a:gridCol w="2898624"/>
                <a:gridCol w="705070"/>
                <a:gridCol w="532720"/>
                <a:gridCol w="329034"/>
                <a:gridCol w="438710"/>
                <a:gridCol w="438710"/>
                <a:gridCol w="438710"/>
                <a:gridCol w="438710"/>
                <a:gridCol w="438710"/>
                <a:gridCol w="438710"/>
                <a:gridCol w="438710"/>
                <a:gridCol w="438710"/>
                <a:gridCol w="438710"/>
                <a:gridCol w="438710"/>
                <a:gridCol w="438710"/>
                <a:gridCol w="438710"/>
                <a:gridCol w="438710"/>
                <a:gridCol w="438710"/>
                <a:gridCol w="438710"/>
                <a:gridCol w="438710"/>
                <a:gridCol w="438710"/>
                <a:gridCol w="438710"/>
                <a:gridCol w="438710"/>
                <a:gridCol w="438710"/>
                <a:gridCol w="438710"/>
              </a:tblGrid>
              <a:tr h="41789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 시작일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2024</a:t>
                      </a: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년 </a:t>
                      </a: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월 </a:t>
                      </a: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15</a:t>
                      </a: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 월요일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5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5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808080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 dirty="0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789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종료일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2024</a:t>
                      </a: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년 </a:t>
                      </a: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월 </a:t>
                      </a: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29</a:t>
                      </a: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 월요일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5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5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808080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500" b="0" i="0" u="none" strike="noStrike">
                        <a:solidFill>
                          <a:srgbClr val="5A5A5A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90">
                <a:tc rowSpan="4"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월별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M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월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</a:tr>
              <a:tr h="417890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주차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W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1w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2w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3w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7890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요일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D1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월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화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수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목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금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토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월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화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수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목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금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토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일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월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화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수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</a:tr>
              <a:tr h="417890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일별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D2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5A5A5A"/>
                          </a:solidFill>
                          <a:latin typeface="맑은 고딕"/>
                        </a:rPr>
                        <a:t>15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5A5A5A"/>
                          </a:solidFill>
                          <a:latin typeface="맑은 고딕"/>
                        </a:rPr>
                        <a:t>16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5A5A5A"/>
                          </a:solidFill>
                          <a:latin typeface="맑은 고딕"/>
                        </a:rPr>
                        <a:t>17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5A5A5A"/>
                          </a:solidFill>
                          <a:latin typeface="맑은 고딕"/>
                        </a:rPr>
                        <a:t>18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5A5A5A"/>
                          </a:solidFill>
                          <a:latin typeface="맑은 고딕"/>
                        </a:rPr>
                        <a:t>19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5A5A5A"/>
                          </a:solidFill>
                          <a:latin typeface="맑은 고딕"/>
                        </a:rPr>
                        <a:t>20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5A5A5A"/>
                          </a:solidFill>
                          <a:latin typeface="맑은 고딕"/>
                        </a:rPr>
                        <a:t>21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5A5A5A"/>
                          </a:solidFill>
                          <a:latin typeface="맑은 고딕"/>
                        </a:rPr>
                        <a:t>22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5A5A5A"/>
                          </a:solidFill>
                          <a:latin typeface="맑은 고딕"/>
                        </a:rPr>
                        <a:t>23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5A5A5A"/>
                          </a:solidFill>
                          <a:latin typeface="맑은 고딕"/>
                        </a:rPr>
                        <a:t>24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5A5A5A"/>
                          </a:solidFill>
                          <a:latin typeface="맑은 고딕"/>
                        </a:rPr>
                        <a:t>25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5A5A5A"/>
                          </a:solidFill>
                          <a:latin typeface="맑은 고딕"/>
                        </a:rPr>
                        <a:t>26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5A5A5A"/>
                          </a:solidFill>
                          <a:latin typeface="맑은 고딕"/>
                        </a:rPr>
                        <a:t>27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5A5A5A"/>
                          </a:solidFill>
                          <a:latin typeface="맑은 고딕"/>
                        </a:rPr>
                        <a:t>28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5A5A5A"/>
                          </a:solidFill>
                          <a:latin typeface="맑은 고딕"/>
                        </a:rPr>
                        <a:t>29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5A5A5A"/>
                          </a:solidFill>
                          <a:latin typeface="맑은 고딕"/>
                        </a:rPr>
                        <a:t>30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5A5A5A"/>
                          </a:solidFill>
                          <a:latin typeface="맑은 고딕"/>
                        </a:rPr>
                        <a:t>31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5A5A5A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5A5A5A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5A5A5A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5A5A5A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4536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WBS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구분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항목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상태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진척도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</a:tr>
              <a:tr h="7522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맛동산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Task 1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맛동산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챗봇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프로젝트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작업 대기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0%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</a:tr>
              <a:tr h="4536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1.1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Task 1-1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사전 기획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작업 대기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0%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6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1.2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Task 1-2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UI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설계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작업 대기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0%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6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1.3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Task 1-3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데이터 수집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작업 대기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0%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6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1.4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Task 1-4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데이터 전처리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작업 대기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0%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34867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6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1.5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Task 1-5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모델링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작업 대기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0%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34867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>
                      <a:noFill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36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1.6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Task 1-6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개발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작업 대기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0%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34867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36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1.7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Task 1-7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테스트</a:t>
                      </a: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결함관리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작업 대기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0%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34867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36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1.8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Task 1-8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결함처리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작업 대기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0%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34867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78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1.9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Task 1-9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발표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34867" marR="8991" marT="8991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991" marR="8991" marT="8991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-161925" y="-1466850"/>
          <a:ext cx="18449925" cy="11315700"/>
          <a:chOff x="-161925" y="-1466850"/>
          <a:chExt cx="18449925" cy="11315700"/>
        </a:xfrm>
      </p:grpSpPr>
      <p:pic>
        <p:nvPicPr>
          <p:cNvPr id="7" name="rect502543132419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925" y="-1466850"/>
            <a:ext cx="18611850" cy="12782550"/>
          </a:xfrm>
          <a:prstGeom prst="rect">
            <a:avLst/>
          </a:prstGeom>
          <a:noFill/>
        </p:spPr>
      </p:pic>
      <p:pic>
        <p:nvPicPr>
          <p:cNvPr id="2" name="text475387284036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5" y="4410075"/>
            <a:ext cx="7896225" cy="1676400"/>
          </a:xfrm>
          <a:prstGeom prst="rect">
            <a:avLst/>
          </a:prstGeom>
          <a:noFill/>
        </p:spPr>
      </p:pic>
      <p:pic>
        <p:nvPicPr>
          <p:cNvPr id="3" name="drawline621233575858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150" y="4029075"/>
            <a:ext cx="4476750" cy="142875"/>
          </a:xfrm>
          <a:prstGeom prst="rect">
            <a:avLst/>
          </a:prstGeom>
          <a:noFill/>
        </p:spPr>
      </p:pic>
      <p:pic>
        <p:nvPicPr>
          <p:cNvPr id="4" name="text524724547619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050" y="3343275"/>
            <a:ext cx="5038725" cy="542925"/>
          </a:xfrm>
          <a:prstGeom prst="rect">
            <a:avLst/>
          </a:prstGeom>
          <a:noFill/>
        </p:spPr>
      </p:pic>
      <p:pic>
        <p:nvPicPr>
          <p:cNvPr id="5" name="drawline642758708133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4200" y="3038475"/>
            <a:ext cx="4457700" cy="142875"/>
          </a:xfrm>
          <a:prstGeom prst="rect">
            <a:avLst/>
          </a:prstGeom>
          <a:noFill/>
        </p:spPr>
      </p:pic>
      <p:pic>
        <p:nvPicPr>
          <p:cNvPr id="6" name="drawline3069176468920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6100" y="3038475"/>
            <a:ext cx="4505325" cy="142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3371850" y="4114800"/>
          <a:ext cx="14868525" cy="6162675"/>
          <a:chOff x="3371850" y="4114800"/>
          <a:chExt cx="14868525" cy="6162675"/>
        </a:xfrm>
      </p:grpSpPr>
      <p:pic>
        <p:nvPicPr>
          <p:cNvPr id="4" name="text119465731586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4867275"/>
            <a:ext cx="11496675" cy="1295400"/>
          </a:xfrm>
          <a:prstGeom prst="rect">
            <a:avLst/>
          </a:prstGeom>
          <a:noFill/>
        </p:spPr>
      </p:pic>
      <p:pic>
        <p:nvPicPr>
          <p:cNvPr id="2" name="rect986519872472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275" y="4114800"/>
            <a:ext cx="8524875" cy="657225"/>
          </a:xfrm>
          <a:prstGeom prst="rect">
            <a:avLst/>
          </a:prstGeom>
          <a:noFill/>
        </p:spPr>
      </p:pic>
      <p:pic>
        <p:nvPicPr>
          <p:cNvPr id="3" name="text373935075298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675" y="4257675"/>
            <a:ext cx="8305800" cy="438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102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-485775" y="371475"/>
          <a:ext cx="19011900" cy="11096625"/>
          <a:chOff x="-485775" y="371475"/>
          <a:chExt cx="19011900" cy="11096625"/>
        </a:xfrm>
      </p:grpSpPr>
      <p:pic>
        <p:nvPicPr>
          <p:cNvPr id="18" name="text39223201006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5200650"/>
            <a:ext cx="4295775" cy="914400"/>
          </a:xfrm>
          <a:prstGeom prst="rect">
            <a:avLst/>
          </a:prstGeom>
          <a:noFill/>
        </p:spPr>
      </p:pic>
      <p:pic>
        <p:nvPicPr>
          <p:cNvPr id="2" name="text34739141856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3209925"/>
            <a:ext cx="3314700" cy="1885950"/>
          </a:xfrm>
          <a:prstGeom prst="rect">
            <a:avLst/>
          </a:prstGeom>
          <a:noFill/>
        </p:spPr>
      </p:pic>
      <p:pic>
        <p:nvPicPr>
          <p:cNvPr id="3" name="text9012876778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9625" y="371475"/>
            <a:ext cx="1533525" cy="381000"/>
          </a:xfrm>
          <a:prstGeom prst="rect">
            <a:avLst/>
          </a:prstGeom>
          <a:noFill/>
        </p:spPr>
      </p:pic>
      <p:pic>
        <p:nvPicPr>
          <p:cNvPr id="4" name="text767576313630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" y="7277100"/>
            <a:ext cx="2971800" cy="1619250"/>
          </a:xfrm>
          <a:prstGeom prst="rect">
            <a:avLst/>
          </a:prstGeom>
          <a:noFill/>
        </p:spPr>
      </p:pic>
      <p:pic>
        <p:nvPicPr>
          <p:cNvPr id="5" name="rect8701735737649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6705600"/>
            <a:ext cx="18288001" cy="3581399"/>
          </a:xfrm>
          <a:prstGeom prst="rect">
            <a:avLst/>
          </a:prstGeom>
          <a:noFill/>
        </p:spPr>
      </p:pic>
      <p:pic>
        <p:nvPicPr>
          <p:cNvPr id="6" name="text188074261666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925" y="371475"/>
            <a:ext cx="2724150" cy="381000"/>
          </a:xfrm>
          <a:prstGeom prst="rect">
            <a:avLst/>
          </a:prstGeom>
          <a:noFill/>
        </p:spPr>
      </p:pic>
      <p:pic>
        <p:nvPicPr>
          <p:cNvPr id="7" name="text842721436551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7750" y="3209925"/>
            <a:ext cx="3305175" cy="1876425"/>
          </a:xfrm>
          <a:prstGeom prst="rect">
            <a:avLst/>
          </a:prstGeom>
          <a:noFill/>
        </p:spPr>
      </p:pic>
      <p:pic>
        <p:nvPicPr>
          <p:cNvPr id="8" name="text5188781303658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925" y="7419975"/>
            <a:ext cx="2962275" cy="1285875"/>
          </a:xfrm>
          <a:prstGeom prst="rect">
            <a:avLst/>
          </a:prstGeom>
          <a:noFill/>
        </p:spPr>
      </p:pic>
      <p:pic>
        <p:nvPicPr>
          <p:cNvPr id="9" name="text7936694100585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1100" y="5200650"/>
            <a:ext cx="4295775" cy="1400175"/>
          </a:xfrm>
          <a:prstGeom prst="rect">
            <a:avLst/>
          </a:prstGeom>
          <a:noFill/>
        </p:spPr>
      </p:pic>
      <p:pic>
        <p:nvPicPr>
          <p:cNvPr id="10" name="drawline767109306498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86075" y="514350"/>
            <a:ext cx="13858875" cy="152400"/>
          </a:xfrm>
          <a:prstGeom prst="rect">
            <a:avLst/>
          </a:prstGeom>
          <a:noFill/>
        </p:spPr>
      </p:pic>
      <p:pic>
        <p:nvPicPr>
          <p:cNvPr id="11" name="text574520893167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43475" y="7391400"/>
            <a:ext cx="2962275" cy="962025"/>
          </a:xfrm>
          <a:prstGeom prst="rect">
            <a:avLst/>
          </a:prstGeom>
          <a:noFill/>
        </p:spPr>
      </p:pic>
      <p:pic>
        <p:nvPicPr>
          <p:cNvPr id="12" name="text89690483546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67900" y="3209925"/>
            <a:ext cx="3305175" cy="1876425"/>
          </a:xfrm>
          <a:prstGeom prst="rect">
            <a:avLst/>
          </a:prstGeom>
          <a:noFill/>
        </p:spPr>
      </p:pic>
      <p:pic>
        <p:nvPicPr>
          <p:cNvPr id="13" name="text3231941272290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20300" y="5200650"/>
            <a:ext cx="4295775" cy="914400"/>
          </a:xfrm>
          <a:prstGeom prst="rect">
            <a:avLst/>
          </a:prstGeom>
          <a:noFill/>
        </p:spPr>
      </p:pic>
      <p:pic>
        <p:nvPicPr>
          <p:cNvPr id="14" name="text9141749443510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77450" y="7419975"/>
            <a:ext cx="3257550" cy="638175"/>
          </a:xfrm>
          <a:prstGeom prst="rect">
            <a:avLst/>
          </a:prstGeom>
          <a:noFill/>
        </p:spPr>
      </p:pic>
      <p:pic>
        <p:nvPicPr>
          <p:cNvPr id="15" name="text1496267818893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716125" y="5200650"/>
            <a:ext cx="4295775" cy="428625"/>
          </a:xfrm>
          <a:prstGeom prst="rect">
            <a:avLst/>
          </a:prstGeom>
          <a:noFill/>
        </p:spPr>
      </p:pic>
      <p:pic>
        <p:nvPicPr>
          <p:cNvPr id="16" name="text6319494370359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211425" y="7419975"/>
            <a:ext cx="3257550" cy="962025"/>
          </a:xfrm>
          <a:prstGeom prst="rect">
            <a:avLst/>
          </a:prstGeom>
          <a:noFill/>
        </p:spPr>
      </p:pic>
      <p:pic>
        <p:nvPicPr>
          <p:cNvPr id="17" name="text1234136055300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716125" y="3314700"/>
            <a:ext cx="3305175" cy="1876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-161925" y="-1466850"/>
          <a:ext cx="18449925" cy="11315700"/>
          <a:chOff x="-161925" y="-1466850"/>
          <a:chExt cx="18449925" cy="11315700"/>
        </a:xfrm>
      </p:grpSpPr>
      <p:pic>
        <p:nvPicPr>
          <p:cNvPr id="7" name="rect573068933632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925" y="-1466850"/>
            <a:ext cx="18611850" cy="12782550"/>
          </a:xfrm>
          <a:prstGeom prst="rect">
            <a:avLst/>
          </a:prstGeom>
          <a:noFill/>
        </p:spPr>
      </p:pic>
      <p:pic>
        <p:nvPicPr>
          <p:cNvPr id="2" name="text435540731454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450" y="4429125"/>
            <a:ext cx="11077575" cy="1666875"/>
          </a:xfrm>
          <a:prstGeom prst="rect">
            <a:avLst/>
          </a:prstGeom>
          <a:noFill/>
        </p:spPr>
      </p:pic>
      <p:pic>
        <p:nvPicPr>
          <p:cNvPr id="3" name="drawline860057131343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150" y="4029075"/>
            <a:ext cx="4476750" cy="142875"/>
          </a:xfrm>
          <a:prstGeom prst="rect">
            <a:avLst/>
          </a:prstGeom>
          <a:noFill/>
        </p:spPr>
      </p:pic>
      <p:pic>
        <p:nvPicPr>
          <p:cNvPr id="4" name="text322008357027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050" y="3343275"/>
            <a:ext cx="5029200" cy="533400"/>
          </a:xfrm>
          <a:prstGeom prst="rect">
            <a:avLst/>
          </a:prstGeom>
          <a:noFill/>
        </p:spPr>
      </p:pic>
      <p:pic>
        <p:nvPicPr>
          <p:cNvPr id="5" name="drawline522960191424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4200" y="3038475"/>
            <a:ext cx="4457700" cy="142875"/>
          </a:xfrm>
          <a:prstGeom prst="rect">
            <a:avLst/>
          </a:prstGeom>
          <a:noFill/>
        </p:spPr>
      </p:pic>
      <p:pic>
        <p:nvPicPr>
          <p:cNvPr id="6" name="drawline64366672169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6100" y="3038475"/>
            <a:ext cx="4505325" cy="142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828675" y="514350"/>
          <a:ext cx="17621250" cy="9906000"/>
          <a:chOff x="828675" y="514350"/>
          <a:chExt cx="17621250" cy="9906000"/>
        </a:xfrm>
      </p:grpSpPr>
      <p:pic>
        <p:nvPicPr>
          <p:cNvPr id="30" name="rect319445625027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675" y="1714476"/>
            <a:ext cx="18354675" cy="785818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5" name="TextBox 24"/>
          <p:cNvSpPr txBox="1"/>
          <p:nvPr/>
        </p:nvSpPr>
        <p:spPr>
          <a:xfrm>
            <a:off x="9929818" y="3286112"/>
            <a:ext cx="785818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Arial" pitchFamily="34" charset="0"/>
                <a:ea typeface="+mj-ea"/>
                <a:cs typeface="Arial" pitchFamily="34" charset="0"/>
              </a:rPr>
              <a:t>우리와 밀접하나 알기 어렵고 놓치기 쉬운 부동산 지식을 쉽고 간편하게 알려주기 위해 제작 하게 되었다</a:t>
            </a:r>
            <a:r>
              <a:rPr lang="en-US" altLang="ko-KR" sz="5000" dirty="0" smtClean="0">
                <a:latin typeface="Arial" pitchFamily="34" charset="0"/>
                <a:ea typeface="+mj-ea"/>
                <a:cs typeface="Arial" pitchFamily="34" charset="0"/>
              </a:rPr>
              <a:t>.</a:t>
            </a:r>
            <a:endParaRPr lang="ko-KR" altLang="en-US" sz="500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076" name="Picture 4" descr="C:\Users\human\Desktop\KakaoTalk_20240112_141917368_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54" y="1857352"/>
            <a:ext cx="8572560" cy="7500990"/>
          </a:xfrm>
          <a:prstGeom prst="rect">
            <a:avLst/>
          </a:prstGeom>
          <a:noFill/>
        </p:spPr>
      </p:pic>
      <p:pic>
        <p:nvPicPr>
          <p:cNvPr id="2" name="drawline767109306498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225" y="619125"/>
            <a:ext cx="12601575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3" name="text9012876778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97250" y="514350"/>
            <a:ext cx="1524000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4" name="text1880742616666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675" y="514350"/>
            <a:ext cx="2952750" cy="3714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-38100" y="-409575"/>
          <a:ext cx="18316575" cy="9715500"/>
          <a:chOff x="-38100" y="-409575"/>
          <a:chExt cx="18316575" cy="9715500"/>
        </a:xfrm>
      </p:grpSpPr>
      <p:pic>
        <p:nvPicPr>
          <p:cNvPr id="14" name="text824713683903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3971925"/>
            <a:ext cx="3752850" cy="1085850"/>
          </a:xfrm>
          <a:prstGeom prst="rect">
            <a:avLst/>
          </a:prstGeom>
          <a:noFill/>
        </p:spPr>
      </p:pic>
      <p:pic>
        <p:nvPicPr>
          <p:cNvPr id="2" name="rect319445625027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0" y="-409575"/>
            <a:ext cx="18354675" cy="7010400"/>
          </a:xfrm>
          <a:prstGeom prst="rect">
            <a:avLst/>
          </a:prstGeom>
          <a:noFill/>
        </p:spPr>
      </p:pic>
      <p:pic>
        <p:nvPicPr>
          <p:cNvPr id="3" name="text302751063058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50" y="4229100"/>
            <a:ext cx="3752850" cy="847725"/>
          </a:xfrm>
          <a:prstGeom prst="rect">
            <a:avLst/>
          </a:prstGeom>
          <a:noFill/>
        </p:spPr>
      </p:pic>
      <p:pic>
        <p:nvPicPr>
          <p:cNvPr id="4" name="text188074261666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" y="371475"/>
            <a:ext cx="3038475" cy="371475"/>
          </a:xfrm>
          <a:prstGeom prst="rect">
            <a:avLst/>
          </a:prstGeom>
          <a:noFill/>
        </p:spPr>
      </p:pic>
      <p:pic>
        <p:nvPicPr>
          <p:cNvPr id="5" name="drawline767109306498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7625" y="466725"/>
            <a:ext cx="12620625" cy="171450"/>
          </a:xfrm>
          <a:prstGeom prst="rect">
            <a:avLst/>
          </a:prstGeom>
          <a:noFill/>
        </p:spPr>
      </p:pic>
      <p:pic>
        <p:nvPicPr>
          <p:cNvPr id="6" name="text9012876778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59150" y="371475"/>
            <a:ext cx="1524000" cy="371475"/>
          </a:xfrm>
          <a:prstGeom prst="rect">
            <a:avLst/>
          </a:prstGeom>
          <a:noFill/>
        </p:spPr>
      </p:pic>
      <p:pic>
        <p:nvPicPr>
          <p:cNvPr id="7" name="rect1027625807220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1800" y="1866900"/>
            <a:ext cx="5181600" cy="7848600"/>
          </a:xfrm>
          <a:prstGeom prst="rect">
            <a:avLst/>
          </a:prstGeom>
          <a:noFill/>
        </p:spPr>
      </p:pic>
      <p:pic>
        <p:nvPicPr>
          <p:cNvPr id="9" name="rect228927658812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950" y="1866900"/>
            <a:ext cx="5181600" cy="7848600"/>
          </a:xfrm>
          <a:prstGeom prst="rect">
            <a:avLst/>
          </a:prstGeom>
          <a:noFill/>
        </p:spPr>
      </p:pic>
      <p:pic>
        <p:nvPicPr>
          <p:cNvPr id="10" name="text383263491240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87206" y="2643170"/>
            <a:ext cx="6238875" cy="3038475"/>
          </a:xfrm>
          <a:prstGeom prst="rect">
            <a:avLst/>
          </a:prstGeom>
          <a:noFill/>
        </p:spPr>
      </p:pic>
      <p:pic>
        <p:nvPicPr>
          <p:cNvPr id="11" name="illust616368806543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95550" y="3238500"/>
            <a:ext cx="1314450" cy="1000125"/>
          </a:xfrm>
          <a:prstGeom prst="rect">
            <a:avLst/>
          </a:prstGeom>
          <a:noFill/>
        </p:spPr>
      </p:pic>
      <p:pic>
        <p:nvPicPr>
          <p:cNvPr id="12" name="text671041392107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71650" y="5953125"/>
            <a:ext cx="2762250" cy="1171575"/>
          </a:xfrm>
          <a:prstGeom prst="rect">
            <a:avLst/>
          </a:prstGeom>
          <a:noFill/>
        </p:spPr>
      </p:pic>
      <p:pic>
        <p:nvPicPr>
          <p:cNvPr id="13" name="text824720098404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4457700"/>
            <a:ext cx="3752850" cy="1085850"/>
          </a:xfrm>
          <a:prstGeom prst="rect">
            <a:avLst/>
          </a:prstGeom>
          <a:noFill/>
        </p:spPr>
      </p:pic>
      <p:pic>
        <p:nvPicPr>
          <p:cNvPr id="16" name="Picture 9" descr="C:\Users\human\Documents\카카오톡 받은 파일\KakaoTalk_20240102_171708329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57166" y="1857351"/>
            <a:ext cx="4786346" cy="7286677"/>
          </a:xfrm>
          <a:prstGeom prst="rect">
            <a:avLst/>
          </a:prstGeom>
          <a:noFill/>
        </p:spPr>
      </p:pic>
      <p:pic>
        <p:nvPicPr>
          <p:cNvPr id="1027" name="Picture 3" descr="C:\Users\human\Downloads\KakaoTalk_20240102_160441069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786546" y="1857352"/>
            <a:ext cx="4929222" cy="73581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102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-485775" y="371475"/>
          <a:ext cx="18964275" cy="11096625"/>
          <a:chOff x="-485775" y="371475"/>
          <a:chExt cx="18964275" cy="11096625"/>
        </a:xfrm>
      </p:grpSpPr>
      <p:pic>
        <p:nvPicPr>
          <p:cNvPr id="3" name="text795032272047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9150" y="371475"/>
            <a:ext cx="1524000" cy="371475"/>
          </a:xfrm>
          <a:prstGeom prst="rect">
            <a:avLst/>
          </a:prstGeom>
          <a:noFill/>
        </p:spPr>
      </p:pic>
      <p:pic>
        <p:nvPicPr>
          <p:cNvPr id="4" name="text658143854506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7277100"/>
            <a:ext cx="2971800" cy="1619250"/>
          </a:xfrm>
          <a:prstGeom prst="rect">
            <a:avLst/>
          </a:prstGeom>
          <a:noFill/>
        </p:spPr>
      </p:pic>
      <p:pic>
        <p:nvPicPr>
          <p:cNvPr id="5" name="rect735705479826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6705600"/>
            <a:ext cx="18287999" cy="4391025"/>
          </a:xfrm>
          <a:prstGeom prst="rect">
            <a:avLst/>
          </a:prstGeom>
          <a:noFill/>
        </p:spPr>
      </p:pic>
      <p:pic>
        <p:nvPicPr>
          <p:cNvPr id="6" name="text525132008952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25" y="371475"/>
            <a:ext cx="2924175" cy="371475"/>
          </a:xfrm>
          <a:prstGeom prst="rect">
            <a:avLst/>
          </a:prstGeom>
          <a:noFill/>
        </p:spPr>
      </p:pic>
      <p:pic>
        <p:nvPicPr>
          <p:cNvPr id="8" name="drawline51346069379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9825" y="514350"/>
            <a:ext cx="14335125" cy="1524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715108" y="2928922"/>
            <a:ext cx="1014419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 smtClean="0">
                <a:latin typeface="Arial" pitchFamily="34" charset="0"/>
                <a:cs typeface="Arial" pitchFamily="34" charset="0"/>
              </a:rPr>
              <a:t>맛동산</a:t>
            </a:r>
            <a:r>
              <a:rPr lang="en-US" altLang="ko-KR" sz="3000" dirty="0" smtClean="0">
                <a:latin typeface="Arial" pitchFamily="34" charset="0"/>
                <a:cs typeface="Arial" pitchFamily="34" charset="0"/>
              </a:rPr>
              <a:t>_</a:t>
            </a:r>
            <a:r>
              <a:rPr lang="ko-KR" altLang="en-US" sz="3000" dirty="0" err="1" smtClean="0">
                <a:latin typeface="Arial" pitchFamily="34" charset="0"/>
                <a:cs typeface="Arial" pitchFamily="34" charset="0"/>
              </a:rPr>
              <a:t>챗봇이</a:t>
            </a:r>
            <a:r>
              <a:rPr lang="ko-KR" altLang="en-US" sz="3000" dirty="0" smtClean="0">
                <a:latin typeface="Arial" pitchFamily="34" charset="0"/>
                <a:cs typeface="Arial" pitchFamily="34" charset="0"/>
              </a:rPr>
              <a:t> 다른 </a:t>
            </a:r>
            <a:r>
              <a:rPr lang="ko-KR" altLang="en-US" sz="3000" dirty="0" err="1" smtClean="0">
                <a:latin typeface="Arial" pitchFamily="34" charset="0"/>
                <a:cs typeface="Arial" pitchFamily="34" charset="0"/>
              </a:rPr>
              <a:t>부동산챗봇들과</a:t>
            </a:r>
            <a:r>
              <a:rPr lang="ko-KR" alt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3000" dirty="0" err="1" smtClean="0">
                <a:latin typeface="Arial" pitchFamily="34" charset="0"/>
                <a:cs typeface="Arial" pitchFamily="34" charset="0"/>
              </a:rPr>
              <a:t>다른점은</a:t>
            </a:r>
            <a:r>
              <a:rPr lang="ko-KR" altLang="en-US" sz="3000" dirty="0" smtClean="0">
                <a:latin typeface="Arial" pitchFamily="34" charset="0"/>
                <a:cs typeface="Arial" pitchFamily="34" charset="0"/>
              </a:rPr>
              <a:t> </a:t>
            </a:r>
            <a:endParaRPr lang="en-US" altLang="ko-KR" sz="3000" dirty="0" smtClean="0">
              <a:latin typeface="Arial" pitchFamily="34" charset="0"/>
              <a:cs typeface="Arial" pitchFamily="34" charset="0"/>
            </a:endParaRPr>
          </a:p>
          <a:p>
            <a:endParaRPr lang="ko-KR" altLang="en-US" sz="3000" dirty="0" smtClean="0">
              <a:latin typeface="Arial" pitchFamily="34" charset="0"/>
              <a:cs typeface="Arial" pitchFamily="34" charset="0"/>
            </a:endParaRPr>
          </a:p>
          <a:p>
            <a:r>
              <a:rPr lang="ko-KR" altLang="en-US" sz="3000" dirty="0" smtClean="0">
                <a:latin typeface="Arial" pitchFamily="34" charset="0"/>
                <a:cs typeface="Arial" pitchFamily="34" charset="0"/>
              </a:rPr>
              <a:t>용어 해설 및 간편한 이해</a:t>
            </a:r>
            <a:r>
              <a:rPr lang="en-US" altLang="ko-KR" sz="3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US" altLang="ko-KR" sz="3000" dirty="0" smtClean="0">
              <a:latin typeface="Arial" pitchFamily="34" charset="0"/>
              <a:cs typeface="Arial" pitchFamily="34" charset="0"/>
            </a:endParaRPr>
          </a:p>
          <a:p>
            <a:r>
              <a:rPr lang="ko-KR" altLang="en-US" sz="3000" dirty="0" err="1" smtClean="0">
                <a:latin typeface="Arial" pitchFamily="34" charset="0"/>
                <a:cs typeface="Arial" pitchFamily="34" charset="0"/>
              </a:rPr>
              <a:t>맛동산</a:t>
            </a:r>
            <a:r>
              <a:rPr lang="en-US" altLang="ko-KR" sz="3000" dirty="0" smtClean="0">
                <a:latin typeface="Arial" pitchFamily="34" charset="0"/>
                <a:cs typeface="Arial" pitchFamily="34" charset="0"/>
              </a:rPr>
              <a:t>_</a:t>
            </a:r>
            <a:r>
              <a:rPr lang="ko-KR" altLang="en-US" sz="3000" dirty="0" err="1" smtClean="0">
                <a:latin typeface="Arial" pitchFamily="34" charset="0"/>
                <a:cs typeface="Arial" pitchFamily="34" charset="0"/>
              </a:rPr>
              <a:t>챗봇은</a:t>
            </a:r>
            <a:r>
              <a:rPr lang="ko-KR" altLang="en-US" sz="3000" dirty="0" smtClean="0">
                <a:latin typeface="Arial" pitchFamily="34" charset="0"/>
                <a:cs typeface="Arial" pitchFamily="34" charset="0"/>
              </a:rPr>
              <a:t> 부동산 분야의 어려운 용어들을 쉽게 이해할 수 있게 제공한다</a:t>
            </a:r>
            <a:r>
              <a:rPr lang="en-US" altLang="ko-KR" sz="30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r>
              <a:rPr lang="ko-KR" altLang="en-US" sz="3000" dirty="0" smtClean="0">
                <a:latin typeface="Arial" pitchFamily="34" charset="0"/>
                <a:cs typeface="Arial" pitchFamily="34" charset="0"/>
              </a:rPr>
              <a:t>사용자는 전문 용어를 항목 또는 검색으로 찾아보고</a:t>
            </a:r>
            <a:r>
              <a:rPr lang="en-US" altLang="ko-KR" sz="3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3000" dirty="0" smtClean="0">
                <a:latin typeface="Arial" pitchFamily="34" charset="0"/>
                <a:cs typeface="Arial" pitchFamily="34" charset="0"/>
              </a:rPr>
              <a:t>쉽고 간편하게 알아갈 수 있다</a:t>
            </a:r>
            <a:r>
              <a:rPr lang="en-US" altLang="ko-KR" sz="3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sz="3000" dirty="0" smtClean="0">
              <a:latin typeface="Arial" pitchFamily="34" charset="0"/>
              <a:cs typeface="Arial" pitchFamily="34" charset="0"/>
            </a:endParaRPr>
          </a:p>
          <a:p>
            <a:r>
              <a:rPr lang="ko-KR" altLang="en-US" sz="3000" dirty="0" smtClean="0">
                <a:latin typeface="Arial" pitchFamily="34" charset="0"/>
                <a:cs typeface="Arial" pitchFamily="34" charset="0"/>
              </a:rPr>
              <a:t>학습 기능 제공</a:t>
            </a:r>
            <a:r>
              <a:rPr lang="en-US" altLang="ko-KR" sz="3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US" altLang="ko-KR" sz="3000" dirty="0" smtClean="0">
              <a:latin typeface="Arial" pitchFamily="34" charset="0"/>
              <a:cs typeface="Arial" pitchFamily="34" charset="0"/>
            </a:endParaRPr>
          </a:p>
          <a:p>
            <a:r>
              <a:rPr lang="ko-KR" altLang="en-US" sz="3000" dirty="0" smtClean="0">
                <a:latin typeface="Arial" pitchFamily="34" charset="0"/>
                <a:cs typeface="Arial" pitchFamily="34" charset="0"/>
              </a:rPr>
              <a:t>사용자는 간단한 퀴즈를 통해 부동산 용어를 공부하고 학습할 수 있다</a:t>
            </a:r>
            <a:r>
              <a:rPr lang="en-US" altLang="ko-KR" sz="3000" dirty="0" smtClean="0">
                <a:latin typeface="Arial" pitchFamily="34" charset="0"/>
                <a:cs typeface="Arial" pitchFamily="34" charset="0"/>
              </a:rPr>
              <a:t>. </a:t>
            </a:r>
            <a:endParaRPr lang="ko-KR" altLang="en-US" sz="3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9" descr="C:\Users\human\Documents\카카오톡 받은 파일\KakaoTalk_20240102_17170832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28630" y="3428988"/>
            <a:ext cx="4786346" cy="50720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828675" y="514350"/>
          <a:ext cx="17621250" cy="9906000"/>
          <a:chOff x="828675" y="514350"/>
          <a:chExt cx="17621250" cy="9906000"/>
        </a:xfrm>
      </p:grpSpPr>
      <p:pic>
        <p:nvPicPr>
          <p:cNvPr id="2" name="drawline155553497610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619125"/>
            <a:ext cx="12963525" cy="133350"/>
          </a:xfrm>
          <a:prstGeom prst="rect">
            <a:avLst/>
          </a:prstGeom>
          <a:noFill/>
        </p:spPr>
      </p:pic>
      <p:pic>
        <p:nvPicPr>
          <p:cNvPr id="3" name="text545259786929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250" y="514350"/>
            <a:ext cx="1524000" cy="371475"/>
          </a:xfrm>
          <a:prstGeom prst="rect">
            <a:avLst/>
          </a:prstGeom>
          <a:noFill/>
        </p:spPr>
      </p:pic>
      <p:pic>
        <p:nvPicPr>
          <p:cNvPr id="4" name="text72025550350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" y="514350"/>
            <a:ext cx="2952750" cy="371475"/>
          </a:xfrm>
          <a:prstGeom prst="rect">
            <a:avLst/>
          </a:prstGeom>
          <a:noFill/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857191" y="2428856"/>
          <a:ext cx="16930807" cy="6143674"/>
        </p:xfrm>
        <a:graphic>
          <a:graphicData uri="http://schemas.openxmlformats.org/drawingml/2006/table">
            <a:tbl>
              <a:tblPr/>
              <a:tblGrid>
                <a:gridCol w="1243036"/>
                <a:gridCol w="690883"/>
                <a:gridCol w="1209354"/>
                <a:gridCol w="1643074"/>
                <a:gridCol w="5296668"/>
                <a:gridCol w="6115289"/>
                <a:gridCol w="732503"/>
              </a:tblGrid>
              <a:tr h="9411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구분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우선순위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요구사항 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ID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서비스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메뉴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필요 기능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기능 설명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담당자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C"/>
                    </a:solidFill>
                  </a:tcPr>
                </a:tc>
              </a:tr>
              <a:tr h="482073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부동산 용어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1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term-01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용어 추가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데이터 베이스 추가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데이터 베이스 용어 추가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이예전 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0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1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term-02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용어 수정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데이터 베이스 수정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데이터 베이스 용어 수정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20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1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term-03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용어 삭제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데이터 베이스 삭제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데이터 베이스 용어 삭제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20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1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term-04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용어 링크 생성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다음 사전 링크 생성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데이터 베이스에 입력 용어가 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없을시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네이버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 사전 해당 입력 용어 링크 생성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20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1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term-05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링크 용어 추가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데이터 베이스 추가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링크로 검색된 용어 데이터 베이스에 추가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20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1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term-06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카테고리 조회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카테고리 별 조회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카테고리 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선택시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 해당 카테고리 정보를 최대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5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개씩 조회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207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부동산 찾기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1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find-07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부동산 찾기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부동산 구로 찾기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부동산을 찾을 때 구로 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검색받아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 부동산을 찾는다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우영민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0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1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find-08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부동산 동으로 찾기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부동산을 찾을 때 동으로 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검색받아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 부동산을 찾는다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638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부동산 퀴즈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1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quiz-01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퀴즈풀기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랜덤데이터 가져오기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데이터 조회하기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난이도를 선택하면 문제가 용어에서 랜덤으로 출력하고 정답을 맞출 경우에 용어설명을 출력하기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임유정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0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서울 전월세 조회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1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sales-01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매물 조회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데이터 조회</a:t>
                      </a: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, </a:t>
                      </a: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랜덤 출력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위치 가격 조건에 부합하는 매물을 출력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이지현</a:t>
                      </a:r>
                    </a:p>
                  </a:txBody>
                  <a:tcPr marL="7489" marR="7489" marT="7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828675" y="514350"/>
          <a:ext cx="17621250" cy="9906000"/>
          <a:chOff x="828675" y="514350"/>
          <a:chExt cx="17621250" cy="9906000"/>
        </a:xfrm>
      </p:grpSpPr>
      <p:pic>
        <p:nvPicPr>
          <p:cNvPr id="2" name="drawline155553497610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619125"/>
            <a:ext cx="12963525" cy="133350"/>
          </a:xfrm>
          <a:prstGeom prst="rect">
            <a:avLst/>
          </a:prstGeom>
          <a:noFill/>
        </p:spPr>
      </p:pic>
      <p:pic>
        <p:nvPicPr>
          <p:cNvPr id="3" name="text545259786929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250" y="514350"/>
            <a:ext cx="1524000" cy="371475"/>
          </a:xfrm>
          <a:prstGeom prst="rect">
            <a:avLst/>
          </a:prstGeom>
          <a:noFill/>
        </p:spPr>
      </p:pic>
      <p:pic>
        <p:nvPicPr>
          <p:cNvPr id="4" name="text72025550350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" y="514350"/>
            <a:ext cx="2952750" cy="371475"/>
          </a:xfrm>
          <a:prstGeom prst="rect">
            <a:avLst/>
          </a:prstGeom>
          <a:noFill/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428696" y="2428856"/>
          <a:ext cx="15144856" cy="5929353"/>
        </p:xfrm>
        <a:graphic>
          <a:graphicData uri="http://schemas.openxmlformats.org/drawingml/2006/table">
            <a:tbl>
              <a:tblPr/>
              <a:tblGrid>
                <a:gridCol w="2005906"/>
                <a:gridCol w="4283612"/>
                <a:gridCol w="7420219"/>
                <a:gridCol w="1435119"/>
              </a:tblGrid>
              <a:tr h="1006107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ENTITY </a:t>
                      </a:r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정의서</a:t>
                      </a:r>
                    </a:p>
                  </a:txBody>
                  <a:tcPr marL="9398" marR="9398" marT="93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38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Entity</a:t>
                      </a: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명</a:t>
                      </a:r>
                    </a:p>
                  </a:txBody>
                  <a:tcPr marL="9398" marR="9398" marT="93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Entity</a:t>
                      </a:r>
                      <a:r>
                        <a:rPr lang="ko-KR" altLang="en-US" sz="18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설명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398" marR="9398" marT="93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관련 속성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398" marR="9398" marT="93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latin typeface="돋움"/>
                        </a:rPr>
                        <a:t>담당자</a:t>
                      </a:r>
                    </a:p>
                  </a:txBody>
                  <a:tcPr marL="9398" marR="9398" marT="93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6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용어 모음</a:t>
                      </a:r>
                    </a:p>
                  </a:txBody>
                  <a:tcPr marL="9398" marR="9398" marT="93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부동산 용어 정보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398" marR="9398" marT="93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용어 번호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(PK)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용어 제목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,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용어 설명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,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용어 카테고리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,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용어 사용여부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이예전</a:t>
                      </a:r>
                    </a:p>
                  </a:txBody>
                  <a:tcPr marL="9398" marR="9398" marT="93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6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부동산찾기</a:t>
                      </a:r>
                    </a:p>
                  </a:txBody>
                  <a:tcPr marL="9398" marR="9398" marT="93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부동산을 </a:t>
                      </a:r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찾기위한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정보</a:t>
                      </a:r>
                    </a:p>
                  </a:txBody>
                  <a:tcPr marL="9398" marR="9398" marT="93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번호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(PK),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자치구명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,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법정동명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,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주소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,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사업자상호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,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전화번호</a:t>
                      </a:r>
                    </a:p>
                  </a:txBody>
                  <a:tcPr marL="9398" marR="9398" marT="93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우영민</a:t>
                      </a:r>
                    </a:p>
                  </a:txBody>
                  <a:tcPr marL="9398" marR="9398" marT="93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6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부동산 관련 퀴즈</a:t>
                      </a:r>
                    </a:p>
                  </a:txBody>
                  <a:tcPr marL="9398" marR="9398" marT="93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부동산에 관련된 용어 퀴즈</a:t>
                      </a:r>
                    </a:p>
                  </a:txBody>
                  <a:tcPr marL="9398" marR="9398" marT="93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용어번호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(PK),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용어제목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,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용어설명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,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퀴즈난이도</a:t>
                      </a:r>
                    </a:p>
                  </a:txBody>
                  <a:tcPr marL="9398" marR="9398" marT="93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임유정</a:t>
                      </a:r>
                    </a:p>
                  </a:txBody>
                  <a:tcPr marL="9398" marR="9398" marT="93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1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매물 리스트</a:t>
                      </a:r>
                    </a:p>
                  </a:txBody>
                  <a:tcPr marL="9398" marR="9398" marT="93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서울 전월세 매물 리스트</a:t>
                      </a:r>
                    </a:p>
                  </a:txBody>
                  <a:tcPr marL="9398" marR="9398" marT="93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건물 주소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전월세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구분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매물 정보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보증금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임대료</a:t>
                      </a:r>
                    </a:p>
                  </a:txBody>
                  <a:tcPr marL="9398" marR="9398" marT="93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이지현</a:t>
                      </a:r>
                    </a:p>
                  </a:txBody>
                  <a:tcPr marL="9398" marR="9398" marT="93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102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-485775" y="371475"/>
          <a:ext cx="18964275" cy="11096625"/>
          <a:chOff x="-485775" y="371475"/>
          <a:chExt cx="18964275" cy="11096625"/>
        </a:xfrm>
      </p:grpSpPr>
      <p:pic>
        <p:nvPicPr>
          <p:cNvPr id="9" name="text352444551518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5200650"/>
            <a:ext cx="4295775" cy="914400"/>
          </a:xfrm>
          <a:prstGeom prst="rect">
            <a:avLst/>
          </a:prstGeom>
          <a:noFill/>
        </p:spPr>
      </p:pic>
      <p:pic>
        <p:nvPicPr>
          <p:cNvPr id="2" name="text27690969944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3209925"/>
            <a:ext cx="3314700" cy="1885950"/>
          </a:xfrm>
          <a:prstGeom prst="rect">
            <a:avLst/>
          </a:prstGeom>
          <a:noFill/>
        </p:spPr>
      </p:pic>
      <p:pic>
        <p:nvPicPr>
          <p:cNvPr id="3" name="text319319492471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9625" y="371475"/>
            <a:ext cx="1533525" cy="381000"/>
          </a:xfrm>
          <a:prstGeom prst="rect">
            <a:avLst/>
          </a:prstGeom>
          <a:noFill/>
        </p:spPr>
      </p:pic>
      <p:pic>
        <p:nvPicPr>
          <p:cNvPr id="4" name="text799260568900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" y="7277100"/>
            <a:ext cx="2971800" cy="1619250"/>
          </a:xfrm>
          <a:prstGeom prst="rect">
            <a:avLst/>
          </a:prstGeom>
          <a:noFill/>
        </p:spPr>
      </p:pic>
      <p:pic>
        <p:nvPicPr>
          <p:cNvPr id="5" name="rect5827140845616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85775" y="6705600"/>
            <a:ext cx="19450050" cy="4391025"/>
          </a:xfrm>
          <a:prstGeom prst="rect">
            <a:avLst/>
          </a:prstGeom>
          <a:noFill/>
        </p:spPr>
      </p:pic>
      <p:pic>
        <p:nvPicPr>
          <p:cNvPr id="6" name="text814261500614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925" y="371475"/>
            <a:ext cx="2924175" cy="371475"/>
          </a:xfrm>
          <a:prstGeom prst="rect">
            <a:avLst/>
          </a:prstGeom>
          <a:noFill/>
        </p:spPr>
      </p:pic>
      <p:pic>
        <p:nvPicPr>
          <p:cNvPr id="7" name="text232099830270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925" y="7419975"/>
            <a:ext cx="2962275" cy="1933575"/>
          </a:xfrm>
          <a:prstGeom prst="rect">
            <a:avLst/>
          </a:prstGeom>
          <a:noFill/>
        </p:spPr>
      </p:pic>
      <p:pic>
        <p:nvPicPr>
          <p:cNvPr id="8" name="drawline9907661782257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1325" y="514350"/>
            <a:ext cx="13763625" cy="15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44">
  <a:themeElements>
    <a:clrScheme name="Theme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482</Words>
  <Application>Microsoft Office PowerPoint</Application>
  <PresentationFormat>사용자 지정</PresentationFormat>
  <Paragraphs>483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Theme44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human</cp:lastModifiedBy>
  <cp:revision>18</cp:revision>
  <dcterms:created xsi:type="dcterms:W3CDTF">2024-01-12T03:16:47Z</dcterms:created>
  <dcterms:modified xsi:type="dcterms:W3CDTF">2024-01-12T06:08:12Z</dcterms:modified>
  <cp:category/>
</cp:coreProperties>
</file>