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1"/>
  </p:notesMasterIdLst>
  <p:sldIdLst>
    <p:sldId id="256" r:id="rId2"/>
    <p:sldId id="257" r:id="rId3"/>
    <p:sldId id="289" r:id="rId4"/>
    <p:sldId id="258" r:id="rId5"/>
    <p:sldId id="260" r:id="rId6"/>
    <p:sldId id="261" r:id="rId7"/>
    <p:sldId id="272" r:id="rId8"/>
    <p:sldId id="270" r:id="rId9"/>
    <p:sldId id="271" r:id="rId10"/>
    <p:sldId id="277" r:id="rId11"/>
    <p:sldId id="282" r:id="rId12"/>
    <p:sldId id="288" r:id="rId13"/>
    <p:sldId id="278" r:id="rId14"/>
    <p:sldId id="283" r:id="rId15"/>
    <p:sldId id="287" r:id="rId16"/>
    <p:sldId id="279" r:id="rId17"/>
    <p:sldId id="280" r:id="rId18"/>
    <p:sldId id="284" r:id="rId19"/>
    <p:sldId id="286" r:id="rId20"/>
    <p:sldId id="273" r:id="rId21"/>
    <p:sldId id="274" r:id="rId22"/>
    <p:sldId id="263" r:id="rId23"/>
    <p:sldId id="297" r:id="rId24"/>
    <p:sldId id="299" r:id="rId25"/>
    <p:sldId id="298" r:id="rId26"/>
    <p:sldId id="275" r:id="rId27"/>
    <p:sldId id="268" r:id="rId28"/>
    <p:sldId id="269" r:id="rId29"/>
    <p:sldId id="318" r:id="rId30"/>
    <p:sldId id="319" r:id="rId31"/>
    <p:sldId id="320" r:id="rId32"/>
    <p:sldId id="276" r:id="rId33"/>
    <p:sldId id="290" r:id="rId34"/>
    <p:sldId id="291" r:id="rId35"/>
    <p:sldId id="292" r:id="rId36"/>
    <p:sldId id="294" r:id="rId37"/>
    <p:sldId id="296" r:id="rId38"/>
    <p:sldId id="308" r:id="rId39"/>
    <p:sldId id="309" r:id="rId40"/>
    <p:sldId id="304" r:id="rId41"/>
    <p:sldId id="305" r:id="rId42"/>
    <p:sldId id="312" r:id="rId43"/>
    <p:sldId id="310" r:id="rId44"/>
    <p:sldId id="311" r:id="rId45"/>
    <p:sldId id="306" r:id="rId46"/>
    <p:sldId id="307" r:id="rId47"/>
    <p:sldId id="293" r:id="rId48"/>
    <p:sldId id="303" r:id="rId49"/>
    <p:sldId id="313" r:id="rId50"/>
    <p:sldId id="314" r:id="rId51"/>
    <p:sldId id="315" r:id="rId52"/>
    <p:sldId id="300" r:id="rId53"/>
    <p:sldId id="321" r:id="rId54"/>
    <p:sldId id="322" r:id="rId55"/>
    <p:sldId id="302" r:id="rId56"/>
    <p:sldId id="301" r:id="rId57"/>
    <p:sldId id="316" r:id="rId58"/>
    <p:sldId id="317" r:id="rId59"/>
    <p:sldId id="267" r:id="rId60"/>
  </p:sldIdLst>
  <p:sldSz cx="18288000" cy="10287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  <p:clrMru>
    <a:srgbClr val="FFA10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431" autoAdjust="0"/>
  </p:normalViewPr>
  <p:slideViewPr>
    <p:cSldViewPr>
      <p:cViewPr varScale="1">
        <p:scale>
          <a:sx n="53" d="100"/>
          <a:sy n="53" d="100"/>
        </p:scale>
        <p:origin x="-114" y="-564"/>
      </p:cViewPr>
      <p:guideLst>
        <p:guide orient="horz" pos="324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D8F63-5FCD-4845-BEE0-49A4DA81836D}" type="datetimeFigureOut">
              <a:rPr lang="ko-KR" altLang="en-US" smtClean="0"/>
              <a:pPr/>
              <a:t>2024-01-26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699590-B1A9-46F9-8574-D2EF4F462D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699590-B1A9-46F9-8574-D2EF4F462DD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32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699590-B1A9-46F9-8574-D2EF4F462DD6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이 코드는 </a:t>
            </a:r>
            <a:r>
              <a:rPr lang="ko-KR" altLang="en-US" sz="1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카카오톡</a:t>
            </a:r>
            <a:r>
              <a:rPr lang="ko-KR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챗봇과</a:t>
            </a:r>
            <a:r>
              <a:rPr lang="ko-KR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퀴즈 기능을 처리하는 </a:t>
            </a:r>
            <a:r>
              <a:rPr lang="ko-KR" altLang="en-US" sz="1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라우트를</a:t>
            </a:r>
            <a:r>
              <a:rPr lang="ko-KR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포함한 </a:t>
            </a:r>
          </a:p>
          <a:p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Flask</a:t>
            </a:r>
            <a:r>
              <a:rPr lang="ko-KR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의 일부를 캡쳐한 것입니다</a:t>
            </a: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endParaRPr lang="en-US" altLang="ko-KR" sz="12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ko-KR" altLang="en-US" sz="1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퀴즈선택라우트는</a:t>
            </a:r>
            <a:r>
              <a:rPr lang="ko-KR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초급</a:t>
            </a: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  <a:r>
              <a:rPr lang="ko-KR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중급</a:t>
            </a: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  <a:r>
              <a:rPr lang="ko-KR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상급으로 </a:t>
            </a: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ko-KR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가지가 있고</a:t>
            </a:r>
          </a:p>
          <a:p>
            <a:r>
              <a:rPr lang="en-US" altLang="ko-KR" sz="1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user_state</a:t>
            </a: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테이블을 생성하여 </a:t>
            </a:r>
            <a:r>
              <a:rPr lang="ko-KR" altLang="en-US" sz="1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사용자별로</a:t>
            </a:r>
            <a:r>
              <a:rPr lang="ko-KR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퀴즈 진행 상태를 저장하고</a:t>
            </a:r>
          </a:p>
          <a:p>
            <a:r>
              <a:rPr lang="ko-KR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정답과 오답처리를</a:t>
            </a: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첫번째부터</a:t>
            </a:r>
            <a:r>
              <a:rPr lang="ko-KR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세번째까지</a:t>
            </a:r>
            <a:r>
              <a:rPr lang="ko-KR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문제순서상태를 파악할 수 있게 만들었습니다</a:t>
            </a: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endParaRPr lang="en-US" altLang="ko-KR" sz="12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ko-KR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사용자 답변 처리 </a:t>
            </a:r>
            <a:r>
              <a:rPr lang="ko-KR" altLang="en-US" sz="1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라우트는</a:t>
            </a:r>
            <a:r>
              <a:rPr lang="ko-KR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사용자가 퀴즈에 답변하면</a:t>
            </a: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이 라우트가 사용자의 답변을 처리합니다</a:t>
            </a: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endParaRPr lang="en-US" altLang="ko-KR" sz="12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ko-KR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이 부분의 </a:t>
            </a:r>
            <a:r>
              <a:rPr lang="ko-KR" altLang="en-US" sz="1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로직은</a:t>
            </a:r>
            <a:r>
              <a:rPr lang="ko-KR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r>
              <a:rPr lang="ko-KR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사용자의 문제의 상태를 조회</a:t>
            </a: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</a:p>
          <a:p>
            <a:r>
              <a:rPr lang="ko-KR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사용자가 제출한 답변이 정답인지 확인</a:t>
            </a: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</a:p>
          <a:p>
            <a:r>
              <a:rPr lang="ko-KR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정답일 경우 다음 문제를 제공하거나 모든 문제를 마쳤을 경우 </a:t>
            </a:r>
            <a:r>
              <a:rPr lang="ko-KR" altLang="en-US" sz="1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성공메세지를</a:t>
            </a:r>
            <a:r>
              <a:rPr lang="ko-KR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반환</a:t>
            </a: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</a:p>
          <a:p>
            <a:r>
              <a:rPr lang="ko-KR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오답일 경우 </a:t>
            </a: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"</a:t>
            </a:r>
            <a:r>
              <a:rPr lang="ko-KR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틀렸습니다</a:t>
            </a: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다시 풀어주세요</a:t>
            </a: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." </a:t>
            </a:r>
            <a:r>
              <a:rPr lang="ko-KR" altLang="en-US" sz="1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메세지와</a:t>
            </a:r>
            <a:r>
              <a:rPr lang="ko-KR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함께 동일한 문제를 다시 제공합니다</a:t>
            </a: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699590-B1A9-46F9-8574-D2EF4F462DD6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52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54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55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56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58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94045680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indent="-324900" algn="ctr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3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4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5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5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25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6.png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5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5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5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6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5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6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png"/><Relationship Id="rId5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67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jpeg"/><Relationship Id="rId5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6.png"/><Relationship Id="rId4" Type="http://schemas.openxmlformats.org/officeDocument/2006/relationships/image" Target="../media/image22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22.png"/><Relationship Id="rId7" Type="http://schemas.openxmlformats.org/officeDocument/2006/relationships/image" Target="../media/image7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5" Type="http://schemas.openxmlformats.org/officeDocument/2006/relationships/image" Target="../media/image24.png"/><Relationship Id="rId4" Type="http://schemas.openxmlformats.org/officeDocument/2006/relationships/image" Target="../media/image26.png"/><Relationship Id="rId9" Type="http://schemas.openxmlformats.org/officeDocument/2006/relationships/image" Target="../media/image7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7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5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22.png"/><Relationship Id="rId7" Type="http://schemas.openxmlformats.org/officeDocument/2006/relationships/image" Target="../media/image7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5.png"/><Relationship Id="rId5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video" Target="file:///C:\Users\human\Documents\&#52852;&#52852;&#50724;&#53665;%20&#48155;&#51008;%20&#54028;&#51068;\&#49884;&#50672;&#50689;&#49345;.mp4" TargetMode="External"/><Relationship Id="rId5" Type="http://schemas.openxmlformats.org/officeDocument/2006/relationships/image" Target="../media/image78.png"/><Relationship Id="rId4" Type="http://schemas.openxmlformats.org/officeDocument/2006/relationships/image" Target="../media/image4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pheo.co.kr/pheodic" TargetMode="Externa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2.png"/><Relationship Id="rId7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4.png"/><Relationship Id="rId4" Type="http://schemas.openxmlformats.org/officeDocument/2006/relationships/image" Target="../media/image26.png"/><Relationship Id="rId9" Type="http://schemas.openxmlformats.org/officeDocument/2006/relationships/image" Target="../media/image30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2.png"/><Relationship Id="rId7" Type="http://schemas.openxmlformats.org/officeDocument/2006/relationships/image" Target="../media/image30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4667250" y="3943350"/>
          <a:ext cx="13620750" cy="6724650"/>
          <a:chOff x="4667250" y="3943350"/>
          <a:chExt cx="13620750" cy="6724650"/>
        </a:xfrm>
      </p:grpSpPr>
      <p:pic>
        <p:nvPicPr>
          <p:cNvPr id="4" name="text1194657315860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0" y="4810125"/>
            <a:ext cx="8953500" cy="1914525"/>
          </a:xfrm>
          <a:prstGeom prst="rect">
            <a:avLst/>
          </a:prstGeom>
          <a:noFill/>
        </p:spPr>
      </p:pic>
      <p:pic>
        <p:nvPicPr>
          <p:cNvPr id="2" name="rect791947969556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275" y="3943350"/>
            <a:ext cx="8620125" cy="685800"/>
          </a:xfrm>
          <a:prstGeom prst="rect">
            <a:avLst/>
          </a:prstGeom>
          <a:noFill/>
        </p:spPr>
      </p:pic>
      <p:pic>
        <p:nvPicPr>
          <p:cNvPr id="3" name="text5646773747198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5850" y="4038600"/>
            <a:ext cx="8582025" cy="514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828675" y="514350"/>
          <a:ext cx="17621250" cy="9906000"/>
          <a:chOff x="828675" y="514350"/>
          <a:chExt cx="17621250" cy="9906000"/>
        </a:xfrm>
      </p:grpSpPr>
      <p:pic>
        <p:nvPicPr>
          <p:cNvPr id="13" name="rect319445625027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100" y="-409576"/>
            <a:ext cx="18354675" cy="10696575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6859304" y="285716"/>
            <a:ext cx="10715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000" b="1" dirty="0" smtClean="0">
                <a:solidFill>
                  <a:schemeClr val="bg1"/>
                </a:solidFill>
              </a:rPr>
              <a:t>02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5688" y="285716"/>
            <a:ext cx="5572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000" b="1" dirty="0" smtClean="0">
                <a:solidFill>
                  <a:schemeClr val="bg1"/>
                </a:solidFill>
                <a:latin typeface="Calibri (본문)"/>
              </a:rPr>
              <a:t>프로젝트 구성 및 역할분담</a:t>
            </a:r>
            <a:endParaRPr lang="ko-KR" altLang="en-US" sz="3000" b="1" dirty="0">
              <a:solidFill>
                <a:schemeClr val="bg1"/>
              </a:solidFill>
              <a:latin typeface="Calibri (본문)"/>
            </a:endParaRPr>
          </a:p>
        </p:txBody>
      </p:sp>
      <p:pic>
        <p:nvPicPr>
          <p:cNvPr id="11" name="drawline767109306498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166" y="466725"/>
            <a:ext cx="10406084" cy="171450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285688" y="1142972"/>
            <a:ext cx="778674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1" dirty="0" smtClean="0">
                <a:solidFill>
                  <a:schemeClr val="bg1"/>
                </a:solidFill>
                <a:latin typeface="Calibri (본문)"/>
              </a:rPr>
              <a:t>프로젝트 시나리오</a:t>
            </a:r>
            <a:r>
              <a:rPr lang="en-US" altLang="ko-KR" sz="5000" b="1" dirty="0" smtClean="0">
                <a:solidFill>
                  <a:schemeClr val="bg1"/>
                </a:solidFill>
                <a:latin typeface="Calibri (본문)"/>
              </a:rPr>
              <a:t>(</a:t>
            </a:r>
            <a:r>
              <a:rPr lang="ko-KR" altLang="en-US" sz="5000" b="1" dirty="0" smtClean="0">
                <a:solidFill>
                  <a:schemeClr val="bg1"/>
                </a:solidFill>
                <a:latin typeface="Calibri (본문)"/>
              </a:rPr>
              <a:t>우영민</a:t>
            </a:r>
            <a:r>
              <a:rPr lang="en-US" altLang="ko-KR" sz="5000" b="1" dirty="0" smtClean="0">
                <a:solidFill>
                  <a:schemeClr val="bg1"/>
                </a:solidFill>
                <a:latin typeface="Calibri (본문)"/>
              </a:rPr>
              <a:t>)</a:t>
            </a:r>
            <a:endParaRPr lang="ko-KR" altLang="en-US" sz="5000" b="1" dirty="0">
              <a:solidFill>
                <a:schemeClr val="bg1"/>
              </a:solidFill>
              <a:latin typeface="Calibri (본문)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85688" y="2071666"/>
            <a:ext cx="17359434" cy="77153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Pro. </a:t>
            </a:r>
            <a:r>
              <a:rPr lang="ko-KR" altLang="en-US" sz="2000" dirty="0" smtClean="0">
                <a:solidFill>
                  <a:schemeClr val="tx1"/>
                </a:solidFill>
              </a:rPr>
              <a:t>사용자가 </a:t>
            </a:r>
            <a:r>
              <a:rPr lang="ko-KR" altLang="en-US" sz="2000" dirty="0" err="1" smtClean="0">
                <a:solidFill>
                  <a:schemeClr val="tx1"/>
                </a:solidFill>
              </a:rPr>
              <a:t>맛동산</a:t>
            </a:r>
            <a:r>
              <a:rPr lang="ko-KR" altLang="en-US" sz="2000" dirty="0" smtClean="0">
                <a:solidFill>
                  <a:schemeClr val="tx1"/>
                </a:solidFill>
              </a:rPr>
              <a:t> </a:t>
            </a:r>
            <a:r>
              <a:rPr lang="ko-KR" altLang="en-US" sz="2000" dirty="0" err="1" smtClean="0">
                <a:solidFill>
                  <a:schemeClr val="tx1"/>
                </a:solidFill>
              </a:rPr>
              <a:t>챗봇에</a:t>
            </a:r>
            <a:r>
              <a:rPr lang="ko-KR" altLang="en-US" sz="2000" dirty="0" smtClean="0">
                <a:solidFill>
                  <a:schemeClr val="tx1"/>
                </a:solidFill>
              </a:rPr>
              <a:t> 들어와 정보를 얻어간다</a:t>
            </a:r>
          </a:p>
          <a:p>
            <a:pPr algn="ctr"/>
            <a:endParaRPr lang="ko-KR" alt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　</a:t>
            </a:r>
            <a:r>
              <a:rPr lang="en-US" altLang="ko-KR" sz="2000" dirty="0" smtClean="0">
                <a:solidFill>
                  <a:schemeClr val="tx1"/>
                </a:solidFill>
              </a:rPr>
              <a:t>0. </a:t>
            </a:r>
            <a:r>
              <a:rPr lang="ko-KR" altLang="en-US" sz="2000" dirty="0" smtClean="0">
                <a:solidFill>
                  <a:schemeClr val="tx1"/>
                </a:solidFill>
              </a:rPr>
              <a:t>사용자는 </a:t>
            </a:r>
            <a:r>
              <a:rPr lang="ko-KR" altLang="en-US" sz="2000" dirty="0" err="1" smtClean="0">
                <a:solidFill>
                  <a:schemeClr val="tx1"/>
                </a:solidFill>
              </a:rPr>
              <a:t>맛동산</a:t>
            </a:r>
            <a:r>
              <a:rPr lang="ko-KR" altLang="en-US" sz="2000" dirty="0" smtClean="0">
                <a:solidFill>
                  <a:schemeClr val="tx1"/>
                </a:solidFill>
              </a:rPr>
              <a:t> </a:t>
            </a:r>
            <a:r>
              <a:rPr lang="ko-KR" altLang="en-US" sz="2000" dirty="0" err="1" smtClean="0">
                <a:solidFill>
                  <a:schemeClr val="tx1"/>
                </a:solidFill>
              </a:rPr>
              <a:t>챗봇</a:t>
            </a:r>
            <a:r>
              <a:rPr lang="ko-KR" altLang="en-US" sz="2000" dirty="0" smtClean="0">
                <a:solidFill>
                  <a:schemeClr val="tx1"/>
                </a:solidFill>
              </a:rPr>
              <a:t> 실행한다</a:t>
            </a:r>
            <a:r>
              <a:rPr lang="en-US" altLang="ko-KR" sz="20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　　</a:t>
            </a:r>
            <a:r>
              <a:rPr lang="en-US" altLang="ko-KR" sz="2000" dirty="0" smtClean="0">
                <a:solidFill>
                  <a:schemeClr val="tx1"/>
                </a:solidFill>
              </a:rPr>
              <a:t>0-1. </a:t>
            </a:r>
            <a:r>
              <a:rPr lang="ko-KR" altLang="en-US" sz="2000" dirty="0" err="1" smtClean="0">
                <a:solidFill>
                  <a:schemeClr val="tx1"/>
                </a:solidFill>
              </a:rPr>
              <a:t>챗봇에</a:t>
            </a:r>
            <a:r>
              <a:rPr lang="ko-KR" altLang="en-US" sz="2000" dirty="0" smtClean="0">
                <a:solidFill>
                  <a:schemeClr val="tx1"/>
                </a:solidFill>
              </a:rPr>
              <a:t> 첫 실행 시 </a:t>
            </a:r>
            <a:r>
              <a:rPr lang="ko-KR" altLang="en-US" sz="2000" dirty="0" err="1" smtClean="0">
                <a:solidFill>
                  <a:schemeClr val="tx1"/>
                </a:solidFill>
              </a:rPr>
              <a:t>웰컴</a:t>
            </a:r>
            <a:r>
              <a:rPr lang="ko-KR" altLang="en-US" sz="2000" dirty="0" smtClean="0">
                <a:solidFill>
                  <a:schemeClr val="tx1"/>
                </a:solidFill>
              </a:rPr>
              <a:t> 블록 실행되어 메뉴를 선택할 수 있게 한다</a:t>
            </a:r>
          </a:p>
          <a:p>
            <a:pPr algn="ctr"/>
            <a:endParaRPr lang="ko-KR" alt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###</a:t>
            </a:r>
            <a:r>
              <a:rPr lang="ko-KR" altLang="en-US" sz="2000" dirty="0" smtClean="0">
                <a:solidFill>
                  <a:schemeClr val="tx1"/>
                </a:solidFill>
              </a:rPr>
              <a:t>부동산 찾기 시나리오</a:t>
            </a:r>
          </a:p>
          <a:p>
            <a:pPr algn="ctr"/>
            <a:endParaRPr lang="ko-KR" alt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1.</a:t>
            </a:r>
            <a:r>
              <a:rPr lang="ko-KR" altLang="en-US" sz="2000" dirty="0" smtClean="0">
                <a:solidFill>
                  <a:schemeClr val="tx1"/>
                </a:solidFill>
              </a:rPr>
              <a:t>부동산 찾기 클릭 시 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"</a:t>
            </a:r>
            <a:r>
              <a:rPr lang="ko-KR" altLang="en-US" sz="2000" dirty="0" err="1" smtClean="0">
                <a:solidFill>
                  <a:schemeClr val="tx1"/>
                </a:solidFill>
              </a:rPr>
              <a:t>챗봇</a:t>
            </a:r>
            <a:r>
              <a:rPr lang="en-US" altLang="ko-KR" sz="2000" dirty="0" smtClean="0">
                <a:solidFill>
                  <a:schemeClr val="tx1"/>
                </a:solidFill>
              </a:rPr>
              <a:t>: </a:t>
            </a:r>
            <a:r>
              <a:rPr lang="ko-KR" altLang="en-US" sz="2000" dirty="0" smtClean="0">
                <a:solidFill>
                  <a:schemeClr val="tx1"/>
                </a:solidFill>
              </a:rPr>
              <a:t>안녕하세요</a:t>
            </a:r>
            <a:r>
              <a:rPr lang="en-US" altLang="ko-KR" sz="2000" dirty="0" smtClean="0">
                <a:solidFill>
                  <a:schemeClr val="tx1"/>
                </a:solidFill>
              </a:rPr>
              <a:t>! </a:t>
            </a:r>
            <a:r>
              <a:rPr lang="ko-KR" altLang="en-US" sz="2000" dirty="0" smtClean="0">
                <a:solidFill>
                  <a:schemeClr val="tx1"/>
                </a:solidFill>
              </a:rPr>
              <a:t>부동산 찾기입니다</a:t>
            </a:r>
            <a:r>
              <a:rPr lang="en-US" altLang="ko-KR" sz="2000" dirty="0" smtClean="0">
                <a:solidFill>
                  <a:schemeClr val="tx1"/>
                </a:solidFill>
              </a:rPr>
              <a:t>. </a:t>
            </a:r>
            <a:r>
              <a:rPr lang="ko-KR" altLang="en-US" sz="2000" dirty="0" smtClean="0">
                <a:solidFill>
                  <a:schemeClr val="tx1"/>
                </a:solidFill>
              </a:rPr>
              <a:t>찾으시는 부동산을 구로 입력하시겠습니까 동으로 입력하시겠습니까</a:t>
            </a:r>
            <a:r>
              <a:rPr lang="en-US" altLang="ko-KR" sz="2000" dirty="0" smtClean="0">
                <a:solidFill>
                  <a:schemeClr val="tx1"/>
                </a:solidFill>
              </a:rPr>
              <a:t>?"</a:t>
            </a:r>
          </a:p>
          <a:p>
            <a:pPr algn="ctr"/>
            <a:r>
              <a:rPr lang="ko-KR" altLang="en-US" sz="2000" dirty="0" err="1" smtClean="0">
                <a:solidFill>
                  <a:schemeClr val="tx1"/>
                </a:solidFill>
              </a:rPr>
              <a:t>를</a:t>
            </a:r>
            <a:r>
              <a:rPr lang="ko-KR" altLang="en-US" sz="2000" dirty="0" smtClean="0">
                <a:solidFill>
                  <a:schemeClr val="tx1"/>
                </a:solidFill>
              </a:rPr>
              <a:t> 출력한다</a:t>
            </a:r>
          </a:p>
          <a:p>
            <a:pPr algn="ctr"/>
            <a:endParaRPr lang="ko-KR" alt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2. </a:t>
            </a:r>
            <a:r>
              <a:rPr lang="ko-KR" altLang="en-US" sz="2000" dirty="0" smtClean="0">
                <a:solidFill>
                  <a:schemeClr val="tx1"/>
                </a:solidFill>
              </a:rPr>
              <a:t>사용자가 </a:t>
            </a:r>
            <a:r>
              <a:rPr lang="en-US" altLang="ko-KR" sz="2000" dirty="0" smtClean="0">
                <a:solidFill>
                  <a:schemeClr val="tx1"/>
                </a:solidFill>
              </a:rPr>
              <a:t>'</a:t>
            </a:r>
            <a:r>
              <a:rPr lang="ko-KR" altLang="en-US" sz="2000" dirty="0" smtClean="0">
                <a:solidFill>
                  <a:schemeClr val="tx1"/>
                </a:solidFill>
              </a:rPr>
              <a:t>구</a:t>
            </a:r>
            <a:r>
              <a:rPr lang="en-US" altLang="ko-KR" sz="2000" dirty="0" smtClean="0">
                <a:solidFill>
                  <a:schemeClr val="tx1"/>
                </a:solidFill>
              </a:rPr>
              <a:t>'</a:t>
            </a:r>
            <a:r>
              <a:rPr lang="ko-KR" altLang="en-US" sz="2000" dirty="0" err="1" smtClean="0">
                <a:solidFill>
                  <a:schemeClr val="tx1"/>
                </a:solidFill>
              </a:rPr>
              <a:t>로찾기</a:t>
            </a:r>
            <a:r>
              <a:rPr lang="ko-KR" altLang="en-US" sz="2000" dirty="0" smtClean="0">
                <a:solidFill>
                  <a:schemeClr val="tx1"/>
                </a:solidFill>
              </a:rPr>
              <a:t> 클릭 시 </a:t>
            </a:r>
            <a:r>
              <a:rPr lang="en-US" altLang="ko-KR" sz="2000" dirty="0" smtClean="0">
                <a:solidFill>
                  <a:schemeClr val="tx1"/>
                </a:solidFill>
              </a:rPr>
              <a:t>'</a:t>
            </a:r>
            <a:r>
              <a:rPr lang="ko-KR" altLang="en-US" sz="2000" dirty="0" smtClean="0">
                <a:solidFill>
                  <a:schemeClr val="tx1"/>
                </a:solidFill>
              </a:rPr>
              <a:t>구</a:t>
            </a:r>
            <a:r>
              <a:rPr lang="en-US" altLang="ko-KR" sz="2000" dirty="0" smtClean="0">
                <a:solidFill>
                  <a:schemeClr val="tx1"/>
                </a:solidFill>
              </a:rPr>
              <a:t>'</a:t>
            </a:r>
            <a:r>
              <a:rPr lang="ko-KR" altLang="en-US" sz="2000" dirty="0" smtClean="0">
                <a:solidFill>
                  <a:schemeClr val="tx1"/>
                </a:solidFill>
              </a:rPr>
              <a:t>로 검색할 수 있는 </a:t>
            </a:r>
            <a:r>
              <a:rPr lang="en-US" altLang="ko-KR" sz="2000" dirty="0" smtClean="0">
                <a:solidFill>
                  <a:schemeClr val="tx1"/>
                </a:solidFill>
              </a:rPr>
              <a:t>UI</a:t>
            </a:r>
            <a:r>
              <a:rPr lang="ko-KR" altLang="en-US" sz="2000" dirty="0" smtClean="0">
                <a:solidFill>
                  <a:schemeClr val="tx1"/>
                </a:solidFill>
              </a:rPr>
              <a:t>가 출력되고 </a:t>
            </a: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	   </a:t>
            </a:r>
            <a:r>
              <a:rPr lang="en-US" altLang="ko-KR" sz="2000" dirty="0" smtClean="0">
                <a:solidFill>
                  <a:schemeClr val="tx1"/>
                </a:solidFill>
              </a:rPr>
              <a:t>'</a:t>
            </a:r>
            <a:r>
              <a:rPr lang="ko-KR" altLang="en-US" sz="2000" dirty="0" smtClean="0">
                <a:solidFill>
                  <a:schemeClr val="tx1"/>
                </a:solidFill>
              </a:rPr>
              <a:t>동</a:t>
            </a:r>
            <a:r>
              <a:rPr lang="en-US" altLang="ko-KR" sz="2000" dirty="0" smtClean="0">
                <a:solidFill>
                  <a:schemeClr val="tx1"/>
                </a:solidFill>
              </a:rPr>
              <a:t>'</a:t>
            </a:r>
            <a:r>
              <a:rPr lang="ko-KR" altLang="en-US" sz="2000" dirty="0" smtClean="0">
                <a:solidFill>
                  <a:schemeClr val="tx1"/>
                </a:solidFill>
              </a:rPr>
              <a:t>으로 찾기 클릭 시 </a:t>
            </a:r>
            <a:r>
              <a:rPr lang="en-US" altLang="ko-KR" sz="2000" dirty="0" smtClean="0">
                <a:solidFill>
                  <a:schemeClr val="tx1"/>
                </a:solidFill>
              </a:rPr>
              <a:t>'</a:t>
            </a:r>
            <a:r>
              <a:rPr lang="ko-KR" altLang="en-US" sz="2000" dirty="0" smtClean="0">
                <a:solidFill>
                  <a:schemeClr val="tx1"/>
                </a:solidFill>
              </a:rPr>
              <a:t>동</a:t>
            </a:r>
            <a:r>
              <a:rPr lang="en-US" altLang="ko-KR" sz="2000" dirty="0" smtClean="0">
                <a:solidFill>
                  <a:schemeClr val="tx1"/>
                </a:solidFill>
              </a:rPr>
              <a:t>'</a:t>
            </a:r>
            <a:r>
              <a:rPr lang="ko-KR" altLang="en-US" sz="2000" dirty="0" smtClean="0">
                <a:solidFill>
                  <a:schemeClr val="tx1"/>
                </a:solidFill>
              </a:rPr>
              <a:t>으로 찾을 수 있는 </a:t>
            </a:r>
            <a:r>
              <a:rPr lang="en-US" altLang="ko-KR" sz="2000" dirty="0" smtClean="0">
                <a:solidFill>
                  <a:schemeClr val="tx1"/>
                </a:solidFill>
              </a:rPr>
              <a:t>UI</a:t>
            </a:r>
            <a:r>
              <a:rPr lang="ko-KR" altLang="en-US" sz="2000" dirty="0" smtClean="0">
                <a:solidFill>
                  <a:schemeClr val="tx1"/>
                </a:solidFill>
              </a:rPr>
              <a:t>를 출력한다</a:t>
            </a:r>
            <a:r>
              <a:rPr lang="en-US" altLang="ko-KR" sz="20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3. </a:t>
            </a:r>
            <a:r>
              <a:rPr lang="ko-KR" altLang="en-US" sz="2000" dirty="0" smtClean="0">
                <a:solidFill>
                  <a:schemeClr val="tx1"/>
                </a:solidFill>
              </a:rPr>
              <a:t>사용자가 </a:t>
            </a:r>
            <a:r>
              <a:rPr lang="en-US" altLang="ko-KR" sz="2000" dirty="0" smtClean="0">
                <a:solidFill>
                  <a:schemeClr val="tx1"/>
                </a:solidFill>
              </a:rPr>
              <a:t>'</a:t>
            </a:r>
            <a:r>
              <a:rPr lang="ko-KR" altLang="en-US" sz="2000" dirty="0" smtClean="0">
                <a:solidFill>
                  <a:schemeClr val="tx1"/>
                </a:solidFill>
              </a:rPr>
              <a:t>구</a:t>
            </a:r>
            <a:r>
              <a:rPr lang="en-US" altLang="ko-KR" sz="2000" dirty="0" smtClean="0">
                <a:solidFill>
                  <a:schemeClr val="tx1"/>
                </a:solidFill>
              </a:rPr>
              <a:t>'</a:t>
            </a:r>
            <a:r>
              <a:rPr lang="ko-KR" altLang="en-US" sz="2000" dirty="0" smtClean="0">
                <a:solidFill>
                  <a:schemeClr val="tx1"/>
                </a:solidFill>
              </a:rPr>
              <a:t>로 찾기 클릭 후 </a:t>
            </a:r>
            <a:r>
              <a:rPr lang="en-US" altLang="ko-KR" sz="2000" dirty="0" smtClean="0">
                <a:solidFill>
                  <a:schemeClr val="tx1"/>
                </a:solidFill>
              </a:rPr>
              <a:t>'</a:t>
            </a:r>
            <a:r>
              <a:rPr lang="ko-KR" altLang="en-US" sz="2000" dirty="0" smtClean="0">
                <a:solidFill>
                  <a:schemeClr val="tx1"/>
                </a:solidFill>
              </a:rPr>
              <a:t>강서구</a:t>
            </a:r>
            <a:r>
              <a:rPr lang="en-US" altLang="ko-KR" sz="2000" dirty="0" smtClean="0">
                <a:solidFill>
                  <a:schemeClr val="tx1"/>
                </a:solidFill>
              </a:rPr>
              <a:t>'</a:t>
            </a:r>
            <a:r>
              <a:rPr lang="ko-KR" altLang="en-US" sz="2000" dirty="0" smtClean="0">
                <a:solidFill>
                  <a:schemeClr val="tx1"/>
                </a:solidFill>
              </a:rPr>
              <a:t>를 입력하면 강서구에 있는 랜덤 한 부동산 </a:t>
            </a:r>
            <a:r>
              <a:rPr lang="en-US" altLang="ko-KR" sz="2000" dirty="0" smtClean="0">
                <a:solidFill>
                  <a:schemeClr val="tx1"/>
                </a:solidFill>
              </a:rPr>
              <a:t>3</a:t>
            </a:r>
            <a:r>
              <a:rPr lang="ko-KR" altLang="en-US" sz="2000" dirty="0" smtClean="0">
                <a:solidFill>
                  <a:schemeClr val="tx1"/>
                </a:solidFill>
              </a:rPr>
              <a:t>개가 출력되고 </a:t>
            </a: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   	   부동산에 대한 정보</a:t>
            </a:r>
            <a:r>
              <a:rPr lang="en-US" altLang="ko-KR" sz="2000" dirty="0" smtClean="0">
                <a:solidFill>
                  <a:schemeClr val="tx1"/>
                </a:solidFill>
              </a:rPr>
              <a:t>(</a:t>
            </a:r>
            <a:r>
              <a:rPr lang="ko-KR" altLang="en-US" sz="2000" dirty="0" smtClean="0">
                <a:solidFill>
                  <a:schemeClr val="tx1"/>
                </a:solidFill>
              </a:rPr>
              <a:t>이름</a:t>
            </a:r>
            <a:r>
              <a:rPr lang="en-US" altLang="ko-KR" sz="2000" dirty="0" smtClean="0">
                <a:solidFill>
                  <a:schemeClr val="tx1"/>
                </a:solidFill>
              </a:rPr>
              <a:t>,</a:t>
            </a:r>
            <a:r>
              <a:rPr lang="ko-KR" altLang="en-US" sz="2000" dirty="0" smtClean="0">
                <a:solidFill>
                  <a:schemeClr val="tx1"/>
                </a:solidFill>
              </a:rPr>
              <a:t>주소</a:t>
            </a:r>
            <a:r>
              <a:rPr lang="en-US" altLang="ko-KR" sz="2000" dirty="0" smtClean="0">
                <a:solidFill>
                  <a:schemeClr val="tx1"/>
                </a:solidFill>
              </a:rPr>
              <a:t>,</a:t>
            </a:r>
            <a:r>
              <a:rPr lang="ko-KR" altLang="en-US" sz="2000" dirty="0" smtClean="0">
                <a:solidFill>
                  <a:schemeClr val="tx1"/>
                </a:solidFill>
              </a:rPr>
              <a:t>전화번호</a:t>
            </a:r>
            <a:r>
              <a:rPr lang="en-US" altLang="ko-KR" sz="2000" dirty="0" smtClean="0">
                <a:solidFill>
                  <a:schemeClr val="tx1"/>
                </a:solidFill>
              </a:rPr>
              <a:t>)</a:t>
            </a:r>
            <a:r>
              <a:rPr lang="ko-KR" altLang="en-US" sz="2000" dirty="0" smtClean="0">
                <a:solidFill>
                  <a:schemeClr val="tx1"/>
                </a:solidFill>
              </a:rPr>
              <a:t>가 출력된다</a:t>
            </a:r>
            <a:r>
              <a:rPr lang="en-US" altLang="ko-KR" sz="20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	   '</a:t>
            </a:r>
            <a:r>
              <a:rPr lang="ko-KR" altLang="en-US" sz="2000" dirty="0" smtClean="0">
                <a:solidFill>
                  <a:schemeClr val="tx1"/>
                </a:solidFill>
              </a:rPr>
              <a:t>동</a:t>
            </a:r>
            <a:r>
              <a:rPr lang="en-US" altLang="ko-KR" sz="2000" dirty="0" smtClean="0">
                <a:solidFill>
                  <a:schemeClr val="tx1"/>
                </a:solidFill>
              </a:rPr>
              <a:t>'</a:t>
            </a:r>
            <a:r>
              <a:rPr lang="ko-KR" altLang="en-US" sz="2000" dirty="0" smtClean="0">
                <a:solidFill>
                  <a:schemeClr val="tx1"/>
                </a:solidFill>
              </a:rPr>
              <a:t>으로 찾기 클릭 후 </a:t>
            </a:r>
            <a:r>
              <a:rPr lang="en-US" altLang="ko-KR" sz="2000" dirty="0" smtClean="0">
                <a:solidFill>
                  <a:schemeClr val="tx1"/>
                </a:solidFill>
              </a:rPr>
              <a:t>'</a:t>
            </a:r>
            <a:r>
              <a:rPr lang="ko-KR" altLang="en-US" sz="2000" dirty="0" smtClean="0">
                <a:solidFill>
                  <a:schemeClr val="tx1"/>
                </a:solidFill>
              </a:rPr>
              <a:t>독산동</a:t>
            </a:r>
            <a:r>
              <a:rPr lang="en-US" altLang="ko-KR" sz="2000" dirty="0" smtClean="0">
                <a:solidFill>
                  <a:schemeClr val="tx1"/>
                </a:solidFill>
              </a:rPr>
              <a:t>'</a:t>
            </a:r>
            <a:r>
              <a:rPr lang="ko-KR" altLang="en-US" sz="2000" dirty="0" smtClean="0">
                <a:solidFill>
                  <a:schemeClr val="tx1"/>
                </a:solidFill>
              </a:rPr>
              <a:t>을 입력하면 독산동에 있는 랜덤한 부동산 </a:t>
            </a:r>
            <a:r>
              <a:rPr lang="en-US" altLang="ko-KR" sz="2000" dirty="0" smtClean="0">
                <a:solidFill>
                  <a:schemeClr val="tx1"/>
                </a:solidFill>
              </a:rPr>
              <a:t>3</a:t>
            </a:r>
            <a:r>
              <a:rPr lang="ko-KR" altLang="en-US" sz="2000" dirty="0" smtClean="0">
                <a:solidFill>
                  <a:schemeClr val="tx1"/>
                </a:solidFill>
              </a:rPr>
              <a:t>개가 출력되고 </a:t>
            </a: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	   부동산에 대한 정보</a:t>
            </a:r>
            <a:r>
              <a:rPr lang="en-US" altLang="ko-KR" sz="2000" dirty="0" smtClean="0">
                <a:solidFill>
                  <a:schemeClr val="tx1"/>
                </a:solidFill>
              </a:rPr>
              <a:t>(</a:t>
            </a:r>
            <a:r>
              <a:rPr lang="ko-KR" altLang="en-US" sz="2000" dirty="0" smtClean="0">
                <a:solidFill>
                  <a:schemeClr val="tx1"/>
                </a:solidFill>
              </a:rPr>
              <a:t>이름</a:t>
            </a:r>
            <a:r>
              <a:rPr lang="en-US" altLang="ko-KR" sz="2000" dirty="0" smtClean="0">
                <a:solidFill>
                  <a:schemeClr val="tx1"/>
                </a:solidFill>
              </a:rPr>
              <a:t>,</a:t>
            </a:r>
            <a:r>
              <a:rPr lang="ko-KR" altLang="en-US" sz="2000" dirty="0" smtClean="0">
                <a:solidFill>
                  <a:schemeClr val="tx1"/>
                </a:solidFill>
              </a:rPr>
              <a:t>주소</a:t>
            </a:r>
            <a:r>
              <a:rPr lang="en-US" altLang="ko-KR" sz="2000" dirty="0" smtClean="0">
                <a:solidFill>
                  <a:schemeClr val="tx1"/>
                </a:solidFill>
              </a:rPr>
              <a:t>,</a:t>
            </a:r>
            <a:r>
              <a:rPr lang="ko-KR" altLang="en-US" sz="2000" dirty="0" smtClean="0">
                <a:solidFill>
                  <a:schemeClr val="tx1"/>
                </a:solidFill>
              </a:rPr>
              <a:t>전화번호</a:t>
            </a:r>
            <a:r>
              <a:rPr lang="en-US" altLang="ko-KR" sz="2000" dirty="0" smtClean="0">
                <a:solidFill>
                  <a:schemeClr val="tx1"/>
                </a:solidFill>
              </a:rPr>
              <a:t>)</a:t>
            </a:r>
            <a:r>
              <a:rPr lang="ko-KR" altLang="en-US" sz="2000" dirty="0" smtClean="0">
                <a:solidFill>
                  <a:schemeClr val="tx1"/>
                </a:solidFill>
              </a:rPr>
              <a:t>가 출력된다</a:t>
            </a:r>
            <a:r>
              <a:rPr lang="en-US" altLang="ko-KR" sz="20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4. </a:t>
            </a:r>
            <a:r>
              <a:rPr lang="ko-KR" altLang="en-US" sz="2000" dirty="0" smtClean="0">
                <a:solidFill>
                  <a:schemeClr val="tx1"/>
                </a:solidFill>
              </a:rPr>
              <a:t>정보를 받은 사용자는 </a:t>
            </a:r>
            <a:r>
              <a:rPr lang="en-US" altLang="ko-KR" sz="2000" dirty="0" smtClean="0">
                <a:solidFill>
                  <a:schemeClr val="tx1"/>
                </a:solidFill>
              </a:rPr>
              <a:t>"</a:t>
            </a:r>
            <a:r>
              <a:rPr lang="ko-KR" altLang="en-US" sz="2000" dirty="0" smtClean="0">
                <a:solidFill>
                  <a:schemeClr val="tx1"/>
                </a:solidFill>
              </a:rPr>
              <a:t>다시 검색하시겠습니까</a:t>
            </a:r>
            <a:r>
              <a:rPr lang="en-US" altLang="ko-KR" sz="2000" dirty="0" smtClean="0">
                <a:solidFill>
                  <a:schemeClr val="tx1"/>
                </a:solidFill>
              </a:rPr>
              <a:t>?"</a:t>
            </a:r>
            <a:r>
              <a:rPr lang="ko-KR" altLang="en-US" sz="2000" dirty="0" smtClean="0">
                <a:solidFill>
                  <a:schemeClr val="tx1"/>
                </a:solidFill>
              </a:rPr>
              <a:t>와 </a:t>
            </a:r>
            <a:r>
              <a:rPr lang="en-US" altLang="ko-KR" sz="2000" dirty="0" smtClean="0">
                <a:solidFill>
                  <a:schemeClr val="tx1"/>
                </a:solidFill>
              </a:rPr>
              <a:t>"</a:t>
            </a:r>
            <a:r>
              <a:rPr lang="ko-KR" altLang="en-US" sz="2000" dirty="0" smtClean="0">
                <a:solidFill>
                  <a:schemeClr val="tx1"/>
                </a:solidFill>
              </a:rPr>
              <a:t>메인 </a:t>
            </a:r>
            <a:r>
              <a:rPr lang="ko-KR" altLang="en-US" sz="2000" dirty="0" err="1" smtClean="0">
                <a:solidFill>
                  <a:schemeClr val="tx1"/>
                </a:solidFill>
              </a:rPr>
              <a:t>으로</a:t>
            </a:r>
            <a:r>
              <a:rPr lang="en-US" altLang="ko-KR" sz="2000" dirty="0" smtClean="0">
                <a:solidFill>
                  <a:schemeClr val="tx1"/>
                </a:solidFill>
              </a:rPr>
              <a:t>"</a:t>
            </a:r>
            <a:r>
              <a:rPr lang="ko-KR" altLang="en-US" sz="2000" dirty="0" smtClean="0">
                <a:solidFill>
                  <a:schemeClr val="tx1"/>
                </a:solidFill>
              </a:rPr>
              <a:t>를 출력</a:t>
            </a: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	 </a:t>
            </a:r>
            <a:r>
              <a:rPr lang="en-US" altLang="ko-KR" sz="2000" dirty="0" smtClean="0">
                <a:solidFill>
                  <a:schemeClr val="tx1"/>
                </a:solidFill>
              </a:rPr>
              <a:t>'</a:t>
            </a:r>
            <a:r>
              <a:rPr lang="ko-KR" altLang="en-US" sz="2000" dirty="0" smtClean="0">
                <a:solidFill>
                  <a:schemeClr val="tx1"/>
                </a:solidFill>
              </a:rPr>
              <a:t>다시 검색 하시겠습니까</a:t>
            </a:r>
            <a:r>
              <a:rPr lang="en-US" altLang="ko-KR" sz="2000" dirty="0" smtClean="0">
                <a:solidFill>
                  <a:schemeClr val="tx1"/>
                </a:solidFill>
              </a:rPr>
              <a:t>?' </a:t>
            </a:r>
            <a:r>
              <a:rPr lang="ko-KR" altLang="en-US" sz="2000" dirty="0" smtClean="0">
                <a:solidFill>
                  <a:schemeClr val="tx1"/>
                </a:solidFill>
              </a:rPr>
              <a:t>클릭 시 </a:t>
            </a: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	</a:t>
            </a:r>
            <a:r>
              <a:rPr lang="en-US" altLang="ko-KR" sz="2000" dirty="0" smtClean="0">
                <a:solidFill>
                  <a:schemeClr val="tx1"/>
                </a:solidFill>
              </a:rPr>
              <a:t>"</a:t>
            </a:r>
            <a:r>
              <a:rPr lang="ko-KR" altLang="en-US" sz="2000" dirty="0" err="1" smtClean="0">
                <a:solidFill>
                  <a:schemeClr val="tx1"/>
                </a:solidFill>
              </a:rPr>
              <a:t>챗봇</a:t>
            </a:r>
            <a:r>
              <a:rPr lang="en-US" altLang="ko-KR" sz="2000" dirty="0" smtClean="0">
                <a:solidFill>
                  <a:schemeClr val="tx1"/>
                </a:solidFill>
              </a:rPr>
              <a:t>: </a:t>
            </a:r>
            <a:r>
              <a:rPr lang="ko-KR" altLang="en-US" sz="2000" dirty="0" smtClean="0">
                <a:solidFill>
                  <a:schemeClr val="tx1"/>
                </a:solidFill>
              </a:rPr>
              <a:t>안녕하세요</a:t>
            </a:r>
            <a:r>
              <a:rPr lang="en-US" altLang="ko-KR" sz="2000" dirty="0" smtClean="0">
                <a:solidFill>
                  <a:schemeClr val="tx1"/>
                </a:solidFill>
              </a:rPr>
              <a:t>! </a:t>
            </a:r>
            <a:r>
              <a:rPr lang="ko-KR" altLang="en-US" sz="2000" dirty="0" smtClean="0">
                <a:solidFill>
                  <a:schemeClr val="tx1"/>
                </a:solidFill>
              </a:rPr>
              <a:t>부동산 찾기입니다</a:t>
            </a:r>
            <a:r>
              <a:rPr lang="en-US" altLang="ko-KR" sz="2000" dirty="0" smtClean="0">
                <a:solidFill>
                  <a:schemeClr val="tx1"/>
                </a:solidFill>
              </a:rPr>
              <a:t>. </a:t>
            </a:r>
            <a:r>
              <a:rPr lang="ko-KR" altLang="en-US" sz="2000" dirty="0" smtClean="0">
                <a:solidFill>
                  <a:schemeClr val="tx1"/>
                </a:solidFill>
              </a:rPr>
              <a:t>찾으시는 부동산을 구로 입력하시겠습니까 동으로 입력하시겠습니까</a:t>
            </a:r>
            <a:r>
              <a:rPr lang="en-US" altLang="ko-KR" sz="2000" dirty="0" smtClean="0">
                <a:solidFill>
                  <a:schemeClr val="tx1"/>
                </a:solidFill>
              </a:rPr>
              <a:t>?" </a:t>
            </a:r>
            <a:r>
              <a:rPr lang="ko-KR" altLang="en-US" sz="2000" dirty="0" smtClean="0">
                <a:solidFill>
                  <a:schemeClr val="tx1"/>
                </a:solidFill>
              </a:rPr>
              <a:t>를 출력</a:t>
            </a: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	</a:t>
            </a:r>
            <a:r>
              <a:rPr lang="en-US" altLang="ko-KR" sz="2000" dirty="0" smtClean="0">
                <a:solidFill>
                  <a:schemeClr val="tx1"/>
                </a:solidFill>
              </a:rPr>
              <a:t>'</a:t>
            </a:r>
            <a:r>
              <a:rPr lang="ko-KR" altLang="en-US" sz="2000" dirty="0" smtClean="0">
                <a:solidFill>
                  <a:schemeClr val="tx1"/>
                </a:solidFill>
              </a:rPr>
              <a:t>메인 </a:t>
            </a:r>
            <a:r>
              <a:rPr lang="ko-KR" altLang="en-US" sz="2000" dirty="0" err="1" smtClean="0">
                <a:solidFill>
                  <a:schemeClr val="tx1"/>
                </a:solidFill>
              </a:rPr>
              <a:t>으로</a:t>
            </a:r>
            <a:r>
              <a:rPr lang="en-US" altLang="ko-KR" sz="2000" dirty="0" smtClean="0">
                <a:solidFill>
                  <a:schemeClr val="tx1"/>
                </a:solidFill>
              </a:rPr>
              <a:t>' </a:t>
            </a:r>
            <a:r>
              <a:rPr lang="ko-KR" altLang="en-US" sz="2000" dirty="0" smtClean="0">
                <a:solidFill>
                  <a:schemeClr val="tx1"/>
                </a:solidFill>
              </a:rPr>
              <a:t>클릭 시 </a:t>
            </a:r>
            <a:r>
              <a:rPr lang="ko-KR" altLang="en-US" sz="2000" dirty="0" err="1" smtClean="0">
                <a:solidFill>
                  <a:schemeClr val="tx1"/>
                </a:solidFill>
              </a:rPr>
              <a:t>웰컴</a:t>
            </a:r>
            <a:r>
              <a:rPr lang="ko-KR" altLang="en-US" sz="2000" dirty="0" smtClean="0">
                <a:solidFill>
                  <a:schemeClr val="tx1"/>
                </a:solidFill>
              </a:rPr>
              <a:t> 블록을 출력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828675" y="514350"/>
          <a:ext cx="17621250" cy="9906000"/>
          <a:chOff x="828675" y="514350"/>
          <a:chExt cx="17621250" cy="9906000"/>
        </a:xfrm>
      </p:grpSpPr>
      <p:pic>
        <p:nvPicPr>
          <p:cNvPr id="13" name="rect319445625027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100" y="-409576"/>
            <a:ext cx="18354675" cy="10696575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6859304" y="285716"/>
            <a:ext cx="10715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000" b="1" dirty="0" smtClean="0">
                <a:solidFill>
                  <a:schemeClr val="bg1"/>
                </a:solidFill>
              </a:rPr>
              <a:t>02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5688" y="285716"/>
            <a:ext cx="5572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000" b="1" dirty="0" smtClean="0">
                <a:solidFill>
                  <a:schemeClr val="bg1"/>
                </a:solidFill>
                <a:latin typeface="Calibri (본문)"/>
              </a:rPr>
              <a:t>프로젝트 구성 및 역할분담</a:t>
            </a:r>
            <a:endParaRPr lang="ko-KR" altLang="en-US" sz="3000" b="1" dirty="0">
              <a:solidFill>
                <a:schemeClr val="bg1"/>
              </a:solidFill>
              <a:latin typeface="Calibri (본문)"/>
            </a:endParaRPr>
          </a:p>
        </p:txBody>
      </p:sp>
      <p:pic>
        <p:nvPicPr>
          <p:cNvPr id="11" name="drawline767109306498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166" y="466725"/>
            <a:ext cx="10406084" cy="171450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285688" y="1142972"/>
            <a:ext cx="778674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1" dirty="0" smtClean="0">
                <a:solidFill>
                  <a:schemeClr val="bg1"/>
                </a:solidFill>
                <a:latin typeface="Calibri (본문)"/>
              </a:rPr>
              <a:t>프로젝트 시나리오</a:t>
            </a:r>
            <a:r>
              <a:rPr lang="en-US" altLang="ko-KR" sz="5000" b="1" dirty="0" smtClean="0">
                <a:solidFill>
                  <a:schemeClr val="bg1"/>
                </a:solidFill>
                <a:latin typeface="Calibri (본문)"/>
              </a:rPr>
              <a:t>(</a:t>
            </a:r>
            <a:r>
              <a:rPr lang="ko-KR" altLang="en-US" sz="5000" b="1" dirty="0" smtClean="0">
                <a:solidFill>
                  <a:schemeClr val="bg1"/>
                </a:solidFill>
                <a:latin typeface="Calibri (본문)"/>
              </a:rPr>
              <a:t>우영민</a:t>
            </a:r>
            <a:r>
              <a:rPr lang="en-US" altLang="ko-KR" sz="5000" b="1" dirty="0" smtClean="0">
                <a:solidFill>
                  <a:schemeClr val="bg1"/>
                </a:solidFill>
                <a:latin typeface="Calibri (본문)"/>
              </a:rPr>
              <a:t>)</a:t>
            </a:r>
            <a:endParaRPr lang="ko-KR" altLang="en-US" sz="5000" b="1" dirty="0">
              <a:solidFill>
                <a:schemeClr val="bg1"/>
              </a:solidFill>
              <a:latin typeface="Calibri (본문)"/>
            </a:endParaRPr>
          </a:p>
        </p:txBody>
      </p:sp>
      <p:pic>
        <p:nvPicPr>
          <p:cNvPr id="28674" name="Picture 2" descr="C:\Users\human\Downloads\2.drawi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00134" y="2857484"/>
            <a:ext cx="14999250" cy="58579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828675" y="514350"/>
          <a:ext cx="17621250" cy="9906000"/>
          <a:chOff x="828675" y="514350"/>
          <a:chExt cx="17621250" cy="9906000"/>
        </a:xfrm>
      </p:grpSpPr>
      <p:pic>
        <p:nvPicPr>
          <p:cNvPr id="13" name="rect319445625027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100" y="-409576"/>
            <a:ext cx="18354675" cy="10696575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6859304" y="285716"/>
            <a:ext cx="10715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000" b="1" dirty="0" smtClean="0">
                <a:solidFill>
                  <a:schemeClr val="bg1"/>
                </a:solidFill>
              </a:rPr>
              <a:t>02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5688" y="285716"/>
            <a:ext cx="5572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000" b="1" dirty="0" smtClean="0">
                <a:solidFill>
                  <a:schemeClr val="bg1"/>
                </a:solidFill>
                <a:latin typeface="Calibri (본문)"/>
              </a:rPr>
              <a:t>프로젝트 구성 및 역할분담</a:t>
            </a:r>
            <a:endParaRPr lang="ko-KR" altLang="en-US" sz="3000" b="1" dirty="0">
              <a:solidFill>
                <a:schemeClr val="bg1"/>
              </a:solidFill>
              <a:latin typeface="Calibri (본문)"/>
            </a:endParaRPr>
          </a:p>
        </p:txBody>
      </p:sp>
      <p:pic>
        <p:nvPicPr>
          <p:cNvPr id="11" name="drawline767109306498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166" y="466725"/>
            <a:ext cx="10406084" cy="171450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285688" y="1142972"/>
            <a:ext cx="778674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1" dirty="0" smtClean="0">
                <a:solidFill>
                  <a:schemeClr val="bg1"/>
                </a:solidFill>
                <a:latin typeface="Calibri (본문)"/>
              </a:rPr>
              <a:t>프로젝트 </a:t>
            </a:r>
            <a:r>
              <a:rPr lang="en-US" altLang="ko-KR" sz="5000" b="1" dirty="0" smtClean="0">
                <a:solidFill>
                  <a:schemeClr val="bg1"/>
                </a:solidFill>
                <a:latin typeface="Calibri (본문)"/>
              </a:rPr>
              <a:t>UI</a:t>
            </a:r>
            <a:r>
              <a:rPr lang="ko-KR" altLang="en-US" sz="5000" b="1" dirty="0" smtClean="0">
                <a:solidFill>
                  <a:schemeClr val="bg1"/>
                </a:solidFill>
                <a:latin typeface="Calibri (본문)"/>
              </a:rPr>
              <a:t>설계</a:t>
            </a:r>
            <a:r>
              <a:rPr lang="en-US" altLang="ko-KR" sz="5000" b="1" dirty="0" smtClean="0">
                <a:solidFill>
                  <a:schemeClr val="bg1"/>
                </a:solidFill>
                <a:latin typeface="Calibri (본문)"/>
              </a:rPr>
              <a:t>(</a:t>
            </a:r>
            <a:r>
              <a:rPr lang="ko-KR" altLang="en-US" sz="5000" b="1" dirty="0" smtClean="0">
                <a:solidFill>
                  <a:schemeClr val="bg1"/>
                </a:solidFill>
                <a:latin typeface="Calibri (본문)"/>
              </a:rPr>
              <a:t>우영민</a:t>
            </a:r>
            <a:r>
              <a:rPr lang="en-US" altLang="ko-KR" sz="5000" b="1" dirty="0" smtClean="0">
                <a:solidFill>
                  <a:schemeClr val="bg1"/>
                </a:solidFill>
                <a:latin typeface="Calibri (본문)"/>
              </a:rPr>
              <a:t>)</a:t>
            </a:r>
            <a:endParaRPr lang="ko-KR" altLang="en-US" sz="5000" b="1" dirty="0">
              <a:solidFill>
                <a:schemeClr val="bg1"/>
              </a:solidFill>
              <a:latin typeface="Calibri (본문)"/>
            </a:endParaRPr>
          </a:p>
        </p:txBody>
      </p:sp>
      <p:pic>
        <p:nvPicPr>
          <p:cNvPr id="34818" name="Picture 2" descr="C:\Users\human\Downloads\Group 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28894" y="2143104"/>
            <a:ext cx="11644394" cy="77152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828675" y="514350"/>
          <a:ext cx="17621250" cy="9906000"/>
          <a:chOff x="828675" y="514350"/>
          <a:chExt cx="17621250" cy="9906000"/>
        </a:xfrm>
      </p:grpSpPr>
      <p:pic>
        <p:nvPicPr>
          <p:cNvPr id="13" name="rect319445625027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100" y="-409576"/>
            <a:ext cx="18354675" cy="10696575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6859304" y="285716"/>
            <a:ext cx="10715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000" b="1" dirty="0" smtClean="0">
                <a:solidFill>
                  <a:schemeClr val="bg1"/>
                </a:solidFill>
              </a:rPr>
              <a:t>02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5688" y="285716"/>
            <a:ext cx="5572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000" b="1" dirty="0" smtClean="0">
                <a:solidFill>
                  <a:schemeClr val="bg1"/>
                </a:solidFill>
                <a:latin typeface="Calibri (본문)"/>
              </a:rPr>
              <a:t>프로젝트 구성 및 역할분담</a:t>
            </a:r>
            <a:endParaRPr lang="ko-KR" altLang="en-US" sz="3000" b="1" dirty="0">
              <a:solidFill>
                <a:schemeClr val="bg1"/>
              </a:solidFill>
              <a:latin typeface="Calibri (본문)"/>
            </a:endParaRPr>
          </a:p>
        </p:txBody>
      </p:sp>
      <p:pic>
        <p:nvPicPr>
          <p:cNvPr id="11" name="drawline767109306498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166" y="466725"/>
            <a:ext cx="10406084" cy="171450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1142944" y="1142972"/>
            <a:ext cx="778674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1" dirty="0" smtClean="0">
                <a:solidFill>
                  <a:schemeClr val="bg1"/>
                </a:solidFill>
                <a:latin typeface="Calibri (본문)"/>
              </a:rPr>
              <a:t>프로젝트 시나리오</a:t>
            </a:r>
            <a:r>
              <a:rPr lang="en-US" altLang="ko-KR" sz="5000" b="1" dirty="0" smtClean="0">
                <a:solidFill>
                  <a:schemeClr val="bg1"/>
                </a:solidFill>
                <a:latin typeface="Calibri (본문)"/>
              </a:rPr>
              <a:t>(</a:t>
            </a:r>
            <a:r>
              <a:rPr lang="ko-KR" altLang="en-US" sz="5000" b="1" dirty="0" smtClean="0">
                <a:solidFill>
                  <a:schemeClr val="bg1"/>
                </a:solidFill>
                <a:latin typeface="Calibri (본문)"/>
              </a:rPr>
              <a:t>임유정</a:t>
            </a:r>
            <a:r>
              <a:rPr lang="en-US" altLang="ko-KR" sz="5000" b="1" dirty="0" smtClean="0">
                <a:solidFill>
                  <a:schemeClr val="bg1"/>
                </a:solidFill>
                <a:latin typeface="Calibri (본문)"/>
              </a:rPr>
              <a:t>)</a:t>
            </a:r>
            <a:endParaRPr lang="ko-KR" altLang="en-US" sz="5000" b="1" dirty="0">
              <a:solidFill>
                <a:schemeClr val="bg1"/>
              </a:solidFill>
              <a:latin typeface="Calibri (본문)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85688" y="2071666"/>
            <a:ext cx="17716624" cy="77153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###</a:t>
            </a:r>
            <a:r>
              <a:rPr lang="ko-KR" altLang="en-US" sz="2000" dirty="0" smtClean="0">
                <a:solidFill>
                  <a:schemeClr val="tx1"/>
                </a:solidFill>
              </a:rPr>
              <a:t>퀴즈 시나리오</a:t>
            </a:r>
          </a:p>
          <a:p>
            <a:pPr algn="ctr"/>
            <a:endParaRPr lang="ko-KR" alt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1.</a:t>
            </a:r>
            <a:r>
              <a:rPr lang="ko-KR" altLang="en-US" sz="2000" dirty="0" smtClean="0">
                <a:solidFill>
                  <a:schemeClr val="tx1"/>
                </a:solidFill>
              </a:rPr>
              <a:t>부동산 관련 퀴즈를 누르면 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"</a:t>
            </a:r>
            <a:r>
              <a:rPr lang="ko-KR" altLang="en-US" sz="2000" dirty="0" err="1" smtClean="0">
                <a:solidFill>
                  <a:schemeClr val="tx1"/>
                </a:solidFill>
              </a:rPr>
              <a:t>챗봇</a:t>
            </a:r>
            <a:r>
              <a:rPr lang="en-US" altLang="ko-KR" sz="2000" dirty="0" smtClean="0">
                <a:solidFill>
                  <a:schemeClr val="tx1"/>
                </a:solidFill>
              </a:rPr>
              <a:t>: </a:t>
            </a:r>
            <a:r>
              <a:rPr lang="ko-KR" altLang="en-US" sz="2000" dirty="0" smtClean="0">
                <a:solidFill>
                  <a:schemeClr val="tx1"/>
                </a:solidFill>
              </a:rPr>
              <a:t>안녕하세요</a:t>
            </a:r>
            <a:r>
              <a:rPr lang="en-US" altLang="ko-KR" sz="2000" dirty="0" smtClean="0">
                <a:solidFill>
                  <a:schemeClr val="tx1"/>
                </a:solidFill>
              </a:rPr>
              <a:t>! </a:t>
            </a:r>
            <a:r>
              <a:rPr lang="ko-KR" altLang="en-US" sz="2000" dirty="0" smtClean="0">
                <a:solidFill>
                  <a:schemeClr val="tx1"/>
                </a:solidFill>
              </a:rPr>
              <a:t>부동산 관련 퀴즈입니다</a:t>
            </a:r>
            <a:r>
              <a:rPr lang="en-US" altLang="ko-KR" sz="2000" dirty="0" smtClean="0">
                <a:solidFill>
                  <a:schemeClr val="tx1"/>
                </a:solidFill>
              </a:rPr>
              <a:t>. </a:t>
            </a:r>
            <a:r>
              <a:rPr lang="ko-KR" altLang="en-US" sz="2000" dirty="0" smtClean="0">
                <a:solidFill>
                  <a:schemeClr val="tx1"/>
                </a:solidFill>
              </a:rPr>
              <a:t>부동산에 관련된 용어를 퀴즈 형식으로 배워 볼 준비가 되셨나요</a:t>
            </a:r>
            <a:r>
              <a:rPr lang="en-US" altLang="ko-KR" sz="2000" dirty="0" smtClean="0">
                <a:solidFill>
                  <a:schemeClr val="tx1"/>
                </a:solidFill>
              </a:rPr>
              <a:t>?"</a:t>
            </a: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을 출력한다</a:t>
            </a:r>
            <a:r>
              <a:rPr lang="en-US" altLang="ko-KR" sz="2000" dirty="0" smtClean="0">
                <a:solidFill>
                  <a:schemeClr val="tx1"/>
                </a:solidFill>
              </a:rPr>
              <a:t>.</a:t>
            </a:r>
            <a:endParaRPr lang="ko-KR" altLang="en-US" sz="2000" dirty="0" smtClean="0">
              <a:solidFill>
                <a:schemeClr val="tx1"/>
              </a:solidFill>
            </a:endParaRPr>
          </a:p>
          <a:p>
            <a:pPr algn="ctr"/>
            <a:endParaRPr lang="ko-KR" alt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2.</a:t>
            </a:r>
            <a:r>
              <a:rPr lang="ko-KR" altLang="en-US" sz="2000" dirty="0" smtClean="0">
                <a:solidFill>
                  <a:schemeClr val="tx1"/>
                </a:solidFill>
              </a:rPr>
              <a:t>사용자가 버튼을 누르면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"</a:t>
            </a:r>
            <a:r>
              <a:rPr lang="ko-KR" altLang="en-US" sz="2000" dirty="0" err="1" smtClean="0">
                <a:solidFill>
                  <a:schemeClr val="tx1"/>
                </a:solidFill>
              </a:rPr>
              <a:t>챗봇</a:t>
            </a:r>
            <a:r>
              <a:rPr lang="en-US" altLang="ko-KR" sz="2000" dirty="0" smtClean="0">
                <a:solidFill>
                  <a:schemeClr val="tx1"/>
                </a:solidFill>
              </a:rPr>
              <a:t>: </a:t>
            </a:r>
            <a:r>
              <a:rPr lang="ko-KR" altLang="en-US" sz="2000" dirty="0" smtClean="0">
                <a:solidFill>
                  <a:schemeClr val="tx1"/>
                </a:solidFill>
              </a:rPr>
              <a:t>좋아요</a:t>
            </a:r>
            <a:r>
              <a:rPr lang="en-US" altLang="ko-KR" sz="2000" dirty="0" smtClean="0">
                <a:solidFill>
                  <a:schemeClr val="tx1"/>
                </a:solidFill>
              </a:rPr>
              <a:t>! </a:t>
            </a:r>
            <a:r>
              <a:rPr lang="ko-KR" altLang="en-US" sz="2000" dirty="0" smtClean="0">
                <a:solidFill>
                  <a:schemeClr val="tx1"/>
                </a:solidFill>
              </a:rPr>
              <a:t>시작하기 전에 난이도를 선택해 주세요</a:t>
            </a:r>
            <a:r>
              <a:rPr lang="en-US" altLang="ko-KR" sz="2000" dirty="0" smtClean="0">
                <a:solidFill>
                  <a:schemeClr val="tx1"/>
                </a:solidFill>
              </a:rPr>
              <a:t>: [</a:t>
            </a:r>
            <a:r>
              <a:rPr lang="ko-KR" altLang="en-US" sz="2000" dirty="0" smtClean="0">
                <a:solidFill>
                  <a:schemeClr val="tx1"/>
                </a:solidFill>
              </a:rPr>
              <a:t>초급</a:t>
            </a:r>
            <a:r>
              <a:rPr lang="en-US" altLang="ko-KR" sz="2000" dirty="0" smtClean="0">
                <a:solidFill>
                  <a:schemeClr val="tx1"/>
                </a:solidFill>
              </a:rPr>
              <a:t>], [</a:t>
            </a:r>
            <a:r>
              <a:rPr lang="ko-KR" altLang="en-US" sz="2000" dirty="0" smtClean="0">
                <a:solidFill>
                  <a:schemeClr val="tx1"/>
                </a:solidFill>
              </a:rPr>
              <a:t>중급</a:t>
            </a:r>
            <a:r>
              <a:rPr lang="en-US" altLang="ko-KR" sz="2000" dirty="0" smtClean="0">
                <a:solidFill>
                  <a:schemeClr val="tx1"/>
                </a:solidFill>
              </a:rPr>
              <a:t>], [</a:t>
            </a:r>
            <a:r>
              <a:rPr lang="ko-KR" altLang="en-US" sz="2000" dirty="0" smtClean="0">
                <a:solidFill>
                  <a:schemeClr val="tx1"/>
                </a:solidFill>
              </a:rPr>
              <a:t>고급</a:t>
            </a:r>
            <a:r>
              <a:rPr lang="en-US" altLang="ko-KR" sz="2000" dirty="0" smtClean="0">
                <a:solidFill>
                  <a:schemeClr val="tx1"/>
                </a:solidFill>
              </a:rPr>
              <a:t>]"</a:t>
            </a: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을 출력한다</a:t>
            </a:r>
            <a:r>
              <a:rPr lang="en-US" altLang="ko-KR" sz="2000" dirty="0" smtClean="0">
                <a:solidFill>
                  <a:schemeClr val="tx1"/>
                </a:solidFill>
              </a:rPr>
              <a:t>.</a:t>
            </a:r>
            <a:endParaRPr lang="ko-KR" altLang="en-US" sz="2000" dirty="0" smtClean="0">
              <a:solidFill>
                <a:schemeClr val="tx1"/>
              </a:solidFill>
            </a:endParaRPr>
          </a:p>
          <a:p>
            <a:pPr algn="ctr"/>
            <a:endParaRPr lang="ko-KR" alt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3.</a:t>
            </a:r>
            <a:r>
              <a:rPr lang="ko-KR" altLang="en-US" sz="2000" dirty="0" smtClean="0">
                <a:solidFill>
                  <a:schemeClr val="tx1"/>
                </a:solidFill>
              </a:rPr>
              <a:t>사용자가 난이도를 선택하면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"</a:t>
            </a:r>
            <a:r>
              <a:rPr lang="ko-KR" altLang="en-US" sz="2000" dirty="0" err="1" smtClean="0">
                <a:solidFill>
                  <a:schemeClr val="tx1"/>
                </a:solidFill>
              </a:rPr>
              <a:t>챗봇</a:t>
            </a:r>
            <a:r>
              <a:rPr lang="en-US" altLang="ko-KR" sz="2000" dirty="0" smtClean="0">
                <a:solidFill>
                  <a:schemeClr val="tx1"/>
                </a:solidFill>
              </a:rPr>
              <a:t>: </a:t>
            </a:r>
            <a:r>
              <a:rPr lang="ko-KR" altLang="en-US" sz="2000" dirty="0" smtClean="0">
                <a:solidFill>
                  <a:schemeClr val="tx1"/>
                </a:solidFill>
              </a:rPr>
              <a:t>초급 난이도를 선택하셨습니다</a:t>
            </a:r>
            <a:r>
              <a:rPr lang="en-US" altLang="ko-KR" sz="2000" dirty="0" smtClean="0">
                <a:solidFill>
                  <a:schemeClr val="tx1"/>
                </a:solidFill>
              </a:rPr>
              <a:t>. </a:t>
            </a:r>
            <a:r>
              <a:rPr lang="ko-KR" altLang="en-US" sz="2000" dirty="0" smtClean="0">
                <a:solidFill>
                  <a:schemeClr val="tx1"/>
                </a:solidFill>
              </a:rPr>
              <a:t>첫 번째 질문입니다</a:t>
            </a:r>
            <a:r>
              <a:rPr lang="en-US" altLang="ko-KR" sz="2000" dirty="0" smtClean="0">
                <a:solidFill>
                  <a:schemeClr val="tx1"/>
                </a:solidFill>
              </a:rPr>
              <a:t>: '</a:t>
            </a:r>
            <a:r>
              <a:rPr lang="ko-KR" altLang="en-US" sz="2000" dirty="0" smtClean="0">
                <a:solidFill>
                  <a:schemeClr val="tx1"/>
                </a:solidFill>
              </a:rPr>
              <a:t>전세</a:t>
            </a:r>
            <a:r>
              <a:rPr lang="en-US" altLang="ko-KR" sz="2000" dirty="0" smtClean="0">
                <a:solidFill>
                  <a:schemeClr val="tx1"/>
                </a:solidFill>
              </a:rPr>
              <a:t>'</a:t>
            </a:r>
            <a:r>
              <a:rPr lang="ko-KR" altLang="en-US" sz="2000" dirty="0" smtClean="0">
                <a:solidFill>
                  <a:schemeClr val="tx1"/>
                </a:solidFill>
              </a:rPr>
              <a:t>란 무엇을 의미하나요</a:t>
            </a:r>
            <a:r>
              <a:rPr lang="en-US" altLang="ko-KR" sz="2000" dirty="0" smtClean="0">
                <a:solidFill>
                  <a:schemeClr val="tx1"/>
                </a:solidFill>
              </a:rPr>
              <a:t>?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A) </a:t>
            </a:r>
            <a:r>
              <a:rPr lang="ko-KR" altLang="en-US" sz="2000" dirty="0" smtClean="0">
                <a:solidFill>
                  <a:schemeClr val="tx1"/>
                </a:solidFill>
              </a:rPr>
              <a:t>매매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B) </a:t>
            </a:r>
            <a:r>
              <a:rPr lang="ko-KR" altLang="en-US" sz="2000" dirty="0" smtClean="0">
                <a:solidFill>
                  <a:schemeClr val="tx1"/>
                </a:solidFill>
              </a:rPr>
              <a:t>임대차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C) </a:t>
            </a:r>
            <a:r>
              <a:rPr lang="ko-KR" altLang="en-US" sz="2000" dirty="0" smtClean="0">
                <a:solidFill>
                  <a:schemeClr val="tx1"/>
                </a:solidFill>
              </a:rPr>
              <a:t>주택담보대출</a:t>
            </a:r>
            <a:r>
              <a:rPr lang="en-US" altLang="ko-KR" sz="2000" dirty="0" smtClean="0">
                <a:solidFill>
                  <a:schemeClr val="tx1"/>
                </a:solidFill>
              </a:rPr>
              <a:t>"</a:t>
            </a: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을 출력한다</a:t>
            </a:r>
            <a:r>
              <a:rPr lang="en-US" altLang="ko-KR" sz="2000" dirty="0" smtClean="0">
                <a:solidFill>
                  <a:schemeClr val="tx1"/>
                </a:solidFill>
              </a:rPr>
              <a:t>.</a:t>
            </a:r>
            <a:endParaRPr lang="ko-KR" altLang="en-US" sz="2000" dirty="0" smtClean="0">
              <a:solidFill>
                <a:schemeClr val="tx1"/>
              </a:solidFill>
            </a:endParaRPr>
          </a:p>
          <a:p>
            <a:pPr algn="ctr"/>
            <a:endParaRPr lang="ko-KR" alt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4. </a:t>
            </a:r>
            <a:r>
              <a:rPr lang="ko-KR" altLang="en-US" sz="2000" dirty="0" err="1" smtClean="0">
                <a:solidFill>
                  <a:schemeClr val="tx1"/>
                </a:solidFill>
              </a:rPr>
              <a:t>정답시</a:t>
            </a:r>
            <a:r>
              <a:rPr lang="ko-KR" altLang="en-US" sz="2000" dirty="0" smtClean="0">
                <a:solidFill>
                  <a:schemeClr val="tx1"/>
                </a:solidFill>
              </a:rPr>
              <a:t> 단어에 대한 설명을 해주고 </a:t>
            </a:r>
            <a:r>
              <a:rPr lang="ko-KR" altLang="en-US" sz="2000" dirty="0" err="1" smtClean="0">
                <a:solidFill>
                  <a:schemeClr val="tx1"/>
                </a:solidFill>
              </a:rPr>
              <a:t>오답시</a:t>
            </a:r>
            <a:r>
              <a:rPr lang="ko-KR" altLang="en-US" sz="2000" dirty="0" smtClean="0">
                <a:solidFill>
                  <a:schemeClr val="tx1"/>
                </a:solidFill>
              </a:rPr>
              <a:t> 다시 </a:t>
            </a:r>
            <a:r>
              <a:rPr lang="ko-KR" altLang="en-US" sz="2000" dirty="0" err="1" smtClean="0">
                <a:solidFill>
                  <a:schemeClr val="tx1"/>
                </a:solidFill>
              </a:rPr>
              <a:t>선택하세요를</a:t>
            </a:r>
            <a:r>
              <a:rPr lang="ko-KR" altLang="en-US" sz="2000" dirty="0" smtClean="0">
                <a:solidFill>
                  <a:schemeClr val="tx1"/>
                </a:solidFill>
              </a:rPr>
              <a:t> 출력한다</a:t>
            </a:r>
            <a:r>
              <a:rPr lang="en-US" altLang="ko-KR" sz="2000" dirty="0" smtClean="0">
                <a:solidFill>
                  <a:schemeClr val="tx1"/>
                </a:solidFill>
              </a:rPr>
              <a:t>.</a:t>
            </a:r>
            <a:endParaRPr lang="ko-KR" altLang="en-US" sz="2000" dirty="0" smtClean="0">
              <a:solidFill>
                <a:schemeClr val="tx1"/>
              </a:solidFill>
            </a:endParaRPr>
          </a:p>
          <a:p>
            <a:pPr algn="ctr"/>
            <a:endParaRPr lang="ko-KR" alt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5. </a:t>
            </a:r>
            <a:r>
              <a:rPr lang="ko-KR" altLang="en-US" sz="2000" dirty="0" smtClean="0">
                <a:solidFill>
                  <a:schemeClr val="tx1"/>
                </a:solidFill>
              </a:rPr>
              <a:t>총 </a:t>
            </a:r>
            <a:r>
              <a:rPr lang="en-US" altLang="ko-KR" sz="2000" dirty="0" smtClean="0">
                <a:solidFill>
                  <a:schemeClr val="tx1"/>
                </a:solidFill>
              </a:rPr>
              <a:t>3</a:t>
            </a:r>
            <a:r>
              <a:rPr lang="ko-KR" altLang="en-US" sz="2000" dirty="0" smtClean="0">
                <a:solidFill>
                  <a:schemeClr val="tx1"/>
                </a:solidFill>
              </a:rPr>
              <a:t>문제를 내고 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"</a:t>
            </a:r>
            <a:r>
              <a:rPr lang="ko-KR" altLang="en-US" sz="2000" dirty="0" smtClean="0">
                <a:solidFill>
                  <a:schemeClr val="tx1"/>
                </a:solidFill>
              </a:rPr>
              <a:t>퀴즈를 모두 마쳤습니다</a:t>
            </a:r>
            <a:r>
              <a:rPr lang="en-US" altLang="ko-KR" sz="2000" dirty="0" smtClean="0">
                <a:solidFill>
                  <a:schemeClr val="tx1"/>
                </a:solidFill>
              </a:rPr>
              <a:t>! </a:t>
            </a:r>
            <a:r>
              <a:rPr lang="ko-KR" altLang="en-US" sz="2000" dirty="0" smtClean="0">
                <a:solidFill>
                  <a:schemeClr val="tx1"/>
                </a:solidFill>
              </a:rPr>
              <a:t>부동산 용어에 대해 많이 배우셨나요</a:t>
            </a:r>
            <a:r>
              <a:rPr lang="en-US" altLang="ko-KR" sz="2000" dirty="0" smtClean="0">
                <a:solidFill>
                  <a:schemeClr val="tx1"/>
                </a:solidFill>
              </a:rPr>
              <a:t>?"</a:t>
            </a:r>
          </a:p>
          <a:p>
            <a:pPr algn="ctr"/>
            <a:r>
              <a:rPr lang="ko-KR" altLang="en-US" sz="2000" dirty="0" err="1" smtClean="0">
                <a:solidFill>
                  <a:schemeClr val="tx1"/>
                </a:solidFill>
              </a:rPr>
              <a:t>를</a:t>
            </a:r>
            <a:r>
              <a:rPr lang="ko-KR" altLang="en-US" sz="2000" dirty="0" smtClean="0">
                <a:solidFill>
                  <a:schemeClr val="tx1"/>
                </a:solidFill>
              </a:rPr>
              <a:t> 출력하고 사용자가 마칩니다 버튼을 누르면 인사하고 </a:t>
            </a:r>
            <a:r>
              <a:rPr lang="ko-KR" altLang="en-US" sz="2000" dirty="0" err="1" smtClean="0">
                <a:solidFill>
                  <a:schemeClr val="tx1"/>
                </a:solidFill>
              </a:rPr>
              <a:t>챗봇을</a:t>
            </a:r>
            <a:r>
              <a:rPr lang="ko-KR" altLang="en-US" sz="2000" dirty="0" smtClean="0">
                <a:solidFill>
                  <a:schemeClr val="tx1"/>
                </a:solidFill>
              </a:rPr>
              <a:t> 종료한다</a:t>
            </a:r>
            <a:r>
              <a:rPr lang="en-US" altLang="ko-KR" sz="2000" dirty="0" smtClean="0">
                <a:solidFill>
                  <a:schemeClr val="tx1"/>
                </a:solidFill>
              </a:rPr>
              <a:t>.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828675" y="514350"/>
          <a:ext cx="17621250" cy="9906000"/>
          <a:chOff x="828675" y="514350"/>
          <a:chExt cx="17621250" cy="9906000"/>
        </a:xfrm>
      </p:grpSpPr>
      <p:pic>
        <p:nvPicPr>
          <p:cNvPr id="13" name="rect319445625027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100" y="-409576"/>
            <a:ext cx="18354675" cy="10696575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6859304" y="285716"/>
            <a:ext cx="10715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000" b="1" dirty="0" smtClean="0">
                <a:solidFill>
                  <a:schemeClr val="bg1"/>
                </a:solidFill>
              </a:rPr>
              <a:t>02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5688" y="285716"/>
            <a:ext cx="5572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000" b="1" dirty="0" smtClean="0">
                <a:solidFill>
                  <a:schemeClr val="bg1"/>
                </a:solidFill>
                <a:latin typeface="Calibri (본문)"/>
              </a:rPr>
              <a:t>프로젝트 구성 및 역할분담</a:t>
            </a:r>
            <a:endParaRPr lang="ko-KR" altLang="en-US" sz="3000" b="1" dirty="0">
              <a:solidFill>
                <a:schemeClr val="bg1"/>
              </a:solidFill>
              <a:latin typeface="Calibri (본문)"/>
            </a:endParaRPr>
          </a:p>
        </p:txBody>
      </p:sp>
      <p:pic>
        <p:nvPicPr>
          <p:cNvPr id="11" name="drawline767109306498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166" y="466725"/>
            <a:ext cx="10406084" cy="171450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1142944" y="1142972"/>
            <a:ext cx="778674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1" dirty="0" smtClean="0">
                <a:solidFill>
                  <a:schemeClr val="bg1"/>
                </a:solidFill>
                <a:latin typeface="Calibri (본문)"/>
              </a:rPr>
              <a:t>프로젝트 시나리오</a:t>
            </a:r>
            <a:r>
              <a:rPr lang="en-US" altLang="ko-KR" sz="5000" b="1" dirty="0" smtClean="0">
                <a:solidFill>
                  <a:schemeClr val="bg1"/>
                </a:solidFill>
                <a:latin typeface="Calibri (본문)"/>
              </a:rPr>
              <a:t>(</a:t>
            </a:r>
            <a:r>
              <a:rPr lang="ko-KR" altLang="en-US" sz="5000" b="1" dirty="0" smtClean="0">
                <a:solidFill>
                  <a:schemeClr val="bg1"/>
                </a:solidFill>
                <a:latin typeface="Calibri (본문)"/>
              </a:rPr>
              <a:t>임유정</a:t>
            </a:r>
            <a:r>
              <a:rPr lang="en-US" altLang="ko-KR" sz="5000" b="1" dirty="0" smtClean="0">
                <a:solidFill>
                  <a:schemeClr val="bg1"/>
                </a:solidFill>
                <a:latin typeface="Calibri (본문)"/>
              </a:rPr>
              <a:t>)</a:t>
            </a:r>
            <a:endParaRPr lang="ko-KR" altLang="en-US" sz="5000" b="1" dirty="0">
              <a:solidFill>
                <a:schemeClr val="bg1"/>
              </a:solidFill>
              <a:latin typeface="Calibri (본문)"/>
            </a:endParaRPr>
          </a:p>
        </p:txBody>
      </p:sp>
      <p:pic>
        <p:nvPicPr>
          <p:cNvPr id="29698" name="Picture 2" descr="C:\Users\human\Downloads\2.drawio (1)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00200" y="2571732"/>
            <a:ext cx="14408364" cy="61436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828675" y="514350"/>
          <a:ext cx="17621250" cy="9906000"/>
          <a:chOff x="828675" y="514350"/>
          <a:chExt cx="17621250" cy="9906000"/>
        </a:xfrm>
      </p:grpSpPr>
      <p:pic>
        <p:nvPicPr>
          <p:cNvPr id="13" name="rect319445625027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100" y="-409576"/>
            <a:ext cx="18354675" cy="10696575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6859304" y="285716"/>
            <a:ext cx="10715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000" b="1" dirty="0" smtClean="0">
                <a:solidFill>
                  <a:schemeClr val="bg1"/>
                </a:solidFill>
              </a:rPr>
              <a:t>02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5688" y="285716"/>
            <a:ext cx="5572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000" b="1" dirty="0" smtClean="0">
                <a:solidFill>
                  <a:schemeClr val="bg1"/>
                </a:solidFill>
                <a:latin typeface="Calibri (본문)"/>
              </a:rPr>
              <a:t>프로젝트 구성 및 역할분담</a:t>
            </a:r>
            <a:endParaRPr lang="ko-KR" altLang="en-US" sz="3000" b="1" dirty="0">
              <a:solidFill>
                <a:schemeClr val="bg1"/>
              </a:solidFill>
              <a:latin typeface="Calibri (본문)"/>
            </a:endParaRPr>
          </a:p>
        </p:txBody>
      </p:sp>
      <p:pic>
        <p:nvPicPr>
          <p:cNvPr id="11" name="drawline767109306498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166" y="466725"/>
            <a:ext cx="10406084" cy="171450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285688" y="1142972"/>
            <a:ext cx="778674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1" dirty="0" smtClean="0">
                <a:solidFill>
                  <a:schemeClr val="bg1"/>
                </a:solidFill>
                <a:latin typeface="Calibri (본문)"/>
              </a:rPr>
              <a:t>프로젝트 </a:t>
            </a:r>
            <a:r>
              <a:rPr lang="en-US" altLang="ko-KR" sz="5000" b="1" dirty="0" smtClean="0">
                <a:solidFill>
                  <a:schemeClr val="bg1"/>
                </a:solidFill>
                <a:latin typeface="Calibri (본문)"/>
              </a:rPr>
              <a:t>UI</a:t>
            </a:r>
            <a:r>
              <a:rPr lang="ko-KR" altLang="en-US" sz="5000" b="1" dirty="0" smtClean="0">
                <a:solidFill>
                  <a:schemeClr val="bg1"/>
                </a:solidFill>
                <a:latin typeface="Calibri (본문)"/>
              </a:rPr>
              <a:t>설계</a:t>
            </a:r>
            <a:r>
              <a:rPr lang="en-US" altLang="ko-KR" sz="5000" b="1" dirty="0" smtClean="0">
                <a:solidFill>
                  <a:schemeClr val="bg1"/>
                </a:solidFill>
                <a:latin typeface="Calibri (본문)"/>
              </a:rPr>
              <a:t>(</a:t>
            </a:r>
            <a:r>
              <a:rPr lang="ko-KR" altLang="en-US" sz="5000" b="1" dirty="0" smtClean="0">
                <a:solidFill>
                  <a:schemeClr val="bg1"/>
                </a:solidFill>
                <a:latin typeface="Calibri (본문)"/>
              </a:rPr>
              <a:t>임유정</a:t>
            </a:r>
            <a:r>
              <a:rPr lang="en-US" altLang="ko-KR" sz="5000" b="1" dirty="0" smtClean="0">
                <a:solidFill>
                  <a:schemeClr val="bg1"/>
                </a:solidFill>
                <a:latin typeface="Calibri (본문)"/>
              </a:rPr>
              <a:t>)</a:t>
            </a:r>
            <a:endParaRPr lang="ko-KR" altLang="en-US" sz="5000" b="1" dirty="0">
              <a:solidFill>
                <a:schemeClr val="bg1"/>
              </a:solidFill>
              <a:latin typeface="Calibri (본문)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71704" y="2071666"/>
            <a:ext cx="2357454" cy="7850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43604" y="2071666"/>
            <a:ext cx="2500330" cy="7792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572628" y="2071666"/>
            <a:ext cx="2571768" cy="782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3215966" y="2071666"/>
            <a:ext cx="2786082" cy="7821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828675" y="514350"/>
          <a:ext cx="17621250" cy="9906000"/>
          <a:chOff x="828675" y="514350"/>
          <a:chExt cx="17621250" cy="9906000"/>
        </a:xfrm>
      </p:grpSpPr>
      <p:pic>
        <p:nvPicPr>
          <p:cNvPr id="13" name="rect319445625027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100" y="-409576"/>
            <a:ext cx="18354675" cy="10696575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6859304" y="285716"/>
            <a:ext cx="10715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000" b="1" dirty="0" smtClean="0">
                <a:solidFill>
                  <a:schemeClr val="bg1"/>
                </a:solidFill>
              </a:rPr>
              <a:t>02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5688" y="285716"/>
            <a:ext cx="5572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000" b="1" dirty="0" smtClean="0">
                <a:solidFill>
                  <a:schemeClr val="bg1"/>
                </a:solidFill>
                <a:latin typeface="Calibri (본문)"/>
              </a:rPr>
              <a:t>프로젝트 구성 및 역할분담</a:t>
            </a:r>
            <a:endParaRPr lang="ko-KR" altLang="en-US" sz="3000" b="1" dirty="0">
              <a:solidFill>
                <a:schemeClr val="bg1"/>
              </a:solidFill>
              <a:latin typeface="Calibri (본문)"/>
            </a:endParaRPr>
          </a:p>
        </p:txBody>
      </p:sp>
      <p:pic>
        <p:nvPicPr>
          <p:cNvPr id="11" name="drawline767109306498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166" y="466725"/>
            <a:ext cx="10406084" cy="171450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1214382" y="1142972"/>
            <a:ext cx="778674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1" dirty="0" smtClean="0">
                <a:solidFill>
                  <a:schemeClr val="bg1"/>
                </a:solidFill>
                <a:latin typeface="Calibri (본문)"/>
              </a:rPr>
              <a:t>프로젝트 시나리오</a:t>
            </a:r>
            <a:r>
              <a:rPr lang="en-US" altLang="ko-KR" sz="5000" b="1" dirty="0" smtClean="0">
                <a:solidFill>
                  <a:schemeClr val="bg1"/>
                </a:solidFill>
                <a:latin typeface="Calibri (본문)"/>
              </a:rPr>
              <a:t>(</a:t>
            </a:r>
            <a:r>
              <a:rPr lang="ko-KR" altLang="en-US" sz="5000" b="1" dirty="0" err="1" smtClean="0">
                <a:solidFill>
                  <a:schemeClr val="bg1"/>
                </a:solidFill>
                <a:latin typeface="Calibri (본문)"/>
              </a:rPr>
              <a:t>이예전</a:t>
            </a:r>
            <a:r>
              <a:rPr lang="en-US" altLang="ko-KR" sz="5000" b="1" dirty="0" smtClean="0">
                <a:solidFill>
                  <a:schemeClr val="bg1"/>
                </a:solidFill>
                <a:latin typeface="Calibri (본문)"/>
              </a:rPr>
              <a:t>)</a:t>
            </a:r>
            <a:endParaRPr lang="ko-KR" altLang="en-US" sz="5000" b="1" dirty="0">
              <a:solidFill>
                <a:schemeClr val="bg1"/>
              </a:solidFill>
              <a:latin typeface="Calibri (본문)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85688" y="2071666"/>
            <a:ext cx="17716624" cy="77153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+mn-ea"/>
              </a:rPr>
              <a:t>### 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부동산 용어 찾기 시나리오</a:t>
            </a:r>
          </a:p>
          <a:p>
            <a:pPr algn="ctr"/>
            <a:endParaRPr lang="ko-KR" altLang="en-US" sz="20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사용자가 부동산 용어 찾기를 </a:t>
            </a:r>
            <a:r>
              <a:rPr lang="ko-KR" altLang="en-US" sz="2000" dirty="0" err="1" smtClean="0">
                <a:solidFill>
                  <a:schemeClr val="tx1"/>
                </a:solidFill>
                <a:latin typeface="+mn-ea"/>
              </a:rPr>
              <a:t>선택시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 실행된다</a:t>
            </a:r>
            <a:r>
              <a:rPr lang="en-US" altLang="ko-KR" sz="20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algn="ctr"/>
            <a:endParaRPr lang="en-US" altLang="ko-KR" sz="20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+mn-ea"/>
              </a:rPr>
              <a:t>"</a:t>
            </a:r>
            <a:r>
              <a:rPr lang="ko-KR" altLang="en-US" sz="2000" dirty="0" err="1" smtClean="0">
                <a:solidFill>
                  <a:schemeClr val="tx1"/>
                </a:solidFill>
                <a:latin typeface="+mn-ea"/>
              </a:rPr>
              <a:t>챗봇</a:t>
            </a:r>
            <a:r>
              <a:rPr lang="en-US" altLang="ko-KR" sz="2000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안녕하세요</a:t>
            </a:r>
            <a:r>
              <a:rPr lang="en-US" altLang="ko-KR" sz="2000" dirty="0" smtClean="0">
                <a:solidFill>
                  <a:schemeClr val="tx1"/>
                </a:solidFill>
                <a:latin typeface="+mn-ea"/>
              </a:rPr>
              <a:t>! 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부동산 용어 찾기입니다</a:t>
            </a:r>
            <a:r>
              <a:rPr lang="en-US" altLang="ko-KR" sz="2000" dirty="0" smtClean="0">
                <a:solidFill>
                  <a:schemeClr val="tx1"/>
                </a:solidFill>
                <a:latin typeface="+mn-ea"/>
              </a:rPr>
              <a:t>. </a:t>
            </a: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알고 싶은 부동산 용어를 찾아보세요</a:t>
            </a:r>
            <a:r>
              <a:rPr lang="en-US" altLang="ko-KR" sz="2000" dirty="0" smtClean="0">
                <a:solidFill>
                  <a:schemeClr val="tx1"/>
                </a:solidFill>
                <a:latin typeface="+mn-ea"/>
              </a:rPr>
              <a:t>."</a:t>
            </a: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와 가나다순 찾기</a:t>
            </a:r>
            <a:r>
              <a:rPr lang="en-US" altLang="ko-KR" sz="2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검색해서 찾기 </a:t>
            </a:r>
            <a:r>
              <a:rPr lang="en-US" altLang="ko-KR" sz="2000" dirty="0" smtClean="0">
                <a:solidFill>
                  <a:schemeClr val="tx1"/>
                </a:solidFill>
                <a:latin typeface="+mn-ea"/>
              </a:rPr>
              <a:t>,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처음으로 메뉴를 표출한다</a:t>
            </a:r>
            <a:r>
              <a:rPr lang="en-US" altLang="ko-KR" sz="20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algn="ctr"/>
            <a:endParaRPr lang="en-US" altLang="ko-KR" sz="20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20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+mn-ea"/>
              </a:rPr>
              <a:t>1-1. 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첫 화면은 가나다순으로 찾기</a:t>
            </a:r>
            <a:r>
              <a:rPr lang="en-US" altLang="ko-KR" sz="2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검색해서 찾기</a:t>
            </a:r>
            <a:r>
              <a:rPr lang="en-US" altLang="ko-KR" sz="2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처음으로 메뉴가 출력된다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+mn-ea"/>
              </a:rPr>
              <a:t>1-2. 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처음으로 버튼을 </a:t>
            </a:r>
            <a:r>
              <a:rPr lang="ko-KR" altLang="en-US" sz="2000" dirty="0" err="1" smtClean="0">
                <a:solidFill>
                  <a:schemeClr val="tx1"/>
                </a:solidFill>
                <a:latin typeface="+mn-ea"/>
              </a:rPr>
              <a:t>웰컴블록이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 실행된다</a:t>
            </a:r>
            <a:r>
              <a:rPr lang="en-US" altLang="ko-KR" sz="20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algn="ctr"/>
            <a:endParaRPr lang="en-US" altLang="ko-KR" sz="20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+mn-ea"/>
              </a:rPr>
              <a:t>---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가나다순으로 찾기 시나리오</a:t>
            </a:r>
          </a:p>
          <a:p>
            <a:pPr algn="ctr"/>
            <a:endParaRPr lang="ko-KR" altLang="en-US" sz="20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사용자는 가나다순으로 찾기 메뉴를 선택하면 가</a:t>
            </a:r>
            <a:r>
              <a:rPr lang="en-US" altLang="ko-KR" sz="2000" dirty="0" smtClean="0">
                <a:solidFill>
                  <a:schemeClr val="tx1"/>
                </a:solidFill>
                <a:latin typeface="+mn-ea"/>
              </a:rPr>
              <a:t>,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나</a:t>
            </a:r>
            <a:r>
              <a:rPr lang="en-US" altLang="ko-KR" sz="2000" dirty="0" smtClean="0">
                <a:solidFill>
                  <a:schemeClr val="tx1"/>
                </a:solidFill>
                <a:latin typeface="+mn-ea"/>
              </a:rPr>
              <a:t>,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다 순 리스트가 표출된다</a:t>
            </a:r>
            <a:r>
              <a:rPr lang="en-US" altLang="ko-KR" sz="20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algn="ctr"/>
            <a:endParaRPr lang="en-US" altLang="ko-KR" sz="20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+mn-ea"/>
              </a:rPr>
              <a:t>1-1. 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각 가</a:t>
            </a:r>
            <a:r>
              <a:rPr lang="en-US" altLang="ko-KR" sz="2000" dirty="0" smtClean="0">
                <a:solidFill>
                  <a:schemeClr val="tx1"/>
                </a:solidFill>
                <a:latin typeface="+mn-ea"/>
              </a:rPr>
              <a:t>,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나</a:t>
            </a:r>
            <a:r>
              <a:rPr lang="en-US" altLang="ko-KR" sz="2000" dirty="0" smtClean="0">
                <a:solidFill>
                  <a:schemeClr val="tx1"/>
                </a:solidFill>
                <a:latin typeface="+mn-ea"/>
              </a:rPr>
              <a:t>,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다 목록을 누를 시 </a:t>
            </a:r>
            <a:r>
              <a:rPr lang="en-US" altLang="ko-KR" sz="2000" dirty="0" smtClean="0">
                <a:solidFill>
                  <a:schemeClr val="tx1"/>
                </a:solidFill>
                <a:latin typeface="+mn-ea"/>
              </a:rPr>
              <a:t>5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개의 용어 정보가 표출된다</a:t>
            </a:r>
            <a:r>
              <a:rPr lang="en-US" altLang="ko-KR" sz="20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+mn-ea"/>
              </a:rPr>
              <a:t>1-2 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용어 정보 밑 </a:t>
            </a:r>
            <a:r>
              <a:rPr lang="en-US" altLang="ko-KR" sz="2000" dirty="0" smtClean="0">
                <a:solidFill>
                  <a:schemeClr val="tx1"/>
                </a:solidFill>
                <a:latin typeface="+mn-ea"/>
              </a:rPr>
              <a:t>1.2.3.4.5. 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페이지선택 버튼이 표출된다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+mn-ea"/>
              </a:rPr>
              <a:t>1-3 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하단 부에 </a:t>
            </a:r>
            <a:r>
              <a:rPr lang="en-US" altLang="ko-KR" sz="2000" dirty="0" smtClean="0">
                <a:solidFill>
                  <a:schemeClr val="tx1"/>
                </a:solidFill>
                <a:latin typeface="+mn-ea"/>
              </a:rPr>
              <a:t>-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부동산 찾기로</a:t>
            </a:r>
            <a:r>
              <a:rPr lang="en-US" altLang="ko-KR" sz="2000" dirty="0" smtClean="0">
                <a:solidFill>
                  <a:schemeClr val="tx1"/>
                </a:solidFill>
                <a:latin typeface="+mn-ea"/>
              </a:rPr>
              <a:t>- 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버튼 표출</a:t>
            </a:r>
            <a:endParaRPr lang="en-US" altLang="ko-KR" sz="2000" dirty="0" smtClean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828675" y="514350"/>
          <a:ext cx="17621250" cy="9906000"/>
          <a:chOff x="828675" y="514350"/>
          <a:chExt cx="17621250" cy="9906000"/>
        </a:xfrm>
      </p:grpSpPr>
      <p:pic>
        <p:nvPicPr>
          <p:cNvPr id="13" name="rect319445625027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100" y="-409576"/>
            <a:ext cx="18354675" cy="10696575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6859304" y="285716"/>
            <a:ext cx="10715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000" b="1" dirty="0" smtClean="0">
                <a:solidFill>
                  <a:schemeClr val="bg1"/>
                </a:solidFill>
              </a:rPr>
              <a:t>02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5688" y="285716"/>
            <a:ext cx="5572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000" b="1" dirty="0" smtClean="0">
                <a:solidFill>
                  <a:schemeClr val="bg1"/>
                </a:solidFill>
                <a:latin typeface="Calibri (본문)"/>
              </a:rPr>
              <a:t>프로젝트 구성 및 역할분담</a:t>
            </a:r>
            <a:endParaRPr lang="ko-KR" altLang="en-US" sz="3000" b="1" dirty="0">
              <a:solidFill>
                <a:schemeClr val="bg1"/>
              </a:solidFill>
              <a:latin typeface="Calibri (본문)"/>
            </a:endParaRPr>
          </a:p>
        </p:txBody>
      </p:sp>
      <p:pic>
        <p:nvPicPr>
          <p:cNvPr id="11" name="drawline767109306498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166" y="466725"/>
            <a:ext cx="10406084" cy="171450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285688" y="1142972"/>
            <a:ext cx="80724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1" dirty="0" smtClean="0">
                <a:solidFill>
                  <a:schemeClr val="bg1"/>
                </a:solidFill>
                <a:latin typeface="Calibri (본문)"/>
              </a:rPr>
              <a:t>프로젝트 시나리오</a:t>
            </a:r>
            <a:r>
              <a:rPr lang="en-US" altLang="ko-KR" sz="5000" b="1" dirty="0" smtClean="0">
                <a:solidFill>
                  <a:schemeClr val="bg1"/>
                </a:solidFill>
                <a:latin typeface="Calibri (본문)"/>
              </a:rPr>
              <a:t>2(</a:t>
            </a:r>
            <a:r>
              <a:rPr lang="ko-KR" altLang="en-US" sz="5000" b="1" dirty="0" err="1" smtClean="0">
                <a:solidFill>
                  <a:schemeClr val="bg1"/>
                </a:solidFill>
                <a:latin typeface="Calibri (본문)"/>
              </a:rPr>
              <a:t>이예전</a:t>
            </a:r>
            <a:r>
              <a:rPr lang="en-US" altLang="ko-KR" sz="5000" b="1" dirty="0" smtClean="0">
                <a:solidFill>
                  <a:schemeClr val="bg1"/>
                </a:solidFill>
                <a:latin typeface="Calibri (본문)"/>
              </a:rPr>
              <a:t>)</a:t>
            </a:r>
            <a:endParaRPr lang="ko-KR" altLang="en-US" sz="5000" b="1" dirty="0">
              <a:solidFill>
                <a:schemeClr val="bg1"/>
              </a:solidFill>
              <a:latin typeface="Calibri (본문)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85688" y="2071666"/>
            <a:ext cx="17716624" cy="77153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+mn-ea"/>
              </a:rPr>
              <a:t>---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검색해서 찾기 시나리오</a:t>
            </a:r>
          </a:p>
          <a:p>
            <a:pPr algn="ctr"/>
            <a:endParaRPr lang="ko-KR" altLang="en-US" sz="20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사용자는 검색해서 찾기 메뉴를 선택하면 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+mn-ea"/>
              </a:rPr>
              <a:t>"</a:t>
            </a:r>
            <a:r>
              <a:rPr lang="ko-KR" altLang="en-US" sz="2000" dirty="0" err="1" smtClean="0">
                <a:solidFill>
                  <a:schemeClr val="tx1"/>
                </a:solidFill>
                <a:latin typeface="+mn-ea"/>
              </a:rPr>
              <a:t>챗봇</a:t>
            </a:r>
            <a:r>
              <a:rPr lang="en-US" altLang="ko-KR" sz="2000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알고 싶은 부동산 용어를 검색해주세요</a:t>
            </a:r>
            <a:r>
              <a:rPr lang="en-US" altLang="ko-KR" sz="2000" dirty="0" smtClean="0">
                <a:solidFill>
                  <a:schemeClr val="tx1"/>
                </a:solidFill>
                <a:latin typeface="+mn-ea"/>
              </a:rPr>
              <a:t>"</a:t>
            </a: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가 출력된다</a:t>
            </a:r>
            <a:r>
              <a:rPr lang="en-US" altLang="ko-KR" sz="20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algn="ctr"/>
            <a:endParaRPr lang="en-US" altLang="ko-KR" sz="20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+mn-ea"/>
              </a:rPr>
              <a:t>3-1. 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기존에 등록된 </a:t>
            </a:r>
            <a:r>
              <a:rPr lang="ko-KR" altLang="en-US" sz="2000" dirty="0" err="1" smtClean="0">
                <a:solidFill>
                  <a:schemeClr val="tx1"/>
                </a:solidFill>
                <a:latin typeface="+mn-ea"/>
              </a:rPr>
              <a:t>용어일경우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 용어에 대한 정보가 표출된다</a:t>
            </a:r>
            <a:r>
              <a:rPr lang="en-US" altLang="ko-KR" sz="20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+mn-ea"/>
              </a:rPr>
              <a:t>3-2. 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등록되지 </a:t>
            </a:r>
            <a:r>
              <a:rPr lang="ko-KR" altLang="en-US" sz="2000" dirty="0" err="1" smtClean="0">
                <a:solidFill>
                  <a:schemeClr val="tx1"/>
                </a:solidFill>
                <a:latin typeface="+mn-ea"/>
              </a:rPr>
              <a:t>않은용어일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 경우 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+mn-ea"/>
              </a:rPr>
              <a:t>"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찾고 계신 용어가 이 용어가 맞을까요 </a:t>
            </a:r>
            <a:r>
              <a:rPr lang="en-US" altLang="ko-KR" sz="2000" dirty="0" smtClean="0">
                <a:solidFill>
                  <a:schemeClr val="tx1"/>
                </a:solidFill>
                <a:latin typeface="+mn-ea"/>
              </a:rPr>
              <a:t>?" 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란 문구와 함께</a:t>
            </a: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입력한 단어로 다음 사전 링크를 제공한다</a:t>
            </a: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하단부 에는 </a:t>
            </a:r>
            <a:r>
              <a:rPr lang="en-US" altLang="ko-KR" sz="2000" dirty="0" smtClean="0">
                <a:solidFill>
                  <a:schemeClr val="tx1"/>
                </a:solidFill>
                <a:latin typeface="+mn-ea"/>
              </a:rPr>
              <a:t>"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예</a:t>
            </a:r>
            <a:r>
              <a:rPr lang="en-US" altLang="ko-KR" sz="2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000" dirty="0" err="1" smtClean="0">
                <a:solidFill>
                  <a:schemeClr val="tx1"/>
                </a:solidFill>
                <a:latin typeface="+mn-ea"/>
              </a:rPr>
              <a:t>아니오를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 입력해주세요</a:t>
            </a:r>
            <a:r>
              <a:rPr lang="en-US" altLang="ko-KR" sz="2000" dirty="0" smtClean="0">
                <a:solidFill>
                  <a:schemeClr val="tx1"/>
                </a:solidFill>
                <a:latin typeface="+mn-ea"/>
              </a:rPr>
              <a:t>" 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란 문구도 표출한다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+mn-ea"/>
              </a:rPr>
              <a:t>3-3 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예를 </a:t>
            </a:r>
            <a:r>
              <a:rPr lang="ko-KR" altLang="en-US" sz="2000" dirty="0" err="1" smtClean="0">
                <a:solidFill>
                  <a:schemeClr val="tx1"/>
                </a:solidFill>
                <a:latin typeface="+mn-ea"/>
              </a:rPr>
              <a:t>입력시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 다음 사전의 용어 및 용어 내용을 </a:t>
            </a:r>
            <a:r>
              <a:rPr lang="en-US" altLang="ko-KR" sz="2000" dirty="0" smtClean="0">
                <a:solidFill>
                  <a:schemeClr val="tx1"/>
                </a:solidFill>
                <a:latin typeface="+mn-ea"/>
              </a:rPr>
              <a:t>DB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에 저장한다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+mn-ea"/>
              </a:rPr>
              <a:t>3-4. 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아니요 </a:t>
            </a:r>
            <a:r>
              <a:rPr lang="ko-KR" altLang="en-US" sz="2000" dirty="0" err="1" smtClean="0">
                <a:solidFill>
                  <a:schemeClr val="tx1"/>
                </a:solidFill>
                <a:latin typeface="+mn-ea"/>
              </a:rPr>
              <a:t>입력시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  <a:latin typeface="+mn-ea"/>
              </a:rPr>
              <a:t>"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다시 입력해서 찾아보세요</a:t>
            </a:r>
            <a:r>
              <a:rPr lang="en-US" altLang="ko-KR" sz="2000" dirty="0" smtClean="0">
                <a:solidFill>
                  <a:schemeClr val="tx1"/>
                </a:solidFill>
                <a:latin typeface="+mn-ea"/>
              </a:rPr>
              <a:t>"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를 표출한다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+mn-ea"/>
              </a:rPr>
              <a:t>3-5 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하단 부에 </a:t>
            </a:r>
            <a:r>
              <a:rPr lang="en-US" altLang="ko-KR" sz="2000" dirty="0" smtClean="0">
                <a:solidFill>
                  <a:schemeClr val="tx1"/>
                </a:solidFill>
                <a:latin typeface="+mn-ea"/>
              </a:rPr>
              <a:t>-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부동산 찾기로</a:t>
            </a:r>
            <a:r>
              <a:rPr lang="en-US" altLang="ko-KR" sz="2000" dirty="0" smtClean="0">
                <a:solidFill>
                  <a:schemeClr val="tx1"/>
                </a:solidFill>
                <a:latin typeface="+mn-ea"/>
              </a:rPr>
              <a:t>- 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버튼 표출 </a:t>
            </a:r>
          </a:p>
          <a:p>
            <a:pPr algn="ctr"/>
            <a:endParaRPr lang="ko-KR" altLang="en-US" sz="20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관리자는 추가된 데이터를 </a:t>
            </a:r>
            <a:r>
              <a:rPr lang="ko-KR" altLang="en-US" sz="2000" dirty="0" err="1" smtClean="0">
                <a:solidFill>
                  <a:schemeClr val="tx1"/>
                </a:solidFill>
                <a:latin typeface="+mn-ea"/>
              </a:rPr>
              <a:t>확인후에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  <a:latin typeface="+mn-ea"/>
              </a:rPr>
              <a:t>DB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에서 카테고리 설정과 사용 여부를 변경해준다</a:t>
            </a: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카테고리 </a:t>
            </a:r>
            <a:r>
              <a:rPr lang="en-US" altLang="ko-KR" sz="2000" dirty="0" smtClean="0">
                <a:solidFill>
                  <a:schemeClr val="tx1"/>
                </a:solidFill>
                <a:latin typeface="+mn-ea"/>
              </a:rPr>
              <a:t>= (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가</a:t>
            </a:r>
            <a:r>
              <a:rPr lang="en-US" altLang="ko-KR" sz="2000" dirty="0" smtClean="0">
                <a:solidFill>
                  <a:schemeClr val="tx1"/>
                </a:solidFill>
                <a:latin typeface="+mn-ea"/>
              </a:rPr>
              <a:t>,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나</a:t>
            </a:r>
            <a:r>
              <a:rPr lang="en-US" altLang="ko-KR" sz="2000" dirty="0" smtClean="0">
                <a:solidFill>
                  <a:schemeClr val="tx1"/>
                </a:solidFill>
                <a:latin typeface="+mn-ea"/>
              </a:rPr>
              <a:t>,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다</a:t>
            </a:r>
            <a:r>
              <a:rPr lang="en-US" altLang="ko-KR" sz="2000" dirty="0" smtClean="0">
                <a:solidFill>
                  <a:schemeClr val="tx1"/>
                </a:solidFill>
                <a:latin typeface="+mn-ea"/>
              </a:rPr>
              <a:t>...)</a:t>
            </a: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사용여부 </a:t>
            </a:r>
            <a:r>
              <a:rPr lang="en-US" altLang="ko-KR" sz="2000" dirty="0" smtClean="0">
                <a:solidFill>
                  <a:schemeClr val="tx1"/>
                </a:solidFill>
                <a:latin typeface="+mn-ea"/>
              </a:rPr>
              <a:t>= (Y,N) 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디폴트 </a:t>
            </a:r>
            <a:r>
              <a:rPr lang="en-US" altLang="ko-KR" sz="2000" dirty="0" smtClean="0">
                <a:solidFill>
                  <a:schemeClr val="tx1"/>
                </a:solidFill>
                <a:latin typeface="+mn-ea"/>
              </a:rPr>
              <a:t>N</a:t>
            </a:r>
          </a:p>
          <a:p>
            <a:pPr algn="ctr"/>
            <a:endParaRPr lang="en-US" altLang="ko-KR" sz="20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 </a:t>
            </a:r>
          </a:p>
          <a:p>
            <a:pPr algn="ctr"/>
            <a:endParaRPr lang="ko-KR" altLang="en-US" sz="20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828675" y="514350"/>
          <a:ext cx="17621250" cy="9906000"/>
          <a:chOff x="828675" y="514350"/>
          <a:chExt cx="17621250" cy="9906000"/>
        </a:xfrm>
      </p:grpSpPr>
      <p:pic>
        <p:nvPicPr>
          <p:cNvPr id="13" name="rect319445625027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100" y="-409576"/>
            <a:ext cx="18354675" cy="10696575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6859304" y="285716"/>
            <a:ext cx="10715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000" b="1" dirty="0" smtClean="0">
                <a:solidFill>
                  <a:schemeClr val="bg1"/>
                </a:solidFill>
              </a:rPr>
              <a:t>02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5688" y="285716"/>
            <a:ext cx="5572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000" b="1" dirty="0" smtClean="0">
                <a:solidFill>
                  <a:schemeClr val="bg1"/>
                </a:solidFill>
                <a:latin typeface="Calibri (본문)"/>
              </a:rPr>
              <a:t>프로젝트 구성 및 역할분담</a:t>
            </a:r>
            <a:endParaRPr lang="ko-KR" altLang="en-US" sz="3000" b="1" dirty="0">
              <a:solidFill>
                <a:schemeClr val="bg1"/>
              </a:solidFill>
              <a:latin typeface="Calibri (본문)"/>
            </a:endParaRPr>
          </a:p>
        </p:txBody>
      </p:sp>
      <p:pic>
        <p:nvPicPr>
          <p:cNvPr id="11" name="drawline767109306498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166" y="466725"/>
            <a:ext cx="10406084" cy="171450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1214382" y="1142972"/>
            <a:ext cx="778674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1" dirty="0" smtClean="0">
                <a:solidFill>
                  <a:schemeClr val="bg1"/>
                </a:solidFill>
                <a:latin typeface="Calibri (본문)"/>
              </a:rPr>
              <a:t>프로젝트 시나리오</a:t>
            </a:r>
            <a:r>
              <a:rPr lang="en-US" altLang="ko-KR" sz="5000" b="1" dirty="0" smtClean="0">
                <a:solidFill>
                  <a:schemeClr val="bg1"/>
                </a:solidFill>
                <a:latin typeface="Calibri (본문)"/>
              </a:rPr>
              <a:t>(</a:t>
            </a:r>
            <a:r>
              <a:rPr lang="ko-KR" altLang="en-US" sz="5000" b="1" dirty="0" err="1" smtClean="0">
                <a:solidFill>
                  <a:schemeClr val="bg1"/>
                </a:solidFill>
                <a:latin typeface="Calibri (본문)"/>
              </a:rPr>
              <a:t>이예전</a:t>
            </a:r>
            <a:r>
              <a:rPr lang="en-US" altLang="ko-KR" sz="5000" b="1" dirty="0" smtClean="0">
                <a:solidFill>
                  <a:schemeClr val="bg1"/>
                </a:solidFill>
                <a:latin typeface="Calibri (본문)"/>
              </a:rPr>
              <a:t>)</a:t>
            </a:r>
            <a:endParaRPr lang="ko-KR" altLang="en-US" sz="5000" b="1" dirty="0">
              <a:solidFill>
                <a:schemeClr val="bg1"/>
              </a:solidFill>
              <a:latin typeface="Calibri (본문)"/>
            </a:endParaRPr>
          </a:p>
        </p:txBody>
      </p:sp>
      <p:pic>
        <p:nvPicPr>
          <p:cNvPr id="30722" name="Picture 2" descr="C:\Users\human\Downloads\2.drawio (2)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71638" y="2643170"/>
            <a:ext cx="14282615" cy="60722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828675" y="514350"/>
          <a:ext cx="17621250" cy="9906000"/>
          <a:chOff x="828675" y="514350"/>
          <a:chExt cx="17621250" cy="9906000"/>
        </a:xfrm>
      </p:grpSpPr>
      <p:pic>
        <p:nvPicPr>
          <p:cNvPr id="13" name="rect319445625027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100" y="-409576"/>
            <a:ext cx="18354675" cy="10696575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6859304" y="285716"/>
            <a:ext cx="10715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000" b="1" dirty="0" smtClean="0">
                <a:solidFill>
                  <a:schemeClr val="bg1"/>
                </a:solidFill>
              </a:rPr>
              <a:t>02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5688" y="285716"/>
            <a:ext cx="5572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000" b="1" dirty="0" smtClean="0">
                <a:solidFill>
                  <a:schemeClr val="bg1"/>
                </a:solidFill>
                <a:latin typeface="Calibri (본문)"/>
              </a:rPr>
              <a:t>프로젝트 구성 및 역할분담</a:t>
            </a:r>
            <a:endParaRPr lang="ko-KR" altLang="en-US" sz="3000" b="1" dirty="0">
              <a:solidFill>
                <a:schemeClr val="bg1"/>
              </a:solidFill>
              <a:latin typeface="Calibri (본문)"/>
            </a:endParaRPr>
          </a:p>
        </p:txBody>
      </p:sp>
      <p:pic>
        <p:nvPicPr>
          <p:cNvPr id="11" name="drawline767109306498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166" y="466725"/>
            <a:ext cx="10406084" cy="171450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285688" y="1142972"/>
            <a:ext cx="778674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1" dirty="0" smtClean="0">
                <a:solidFill>
                  <a:schemeClr val="bg1"/>
                </a:solidFill>
                <a:latin typeface="Calibri (본문)"/>
              </a:rPr>
              <a:t>프로젝트 </a:t>
            </a:r>
            <a:r>
              <a:rPr lang="en-US" altLang="ko-KR" sz="5000" b="1" dirty="0" smtClean="0">
                <a:solidFill>
                  <a:schemeClr val="bg1"/>
                </a:solidFill>
                <a:latin typeface="Calibri (본문)"/>
              </a:rPr>
              <a:t>UI</a:t>
            </a:r>
            <a:r>
              <a:rPr lang="ko-KR" altLang="en-US" sz="5000" b="1" dirty="0" smtClean="0">
                <a:solidFill>
                  <a:schemeClr val="bg1"/>
                </a:solidFill>
                <a:latin typeface="Calibri (본문)"/>
              </a:rPr>
              <a:t>설계</a:t>
            </a:r>
            <a:r>
              <a:rPr lang="en-US" altLang="ko-KR" sz="5000" b="1" dirty="0" smtClean="0">
                <a:solidFill>
                  <a:schemeClr val="bg1"/>
                </a:solidFill>
                <a:latin typeface="Calibri (본문)"/>
              </a:rPr>
              <a:t>(</a:t>
            </a:r>
            <a:r>
              <a:rPr lang="ko-KR" altLang="en-US" sz="5000" b="1" dirty="0" err="1" smtClean="0">
                <a:solidFill>
                  <a:schemeClr val="bg1"/>
                </a:solidFill>
                <a:latin typeface="Calibri (본문)"/>
              </a:rPr>
              <a:t>이예전</a:t>
            </a:r>
            <a:r>
              <a:rPr lang="en-US" altLang="ko-KR" sz="5000" b="1" dirty="0" smtClean="0">
                <a:solidFill>
                  <a:schemeClr val="bg1"/>
                </a:solidFill>
                <a:latin typeface="Calibri (본문)"/>
              </a:rPr>
              <a:t>)</a:t>
            </a:r>
            <a:endParaRPr lang="ko-KR" altLang="en-US" sz="5000" b="1" dirty="0">
              <a:solidFill>
                <a:schemeClr val="bg1"/>
              </a:solidFill>
              <a:latin typeface="Calibri (본문)"/>
            </a:endParaRPr>
          </a:p>
        </p:txBody>
      </p:sp>
      <p:pic>
        <p:nvPicPr>
          <p:cNvPr id="32771" name="Picture 3" descr="C:\Users\human\Downloads\KakaoTalk_20240112_172539027_0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28762" y="2143104"/>
            <a:ext cx="14501914" cy="76438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102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-485775" y="371475"/>
          <a:ext cx="19011900" cy="11096625"/>
          <a:chOff x="-485775" y="371475"/>
          <a:chExt cx="19011900" cy="11096625"/>
        </a:xfrm>
      </p:grpSpPr>
      <p:pic>
        <p:nvPicPr>
          <p:cNvPr id="18" name="text39223201006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192" y="5214938"/>
            <a:ext cx="4295775" cy="914400"/>
          </a:xfrm>
          <a:prstGeom prst="rect">
            <a:avLst/>
          </a:prstGeom>
          <a:noFill/>
        </p:spPr>
      </p:pic>
      <p:pic>
        <p:nvPicPr>
          <p:cNvPr id="2" name="text34739141856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506" y="3214674"/>
            <a:ext cx="3314700" cy="1885950"/>
          </a:xfrm>
          <a:prstGeom prst="rect">
            <a:avLst/>
          </a:prstGeom>
          <a:noFill/>
        </p:spPr>
      </p:pic>
      <p:pic>
        <p:nvPicPr>
          <p:cNvPr id="3" name="text9012876778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49625" y="371475"/>
            <a:ext cx="1533525" cy="381000"/>
          </a:xfrm>
          <a:prstGeom prst="rect">
            <a:avLst/>
          </a:prstGeom>
          <a:noFill/>
        </p:spPr>
      </p:pic>
      <p:pic>
        <p:nvPicPr>
          <p:cNvPr id="4" name="text767576313630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" y="7277100"/>
            <a:ext cx="2971800" cy="1619250"/>
          </a:xfrm>
          <a:prstGeom prst="rect">
            <a:avLst/>
          </a:prstGeom>
          <a:noFill/>
        </p:spPr>
      </p:pic>
      <p:pic>
        <p:nvPicPr>
          <p:cNvPr id="5" name="rect8701735737649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" y="6705600"/>
            <a:ext cx="18288001" cy="3581399"/>
          </a:xfrm>
          <a:prstGeom prst="rect">
            <a:avLst/>
          </a:prstGeom>
          <a:noFill/>
        </p:spPr>
      </p:pic>
      <p:pic>
        <p:nvPicPr>
          <p:cNvPr id="6" name="text1880742616666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2925" y="371475"/>
            <a:ext cx="2724150" cy="381000"/>
          </a:xfrm>
          <a:prstGeom prst="rect">
            <a:avLst/>
          </a:prstGeom>
          <a:noFill/>
        </p:spPr>
      </p:pic>
      <p:pic>
        <p:nvPicPr>
          <p:cNvPr id="7" name="text8427214365515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00596" y="3214674"/>
            <a:ext cx="3305175" cy="1876425"/>
          </a:xfrm>
          <a:prstGeom prst="rect">
            <a:avLst/>
          </a:prstGeom>
          <a:noFill/>
        </p:spPr>
      </p:pic>
      <p:pic>
        <p:nvPicPr>
          <p:cNvPr id="9" name="text7936694100585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43472" y="5214938"/>
            <a:ext cx="4295775" cy="1400175"/>
          </a:xfrm>
          <a:prstGeom prst="rect">
            <a:avLst/>
          </a:prstGeom>
          <a:noFill/>
        </p:spPr>
      </p:pic>
      <p:pic>
        <p:nvPicPr>
          <p:cNvPr id="10" name="drawline767109306498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86075" y="514350"/>
            <a:ext cx="13858875" cy="152400"/>
          </a:xfrm>
          <a:prstGeom prst="rect">
            <a:avLst/>
          </a:prstGeom>
          <a:noFill/>
        </p:spPr>
      </p:pic>
      <p:pic>
        <p:nvPicPr>
          <p:cNvPr id="12" name="text896904835462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15504" y="3214674"/>
            <a:ext cx="3305175" cy="1876425"/>
          </a:xfrm>
          <a:prstGeom prst="rect">
            <a:avLst/>
          </a:prstGeom>
          <a:noFill/>
        </p:spPr>
      </p:pic>
      <p:pic>
        <p:nvPicPr>
          <p:cNvPr id="13" name="text3231941272290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86942" y="5214938"/>
            <a:ext cx="4295775" cy="914400"/>
          </a:xfrm>
          <a:prstGeom prst="rect">
            <a:avLst/>
          </a:prstGeom>
          <a:noFill/>
        </p:spPr>
      </p:pic>
      <p:pic>
        <p:nvPicPr>
          <p:cNvPr id="15" name="text1496267818893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287536" y="5143500"/>
            <a:ext cx="4295775" cy="428625"/>
          </a:xfrm>
          <a:prstGeom prst="rect">
            <a:avLst/>
          </a:prstGeom>
          <a:noFill/>
        </p:spPr>
      </p:pic>
      <p:pic>
        <p:nvPicPr>
          <p:cNvPr id="17" name="text1234136055300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287536" y="3214674"/>
            <a:ext cx="3305175" cy="1876425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5072034" y="7286640"/>
            <a:ext cx="285752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/>
              <a:buChar char="Ø"/>
            </a:pPr>
            <a:r>
              <a:rPr lang="ko-KR" altLang="en-US" sz="2000" b="1" dirty="0" smtClean="0"/>
              <a:t>프로젝트 구성</a:t>
            </a:r>
            <a:endParaRPr lang="en-US" altLang="ko-KR" sz="2000" b="1" dirty="0" smtClean="0"/>
          </a:p>
          <a:p>
            <a:pPr>
              <a:buFont typeface="Wingdings"/>
              <a:buChar char="Ø"/>
            </a:pPr>
            <a:endParaRPr lang="en-US" altLang="ko-KR" sz="2000" b="1" dirty="0" smtClean="0"/>
          </a:p>
          <a:p>
            <a:pPr>
              <a:buFont typeface="Wingdings"/>
              <a:buChar char="Ø"/>
            </a:pPr>
            <a:r>
              <a:rPr lang="ko-KR" altLang="en-US" sz="2000" b="1" dirty="0" smtClean="0"/>
              <a:t>프로젝트 시나리오</a:t>
            </a:r>
            <a:endParaRPr lang="en-US" altLang="ko-KR" sz="2000" b="1" dirty="0" smtClean="0"/>
          </a:p>
          <a:p>
            <a:pPr>
              <a:buFont typeface="Wingdings"/>
              <a:buChar char="Ø"/>
            </a:pPr>
            <a:endParaRPr lang="en-US" altLang="ko-KR" sz="2000" b="1" dirty="0" smtClean="0"/>
          </a:p>
          <a:p>
            <a:pPr>
              <a:buFont typeface="Wingdings"/>
              <a:buChar char="Ø"/>
            </a:pPr>
            <a:r>
              <a:rPr lang="en-US" altLang="ko-KR" sz="2000" b="1" dirty="0" smtClean="0"/>
              <a:t>UI</a:t>
            </a:r>
            <a:r>
              <a:rPr lang="ko-KR" altLang="en-US" sz="2000" b="1" dirty="0" smtClean="0"/>
              <a:t>설계</a:t>
            </a:r>
            <a:endParaRPr lang="en-US" altLang="ko-KR" sz="2000" b="1" dirty="0" smtClean="0"/>
          </a:p>
          <a:p>
            <a:pPr>
              <a:buFont typeface="Wingdings"/>
              <a:buChar char="Ø"/>
            </a:pPr>
            <a:endParaRPr lang="en-US" altLang="ko-KR" sz="2000" b="1" dirty="0" smtClean="0"/>
          </a:p>
          <a:p>
            <a:pPr>
              <a:buFont typeface="Wingdings"/>
              <a:buChar char="Ø"/>
            </a:pPr>
            <a:r>
              <a:rPr lang="ko-KR" altLang="en-US" sz="2000" b="1" dirty="0" smtClean="0"/>
              <a:t>역할 분담</a:t>
            </a:r>
            <a:endParaRPr lang="en-US" altLang="ko-KR" sz="2000" b="1" dirty="0" smtClean="0"/>
          </a:p>
          <a:p>
            <a:pPr>
              <a:buFont typeface="Wingdings"/>
              <a:buChar char="Ø"/>
            </a:pPr>
            <a:endParaRPr lang="en-US" altLang="ko-KR" sz="2000" b="1" dirty="0" smtClean="0"/>
          </a:p>
          <a:p>
            <a:pPr>
              <a:buFont typeface="Wingdings" pitchFamily="2" charset="2"/>
              <a:buChar char="Ø"/>
            </a:pPr>
            <a:endParaRPr lang="ko-KR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14316" y="7286640"/>
            <a:ext cx="285752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/>
              <a:buChar char="Ø"/>
            </a:pPr>
            <a:r>
              <a:rPr lang="ko-KR" altLang="en-US" sz="2000" b="1" dirty="0" smtClean="0"/>
              <a:t>프로젝트 기획의도</a:t>
            </a:r>
            <a:endParaRPr lang="en-US" altLang="ko-KR" sz="2000" b="1" dirty="0" smtClean="0"/>
          </a:p>
          <a:p>
            <a:pPr>
              <a:buFont typeface="Wingdings"/>
              <a:buChar char="Ø"/>
            </a:pPr>
            <a:endParaRPr lang="en-US" altLang="ko-KR" sz="2000" b="1" dirty="0" smtClean="0"/>
          </a:p>
          <a:p>
            <a:pPr>
              <a:buFont typeface="Wingdings"/>
              <a:buChar char="Ø"/>
            </a:pPr>
            <a:r>
              <a:rPr lang="ko-KR" altLang="en-US" sz="2000" b="1" dirty="0" smtClean="0"/>
              <a:t>유사프로그램 분석</a:t>
            </a:r>
            <a:endParaRPr lang="en-US" altLang="ko-KR" sz="2000" b="1" dirty="0" smtClean="0"/>
          </a:p>
          <a:p>
            <a:endParaRPr lang="ko-KR" alt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9644066" y="7215202"/>
            <a:ext cx="2857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/>
              <a:buChar char="Ø"/>
            </a:pPr>
            <a:r>
              <a:rPr lang="ko-KR" altLang="en-US" sz="2000" b="1" dirty="0" smtClean="0"/>
              <a:t>프로젝트 일정</a:t>
            </a:r>
            <a:endParaRPr lang="en-US" altLang="ko-KR" sz="2000" b="1" dirty="0" smtClean="0"/>
          </a:p>
          <a:p>
            <a:pPr>
              <a:buFont typeface="Wingdings"/>
              <a:buChar char="Ø"/>
            </a:pPr>
            <a:endParaRPr lang="en-US" altLang="ko-KR" sz="2000" b="1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14287536" y="7286640"/>
            <a:ext cx="2857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&gt;</a:t>
            </a:r>
            <a:r>
              <a:rPr lang="ko-KR" altLang="en-US" sz="2000" b="1" dirty="0" smtClean="0"/>
              <a:t>요구사항 </a:t>
            </a:r>
            <a:r>
              <a:rPr lang="ko-KR" altLang="en-US" sz="2000" b="1" dirty="0" smtClean="0"/>
              <a:t>정의서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pPr>
              <a:buFont typeface="Wingdings"/>
              <a:buChar char="Ø"/>
            </a:pPr>
            <a:r>
              <a:rPr lang="ko-KR" altLang="en-US" sz="2000" b="1" dirty="0" err="1" smtClean="0"/>
              <a:t>엔티티</a:t>
            </a:r>
            <a:r>
              <a:rPr lang="ko-KR" altLang="en-US" sz="2000" b="1" dirty="0" smtClean="0"/>
              <a:t> 정의서</a:t>
            </a:r>
            <a:endParaRPr lang="en-US" altLang="ko-KR" sz="2000" b="1" dirty="0" smtClean="0"/>
          </a:p>
          <a:p>
            <a:pPr>
              <a:buFont typeface="Wingdings"/>
              <a:buChar char="Ø"/>
            </a:pPr>
            <a:endParaRPr lang="en-US" altLang="ko-KR" sz="2000" b="1" dirty="0" smtClean="0"/>
          </a:p>
          <a:p>
            <a:pPr>
              <a:buFont typeface="Wingdings"/>
              <a:buChar char="Ø"/>
            </a:pPr>
            <a:r>
              <a:rPr lang="ko-KR" altLang="en-US" sz="2000" b="1" dirty="0" smtClean="0"/>
              <a:t>개발환경</a:t>
            </a:r>
            <a:endParaRPr lang="en-US" altLang="ko-KR" sz="2000" b="1" dirty="0" smtClean="0"/>
          </a:p>
          <a:p>
            <a:pPr>
              <a:buFont typeface="Wingdings"/>
              <a:buChar char="Ø"/>
            </a:pPr>
            <a:endParaRPr lang="ko-KR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828675" y="514350"/>
          <a:ext cx="17621250" cy="9906000"/>
          <a:chOff x="828675" y="514350"/>
          <a:chExt cx="17621250" cy="9906000"/>
        </a:xfrm>
      </p:grpSpPr>
      <p:pic>
        <p:nvPicPr>
          <p:cNvPr id="13" name="rect319445625027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100" y="-409576"/>
            <a:ext cx="18354675" cy="10696575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6859304" y="285716"/>
            <a:ext cx="10715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000" b="1" dirty="0" smtClean="0">
                <a:solidFill>
                  <a:schemeClr val="bg1"/>
                </a:solidFill>
              </a:rPr>
              <a:t>02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5688" y="285716"/>
            <a:ext cx="5572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000" b="1" dirty="0" smtClean="0">
                <a:solidFill>
                  <a:schemeClr val="bg1"/>
                </a:solidFill>
                <a:latin typeface="Calibri (본문)"/>
              </a:rPr>
              <a:t>프로젝트 구성 및 역할분담</a:t>
            </a:r>
            <a:endParaRPr lang="ko-KR" altLang="en-US" sz="3000" b="1" dirty="0">
              <a:solidFill>
                <a:schemeClr val="bg1"/>
              </a:solidFill>
              <a:latin typeface="Calibri (본문)"/>
            </a:endParaRPr>
          </a:p>
        </p:txBody>
      </p:sp>
      <p:pic>
        <p:nvPicPr>
          <p:cNvPr id="11" name="drawline767109306498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166" y="466725"/>
            <a:ext cx="10406084" cy="171450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285688" y="1142972"/>
            <a:ext cx="7143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1" dirty="0" smtClean="0">
                <a:solidFill>
                  <a:schemeClr val="bg1"/>
                </a:solidFill>
                <a:latin typeface="Calibri (본문)"/>
              </a:rPr>
              <a:t>프로젝트 역할분담</a:t>
            </a:r>
            <a:endParaRPr lang="ko-KR" altLang="en-US" sz="5000" b="1" dirty="0">
              <a:solidFill>
                <a:schemeClr val="bg1"/>
              </a:solidFill>
              <a:latin typeface="Calibri (본문)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89119229"/>
              </p:ext>
            </p:extLst>
          </p:nvPr>
        </p:nvGraphicFramePr>
        <p:xfrm>
          <a:off x="2357390" y="2786046"/>
          <a:ext cx="12930278" cy="5802691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2701849">
                  <a:extLst>
                    <a:ext uri="{9D8B030D-6E8A-4147-A177-3AD203B41FA5}">
                      <a16:colId xmlns="" xmlns:a16="http://schemas.microsoft.com/office/drawing/2014/main" val="4097100218"/>
                    </a:ext>
                  </a:extLst>
                </a:gridCol>
                <a:gridCol w="2122882">
                  <a:extLst>
                    <a:ext uri="{9D8B030D-6E8A-4147-A177-3AD203B41FA5}">
                      <a16:colId xmlns="" xmlns:a16="http://schemas.microsoft.com/office/drawing/2014/main" val="2200023631"/>
                    </a:ext>
                  </a:extLst>
                </a:gridCol>
                <a:gridCol w="8105547">
                  <a:extLst>
                    <a:ext uri="{9D8B030D-6E8A-4147-A177-3AD203B41FA5}">
                      <a16:colId xmlns="" xmlns:a16="http://schemas.microsoft.com/office/drawing/2014/main" val="1042151021"/>
                    </a:ext>
                  </a:extLst>
                </a:gridCol>
              </a:tblGrid>
              <a:tr h="8413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담당자</a:t>
                      </a:r>
                      <a:endParaRPr lang="en-US" altLang="ko-KR" sz="2500" dirty="0" smtClean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역할</a:t>
                      </a:r>
                      <a:endParaRPr lang="ko-KR" altLang="en-US" sz="25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담당 업무</a:t>
                      </a:r>
                      <a:endParaRPr lang="ko-KR" altLang="en-US" sz="25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8907696"/>
                  </a:ext>
                </a:extLst>
              </a:tr>
              <a:tr h="1730405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2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우영민</a:t>
                      </a:r>
                      <a:endParaRPr lang="ko-KR" altLang="en-US" sz="2500" b="0" i="0" u="none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250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팀장</a:t>
                      </a:r>
                      <a:endParaRPr kumimoji="0" lang="ko-KR" altLang="en-US" sz="250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2500" b="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서울 </a:t>
                      </a:r>
                      <a:r>
                        <a:rPr lang="ko-KR" altLang="en-US" sz="2500" b="0" dirty="0" err="1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전월세</a:t>
                      </a:r>
                      <a:r>
                        <a:rPr lang="ko-KR" altLang="en-US" sz="2500" b="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찾기</a:t>
                      </a:r>
                      <a:endParaRPr lang="en-US" altLang="ko-KR" sz="2500" b="0" dirty="0" smtClean="0">
                        <a:ln w="12700">
                          <a:solidFill>
                            <a:srgbClr val="939597"/>
                          </a:solidFill>
                          <a:prstDash val="solid"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2500" b="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매매 수익 계산</a:t>
                      </a:r>
                      <a:endParaRPr lang="en-US" altLang="ko-KR" sz="2500" b="0" dirty="0" smtClean="0">
                        <a:ln w="12700">
                          <a:solidFill>
                            <a:srgbClr val="939597"/>
                          </a:solidFill>
                          <a:prstDash val="solid"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98731959"/>
                  </a:ext>
                </a:extLst>
              </a:tr>
              <a:tr h="17859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500" b="0" i="0" u="none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이예전</a:t>
                      </a:r>
                      <a:endParaRPr lang="ko-KR" altLang="en-US" sz="2500" b="0" i="0" u="none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250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팀원</a:t>
                      </a:r>
                      <a:endParaRPr kumimoji="0" lang="en-US" altLang="ko-KR" sz="250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2500" b="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2500" b="0" baseline="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부동산 용어</a:t>
                      </a:r>
                      <a:endParaRPr lang="en-US" altLang="ko-KR" sz="2500" b="0" baseline="0" dirty="0" smtClean="0">
                        <a:ln w="12700">
                          <a:solidFill>
                            <a:srgbClr val="939597"/>
                          </a:solidFill>
                          <a:prstDash val="solid"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2500" b="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매매 수익 계산</a:t>
                      </a:r>
                      <a:endParaRPr lang="en-US" altLang="ko-KR" sz="2500" b="0" dirty="0" smtClean="0">
                        <a:ln w="12700">
                          <a:solidFill>
                            <a:srgbClr val="939597"/>
                          </a:solidFill>
                          <a:prstDash val="solid"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818740807"/>
                  </a:ext>
                </a:extLst>
              </a:tr>
              <a:tr h="14449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임유정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2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2500" b="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2500" b="0" baseline="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퀴즈</a:t>
                      </a:r>
                      <a:endParaRPr lang="en-US" altLang="ko-KR" sz="2500" b="0" baseline="0" dirty="0" smtClean="0">
                        <a:ln w="12700">
                          <a:solidFill>
                            <a:srgbClr val="939597"/>
                          </a:solidFill>
                          <a:prstDash val="solid"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627304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161925" y="-1466850"/>
          <a:ext cx="18449925" cy="11315700"/>
          <a:chOff x="-161925" y="-1466850"/>
          <a:chExt cx="18449925" cy="11315700"/>
        </a:xfrm>
      </p:grpSpPr>
      <p:pic>
        <p:nvPicPr>
          <p:cNvPr id="7" name="rect573068933632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1925" y="-1466850"/>
            <a:ext cx="18611850" cy="12782550"/>
          </a:xfrm>
          <a:prstGeom prst="rect">
            <a:avLst/>
          </a:prstGeom>
          <a:noFill/>
        </p:spPr>
      </p:pic>
      <p:pic>
        <p:nvPicPr>
          <p:cNvPr id="3" name="drawline860057131343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150" y="4029075"/>
            <a:ext cx="4476750" cy="142875"/>
          </a:xfrm>
          <a:prstGeom prst="rect">
            <a:avLst/>
          </a:prstGeom>
          <a:noFill/>
        </p:spPr>
      </p:pic>
      <p:pic>
        <p:nvPicPr>
          <p:cNvPr id="5" name="drawline522960191424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200" y="3038475"/>
            <a:ext cx="4457700" cy="142875"/>
          </a:xfrm>
          <a:prstGeom prst="rect">
            <a:avLst/>
          </a:prstGeom>
          <a:noFill/>
        </p:spPr>
      </p:pic>
      <p:pic>
        <p:nvPicPr>
          <p:cNvPr id="6" name="drawline64366672169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6100" y="3038475"/>
            <a:ext cx="4505325" cy="142875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643142" y="5000624"/>
            <a:ext cx="1321603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500" b="1" dirty="0" smtClean="0">
                <a:solidFill>
                  <a:schemeClr val="bg1"/>
                </a:solidFill>
              </a:rPr>
              <a:t>프로젝트 일정</a:t>
            </a:r>
            <a:endParaRPr lang="ko-KR" altLang="en-US" sz="85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86678" y="3210156"/>
            <a:ext cx="26432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dirty="0" smtClean="0">
                <a:solidFill>
                  <a:schemeClr val="bg1"/>
                </a:solidFill>
              </a:rPr>
              <a:t>0  3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828675" y="514350"/>
          <a:ext cx="17621250" cy="9906000"/>
          <a:chOff x="828675" y="514350"/>
          <a:chExt cx="17621250" cy="9906000"/>
        </a:xfrm>
      </p:grpSpPr>
      <p:pic>
        <p:nvPicPr>
          <p:cNvPr id="2" name="drawline1555534976109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225" y="619125"/>
            <a:ext cx="12963525" cy="13335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6930742" y="357154"/>
            <a:ext cx="10715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000" b="1" dirty="0" smtClean="0">
                <a:solidFill>
                  <a:srgbClr val="FFA102"/>
                </a:solidFill>
              </a:rPr>
              <a:t>03</a:t>
            </a:r>
            <a:endParaRPr lang="ko-KR" altLang="en-US" sz="3000" b="1" dirty="0">
              <a:solidFill>
                <a:srgbClr val="FFA10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8630" y="428592"/>
            <a:ext cx="29289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srgbClr val="FFA102"/>
                </a:solidFill>
                <a:latin typeface="Calibri (본문)"/>
              </a:rPr>
              <a:t>프로젝트 일정</a:t>
            </a:r>
            <a:endParaRPr lang="ko-KR" altLang="en-US" sz="3000" b="1" dirty="0">
              <a:solidFill>
                <a:srgbClr val="FFA102"/>
              </a:solidFill>
              <a:latin typeface="Calibri (본문)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1142972"/>
            <a:ext cx="52864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dirty="0" smtClean="0">
                <a:solidFill>
                  <a:srgbClr val="FFA102"/>
                </a:solidFill>
                <a:latin typeface="Calibri (본문)"/>
              </a:rPr>
              <a:t>WBS</a:t>
            </a:r>
            <a:endParaRPr lang="ko-KR" altLang="en-US" sz="5000" b="1" dirty="0">
              <a:solidFill>
                <a:srgbClr val="FFA102"/>
              </a:solidFill>
              <a:latin typeface="Calibri (본문)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714316" y="2214542"/>
          <a:ext cx="16502182" cy="7444944"/>
        </p:xfrm>
        <a:graphic>
          <a:graphicData uri="http://schemas.openxmlformats.org/drawingml/2006/table">
            <a:tbl>
              <a:tblPr/>
              <a:tblGrid>
                <a:gridCol w="474736"/>
                <a:gridCol w="413874"/>
                <a:gridCol w="1444500"/>
                <a:gridCol w="3002611"/>
                <a:gridCol w="730364"/>
                <a:gridCol w="551830"/>
                <a:gridCol w="340838"/>
                <a:gridCol w="454449"/>
                <a:gridCol w="454449"/>
                <a:gridCol w="454449"/>
                <a:gridCol w="454449"/>
                <a:gridCol w="454449"/>
                <a:gridCol w="454449"/>
                <a:gridCol w="454449"/>
                <a:gridCol w="454449"/>
                <a:gridCol w="454449"/>
                <a:gridCol w="454449"/>
                <a:gridCol w="454449"/>
                <a:gridCol w="454449"/>
                <a:gridCol w="454449"/>
                <a:gridCol w="454449"/>
                <a:gridCol w="454449"/>
                <a:gridCol w="454449"/>
                <a:gridCol w="454449"/>
                <a:gridCol w="454449"/>
                <a:gridCol w="454449"/>
                <a:gridCol w="454449"/>
                <a:gridCol w="454449"/>
              </a:tblGrid>
              <a:tr h="36923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FFFFFF"/>
                          </a:solidFill>
                          <a:latin typeface="맑은 고딕"/>
                        </a:rPr>
                        <a:t> 시작일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2024</a:t>
                      </a:r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년 </a:t>
                      </a: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월 </a:t>
                      </a: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15</a:t>
                      </a:r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일 월요일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5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5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500" b="0" i="0" u="none" strike="noStrike">
                        <a:solidFill>
                          <a:srgbClr val="808080"/>
                        </a:solidFill>
                        <a:latin typeface="맑은 고딕"/>
                      </a:endParaRP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500" b="0" i="0" u="none" strike="noStrike">
                        <a:solidFill>
                          <a:srgbClr val="5A5A5A"/>
                        </a:solidFill>
                        <a:latin typeface="맑은 고딕"/>
                      </a:endParaRP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500" b="0" i="0" u="none" strike="noStrike">
                        <a:solidFill>
                          <a:srgbClr val="5A5A5A"/>
                        </a:solidFill>
                        <a:latin typeface="맑은 고딕"/>
                      </a:endParaRP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500" b="0" i="0" u="none" strike="noStrike">
                        <a:solidFill>
                          <a:srgbClr val="5A5A5A"/>
                        </a:solidFill>
                        <a:latin typeface="맑은 고딕"/>
                      </a:endParaRP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500" b="0" i="0" u="none" strike="noStrike">
                        <a:solidFill>
                          <a:srgbClr val="5A5A5A"/>
                        </a:solidFill>
                        <a:latin typeface="맑은 고딕"/>
                      </a:endParaRP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500" b="0" i="0" u="none" strike="noStrike">
                        <a:solidFill>
                          <a:srgbClr val="5A5A5A"/>
                        </a:solidFill>
                        <a:latin typeface="맑은 고딕"/>
                      </a:endParaRP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500" b="0" i="0" u="none" strike="noStrike">
                        <a:solidFill>
                          <a:srgbClr val="5A5A5A"/>
                        </a:solidFill>
                        <a:latin typeface="맑은 고딕"/>
                      </a:endParaRP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500" b="0" i="0" u="none" strike="noStrike">
                        <a:solidFill>
                          <a:srgbClr val="5A5A5A"/>
                        </a:solidFill>
                        <a:latin typeface="맑은 고딕"/>
                      </a:endParaRP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500" b="0" i="0" u="none" strike="noStrike">
                        <a:solidFill>
                          <a:srgbClr val="5A5A5A"/>
                        </a:solidFill>
                        <a:latin typeface="맑은 고딕"/>
                      </a:endParaRP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500" b="0" i="0" u="none" strike="noStrike">
                        <a:solidFill>
                          <a:srgbClr val="5A5A5A"/>
                        </a:solidFill>
                        <a:latin typeface="맑은 고딕"/>
                      </a:endParaRP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500" b="0" i="0" u="none" strike="noStrike">
                        <a:solidFill>
                          <a:srgbClr val="5A5A5A"/>
                        </a:solidFill>
                        <a:latin typeface="맑은 고딕"/>
                      </a:endParaRP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500" b="0" i="0" u="none" strike="noStrike">
                        <a:solidFill>
                          <a:srgbClr val="5A5A5A"/>
                        </a:solidFill>
                        <a:latin typeface="맑은 고딕"/>
                      </a:endParaRP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500" b="0" i="0" u="none" strike="noStrike">
                        <a:solidFill>
                          <a:srgbClr val="5A5A5A"/>
                        </a:solidFill>
                        <a:latin typeface="맑은 고딕"/>
                      </a:endParaRP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500" b="0" i="0" u="none" strike="noStrike">
                        <a:solidFill>
                          <a:srgbClr val="5A5A5A"/>
                        </a:solidFill>
                        <a:latin typeface="맑은 고딕"/>
                      </a:endParaRP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500" b="0" i="0" u="none" strike="noStrike">
                        <a:solidFill>
                          <a:srgbClr val="5A5A5A"/>
                        </a:solidFill>
                        <a:latin typeface="맑은 고딕"/>
                      </a:endParaRP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500" b="0" i="0" u="none" strike="noStrike">
                        <a:solidFill>
                          <a:srgbClr val="5A5A5A"/>
                        </a:solidFill>
                        <a:latin typeface="맑은 고딕"/>
                      </a:endParaRP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500" b="0" i="0" u="none" strike="noStrike">
                        <a:solidFill>
                          <a:srgbClr val="5A5A5A"/>
                        </a:solidFill>
                        <a:latin typeface="맑은 고딕"/>
                      </a:endParaRP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500" b="0" i="0" u="none" strike="noStrike">
                        <a:solidFill>
                          <a:srgbClr val="5A5A5A"/>
                        </a:solidFill>
                        <a:latin typeface="맑은 고딕"/>
                      </a:endParaRP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500" b="0" i="0" u="none" strike="noStrike">
                        <a:solidFill>
                          <a:srgbClr val="5A5A5A"/>
                        </a:solidFill>
                        <a:latin typeface="맑은 고딕"/>
                      </a:endParaRP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500" b="0" i="0" u="none" strike="noStrike">
                        <a:solidFill>
                          <a:srgbClr val="5A5A5A"/>
                        </a:solidFill>
                        <a:latin typeface="맑은 고딕"/>
                      </a:endParaRP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500" b="0" i="0" u="none" strike="noStrike">
                        <a:solidFill>
                          <a:srgbClr val="5A5A5A"/>
                        </a:solidFill>
                        <a:latin typeface="맑은 고딕"/>
                      </a:endParaRP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500" b="0" i="0" u="none" strike="noStrike">
                        <a:solidFill>
                          <a:srgbClr val="5A5A5A"/>
                        </a:solidFill>
                        <a:latin typeface="맑은 고딕"/>
                      </a:endParaRP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923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FFFFFF"/>
                          </a:solidFill>
                          <a:latin typeface="맑은 고딕"/>
                        </a:rPr>
                        <a:t>종료일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2024</a:t>
                      </a:r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년 </a:t>
                      </a: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월 </a:t>
                      </a: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29</a:t>
                      </a:r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일 월요일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5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5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500" b="0" i="0" u="none" strike="noStrike">
                        <a:solidFill>
                          <a:srgbClr val="808080"/>
                        </a:solidFill>
                        <a:latin typeface="맑은 고딕"/>
                      </a:endParaRP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500" b="0" i="0" u="none" strike="noStrike">
                        <a:solidFill>
                          <a:srgbClr val="5A5A5A"/>
                        </a:solidFill>
                        <a:latin typeface="맑은 고딕"/>
                      </a:endParaRP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500" b="0" i="0" u="none" strike="noStrike">
                        <a:solidFill>
                          <a:srgbClr val="5A5A5A"/>
                        </a:solidFill>
                        <a:latin typeface="맑은 고딕"/>
                      </a:endParaRP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500" b="0" i="0" u="none" strike="noStrike">
                        <a:solidFill>
                          <a:srgbClr val="5A5A5A"/>
                        </a:solidFill>
                        <a:latin typeface="맑은 고딕"/>
                      </a:endParaRP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500" b="0" i="0" u="none" strike="noStrike">
                        <a:solidFill>
                          <a:srgbClr val="5A5A5A"/>
                        </a:solidFill>
                        <a:latin typeface="맑은 고딕"/>
                      </a:endParaRP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500" b="0" i="0" u="none" strike="noStrike">
                        <a:solidFill>
                          <a:srgbClr val="5A5A5A"/>
                        </a:solidFill>
                        <a:latin typeface="맑은 고딕"/>
                      </a:endParaRP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500" b="0" i="0" u="none" strike="noStrike">
                        <a:solidFill>
                          <a:srgbClr val="5A5A5A"/>
                        </a:solidFill>
                        <a:latin typeface="맑은 고딕"/>
                      </a:endParaRP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500" b="0" i="0" u="none" strike="noStrike">
                        <a:solidFill>
                          <a:srgbClr val="5A5A5A"/>
                        </a:solidFill>
                        <a:latin typeface="맑은 고딕"/>
                      </a:endParaRP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500" b="0" i="0" u="none" strike="noStrike">
                        <a:solidFill>
                          <a:srgbClr val="5A5A5A"/>
                        </a:solidFill>
                        <a:latin typeface="맑은 고딕"/>
                      </a:endParaRP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500" b="0" i="0" u="none" strike="noStrike">
                        <a:solidFill>
                          <a:srgbClr val="5A5A5A"/>
                        </a:solidFill>
                        <a:latin typeface="맑은 고딕"/>
                      </a:endParaRP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500" b="0" i="0" u="none" strike="noStrike">
                        <a:solidFill>
                          <a:srgbClr val="5A5A5A"/>
                        </a:solidFill>
                        <a:latin typeface="맑은 고딕"/>
                      </a:endParaRP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500" b="0" i="0" u="none" strike="noStrike">
                        <a:solidFill>
                          <a:srgbClr val="5A5A5A"/>
                        </a:solidFill>
                        <a:latin typeface="맑은 고딕"/>
                      </a:endParaRP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500" b="0" i="0" u="none" strike="noStrike">
                        <a:solidFill>
                          <a:srgbClr val="5A5A5A"/>
                        </a:solidFill>
                        <a:latin typeface="맑은 고딕"/>
                      </a:endParaRP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500" b="0" i="0" u="none" strike="noStrike">
                        <a:solidFill>
                          <a:srgbClr val="5A5A5A"/>
                        </a:solidFill>
                        <a:latin typeface="맑은 고딕"/>
                      </a:endParaRP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500" b="0" i="0" u="none" strike="noStrike">
                        <a:solidFill>
                          <a:srgbClr val="5A5A5A"/>
                        </a:solidFill>
                        <a:latin typeface="맑은 고딕"/>
                      </a:endParaRP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500" b="0" i="0" u="none" strike="noStrike">
                        <a:solidFill>
                          <a:srgbClr val="5A5A5A"/>
                        </a:solidFill>
                        <a:latin typeface="맑은 고딕"/>
                      </a:endParaRP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500" b="0" i="0" u="none" strike="noStrike">
                        <a:solidFill>
                          <a:srgbClr val="5A5A5A"/>
                        </a:solidFill>
                        <a:latin typeface="맑은 고딕"/>
                      </a:endParaRP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500" b="0" i="0" u="none" strike="noStrike">
                        <a:solidFill>
                          <a:srgbClr val="5A5A5A"/>
                        </a:solidFill>
                        <a:latin typeface="맑은 고딕"/>
                      </a:endParaRP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500" b="0" i="0" u="none" strike="noStrike">
                        <a:solidFill>
                          <a:srgbClr val="5A5A5A"/>
                        </a:solidFill>
                        <a:latin typeface="맑은 고딕"/>
                      </a:endParaRP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500" b="0" i="0" u="none" strike="noStrike">
                        <a:solidFill>
                          <a:srgbClr val="5A5A5A"/>
                        </a:solidFill>
                        <a:latin typeface="맑은 고딕"/>
                      </a:endParaRP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500" b="0" i="0" u="none" strike="noStrike">
                        <a:solidFill>
                          <a:srgbClr val="5A5A5A"/>
                        </a:solidFill>
                        <a:latin typeface="맑은 고딕"/>
                      </a:endParaRP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500" b="0" i="0" u="none" strike="noStrike">
                        <a:solidFill>
                          <a:srgbClr val="5A5A5A"/>
                        </a:solidFill>
                        <a:latin typeface="맑은 고딕"/>
                      </a:endParaRP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230">
                <a:tc rowSpan="4"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FFFFFF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월별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M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1</a:t>
                      </a:r>
                      <a:r>
                        <a:rPr lang="ko-KR" altLang="en-US" sz="1500" b="0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월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</a:tr>
              <a:tr h="369230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주차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W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1w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2w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3w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9230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요일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D1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월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화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수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목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금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토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일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월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화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수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목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금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토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일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월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화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수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</a:tr>
              <a:tr h="369230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일별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rgbClr val="FFFFFF"/>
                          </a:solidFill>
                          <a:latin typeface="맑은 고딕"/>
                        </a:rPr>
                        <a:t>D2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5A5A5A"/>
                          </a:solidFill>
                          <a:latin typeface="맑은 고딕"/>
                        </a:rPr>
                        <a:t>15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5A5A5A"/>
                          </a:solidFill>
                          <a:latin typeface="맑은 고딕"/>
                        </a:rPr>
                        <a:t>16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5A5A5A"/>
                          </a:solidFill>
                          <a:latin typeface="맑은 고딕"/>
                        </a:rPr>
                        <a:t>17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5A5A5A"/>
                          </a:solidFill>
                          <a:latin typeface="맑은 고딕"/>
                        </a:rPr>
                        <a:t>18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5A5A5A"/>
                          </a:solidFill>
                          <a:latin typeface="맑은 고딕"/>
                        </a:rPr>
                        <a:t>19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5A5A5A"/>
                          </a:solidFill>
                          <a:latin typeface="맑은 고딕"/>
                        </a:rPr>
                        <a:t>20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5A5A5A"/>
                          </a:solidFill>
                          <a:latin typeface="맑은 고딕"/>
                        </a:rPr>
                        <a:t>21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5A5A5A"/>
                          </a:solidFill>
                          <a:latin typeface="맑은 고딕"/>
                        </a:rPr>
                        <a:t>22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5A5A5A"/>
                          </a:solidFill>
                          <a:latin typeface="맑은 고딕"/>
                        </a:rPr>
                        <a:t>23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5A5A5A"/>
                          </a:solidFill>
                          <a:latin typeface="맑은 고딕"/>
                        </a:rPr>
                        <a:t>24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5A5A5A"/>
                          </a:solidFill>
                          <a:latin typeface="맑은 고딕"/>
                        </a:rPr>
                        <a:t>25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5A5A5A"/>
                          </a:solidFill>
                          <a:latin typeface="맑은 고딕"/>
                        </a:rPr>
                        <a:t>26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5A5A5A"/>
                          </a:solidFill>
                          <a:latin typeface="맑은 고딕"/>
                        </a:rPr>
                        <a:t>27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5A5A5A"/>
                          </a:solidFill>
                          <a:latin typeface="맑은 고딕"/>
                        </a:rPr>
                        <a:t>28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5A5A5A"/>
                          </a:solidFill>
                          <a:latin typeface="맑은 고딕"/>
                        </a:rPr>
                        <a:t>29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5A5A5A"/>
                          </a:solidFill>
                          <a:latin typeface="맑은 고딕"/>
                        </a:rPr>
                        <a:t>30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5A5A5A"/>
                          </a:solidFill>
                          <a:latin typeface="맑은 고딕"/>
                        </a:rPr>
                        <a:t>31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5A5A5A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5A5A5A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5A5A5A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5A5A5A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36923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FFFFFF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WBS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구분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항목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상태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진척도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 dirty="0">
                          <a:solidFill>
                            <a:srgbClr val="FFFFFF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 dirty="0">
                          <a:solidFill>
                            <a:srgbClr val="FFFFFF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</a:tr>
              <a:tr h="66461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신규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Task 1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맛동산 챗봇 프로젝트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작업 대기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0%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</a:tr>
              <a:tr h="36923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1.1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Task 1-1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사전 기획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작업 대기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0%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23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1.2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Task 1-2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UI</a:t>
                      </a:r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설계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작업 대기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0%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>
                      <a:noFill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23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1.3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Task 1-3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데이터 수집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작업 대기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0%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23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1.4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Task 1-4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데이터 전처리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작업 대기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0%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134867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 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23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1.5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Task 1-5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모델링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작업 대기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0%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134867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>
                      <a:noFill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23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1.6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Task 1-6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개발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작업 대기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0%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134867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23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1.7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Task 1-7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테스트</a:t>
                      </a: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결함관리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작업 대기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0%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134867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23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1.8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Task 1-8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결함처리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작업 대기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0%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134867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23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1.9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Task 1-9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발표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134867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828675" y="514350"/>
          <a:ext cx="17621250" cy="9906000"/>
          <a:chOff x="828675" y="514350"/>
          <a:chExt cx="17621250" cy="9906000"/>
        </a:xfrm>
      </p:grpSpPr>
      <p:pic>
        <p:nvPicPr>
          <p:cNvPr id="2" name="drawline1555534976109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225" y="619125"/>
            <a:ext cx="12963525" cy="13335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6930742" y="357154"/>
            <a:ext cx="10715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000" b="1" dirty="0" smtClean="0">
                <a:solidFill>
                  <a:srgbClr val="FFA102"/>
                </a:solidFill>
              </a:rPr>
              <a:t>03</a:t>
            </a:r>
            <a:endParaRPr lang="ko-KR" altLang="en-US" sz="3000" b="1" dirty="0">
              <a:solidFill>
                <a:srgbClr val="FFA10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8630" y="428592"/>
            <a:ext cx="29289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srgbClr val="FFA102"/>
                </a:solidFill>
                <a:latin typeface="Calibri (본문)"/>
              </a:rPr>
              <a:t>프로젝트 일정</a:t>
            </a:r>
            <a:endParaRPr lang="ko-KR" altLang="en-US" sz="3000" b="1" dirty="0">
              <a:solidFill>
                <a:srgbClr val="FFA102"/>
              </a:solidFill>
              <a:latin typeface="Calibri (본문)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16" y="1142972"/>
            <a:ext cx="65722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1" dirty="0" smtClean="0">
                <a:solidFill>
                  <a:srgbClr val="FFA102"/>
                </a:solidFill>
                <a:latin typeface="Calibri (본문)"/>
              </a:rPr>
              <a:t>개인업무일지</a:t>
            </a:r>
            <a:r>
              <a:rPr lang="en-US" altLang="ko-KR" sz="5000" b="1" dirty="0" smtClean="0">
                <a:solidFill>
                  <a:srgbClr val="FFA102"/>
                </a:solidFill>
                <a:latin typeface="Calibri (본문)"/>
              </a:rPr>
              <a:t>(</a:t>
            </a:r>
            <a:r>
              <a:rPr lang="ko-KR" altLang="en-US" sz="5000" b="1" dirty="0" smtClean="0">
                <a:solidFill>
                  <a:srgbClr val="FFA102"/>
                </a:solidFill>
                <a:latin typeface="Calibri (본문)"/>
              </a:rPr>
              <a:t>우영민</a:t>
            </a:r>
            <a:r>
              <a:rPr lang="en-US" altLang="ko-KR" sz="5000" b="1" dirty="0" smtClean="0">
                <a:solidFill>
                  <a:srgbClr val="FFA102"/>
                </a:solidFill>
                <a:latin typeface="Calibri (본문)"/>
              </a:rPr>
              <a:t>)</a:t>
            </a:r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3142" y="2214542"/>
            <a:ext cx="11730091" cy="764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828675" y="514350"/>
          <a:ext cx="17621250" cy="9906000"/>
          <a:chOff x="828675" y="514350"/>
          <a:chExt cx="17621250" cy="9906000"/>
        </a:xfrm>
      </p:grpSpPr>
      <p:pic>
        <p:nvPicPr>
          <p:cNvPr id="2" name="drawline1555534976109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225" y="619125"/>
            <a:ext cx="12963525" cy="13335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6930742" y="357154"/>
            <a:ext cx="10715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000" b="1" dirty="0" smtClean="0">
                <a:solidFill>
                  <a:srgbClr val="FFA102"/>
                </a:solidFill>
              </a:rPr>
              <a:t>03</a:t>
            </a:r>
            <a:endParaRPr lang="ko-KR" altLang="en-US" sz="3000" b="1" dirty="0">
              <a:solidFill>
                <a:srgbClr val="FFA10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8630" y="428592"/>
            <a:ext cx="29289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srgbClr val="FFA102"/>
                </a:solidFill>
                <a:latin typeface="Calibri (본문)"/>
              </a:rPr>
              <a:t>프로젝트 일정</a:t>
            </a:r>
            <a:endParaRPr lang="ko-KR" altLang="en-US" sz="3000" b="1" dirty="0">
              <a:solidFill>
                <a:srgbClr val="FFA102"/>
              </a:solidFill>
              <a:latin typeface="Calibri (본문)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16" y="1142972"/>
            <a:ext cx="65722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1" dirty="0" smtClean="0">
                <a:solidFill>
                  <a:srgbClr val="FFA102"/>
                </a:solidFill>
                <a:latin typeface="Calibri (본문)"/>
              </a:rPr>
              <a:t>개인업무일지</a:t>
            </a:r>
            <a:r>
              <a:rPr lang="en-US" altLang="ko-KR" sz="5000" b="1" dirty="0" smtClean="0">
                <a:solidFill>
                  <a:srgbClr val="FFA102"/>
                </a:solidFill>
                <a:latin typeface="Calibri (본문)"/>
              </a:rPr>
              <a:t>(</a:t>
            </a:r>
            <a:r>
              <a:rPr lang="ko-KR" altLang="en-US" sz="5000" b="1" dirty="0" err="1" smtClean="0">
                <a:solidFill>
                  <a:srgbClr val="FFA102"/>
                </a:solidFill>
                <a:latin typeface="Calibri (본문)"/>
              </a:rPr>
              <a:t>이예전</a:t>
            </a:r>
            <a:r>
              <a:rPr lang="en-US" altLang="ko-KR" sz="5000" b="1" dirty="0" smtClean="0">
                <a:solidFill>
                  <a:srgbClr val="FFA102"/>
                </a:solidFill>
                <a:latin typeface="Calibri (본문)"/>
              </a:rPr>
              <a:t>)</a:t>
            </a:r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572" y="2928922"/>
            <a:ext cx="15448722" cy="6072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828675" y="514350"/>
          <a:ext cx="17621250" cy="9906000"/>
          <a:chOff x="828675" y="514350"/>
          <a:chExt cx="17621250" cy="9906000"/>
        </a:xfrm>
      </p:grpSpPr>
      <p:pic>
        <p:nvPicPr>
          <p:cNvPr id="2" name="drawline1555534976109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225" y="619125"/>
            <a:ext cx="12963525" cy="13335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6930742" y="357154"/>
            <a:ext cx="10715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000" b="1" dirty="0" smtClean="0">
                <a:solidFill>
                  <a:srgbClr val="FFA102"/>
                </a:solidFill>
              </a:rPr>
              <a:t>03</a:t>
            </a:r>
            <a:endParaRPr lang="ko-KR" altLang="en-US" sz="3000" b="1" dirty="0">
              <a:solidFill>
                <a:srgbClr val="FFA10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8630" y="428592"/>
            <a:ext cx="29289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srgbClr val="FFA102"/>
                </a:solidFill>
                <a:latin typeface="Calibri (본문)"/>
              </a:rPr>
              <a:t>프로젝트 일정</a:t>
            </a:r>
            <a:endParaRPr lang="ko-KR" altLang="en-US" sz="3000" b="1" dirty="0">
              <a:solidFill>
                <a:srgbClr val="FFA102"/>
              </a:solidFill>
              <a:latin typeface="Calibri (본문)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16" y="1142972"/>
            <a:ext cx="65722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1" dirty="0" smtClean="0">
                <a:solidFill>
                  <a:srgbClr val="FFA102"/>
                </a:solidFill>
                <a:latin typeface="Calibri (본문)"/>
              </a:rPr>
              <a:t>개인업무일지</a:t>
            </a:r>
            <a:r>
              <a:rPr lang="en-US" altLang="ko-KR" sz="5000" b="1" dirty="0" smtClean="0">
                <a:solidFill>
                  <a:srgbClr val="FFA102"/>
                </a:solidFill>
                <a:latin typeface="Calibri (본문)"/>
              </a:rPr>
              <a:t>(</a:t>
            </a:r>
            <a:r>
              <a:rPr lang="ko-KR" altLang="en-US" sz="5000" b="1" dirty="0" smtClean="0">
                <a:solidFill>
                  <a:srgbClr val="FFA102"/>
                </a:solidFill>
                <a:latin typeface="Calibri (본문)"/>
              </a:rPr>
              <a:t>임유정</a:t>
            </a:r>
            <a:r>
              <a:rPr lang="en-US" altLang="ko-KR" sz="5000" b="1" dirty="0" smtClean="0">
                <a:solidFill>
                  <a:srgbClr val="FFA102"/>
                </a:solidFill>
                <a:latin typeface="Calibri (본문)"/>
              </a:rPr>
              <a:t>)</a:t>
            </a:r>
          </a:p>
        </p:txBody>
      </p:sp>
      <p:pic>
        <p:nvPicPr>
          <p:cNvPr id="7170" name="Picture 2" descr="C:\Users\human\AppData\Local\Packages\Microsoft.Windows.Photos_8wekyb3d8bbwe\TempState\ShareServiceTempFolder\유정일지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7390" y="2000228"/>
            <a:ext cx="13430344" cy="784332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161925" y="-1466850"/>
          <a:ext cx="18449925" cy="11315700"/>
          <a:chOff x="-161925" y="-1466850"/>
          <a:chExt cx="18449925" cy="11315700"/>
        </a:xfrm>
      </p:grpSpPr>
      <p:pic>
        <p:nvPicPr>
          <p:cNvPr id="7" name="rect573068933632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1925" y="-1466850"/>
            <a:ext cx="18611850" cy="12782550"/>
          </a:xfrm>
          <a:prstGeom prst="rect">
            <a:avLst/>
          </a:prstGeom>
          <a:noFill/>
        </p:spPr>
      </p:pic>
      <p:pic>
        <p:nvPicPr>
          <p:cNvPr id="3" name="drawline860057131343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150" y="4029075"/>
            <a:ext cx="4476750" cy="142875"/>
          </a:xfrm>
          <a:prstGeom prst="rect">
            <a:avLst/>
          </a:prstGeom>
          <a:noFill/>
        </p:spPr>
      </p:pic>
      <p:pic>
        <p:nvPicPr>
          <p:cNvPr id="5" name="drawline522960191424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200" y="3038475"/>
            <a:ext cx="4457700" cy="142875"/>
          </a:xfrm>
          <a:prstGeom prst="rect">
            <a:avLst/>
          </a:prstGeom>
          <a:noFill/>
        </p:spPr>
      </p:pic>
      <p:pic>
        <p:nvPicPr>
          <p:cNvPr id="6" name="drawline64366672169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6100" y="3038475"/>
            <a:ext cx="4505325" cy="142875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643142" y="5000624"/>
            <a:ext cx="1321603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500" b="1" dirty="0" smtClean="0">
                <a:solidFill>
                  <a:schemeClr val="bg1"/>
                </a:solidFill>
              </a:rPr>
              <a:t>프로젝트 설계</a:t>
            </a:r>
            <a:endParaRPr lang="ko-KR" altLang="en-US" sz="85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86678" y="3210156"/>
            <a:ext cx="26432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dirty="0" smtClean="0">
                <a:solidFill>
                  <a:schemeClr val="bg1"/>
                </a:solidFill>
              </a:rPr>
              <a:t>0  4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828675" y="514350"/>
          <a:ext cx="17621250" cy="9906000"/>
          <a:chOff x="828675" y="514350"/>
          <a:chExt cx="17621250" cy="9906000"/>
        </a:xfrm>
      </p:grpSpPr>
      <p:pic>
        <p:nvPicPr>
          <p:cNvPr id="8" name="drawline1555534976109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225" y="619125"/>
            <a:ext cx="12963525" cy="13335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6930742" y="357154"/>
            <a:ext cx="10715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000" b="1" dirty="0" smtClean="0">
                <a:solidFill>
                  <a:srgbClr val="FFA102"/>
                </a:solidFill>
              </a:rPr>
              <a:t>04</a:t>
            </a:r>
            <a:endParaRPr lang="ko-KR" altLang="en-US" sz="3000" b="1" dirty="0">
              <a:solidFill>
                <a:srgbClr val="FFA10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8630" y="428592"/>
            <a:ext cx="29289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srgbClr val="FFA102"/>
                </a:solidFill>
                <a:latin typeface="Calibri (본문)"/>
              </a:rPr>
              <a:t>프로젝트 설계</a:t>
            </a:r>
            <a:endParaRPr lang="ko-KR" altLang="en-US" sz="3000" b="1" dirty="0">
              <a:solidFill>
                <a:srgbClr val="FFA102"/>
              </a:solidFill>
              <a:latin typeface="Calibri (본문)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8630" y="1142972"/>
            <a:ext cx="52864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1" dirty="0" smtClean="0">
                <a:solidFill>
                  <a:srgbClr val="FFA102"/>
                </a:solidFill>
                <a:latin typeface="Calibri (본문)"/>
              </a:rPr>
              <a:t>요구사항 정의서</a:t>
            </a:r>
            <a:endParaRPr lang="ko-KR" altLang="en-US" sz="5000" b="1" dirty="0">
              <a:solidFill>
                <a:srgbClr val="FFA102"/>
              </a:solidFill>
              <a:latin typeface="Calibri (본문)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1643012" y="2714604"/>
          <a:ext cx="15502045" cy="6429423"/>
        </p:xfrm>
        <a:graphic>
          <a:graphicData uri="http://schemas.openxmlformats.org/drawingml/2006/table">
            <a:tbl>
              <a:tblPr/>
              <a:tblGrid>
                <a:gridCol w="954671"/>
                <a:gridCol w="897846"/>
                <a:gridCol w="1261530"/>
                <a:gridCol w="1170609"/>
                <a:gridCol w="4080084"/>
                <a:gridCol w="4080084"/>
                <a:gridCol w="2307123"/>
                <a:gridCol w="750098"/>
              </a:tblGrid>
              <a:tr h="7541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구분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우선순위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요구사항 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ID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서비스</a:t>
                      </a:r>
                      <a:r>
                        <a:rPr lang="en-US" altLang="ko-KR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(</a:t>
                      </a:r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메뉴</a:t>
                      </a:r>
                      <a:r>
                        <a:rPr lang="en-US" altLang="ko-KR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)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필요 기능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기능 설명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레퍼런스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latin typeface="돋움"/>
                        </a:rPr>
                        <a:t>담당자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</a:tr>
              <a:tr h="386284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latin typeface="돋움"/>
                        </a:rPr>
                        <a:t>부동산</a:t>
                      </a:r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latin typeface="돋움"/>
                        </a:rPr>
                        <a:t>용어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term-01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latin typeface="Dotum"/>
                        </a:rPr>
                        <a:t>용어 추가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latin typeface="돋움"/>
                        </a:rPr>
                        <a:t>데이터 베이스 추가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latin typeface="돋움"/>
                        </a:rPr>
                        <a:t>데이터 베이스 용어 추가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260" marR="8260" marT="82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latin typeface="돋움"/>
                        </a:rPr>
                        <a:t>이예전</a:t>
                      </a:r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2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term-02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latin typeface="Dotum"/>
                        </a:rPr>
                        <a:t>용어 수정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latin typeface="돋움"/>
                        </a:rPr>
                        <a:t>데이터 베이스 수정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latin typeface="돋움"/>
                        </a:rPr>
                        <a:t>데이터</a:t>
                      </a:r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latin typeface="돋움"/>
                        </a:rPr>
                        <a:t>베이스</a:t>
                      </a:r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latin typeface="돋움"/>
                        </a:rPr>
                        <a:t>용어</a:t>
                      </a:r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latin typeface="돋움"/>
                        </a:rPr>
                        <a:t>수정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260" marR="8260" marT="82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862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term-03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latin typeface="Dotum"/>
                        </a:rPr>
                        <a:t>용어 삭제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latin typeface="돋움"/>
                        </a:rPr>
                        <a:t>데이터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latin typeface="돋움"/>
                        </a:rPr>
                        <a:t>베이스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latin typeface="돋움"/>
                        </a:rPr>
                        <a:t>삭제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latin typeface="돋움"/>
                        </a:rPr>
                        <a:t>데이터</a:t>
                      </a:r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latin typeface="돋움"/>
                        </a:rPr>
                        <a:t>베이스</a:t>
                      </a:r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latin typeface="돋움"/>
                        </a:rPr>
                        <a:t>용어</a:t>
                      </a:r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latin typeface="돋움"/>
                        </a:rPr>
                        <a:t>삭제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260" marR="8260" marT="82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292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term-04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latin typeface="Dotum"/>
                        </a:rPr>
                        <a:t>용어 링크 생성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latin typeface="돋움"/>
                        </a:rPr>
                        <a:t>다음</a:t>
                      </a:r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latin typeface="돋움"/>
                        </a:rPr>
                        <a:t>사전</a:t>
                      </a:r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latin typeface="돋움"/>
                        </a:rPr>
                        <a:t>링크</a:t>
                      </a:r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latin typeface="돋움"/>
                        </a:rPr>
                        <a:t>생성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latin typeface="돋움"/>
                        </a:rPr>
                        <a:t>데이터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latin typeface="돋움"/>
                        </a:rPr>
                        <a:t>베이스에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latin typeface="돋움"/>
                        </a:rPr>
                        <a:t>입력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latin typeface="돋움"/>
                        </a:rPr>
                        <a:t>용어가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ko-KR" altLang="en-US" sz="1300" b="0" i="0" u="none" strike="noStrike" dirty="0" err="1">
                          <a:solidFill>
                            <a:srgbClr val="000000"/>
                          </a:solidFill>
                          <a:latin typeface="돋움"/>
                        </a:rPr>
                        <a:t>없을시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ko-KR" altLang="en-US" sz="1300" b="0" i="0" u="none" strike="noStrike" dirty="0" err="1">
                          <a:solidFill>
                            <a:srgbClr val="000000"/>
                          </a:solidFill>
                          <a:latin typeface="돋움"/>
                        </a:rPr>
                        <a:t>네이버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latin typeface="돋움"/>
                        </a:rPr>
                        <a:t>사전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latin typeface="돋움"/>
                        </a:rPr>
                        <a:t>해당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latin typeface="돋움"/>
                        </a:rPr>
                        <a:t>입력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latin typeface="돋움"/>
                        </a:rPr>
                        <a:t>용어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latin typeface="돋움"/>
                        </a:rPr>
                        <a:t>링크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latin typeface="돋움"/>
                        </a:rPr>
                        <a:t>생성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260" marR="8260" marT="82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862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term-05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latin typeface="Dotum"/>
                        </a:rPr>
                        <a:t>링크 용어 추가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latin typeface="돋움"/>
                        </a:rPr>
                        <a:t>데이터</a:t>
                      </a:r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latin typeface="돋움"/>
                        </a:rPr>
                        <a:t>베이스</a:t>
                      </a:r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latin typeface="돋움"/>
                        </a:rPr>
                        <a:t>추가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latin typeface="돋움"/>
                        </a:rPr>
                        <a:t>링크로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latin typeface="돋움"/>
                        </a:rPr>
                        <a:t>검색된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latin typeface="돋움"/>
                        </a:rPr>
                        <a:t>용어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latin typeface="돋움"/>
                        </a:rPr>
                        <a:t>데이터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latin typeface="돋움"/>
                        </a:rPr>
                        <a:t>베이스에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latin typeface="돋움"/>
                        </a:rPr>
                        <a:t>추가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260" marR="8260" marT="82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862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term-06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latin typeface="Dotum"/>
                        </a:rPr>
                        <a:t>카테고리 조회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latin typeface="돋움"/>
                        </a:rPr>
                        <a:t>카테고리</a:t>
                      </a:r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latin typeface="돋움"/>
                        </a:rPr>
                        <a:t>별</a:t>
                      </a:r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latin typeface="돋움"/>
                        </a:rPr>
                        <a:t>조회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latin typeface="돋움"/>
                        </a:rPr>
                        <a:t>카테고리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ko-KR" altLang="en-US" sz="1300" b="0" i="0" u="none" strike="noStrike" dirty="0" err="1">
                          <a:solidFill>
                            <a:srgbClr val="000000"/>
                          </a:solidFill>
                          <a:latin typeface="돋움"/>
                        </a:rPr>
                        <a:t>선택시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latin typeface="돋움"/>
                        </a:rPr>
                        <a:t>해당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latin typeface="돋움"/>
                        </a:rPr>
                        <a:t>카테고리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latin typeface="돋움"/>
                        </a:rPr>
                        <a:t>정보를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latin typeface="돋움"/>
                        </a:rPr>
                        <a:t>최대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latin typeface="돋움"/>
                        </a:rPr>
                        <a:t>개씩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latin typeface="돋움"/>
                        </a:rPr>
                        <a:t>조회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260" marR="8260" marT="82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292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latin typeface="돋움"/>
                        </a:rPr>
                        <a:t>건물</a:t>
                      </a:r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latin typeface="돋움"/>
                        </a:rPr>
                        <a:t>매매가</a:t>
                      </a:r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latin typeface="돋움"/>
                        </a:rPr>
                        <a:t>예측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lease-01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latin typeface="돋움"/>
                        </a:rPr>
                        <a:t>건물</a:t>
                      </a:r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latin typeface="돋움"/>
                        </a:rPr>
                        <a:t>매매가</a:t>
                      </a:r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latin typeface="돋움"/>
                        </a:rPr>
                        <a:t>예측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latin typeface="돋움"/>
                        </a:rPr>
                        <a:t>건물 매매가 예측 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latin typeface="돋움"/>
                        </a:rPr>
                        <a:t>부동산을 찾을 때 구로 검색받아 부동산을 찾는다</a:t>
                      </a:r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latin typeface="돋움"/>
                        </a:rPr>
                        <a:t>.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260" marR="8260" marT="82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latin typeface="돋움"/>
                        </a:rPr>
                        <a:t>우영민</a:t>
                      </a:r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latin typeface="돋움"/>
                        </a:rPr>
                        <a:t>, </a:t>
                      </a:r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latin typeface="돋움"/>
                        </a:rPr>
                        <a:t>이예전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7151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latin typeface="돋움"/>
                        </a:rPr>
                        <a:t>부동산 퀴즈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latin typeface="돋움"/>
                        </a:rPr>
                        <a:t>1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돋움"/>
                        </a:rPr>
                        <a:t>quiz-01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latin typeface="돋움"/>
                        </a:rPr>
                        <a:t>퀴즈풀기 및 설명보기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latin typeface="돋움"/>
                        </a:rPr>
                        <a:t>랜덤데이터 가져오기</a:t>
                      </a:r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latin typeface="돋움"/>
                        </a:rPr>
                        <a:t>, </a:t>
                      </a:r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latin typeface="돋움"/>
                        </a:rPr>
                        <a:t>데이터 조회하기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latin typeface="돋움"/>
                        </a:rPr>
                        <a:t>난이도를 선택하면 문제가 용어에서 랜덤으로 출력하고 정답을 맞출 경우에 용어설명을 출력하기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latin typeface="돋움"/>
                        </a:rPr>
                        <a:t>임유정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2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latin typeface="돋움"/>
                        </a:rPr>
                        <a:t>1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돋움"/>
                        </a:rPr>
                        <a:t> quiz-02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latin typeface="돋움"/>
                        </a:rPr>
                        <a:t>퀴즈추가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latin typeface="돋움"/>
                        </a:rPr>
                        <a:t>데이터 추가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latin typeface="돋움"/>
                        </a:rPr>
                        <a:t>퀴즈 데이터 추가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862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latin typeface="돋움"/>
                        </a:rPr>
                        <a:t>1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돋움"/>
                        </a:rPr>
                        <a:t>quiz-03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latin typeface="돋움"/>
                        </a:rPr>
                        <a:t> 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latin typeface="돋움"/>
                        </a:rPr>
                        <a:t>데이터 수정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latin typeface="돋움"/>
                        </a:rPr>
                        <a:t>퀴즈 데이터 수정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862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latin typeface="돋움"/>
                        </a:rPr>
                        <a:t>1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돋움"/>
                        </a:rPr>
                        <a:t>quiz-04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latin typeface="돋움"/>
                        </a:rPr>
                        <a:t>퀴즈삭제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latin typeface="돋움"/>
                        </a:rPr>
                        <a:t>데이터 삭제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latin typeface="돋움"/>
                        </a:rPr>
                        <a:t>퀴즈 데이터 삭제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292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서울 전월세 조회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sales-01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latin typeface="Dotum"/>
                        </a:rPr>
                        <a:t>매물 조회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latin typeface="돋움"/>
                        </a:rPr>
                        <a:t>데이터 조회</a:t>
                      </a:r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latin typeface="돋움"/>
                        </a:rPr>
                        <a:t>, </a:t>
                      </a:r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latin typeface="돋움"/>
                        </a:rPr>
                        <a:t>랜덤 출력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latin typeface="돋움"/>
                        </a:rPr>
                        <a:t>위치</a:t>
                      </a:r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latin typeface="돋움"/>
                        </a:rPr>
                        <a:t>, </a:t>
                      </a:r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latin typeface="돋움"/>
                        </a:rPr>
                        <a:t>가격 조건에 부합하는 매물을 출력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260" marR="8260" marT="82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latin typeface="돋움"/>
                        </a:rPr>
                        <a:t>우영민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828675" y="514350"/>
          <a:ext cx="17621250" cy="9906000"/>
          <a:chOff x="828675" y="514350"/>
          <a:chExt cx="17621250" cy="9906000"/>
        </a:xfrm>
      </p:grpSpPr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428696" y="2643170"/>
          <a:ext cx="15144856" cy="5929353"/>
        </p:xfrm>
        <a:graphic>
          <a:graphicData uri="http://schemas.openxmlformats.org/drawingml/2006/table">
            <a:tbl>
              <a:tblPr/>
              <a:tblGrid>
                <a:gridCol w="2005906"/>
                <a:gridCol w="4283612"/>
                <a:gridCol w="7420219"/>
                <a:gridCol w="1435119"/>
              </a:tblGrid>
              <a:tr h="1006107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25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ENTITY </a:t>
                      </a:r>
                      <a:r>
                        <a:rPr lang="ko-KR" altLang="en-US" sz="25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정의서</a:t>
                      </a:r>
                    </a:p>
                  </a:txBody>
                  <a:tcPr marL="9398" marR="9398" marT="93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381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Entity</a:t>
                      </a:r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명</a:t>
                      </a:r>
                    </a:p>
                  </a:txBody>
                  <a:tcPr marL="9398" marR="9398" marT="93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Entity</a:t>
                      </a:r>
                      <a:r>
                        <a:rPr lang="ko-KR" altLang="en-US" sz="1800" b="1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1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398" marR="9398" marT="93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관련 속성</a:t>
                      </a:r>
                      <a:endParaRPr lang="ko-KR" altLang="en-US" sz="1800" b="1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398" marR="9398" marT="93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담당자</a:t>
                      </a:r>
                    </a:p>
                  </a:txBody>
                  <a:tcPr marL="9398" marR="9398" marT="93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56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용어 모음</a:t>
                      </a:r>
                    </a:p>
                  </a:txBody>
                  <a:tcPr marL="9398" marR="9398" marT="93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부동산 용어 정보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398" marR="9398" marT="93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용어 번호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(PK) 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용어 제목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용어 설명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용어 카테고리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용어 사용여부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이예전</a:t>
                      </a:r>
                    </a:p>
                  </a:txBody>
                  <a:tcPr marL="9398" marR="9398" marT="93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56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건물 매매가 예측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398" marR="9398" marT="93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매매가를</a:t>
                      </a:r>
                      <a:r>
                        <a:rPr lang="ko-KR" altLang="en-US" sz="18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예측하기 위한 정보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398" marR="9398" marT="93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번호</a:t>
                      </a: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(PK),</a:t>
                      </a:r>
                      <a:r>
                        <a:rPr lang="ko-KR" altLang="en-US" sz="18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자치구명</a:t>
                      </a: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8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위치번호</a:t>
                      </a: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18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번호</a:t>
                      </a: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(PK), </a:t>
                      </a:r>
                      <a:r>
                        <a:rPr lang="ko-KR" altLang="en-US" sz="18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법정동명</a:t>
                      </a: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8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위치번호</a:t>
                      </a: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18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번호</a:t>
                      </a: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(PK),</a:t>
                      </a:r>
                      <a:r>
                        <a:rPr lang="ko-KR" altLang="en-US" sz="1800" b="0" i="0" u="none" strike="noStrike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건물용도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398" marR="9398" marT="93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우영민</a:t>
                      </a: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800" b="0" i="0" u="none" strike="noStrik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이예전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398" marR="9398" marT="93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56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부동산 관련 퀴즈</a:t>
                      </a:r>
                    </a:p>
                  </a:txBody>
                  <a:tcPr marL="9398" marR="9398" marT="93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부동산에 관련된 용어 퀴즈</a:t>
                      </a:r>
                    </a:p>
                  </a:txBody>
                  <a:tcPr marL="9398" marR="9398" marT="93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용어번호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(PK),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용어제목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용어설명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퀴즈난이도</a:t>
                      </a:r>
                    </a:p>
                  </a:txBody>
                  <a:tcPr marL="9398" marR="9398" marT="93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임유정</a:t>
                      </a:r>
                    </a:p>
                  </a:txBody>
                  <a:tcPr marL="9398" marR="9398" marT="93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819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매물 리스트</a:t>
                      </a:r>
                    </a:p>
                  </a:txBody>
                  <a:tcPr marL="9398" marR="9398" marT="93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서울 전월세 매물 리스트</a:t>
                      </a:r>
                    </a:p>
                  </a:txBody>
                  <a:tcPr marL="9398" marR="9398" marT="93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건물번호</a:t>
                      </a: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(PK),</a:t>
                      </a:r>
                      <a:r>
                        <a:rPr lang="ko-KR" altLang="en-US" sz="18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건물 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주소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800" b="0" i="0" u="none" strike="noStrik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전월세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구분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매물 정보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보증금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임대료</a:t>
                      </a:r>
                    </a:p>
                  </a:txBody>
                  <a:tcPr marL="9398" marR="9398" marT="93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우영민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398" marR="9398" marT="93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1" name="drawline1555534976109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225" y="619125"/>
            <a:ext cx="12963525" cy="13335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16930742" y="357154"/>
            <a:ext cx="10715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000" b="1" dirty="0" smtClean="0">
                <a:solidFill>
                  <a:srgbClr val="FFA102"/>
                </a:solidFill>
              </a:rPr>
              <a:t>04</a:t>
            </a:r>
            <a:endParaRPr lang="ko-KR" altLang="en-US" sz="3000" b="1" dirty="0">
              <a:solidFill>
                <a:srgbClr val="FFA10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28630" y="428592"/>
            <a:ext cx="29289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srgbClr val="FFA102"/>
                </a:solidFill>
                <a:latin typeface="Calibri (본문)"/>
              </a:rPr>
              <a:t>프로젝트 설계</a:t>
            </a:r>
            <a:endParaRPr lang="ko-KR" altLang="en-US" sz="3000" b="1" dirty="0">
              <a:solidFill>
                <a:srgbClr val="FFA102"/>
              </a:solidFill>
              <a:latin typeface="Calibri (본문)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0002" y="1142972"/>
            <a:ext cx="52864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1" dirty="0" err="1" smtClean="0">
                <a:solidFill>
                  <a:srgbClr val="FFA102"/>
                </a:solidFill>
                <a:latin typeface="Calibri (본문)"/>
              </a:rPr>
              <a:t>엔티티</a:t>
            </a:r>
            <a:r>
              <a:rPr lang="ko-KR" altLang="en-US" sz="5000" b="1" dirty="0" smtClean="0">
                <a:solidFill>
                  <a:srgbClr val="FFA102"/>
                </a:solidFill>
                <a:latin typeface="Calibri (본문)"/>
              </a:rPr>
              <a:t> 정의서</a:t>
            </a:r>
            <a:endParaRPr lang="ko-KR" altLang="en-US" sz="5000" b="1" dirty="0">
              <a:solidFill>
                <a:srgbClr val="FFA102"/>
              </a:solidFill>
              <a:latin typeface="Calibri (본문)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828675" y="514350"/>
          <a:ext cx="17621250" cy="9906000"/>
          <a:chOff x="828675" y="514350"/>
          <a:chExt cx="17621250" cy="9906000"/>
        </a:xfrm>
      </p:grpSpPr>
      <p:pic>
        <p:nvPicPr>
          <p:cNvPr id="11" name="drawline1555534976109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225" y="619125"/>
            <a:ext cx="12963525" cy="13335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16930742" y="357154"/>
            <a:ext cx="10715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000" b="1" dirty="0" smtClean="0">
                <a:solidFill>
                  <a:srgbClr val="FFA102"/>
                </a:solidFill>
              </a:rPr>
              <a:t>04</a:t>
            </a:r>
            <a:endParaRPr lang="ko-KR" altLang="en-US" sz="3000" b="1" dirty="0">
              <a:solidFill>
                <a:srgbClr val="FFA10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28630" y="428592"/>
            <a:ext cx="29289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srgbClr val="FFA102"/>
                </a:solidFill>
                <a:latin typeface="Calibri (본문)"/>
              </a:rPr>
              <a:t>프로젝트 설계</a:t>
            </a:r>
            <a:endParaRPr lang="ko-KR" altLang="en-US" sz="3000" b="1" dirty="0">
              <a:solidFill>
                <a:srgbClr val="FFA102"/>
              </a:solidFill>
              <a:latin typeface="Calibri (본문)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0002" y="1142972"/>
            <a:ext cx="52864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1" dirty="0" smtClean="0">
                <a:solidFill>
                  <a:srgbClr val="FFA102"/>
                </a:solidFill>
                <a:latin typeface="Calibri (본문)"/>
              </a:rPr>
              <a:t>테이블 정의서</a:t>
            </a:r>
            <a:endParaRPr lang="ko-KR" altLang="en-US" sz="5000" b="1" dirty="0">
              <a:solidFill>
                <a:srgbClr val="FFA102"/>
              </a:solidFill>
              <a:latin typeface="Calibri (본문)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28630" y="2643170"/>
          <a:ext cx="16073551" cy="6135030"/>
        </p:xfrm>
        <a:graphic>
          <a:graphicData uri="http://schemas.openxmlformats.org/drawingml/2006/table">
            <a:tbl>
              <a:tblPr/>
              <a:tblGrid>
                <a:gridCol w="1011921"/>
                <a:gridCol w="2748161"/>
                <a:gridCol w="1256911"/>
                <a:gridCol w="937358"/>
                <a:gridCol w="937358"/>
                <a:gridCol w="330205"/>
                <a:gridCol w="330205"/>
                <a:gridCol w="330205"/>
                <a:gridCol w="330205"/>
                <a:gridCol w="1970581"/>
                <a:gridCol w="2141009"/>
                <a:gridCol w="937358"/>
                <a:gridCol w="937358"/>
                <a:gridCol w="937358"/>
                <a:gridCol w="937358"/>
              </a:tblGrid>
              <a:tr h="438643">
                <a:tc gridSpan="13"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테이블 정의서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담당자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공통</a:t>
                      </a:r>
                    </a:p>
                  </a:txBody>
                  <a:tcPr marL="8078" marR="8078" marT="807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30911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테이블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ID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TBL_TERMS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테이블명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돋움"/>
                        </a:rPr>
                        <a:t>용어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Table Space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시스템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총건수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월간발생량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57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No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컬럼명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한글명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Type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Len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Null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UK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PK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FK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참조테이블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참조컬럼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유형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Validation Rule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비고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91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TERMS_ID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돋움"/>
                        </a:rPr>
                        <a:t>용어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돋움"/>
                        </a:rPr>
                        <a:t>번호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NUMBER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Y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돋움"/>
                        </a:rPr>
                        <a:t>순번용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int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돋움"/>
                        </a:rPr>
                        <a:t>타입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91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TERMS_NAME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돋움"/>
                        </a:rPr>
                        <a:t>용어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돋움"/>
                        </a:rPr>
                        <a:t>제목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VARCHAR2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100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Y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Y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돋움"/>
                        </a:rPr>
                        <a:t>제목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돋움"/>
                        </a:rPr>
                        <a:t>가변적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돋움"/>
                        </a:rPr>
                        <a:t>길이라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varchar2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857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TERMS_DETAIL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돋움"/>
                        </a:rPr>
                        <a:t>용어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돋움"/>
                        </a:rPr>
                        <a:t>설명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CLOB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Y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Y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돋움"/>
                        </a:rPr>
                        <a:t>대용량 가변길이 데이터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돋움"/>
                        </a:rPr>
                        <a:t>CLOB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91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TERMS_CATEGORY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돋움"/>
                        </a:rPr>
                        <a:t>용어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돋움"/>
                        </a:rPr>
                        <a:t>카테고리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CHAR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돋움"/>
                        </a:rPr>
                        <a:t>고정길이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char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91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TERMS_YN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돋움"/>
                        </a:rPr>
                        <a:t>용어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돋움"/>
                        </a:rPr>
                        <a:t>사용여부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CHAR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돋움"/>
                        </a:rPr>
                        <a:t>용어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돋움"/>
                        </a:rPr>
                        <a:t>사용여부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(Y/N)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9111"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078" marR="8078" marT="807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078" marR="8078" marT="807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078" marR="8078" marT="807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078" marR="8078" marT="807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078" marR="8078" marT="807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078" marR="8078" marT="807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078" marR="8078" marT="807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078" marR="8078" marT="807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078" marR="8078" marT="807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078" marR="8078" marT="807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078" marR="8078" marT="807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078" marR="8078" marT="807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078" marR="8078" marT="807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078" marR="8078" marT="807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078" marR="8078" marT="807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111">
                <a:tc gridSpan="13"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latin typeface="돋움"/>
                        </a:rPr>
                        <a:t>테이블</a:t>
                      </a:r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latin typeface="돋움"/>
                        </a:rPr>
                        <a:t>정의서</a:t>
                      </a:r>
                      <a:endParaRPr lang="ko-KR" altLang="en-US" sz="18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담당자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공통</a:t>
                      </a:r>
                    </a:p>
                  </a:txBody>
                  <a:tcPr marL="8078" marR="8078" marT="807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30911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테이블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ID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TBL_QUIZ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테이블명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돋움"/>
                        </a:rPr>
                        <a:t>퀴즈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Table Space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시스템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총건수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월간발생량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28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No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컬럼명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한글명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Type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Len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Null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UK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PK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FK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참조테이블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참조컬럼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유형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Validation Rule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비고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91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TERMS_ID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돋움"/>
                        </a:rPr>
                        <a:t>용어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돋움"/>
                        </a:rPr>
                        <a:t>번호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NUMBER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500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Y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Y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TBL_TERMS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TERMS_ID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돋움"/>
                        </a:rPr>
                        <a:t>시퀀스생성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857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TERMS_NAME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돋움"/>
                        </a:rPr>
                        <a:t>용어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돋움"/>
                        </a:rPr>
                        <a:t>제목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VARCHAR2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100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Y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TBL_TERMS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TERMS_NAME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돋움"/>
                        </a:rPr>
                        <a:t>한글이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4byte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돋움"/>
                        </a:rPr>
                        <a:t>니까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돋움"/>
                        </a:rPr>
                        <a:t>적당한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돋움"/>
                        </a:rPr>
                        <a:t>길이로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91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TERMS_DETAIL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돋움"/>
                        </a:rPr>
                        <a:t>용어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돋움"/>
                        </a:rPr>
                        <a:t>설명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CLOB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1000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Y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TBL_TERMS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TERMS_DETAIL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돋움"/>
                        </a:rPr>
                        <a:t>설명이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돋움"/>
                        </a:rPr>
                        <a:t>기니까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돋움"/>
                        </a:rPr>
                        <a:t>넉넉하게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1000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857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QUIZ_LEVEL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돋움"/>
                        </a:rPr>
                        <a:t>퀴즈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돋움"/>
                        </a:rPr>
                        <a:t>난이도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VARCHAR2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돋움"/>
                        </a:rPr>
                        <a:t>초급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,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돋움"/>
                        </a:rPr>
                        <a:t>중급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,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돋움"/>
                        </a:rPr>
                        <a:t>고급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latin typeface="돋움"/>
                        </a:rPr>
                        <a:t>으로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latin typeface="돋움"/>
                        </a:rPr>
                        <a:t>나눌거고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돋움"/>
                        </a:rPr>
                        <a:t>길이가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돋움"/>
                        </a:rPr>
                        <a:t>짧아서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485775" y="371475"/>
          <a:ext cx="19011900" cy="11096625"/>
          <a:chOff x="-485775" y="371475"/>
          <a:chExt cx="19011900" cy="11096625"/>
        </a:xfrm>
      </p:grpSpPr>
      <p:pic>
        <p:nvPicPr>
          <p:cNvPr id="22" name="rect573068933632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8288001" cy="10287000"/>
          </a:xfrm>
          <a:prstGeom prst="rect">
            <a:avLst/>
          </a:prstGeom>
          <a:noFill/>
        </p:spPr>
      </p:pic>
      <p:pic>
        <p:nvPicPr>
          <p:cNvPr id="3" name="text9012876778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9625" y="371475"/>
            <a:ext cx="1533525" cy="381000"/>
          </a:xfrm>
          <a:prstGeom prst="rect">
            <a:avLst/>
          </a:prstGeom>
          <a:noFill/>
        </p:spPr>
      </p:pic>
      <p:pic>
        <p:nvPicPr>
          <p:cNvPr id="4" name="text767576313630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50" y="7277100"/>
            <a:ext cx="2971800" cy="1619250"/>
          </a:xfrm>
          <a:prstGeom prst="rect">
            <a:avLst/>
          </a:prstGeom>
          <a:noFill/>
        </p:spPr>
      </p:pic>
      <p:pic>
        <p:nvPicPr>
          <p:cNvPr id="5" name="rect8701735737649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71502" y="6705600"/>
            <a:ext cx="18288001" cy="3581399"/>
          </a:xfrm>
          <a:prstGeom prst="rect">
            <a:avLst/>
          </a:prstGeom>
          <a:noFill/>
        </p:spPr>
      </p:pic>
      <p:pic>
        <p:nvPicPr>
          <p:cNvPr id="6" name="text1880742616666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925" y="371475"/>
            <a:ext cx="2724150" cy="381000"/>
          </a:xfrm>
          <a:prstGeom prst="rect">
            <a:avLst/>
          </a:prstGeom>
          <a:noFill/>
        </p:spPr>
      </p:pic>
      <p:pic>
        <p:nvPicPr>
          <p:cNvPr id="10" name="drawline767109306498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86075" y="514350"/>
            <a:ext cx="13858875" cy="152400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357126" y="7143764"/>
            <a:ext cx="28575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/>
              <a:buChar char="Ø"/>
            </a:pPr>
            <a:endParaRPr lang="en-US" altLang="ko-KR" sz="2000" b="1" dirty="0" smtClean="0"/>
          </a:p>
          <a:p>
            <a:pPr>
              <a:buFont typeface="Wingdings"/>
              <a:buChar char="Ø"/>
            </a:pPr>
            <a:r>
              <a:rPr lang="ko-KR" altLang="en-US" sz="2000" b="1" dirty="0" smtClean="0"/>
              <a:t>코드리뷰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pPr>
              <a:buFont typeface="Wingdings"/>
              <a:buChar char="Ø"/>
            </a:pPr>
            <a:r>
              <a:rPr lang="ko-KR" altLang="en-US" sz="2000" b="1" dirty="0" smtClean="0"/>
              <a:t>결과</a:t>
            </a:r>
            <a:endParaRPr lang="en-US" altLang="ko-KR" sz="2000" b="1" dirty="0" smtClean="0"/>
          </a:p>
          <a:p>
            <a:pPr>
              <a:buFont typeface="Wingdings"/>
              <a:buChar char="Ø"/>
            </a:pPr>
            <a:endParaRPr lang="en-US" altLang="ko-KR" sz="2000" b="1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5143472" y="7286640"/>
            <a:ext cx="2857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/>
              <a:buChar char="Ø"/>
            </a:pPr>
            <a:r>
              <a:rPr lang="ko-KR" altLang="en-US" sz="2000" b="1" dirty="0" smtClean="0"/>
              <a:t>시</a:t>
            </a:r>
            <a:r>
              <a:rPr lang="ko-KR" altLang="en-US" sz="2000" b="1" dirty="0" smtClean="0"/>
              <a:t>연</a:t>
            </a:r>
            <a:endParaRPr lang="en-US" altLang="ko-KR" sz="2000" b="1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571440" y="2928922"/>
            <a:ext cx="242889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0" b="1" dirty="0" smtClean="0"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ko-KR" altLang="en-US" sz="15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14316" y="5127969"/>
            <a:ext cx="23574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schemeClr val="bg1"/>
                </a:solidFill>
              </a:rPr>
              <a:t>프로젝트 수행 및 결과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00596" y="2928922"/>
            <a:ext cx="242889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0" b="1" dirty="0" smtClean="0">
                <a:solidFill>
                  <a:schemeClr val="bg1"/>
                </a:solidFill>
                <a:latin typeface="+mj-ea"/>
                <a:ea typeface="+mj-ea"/>
              </a:rPr>
              <a:t>06</a:t>
            </a:r>
            <a:endParaRPr lang="ko-KR" altLang="en-US" sz="15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43472" y="5214938"/>
            <a:ext cx="23574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schemeClr val="bg1"/>
                </a:solidFill>
              </a:rPr>
              <a:t>시</a:t>
            </a:r>
            <a:r>
              <a:rPr lang="ko-KR" altLang="en-US" sz="3000" b="1" dirty="0" smtClean="0">
                <a:solidFill>
                  <a:schemeClr val="bg1"/>
                </a:solidFill>
              </a:rPr>
              <a:t>연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358314" y="2928922"/>
            <a:ext cx="242889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0" b="1" dirty="0" smtClean="0">
                <a:solidFill>
                  <a:schemeClr val="bg1"/>
                </a:solidFill>
                <a:latin typeface="+mj-ea"/>
                <a:ea typeface="+mj-ea"/>
              </a:rPr>
              <a:t>07</a:t>
            </a:r>
            <a:endParaRPr lang="ko-KR" altLang="en-US" sz="15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501190" y="5214938"/>
            <a:ext cx="23574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schemeClr val="bg1"/>
                </a:solidFill>
              </a:rPr>
              <a:t>소감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858908" y="2928922"/>
            <a:ext cx="242889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0" b="1" dirty="0" smtClean="0">
                <a:solidFill>
                  <a:schemeClr val="bg1"/>
                </a:solidFill>
                <a:latin typeface="+mj-ea"/>
                <a:ea typeface="+mj-ea"/>
              </a:rPr>
              <a:t>08</a:t>
            </a:r>
            <a:endParaRPr lang="ko-KR" altLang="en-US" sz="15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144660" y="5357814"/>
            <a:ext cx="23574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schemeClr val="bg1"/>
                </a:solidFill>
              </a:rPr>
              <a:t>참고사</a:t>
            </a:r>
            <a:r>
              <a:rPr lang="ko-KR" altLang="en-US" sz="3000" b="1" dirty="0" smtClean="0">
                <a:solidFill>
                  <a:schemeClr val="bg1"/>
                </a:solidFill>
              </a:rPr>
              <a:t>항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358314" y="7286640"/>
            <a:ext cx="2857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/>
              <a:buChar char="Ø"/>
            </a:pPr>
            <a:r>
              <a:rPr lang="ko-KR" altLang="en-US" sz="2000" b="1" dirty="0" smtClean="0"/>
              <a:t>소</a:t>
            </a:r>
            <a:r>
              <a:rPr lang="ko-KR" altLang="en-US" sz="2000" b="1" dirty="0" smtClean="0"/>
              <a:t>감</a:t>
            </a:r>
            <a:endParaRPr lang="en-US" altLang="ko-KR" sz="2000" b="1" dirty="0" smtClean="0"/>
          </a:p>
          <a:p>
            <a:endParaRPr lang="en-US" altLang="ko-KR" sz="2000" b="1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13716032" y="7358078"/>
            <a:ext cx="2857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/>
              <a:buChar char="Ø"/>
            </a:pPr>
            <a:r>
              <a:rPr lang="ko-KR" altLang="en-US" sz="2000" b="1" dirty="0" smtClean="0"/>
              <a:t>출처</a:t>
            </a:r>
            <a:endParaRPr lang="en-US" altLang="ko-KR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828675" y="514350"/>
          <a:ext cx="17621250" cy="9906000"/>
          <a:chOff x="828675" y="514350"/>
          <a:chExt cx="17621250" cy="9906000"/>
        </a:xfrm>
      </p:grpSpPr>
      <p:pic>
        <p:nvPicPr>
          <p:cNvPr id="11" name="drawline1555534976109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225" y="619125"/>
            <a:ext cx="12963525" cy="13335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16930742" y="357154"/>
            <a:ext cx="10715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000" b="1" dirty="0" smtClean="0">
                <a:solidFill>
                  <a:srgbClr val="FFA102"/>
                </a:solidFill>
              </a:rPr>
              <a:t>04</a:t>
            </a:r>
            <a:endParaRPr lang="ko-KR" altLang="en-US" sz="3000" b="1" dirty="0">
              <a:solidFill>
                <a:srgbClr val="FFA10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28630" y="428592"/>
            <a:ext cx="29289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srgbClr val="FFA102"/>
                </a:solidFill>
                <a:latin typeface="Calibri (본문)"/>
              </a:rPr>
              <a:t>프로젝트 설계</a:t>
            </a:r>
            <a:endParaRPr lang="ko-KR" altLang="en-US" sz="3000" b="1" dirty="0">
              <a:solidFill>
                <a:srgbClr val="FFA102"/>
              </a:solidFill>
              <a:latin typeface="Calibri (본문)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0002" y="1142972"/>
            <a:ext cx="52864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1" dirty="0" smtClean="0">
                <a:solidFill>
                  <a:srgbClr val="FFA102"/>
                </a:solidFill>
                <a:latin typeface="Calibri (본문)"/>
              </a:rPr>
              <a:t>테이블 정의서</a:t>
            </a:r>
            <a:endParaRPr lang="ko-KR" altLang="en-US" sz="5000" b="1" dirty="0">
              <a:solidFill>
                <a:srgbClr val="FFA102"/>
              </a:solidFill>
              <a:latin typeface="Calibri (본문)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357258" y="3143236"/>
          <a:ext cx="16002110" cy="6215103"/>
        </p:xfrm>
        <a:graphic>
          <a:graphicData uri="http://schemas.openxmlformats.org/drawingml/2006/table">
            <a:tbl>
              <a:tblPr/>
              <a:tblGrid>
                <a:gridCol w="1007423"/>
                <a:gridCol w="2735948"/>
                <a:gridCol w="1251325"/>
                <a:gridCol w="933191"/>
                <a:gridCol w="933191"/>
                <a:gridCol w="328738"/>
                <a:gridCol w="328738"/>
                <a:gridCol w="328738"/>
                <a:gridCol w="328738"/>
                <a:gridCol w="1961823"/>
                <a:gridCol w="2131493"/>
                <a:gridCol w="933191"/>
                <a:gridCol w="933191"/>
                <a:gridCol w="933191"/>
                <a:gridCol w="933191"/>
              </a:tblGrid>
              <a:tr h="419656">
                <a:tc gridSpan="13"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테이블 정의서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담당자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공통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44063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테이블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ID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TBL_SALES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테이블명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돋움"/>
                        </a:rPr>
                        <a:t>전월세 찾기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Table Space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시스템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총건수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월간발생량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95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No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컬럼명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한글명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Type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Len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Null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UK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PK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FK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참조테이블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참조컬럼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유형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Validation Rule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비고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406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SALES_NO</a:t>
                      </a:r>
                    </a:p>
                  </a:txBody>
                  <a:tcPr marL="8078" marR="8078" marT="80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번호</a:t>
                      </a:r>
                    </a:p>
                  </a:txBody>
                  <a:tcPr marL="8078" marR="8078" marT="80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NUMBER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Y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시퀀스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406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SALES_GU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자치구명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VARCHAR2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255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Y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406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SALES_DONG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돋움"/>
                        </a:rPr>
                        <a:t>법정동명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VARCHAR2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255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406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SALES_FLOOR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돋움"/>
                        </a:rPr>
                        <a:t>층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VARCHAR2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255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6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SALES_DIVISION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돋움"/>
                        </a:rPr>
                        <a:t>전월세 구분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VARCHAR2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255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6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SALES_AREA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면적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VARCHAR2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255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406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SALES_DEPOSIT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보증금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NUMBER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Y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406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SALES_RENT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임대료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NUMBER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924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SALES_NAME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건물명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VARCHAR2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255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76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SALES_CLASS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건물용도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VARCHAR2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255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828675" y="514350"/>
          <a:ext cx="17621250" cy="9906000"/>
          <a:chOff x="828675" y="514350"/>
          <a:chExt cx="17621250" cy="9906000"/>
        </a:xfrm>
      </p:grpSpPr>
      <p:pic>
        <p:nvPicPr>
          <p:cNvPr id="11" name="drawline1555534976109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225" y="619125"/>
            <a:ext cx="12963525" cy="13335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16930742" y="357154"/>
            <a:ext cx="10715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000" b="1" dirty="0" smtClean="0">
                <a:solidFill>
                  <a:srgbClr val="FFA102"/>
                </a:solidFill>
              </a:rPr>
              <a:t>04</a:t>
            </a:r>
            <a:endParaRPr lang="ko-KR" altLang="en-US" sz="3000" b="1" dirty="0">
              <a:solidFill>
                <a:srgbClr val="FFA10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28630" y="428592"/>
            <a:ext cx="29289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srgbClr val="FFA102"/>
                </a:solidFill>
                <a:latin typeface="Calibri (본문)"/>
              </a:rPr>
              <a:t>프로젝트 설계</a:t>
            </a:r>
            <a:endParaRPr lang="ko-KR" altLang="en-US" sz="3000" b="1" dirty="0">
              <a:solidFill>
                <a:srgbClr val="FFA102"/>
              </a:solidFill>
              <a:latin typeface="Calibri (본문)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0002" y="1142972"/>
            <a:ext cx="52864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1" dirty="0" smtClean="0">
                <a:solidFill>
                  <a:srgbClr val="FFA102"/>
                </a:solidFill>
                <a:latin typeface="Calibri (본문)"/>
              </a:rPr>
              <a:t>테이블 정의서</a:t>
            </a:r>
            <a:endParaRPr lang="ko-KR" altLang="en-US" sz="5000" b="1" dirty="0">
              <a:solidFill>
                <a:srgbClr val="FFA102"/>
              </a:solidFill>
              <a:latin typeface="Calibri (본문)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071638" y="2285980"/>
          <a:ext cx="13787534" cy="6842850"/>
        </p:xfrm>
        <a:graphic>
          <a:graphicData uri="http://schemas.openxmlformats.org/drawingml/2006/table">
            <a:tbl>
              <a:tblPr/>
              <a:tblGrid>
                <a:gridCol w="868003"/>
                <a:gridCol w="2357313"/>
                <a:gridCol w="1078151"/>
                <a:gridCol w="804044"/>
                <a:gridCol w="804044"/>
                <a:gridCol w="283243"/>
                <a:gridCol w="283243"/>
                <a:gridCol w="283243"/>
                <a:gridCol w="283243"/>
                <a:gridCol w="1690321"/>
                <a:gridCol w="1836510"/>
                <a:gridCol w="804044"/>
                <a:gridCol w="804044"/>
                <a:gridCol w="804044"/>
                <a:gridCol w="804044"/>
              </a:tblGrid>
              <a:tr h="271314">
                <a:tc gridSpan="13"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테이블 정의서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담당자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공통</a:t>
                      </a:r>
                    </a:p>
                  </a:txBody>
                  <a:tcPr marL="8078" marR="8078" marT="807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7131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테이블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ID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TBL_GU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테이블명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돋움"/>
                        </a:rPr>
                        <a:t>퀴즈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Table Space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시스템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총건수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월간발생량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6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No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컬럼명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한글명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Type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Len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Null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UK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PK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FK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참조테이블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참조컬럼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유형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Validation Rule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비고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1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GU_NO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돋움"/>
                        </a:rPr>
                        <a:t>용어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돋움"/>
                        </a:rPr>
                        <a:t>번호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NUMBER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500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Y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Y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TBL_TERMS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TERMS_ID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돋움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96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GU_NAME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돋움"/>
                        </a:rPr>
                        <a:t>용어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돋움"/>
                        </a:rPr>
                        <a:t>제목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VARCHAR2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100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Y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TBL_TERMS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TERMS_NAME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96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GU_LO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돋움"/>
                        </a:rPr>
                        <a:t>용어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돋움"/>
                        </a:rPr>
                        <a:t>설명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NUMBER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1000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Y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TBL_TERMS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TERMS_DETAIL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1314"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078" marR="8078" marT="807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078" marR="8078" marT="807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078" marR="8078" marT="807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078" marR="8078" marT="807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078" marR="8078" marT="807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078" marR="8078" marT="807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078" marR="8078" marT="807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078" marR="8078" marT="807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078" marR="8078" marT="807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078" marR="8078" marT="807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078" marR="8078" marT="807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078" marR="8078" marT="807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078" marR="8078" marT="807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078" marR="8078" marT="807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1314"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078" marR="8078" marT="80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078" marR="8078" marT="80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078" marR="8078" marT="80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078" marR="8078" marT="80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078" marR="8078" marT="80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078" marR="8078" marT="80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078" marR="8078" marT="80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078" marR="8078" marT="80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078" marR="8078" marT="80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078" marR="8078" marT="80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078" marR="8078" marT="80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078" marR="8078" marT="80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078" marR="8078" marT="80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078" marR="8078" marT="80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078" marR="8078" marT="80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314">
                <a:tc gridSpan="13"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테이블 정의서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담당자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공통</a:t>
                      </a:r>
                    </a:p>
                  </a:txBody>
                  <a:tcPr marL="8078" marR="8078" marT="807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7131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테이블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ID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TBL_DONG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테이블명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돋움"/>
                        </a:rPr>
                        <a:t>퀴즈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Table Space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시스템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총건수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월간발생량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6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No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컬럼명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한글명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Type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Len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Null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UK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PK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FK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참조테이블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참조컬럼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유형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Validation Rule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비고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1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DONG_NO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돋움"/>
                        </a:rPr>
                        <a:t>용어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돋움"/>
                        </a:rPr>
                        <a:t>번호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NUMBER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500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Y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Y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TBL_TERMS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TERMS_ID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돋움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1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DONG_NAME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돋움"/>
                        </a:rPr>
                        <a:t>용어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돋움"/>
                        </a:rPr>
                        <a:t>제목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VARCHAR2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100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Y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TBL_TERMS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TERMS_NAME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1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DONG_LO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돋움"/>
                        </a:rPr>
                        <a:t>용어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돋움"/>
                        </a:rPr>
                        <a:t>설명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NUMBER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1000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Y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TBL_TERMS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TERMS_DETAIL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9635"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078" marR="8078" marT="807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078" marR="8078" marT="807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078" marR="8078" marT="807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078" marR="8078" marT="807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078" marR="8078" marT="807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078" marR="8078" marT="807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078" marR="8078" marT="807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078" marR="8078" marT="807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078" marR="8078" marT="807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078" marR="8078" marT="807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078" marR="8078" marT="807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078" marR="8078" marT="807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078" marR="8078" marT="807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078" marR="8078" marT="807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078" marR="8078" marT="807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71314"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078" marR="8078" marT="80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078" marR="8078" marT="80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078" marR="8078" marT="80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078" marR="8078" marT="80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078" marR="8078" marT="80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078" marR="8078" marT="80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078" marR="8078" marT="80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078" marR="8078" marT="80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078" marR="8078" marT="80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078" marR="8078" marT="80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078" marR="8078" marT="80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078" marR="8078" marT="80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078" marR="8078" marT="80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078" marR="8078" marT="80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078" marR="8078" marT="80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314">
                <a:tc gridSpan="13"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테이블 정의서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담당자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공통</a:t>
                      </a:r>
                    </a:p>
                  </a:txBody>
                  <a:tcPr marL="8078" marR="8078" marT="807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7131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테이블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ID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TBL_TOWER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테이블명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돋움"/>
                        </a:rPr>
                        <a:t>퀴즈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Table Space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시스템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총건수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월간발생량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6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No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컬럼명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한글명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Type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Len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Null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UK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PK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FK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참조테이블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참조컬럼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유형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Validation Rule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비고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1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TOWER_NO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돋움"/>
                        </a:rPr>
                        <a:t>용어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돋움"/>
                        </a:rPr>
                        <a:t>번호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NUMBER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500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Y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Y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TBL_TERMS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TERMS_ID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돋움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1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TOWER_TYPE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돋움"/>
                        </a:rPr>
                        <a:t>용어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돋움"/>
                        </a:rPr>
                        <a:t>제목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VARCHAR2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100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Y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TBL_TERMS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TERMS_NAME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0"/>
          <p:cNvGrpSpPr/>
          <p:nvPr/>
        </p:nvGrpSpPr>
        <p:grpSpPr>
          <a:xfrm>
            <a:off x="1785886" y="2928922"/>
            <a:ext cx="4611346" cy="6578643"/>
            <a:chOff x="1786187" y="2286400"/>
            <a:chExt cx="4611346" cy="6578643"/>
          </a:xfrm>
        </p:grpSpPr>
        <p:sp>
          <p:nvSpPr>
            <p:cNvPr id="11" name="prstName"/>
            <p:cNvSpPr/>
            <p:nvPr/>
          </p:nvSpPr>
          <p:spPr>
            <a:xfrm>
              <a:off x="1786187" y="2286400"/>
              <a:ext cx="4611346" cy="6578643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" name="모서리가 둥근 직사각형 14"/>
            <p:cNvSpPr>
              <a:spLocks/>
            </p:cNvSpPr>
            <p:nvPr/>
          </p:nvSpPr>
          <p:spPr>
            <a:xfrm>
              <a:off x="2285952" y="2643170"/>
              <a:ext cx="3571900" cy="642942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 smtClean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BACK-END</a:t>
              </a:r>
              <a:endParaRPr lang="ko-KR" altLang="en-US" sz="22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357390" y="4000492"/>
              <a:ext cx="3429024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 smtClean="0">
                  <a:latin typeface="+mn-ea"/>
                </a:rPr>
                <a:t>Oracle</a:t>
              </a:r>
            </a:p>
            <a:p>
              <a:pPr algn="ctr"/>
              <a:endParaRPr lang="en-US" altLang="ko-KR" sz="3200" b="1" dirty="0" smtClean="0">
                <a:latin typeface="+mn-ea"/>
              </a:endParaRPr>
            </a:p>
            <a:p>
              <a:pPr algn="ctr"/>
              <a:r>
                <a:rPr lang="en-US" altLang="ko-KR" sz="3200" b="1" dirty="0" smtClean="0">
                  <a:latin typeface="+mn-ea"/>
                </a:rPr>
                <a:t>Python</a:t>
              </a:r>
            </a:p>
            <a:p>
              <a:pPr algn="ctr"/>
              <a:endParaRPr lang="en-US" altLang="ko-KR" sz="3200" b="1" dirty="0" smtClean="0">
                <a:latin typeface="+mn-ea"/>
              </a:endParaRPr>
            </a:p>
            <a:p>
              <a:pPr algn="ctr"/>
              <a:r>
                <a:rPr lang="en-US" altLang="ko-KR" sz="3200" b="1" dirty="0" smtClean="0">
                  <a:latin typeface="+mn-ea"/>
                </a:rPr>
                <a:t>Flask</a:t>
              </a:r>
              <a:endParaRPr lang="ko-KR" altLang="en-US" sz="3200" b="1" dirty="0">
                <a:latin typeface="+mn-ea"/>
              </a:endParaRPr>
            </a:p>
          </p:txBody>
        </p:sp>
      </p:grpSp>
      <p:grpSp>
        <p:nvGrpSpPr>
          <p:cNvPr id="3" name="그룹 21"/>
          <p:cNvGrpSpPr/>
          <p:nvPr/>
        </p:nvGrpSpPr>
        <p:grpSpPr>
          <a:xfrm>
            <a:off x="6929121" y="2928502"/>
            <a:ext cx="4611346" cy="6578643"/>
            <a:chOff x="1786187" y="2286400"/>
            <a:chExt cx="4611346" cy="6578643"/>
          </a:xfrm>
        </p:grpSpPr>
        <p:sp>
          <p:nvSpPr>
            <p:cNvPr id="23" name="prstName"/>
            <p:cNvSpPr/>
            <p:nvPr/>
          </p:nvSpPr>
          <p:spPr>
            <a:xfrm>
              <a:off x="1786187" y="2286400"/>
              <a:ext cx="4611346" cy="6578643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4" name="모서리가 둥근 직사각형 23"/>
            <p:cNvSpPr>
              <a:spLocks/>
            </p:cNvSpPr>
            <p:nvPr/>
          </p:nvSpPr>
          <p:spPr>
            <a:xfrm>
              <a:off x="2285952" y="2643170"/>
              <a:ext cx="3571900" cy="642942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 smtClean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FRONT-END</a:t>
              </a:r>
              <a:endParaRPr lang="ko-KR" altLang="en-US" sz="22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357992" y="3501266"/>
              <a:ext cx="3429024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err="1" smtClean="0">
                  <a:latin typeface="+mn-ea"/>
                </a:rPr>
                <a:t>Kakao</a:t>
              </a:r>
              <a:r>
                <a:rPr lang="en-US" sz="3200" b="1" dirty="0" smtClean="0">
                  <a:latin typeface="+mn-ea"/>
                </a:rPr>
                <a:t> </a:t>
              </a:r>
              <a:r>
                <a:rPr lang="en-US" sz="3200" b="1" dirty="0" err="1" smtClean="0">
                  <a:latin typeface="+mn-ea"/>
                </a:rPr>
                <a:t>i</a:t>
              </a:r>
              <a:r>
                <a:rPr lang="en-US" sz="3200" b="1" dirty="0" smtClean="0">
                  <a:latin typeface="+mn-ea"/>
                </a:rPr>
                <a:t> Open</a:t>
              </a:r>
            </a:p>
            <a:p>
              <a:pPr algn="ctr"/>
              <a:r>
                <a:rPr lang="en-US" sz="3200" b="1" dirty="0" smtClean="0">
                  <a:latin typeface="+mn-ea"/>
                </a:rPr>
                <a:t> Builder</a:t>
              </a:r>
            </a:p>
            <a:p>
              <a:pPr algn="ctr"/>
              <a:endParaRPr lang="en-US" altLang="ko-KR" sz="3200" b="1" dirty="0" smtClean="0">
                <a:latin typeface="+mn-ea"/>
              </a:endParaRPr>
            </a:p>
            <a:p>
              <a:pPr algn="ctr"/>
              <a:r>
                <a:rPr lang="en-US" altLang="ko-KR" sz="3200" b="1" dirty="0" smtClean="0">
                  <a:latin typeface="+mn-ea"/>
                </a:rPr>
                <a:t>NGROK</a:t>
              </a:r>
            </a:p>
            <a:p>
              <a:pPr algn="ctr"/>
              <a:endParaRPr lang="en-US" altLang="ko-KR" sz="3600" b="1" dirty="0" smtClean="0">
                <a:latin typeface="+mn-ea"/>
              </a:endParaRPr>
            </a:p>
            <a:p>
              <a:pPr algn="ctr"/>
              <a:endParaRPr lang="ko-KR" altLang="en-US" sz="3600" b="1" dirty="0">
                <a:latin typeface="+mn-ea"/>
              </a:endParaRPr>
            </a:p>
          </p:txBody>
        </p:sp>
      </p:grpSp>
      <p:grpSp>
        <p:nvGrpSpPr>
          <p:cNvPr id="4" name="그룹 25"/>
          <p:cNvGrpSpPr/>
          <p:nvPr/>
        </p:nvGrpSpPr>
        <p:grpSpPr>
          <a:xfrm>
            <a:off x="12286971" y="2928502"/>
            <a:ext cx="4611346" cy="6578643"/>
            <a:chOff x="1786187" y="2286400"/>
            <a:chExt cx="4611346" cy="6578643"/>
          </a:xfrm>
        </p:grpSpPr>
        <p:sp>
          <p:nvSpPr>
            <p:cNvPr id="27" name="prstName"/>
            <p:cNvSpPr/>
            <p:nvPr/>
          </p:nvSpPr>
          <p:spPr>
            <a:xfrm>
              <a:off x="1786187" y="2286400"/>
              <a:ext cx="4611346" cy="6578643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8" name="모서리가 둥근 직사각형 27"/>
            <p:cNvSpPr>
              <a:spLocks/>
            </p:cNvSpPr>
            <p:nvPr/>
          </p:nvSpPr>
          <p:spPr>
            <a:xfrm>
              <a:off x="2285952" y="2643170"/>
              <a:ext cx="3571900" cy="642942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 smtClean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DATA &amp; ML</a:t>
              </a:r>
              <a:endParaRPr lang="ko-KR" altLang="en-US" sz="22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357992" y="3501266"/>
              <a:ext cx="3429024" cy="5170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000" b="1" dirty="0" smtClean="0">
                  <a:latin typeface="+mn-ea"/>
                </a:rPr>
                <a:t>Pandas</a:t>
              </a:r>
            </a:p>
            <a:p>
              <a:pPr algn="ctr"/>
              <a:endParaRPr lang="en-US" altLang="ko-KR" sz="3000" b="1" dirty="0" smtClean="0">
                <a:latin typeface="+mn-ea"/>
              </a:endParaRPr>
            </a:p>
            <a:p>
              <a:pPr algn="ctr"/>
              <a:r>
                <a:rPr lang="en-US" altLang="ko-KR" sz="3000" b="1" dirty="0" err="1" smtClean="0">
                  <a:latin typeface="+mn-ea"/>
                </a:rPr>
                <a:t>NumPy</a:t>
              </a:r>
              <a:endParaRPr lang="en-US" altLang="ko-KR" sz="3000" b="1" dirty="0" smtClean="0">
                <a:latin typeface="+mn-ea"/>
              </a:endParaRPr>
            </a:p>
            <a:p>
              <a:pPr algn="ctr"/>
              <a:endParaRPr lang="en-US" altLang="ko-KR" sz="3000" b="1" dirty="0" smtClean="0">
                <a:latin typeface="+mn-ea"/>
              </a:endParaRPr>
            </a:p>
            <a:p>
              <a:pPr algn="ctr"/>
              <a:r>
                <a:rPr lang="en-US" altLang="ko-KR" sz="3000" b="1" dirty="0" err="1" smtClean="0">
                  <a:latin typeface="+mn-ea"/>
                </a:rPr>
                <a:t>Seaborn</a:t>
              </a:r>
              <a:endParaRPr lang="en-US" altLang="ko-KR" sz="3000" b="1" dirty="0" smtClean="0">
                <a:latin typeface="+mn-ea"/>
              </a:endParaRPr>
            </a:p>
            <a:p>
              <a:pPr algn="ctr"/>
              <a:endParaRPr lang="en-US" altLang="ko-KR" sz="3000" b="1" dirty="0" smtClean="0">
                <a:latin typeface="+mn-ea"/>
              </a:endParaRPr>
            </a:p>
            <a:p>
              <a:pPr algn="ctr"/>
              <a:r>
                <a:rPr lang="en-US" altLang="ko-KR" sz="3000" b="1" dirty="0" err="1" smtClean="0">
                  <a:latin typeface="+mn-ea"/>
                </a:rPr>
                <a:t>MatPlot</a:t>
              </a:r>
              <a:endParaRPr lang="en-US" altLang="ko-KR" sz="3000" b="1" dirty="0" smtClean="0">
                <a:latin typeface="+mn-ea"/>
              </a:endParaRPr>
            </a:p>
            <a:p>
              <a:pPr algn="ctr"/>
              <a:endParaRPr lang="en-US" altLang="ko-KR" sz="3000" b="1" dirty="0" smtClean="0">
                <a:latin typeface="+mn-ea"/>
              </a:endParaRPr>
            </a:p>
            <a:p>
              <a:pPr algn="ctr"/>
              <a:r>
                <a:rPr lang="en-US" altLang="ko-KR" sz="3000" b="1" dirty="0" err="1" smtClean="0">
                  <a:latin typeface="+mn-ea"/>
                </a:rPr>
                <a:t>Scikit</a:t>
              </a:r>
              <a:r>
                <a:rPr lang="en-US" altLang="ko-KR" sz="3000" b="1" dirty="0" smtClean="0">
                  <a:latin typeface="+mn-ea"/>
                </a:rPr>
                <a:t>-Learn</a:t>
              </a:r>
            </a:p>
            <a:p>
              <a:pPr algn="ctr"/>
              <a:endParaRPr lang="en-US" altLang="ko-KR" sz="3000" b="1" dirty="0" smtClean="0">
                <a:latin typeface="+mn-ea"/>
              </a:endParaRPr>
            </a:p>
            <a:p>
              <a:pPr algn="ctr"/>
              <a:r>
                <a:rPr lang="en-US" altLang="ko-KR" sz="3000" b="1" dirty="0" err="1" smtClean="0">
                  <a:latin typeface="+mn-ea"/>
                </a:rPr>
                <a:t>RandomForest</a:t>
              </a:r>
              <a:endParaRPr lang="en-US" altLang="ko-KR" sz="3000" b="1" dirty="0" smtClean="0">
                <a:latin typeface="+mn-ea"/>
              </a:endParaRPr>
            </a:p>
          </p:txBody>
        </p:sp>
      </p:grpSp>
      <p:sp>
        <p:nvSpPr>
          <p:cNvPr id="31" name="모서리가 둥근 직사각형 30"/>
          <p:cNvSpPr>
            <a:spLocks/>
          </p:cNvSpPr>
          <p:nvPr/>
        </p:nvSpPr>
        <p:spPr>
          <a:xfrm>
            <a:off x="7429488" y="6643698"/>
            <a:ext cx="3571900" cy="6429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TOOLS</a:t>
            </a:r>
            <a:endParaRPr lang="ko-KR" altLang="en-US" sz="22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500926" y="7429516"/>
            <a:ext cx="34198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err="1" smtClean="0">
                <a:latin typeface="+mn-ea"/>
              </a:rPr>
              <a:t>GitHub</a:t>
            </a:r>
            <a:endParaRPr lang="en-US" altLang="ko-KR" sz="3200" b="1" dirty="0" smtClean="0">
              <a:latin typeface="+mn-ea"/>
            </a:endParaRPr>
          </a:p>
          <a:p>
            <a:pPr algn="ctr"/>
            <a:endParaRPr lang="en-US" altLang="ko-KR" sz="3200" b="1" dirty="0" smtClean="0">
              <a:latin typeface="+mn-ea"/>
            </a:endParaRPr>
          </a:p>
          <a:p>
            <a:pPr algn="ctr"/>
            <a:r>
              <a:rPr lang="en-US" altLang="ko-KR" sz="3200" b="1" dirty="0" smtClean="0">
                <a:latin typeface="+mn-ea"/>
              </a:rPr>
              <a:t>Notion</a:t>
            </a:r>
            <a:endParaRPr lang="ko-KR" altLang="en-US" sz="3200" b="1" dirty="0">
              <a:latin typeface="+mn-ea"/>
            </a:endParaRPr>
          </a:p>
        </p:txBody>
      </p:sp>
      <p:pic>
        <p:nvPicPr>
          <p:cNvPr id="26" name="drawline155553497610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225" y="619125"/>
            <a:ext cx="12963525" cy="133350"/>
          </a:xfrm>
          <a:prstGeom prst="rect">
            <a:avLst/>
          </a:prstGeom>
          <a:noFill/>
        </p:spPr>
      </p:pic>
      <p:sp>
        <p:nvSpPr>
          <p:cNvPr id="30" name="TextBox 29"/>
          <p:cNvSpPr txBox="1"/>
          <p:nvPr/>
        </p:nvSpPr>
        <p:spPr>
          <a:xfrm>
            <a:off x="16930742" y="357154"/>
            <a:ext cx="10715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000" b="1" dirty="0" smtClean="0">
                <a:solidFill>
                  <a:srgbClr val="FFA102"/>
                </a:solidFill>
              </a:rPr>
              <a:t>04</a:t>
            </a:r>
            <a:endParaRPr lang="ko-KR" altLang="en-US" sz="3000" b="1" dirty="0">
              <a:solidFill>
                <a:srgbClr val="FFA10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28630" y="428592"/>
            <a:ext cx="29289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srgbClr val="FFA102"/>
                </a:solidFill>
                <a:latin typeface="Calibri (본문)"/>
              </a:rPr>
              <a:t>프로젝트 설계</a:t>
            </a:r>
            <a:endParaRPr lang="ko-KR" altLang="en-US" sz="3000" b="1" dirty="0">
              <a:solidFill>
                <a:srgbClr val="FFA102"/>
              </a:solidFill>
              <a:latin typeface="Calibri (본문)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0" y="1142972"/>
            <a:ext cx="52864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1" dirty="0" smtClean="0">
                <a:solidFill>
                  <a:srgbClr val="FFA102"/>
                </a:solidFill>
                <a:latin typeface="Calibri (본문)"/>
              </a:rPr>
              <a:t>개발 환경</a:t>
            </a:r>
            <a:endParaRPr lang="ko-KR" altLang="en-US" sz="5000" b="1" dirty="0">
              <a:solidFill>
                <a:srgbClr val="FFA102"/>
              </a:solidFill>
              <a:latin typeface="Calibri (본문)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161925" y="-1466850"/>
          <a:ext cx="18449925" cy="11315700"/>
          <a:chOff x="-161925" y="-1466850"/>
          <a:chExt cx="18449925" cy="11315700"/>
        </a:xfrm>
      </p:grpSpPr>
      <p:pic>
        <p:nvPicPr>
          <p:cNvPr id="7" name="rect573068933632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1925" y="-1466850"/>
            <a:ext cx="18611850" cy="12782550"/>
          </a:xfrm>
          <a:prstGeom prst="rect">
            <a:avLst/>
          </a:prstGeom>
          <a:noFill/>
        </p:spPr>
      </p:pic>
      <p:pic>
        <p:nvPicPr>
          <p:cNvPr id="3" name="drawline860057131343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150" y="4029075"/>
            <a:ext cx="4476750" cy="142875"/>
          </a:xfrm>
          <a:prstGeom prst="rect">
            <a:avLst/>
          </a:prstGeom>
          <a:noFill/>
        </p:spPr>
      </p:pic>
      <p:pic>
        <p:nvPicPr>
          <p:cNvPr id="5" name="drawline522960191424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200" y="3038475"/>
            <a:ext cx="4457700" cy="142875"/>
          </a:xfrm>
          <a:prstGeom prst="rect">
            <a:avLst/>
          </a:prstGeom>
          <a:noFill/>
        </p:spPr>
      </p:pic>
      <p:pic>
        <p:nvPicPr>
          <p:cNvPr id="6" name="drawline64366672169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6100" y="3038475"/>
            <a:ext cx="4505325" cy="142875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643142" y="5000624"/>
            <a:ext cx="1321603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500" b="1" dirty="0" smtClean="0">
                <a:solidFill>
                  <a:schemeClr val="bg1"/>
                </a:solidFill>
              </a:rPr>
              <a:t>프로젝트 수행 및 결과</a:t>
            </a:r>
            <a:endParaRPr lang="ko-KR" altLang="en-US" sz="85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86678" y="3210156"/>
            <a:ext cx="26432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dirty="0" smtClean="0">
                <a:solidFill>
                  <a:schemeClr val="bg1"/>
                </a:solidFill>
              </a:rPr>
              <a:t>0  5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38100" y="-409575"/>
          <a:ext cx="18316575" cy="9715500"/>
          <a:chOff x="-38100" y="-409575"/>
          <a:chExt cx="18316575" cy="9715500"/>
        </a:xfrm>
      </p:grpSpPr>
      <p:pic>
        <p:nvPicPr>
          <p:cNvPr id="14" name="text824713683903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3971925"/>
            <a:ext cx="3752850" cy="1085850"/>
          </a:xfrm>
          <a:prstGeom prst="rect">
            <a:avLst/>
          </a:prstGeom>
          <a:noFill/>
        </p:spPr>
      </p:pic>
      <p:pic>
        <p:nvPicPr>
          <p:cNvPr id="2" name="rect319445625027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100" y="-409576"/>
            <a:ext cx="18354675" cy="7339025"/>
          </a:xfrm>
          <a:prstGeom prst="rect">
            <a:avLst/>
          </a:prstGeom>
          <a:noFill/>
        </p:spPr>
      </p:pic>
      <p:pic>
        <p:nvPicPr>
          <p:cNvPr id="3" name="text302751063058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3250" y="4229100"/>
            <a:ext cx="3752850" cy="847725"/>
          </a:xfrm>
          <a:prstGeom prst="rect">
            <a:avLst/>
          </a:prstGeom>
          <a:noFill/>
        </p:spPr>
      </p:pic>
      <p:pic>
        <p:nvPicPr>
          <p:cNvPr id="5" name="drawline767109306498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0596" y="466725"/>
            <a:ext cx="11477654" cy="171450"/>
          </a:xfrm>
          <a:prstGeom prst="rect">
            <a:avLst/>
          </a:prstGeom>
          <a:noFill/>
        </p:spPr>
      </p:pic>
      <p:pic>
        <p:nvPicPr>
          <p:cNvPr id="13" name="text824720098404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4457700"/>
            <a:ext cx="3752850" cy="1085850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10429884" y="3643302"/>
            <a:ext cx="72152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건물 적정 매매가 예측</a:t>
            </a:r>
            <a:endParaRPr lang="en-US" altLang="ko-KR" sz="32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buFontTx/>
              <a:buChar char="-"/>
            </a:pPr>
            <a:r>
              <a:rPr lang="ko-KR" altLang="en-US" sz="3200" b="1" dirty="0" smtClean="0"/>
              <a:t>웹 페이지에서 비동기적으로 데이터를 교환하기 위한 </a:t>
            </a:r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코드</a:t>
            </a:r>
            <a:endParaRPr lang="en-US" altLang="ko-KR" sz="32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0" y="1071534"/>
            <a:ext cx="62864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1" dirty="0" smtClean="0">
                <a:solidFill>
                  <a:schemeClr val="bg1"/>
                </a:solidFill>
                <a:latin typeface="Calibri (본문)"/>
              </a:rPr>
              <a:t>우영민 </a:t>
            </a:r>
            <a:r>
              <a:rPr lang="en-US" altLang="ko-KR" sz="5000" b="1" dirty="0" smtClean="0">
                <a:solidFill>
                  <a:schemeClr val="bg1"/>
                </a:solidFill>
                <a:latin typeface="Calibri (본문)"/>
              </a:rPr>
              <a:t>- </a:t>
            </a:r>
            <a:r>
              <a:rPr lang="ko-KR" altLang="en-US" sz="5000" b="1" dirty="0" smtClean="0">
                <a:solidFill>
                  <a:schemeClr val="bg1"/>
                </a:solidFill>
                <a:latin typeface="Calibri (본문)"/>
              </a:rPr>
              <a:t>코드리뷰</a:t>
            </a:r>
            <a:endParaRPr lang="ko-KR" altLang="en-US" sz="5000" b="1" dirty="0">
              <a:solidFill>
                <a:schemeClr val="bg1"/>
              </a:solidFill>
              <a:latin typeface="Calibri (본문)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5688" y="285716"/>
            <a:ext cx="44291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solidFill>
                  <a:schemeClr val="bg1"/>
                </a:solidFill>
                <a:latin typeface="Calibri (본문)"/>
              </a:rPr>
              <a:t>프로젝트 수행 및 결과</a:t>
            </a:r>
            <a:endParaRPr lang="ko-KR" altLang="en-US" sz="3000" b="1" dirty="0">
              <a:solidFill>
                <a:schemeClr val="bg1"/>
              </a:solidFill>
              <a:latin typeface="Calibri (본문)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859304" y="285716"/>
            <a:ext cx="10715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000" b="1" dirty="0" smtClean="0">
                <a:solidFill>
                  <a:schemeClr val="bg1"/>
                </a:solidFill>
              </a:rPr>
              <a:t>05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pic>
        <p:nvPicPr>
          <p:cNvPr id="10241" name="Picture 1" descr="C:\Users\human\Downloads\carbon (1)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14382" y="2285980"/>
            <a:ext cx="8572560" cy="73059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38100" y="-409575"/>
          <a:ext cx="18316575" cy="9715500"/>
          <a:chOff x="-38100" y="-409575"/>
          <a:chExt cx="18316575" cy="9715500"/>
        </a:xfrm>
      </p:grpSpPr>
      <p:pic>
        <p:nvPicPr>
          <p:cNvPr id="14" name="text824713683903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3971925"/>
            <a:ext cx="3752850" cy="1085850"/>
          </a:xfrm>
          <a:prstGeom prst="rect">
            <a:avLst/>
          </a:prstGeom>
          <a:noFill/>
        </p:spPr>
      </p:pic>
      <p:pic>
        <p:nvPicPr>
          <p:cNvPr id="2" name="rect319445625027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100" y="-409576"/>
            <a:ext cx="18354675" cy="7339025"/>
          </a:xfrm>
          <a:prstGeom prst="rect">
            <a:avLst/>
          </a:prstGeom>
          <a:noFill/>
        </p:spPr>
      </p:pic>
      <p:pic>
        <p:nvPicPr>
          <p:cNvPr id="3" name="text302751063058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3250" y="4229100"/>
            <a:ext cx="3752850" cy="847725"/>
          </a:xfrm>
          <a:prstGeom prst="rect">
            <a:avLst/>
          </a:prstGeom>
          <a:noFill/>
        </p:spPr>
      </p:pic>
      <p:pic>
        <p:nvPicPr>
          <p:cNvPr id="5" name="drawline767109306498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0596" y="466725"/>
            <a:ext cx="11477654" cy="171450"/>
          </a:xfrm>
          <a:prstGeom prst="rect">
            <a:avLst/>
          </a:prstGeom>
          <a:noFill/>
        </p:spPr>
      </p:pic>
      <p:pic>
        <p:nvPicPr>
          <p:cNvPr id="13" name="text824720098404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4457700"/>
            <a:ext cx="3752850" cy="1085850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11430016" y="3857616"/>
            <a:ext cx="65008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자치구에 속해있는</a:t>
            </a:r>
            <a:endParaRPr lang="en-US" altLang="ko-KR" sz="32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3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법정동</a:t>
            </a:r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여부 확인 코드</a:t>
            </a:r>
            <a:endParaRPr lang="en-US" altLang="ko-KR" sz="32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0" y="1071534"/>
            <a:ext cx="60007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1" dirty="0" err="1" smtClean="0">
                <a:solidFill>
                  <a:schemeClr val="bg1"/>
                </a:solidFill>
                <a:latin typeface="Calibri (본문)"/>
              </a:rPr>
              <a:t>이예전</a:t>
            </a:r>
            <a:r>
              <a:rPr lang="en-US" altLang="ko-KR" sz="5000" b="1" dirty="0" smtClean="0">
                <a:solidFill>
                  <a:schemeClr val="bg1"/>
                </a:solidFill>
                <a:latin typeface="Calibri (본문)"/>
              </a:rPr>
              <a:t>- </a:t>
            </a:r>
            <a:r>
              <a:rPr lang="ko-KR" altLang="en-US" sz="5000" b="1" dirty="0" smtClean="0">
                <a:solidFill>
                  <a:schemeClr val="bg1"/>
                </a:solidFill>
                <a:latin typeface="Calibri (본문)"/>
              </a:rPr>
              <a:t>코드리뷰</a:t>
            </a:r>
            <a:endParaRPr lang="ko-KR" altLang="en-US" sz="5000" b="1" dirty="0">
              <a:solidFill>
                <a:schemeClr val="bg1"/>
              </a:solidFill>
              <a:latin typeface="Calibri (본문)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5688" y="285716"/>
            <a:ext cx="44291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solidFill>
                  <a:schemeClr val="bg1"/>
                </a:solidFill>
                <a:latin typeface="Calibri (본문)"/>
              </a:rPr>
              <a:t>프로젝트 수행 및 결과</a:t>
            </a:r>
            <a:endParaRPr lang="ko-KR" altLang="en-US" sz="3000" b="1" dirty="0">
              <a:solidFill>
                <a:schemeClr val="bg1"/>
              </a:solidFill>
              <a:latin typeface="Calibri (본문)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859304" y="285716"/>
            <a:ext cx="10715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000" b="1" dirty="0" smtClean="0">
                <a:solidFill>
                  <a:schemeClr val="bg1"/>
                </a:solidFill>
              </a:rPr>
              <a:t>05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85755" y="2357418"/>
            <a:ext cx="10215634" cy="7000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38100" y="-409575"/>
          <a:ext cx="18316575" cy="9715500"/>
          <a:chOff x="-38100" y="-409575"/>
          <a:chExt cx="18316575" cy="9715500"/>
        </a:xfrm>
      </p:grpSpPr>
      <p:pic>
        <p:nvPicPr>
          <p:cNvPr id="14" name="text824713683903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3971925"/>
            <a:ext cx="3752850" cy="1085850"/>
          </a:xfrm>
          <a:prstGeom prst="rect">
            <a:avLst/>
          </a:prstGeom>
          <a:noFill/>
        </p:spPr>
      </p:pic>
      <p:pic>
        <p:nvPicPr>
          <p:cNvPr id="2" name="rect319445625027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100" y="-409576"/>
            <a:ext cx="18354675" cy="7339025"/>
          </a:xfrm>
          <a:prstGeom prst="rect">
            <a:avLst/>
          </a:prstGeom>
          <a:noFill/>
        </p:spPr>
      </p:pic>
      <p:pic>
        <p:nvPicPr>
          <p:cNvPr id="3" name="text302751063058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3250" y="4229100"/>
            <a:ext cx="3752850" cy="847725"/>
          </a:xfrm>
          <a:prstGeom prst="rect">
            <a:avLst/>
          </a:prstGeom>
          <a:noFill/>
        </p:spPr>
      </p:pic>
      <p:pic>
        <p:nvPicPr>
          <p:cNvPr id="5" name="drawline767109306498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0596" y="466725"/>
            <a:ext cx="11477654" cy="171450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11430016" y="2428856"/>
            <a:ext cx="65008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 </a:t>
            </a:r>
            <a:r>
              <a:rPr lang="ko-KR" altLang="en-US" sz="3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전처리와</a:t>
            </a:r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en-US" altLang="ko-KR" sz="32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3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결측치를</a:t>
            </a:r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제거한 코드</a:t>
            </a:r>
            <a:endParaRPr lang="en-US" altLang="ko-KR" sz="32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00068" y="1071534"/>
            <a:ext cx="78581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1" dirty="0" smtClean="0">
                <a:solidFill>
                  <a:schemeClr val="bg1"/>
                </a:solidFill>
                <a:latin typeface="Calibri (본문)"/>
              </a:rPr>
              <a:t>우영민</a:t>
            </a:r>
            <a:r>
              <a:rPr lang="en-US" altLang="ko-KR" sz="5000" b="1" dirty="0" smtClean="0">
                <a:solidFill>
                  <a:schemeClr val="bg1"/>
                </a:solidFill>
                <a:latin typeface="Calibri (본문)"/>
              </a:rPr>
              <a:t>, </a:t>
            </a:r>
            <a:r>
              <a:rPr lang="ko-KR" altLang="en-US" sz="5000" b="1" dirty="0" err="1" smtClean="0">
                <a:solidFill>
                  <a:schemeClr val="bg1"/>
                </a:solidFill>
                <a:latin typeface="Calibri (본문)"/>
              </a:rPr>
              <a:t>이예전</a:t>
            </a:r>
            <a:r>
              <a:rPr lang="ko-KR" altLang="en-US" sz="5000" b="1" dirty="0" smtClean="0">
                <a:solidFill>
                  <a:schemeClr val="bg1"/>
                </a:solidFill>
                <a:latin typeface="Calibri (본문)"/>
              </a:rPr>
              <a:t> </a:t>
            </a:r>
            <a:r>
              <a:rPr lang="en-US" altLang="ko-KR" sz="5000" b="1" dirty="0" smtClean="0">
                <a:solidFill>
                  <a:schemeClr val="bg1"/>
                </a:solidFill>
                <a:latin typeface="Calibri (본문)"/>
              </a:rPr>
              <a:t>- </a:t>
            </a:r>
            <a:r>
              <a:rPr lang="ko-KR" altLang="en-US" sz="5000" b="1" dirty="0" smtClean="0">
                <a:solidFill>
                  <a:schemeClr val="bg1"/>
                </a:solidFill>
                <a:latin typeface="Calibri (본문)"/>
              </a:rPr>
              <a:t>코드리뷰</a:t>
            </a:r>
            <a:endParaRPr lang="ko-KR" altLang="en-US" sz="5000" b="1" dirty="0">
              <a:solidFill>
                <a:schemeClr val="bg1"/>
              </a:solidFill>
              <a:latin typeface="Calibri (본문)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5688" y="285716"/>
            <a:ext cx="44291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solidFill>
                  <a:schemeClr val="bg1"/>
                </a:solidFill>
                <a:latin typeface="Calibri (본문)"/>
              </a:rPr>
              <a:t>프로젝트 수행 및 결과</a:t>
            </a:r>
            <a:endParaRPr lang="ko-KR" altLang="en-US" sz="3000" b="1" dirty="0">
              <a:solidFill>
                <a:schemeClr val="bg1"/>
              </a:solidFill>
              <a:latin typeface="Calibri (본문)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859304" y="285716"/>
            <a:ext cx="10715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000" b="1" dirty="0" smtClean="0">
                <a:solidFill>
                  <a:schemeClr val="bg1"/>
                </a:solidFill>
              </a:rPr>
              <a:t>05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pic>
        <p:nvPicPr>
          <p:cNvPr id="2053" name="Picture 5" descr="C:\Users\human\Desktop\캡처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85688" y="2214542"/>
            <a:ext cx="6786610" cy="7000924"/>
          </a:xfrm>
          <a:prstGeom prst="rect">
            <a:avLst/>
          </a:prstGeom>
          <a:noFill/>
        </p:spPr>
      </p:pic>
      <p:pic>
        <p:nvPicPr>
          <p:cNvPr id="2054" name="Picture 6" descr="C:\Users\human\Desktop\캡처1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358050" y="2214542"/>
            <a:ext cx="3714776" cy="70009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38100" y="-409575"/>
          <a:ext cx="18316575" cy="9715500"/>
          <a:chOff x="-38100" y="-409575"/>
          <a:chExt cx="18316575" cy="9715500"/>
        </a:xfrm>
      </p:grpSpPr>
      <p:pic>
        <p:nvPicPr>
          <p:cNvPr id="14" name="text824713683903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3971925"/>
            <a:ext cx="3752850" cy="1085850"/>
          </a:xfrm>
          <a:prstGeom prst="rect">
            <a:avLst/>
          </a:prstGeom>
          <a:noFill/>
        </p:spPr>
      </p:pic>
      <p:pic>
        <p:nvPicPr>
          <p:cNvPr id="2" name="rect319445625027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100" y="-409576"/>
            <a:ext cx="18354675" cy="7339025"/>
          </a:xfrm>
          <a:prstGeom prst="rect">
            <a:avLst/>
          </a:prstGeom>
          <a:noFill/>
        </p:spPr>
      </p:pic>
      <p:pic>
        <p:nvPicPr>
          <p:cNvPr id="3" name="text302751063058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3250" y="4229100"/>
            <a:ext cx="3752850" cy="847725"/>
          </a:xfrm>
          <a:prstGeom prst="rect">
            <a:avLst/>
          </a:prstGeom>
          <a:noFill/>
        </p:spPr>
      </p:pic>
      <p:pic>
        <p:nvPicPr>
          <p:cNvPr id="5" name="drawline767109306498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0596" y="466725"/>
            <a:ext cx="11477654" cy="171450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11430016" y="2428856"/>
            <a:ext cx="6500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탐색적 데이터 분석 </a:t>
            </a:r>
            <a:r>
              <a:rPr lang="en-US" altLang="ko-KR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(EDA)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00068" y="1071534"/>
            <a:ext cx="78581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1" dirty="0" smtClean="0">
                <a:solidFill>
                  <a:schemeClr val="bg1"/>
                </a:solidFill>
                <a:latin typeface="Calibri (본문)"/>
              </a:rPr>
              <a:t>우영민</a:t>
            </a:r>
            <a:r>
              <a:rPr lang="en-US" altLang="ko-KR" sz="5000" b="1" dirty="0" smtClean="0">
                <a:solidFill>
                  <a:schemeClr val="bg1"/>
                </a:solidFill>
                <a:latin typeface="Calibri (본문)"/>
              </a:rPr>
              <a:t>, </a:t>
            </a:r>
            <a:r>
              <a:rPr lang="ko-KR" altLang="en-US" sz="5000" b="1" dirty="0" err="1" smtClean="0">
                <a:solidFill>
                  <a:schemeClr val="bg1"/>
                </a:solidFill>
                <a:latin typeface="Calibri (본문)"/>
              </a:rPr>
              <a:t>이예전</a:t>
            </a:r>
            <a:r>
              <a:rPr lang="ko-KR" altLang="en-US" sz="5000" b="1" dirty="0" smtClean="0">
                <a:solidFill>
                  <a:schemeClr val="bg1"/>
                </a:solidFill>
                <a:latin typeface="Calibri (본문)"/>
              </a:rPr>
              <a:t> </a:t>
            </a:r>
            <a:r>
              <a:rPr lang="en-US" altLang="ko-KR" sz="5000" b="1" dirty="0" smtClean="0">
                <a:solidFill>
                  <a:schemeClr val="bg1"/>
                </a:solidFill>
                <a:latin typeface="Calibri (본문)"/>
              </a:rPr>
              <a:t>- </a:t>
            </a:r>
            <a:r>
              <a:rPr lang="ko-KR" altLang="en-US" sz="5000" b="1" dirty="0" smtClean="0">
                <a:solidFill>
                  <a:schemeClr val="bg1"/>
                </a:solidFill>
                <a:latin typeface="Calibri (본문)"/>
              </a:rPr>
              <a:t>코드리뷰</a:t>
            </a:r>
            <a:endParaRPr lang="ko-KR" altLang="en-US" sz="5000" b="1" dirty="0">
              <a:solidFill>
                <a:schemeClr val="bg1"/>
              </a:solidFill>
              <a:latin typeface="Calibri (본문)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5688" y="285716"/>
            <a:ext cx="44291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solidFill>
                  <a:schemeClr val="bg1"/>
                </a:solidFill>
                <a:latin typeface="Calibri (본문)"/>
              </a:rPr>
              <a:t>프로젝트 수행 및 결과</a:t>
            </a:r>
            <a:endParaRPr lang="ko-KR" altLang="en-US" sz="3000" b="1" dirty="0">
              <a:solidFill>
                <a:schemeClr val="bg1"/>
              </a:solidFill>
              <a:latin typeface="Calibri (본문)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859304" y="285716"/>
            <a:ext cx="10715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000" b="1" dirty="0" smtClean="0">
                <a:solidFill>
                  <a:schemeClr val="bg1"/>
                </a:solidFill>
              </a:rPr>
              <a:t>05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pic>
        <p:nvPicPr>
          <p:cNvPr id="5122" name="Picture 2" descr="C:\Users\human\Desktop\자치구명별 빈도수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85688" y="3571864"/>
            <a:ext cx="5505282" cy="4643470"/>
          </a:xfrm>
          <a:prstGeom prst="rect">
            <a:avLst/>
          </a:prstGeom>
          <a:noFill/>
        </p:spPr>
      </p:pic>
      <p:pic>
        <p:nvPicPr>
          <p:cNvPr id="5123" name="Picture 3" descr="C:\Users\human\Desktop\매매가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857852" y="3571864"/>
            <a:ext cx="6024805" cy="47863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38100" y="-409575"/>
          <a:ext cx="18316575" cy="9715500"/>
          <a:chOff x="-38100" y="-409575"/>
          <a:chExt cx="18316575" cy="9715500"/>
        </a:xfrm>
      </p:grpSpPr>
      <p:pic>
        <p:nvPicPr>
          <p:cNvPr id="14" name="text824713683903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3971925"/>
            <a:ext cx="3752850" cy="1085850"/>
          </a:xfrm>
          <a:prstGeom prst="rect">
            <a:avLst/>
          </a:prstGeom>
          <a:noFill/>
        </p:spPr>
      </p:pic>
      <p:pic>
        <p:nvPicPr>
          <p:cNvPr id="2" name="rect319445625027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100" y="-409576"/>
            <a:ext cx="18354675" cy="7339025"/>
          </a:xfrm>
          <a:prstGeom prst="rect">
            <a:avLst/>
          </a:prstGeom>
          <a:noFill/>
        </p:spPr>
      </p:pic>
      <p:pic>
        <p:nvPicPr>
          <p:cNvPr id="3" name="text302751063058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3250" y="4229100"/>
            <a:ext cx="3752850" cy="847725"/>
          </a:xfrm>
          <a:prstGeom prst="rect">
            <a:avLst/>
          </a:prstGeom>
          <a:noFill/>
        </p:spPr>
      </p:pic>
      <p:pic>
        <p:nvPicPr>
          <p:cNvPr id="5" name="drawline767109306498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0596" y="466725"/>
            <a:ext cx="11477654" cy="171450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11430016" y="2428856"/>
            <a:ext cx="6500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탐색적 데이터 분석 </a:t>
            </a:r>
            <a:r>
              <a:rPr lang="en-US" altLang="ko-KR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(EDA)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00068" y="1071534"/>
            <a:ext cx="78581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1" dirty="0" smtClean="0">
                <a:solidFill>
                  <a:schemeClr val="bg1"/>
                </a:solidFill>
                <a:latin typeface="Calibri (본문)"/>
              </a:rPr>
              <a:t>우영민</a:t>
            </a:r>
            <a:r>
              <a:rPr lang="en-US" altLang="ko-KR" sz="5000" b="1" dirty="0" smtClean="0">
                <a:solidFill>
                  <a:schemeClr val="bg1"/>
                </a:solidFill>
                <a:latin typeface="Calibri (본문)"/>
              </a:rPr>
              <a:t>, </a:t>
            </a:r>
            <a:r>
              <a:rPr lang="ko-KR" altLang="en-US" sz="5000" b="1" dirty="0" err="1" smtClean="0">
                <a:solidFill>
                  <a:schemeClr val="bg1"/>
                </a:solidFill>
                <a:latin typeface="Calibri (본문)"/>
              </a:rPr>
              <a:t>이예전</a:t>
            </a:r>
            <a:r>
              <a:rPr lang="ko-KR" altLang="en-US" sz="5000" b="1" dirty="0" smtClean="0">
                <a:solidFill>
                  <a:schemeClr val="bg1"/>
                </a:solidFill>
                <a:latin typeface="Calibri (본문)"/>
              </a:rPr>
              <a:t> </a:t>
            </a:r>
            <a:r>
              <a:rPr lang="en-US" altLang="ko-KR" sz="5000" b="1" dirty="0" smtClean="0">
                <a:solidFill>
                  <a:schemeClr val="bg1"/>
                </a:solidFill>
                <a:latin typeface="Calibri (본문)"/>
              </a:rPr>
              <a:t>- </a:t>
            </a:r>
            <a:r>
              <a:rPr lang="ko-KR" altLang="en-US" sz="5000" b="1" dirty="0" smtClean="0">
                <a:solidFill>
                  <a:schemeClr val="bg1"/>
                </a:solidFill>
                <a:latin typeface="Calibri (본문)"/>
              </a:rPr>
              <a:t>코드리뷰</a:t>
            </a:r>
            <a:endParaRPr lang="ko-KR" altLang="en-US" sz="5000" b="1" dirty="0">
              <a:solidFill>
                <a:schemeClr val="bg1"/>
              </a:solidFill>
              <a:latin typeface="Calibri (본문)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5688" y="285716"/>
            <a:ext cx="44291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solidFill>
                  <a:schemeClr val="bg1"/>
                </a:solidFill>
                <a:latin typeface="Calibri (본문)"/>
              </a:rPr>
              <a:t>프로젝트 수행 및 결과</a:t>
            </a:r>
            <a:endParaRPr lang="ko-KR" altLang="en-US" sz="3000" b="1" dirty="0">
              <a:solidFill>
                <a:schemeClr val="bg1"/>
              </a:solidFill>
              <a:latin typeface="Calibri (본문)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859304" y="285716"/>
            <a:ext cx="10715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000" b="1" dirty="0" smtClean="0">
                <a:solidFill>
                  <a:schemeClr val="bg1"/>
                </a:solidFill>
              </a:rPr>
              <a:t>05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85688" y="3428988"/>
            <a:ext cx="5676900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072166" y="3428988"/>
            <a:ext cx="5963936" cy="4452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38100" y="-409575"/>
          <a:ext cx="18316575" cy="9715500"/>
          <a:chOff x="-38100" y="-409575"/>
          <a:chExt cx="18316575" cy="9715500"/>
        </a:xfrm>
      </p:grpSpPr>
      <p:pic>
        <p:nvPicPr>
          <p:cNvPr id="14" name="text824713683903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350" y="3971925"/>
            <a:ext cx="3752850" cy="1085850"/>
          </a:xfrm>
          <a:prstGeom prst="rect">
            <a:avLst/>
          </a:prstGeom>
          <a:noFill/>
        </p:spPr>
      </p:pic>
      <p:pic>
        <p:nvPicPr>
          <p:cNvPr id="2" name="rect3194456250277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8100" y="-409576"/>
            <a:ext cx="18354675" cy="7339025"/>
          </a:xfrm>
          <a:prstGeom prst="rect">
            <a:avLst/>
          </a:prstGeom>
          <a:noFill/>
        </p:spPr>
      </p:pic>
      <p:pic>
        <p:nvPicPr>
          <p:cNvPr id="3" name="text302751063058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3250" y="4229100"/>
            <a:ext cx="3752850" cy="847725"/>
          </a:xfrm>
          <a:prstGeom prst="rect">
            <a:avLst/>
          </a:prstGeom>
          <a:noFill/>
        </p:spPr>
      </p:pic>
      <p:pic>
        <p:nvPicPr>
          <p:cNvPr id="5" name="drawline767109306498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0596" y="466725"/>
            <a:ext cx="11477654" cy="171450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11430016" y="2428856"/>
            <a:ext cx="6500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탐색적 데이터 분석 </a:t>
            </a:r>
            <a:r>
              <a:rPr lang="en-US" altLang="ko-KR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(EDA)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00068" y="1071534"/>
            <a:ext cx="78581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1" dirty="0" smtClean="0">
                <a:solidFill>
                  <a:schemeClr val="bg1"/>
                </a:solidFill>
                <a:latin typeface="Calibri (본문)"/>
              </a:rPr>
              <a:t>우영민</a:t>
            </a:r>
            <a:r>
              <a:rPr lang="en-US" altLang="ko-KR" sz="5000" b="1" dirty="0" smtClean="0">
                <a:solidFill>
                  <a:schemeClr val="bg1"/>
                </a:solidFill>
                <a:latin typeface="Calibri (본문)"/>
              </a:rPr>
              <a:t>, </a:t>
            </a:r>
            <a:r>
              <a:rPr lang="ko-KR" altLang="en-US" sz="5000" b="1" dirty="0" err="1" smtClean="0">
                <a:solidFill>
                  <a:schemeClr val="bg1"/>
                </a:solidFill>
                <a:latin typeface="Calibri (본문)"/>
              </a:rPr>
              <a:t>이예전</a:t>
            </a:r>
            <a:r>
              <a:rPr lang="ko-KR" altLang="en-US" sz="5000" b="1" dirty="0" smtClean="0">
                <a:solidFill>
                  <a:schemeClr val="bg1"/>
                </a:solidFill>
                <a:latin typeface="Calibri (본문)"/>
              </a:rPr>
              <a:t> </a:t>
            </a:r>
            <a:r>
              <a:rPr lang="en-US" altLang="ko-KR" sz="5000" b="1" dirty="0" smtClean="0">
                <a:solidFill>
                  <a:schemeClr val="bg1"/>
                </a:solidFill>
                <a:latin typeface="Calibri (본문)"/>
              </a:rPr>
              <a:t>- </a:t>
            </a:r>
            <a:r>
              <a:rPr lang="ko-KR" altLang="en-US" sz="5000" b="1" dirty="0" smtClean="0">
                <a:solidFill>
                  <a:schemeClr val="bg1"/>
                </a:solidFill>
                <a:latin typeface="Calibri (본문)"/>
              </a:rPr>
              <a:t>코드리뷰</a:t>
            </a:r>
            <a:endParaRPr lang="ko-KR" altLang="en-US" sz="5000" b="1" dirty="0">
              <a:solidFill>
                <a:schemeClr val="bg1"/>
              </a:solidFill>
              <a:latin typeface="Calibri (본문)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5688" y="285716"/>
            <a:ext cx="44291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solidFill>
                  <a:schemeClr val="bg1"/>
                </a:solidFill>
                <a:latin typeface="Calibri (본문)"/>
              </a:rPr>
              <a:t>프로젝트 수행 및 결과</a:t>
            </a:r>
            <a:endParaRPr lang="ko-KR" altLang="en-US" sz="3000" b="1" dirty="0">
              <a:solidFill>
                <a:schemeClr val="bg1"/>
              </a:solidFill>
              <a:latin typeface="Calibri (본문)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859304" y="285716"/>
            <a:ext cx="10715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000" b="1" dirty="0" smtClean="0">
                <a:solidFill>
                  <a:schemeClr val="bg1"/>
                </a:solidFill>
              </a:rPr>
              <a:t>05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57126" y="3786178"/>
            <a:ext cx="6032625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715108" y="3786178"/>
            <a:ext cx="6286544" cy="481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-161925" y="-1466850"/>
          <a:ext cx="18449925" cy="11315700"/>
          <a:chOff x="-161925" y="-1466850"/>
          <a:chExt cx="18449925" cy="11315700"/>
        </a:xfrm>
      </p:grpSpPr>
      <p:pic>
        <p:nvPicPr>
          <p:cNvPr id="7" name="rect573068933632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1925" y="-1466850"/>
            <a:ext cx="18611850" cy="12782550"/>
          </a:xfrm>
          <a:prstGeom prst="rect">
            <a:avLst/>
          </a:prstGeom>
          <a:noFill/>
        </p:spPr>
      </p:pic>
      <p:pic>
        <p:nvPicPr>
          <p:cNvPr id="3" name="drawline860057131343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150" y="4029075"/>
            <a:ext cx="4476750" cy="142875"/>
          </a:xfrm>
          <a:prstGeom prst="rect">
            <a:avLst/>
          </a:prstGeom>
          <a:noFill/>
        </p:spPr>
      </p:pic>
      <p:pic>
        <p:nvPicPr>
          <p:cNvPr id="4" name="text322008357027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7050" y="3343275"/>
            <a:ext cx="5029200" cy="533400"/>
          </a:xfrm>
          <a:prstGeom prst="rect">
            <a:avLst/>
          </a:prstGeom>
          <a:noFill/>
        </p:spPr>
      </p:pic>
      <p:pic>
        <p:nvPicPr>
          <p:cNvPr id="5" name="drawline522960191424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4200" y="3038475"/>
            <a:ext cx="4457700" cy="142875"/>
          </a:xfrm>
          <a:prstGeom prst="rect">
            <a:avLst/>
          </a:prstGeom>
          <a:noFill/>
        </p:spPr>
      </p:pic>
      <p:pic>
        <p:nvPicPr>
          <p:cNvPr id="6" name="drawline64366672169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6100" y="3038475"/>
            <a:ext cx="4505325" cy="142875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786018" y="5000624"/>
            <a:ext cx="1321603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500" b="1" dirty="0" smtClean="0">
                <a:solidFill>
                  <a:schemeClr val="bg1"/>
                </a:solidFill>
              </a:rPr>
              <a:t>프로젝트 개요</a:t>
            </a:r>
            <a:endParaRPr lang="ko-KR" altLang="en-US" sz="85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38100" y="-409575"/>
          <a:ext cx="18316575" cy="9715500"/>
          <a:chOff x="-38100" y="-409575"/>
          <a:chExt cx="18316575" cy="9715500"/>
        </a:xfrm>
      </p:grpSpPr>
      <p:pic>
        <p:nvPicPr>
          <p:cNvPr id="14" name="text824713683903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3971925"/>
            <a:ext cx="3752850" cy="1085850"/>
          </a:xfrm>
          <a:prstGeom prst="rect">
            <a:avLst/>
          </a:prstGeom>
          <a:noFill/>
        </p:spPr>
      </p:pic>
      <p:pic>
        <p:nvPicPr>
          <p:cNvPr id="2" name="rect319445625027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100" y="-409576"/>
            <a:ext cx="18354675" cy="7339025"/>
          </a:xfrm>
          <a:prstGeom prst="rect">
            <a:avLst/>
          </a:prstGeom>
          <a:noFill/>
        </p:spPr>
      </p:pic>
      <p:pic>
        <p:nvPicPr>
          <p:cNvPr id="3" name="text302751063058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3250" y="4229100"/>
            <a:ext cx="3752850" cy="847725"/>
          </a:xfrm>
          <a:prstGeom prst="rect">
            <a:avLst/>
          </a:prstGeom>
          <a:noFill/>
        </p:spPr>
      </p:pic>
      <p:pic>
        <p:nvPicPr>
          <p:cNvPr id="5" name="drawline767109306498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0596" y="466725"/>
            <a:ext cx="11477654" cy="171450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11430016" y="2428856"/>
            <a:ext cx="6500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탐색적 데이터 분석 </a:t>
            </a:r>
            <a:r>
              <a:rPr lang="en-US" altLang="ko-KR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(EDA)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00068" y="1071534"/>
            <a:ext cx="78581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1" dirty="0" smtClean="0">
                <a:solidFill>
                  <a:schemeClr val="bg1"/>
                </a:solidFill>
                <a:latin typeface="Calibri (본문)"/>
              </a:rPr>
              <a:t>우영민</a:t>
            </a:r>
            <a:r>
              <a:rPr lang="en-US" altLang="ko-KR" sz="5000" b="1" dirty="0" smtClean="0">
                <a:solidFill>
                  <a:schemeClr val="bg1"/>
                </a:solidFill>
                <a:latin typeface="Calibri (본문)"/>
              </a:rPr>
              <a:t>, </a:t>
            </a:r>
            <a:r>
              <a:rPr lang="ko-KR" altLang="en-US" sz="5000" b="1" dirty="0" err="1" smtClean="0">
                <a:solidFill>
                  <a:schemeClr val="bg1"/>
                </a:solidFill>
                <a:latin typeface="Calibri (본문)"/>
              </a:rPr>
              <a:t>이예전</a:t>
            </a:r>
            <a:r>
              <a:rPr lang="ko-KR" altLang="en-US" sz="5000" b="1" dirty="0" smtClean="0">
                <a:solidFill>
                  <a:schemeClr val="bg1"/>
                </a:solidFill>
                <a:latin typeface="Calibri (본문)"/>
              </a:rPr>
              <a:t> </a:t>
            </a:r>
            <a:r>
              <a:rPr lang="en-US" altLang="ko-KR" sz="5000" b="1" dirty="0" smtClean="0">
                <a:solidFill>
                  <a:schemeClr val="bg1"/>
                </a:solidFill>
                <a:latin typeface="Calibri (본문)"/>
              </a:rPr>
              <a:t>- </a:t>
            </a:r>
            <a:r>
              <a:rPr lang="ko-KR" altLang="en-US" sz="5000" b="1" dirty="0" smtClean="0">
                <a:solidFill>
                  <a:schemeClr val="bg1"/>
                </a:solidFill>
                <a:latin typeface="Calibri (본문)"/>
              </a:rPr>
              <a:t>코드리뷰</a:t>
            </a:r>
            <a:endParaRPr lang="ko-KR" altLang="en-US" sz="5000" b="1" dirty="0">
              <a:solidFill>
                <a:schemeClr val="bg1"/>
              </a:solidFill>
              <a:latin typeface="Calibri (본문)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5688" y="285716"/>
            <a:ext cx="44291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solidFill>
                  <a:schemeClr val="bg1"/>
                </a:solidFill>
                <a:latin typeface="Calibri (본문)"/>
              </a:rPr>
              <a:t>프로젝트 수행 및 결과</a:t>
            </a:r>
            <a:endParaRPr lang="ko-KR" altLang="en-US" sz="3000" b="1" dirty="0">
              <a:solidFill>
                <a:schemeClr val="bg1"/>
              </a:solidFill>
              <a:latin typeface="Calibri (본문)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859304" y="285716"/>
            <a:ext cx="10715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000" b="1" dirty="0" smtClean="0">
                <a:solidFill>
                  <a:schemeClr val="bg1"/>
                </a:solidFill>
              </a:rPr>
              <a:t>05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8564" y="3714740"/>
            <a:ext cx="5572164" cy="4519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357918" y="3643302"/>
            <a:ext cx="4444376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38100" y="-409575"/>
          <a:ext cx="18316575" cy="9715500"/>
          <a:chOff x="-38100" y="-409575"/>
          <a:chExt cx="18316575" cy="9715500"/>
        </a:xfrm>
      </p:grpSpPr>
      <p:pic>
        <p:nvPicPr>
          <p:cNvPr id="14" name="text824713683903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3971925"/>
            <a:ext cx="3752850" cy="1085850"/>
          </a:xfrm>
          <a:prstGeom prst="rect">
            <a:avLst/>
          </a:prstGeom>
          <a:noFill/>
        </p:spPr>
      </p:pic>
      <p:pic>
        <p:nvPicPr>
          <p:cNvPr id="2" name="rect319445625027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100" y="-409576"/>
            <a:ext cx="18354675" cy="7339025"/>
          </a:xfrm>
          <a:prstGeom prst="rect">
            <a:avLst/>
          </a:prstGeom>
          <a:noFill/>
        </p:spPr>
      </p:pic>
      <p:pic>
        <p:nvPicPr>
          <p:cNvPr id="3" name="text302751063058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3250" y="4229100"/>
            <a:ext cx="3752850" cy="847725"/>
          </a:xfrm>
          <a:prstGeom prst="rect">
            <a:avLst/>
          </a:prstGeom>
          <a:noFill/>
        </p:spPr>
      </p:pic>
      <p:pic>
        <p:nvPicPr>
          <p:cNvPr id="5" name="drawline767109306498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0596" y="466725"/>
            <a:ext cx="11477654" cy="171450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8858248" y="2357418"/>
            <a:ext cx="64294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LOG</a:t>
            </a:r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사용 전 </a:t>
            </a:r>
            <a:endParaRPr lang="en-US" altLang="ko-KR" sz="32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sz="3200" b="1" dirty="0" err="1" smtClean="0"/>
              <a:t>LinearRegression</a:t>
            </a:r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모델링 결과</a:t>
            </a:r>
            <a:endParaRPr lang="en-US" altLang="ko-KR" sz="32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00068" y="1071534"/>
            <a:ext cx="78581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1" dirty="0" smtClean="0">
                <a:solidFill>
                  <a:schemeClr val="bg1"/>
                </a:solidFill>
                <a:latin typeface="Calibri (본문)"/>
              </a:rPr>
              <a:t>우영민</a:t>
            </a:r>
            <a:r>
              <a:rPr lang="en-US" altLang="ko-KR" sz="5000" b="1" dirty="0" smtClean="0">
                <a:solidFill>
                  <a:schemeClr val="bg1"/>
                </a:solidFill>
                <a:latin typeface="Calibri (본문)"/>
              </a:rPr>
              <a:t>, </a:t>
            </a:r>
            <a:r>
              <a:rPr lang="ko-KR" altLang="en-US" sz="5000" b="1" dirty="0" err="1" smtClean="0">
                <a:solidFill>
                  <a:schemeClr val="bg1"/>
                </a:solidFill>
                <a:latin typeface="Calibri (본문)"/>
              </a:rPr>
              <a:t>이예전</a:t>
            </a:r>
            <a:r>
              <a:rPr lang="ko-KR" altLang="en-US" sz="5000" b="1" dirty="0" smtClean="0">
                <a:solidFill>
                  <a:schemeClr val="bg1"/>
                </a:solidFill>
                <a:latin typeface="Calibri (본문)"/>
              </a:rPr>
              <a:t> </a:t>
            </a:r>
            <a:r>
              <a:rPr lang="en-US" altLang="ko-KR" sz="5000" b="1" dirty="0" smtClean="0">
                <a:solidFill>
                  <a:schemeClr val="bg1"/>
                </a:solidFill>
                <a:latin typeface="Calibri (본문)"/>
              </a:rPr>
              <a:t>- </a:t>
            </a:r>
            <a:r>
              <a:rPr lang="ko-KR" altLang="en-US" sz="5000" b="1" dirty="0" smtClean="0">
                <a:solidFill>
                  <a:schemeClr val="bg1"/>
                </a:solidFill>
                <a:latin typeface="Calibri (본문)"/>
              </a:rPr>
              <a:t>코드리뷰</a:t>
            </a:r>
            <a:endParaRPr lang="ko-KR" altLang="en-US" sz="5000" b="1" dirty="0">
              <a:solidFill>
                <a:schemeClr val="bg1"/>
              </a:solidFill>
              <a:latin typeface="Calibri (본문)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5688" y="285716"/>
            <a:ext cx="44291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solidFill>
                  <a:schemeClr val="bg1"/>
                </a:solidFill>
                <a:latin typeface="Calibri (본문)"/>
              </a:rPr>
              <a:t>프로젝트 수행 및 결과</a:t>
            </a:r>
            <a:endParaRPr lang="ko-KR" altLang="en-US" sz="3000" b="1" dirty="0">
              <a:solidFill>
                <a:schemeClr val="bg1"/>
              </a:solidFill>
              <a:latin typeface="Calibri (본문)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859304" y="285716"/>
            <a:ext cx="10715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000" b="1" dirty="0" smtClean="0">
                <a:solidFill>
                  <a:schemeClr val="bg1"/>
                </a:solidFill>
              </a:rPr>
              <a:t>05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4250" y="2500294"/>
            <a:ext cx="5801444" cy="6715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215042" y="3643302"/>
            <a:ext cx="7695821" cy="564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38100" y="-409575"/>
          <a:ext cx="18316575" cy="9715500"/>
          <a:chOff x="-38100" y="-409575"/>
          <a:chExt cx="18316575" cy="9715500"/>
        </a:xfrm>
      </p:grpSpPr>
      <p:pic>
        <p:nvPicPr>
          <p:cNvPr id="14" name="text824713683903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3971925"/>
            <a:ext cx="3752850" cy="1085850"/>
          </a:xfrm>
          <a:prstGeom prst="rect">
            <a:avLst/>
          </a:prstGeom>
          <a:noFill/>
        </p:spPr>
      </p:pic>
      <p:pic>
        <p:nvPicPr>
          <p:cNvPr id="2" name="rect319445625027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100" y="-409576"/>
            <a:ext cx="18354675" cy="7339025"/>
          </a:xfrm>
          <a:prstGeom prst="rect">
            <a:avLst/>
          </a:prstGeom>
          <a:noFill/>
        </p:spPr>
      </p:pic>
      <p:pic>
        <p:nvPicPr>
          <p:cNvPr id="3" name="text302751063058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3250" y="4229100"/>
            <a:ext cx="3752850" cy="847725"/>
          </a:xfrm>
          <a:prstGeom prst="rect">
            <a:avLst/>
          </a:prstGeom>
          <a:noFill/>
        </p:spPr>
      </p:pic>
      <p:pic>
        <p:nvPicPr>
          <p:cNvPr id="5" name="drawline767109306498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0596" y="466725"/>
            <a:ext cx="11477654" cy="171450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11358578" y="4071930"/>
            <a:ext cx="64294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모델 성능을 높이기 위한</a:t>
            </a:r>
            <a:endParaRPr lang="en-US" altLang="ko-KR" sz="32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ko-KR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LOG</a:t>
            </a:r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사용</a:t>
            </a:r>
            <a:endParaRPr lang="en-US" altLang="ko-KR" sz="32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00068" y="1071534"/>
            <a:ext cx="78581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1" dirty="0" smtClean="0">
                <a:solidFill>
                  <a:schemeClr val="bg1"/>
                </a:solidFill>
                <a:latin typeface="Calibri (본문)"/>
              </a:rPr>
              <a:t>우영민</a:t>
            </a:r>
            <a:r>
              <a:rPr lang="en-US" altLang="ko-KR" sz="5000" b="1" dirty="0" smtClean="0">
                <a:solidFill>
                  <a:schemeClr val="bg1"/>
                </a:solidFill>
                <a:latin typeface="Calibri (본문)"/>
              </a:rPr>
              <a:t>, </a:t>
            </a:r>
            <a:r>
              <a:rPr lang="ko-KR" altLang="en-US" sz="5000" b="1" dirty="0" err="1" smtClean="0">
                <a:solidFill>
                  <a:schemeClr val="bg1"/>
                </a:solidFill>
                <a:latin typeface="Calibri (본문)"/>
              </a:rPr>
              <a:t>이예전</a:t>
            </a:r>
            <a:r>
              <a:rPr lang="ko-KR" altLang="en-US" sz="5000" b="1" dirty="0" smtClean="0">
                <a:solidFill>
                  <a:schemeClr val="bg1"/>
                </a:solidFill>
                <a:latin typeface="Calibri (본문)"/>
              </a:rPr>
              <a:t> </a:t>
            </a:r>
            <a:r>
              <a:rPr lang="en-US" altLang="ko-KR" sz="5000" b="1" dirty="0" smtClean="0">
                <a:solidFill>
                  <a:schemeClr val="bg1"/>
                </a:solidFill>
                <a:latin typeface="Calibri (본문)"/>
              </a:rPr>
              <a:t>- </a:t>
            </a:r>
            <a:r>
              <a:rPr lang="ko-KR" altLang="en-US" sz="5000" b="1" dirty="0" smtClean="0">
                <a:solidFill>
                  <a:schemeClr val="bg1"/>
                </a:solidFill>
                <a:latin typeface="Calibri (본문)"/>
              </a:rPr>
              <a:t>코드리뷰</a:t>
            </a:r>
            <a:endParaRPr lang="ko-KR" altLang="en-US" sz="5000" b="1" dirty="0">
              <a:solidFill>
                <a:schemeClr val="bg1"/>
              </a:solidFill>
              <a:latin typeface="Calibri (본문)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5688" y="285716"/>
            <a:ext cx="44291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solidFill>
                  <a:schemeClr val="bg1"/>
                </a:solidFill>
                <a:latin typeface="Calibri (본문)"/>
              </a:rPr>
              <a:t>프로젝트 수행 및 결과</a:t>
            </a:r>
            <a:endParaRPr lang="ko-KR" altLang="en-US" sz="3000" b="1" dirty="0">
              <a:solidFill>
                <a:schemeClr val="bg1"/>
              </a:solidFill>
              <a:latin typeface="Calibri (본문)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859304" y="285716"/>
            <a:ext cx="10715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000" b="1" dirty="0" smtClean="0">
                <a:solidFill>
                  <a:schemeClr val="bg1"/>
                </a:solidFill>
              </a:rPr>
              <a:t>05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85754" y="3357550"/>
            <a:ext cx="10230237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38100" y="-409575"/>
          <a:ext cx="18316575" cy="9715500"/>
          <a:chOff x="-38100" y="-409575"/>
          <a:chExt cx="18316575" cy="9715500"/>
        </a:xfrm>
      </p:grpSpPr>
      <p:pic>
        <p:nvPicPr>
          <p:cNvPr id="14" name="text824713683903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3971925"/>
            <a:ext cx="3752850" cy="1085850"/>
          </a:xfrm>
          <a:prstGeom prst="rect">
            <a:avLst/>
          </a:prstGeom>
          <a:noFill/>
        </p:spPr>
      </p:pic>
      <p:pic>
        <p:nvPicPr>
          <p:cNvPr id="2" name="rect319445625027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100" y="-409576"/>
            <a:ext cx="18354675" cy="7339025"/>
          </a:xfrm>
          <a:prstGeom prst="rect">
            <a:avLst/>
          </a:prstGeom>
          <a:noFill/>
        </p:spPr>
      </p:pic>
      <p:pic>
        <p:nvPicPr>
          <p:cNvPr id="3" name="text302751063058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3250" y="4229100"/>
            <a:ext cx="3752850" cy="847725"/>
          </a:xfrm>
          <a:prstGeom prst="rect">
            <a:avLst/>
          </a:prstGeom>
          <a:noFill/>
        </p:spPr>
      </p:pic>
      <p:pic>
        <p:nvPicPr>
          <p:cNvPr id="5" name="drawline767109306498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0596" y="466725"/>
            <a:ext cx="11477654" cy="171450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13358842" y="3357550"/>
            <a:ext cx="45720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LOG </a:t>
            </a:r>
            <a:r>
              <a:rPr lang="ko-KR" altLang="en-US" sz="3200" b="1" dirty="0" smtClean="0"/>
              <a:t>사용 후</a:t>
            </a:r>
            <a:endParaRPr lang="en-US" sz="3200" b="1" dirty="0" smtClean="0"/>
          </a:p>
          <a:p>
            <a:pPr algn="ctr"/>
            <a:r>
              <a:rPr lang="en-US" sz="3200" b="1" dirty="0" err="1" smtClean="0"/>
              <a:t>LinearRegression</a:t>
            </a:r>
            <a:endParaRPr lang="en-US" sz="3200" b="1" dirty="0" smtClean="0"/>
          </a:p>
          <a:p>
            <a:pPr algn="ctr"/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모델 정확도 </a:t>
            </a:r>
            <a:endParaRPr lang="en-US" altLang="ko-KR" sz="32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00068" y="1071534"/>
            <a:ext cx="78581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1" dirty="0" smtClean="0">
                <a:solidFill>
                  <a:schemeClr val="bg1"/>
                </a:solidFill>
                <a:latin typeface="Calibri (본문)"/>
              </a:rPr>
              <a:t>우영민</a:t>
            </a:r>
            <a:r>
              <a:rPr lang="en-US" altLang="ko-KR" sz="5000" b="1" dirty="0" smtClean="0">
                <a:solidFill>
                  <a:schemeClr val="bg1"/>
                </a:solidFill>
                <a:latin typeface="Calibri (본문)"/>
              </a:rPr>
              <a:t>, </a:t>
            </a:r>
            <a:r>
              <a:rPr lang="ko-KR" altLang="en-US" sz="5000" b="1" dirty="0" err="1" smtClean="0">
                <a:solidFill>
                  <a:schemeClr val="bg1"/>
                </a:solidFill>
                <a:latin typeface="Calibri (본문)"/>
              </a:rPr>
              <a:t>이예전</a:t>
            </a:r>
            <a:r>
              <a:rPr lang="ko-KR" altLang="en-US" sz="5000" b="1" dirty="0" smtClean="0">
                <a:solidFill>
                  <a:schemeClr val="bg1"/>
                </a:solidFill>
                <a:latin typeface="Calibri (본문)"/>
              </a:rPr>
              <a:t> </a:t>
            </a:r>
            <a:r>
              <a:rPr lang="en-US" altLang="ko-KR" sz="5000" b="1" dirty="0" smtClean="0">
                <a:solidFill>
                  <a:schemeClr val="bg1"/>
                </a:solidFill>
                <a:latin typeface="Calibri (본문)"/>
              </a:rPr>
              <a:t>- </a:t>
            </a:r>
            <a:r>
              <a:rPr lang="ko-KR" altLang="en-US" sz="5000" b="1" dirty="0" smtClean="0">
                <a:solidFill>
                  <a:schemeClr val="bg1"/>
                </a:solidFill>
                <a:latin typeface="Calibri (본문)"/>
              </a:rPr>
              <a:t>코드리뷰</a:t>
            </a:r>
            <a:endParaRPr lang="ko-KR" altLang="en-US" sz="5000" b="1" dirty="0">
              <a:solidFill>
                <a:schemeClr val="bg1"/>
              </a:solidFill>
              <a:latin typeface="Calibri (본문)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5688" y="285716"/>
            <a:ext cx="44291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solidFill>
                  <a:schemeClr val="bg1"/>
                </a:solidFill>
                <a:latin typeface="Calibri (본문)"/>
              </a:rPr>
              <a:t>프로젝트 수행 및 결과</a:t>
            </a:r>
            <a:endParaRPr lang="ko-KR" altLang="en-US" sz="3000" b="1" dirty="0">
              <a:solidFill>
                <a:schemeClr val="bg1"/>
              </a:solidFill>
              <a:latin typeface="Calibri (본문)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859304" y="285716"/>
            <a:ext cx="10715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000" b="1" dirty="0" smtClean="0">
                <a:solidFill>
                  <a:schemeClr val="bg1"/>
                </a:solidFill>
              </a:rPr>
              <a:t>05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1440" y="2143104"/>
            <a:ext cx="4786346" cy="7679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643538" y="3143236"/>
            <a:ext cx="7084969" cy="557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38100" y="-409575"/>
          <a:ext cx="18316575" cy="9715500"/>
          <a:chOff x="-38100" y="-409575"/>
          <a:chExt cx="18316575" cy="9715500"/>
        </a:xfrm>
      </p:grpSpPr>
      <p:pic>
        <p:nvPicPr>
          <p:cNvPr id="14" name="text824713683903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3971925"/>
            <a:ext cx="3752850" cy="1085850"/>
          </a:xfrm>
          <a:prstGeom prst="rect">
            <a:avLst/>
          </a:prstGeom>
          <a:noFill/>
        </p:spPr>
      </p:pic>
      <p:pic>
        <p:nvPicPr>
          <p:cNvPr id="2" name="rect319445625027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100" y="-409576"/>
            <a:ext cx="18354675" cy="7339025"/>
          </a:xfrm>
          <a:prstGeom prst="rect">
            <a:avLst/>
          </a:prstGeom>
          <a:noFill/>
        </p:spPr>
      </p:pic>
      <p:pic>
        <p:nvPicPr>
          <p:cNvPr id="3" name="text302751063058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3250" y="4229100"/>
            <a:ext cx="3752850" cy="847725"/>
          </a:xfrm>
          <a:prstGeom prst="rect">
            <a:avLst/>
          </a:prstGeom>
          <a:noFill/>
        </p:spPr>
      </p:pic>
      <p:pic>
        <p:nvPicPr>
          <p:cNvPr id="5" name="drawline767109306498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0596" y="466725"/>
            <a:ext cx="11477654" cy="171450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11215702" y="3857616"/>
            <a:ext cx="64294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각 </a:t>
            </a:r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특성간의 상호작용을 </a:t>
            </a:r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모델링 </a:t>
            </a:r>
            <a:r>
              <a:rPr lang="ko-KR" altLang="en-US" sz="3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하기위해</a:t>
            </a:r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다항특</a:t>
            </a:r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성</a:t>
            </a:r>
            <a:r>
              <a:rPr lang="en-US" altLang="ko-KR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사용</a:t>
            </a:r>
            <a:endParaRPr lang="en-US" altLang="ko-KR" sz="32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00068" y="1071534"/>
            <a:ext cx="78581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1" dirty="0" smtClean="0">
                <a:solidFill>
                  <a:schemeClr val="bg1"/>
                </a:solidFill>
                <a:latin typeface="Calibri (본문)"/>
              </a:rPr>
              <a:t>우영민</a:t>
            </a:r>
            <a:r>
              <a:rPr lang="en-US" altLang="ko-KR" sz="5000" b="1" dirty="0" smtClean="0">
                <a:solidFill>
                  <a:schemeClr val="bg1"/>
                </a:solidFill>
                <a:latin typeface="Calibri (본문)"/>
              </a:rPr>
              <a:t>, </a:t>
            </a:r>
            <a:r>
              <a:rPr lang="ko-KR" altLang="en-US" sz="5000" b="1" dirty="0" err="1" smtClean="0">
                <a:solidFill>
                  <a:schemeClr val="bg1"/>
                </a:solidFill>
                <a:latin typeface="Calibri (본문)"/>
              </a:rPr>
              <a:t>이예전</a:t>
            </a:r>
            <a:r>
              <a:rPr lang="ko-KR" altLang="en-US" sz="5000" b="1" dirty="0" smtClean="0">
                <a:solidFill>
                  <a:schemeClr val="bg1"/>
                </a:solidFill>
                <a:latin typeface="Calibri (본문)"/>
              </a:rPr>
              <a:t> </a:t>
            </a:r>
            <a:r>
              <a:rPr lang="en-US" altLang="ko-KR" sz="5000" b="1" dirty="0" smtClean="0">
                <a:solidFill>
                  <a:schemeClr val="bg1"/>
                </a:solidFill>
                <a:latin typeface="Calibri (본문)"/>
              </a:rPr>
              <a:t>- </a:t>
            </a:r>
            <a:r>
              <a:rPr lang="ko-KR" altLang="en-US" sz="5000" b="1" dirty="0" smtClean="0">
                <a:solidFill>
                  <a:schemeClr val="bg1"/>
                </a:solidFill>
                <a:latin typeface="Calibri (본문)"/>
              </a:rPr>
              <a:t>코드리뷰</a:t>
            </a:r>
            <a:endParaRPr lang="ko-KR" altLang="en-US" sz="5000" b="1" dirty="0">
              <a:solidFill>
                <a:schemeClr val="bg1"/>
              </a:solidFill>
              <a:latin typeface="Calibri (본문)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5688" y="285716"/>
            <a:ext cx="44291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solidFill>
                  <a:schemeClr val="bg1"/>
                </a:solidFill>
                <a:latin typeface="Calibri (본문)"/>
              </a:rPr>
              <a:t>프로젝트 수행 및 결과</a:t>
            </a:r>
            <a:endParaRPr lang="ko-KR" altLang="en-US" sz="3000" b="1" dirty="0">
              <a:solidFill>
                <a:schemeClr val="bg1"/>
              </a:solidFill>
              <a:latin typeface="Calibri (본문)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859304" y="285716"/>
            <a:ext cx="10715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000" b="1" dirty="0" smtClean="0">
                <a:solidFill>
                  <a:schemeClr val="bg1"/>
                </a:solidFill>
              </a:rPr>
              <a:t>05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85754" y="3143236"/>
            <a:ext cx="10102456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38100" y="-409575"/>
          <a:ext cx="18316575" cy="9715500"/>
          <a:chOff x="-38100" y="-409575"/>
          <a:chExt cx="18316575" cy="9715500"/>
        </a:xfrm>
      </p:grpSpPr>
      <p:pic>
        <p:nvPicPr>
          <p:cNvPr id="14" name="text824713683903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3971925"/>
            <a:ext cx="3752850" cy="1085850"/>
          </a:xfrm>
          <a:prstGeom prst="rect">
            <a:avLst/>
          </a:prstGeom>
          <a:noFill/>
        </p:spPr>
      </p:pic>
      <p:pic>
        <p:nvPicPr>
          <p:cNvPr id="2" name="rect319445625027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100" y="-409576"/>
            <a:ext cx="18354675" cy="7339025"/>
          </a:xfrm>
          <a:prstGeom prst="rect">
            <a:avLst/>
          </a:prstGeom>
          <a:noFill/>
        </p:spPr>
      </p:pic>
      <p:pic>
        <p:nvPicPr>
          <p:cNvPr id="3" name="text302751063058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3250" y="4229100"/>
            <a:ext cx="3752850" cy="847725"/>
          </a:xfrm>
          <a:prstGeom prst="rect">
            <a:avLst/>
          </a:prstGeom>
          <a:noFill/>
        </p:spPr>
      </p:pic>
      <p:pic>
        <p:nvPicPr>
          <p:cNvPr id="5" name="drawline767109306498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0596" y="466725"/>
            <a:ext cx="11477654" cy="171450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12287272" y="3938653"/>
            <a:ext cx="60007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LOG </a:t>
            </a:r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와 다항 특성을 이용한  </a:t>
            </a:r>
            <a:endParaRPr lang="en-US" altLang="ko-KR" sz="32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sz="3200" dirty="0" err="1" smtClean="0"/>
              <a:t>LinearRegression</a:t>
            </a:r>
            <a:r>
              <a:rPr lang="en-US" sz="3200" dirty="0" smtClean="0"/>
              <a:t>, </a:t>
            </a:r>
            <a:r>
              <a:rPr lang="en-US" sz="3200" dirty="0" err="1" smtClean="0"/>
              <a:t>RandomForestRegressor</a:t>
            </a:r>
            <a:endParaRPr lang="en-US" sz="3200" dirty="0" smtClean="0"/>
          </a:p>
          <a:p>
            <a:pPr algn="ctr"/>
            <a:r>
              <a:rPr lang="en-US" sz="3200" dirty="0" smtClean="0"/>
              <a:t> </a:t>
            </a:r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모델링 </a:t>
            </a:r>
            <a:endParaRPr lang="en-US" altLang="ko-KR" sz="32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00068" y="1071534"/>
            <a:ext cx="78581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1" dirty="0" smtClean="0">
                <a:solidFill>
                  <a:schemeClr val="bg1"/>
                </a:solidFill>
                <a:latin typeface="Calibri (본문)"/>
              </a:rPr>
              <a:t>우영민</a:t>
            </a:r>
            <a:r>
              <a:rPr lang="en-US" altLang="ko-KR" sz="5000" b="1" dirty="0" smtClean="0">
                <a:solidFill>
                  <a:schemeClr val="bg1"/>
                </a:solidFill>
                <a:latin typeface="Calibri (본문)"/>
              </a:rPr>
              <a:t>, </a:t>
            </a:r>
            <a:r>
              <a:rPr lang="ko-KR" altLang="en-US" sz="5000" b="1" dirty="0" err="1" smtClean="0">
                <a:solidFill>
                  <a:schemeClr val="bg1"/>
                </a:solidFill>
                <a:latin typeface="Calibri (본문)"/>
              </a:rPr>
              <a:t>이예전</a:t>
            </a:r>
            <a:r>
              <a:rPr lang="ko-KR" altLang="en-US" sz="5000" b="1" dirty="0" smtClean="0">
                <a:solidFill>
                  <a:schemeClr val="bg1"/>
                </a:solidFill>
                <a:latin typeface="Calibri (본문)"/>
              </a:rPr>
              <a:t> </a:t>
            </a:r>
            <a:r>
              <a:rPr lang="en-US" altLang="ko-KR" sz="5000" b="1" dirty="0" smtClean="0">
                <a:solidFill>
                  <a:schemeClr val="bg1"/>
                </a:solidFill>
                <a:latin typeface="Calibri (본문)"/>
              </a:rPr>
              <a:t>- </a:t>
            </a:r>
            <a:r>
              <a:rPr lang="ko-KR" altLang="en-US" sz="5000" b="1" dirty="0" smtClean="0">
                <a:solidFill>
                  <a:schemeClr val="bg1"/>
                </a:solidFill>
                <a:latin typeface="Calibri (본문)"/>
              </a:rPr>
              <a:t>코드리뷰</a:t>
            </a:r>
            <a:endParaRPr lang="ko-KR" altLang="en-US" sz="5000" b="1" dirty="0">
              <a:solidFill>
                <a:schemeClr val="bg1"/>
              </a:solidFill>
              <a:latin typeface="Calibri (본문)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5688" y="285716"/>
            <a:ext cx="44291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solidFill>
                  <a:schemeClr val="bg1"/>
                </a:solidFill>
                <a:latin typeface="Calibri (본문)"/>
              </a:rPr>
              <a:t>프로젝트 수행 및 결과</a:t>
            </a:r>
            <a:endParaRPr lang="ko-KR" altLang="en-US" sz="3000" b="1" dirty="0">
              <a:solidFill>
                <a:schemeClr val="bg1"/>
              </a:solidFill>
              <a:latin typeface="Calibri (본문)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859304" y="285716"/>
            <a:ext cx="10715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000" b="1" dirty="0" smtClean="0">
                <a:solidFill>
                  <a:schemeClr val="bg1"/>
                </a:solidFill>
              </a:rPr>
              <a:t>05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4250" y="2357418"/>
            <a:ext cx="5013995" cy="6143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8133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357786" y="3357550"/>
            <a:ext cx="7122528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38100" y="-409575"/>
          <a:ext cx="18316575" cy="9715500"/>
          <a:chOff x="-38100" y="-409575"/>
          <a:chExt cx="18316575" cy="9715500"/>
        </a:xfrm>
      </p:grpSpPr>
      <p:pic>
        <p:nvPicPr>
          <p:cNvPr id="14" name="text824713683903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3971925"/>
            <a:ext cx="3752850" cy="1085850"/>
          </a:xfrm>
          <a:prstGeom prst="rect">
            <a:avLst/>
          </a:prstGeom>
          <a:noFill/>
        </p:spPr>
      </p:pic>
      <p:pic>
        <p:nvPicPr>
          <p:cNvPr id="2" name="rect319445625027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100" y="-409576"/>
            <a:ext cx="18354675" cy="7339025"/>
          </a:xfrm>
          <a:prstGeom prst="rect">
            <a:avLst/>
          </a:prstGeom>
          <a:noFill/>
        </p:spPr>
      </p:pic>
      <p:pic>
        <p:nvPicPr>
          <p:cNvPr id="3" name="text302751063058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3250" y="4229100"/>
            <a:ext cx="3752850" cy="847725"/>
          </a:xfrm>
          <a:prstGeom prst="rect">
            <a:avLst/>
          </a:prstGeom>
          <a:noFill/>
        </p:spPr>
      </p:pic>
      <p:pic>
        <p:nvPicPr>
          <p:cNvPr id="5" name="drawline767109306498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0596" y="466725"/>
            <a:ext cx="11477654" cy="171450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1000068" y="1071534"/>
            <a:ext cx="84296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1" dirty="0" smtClean="0">
                <a:solidFill>
                  <a:schemeClr val="bg1"/>
                </a:solidFill>
                <a:latin typeface="Calibri (본문)"/>
              </a:rPr>
              <a:t>우영민</a:t>
            </a:r>
            <a:r>
              <a:rPr lang="en-US" altLang="ko-KR" sz="5000" b="1" dirty="0" smtClean="0">
                <a:solidFill>
                  <a:schemeClr val="bg1"/>
                </a:solidFill>
                <a:latin typeface="Calibri (본문)"/>
              </a:rPr>
              <a:t>, </a:t>
            </a:r>
            <a:r>
              <a:rPr lang="ko-KR" altLang="en-US" sz="5000" b="1" dirty="0" err="1" smtClean="0">
                <a:solidFill>
                  <a:schemeClr val="bg1"/>
                </a:solidFill>
                <a:latin typeface="Calibri (본문)"/>
              </a:rPr>
              <a:t>이예전</a:t>
            </a:r>
            <a:r>
              <a:rPr lang="ko-KR" altLang="en-US" sz="5000" b="1" dirty="0" smtClean="0">
                <a:solidFill>
                  <a:schemeClr val="bg1"/>
                </a:solidFill>
                <a:latin typeface="Calibri (본문)"/>
              </a:rPr>
              <a:t> </a:t>
            </a:r>
            <a:r>
              <a:rPr lang="en-US" altLang="ko-KR" sz="5000" b="1" dirty="0" smtClean="0">
                <a:solidFill>
                  <a:schemeClr val="bg1"/>
                </a:solidFill>
                <a:latin typeface="Calibri (본문)"/>
              </a:rPr>
              <a:t>– </a:t>
            </a:r>
            <a:r>
              <a:rPr lang="ko-KR" altLang="en-US" sz="5000" b="1" dirty="0" smtClean="0">
                <a:solidFill>
                  <a:schemeClr val="bg1"/>
                </a:solidFill>
                <a:latin typeface="Calibri (본문)"/>
              </a:rPr>
              <a:t>수행 결과</a:t>
            </a:r>
            <a:endParaRPr lang="ko-KR" altLang="en-US" sz="5000" b="1" dirty="0">
              <a:solidFill>
                <a:schemeClr val="bg1"/>
              </a:solidFill>
              <a:latin typeface="Calibri (본문)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5688" y="285716"/>
            <a:ext cx="44291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solidFill>
                  <a:schemeClr val="bg1"/>
                </a:solidFill>
                <a:latin typeface="Calibri (본문)"/>
              </a:rPr>
              <a:t>프로젝트 수행 및 결과</a:t>
            </a:r>
            <a:endParaRPr lang="ko-KR" altLang="en-US" sz="3000" b="1" dirty="0">
              <a:solidFill>
                <a:schemeClr val="bg1"/>
              </a:solidFill>
              <a:latin typeface="Calibri (본문)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859304" y="285716"/>
            <a:ext cx="10715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000" b="1" dirty="0" smtClean="0">
                <a:solidFill>
                  <a:schemeClr val="bg1"/>
                </a:solidFill>
              </a:rPr>
              <a:t>05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pic>
        <p:nvPicPr>
          <p:cNvPr id="49155" name="Picture 3" descr="C:\Users\human\Desktop\KakaoTalk_20240125_181535759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144132" y="1285848"/>
            <a:ext cx="6334125" cy="8358245"/>
          </a:xfrm>
          <a:prstGeom prst="rect">
            <a:avLst/>
          </a:prstGeom>
          <a:noFill/>
        </p:spPr>
      </p:pic>
      <p:pic>
        <p:nvPicPr>
          <p:cNvPr id="49156" name="Picture 4" descr="C:\Users\human\Desktop\KakaoTalk_20240125_181535759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643010" y="2071666"/>
            <a:ext cx="6334125" cy="76438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38100" y="-409575"/>
          <a:ext cx="18316575" cy="9715500"/>
          <a:chOff x="-38100" y="-409575"/>
          <a:chExt cx="18316575" cy="9715500"/>
        </a:xfrm>
      </p:grpSpPr>
      <p:pic>
        <p:nvPicPr>
          <p:cNvPr id="14" name="text824713683903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350" y="3971925"/>
            <a:ext cx="3752850" cy="1085850"/>
          </a:xfrm>
          <a:prstGeom prst="rect">
            <a:avLst/>
          </a:prstGeom>
          <a:noFill/>
        </p:spPr>
      </p:pic>
      <p:pic>
        <p:nvPicPr>
          <p:cNvPr id="2" name="rect3194456250277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8100" y="-409576"/>
            <a:ext cx="18354675" cy="7339025"/>
          </a:xfrm>
          <a:prstGeom prst="rect">
            <a:avLst/>
          </a:prstGeom>
          <a:noFill/>
        </p:spPr>
      </p:pic>
      <p:pic>
        <p:nvPicPr>
          <p:cNvPr id="3" name="text302751063058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3250" y="4229100"/>
            <a:ext cx="3752850" cy="847725"/>
          </a:xfrm>
          <a:prstGeom prst="rect">
            <a:avLst/>
          </a:prstGeom>
          <a:noFill/>
        </p:spPr>
      </p:pic>
      <p:pic>
        <p:nvPicPr>
          <p:cNvPr id="5" name="drawline767109306498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0596" y="466725"/>
            <a:ext cx="11477654" cy="171450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1500134" y="1000096"/>
            <a:ext cx="54292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1" dirty="0" smtClean="0">
                <a:solidFill>
                  <a:schemeClr val="bg1"/>
                </a:solidFill>
                <a:latin typeface="Calibri (본문)"/>
              </a:rPr>
              <a:t>임유정</a:t>
            </a:r>
            <a:r>
              <a:rPr lang="en-US" altLang="ko-KR" sz="5000" b="1" dirty="0" smtClean="0">
                <a:solidFill>
                  <a:schemeClr val="bg1"/>
                </a:solidFill>
                <a:latin typeface="Calibri (본문)"/>
              </a:rPr>
              <a:t>- </a:t>
            </a:r>
            <a:r>
              <a:rPr lang="ko-KR" altLang="en-US" sz="5000" b="1" dirty="0" smtClean="0">
                <a:solidFill>
                  <a:schemeClr val="bg1"/>
                </a:solidFill>
                <a:latin typeface="Calibri (본문)"/>
              </a:rPr>
              <a:t>코드리뷰</a:t>
            </a:r>
            <a:endParaRPr lang="ko-KR" altLang="en-US" sz="5000" b="1" dirty="0">
              <a:solidFill>
                <a:schemeClr val="bg1"/>
              </a:solidFill>
              <a:latin typeface="Calibri (본문)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5688" y="285716"/>
            <a:ext cx="44291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solidFill>
                  <a:schemeClr val="bg1"/>
                </a:solidFill>
                <a:latin typeface="Calibri (본문)"/>
              </a:rPr>
              <a:t>프로젝트 수행 및 결과</a:t>
            </a:r>
            <a:endParaRPr lang="ko-KR" altLang="en-US" sz="3000" b="1" dirty="0">
              <a:solidFill>
                <a:schemeClr val="bg1"/>
              </a:solidFill>
              <a:latin typeface="Calibri (본문)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859304" y="285716"/>
            <a:ext cx="10715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000" b="1" dirty="0" smtClean="0">
                <a:solidFill>
                  <a:schemeClr val="bg1"/>
                </a:solidFill>
              </a:rPr>
              <a:t>05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pic>
        <p:nvPicPr>
          <p:cNvPr id="4098" name="Picture 2" descr="C:\Users\human\Documents\카카오톡 받은 파일\임유정_코드2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714448" y="2071666"/>
            <a:ext cx="7950948" cy="750099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10787074" y="2071666"/>
            <a:ext cx="6500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215702" y="3786178"/>
            <a:ext cx="64294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퀴즈</a:t>
            </a:r>
            <a:endParaRPr lang="en-US" altLang="ko-KR" sz="32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 </a:t>
            </a:r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사용자 답변에 대한 코드</a:t>
            </a:r>
            <a:endParaRPr lang="en-US" altLang="ko-KR" sz="32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38100" y="-409575"/>
          <a:ext cx="18316575" cy="9715500"/>
          <a:chOff x="-38100" y="-409575"/>
          <a:chExt cx="18316575" cy="9715500"/>
        </a:xfrm>
      </p:grpSpPr>
      <p:pic>
        <p:nvPicPr>
          <p:cNvPr id="14" name="text824713683903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3971925"/>
            <a:ext cx="3752850" cy="1085850"/>
          </a:xfrm>
          <a:prstGeom prst="rect">
            <a:avLst/>
          </a:prstGeom>
          <a:noFill/>
        </p:spPr>
      </p:pic>
      <p:pic>
        <p:nvPicPr>
          <p:cNvPr id="2" name="rect319445625027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100" y="-409576"/>
            <a:ext cx="18354675" cy="7339025"/>
          </a:xfrm>
          <a:prstGeom prst="rect">
            <a:avLst/>
          </a:prstGeom>
          <a:noFill/>
        </p:spPr>
      </p:pic>
      <p:pic>
        <p:nvPicPr>
          <p:cNvPr id="3" name="text302751063058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3250" y="4229100"/>
            <a:ext cx="3752850" cy="847725"/>
          </a:xfrm>
          <a:prstGeom prst="rect">
            <a:avLst/>
          </a:prstGeom>
          <a:noFill/>
        </p:spPr>
      </p:pic>
      <p:pic>
        <p:nvPicPr>
          <p:cNvPr id="5" name="drawline767109306498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0596" y="466725"/>
            <a:ext cx="11477654" cy="171450"/>
          </a:xfrm>
          <a:prstGeom prst="rect">
            <a:avLst/>
          </a:prstGeom>
          <a:noFill/>
        </p:spPr>
      </p:pic>
      <p:pic>
        <p:nvPicPr>
          <p:cNvPr id="13" name="text824720098404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4457700"/>
            <a:ext cx="3752850" cy="1085850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1500134" y="1000096"/>
            <a:ext cx="54292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1" dirty="0" smtClean="0">
                <a:solidFill>
                  <a:schemeClr val="bg1"/>
                </a:solidFill>
                <a:latin typeface="Calibri (본문)"/>
              </a:rPr>
              <a:t>임유정 </a:t>
            </a:r>
            <a:r>
              <a:rPr lang="en-US" altLang="ko-KR" sz="5000" b="1" dirty="0" smtClean="0">
                <a:solidFill>
                  <a:schemeClr val="bg1"/>
                </a:solidFill>
                <a:latin typeface="Calibri (본문)"/>
              </a:rPr>
              <a:t>- </a:t>
            </a:r>
            <a:r>
              <a:rPr lang="ko-KR" altLang="en-US" sz="5000" b="1" dirty="0" smtClean="0">
                <a:solidFill>
                  <a:schemeClr val="bg1"/>
                </a:solidFill>
                <a:latin typeface="Calibri (본문)"/>
              </a:rPr>
              <a:t>결과</a:t>
            </a:r>
            <a:endParaRPr lang="ko-KR" altLang="en-US" sz="5000" b="1" dirty="0">
              <a:solidFill>
                <a:schemeClr val="bg1"/>
              </a:solidFill>
              <a:latin typeface="Calibri (본문)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5688" y="285716"/>
            <a:ext cx="44291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solidFill>
                  <a:schemeClr val="bg1"/>
                </a:solidFill>
                <a:latin typeface="Calibri (본문)"/>
              </a:rPr>
              <a:t>프로젝트 수행 및 결과</a:t>
            </a:r>
            <a:endParaRPr lang="ko-KR" altLang="en-US" sz="3000" b="1" dirty="0">
              <a:solidFill>
                <a:schemeClr val="bg1"/>
              </a:solidFill>
              <a:latin typeface="Calibri (본문)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859304" y="285716"/>
            <a:ext cx="10715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000" b="1" dirty="0" smtClean="0">
                <a:solidFill>
                  <a:schemeClr val="bg1"/>
                </a:solidFill>
              </a:rPr>
              <a:t>05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pic>
        <p:nvPicPr>
          <p:cNvPr id="45061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85688" y="2285980"/>
            <a:ext cx="3892661" cy="628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62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357654" y="2285980"/>
            <a:ext cx="4067545" cy="6572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65" name="Picture 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643934" y="2285980"/>
            <a:ext cx="4429156" cy="6683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66" name="Picture 10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3215966" y="2285980"/>
            <a:ext cx="4357718" cy="672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38100" y="-409575"/>
          <a:ext cx="18316575" cy="9715500"/>
          <a:chOff x="-38100" y="-409575"/>
          <a:chExt cx="18316575" cy="9715500"/>
        </a:xfrm>
      </p:grpSpPr>
      <p:pic>
        <p:nvPicPr>
          <p:cNvPr id="14" name="text824713683903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3971925"/>
            <a:ext cx="3752850" cy="1085850"/>
          </a:xfrm>
          <a:prstGeom prst="rect">
            <a:avLst/>
          </a:prstGeom>
          <a:noFill/>
        </p:spPr>
      </p:pic>
      <p:pic>
        <p:nvPicPr>
          <p:cNvPr id="2" name="rect319445625027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100" y="-409576"/>
            <a:ext cx="18354675" cy="7339025"/>
          </a:xfrm>
          <a:prstGeom prst="rect">
            <a:avLst/>
          </a:prstGeom>
          <a:noFill/>
        </p:spPr>
      </p:pic>
      <p:pic>
        <p:nvPicPr>
          <p:cNvPr id="3" name="text302751063058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3250" y="4229100"/>
            <a:ext cx="3752850" cy="847725"/>
          </a:xfrm>
          <a:prstGeom prst="rect">
            <a:avLst/>
          </a:prstGeom>
          <a:noFill/>
        </p:spPr>
      </p:pic>
      <p:pic>
        <p:nvPicPr>
          <p:cNvPr id="5" name="drawline767109306498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0596" y="466725"/>
            <a:ext cx="11477654" cy="171450"/>
          </a:xfrm>
          <a:prstGeom prst="rect">
            <a:avLst/>
          </a:prstGeom>
          <a:noFill/>
        </p:spPr>
      </p:pic>
      <p:pic>
        <p:nvPicPr>
          <p:cNvPr id="13" name="text824720098404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4457700"/>
            <a:ext cx="3752850" cy="1085850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1500134" y="1000096"/>
            <a:ext cx="54292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1" dirty="0" smtClean="0">
                <a:solidFill>
                  <a:schemeClr val="bg1"/>
                </a:solidFill>
                <a:latin typeface="Calibri (본문)"/>
              </a:rPr>
              <a:t>우영민 </a:t>
            </a:r>
            <a:r>
              <a:rPr lang="en-US" altLang="ko-KR" sz="5000" b="1" dirty="0" smtClean="0">
                <a:solidFill>
                  <a:schemeClr val="bg1"/>
                </a:solidFill>
                <a:latin typeface="Calibri (본문)"/>
              </a:rPr>
              <a:t>- </a:t>
            </a:r>
            <a:r>
              <a:rPr lang="ko-KR" altLang="en-US" sz="5000" b="1" dirty="0" smtClean="0">
                <a:solidFill>
                  <a:schemeClr val="bg1"/>
                </a:solidFill>
                <a:latin typeface="Calibri (본문)"/>
              </a:rPr>
              <a:t>결과</a:t>
            </a:r>
            <a:endParaRPr lang="ko-KR" altLang="en-US" sz="5000" b="1" dirty="0">
              <a:solidFill>
                <a:schemeClr val="bg1"/>
              </a:solidFill>
              <a:latin typeface="Calibri (본문)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5688" y="285716"/>
            <a:ext cx="44291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solidFill>
                  <a:schemeClr val="bg1"/>
                </a:solidFill>
                <a:latin typeface="Calibri (본문)"/>
              </a:rPr>
              <a:t>프로젝트 수행 및 결과</a:t>
            </a:r>
            <a:endParaRPr lang="ko-KR" altLang="en-US" sz="3000" b="1" dirty="0">
              <a:solidFill>
                <a:schemeClr val="bg1"/>
              </a:solidFill>
              <a:latin typeface="Calibri (본문)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859304" y="285716"/>
            <a:ext cx="10715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000" b="1" dirty="0" smtClean="0">
                <a:solidFill>
                  <a:schemeClr val="bg1"/>
                </a:solidFill>
              </a:rPr>
              <a:t>05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643142" y="2000228"/>
            <a:ext cx="3929090" cy="792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1287140" y="2000228"/>
            <a:ext cx="4000528" cy="792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828675" y="514350"/>
          <a:ext cx="17621250" cy="9906000"/>
          <a:chOff x="828675" y="514350"/>
          <a:chExt cx="17621250" cy="9906000"/>
        </a:xfrm>
      </p:grpSpPr>
      <p:pic>
        <p:nvPicPr>
          <p:cNvPr id="13" name="rect319445625027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100" y="-409576"/>
            <a:ext cx="18354675" cy="7767653"/>
          </a:xfrm>
          <a:prstGeom prst="rect">
            <a:avLst/>
          </a:prstGeom>
          <a:noFill/>
        </p:spPr>
      </p:pic>
      <p:pic>
        <p:nvPicPr>
          <p:cNvPr id="3076" name="Picture 4" descr="C:\Users\human\Desktop\KakaoTalk_20240112_141917368_0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2944" y="2143104"/>
            <a:ext cx="8572560" cy="6572296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6859304" y="285716"/>
            <a:ext cx="10715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000" b="1" dirty="0" smtClean="0">
                <a:solidFill>
                  <a:schemeClr val="bg1"/>
                </a:solidFill>
              </a:rPr>
              <a:t>01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5688" y="285716"/>
            <a:ext cx="34290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000" b="1" dirty="0" smtClean="0">
                <a:solidFill>
                  <a:schemeClr val="bg1"/>
                </a:solidFill>
                <a:latin typeface="Calibri (본문)"/>
              </a:rPr>
              <a:t>프로젝트 개요</a:t>
            </a:r>
            <a:endParaRPr lang="ko-KR" altLang="en-US" sz="3000" b="1" dirty="0">
              <a:solidFill>
                <a:schemeClr val="bg1"/>
              </a:solidFill>
              <a:latin typeface="Calibri (본문)"/>
            </a:endParaRPr>
          </a:p>
        </p:txBody>
      </p:sp>
      <p:pic>
        <p:nvPicPr>
          <p:cNvPr id="11" name="drawline767109306498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7625" y="466725"/>
            <a:ext cx="12620625" cy="171450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285688" y="1142972"/>
            <a:ext cx="7143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1" dirty="0" smtClean="0">
                <a:solidFill>
                  <a:schemeClr val="bg1"/>
                </a:solidFill>
                <a:latin typeface="Calibri (본문)"/>
              </a:rPr>
              <a:t>프로젝트 기획 의도</a:t>
            </a:r>
            <a:endParaRPr lang="ko-KR" altLang="en-US" sz="5000" b="1" dirty="0">
              <a:solidFill>
                <a:schemeClr val="bg1"/>
              </a:solidFill>
              <a:latin typeface="Calibri (본문)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215570" y="4286244"/>
            <a:ext cx="742955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  <a:t>우리와 밀접하나</a:t>
            </a:r>
            <a:r>
              <a:rPr lang="en-US" altLang="ko-KR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  <a:t>,</a:t>
            </a:r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  <a:t> 알기 어렵고 놓치기 쉬운 </a:t>
            </a:r>
            <a:r>
              <a:rPr lang="ko-KR" altLang="en-US" sz="3600" b="1" dirty="0" smtClean="0">
                <a:solidFill>
                  <a:srgbClr val="C00000"/>
                </a:solidFill>
                <a:latin typeface="+mn-ea"/>
                <a:cs typeface="Arial" pitchFamily="34" charset="0"/>
              </a:rPr>
              <a:t>부동산 지식</a:t>
            </a:r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  <a:t>을 </a:t>
            </a:r>
            <a:endParaRPr lang="en-US" altLang="ko-KR" sz="3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itchFamily="34" charset="0"/>
            </a:endParaRPr>
          </a:p>
          <a:p>
            <a:r>
              <a:rPr lang="ko-KR" altLang="en-US" sz="3600" b="1" dirty="0" smtClean="0">
                <a:solidFill>
                  <a:srgbClr val="C00000"/>
                </a:solidFill>
                <a:latin typeface="+mn-ea"/>
                <a:cs typeface="Arial" pitchFamily="34" charset="0"/>
              </a:rPr>
              <a:t>쉽고 간편하게 </a:t>
            </a:r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  <a:t>알려주기 위해 제작 </a:t>
            </a:r>
            <a:endParaRPr lang="ko-KR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38100" y="-409575"/>
          <a:ext cx="18316575" cy="9715500"/>
          <a:chOff x="-38100" y="-409575"/>
          <a:chExt cx="18316575" cy="9715500"/>
        </a:xfrm>
      </p:grpSpPr>
      <p:pic>
        <p:nvPicPr>
          <p:cNvPr id="14" name="text824713683903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3971925"/>
            <a:ext cx="3752850" cy="1085850"/>
          </a:xfrm>
          <a:prstGeom prst="rect">
            <a:avLst/>
          </a:prstGeom>
          <a:noFill/>
        </p:spPr>
      </p:pic>
      <p:pic>
        <p:nvPicPr>
          <p:cNvPr id="2" name="rect319445625027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100" y="-409576"/>
            <a:ext cx="18354675" cy="7339025"/>
          </a:xfrm>
          <a:prstGeom prst="rect">
            <a:avLst/>
          </a:prstGeom>
          <a:noFill/>
        </p:spPr>
      </p:pic>
      <p:pic>
        <p:nvPicPr>
          <p:cNvPr id="3" name="text302751063058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3250" y="4229100"/>
            <a:ext cx="3752850" cy="847725"/>
          </a:xfrm>
          <a:prstGeom prst="rect">
            <a:avLst/>
          </a:prstGeom>
          <a:noFill/>
        </p:spPr>
      </p:pic>
      <p:pic>
        <p:nvPicPr>
          <p:cNvPr id="5" name="drawline767109306498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0596" y="466725"/>
            <a:ext cx="11477654" cy="171450"/>
          </a:xfrm>
          <a:prstGeom prst="rect">
            <a:avLst/>
          </a:prstGeom>
          <a:noFill/>
        </p:spPr>
      </p:pic>
      <p:pic>
        <p:nvPicPr>
          <p:cNvPr id="13" name="text824720098404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4457700"/>
            <a:ext cx="3752850" cy="1085850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1500134" y="1000096"/>
            <a:ext cx="54292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1" dirty="0" err="1" smtClean="0">
                <a:solidFill>
                  <a:schemeClr val="bg1"/>
                </a:solidFill>
                <a:latin typeface="Calibri (본문)"/>
              </a:rPr>
              <a:t>이예전</a:t>
            </a:r>
            <a:r>
              <a:rPr lang="ko-KR" altLang="en-US" sz="5000" b="1" dirty="0" smtClean="0">
                <a:solidFill>
                  <a:schemeClr val="bg1"/>
                </a:solidFill>
                <a:latin typeface="Calibri (본문)"/>
              </a:rPr>
              <a:t> </a:t>
            </a:r>
            <a:r>
              <a:rPr lang="en-US" altLang="ko-KR" sz="5000" b="1" dirty="0" smtClean="0">
                <a:solidFill>
                  <a:schemeClr val="bg1"/>
                </a:solidFill>
                <a:latin typeface="Calibri (본문)"/>
              </a:rPr>
              <a:t>- </a:t>
            </a:r>
            <a:r>
              <a:rPr lang="ko-KR" altLang="en-US" sz="5000" b="1" dirty="0" smtClean="0">
                <a:solidFill>
                  <a:schemeClr val="bg1"/>
                </a:solidFill>
                <a:latin typeface="Calibri (본문)"/>
              </a:rPr>
              <a:t>결과</a:t>
            </a:r>
            <a:endParaRPr lang="ko-KR" altLang="en-US" sz="5000" b="1" dirty="0">
              <a:solidFill>
                <a:schemeClr val="bg1"/>
              </a:solidFill>
              <a:latin typeface="Calibri (본문)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5688" y="285716"/>
            <a:ext cx="44291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solidFill>
                  <a:schemeClr val="bg1"/>
                </a:solidFill>
                <a:latin typeface="Calibri (본문)"/>
              </a:rPr>
              <a:t>프로젝트 수행 및 결과</a:t>
            </a:r>
            <a:endParaRPr lang="ko-KR" altLang="en-US" sz="3000" b="1" dirty="0">
              <a:solidFill>
                <a:schemeClr val="bg1"/>
              </a:solidFill>
              <a:latin typeface="Calibri (본문)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859304" y="285716"/>
            <a:ext cx="10715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000" b="1" dirty="0" smtClean="0">
                <a:solidFill>
                  <a:schemeClr val="bg1"/>
                </a:solidFill>
              </a:rPr>
              <a:t>05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571572" y="2000228"/>
            <a:ext cx="4286280" cy="7929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786546" y="2000228"/>
            <a:ext cx="4572032" cy="792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2144396" y="2000228"/>
            <a:ext cx="4214842" cy="792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161925" y="-1466850"/>
          <a:ext cx="18449925" cy="11315700"/>
          <a:chOff x="-161925" y="-1466850"/>
          <a:chExt cx="18449925" cy="11315700"/>
        </a:xfrm>
      </p:grpSpPr>
      <p:pic>
        <p:nvPicPr>
          <p:cNvPr id="7" name="rect573068933632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1925" y="-1466850"/>
            <a:ext cx="18611850" cy="12782550"/>
          </a:xfrm>
          <a:prstGeom prst="rect">
            <a:avLst/>
          </a:prstGeom>
          <a:noFill/>
        </p:spPr>
      </p:pic>
      <p:pic>
        <p:nvPicPr>
          <p:cNvPr id="3" name="drawline860057131343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150" y="4029075"/>
            <a:ext cx="4476750" cy="142875"/>
          </a:xfrm>
          <a:prstGeom prst="rect">
            <a:avLst/>
          </a:prstGeom>
          <a:noFill/>
        </p:spPr>
      </p:pic>
      <p:pic>
        <p:nvPicPr>
          <p:cNvPr id="5" name="drawline522960191424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200" y="3038475"/>
            <a:ext cx="4457700" cy="142875"/>
          </a:xfrm>
          <a:prstGeom prst="rect">
            <a:avLst/>
          </a:prstGeom>
          <a:noFill/>
        </p:spPr>
      </p:pic>
      <p:pic>
        <p:nvPicPr>
          <p:cNvPr id="6" name="drawline64366672169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6100" y="3038475"/>
            <a:ext cx="4505325" cy="142875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643142" y="5000624"/>
            <a:ext cx="1321603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500" b="1" dirty="0" smtClean="0">
                <a:solidFill>
                  <a:schemeClr val="bg1"/>
                </a:solidFill>
              </a:rPr>
              <a:t>시 연</a:t>
            </a:r>
            <a:endParaRPr lang="ko-KR" altLang="en-US" sz="85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86678" y="3210156"/>
            <a:ext cx="26432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dirty="0" smtClean="0">
                <a:solidFill>
                  <a:schemeClr val="bg1"/>
                </a:solidFill>
              </a:rPr>
              <a:t>0  6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drawline1555534976109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6225" y="619125"/>
            <a:ext cx="12963525" cy="133350"/>
          </a:xfrm>
          <a:prstGeom prst="rect">
            <a:avLst/>
          </a:prstGeom>
          <a:noFill/>
        </p:spPr>
      </p:pic>
      <p:sp>
        <p:nvSpPr>
          <p:cNvPr id="30" name="TextBox 29"/>
          <p:cNvSpPr txBox="1"/>
          <p:nvPr/>
        </p:nvSpPr>
        <p:spPr>
          <a:xfrm>
            <a:off x="16930742" y="357154"/>
            <a:ext cx="10715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000" b="1" dirty="0" smtClean="0">
                <a:solidFill>
                  <a:srgbClr val="FFA102"/>
                </a:solidFill>
              </a:rPr>
              <a:t>06</a:t>
            </a:r>
            <a:endParaRPr lang="ko-KR" altLang="en-US" sz="3000" b="1" dirty="0">
              <a:solidFill>
                <a:srgbClr val="FFA10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28630" y="428592"/>
            <a:ext cx="29289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srgbClr val="FFA102"/>
                </a:solidFill>
                <a:latin typeface="Calibri (본문)"/>
              </a:rPr>
              <a:t>시</a:t>
            </a:r>
            <a:r>
              <a:rPr lang="ko-KR" altLang="en-US" sz="3000" b="1" dirty="0" smtClean="0">
                <a:solidFill>
                  <a:srgbClr val="FFA102"/>
                </a:solidFill>
                <a:latin typeface="Calibri (본문)"/>
              </a:rPr>
              <a:t>연</a:t>
            </a:r>
            <a:endParaRPr lang="ko-KR" altLang="en-US" sz="3000" b="1" dirty="0">
              <a:solidFill>
                <a:srgbClr val="FFA102"/>
              </a:solidFill>
              <a:latin typeface="Calibri (본문)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71440" y="1142972"/>
            <a:ext cx="41433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1" dirty="0" smtClean="0">
                <a:solidFill>
                  <a:srgbClr val="FFA102"/>
                </a:solidFill>
                <a:latin typeface="Calibri (본문)"/>
              </a:rPr>
              <a:t>시연영상</a:t>
            </a:r>
            <a:endParaRPr lang="ko-KR" altLang="en-US" sz="5000" b="1" dirty="0">
              <a:solidFill>
                <a:srgbClr val="FFA102"/>
              </a:solidFill>
              <a:latin typeface="Calibri (본문)"/>
            </a:endParaRPr>
          </a:p>
        </p:txBody>
      </p:sp>
      <p:pic>
        <p:nvPicPr>
          <p:cNvPr id="10" name="시연영상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4571968" y="928658"/>
            <a:ext cx="12073022" cy="90547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video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161925" y="-1466850"/>
          <a:ext cx="18449925" cy="11315700"/>
          <a:chOff x="-161925" y="-1466850"/>
          <a:chExt cx="18449925" cy="11315700"/>
        </a:xfrm>
      </p:grpSpPr>
      <p:pic>
        <p:nvPicPr>
          <p:cNvPr id="7" name="rect573068933632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1925" y="-1466850"/>
            <a:ext cx="18611850" cy="12782550"/>
          </a:xfrm>
          <a:prstGeom prst="rect">
            <a:avLst/>
          </a:prstGeom>
          <a:noFill/>
        </p:spPr>
      </p:pic>
      <p:pic>
        <p:nvPicPr>
          <p:cNvPr id="3" name="drawline860057131343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150" y="4029075"/>
            <a:ext cx="4476750" cy="142875"/>
          </a:xfrm>
          <a:prstGeom prst="rect">
            <a:avLst/>
          </a:prstGeom>
          <a:noFill/>
        </p:spPr>
      </p:pic>
      <p:pic>
        <p:nvPicPr>
          <p:cNvPr id="5" name="drawline522960191424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200" y="3038475"/>
            <a:ext cx="4457700" cy="142875"/>
          </a:xfrm>
          <a:prstGeom prst="rect">
            <a:avLst/>
          </a:prstGeom>
          <a:noFill/>
        </p:spPr>
      </p:pic>
      <p:pic>
        <p:nvPicPr>
          <p:cNvPr id="6" name="drawline64366672169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6100" y="3038475"/>
            <a:ext cx="4505325" cy="142875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643142" y="5000624"/>
            <a:ext cx="1321603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500" b="1" dirty="0" smtClean="0">
                <a:solidFill>
                  <a:schemeClr val="bg1"/>
                </a:solidFill>
              </a:rPr>
              <a:t>소 감</a:t>
            </a:r>
            <a:endParaRPr lang="ko-KR" altLang="en-US" sz="85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86678" y="3210156"/>
            <a:ext cx="26432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dirty="0" smtClean="0">
                <a:solidFill>
                  <a:schemeClr val="bg1"/>
                </a:solidFill>
              </a:rPr>
              <a:t>0  </a:t>
            </a:r>
            <a:r>
              <a:rPr lang="en-US" altLang="ko-KR" sz="5000" dirty="0" smtClean="0">
                <a:solidFill>
                  <a:schemeClr val="bg1"/>
                </a:solidFill>
              </a:rPr>
              <a:t>7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0"/>
          <p:cNvGrpSpPr/>
          <p:nvPr/>
        </p:nvGrpSpPr>
        <p:grpSpPr>
          <a:xfrm>
            <a:off x="1428696" y="2285980"/>
            <a:ext cx="15502046" cy="7435899"/>
            <a:chOff x="1786187" y="2286400"/>
            <a:chExt cx="4611346" cy="6578643"/>
          </a:xfrm>
        </p:grpSpPr>
        <p:sp>
          <p:nvSpPr>
            <p:cNvPr id="11" name="prstName"/>
            <p:cNvSpPr/>
            <p:nvPr/>
          </p:nvSpPr>
          <p:spPr>
            <a:xfrm>
              <a:off x="1786187" y="2286400"/>
              <a:ext cx="4611346" cy="6578643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68695" y="3992859"/>
              <a:ext cx="3867581" cy="2368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latin typeface="+mn-ea"/>
                </a:rPr>
                <a:t>세미 프로젝트를 시작하기 전 저는 이번 프로젝트에 꽤 자신감이 올라와 있었습니다</a:t>
              </a:r>
              <a:r>
                <a:rPr lang="en-US" altLang="ko-KR" sz="2400" b="1" dirty="0" smtClean="0">
                  <a:latin typeface="+mn-ea"/>
                </a:rPr>
                <a:t>. </a:t>
              </a:r>
            </a:p>
            <a:p>
              <a:r>
                <a:rPr lang="ko-KR" altLang="en-US" sz="2400" b="1" dirty="0" smtClean="0">
                  <a:latin typeface="+mn-ea"/>
                </a:rPr>
                <a:t>하지만 </a:t>
              </a:r>
              <a:r>
                <a:rPr lang="ko-KR" altLang="en-US" sz="2400" b="1" dirty="0" err="1" smtClean="0">
                  <a:latin typeface="+mn-ea"/>
                </a:rPr>
                <a:t>챗봇을</a:t>
              </a:r>
              <a:r>
                <a:rPr lang="ko-KR" altLang="en-US" sz="2400" b="1" dirty="0" smtClean="0">
                  <a:latin typeface="+mn-ea"/>
                </a:rPr>
                <a:t> 처음 만들다 보니 많은 어려움들을 마주해야만 했습니다</a:t>
              </a:r>
              <a:r>
                <a:rPr lang="en-US" altLang="ko-KR" sz="2400" b="1" dirty="0" smtClean="0">
                  <a:latin typeface="+mn-ea"/>
                </a:rPr>
                <a:t>.</a:t>
              </a:r>
            </a:p>
            <a:p>
              <a:r>
                <a:rPr lang="ko-KR" altLang="en-US" sz="2400" b="1" dirty="0" smtClean="0">
                  <a:latin typeface="+mn-ea"/>
                </a:rPr>
                <a:t>하지만 그 어려움들을 하나씩 헤쳐나갈 때 마다 더 자신감이 생기고 제가 발전하고 있다는 것을 느꼈습니다</a:t>
              </a:r>
              <a:r>
                <a:rPr lang="en-US" altLang="ko-KR" sz="2400" b="1" dirty="0" smtClean="0">
                  <a:latin typeface="+mn-ea"/>
                </a:rPr>
                <a:t>.  </a:t>
              </a:r>
              <a:r>
                <a:rPr lang="ko-KR" altLang="en-US" sz="2400" b="1" dirty="0" smtClean="0">
                  <a:latin typeface="+mn-ea"/>
                </a:rPr>
                <a:t>팀장으로써는 많이 부족하고 못난 팀장 이였지만 잘 따라와준 </a:t>
              </a:r>
              <a:r>
                <a:rPr lang="ko-KR" altLang="en-US" sz="2400" b="1" dirty="0" err="1" smtClean="0">
                  <a:latin typeface="+mn-ea"/>
                </a:rPr>
                <a:t>팀원분들</a:t>
              </a:r>
              <a:r>
                <a:rPr lang="ko-KR" altLang="en-US" sz="2400" b="1" dirty="0" smtClean="0">
                  <a:latin typeface="+mn-ea"/>
                </a:rPr>
                <a:t> 에게 너무나도 감사합니다</a:t>
              </a:r>
              <a:r>
                <a:rPr lang="en-US" altLang="ko-KR" sz="2400" b="1" dirty="0" smtClean="0">
                  <a:latin typeface="+mn-ea"/>
                </a:rPr>
                <a:t>.</a:t>
              </a:r>
            </a:p>
            <a:p>
              <a:r>
                <a:rPr lang="ko-KR" altLang="en-US" sz="2400" b="1" dirty="0" smtClean="0">
                  <a:latin typeface="+mn-ea"/>
                </a:rPr>
                <a:t>처음부터 많은 우여곡절이 있었습니다</a:t>
              </a:r>
              <a:r>
                <a:rPr lang="en-US" altLang="ko-KR" sz="2400" b="1" dirty="0" smtClean="0">
                  <a:latin typeface="+mn-ea"/>
                </a:rPr>
                <a:t>. </a:t>
              </a:r>
              <a:r>
                <a:rPr lang="ko-KR" altLang="en-US" sz="2400" b="1" dirty="0" smtClean="0">
                  <a:latin typeface="+mn-ea"/>
                </a:rPr>
                <a:t> 하지만 주변에 좋은 사람들과 좋은 팀원들이 있어 함께 헤쳐나갈 수 있었습니다</a:t>
              </a:r>
              <a:r>
                <a:rPr lang="en-US" altLang="ko-KR" sz="2400" b="1" dirty="0" smtClean="0">
                  <a:latin typeface="+mn-ea"/>
                </a:rPr>
                <a:t>. </a:t>
              </a:r>
              <a:r>
                <a:rPr lang="ko-KR" altLang="en-US" sz="2400" b="1" dirty="0" smtClean="0">
                  <a:latin typeface="+mn-ea"/>
                </a:rPr>
                <a:t>감사합니다</a:t>
              </a:r>
              <a:r>
                <a:rPr lang="en-US" altLang="ko-KR" sz="2400" b="1" dirty="0" smtClean="0">
                  <a:latin typeface="+mn-ea"/>
                </a:rPr>
                <a:t>.</a:t>
              </a:r>
            </a:p>
          </p:txBody>
        </p:sp>
      </p:grpSp>
      <p:pic>
        <p:nvPicPr>
          <p:cNvPr id="26" name="drawline155553497610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225" y="619125"/>
            <a:ext cx="12963525" cy="133350"/>
          </a:xfrm>
          <a:prstGeom prst="rect">
            <a:avLst/>
          </a:prstGeom>
          <a:noFill/>
        </p:spPr>
      </p:pic>
      <p:sp>
        <p:nvSpPr>
          <p:cNvPr id="30" name="TextBox 29"/>
          <p:cNvSpPr txBox="1"/>
          <p:nvPr/>
        </p:nvSpPr>
        <p:spPr>
          <a:xfrm>
            <a:off x="16930742" y="357154"/>
            <a:ext cx="10715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000" b="1" dirty="0" smtClean="0">
                <a:solidFill>
                  <a:srgbClr val="FFA102"/>
                </a:solidFill>
              </a:rPr>
              <a:t>07</a:t>
            </a:r>
            <a:endParaRPr lang="ko-KR" altLang="en-US" sz="3000" b="1" dirty="0">
              <a:solidFill>
                <a:srgbClr val="FFA10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28630" y="428592"/>
            <a:ext cx="29289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srgbClr val="FFA102"/>
                </a:solidFill>
                <a:latin typeface="Calibri (본문)"/>
              </a:rPr>
              <a:t>소감</a:t>
            </a:r>
            <a:endParaRPr lang="ko-KR" altLang="en-US" sz="3000" b="1" dirty="0">
              <a:solidFill>
                <a:srgbClr val="FFA102"/>
              </a:solidFill>
              <a:latin typeface="Calibri (본문)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71440" y="1142972"/>
            <a:ext cx="41433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1" dirty="0" smtClean="0">
                <a:solidFill>
                  <a:srgbClr val="FFA102"/>
                </a:solidFill>
                <a:latin typeface="Calibri (본문)"/>
              </a:rPr>
              <a:t>소감</a:t>
            </a:r>
            <a:r>
              <a:rPr lang="en-US" altLang="ko-KR" sz="5000" b="1" dirty="0" smtClean="0">
                <a:solidFill>
                  <a:srgbClr val="FFA102"/>
                </a:solidFill>
                <a:latin typeface="Calibri (본문)"/>
              </a:rPr>
              <a:t>(</a:t>
            </a:r>
            <a:r>
              <a:rPr lang="ko-KR" altLang="en-US" sz="5000" b="1" dirty="0" smtClean="0">
                <a:solidFill>
                  <a:srgbClr val="FFA102"/>
                </a:solidFill>
                <a:latin typeface="Calibri (본문)"/>
              </a:rPr>
              <a:t>우영민</a:t>
            </a:r>
            <a:r>
              <a:rPr lang="en-US" altLang="ko-KR" sz="5000" b="1" dirty="0" smtClean="0">
                <a:solidFill>
                  <a:srgbClr val="FFA102"/>
                </a:solidFill>
                <a:latin typeface="Calibri (본문)"/>
              </a:rPr>
              <a:t>)</a:t>
            </a:r>
            <a:endParaRPr lang="ko-KR" altLang="en-US" sz="5000" b="1" dirty="0">
              <a:solidFill>
                <a:srgbClr val="FFA102"/>
              </a:solidFill>
              <a:latin typeface="Calibri (본문)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0"/>
          <p:cNvGrpSpPr/>
          <p:nvPr/>
        </p:nvGrpSpPr>
        <p:grpSpPr>
          <a:xfrm>
            <a:off x="1428696" y="2285980"/>
            <a:ext cx="15502046" cy="7435899"/>
            <a:chOff x="1786187" y="2286400"/>
            <a:chExt cx="4611346" cy="6578643"/>
          </a:xfrm>
        </p:grpSpPr>
        <p:sp>
          <p:nvSpPr>
            <p:cNvPr id="11" name="prstName"/>
            <p:cNvSpPr/>
            <p:nvPr/>
          </p:nvSpPr>
          <p:spPr>
            <a:xfrm>
              <a:off x="1786187" y="2286400"/>
              <a:ext cx="4611346" cy="6578643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47445" y="3487242"/>
              <a:ext cx="3867581" cy="1715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err="1" smtClean="0">
                  <a:latin typeface="+mn-ea"/>
                </a:rPr>
                <a:t>챗봇을</a:t>
              </a:r>
              <a:r>
                <a:rPr lang="ko-KR" altLang="en-US" sz="2400" b="1" dirty="0" smtClean="0">
                  <a:latin typeface="+mn-ea"/>
                </a:rPr>
                <a:t> 처음 만들다 보니 예상치도 못한 문제들로 만들고자 했던 기능들이 불가능 하거나 에러가 </a:t>
              </a:r>
              <a:r>
                <a:rPr lang="ko-KR" altLang="en-US" sz="2400" b="1" dirty="0" err="1" smtClean="0">
                  <a:latin typeface="+mn-ea"/>
                </a:rPr>
                <a:t>날때</a:t>
              </a:r>
              <a:r>
                <a:rPr lang="ko-KR" altLang="en-US" sz="2400" b="1" dirty="0" smtClean="0">
                  <a:latin typeface="+mn-ea"/>
                </a:rPr>
                <a:t> 마다 계획을 하는 단계가 </a:t>
              </a:r>
              <a:r>
                <a:rPr lang="ko-KR" altLang="en-US" sz="2400" b="1" dirty="0" err="1" smtClean="0">
                  <a:latin typeface="+mn-ea"/>
                </a:rPr>
                <a:t>중요하구나를</a:t>
              </a:r>
              <a:r>
                <a:rPr lang="ko-KR" altLang="en-US" sz="2400" b="1" dirty="0" smtClean="0">
                  <a:latin typeface="+mn-ea"/>
                </a:rPr>
                <a:t> 몸소 </a:t>
              </a:r>
              <a:r>
                <a:rPr lang="ko-KR" altLang="en-US" sz="2400" b="1" dirty="0" err="1" smtClean="0">
                  <a:latin typeface="+mn-ea"/>
                </a:rPr>
                <a:t>느낄수</a:t>
              </a:r>
              <a:r>
                <a:rPr lang="ko-KR" altLang="en-US" sz="2400" b="1" dirty="0" smtClean="0">
                  <a:latin typeface="+mn-ea"/>
                </a:rPr>
                <a:t> 있었던 프로젝트였고</a:t>
              </a:r>
            </a:p>
            <a:p>
              <a:r>
                <a:rPr lang="ko-KR" altLang="en-US" sz="2400" b="1" dirty="0" smtClean="0">
                  <a:latin typeface="+mn-ea"/>
                </a:rPr>
                <a:t>이론적으로만 공부 했던 </a:t>
              </a:r>
              <a:r>
                <a:rPr lang="ko-KR" altLang="en-US" sz="2400" b="1" dirty="0" err="1" smtClean="0">
                  <a:latin typeface="+mn-ea"/>
                </a:rPr>
                <a:t>스킬과</a:t>
              </a:r>
              <a:r>
                <a:rPr lang="ko-KR" altLang="en-US" sz="2400" b="1" dirty="0" smtClean="0">
                  <a:latin typeface="+mn-ea"/>
                </a:rPr>
                <a:t> 모델링을 실제로 </a:t>
              </a:r>
              <a:r>
                <a:rPr lang="ko-KR" altLang="en-US" sz="2400" b="1" dirty="0" err="1" smtClean="0">
                  <a:latin typeface="+mn-ea"/>
                </a:rPr>
                <a:t>사용할수있었던</a:t>
              </a:r>
              <a:r>
                <a:rPr lang="ko-KR" altLang="en-US" sz="2400" b="1" dirty="0" smtClean="0">
                  <a:latin typeface="+mn-ea"/>
                </a:rPr>
                <a:t> 좋은 기회였습니다</a:t>
              </a:r>
            </a:p>
            <a:p>
              <a:r>
                <a:rPr lang="ko-KR" altLang="en-US" sz="2400" b="1" dirty="0" smtClean="0">
                  <a:latin typeface="+mn-ea"/>
                </a:rPr>
                <a:t>많은 기능</a:t>
              </a:r>
              <a:r>
                <a:rPr lang="en-US" altLang="ko-KR" sz="2400" b="1" dirty="0" smtClean="0">
                  <a:latin typeface="+mn-ea"/>
                </a:rPr>
                <a:t>, </a:t>
              </a:r>
              <a:r>
                <a:rPr lang="ko-KR" altLang="en-US" sz="2400" b="1" dirty="0" smtClean="0">
                  <a:latin typeface="+mn-ea"/>
                </a:rPr>
                <a:t>좋은 </a:t>
              </a:r>
              <a:r>
                <a:rPr lang="ko-KR" altLang="en-US" sz="2400" b="1" dirty="0" err="1" smtClean="0">
                  <a:latin typeface="+mn-ea"/>
                </a:rPr>
                <a:t>스킬을</a:t>
              </a:r>
              <a:r>
                <a:rPr lang="ko-KR" altLang="en-US" sz="2400" b="1" dirty="0" smtClean="0">
                  <a:latin typeface="+mn-ea"/>
                </a:rPr>
                <a:t> </a:t>
              </a:r>
              <a:r>
                <a:rPr lang="ko-KR" altLang="en-US" sz="2400" b="1" dirty="0" err="1" smtClean="0">
                  <a:latin typeface="+mn-ea"/>
                </a:rPr>
                <a:t>사용했다라</a:t>
              </a:r>
              <a:r>
                <a:rPr lang="ko-KR" altLang="en-US" sz="2400" b="1" dirty="0" smtClean="0">
                  <a:latin typeface="+mn-ea"/>
                </a:rPr>
                <a:t> 생각 </a:t>
              </a:r>
              <a:r>
                <a:rPr lang="ko-KR" altLang="en-US" sz="2400" b="1" dirty="0" err="1" smtClean="0">
                  <a:latin typeface="+mn-ea"/>
                </a:rPr>
                <a:t>할수있는</a:t>
              </a:r>
              <a:r>
                <a:rPr lang="ko-KR" altLang="en-US" sz="2400" b="1" dirty="0" smtClean="0">
                  <a:latin typeface="+mn-ea"/>
                </a:rPr>
                <a:t> 만족스러운 과제는 아니었지만 </a:t>
              </a:r>
            </a:p>
            <a:p>
              <a:r>
                <a:rPr lang="ko-KR" altLang="en-US" sz="2400" b="1" dirty="0" smtClean="0">
                  <a:latin typeface="+mn-ea"/>
                </a:rPr>
                <a:t>나도 할 수 있구나 라는 자신감을 얻을 </a:t>
              </a:r>
              <a:r>
                <a:rPr lang="ko-KR" altLang="en-US" sz="2400" b="1" dirty="0" err="1" smtClean="0">
                  <a:latin typeface="+mn-ea"/>
                </a:rPr>
                <a:t>수있었던</a:t>
              </a:r>
              <a:r>
                <a:rPr lang="ko-KR" altLang="en-US" sz="2400" b="1" dirty="0" smtClean="0">
                  <a:latin typeface="+mn-ea"/>
                </a:rPr>
                <a:t> 기억에 남을 프로젝트였습니다</a:t>
              </a:r>
              <a:r>
                <a:rPr lang="en-US" altLang="ko-KR" sz="2400" b="1" dirty="0" smtClean="0">
                  <a:latin typeface="+mn-ea"/>
                </a:rPr>
                <a:t>.</a:t>
              </a:r>
            </a:p>
          </p:txBody>
        </p:sp>
      </p:grpSp>
      <p:pic>
        <p:nvPicPr>
          <p:cNvPr id="26" name="drawline155553497610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225" y="619125"/>
            <a:ext cx="12963525" cy="133350"/>
          </a:xfrm>
          <a:prstGeom prst="rect">
            <a:avLst/>
          </a:prstGeom>
          <a:noFill/>
        </p:spPr>
      </p:pic>
      <p:sp>
        <p:nvSpPr>
          <p:cNvPr id="30" name="TextBox 29"/>
          <p:cNvSpPr txBox="1"/>
          <p:nvPr/>
        </p:nvSpPr>
        <p:spPr>
          <a:xfrm>
            <a:off x="16930742" y="357154"/>
            <a:ext cx="10715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000" b="1" dirty="0" smtClean="0">
                <a:solidFill>
                  <a:srgbClr val="FFA102"/>
                </a:solidFill>
              </a:rPr>
              <a:t>07</a:t>
            </a:r>
            <a:endParaRPr lang="ko-KR" altLang="en-US" sz="3000" b="1" dirty="0">
              <a:solidFill>
                <a:srgbClr val="FFA10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28630" y="428592"/>
            <a:ext cx="29289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srgbClr val="FFA102"/>
                </a:solidFill>
                <a:latin typeface="Calibri (본문)"/>
              </a:rPr>
              <a:t>소감</a:t>
            </a:r>
            <a:endParaRPr lang="ko-KR" altLang="en-US" sz="3000" b="1" dirty="0">
              <a:solidFill>
                <a:srgbClr val="FFA102"/>
              </a:solidFill>
              <a:latin typeface="Calibri (본문)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71440" y="1142972"/>
            <a:ext cx="41433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1" dirty="0" smtClean="0">
                <a:solidFill>
                  <a:srgbClr val="FFA102"/>
                </a:solidFill>
                <a:latin typeface="Calibri (본문)"/>
              </a:rPr>
              <a:t>소감</a:t>
            </a:r>
            <a:r>
              <a:rPr lang="en-US" altLang="ko-KR" sz="5000" b="1" dirty="0" smtClean="0">
                <a:solidFill>
                  <a:srgbClr val="FFA102"/>
                </a:solidFill>
                <a:latin typeface="Calibri (본문)"/>
              </a:rPr>
              <a:t>(</a:t>
            </a:r>
            <a:r>
              <a:rPr lang="ko-KR" altLang="en-US" sz="5000" b="1" dirty="0" err="1" smtClean="0">
                <a:solidFill>
                  <a:srgbClr val="FFA102"/>
                </a:solidFill>
                <a:latin typeface="Calibri (본문)"/>
              </a:rPr>
              <a:t>이예전</a:t>
            </a:r>
            <a:r>
              <a:rPr lang="en-US" altLang="ko-KR" sz="5000" b="1" dirty="0" smtClean="0">
                <a:solidFill>
                  <a:srgbClr val="FFA102"/>
                </a:solidFill>
                <a:latin typeface="Calibri (본문)"/>
              </a:rPr>
              <a:t>)</a:t>
            </a:r>
            <a:endParaRPr lang="ko-KR" altLang="en-US" sz="5000" b="1" dirty="0">
              <a:solidFill>
                <a:srgbClr val="FFA102"/>
              </a:solidFill>
              <a:latin typeface="Calibri (본문)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0"/>
          <p:cNvGrpSpPr/>
          <p:nvPr/>
        </p:nvGrpSpPr>
        <p:grpSpPr>
          <a:xfrm>
            <a:off x="1428696" y="2285980"/>
            <a:ext cx="15502046" cy="7435899"/>
            <a:chOff x="1786187" y="2286400"/>
            <a:chExt cx="4611346" cy="6578643"/>
          </a:xfrm>
        </p:grpSpPr>
        <p:sp>
          <p:nvSpPr>
            <p:cNvPr id="11" name="prstName"/>
            <p:cNvSpPr/>
            <p:nvPr/>
          </p:nvSpPr>
          <p:spPr>
            <a:xfrm>
              <a:off x="1786187" y="2286400"/>
              <a:ext cx="4611346" cy="6578643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47445" y="3487242"/>
              <a:ext cx="3867581" cy="4329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latin typeface="+mn-ea"/>
                </a:rPr>
                <a:t>처음에 퀴즈파트를 맡고 구상을 해 보았을 때</a:t>
              </a:r>
              <a:r>
                <a:rPr lang="en-US" altLang="ko-KR" sz="2400" b="1" dirty="0" smtClean="0">
                  <a:latin typeface="+mn-ea"/>
                </a:rPr>
                <a:t>,</a:t>
              </a:r>
            </a:p>
            <a:p>
              <a:r>
                <a:rPr lang="ko-KR" altLang="en-US" sz="2400" b="1" dirty="0" smtClean="0">
                  <a:latin typeface="+mn-ea"/>
                </a:rPr>
                <a:t>데이터베이스에 문제와 정답만 저장하고 랜덤함수를 사용하여 출력하면 될 것이라고 간단하게 생각했었습니다</a:t>
              </a:r>
              <a:r>
                <a:rPr lang="en-US" altLang="ko-KR" sz="2400" b="1" dirty="0" smtClean="0">
                  <a:latin typeface="+mn-ea"/>
                </a:rPr>
                <a:t>.</a:t>
              </a:r>
            </a:p>
            <a:p>
              <a:r>
                <a:rPr lang="ko-KR" altLang="en-US" sz="2400" b="1" dirty="0" smtClean="0">
                  <a:latin typeface="+mn-ea"/>
                </a:rPr>
                <a:t>하지만 실제개발과정은 문제를 랜덤으로</a:t>
              </a:r>
              <a:r>
                <a:rPr lang="en-US" altLang="ko-KR" sz="2400" b="1" dirty="0" smtClean="0">
                  <a:latin typeface="+mn-ea"/>
                </a:rPr>
                <a:t>, </a:t>
              </a:r>
              <a:r>
                <a:rPr lang="ko-KR" altLang="en-US" sz="2400" b="1" dirty="0" smtClean="0">
                  <a:latin typeface="+mn-ea"/>
                </a:rPr>
                <a:t>정답은 오답과 섞어서 </a:t>
              </a:r>
              <a:r>
                <a:rPr lang="ko-KR" altLang="en-US" sz="2400" b="1" dirty="0" err="1" smtClean="0">
                  <a:latin typeface="+mn-ea"/>
                </a:rPr>
                <a:t>랜덤하게</a:t>
              </a:r>
              <a:r>
                <a:rPr lang="ko-KR" altLang="en-US" sz="2400" b="1" dirty="0" smtClean="0">
                  <a:latin typeface="+mn-ea"/>
                </a:rPr>
                <a:t> 출력하고</a:t>
              </a:r>
            </a:p>
            <a:p>
              <a:r>
                <a:rPr lang="ko-KR" altLang="en-US" sz="2400" b="1" dirty="0" smtClean="0">
                  <a:latin typeface="+mn-ea"/>
                </a:rPr>
                <a:t>정답유무</a:t>
              </a:r>
              <a:r>
                <a:rPr lang="en-US" altLang="ko-KR" sz="2400" b="1" dirty="0" smtClean="0">
                  <a:latin typeface="+mn-ea"/>
                </a:rPr>
                <a:t>,</a:t>
              </a:r>
              <a:r>
                <a:rPr lang="ko-KR" altLang="en-US" sz="2400" b="1" dirty="0" smtClean="0">
                  <a:latin typeface="+mn-ea"/>
                </a:rPr>
                <a:t>사용자의 답변상태를 일시적으로 저장하는 테이블이 하나 더 필요했고</a:t>
              </a:r>
              <a:r>
                <a:rPr lang="en-US" altLang="ko-KR" sz="2400" b="1" dirty="0" smtClean="0">
                  <a:latin typeface="+mn-ea"/>
                </a:rPr>
                <a:t>, </a:t>
              </a:r>
            </a:p>
            <a:p>
              <a:r>
                <a:rPr lang="ko-KR" altLang="en-US" sz="2400" b="1" dirty="0" smtClean="0">
                  <a:latin typeface="+mn-ea"/>
                </a:rPr>
                <a:t>문제순서의 상태에 따라 퀴즈의 종료를 알리는 </a:t>
              </a:r>
              <a:r>
                <a:rPr lang="ko-KR" altLang="en-US" sz="2400" b="1" dirty="0" err="1" smtClean="0">
                  <a:latin typeface="+mn-ea"/>
                </a:rPr>
                <a:t>로직</a:t>
              </a:r>
              <a:r>
                <a:rPr lang="ko-KR" altLang="en-US" sz="2400" b="1" dirty="0" smtClean="0">
                  <a:latin typeface="+mn-ea"/>
                </a:rPr>
                <a:t> 등을 구현 해야 해서 </a:t>
              </a:r>
            </a:p>
            <a:p>
              <a:r>
                <a:rPr lang="ko-KR" altLang="en-US" sz="2400" b="1" dirty="0" smtClean="0">
                  <a:latin typeface="+mn-ea"/>
                </a:rPr>
                <a:t>예상보다 복잡했습니다</a:t>
              </a:r>
              <a:r>
                <a:rPr lang="en-US" altLang="ko-KR" sz="2400" b="1" dirty="0" smtClean="0">
                  <a:latin typeface="+mn-ea"/>
                </a:rPr>
                <a:t>.</a:t>
              </a:r>
            </a:p>
            <a:p>
              <a:endParaRPr lang="en-US" altLang="ko-KR" sz="2400" b="1" dirty="0" smtClean="0">
                <a:latin typeface="+mn-ea"/>
              </a:endParaRPr>
            </a:p>
            <a:p>
              <a:r>
                <a:rPr lang="ko-KR" altLang="en-US" sz="2400" b="1" dirty="0" smtClean="0">
                  <a:latin typeface="+mn-ea"/>
                </a:rPr>
                <a:t>예상한 기간보다 더 오래 걸리고 막힐 때마다 내가 해결할 수 있을까</a:t>
              </a:r>
              <a:r>
                <a:rPr lang="en-US" altLang="ko-KR" sz="2400" b="1" dirty="0" smtClean="0">
                  <a:latin typeface="+mn-ea"/>
                </a:rPr>
                <a:t>? </a:t>
              </a:r>
              <a:r>
                <a:rPr lang="ko-KR" altLang="en-US" sz="2400" b="1" dirty="0" smtClean="0">
                  <a:latin typeface="+mn-ea"/>
                </a:rPr>
                <a:t>라는 생각도 들었지만</a:t>
              </a:r>
            </a:p>
            <a:p>
              <a:r>
                <a:rPr lang="ko-KR" altLang="en-US" sz="2400" b="1" dirty="0" smtClean="0">
                  <a:latin typeface="+mn-ea"/>
                </a:rPr>
                <a:t>끝까지 코드를 완성시키고 </a:t>
              </a:r>
              <a:r>
                <a:rPr lang="ko-KR" altLang="en-US" sz="2400" b="1" dirty="0" err="1" smtClean="0">
                  <a:latin typeface="+mn-ea"/>
                </a:rPr>
                <a:t>퀴즈챗봇을</a:t>
              </a:r>
              <a:r>
                <a:rPr lang="ko-KR" altLang="en-US" sz="2400" b="1" dirty="0" smtClean="0">
                  <a:latin typeface="+mn-ea"/>
                </a:rPr>
                <a:t> 완성해보니 굉장히 성취감을 느끼고 뿌듯했습니다</a:t>
              </a:r>
              <a:r>
                <a:rPr lang="en-US" altLang="ko-KR" sz="2400" b="1" dirty="0" smtClean="0">
                  <a:latin typeface="+mn-ea"/>
                </a:rPr>
                <a:t>.</a:t>
              </a:r>
            </a:p>
            <a:p>
              <a:r>
                <a:rPr lang="ko-KR" altLang="en-US" sz="2400" b="1" dirty="0" smtClean="0">
                  <a:latin typeface="+mn-ea"/>
                </a:rPr>
                <a:t>이번 경험을 토대로 다른 프로젝트 하면서 막히는 부분에서도 내가 할 수 없는 건가라는 생각보다 </a:t>
              </a:r>
            </a:p>
            <a:p>
              <a:r>
                <a:rPr lang="ko-KR" altLang="en-US" sz="2400" b="1" dirty="0" smtClean="0">
                  <a:latin typeface="+mn-ea"/>
                </a:rPr>
                <a:t>어려워도 좀 더 의지를 가지고 다음 프로젝트를 할 수 있겠다는 생각이 들었습니다</a:t>
              </a:r>
              <a:r>
                <a:rPr lang="en-US" altLang="ko-KR" sz="2400" b="1" dirty="0" smtClean="0">
                  <a:latin typeface="+mn-ea"/>
                </a:rPr>
                <a:t>.</a:t>
              </a:r>
            </a:p>
          </p:txBody>
        </p:sp>
      </p:grpSp>
      <p:pic>
        <p:nvPicPr>
          <p:cNvPr id="26" name="drawline155553497610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225" y="619125"/>
            <a:ext cx="12963525" cy="133350"/>
          </a:xfrm>
          <a:prstGeom prst="rect">
            <a:avLst/>
          </a:prstGeom>
          <a:noFill/>
        </p:spPr>
      </p:pic>
      <p:sp>
        <p:nvSpPr>
          <p:cNvPr id="30" name="TextBox 29"/>
          <p:cNvSpPr txBox="1"/>
          <p:nvPr/>
        </p:nvSpPr>
        <p:spPr>
          <a:xfrm>
            <a:off x="16930742" y="357154"/>
            <a:ext cx="10715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000" b="1" dirty="0" smtClean="0">
                <a:solidFill>
                  <a:srgbClr val="FFA102"/>
                </a:solidFill>
              </a:rPr>
              <a:t>07</a:t>
            </a:r>
            <a:endParaRPr lang="ko-KR" altLang="en-US" sz="3000" b="1" dirty="0">
              <a:solidFill>
                <a:srgbClr val="FFA10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28630" y="428592"/>
            <a:ext cx="29289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srgbClr val="FFA102"/>
                </a:solidFill>
                <a:latin typeface="Calibri (본문)"/>
              </a:rPr>
              <a:t>소감</a:t>
            </a:r>
            <a:endParaRPr lang="ko-KR" altLang="en-US" sz="3000" b="1" dirty="0">
              <a:solidFill>
                <a:srgbClr val="FFA102"/>
              </a:solidFill>
              <a:latin typeface="Calibri (본문)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71440" y="1142972"/>
            <a:ext cx="41433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1" dirty="0" smtClean="0">
                <a:solidFill>
                  <a:srgbClr val="FFA102"/>
                </a:solidFill>
                <a:latin typeface="Calibri (본문)"/>
              </a:rPr>
              <a:t>소감</a:t>
            </a:r>
            <a:r>
              <a:rPr lang="en-US" altLang="ko-KR" sz="5000" b="1" dirty="0" smtClean="0">
                <a:solidFill>
                  <a:srgbClr val="FFA102"/>
                </a:solidFill>
                <a:latin typeface="Calibri (본문)"/>
              </a:rPr>
              <a:t>(</a:t>
            </a:r>
            <a:r>
              <a:rPr lang="ko-KR" altLang="en-US" sz="5000" b="1" dirty="0" smtClean="0">
                <a:solidFill>
                  <a:srgbClr val="FFA102"/>
                </a:solidFill>
                <a:latin typeface="Calibri (본문)"/>
              </a:rPr>
              <a:t>임유정</a:t>
            </a:r>
            <a:r>
              <a:rPr lang="en-US" altLang="ko-KR" sz="5000" b="1" dirty="0" smtClean="0">
                <a:solidFill>
                  <a:srgbClr val="FFA102"/>
                </a:solidFill>
                <a:latin typeface="Calibri (본문)"/>
              </a:rPr>
              <a:t>)</a:t>
            </a:r>
            <a:endParaRPr lang="ko-KR" altLang="en-US" sz="5000" b="1" dirty="0">
              <a:solidFill>
                <a:srgbClr val="FFA102"/>
              </a:solidFill>
              <a:latin typeface="Calibri (본문)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161925" y="-1466850"/>
          <a:ext cx="18449925" cy="11315700"/>
          <a:chOff x="-161925" y="-1466850"/>
          <a:chExt cx="18449925" cy="11315700"/>
        </a:xfrm>
      </p:grpSpPr>
      <p:pic>
        <p:nvPicPr>
          <p:cNvPr id="7" name="rect573068933632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1925" y="-1466850"/>
            <a:ext cx="18611850" cy="12782550"/>
          </a:xfrm>
          <a:prstGeom prst="rect">
            <a:avLst/>
          </a:prstGeom>
          <a:noFill/>
        </p:spPr>
      </p:pic>
      <p:pic>
        <p:nvPicPr>
          <p:cNvPr id="3" name="drawline860057131343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150" y="4029075"/>
            <a:ext cx="4476750" cy="142875"/>
          </a:xfrm>
          <a:prstGeom prst="rect">
            <a:avLst/>
          </a:prstGeom>
          <a:noFill/>
        </p:spPr>
      </p:pic>
      <p:pic>
        <p:nvPicPr>
          <p:cNvPr id="5" name="drawline522960191424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200" y="3038475"/>
            <a:ext cx="4457700" cy="142875"/>
          </a:xfrm>
          <a:prstGeom prst="rect">
            <a:avLst/>
          </a:prstGeom>
          <a:noFill/>
        </p:spPr>
      </p:pic>
      <p:pic>
        <p:nvPicPr>
          <p:cNvPr id="6" name="drawline64366672169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6100" y="3038475"/>
            <a:ext cx="4505325" cy="142875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643142" y="5000624"/>
            <a:ext cx="1321603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500" b="1" dirty="0" smtClean="0">
                <a:solidFill>
                  <a:schemeClr val="bg1"/>
                </a:solidFill>
              </a:rPr>
              <a:t>참고 사항</a:t>
            </a:r>
            <a:endParaRPr lang="ko-KR" altLang="en-US" sz="85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86678" y="3210156"/>
            <a:ext cx="26432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dirty="0" smtClean="0">
                <a:solidFill>
                  <a:schemeClr val="bg1"/>
                </a:solidFill>
              </a:rPr>
              <a:t>0  </a:t>
            </a:r>
            <a:r>
              <a:rPr lang="en-US" altLang="ko-KR" sz="5000" dirty="0" smtClean="0">
                <a:solidFill>
                  <a:schemeClr val="bg1"/>
                </a:solidFill>
              </a:rPr>
              <a:t>8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0"/>
          <p:cNvGrpSpPr/>
          <p:nvPr/>
        </p:nvGrpSpPr>
        <p:grpSpPr>
          <a:xfrm>
            <a:off x="1428696" y="2285980"/>
            <a:ext cx="15502046" cy="7435899"/>
            <a:chOff x="1786187" y="2286400"/>
            <a:chExt cx="4611346" cy="6578643"/>
          </a:xfrm>
        </p:grpSpPr>
        <p:sp>
          <p:nvSpPr>
            <p:cNvPr id="11" name="prstName"/>
            <p:cNvSpPr/>
            <p:nvPr/>
          </p:nvSpPr>
          <p:spPr>
            <a:xfrm>
              <a:off x="1786187" y="2286400"/>
              <a:ext cx="4611346" cy="6578643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47445" y="3487242"/>
              <a:ext cx="3867581" cy="408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2400" b="1" dirty="0" smtClean="0">
                <a:latin typeface="+mn-ea"/>
              </a:endParaRPr>
            </a:p>
          </p:txBody>
        </p:sp>
      </p:grpSp>
      <p:pic>
        <p:nvPicPr>
          <p:cNvPr id="26" name="drawline155553497610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225" y="619125"/>
            <a:ext cx="12963525" cy="133350"/>
          </a:xfrm>
          <a:prstGeom prst="rect">
            <a:avLst/>
          </a:prstGeom>
          <a:noFill/>
        </p:spPr>
      </p:pic>
      <p:sp>
        <p:nvSpPr>
          <p:cNvPr id="30" name="TextBox 29"/>
          <p:cNvSpPr txBox="1"/>
          <p:nvPr/>
        </p:nvSpPr>
        <p:spPr>
          <a:xfrm>
            <a:off x="16930742" y="357154"/>
            <a:ext cx="10715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000" b="1" dirty="0" smtClean="0">
                <a:solidFill>
                  <a:srgbClr val="FFA102"/>
                </a:solidFill>
              </a:rPr>
              <a:t>08</a:t>
            </a:r>
            <a:endParaRPr lang="ko-KR" altLang="en-US" sz="3000" b="1" dirty="0">
              <a:solidFill>
                <a:srgbClr val="FFA10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28630" y="428592"/>
            <a:ext cx="29289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srgbClr val="FFA102"/>
                </a:solidFill>
                <a:latin typeface="Calibri (본문)"/>
              </a:rPr>
              <a:t>참고사항</a:t>
            </a:r>
            <a:endParaRPr lang="ko-KR" altLang="en-US" sz="3000" b="1" dirty="0">
              <a:solidFill>
                <a:srgbClr val="FFA102"/>
              </a:solidFill>
              <a:latin typeface="Calibri (본문)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71440" y="1142972"/>
            <a:ext cx="41433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1" dirty="0" smtClean="0">
                <a:solidFill>
                  <a:srgbClr val="FFA102"/>
                </a:solidFill>
                <a:latin typeface="Calibri (본문)"/>
              </a:rPr>
              <a:t>참고 사항</a:t>
            </a:r>
            <a:endParaRPr lang="ko-KR" altLang="en-US" sz="5000" b="1" dirty="0">
              <a:solidFill>
                <a:srgbClr val="FFA102"/>
              </a:solidFill>
              <a:latin typeface="Calibri (본문)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357390" y="2928922"/>
            <a:ext cx="1321603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2000" b="1" dirty="0" smtClean="0"/>
          </a:p>
          <a:p>
            <a:r>
              <a:rPr lang="en-US" altLang="ko-KR" sz="2000" b="1" dirty="0" smtClean="0"/>
              <a:t>https://velog.io/@ahnsanghyeon/VSCode%EC%97%90%EC%84%9C-Git-%EC%97%B0%EB%8F%99%ED%95%98%EA%B8%B0</a:t>
            </a:r>
          </a:p>
          <a:p>
            <a:r>
              <a:rPr lang="ko-KR" altLang="en-US" sz="2000" b="1" dirty="0" err="1" smtClean="0"/>
              <a:t>깃허브</a:t>
            </a:r>
            <a:r>
              <a:rPr lang="ko-KR" altLang="en-US" sz="2000" b="1" dirty="0" smtClean="0"/>
              <a:t> </a:t>
            </a:r>
            <a:r>
              <a:rPr lang="en-US" altLang="ko-KR" sz="2000" b="1" dirty="0" err="1" smtClean="0"/>
              <a:t>vscode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연동 출처</a:t>
            </a:r>
          </a:p>
          <a:p>
            <a:endParaRPr lang="ko-KR" altLang="en-US" sz="2000" b="1" dirty="0" smtClean="0"/>
          </a:p>
          <a:p>
            <a:r>
              <a:rPr lang="en-US" altLang="ko-KR" sz="2000" b="1" dirty="0" smtClean="0"/>
              <a:t>https://data.seoul.go.kr/dataList/OA-21276/S/1/datasetView.do</a:t>
            </a:r>
          </a:p>
          <a:p>
            <a:r>
              <a:rPr lang="ko-KR" altLang="en-US" sz="2000" b="1" dirty="0" err="1" smtClean="0"/>
              <a:t>서월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전월세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부동산 중개사무소 데이터 출처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퀴즈 데이터 출처</a:t>
            </a:r>
          </a:p>
          <a:p>
            <a:endParaRPr lang="ko-KR" altLang="en-US" sz="2000" b="1" dirty="0" smtClean="0"/>
          </a:p>
          <a:p>
            <a:r>
              <a:rPr lang="en-US" altLang="ko-KR" sz="2000" b="1" dirty="0" smtClean="0"/>
              <a:t>https://www.kaggle.com/code/jayashreebiswal/real-estate-price-prediction</a:t>
            </a:r>
          </a:p>
          <a:p>
            <a:r>
              <a:rPr lang="ko-KR" altLang="en-US" sz="2000" b="1" dirty="0" smtClean="0"/>
              <a:t>임대 수익 예측 </a:t>
            </a:r>
            <a:r>
              <a:rPr lang="ko-KR" altLang="en-US" sz="2000" b="1" dirty="0" err="1" smtClean="0"/>
              <a:t>레퍼런스</a:t>
            </a:r>
            <a:r>
              <a:rPr lang="ko-KR" altLang="en-US" sz="2000" b="1" dirty="0" smtClean="0"/>
              <a:t> 출처</a:t>
            </a:r>
          </a:p>
          <a:p>
            <a:endParaRPr lang="ko-KR" altLang="en-US" sz="2000" b="1" dirty="0" smtClean="0"/>
          </a:p>
          <a:p>
            <a:r>
              <a:rPr lang="en-US" altLang="ko-KR" sz="2000" b="1" dirty="0" smtClean="0"/>
              <a:t>https://data.seoul.go.kr/dataList/OA-21275/S/1/datasetView.do</a:t>
            </a:r>
          </a:p>
          <a:p>
            <a:r>
              <a:rPr lang="ko-KR" altLang="en-US" sz="2000" b="1" dirty="0" smtClean="0"/>
              <a:t>임대 수익 예측 </a:t>
            </a:r>
            <a:r>
              <a:rPr lang="en-US" altLang="ko-KR" sz="2000" b="1" dirty="0" err="1" smtClean="0"/>
              <a:t>csv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출처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r>
              <a:rPr lang="en-US" altLang="ko-KR" sz="2000" b="1" dirty="0" smtClean="0"/>
              <a:t>https://www.seoul.go.kr/seoul/autonomy_sub.do </a:t>
            </a:r>
          </a:p>
          <a:p>
            <a:r>
              <a:rPr lang="ko-KR" altLang="en-US" sz="2000" b="1" dirty="0" smtClean="0"/>
              <a:t>법정동명 출처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r>
              <a:rPr lang="en-US" altLang="ko-KR" sz="2000" b="1" dirty="0" smtClean="0">
                <a:hlinkClick r:id="rId4"/>
              </a:rPr>
              <a:t>https://www.pheo.co.kr/pheodic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부동산 용어 출처</a:t>
            </a:r>
            <a:endParaRPr lang="en-US" altLang="ko-KR" sz="2000" b="1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3371850" y="4114800"/>
          <a:ext cx="14868525" cy="6162675"/>
          <a:chOff x="3371850" y="4114800"/>
          <a:chExt cx="14868525" cy="6162675"/>
        </a:xfrm>
      </p:grpSpPr>
      <p:pic>
        <p:nvPicPr>
          <p:cNvPr id="4" name="text1194657315860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850" y="4867275"/>
            <a:ext cx="11496675" cy="1295400"/>
          </a:xfrm>
          <a:prstGeom prst="rect">
            <a:avLst/>
          </a:prstGeom>
          <a:noFill/>
        </p:spPr>
      </p:pic>
      <p:pic>
        <p:nvPicPr>
          <p:cNvPr id="2" name="rect986519872472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275" y="4114800"/>
            <a:ext cx="8524875" cy="657225"/>
          </a:xfrm>
          <a:prstGeom prst="rect">
            <a:avLst/>
          </a:prstGeom>
          <a:noFill/>
        </p:spPr>
      </p:pic>
      <p:pic>
        <p:nvPicPr>
          <p:cNvPr id="3" name="text373935075298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9675" y="4257675"/>
            <a:ext cx="8305800" cy="438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-38100" y="-409575"/>
          <a:ext cx="18316575" cy="9715500"/>
          <a:chOff x="-38100" y="-409575"/>
          <a:chExt cx="18316575" cy="9715500"/>
        </a:xfrm>
      </p:grpSpPr>
      <p:pic>
        <p:nvPicPr>
          <p:cNvPr id="14" name="text824713683903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3971925"/>
            <a:ext cx="3752850" cy="1085850"/>
          </a:xfrm>
          <a:prstGeom prst="rect">
            <a:avLst/>
          </a:prstGeom>
          <a:noFill/>
        </p:spPr>
      </p:pic>
      <p:pic>
        <p:nvPicPr>
          <p:cNvPr id="2" name="rect319445625027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100" y="-409576"/>
            <a:ext cx="18354675" cy="7339025"/>
          </a:xfrm>
          <a:prstGeom prst="rect">
            <a:avLst/>
          </a:prstGeom>
          <a:noFill/>
        </p:spPr>
      </p:pic>
      <p:pic>
        <p:nvPicPr>
          <p:cNvPr id="3" name="text302751063058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3250" y="4229100"/>
            <a:ext cx="3752850" cy="847725"/>
          </a:xfrm>
          <a:prstGeom prst="rect">
            <a:avLst/>
          </a:prstGeom>
          <a:noFill/>
        </p:spPr>
      </p:pic>
      <p:pic>
        <p:nvPicPr>
          <p:cNvPr id="5" name="drawline767109306498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7625" y="466725"/>
            <a:ext cx="12620625" cy="171450"/>
          </a:xfrm>
          <a:prstGeom prst="rect">
            <a:avLst/>
          </a:prstGeom>
          <a:noFill/>
        </p:spPr>
      </p:pic>
      <p:pic>
        <p:nvPicPr>
          <p:cNvPr id="11" name="illust6163688065434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95550" y="3238500"/>
            <a:ext cx="1314450" cy="1000125"/>
          </a:xfrm>
          <a:prstGeom prst="rect">
            <a:avLst/>
          </a:prstGeom>
          <a:noFill/>
        </p:spPr>
      </p:pic>
      <p:pic>
        <p:nvPicPr>
          <p:cNvPr id="12" name="text671041392107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71650" y="5953125"/>
            <a:ext cx="2762250" cy="1171575"/>
          </a:xfrm>
          <a:prstGeom prst="rect">
            <a:avLst/>
          </a:prstGeom>
          <a:noFill/>
        </p:spPr>
      </p:pic>
      <p:pic>
        <p:nvPicPr>
          <p:cNvPr id="13" name="text824720098404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4457700"/>
            <a:ext cx="3752850" cy="1085850"/>
          </a:xfrm>
          <a:prstGeom prst="rect">
            <a:avLst/>
          </a:prstGeom>
          <a:noFill/>
        </p:spPr>
      </p:pic>
      <p:pic>
        <p:nvPicPr>
          <p:cNvPr id="16" name="Picture 9" descr="C:\Users\human\Documents\카카오톡 받은 파일\KakaoTalk_20240102_171708329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42878" y="2428856"/>
            <a:ext cx="4786346" cy="7286677"/>
          </a:xfrm>
          <a:prstGeom prst="rect">
            <a:avLst/>
          </a:prstGeom>
          <a:noFill/>
        </p:spPr>
      </p:pic>
      <p:pic>
        <p:nvPicPr>
          <p:cNvPr id="1027" name="Picture 3" descr="C:\Users\human\Downloads\KakaoTalk_20240102_160441069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215042" y="2428856"/>
            <a:ext cx="4929222" cy="7358114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11430016" y="2428856"/>
            <a:ext cx="6500858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부린이톡의</a:t>
            </a:r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주요 기능 </a:t>
            </a:r>
            <a:r>
              <a:rPr lang="en-US" altLang="ko-KR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</a:p>
          <a:p>
            <a:pPr algn="ctr"/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오늘의 실 거래가</a:t>
            </a:r>
            <a:r>
              <a:rPr lang="en-US" altLang="ko-KR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</a:p>
          <a:p>
            <a:pPr algn="ctr"/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오늘의 금리</a:t>
            </a:r>
            <a:r>
              <a:rPr lang="en-US" altLang="ko-KR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주요뉴스</a:t>
            </a:r>
            <a:r>
              <a:rPr lang="en-US" altLang="ko-KR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</a:p>
          <a:p>
            <a:pPr algn="ctr"/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실시간 청약</a:t>
            </a:r>
            <a:r>
              <a:rPr lang="en-US" altLang="ko-KR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경매</a:t>
            </a:r>
            <a:r>
              <a:rPr lang="en-US" altLang="ko-KR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우리동네 아파트</a:t>
            </a:r>
            <a:r>
              <a:rPr lang="en-US" altLang="ko-KR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</a:p>
          <a:p>
            <a:pPr algn="ctr"/>
            <a:r>
              <a:rPr lang="ko-KR" altLang="en-US" sz="3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내집</a:t>
            </a:r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마련 예산계산기</a:t>
            </a:r>
            <a:endParaRPr lang="en-US" altLang="ko-KR" sz="32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32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그 중 오늘의 실 거래가</a:t>
            </a:r>
            <a:r>
              <a:rPr lang="en-US" altLang="ko-KR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금리 등 </a:t>
            </a:r>
            <a:r>
              <a:rPr lang="ko-KR" altLang="en-US" sz="3600" b="1" dirty="0" smtClean="0">
                <a:solidFill>
                  <a:srgbClr val="C00000"/>
                </a:solidFill>
              </a:rPr>
              <a:t>기획한 의도와 </a:t>
            </a:r>
            <a:endParaRPr lang="en-US" altLang="ko-KR" sz="3600" b="1" dirty="0" smtClean="0">
              <a:solidFill>
                <a:srgbClr val="C00000"/>
              </a:solidFill>
            </a:endParaRPr>
          </a:p>
          <a:p>
            <a:pPr algn="ctr"/>
            <a:r>
              <a:rPr lang="ko-KR" altLang="en-US" sz="3600" b="1" dirty="0" smtClean="0">
                <a:solidFill>
                  <a:srgbClr val="C00000"/>
                </a:solidFill>
              </a:rPr>
              <a:t>비슷한 부분을 분석</a:t>
            </a:r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하여 </a:t>
            </a:r>
            <a:endParaRPr lang="en-US" altLang="ko-KR" sz="32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3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챗봇</a:t>
            </a:r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만드는 데에 참고</a:t>
            </a:r>
            <a:r>
              <a:rPr lang="en-US" altLang="ko-KR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5688" y="1142972"/>
            <a:ext cx="7143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1" dirty="0" smtClean="0">
                <a:solidFill>
                  <a:schemeClr val="bg1"/>
                </a:solidFill>
                <a:latin typeface="Calibri (본문)"/>
              </a:rPr>
              <a:t>유사 프로그램 분석</a:t>
            </a:r>
            <a:endParaRPr lang="ko-KR" altLang="en-US" sz="5000" b="1" dirty="0">
              <a:solidFill>
                <a:schemeClr val="bg1"/>
              </a:solidFill>
              <a:latin typeface="Calibri (본문)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5688" y="285716"/>
            <a:ext cx="34290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000" b="1" dirty="0" smtClean="0">
                <a:solidFill>
                  <a:schemeClr val="bg1"/>
                </a:solidFill>
                <a:latin typeface="Calibri (본문)"/>
              </a:rPr>
              <a:t>프로젝트 개요</a:t>
            </a:r>
            <a:endParaRPr lang="ko-KR" altLang="en-US" sz="3000" b="1" dirty="0">
              <a:solidFill>
                <a:schemeClr val="bg1"/>
              </a:solidFill>
              <a:latin typeface="Calibri (본문)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859304" y="285716"/>
            <a:ext cx="10715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000" b="1" dirty="0" smtClean="0">
                <a:solidFill>
                  <a:schemeClr val="bg1"/>
                </a:solidFill>
              </a:rPr>
              <a:t>01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38100" y="-409575"/>
          <a:ext cx="18316575" cy="9715500"/>
          <a:chOff x="-38100" y="-409575"/>
          <a:chExt cx="18316575" cy="9715500"/>
        </a:xfrm>
      </p:grpSpPr>
      <p:pic>
        <p:nvPicPr>
          <p:cNvPr id="14" name="text824713683903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3971925"/>
            <a:ext cx="3752850" cy="1085850"/>
          </a:xfrm>
          <a:prstGeom prst="rect">
            <a:avLst/>
          </a:prstGeom>
          <a:noFill/>
        </p:spPr>
      </p:pic>
      <p:pic>
        <p:nvPicPr>
          <p:cNvPr id="2" name="rect319445625027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100" y="-409575"/>
            <a:ext cx="18354675" cy="7010400"/>
          </a:xfrm>
          <a:prstGeom prst="rect">
            <a:avLst/>
          </a:prstGeom>
          <a:noFill/>
        </p:spPr>
      </p:pic>
      <p:pic>
        <p:nvPicPr>
          <p:cNvPr id="3" name="text302751063058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3250" y="4229100"/>
            <a:ext cx="3752850" cy="847725"/>
          </a:xfrm>
          <a:prstGeom prst="rect">
            <a:avLst/>
          </a:prstGeom>
          <a:noFill/>
        </p:spPr>
      </p:pic>
      <p:pic>
        <p:nvPicPr>
          <p:cNvPr id="11" name="illust616368806543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5550" y="3238500"/>
            <a:ext cx="1314450" cy="1000125"/>
          </a:xfrm>
          <a:prstGeom prst="rect">
            <a:avLst/>
          </a:prstGeom>
          <a:noFill/>
        </p:spPr>
      </p:pic>
      <p:pic>
        <p:nvPicPr>
          <p:cNvPr id="12" name="text671041392107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1650" y="5953125"/>
            <a:ext cx="2762250" cy="1171575"/>
          </a:xfrm>
          <a:prstGeom prst="rect">
            <a:avLst/>
          </a:prstGeom>
          <a:noFill/>
        </p:spPr>
      </p:pic>
      <p:pic>
        <p:nvPicPr>
          <p:cNvPr id="13" name="text824720098404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4457700"/>
            <a:ext cx="3752850" cy="1085850"/>
          </a:xfrm>
          <a:prstGeom prst="rect">
            <a:avLst/>
          </a:prstGeom>
          <a:noFill/>
        </p:spPr>
      </p:pic>
      <p:pic>
        <p:nvPicPr>
          <p:cNvPr id="1027" name="Picture 3" descr="C:\Users\human\Downloads\KakaoTalk_20240102_160441069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857852" y="2500294"/>
            <a:ext cx="5143536" cy="6783504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11358578" y="2500294"/>
            <a:ext cx="664367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 smtClean="0">
                <a:solidFill>
                  <a:srgbClr val="C00000"/>
                </a:solidFill>
                <a:latin typeface="+mn-ea"/>
                <a:cs typeface="Arial" pitchFamily="34" charset="0"/>
              </a:rPr>
              <a:t>맛동산</a:t>
            </a:r>
            <a:r>
              <a:rPr lang="en-US" altLang="ko-KR" sz="3600" b="1" dirty="0" smtClean="0">
                <a:solidFill>
                  <a:srgbClr val="C00000"/>
                </a:solidFill>
                <a:latin typeface="+mn-ea"/>
                <a:cs typeface="Arial" pitchFamily="34" charset="0"/>
              </a:rPr>
              <a:t>_</a:t>
            </a:r>
            <a:r>
              <a:rPr lang="ko-KR" altLang="en-US" sz="3600" b="1" dirty="0" err="1" smtClean="0">
                <a:solidFill>
                  <a:srgbClr val="C00000"/>
                </a:solidFill>
                <a:latin typeface="+mn-ea"/>
                <a:cs typeface="Arial" pitchFamily="34" charset="0"/>
              </a:rPr>
              <a:t>챗봇</a:t>
            </a:r>
            <a:r>
              <a:rPr lang="ko-KR" altLang="en-US" sz="3200" b="1" dirty="0" err="1" smtClean="0">
                <a:latin typeface="+mn-ea"/>
                <a:cs typeface="Arial" pitchFamily="34" charset="0"/>
              </a:rPr>
              <a:t>이</a:t>
            </a:r>
            <a:r>
              <a:rPr lang="ko-KR" altLang="en-US" sz="3200" b="1" dirty="0" smtClean="0">
                <a:latin typeface="+mn-ea"/>
                <a:cs typeface="Arial" pitchFamily="34" charset="0"/>
              </a:rPr>
              <a:t> </a:t>
            </a:r>
            <a:endParaRPr lang="en-US" altLang="ko-KR" sz="3200" b="1" dirty="0" smtClean="0">
              <a:latin typeface="+mn-ea"/>
              <a:cs typeface="Arial" pitchFamily="34" charset="0"/>
            </a:endParaRPr>
          </a:p>
          <a:p>
            <a:r>
              <a:rPr lang="ko-KR" altLang="en-US" sz="3200" b="1" dirty="0" smtClean="0">
                <a:latin typeface="+mn-ea"/>
                <a:cs typeface="Arial" pitchFamily="34" charset="0"/>
              </a:rPr>
              <a:t>다른 부동산 </a:t>
            </a:r>
            <a:r>
              <a:rPr lang="ko-KR" altLang="en-US" sz="3200" b="1" dirty="0" err="1" smtClean="0">
                <a:latin typeface="+mn-ea"/>
                <a:cs typeface="Arial" pitchFamily="34" charset="0"/>
              </a:rPr>
              <a:t>챗봇들과</a:t>
            </a:r>
            <a:r>
              <a:rPr lang="ko-KR" altLang="en-US" sz="3200" b="1" dirty="0" smtClean="0">
                <a:latin typeface="+mn-ea"/>
                <a:cs typeface="Arial" pitchFamily="34" charset="0"/>
              </a:rPr>
              <a:t> 다른 점</a:t>
            </a:r>
            <a:endParaRPr lang="en-US" altLang="ko-KR" sz="3200" b="1" dirty="0" smtClean="0">
              <a:latin typeface="+mn-ea"/>
              <a:cs typeface="Arial" pitchFamily="34" charset="0"/>
            </a:endParaRPr>
          </a:p>
          <a:p>
            <a:endParaRPr lang="ko-KR" altLang="en-US" sz="3200" b="1" dirty="0" smtClean="0">
              <a:latin typeface="+mn-ea"/>
              <a:cs typeface="Arial" pitchFamily="34" charset="0"/>
            </a:endParaRPr>
          </a:p>
          <a:p>
            <a:r>
              <a:rPr lang="en-US" altLang="ko-KR" sz="3600" b="1" dirty="0" smtClean="0">
                <a:solidFill>
                  <a:srgbClr val="C00000"/>
                </a:solidFill>
                <a:latin typeface="+mn-ea"/>
                <a:cs typeface="Arial" pitchFamily="34" charset="0"/>
              </a:rPr>
              <a:t>1 .</a:t>
            </a:r>
            <a:r>
              <a:rPr lang="ko-KR" altLang="en-US" sz="3600" b="1" dirty="0" smtClean="0">
                <a:solidFill>
                  <a:srgbClr val="C00000"/>
                </a:solidFill>
                <a:latin typeface="+mn-ea"/>
                <a:cs typeface="Arial" pitchFamily="34" charset="0"/>
              </a:rPr>
              <a:t>용어 해설 및 간편한 이해</a:t>
            </a:r>
            <a:r>
              <a:rPr lang="en-US" altLang="ko-KR" sz="3200" b="1" dirty="0" smtClean="0">
                <a:latin typeface="+mn-ea"/>
                <a:cs typeface="Arial" pitchFamily="34" charset="0"/>
              </a:rPr>
              <a:t>:</a:t>
            </a:r>
          </a:p>
          <a:p>
            <a:r>
              <a:rPr lang="ko-KR" altLang="en-US" sz="3200" b="1" dirty="0" smtClean="0">
                <a:latin typeface="+mn-ea"/>
                <a:cs typeface="Arial" pitchFamily="34" charset="0"/>
              </a:rPr>
              <a:t>부동산 분야의 어려운 용어들을 쉽게 이해할 수 있게 제공</a:t>
            </a:r>
            <a:endParaRPr lang="en-US" altLang="ko-KR" sz="3200" b="1" dirty="0" smtClean="0">
              <a:latin typeface="+mn-ea"/>
              <a:cs typeface="Arial" pitchFamily="34" charset="0"/>
            </a:endParaRPr>
          </a:p>
          <a:p>
            <a:endParaRPr lang="en-US" altLang="ko-KR" sz="3200" b="1" dirty="0" smtClean="0">
              <a:latin typeface="+mn-ea"/>
              <a:cs typeface="Arial" pitchFamily="34" charset="0"/>
            </a:endParaRPr>
          </a:p>
          <a:p>
            <a:r>
              <a:rPr lang="en-US" altLang="ko-KR" sz="3600" b="1" dirty="0" smtClean="0">
                <a:solidFill>
                  <a:srgbClr val="C00000"/>
                </a:solidFill>
                <a:latin typeface="+mn-ea"/>
                <a:cs typeface="Arial" pitchFamily="34" charset="0"/>
              </a:rPr>
              <a:t>2. </a:t>
            </a:r>
            <a:r>
              <a:rPr lang="ko-KR" altLang="en-US" sz="3600" b="1" dirty="0" smtClean="0">
                <a:solidFill>
                  <a:srgbClr val="C00000"/>
                </a:solidFill>
                <a:latin typeface="+mn-ea"/>
                <a:cs typeface="Arial" pitchFamily="34" charset="0"/>
              </a:rPr>
              <a:t>학습 기능 제공</a:t>
            </a:r>
            <a:r>
              <a:rPr lang="en-US" altLang="ko-KR" sz="3200" b="1" dirty="0" smtClean="0">
                <a:latin typeface="+mn-ea"/>
                <a:cs typeface="Arial" pitchFamily="34" charset="0"/>
              </a:rPr>
              <a:t>:</a:t>
            </a:r>
          </a:p>
          <a:p>
            <a:r>
              <a:rPr lang="ko-KR" altLang="en-US" sz="3200" b="1" dirty="0" smtClean="0">
                <a:latin typeface="+mn-ea"/>
                <a:cs typeface="Arial" pitchFamily="34" charset="0"/>
              </a:rPr>
              <a:t>사용자는 간단한 퀴즈를 통해 부동산 용어를 학습할 수 있도록 흥미 유발</a:t>
            </a:r>
            <a:r>
              <a:rPr lang="en-US" altLang="ko-KR" sz="3200" b="1" dirty="0" smtClean="0">
                <a:latin typeface="+mn-ea"/>
                <a:cs typeface="Arial" pitchFamily="34" charset="0"/>
              </a:rPr>
              <a:t>!</a:t>
            </a:r>
            <a:endParaRPr lang="ko-KR" altLang="en-US" sz="3200" b="1" dirty="0">
              <a:latin typeface="+mn-ea"/>
              <a:cs typeface="Arial" pitchFamily="34" charset="0"/>
            </a:endParaRPr>
          </a:p>
        </p:txBody>
      </p:sp>
      <p:pic>
        <p:nvPicPr>
          <p:cNvPr id="1026" name="Picture 2" descr="C:\Users\human\Desktop\헬로부동상2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42877" y="2500294"/>
            <a:ext cx="5068974" cy="6858048"/>
          </a:xfrm>
          <a:prstGeom prst="rect">
            <a:avLst/>
          </a:prstGeom>
          <a:noFill/>
        </p:spPr>
      </p:pic>
      <p:pic>
        <p:nvPicPr>
          <p:cNvPr id="19" name="drawline767109306498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57625" y="466725"/>
            <a:ext cx="12620625" cy="171450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85688" y="285716"/>
            <a:ext cx="34290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000" b="1" dirty="0" smtClean="0">
                <a:solidFill>
                  <a:schemeClr val="bg1"/>
                </a:solidFill>
                <a:latin typeface="Calibri (본문)"/>
              </a:rPr>
              <a:t>프로젝트 개요</a:t>
            </a:r>
            <a:endParaRPr lang="ko-KR" altLang="en-US" sz="3000" b="1" dirty="0">
              <a:solidFill>
                <a:schemeClr val="bg1"/>
              </a:solidFill>
              <a:latin typeface="Calibri (본문)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859304" y="285716"/>
            <a:ext cx="10715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000" b="1" dirty="0" smtClean="0">
                <a:solidFill>
                  <a:schemeClr val="bg1"/>
                </a:solidFill>
              </a:rPr>
              <a:t>01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5688" y="1142972"/>
            <a:ext cx="52864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1" dirty="0" smtClean="0">
                <a:solidFill>
                  <a:schemeClr val="bg1"/>
                </a:solidFill>
                <a:latin typeface="Calibri (본문)"/>
              </a:rPr>
              <a:t>차이점</a:t>
            </a:r>
            <a:endParaRPr lang="ko-KR" altLang="en-US" sz="5000" b="1" dirty="0">
              <a:solidFill>
                <a:schemeClr val="bg1"/>
              </a:solidFill>
              <a:latin typeface="Calibri (본문)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161925" y="-1466850"/>
          <a:ext cx="18449925" cy="11315700"/>
          <a:chOff x="-161925" y="-1466850"/>
          <a:chExt cx="18449925" cy="11315700"/>
        </a:xfrm>
      </p:grpSpPr>
      <p:pic>
        <p:nvPicPr>
          <p:cNvPr id="7" name="rect573068933632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1925" y="-1466850"/>
            <a:ext cx="18611850" cy="12782550"/>
          </a:xfrm>
          <a:prstGeom prst="rect">
            <a:avLst/>
          </a:prstGeom>
          <a:noFill/>
        </p:spPr>
      </p:pic>
      <p:pic>
        <p:nvPicPr>
          <p:cNvPr id="3" name="drawline860057131343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150" y="4029075"/>
            <a:ext cx="4476750" cy="142875"/>
          </a:xfrm>
          <a:prstGeom prst="rect">
            <a:avLst/>
          </a:prstGeom>
          <a:noFill/>
        </p:spPr>
      </p:pic>
      <p:pic>
        <p:nvPicPr>
          <p:cNvPr id="5" name="drawline522960191424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200" y="3038475"/>
            <a:ext cx="4457700" cy="142875"/>
          </a:xfrm>
          <a:prstGeom prst="rect">
            <a:avLst/>
          </a:prstGeom>
          <a:noFill/>
        </p:spPr>
      </p:pic>
      <p:pic>
        <p:nvPicPr>
          <p:cNvPr id="6" name="drawline64366672169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6100" y="3038475"/>
            <a:ext cx="4505325" cy="142875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714580" y="5000624"/>
            <a:ext cx="1321603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500" b="1" dirty="0" smtClean="0">
                <a:solidFill>
                  <a:schemeClr val="bg1"/>
                </a:solidFill>
              </a:rPr>
              <a:t>프로젝트 구성 및 역할 분담</a:t>
            </a:r>
            <a:endParaRPr lang="ko-KR" altLang="en-US" sz="85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86678" y="3210156"/>
            <a:ext cx="26432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dirty="0" smtClean="0">
                <a:solidFill>
                  <a:schemeClr val="bg1"/>
                </a:solidFill>
              </a:rPr>
              <a:t>0  2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828675" y="514350"/>
          <a:ext cx="17621250" cy="9906000"/>
          <a:chOff x="828675" y="514350"/>
          <a:chExt cx="17621250" cy="9906000"/>
        </a:xfrm>
      </p:grpSpPr>
      <p:pic>
        <p:nvPicPr>
          <p:cNvPr id="13" name="rect319445625027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100" y="-409576"/>
            <a:ext cx="18354675" cy="10696575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6859304" y="285716"/>
            <a:ext cx="10715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000" b="1" dirty="0" smtClean="0">
                <a:solidFill>
                  <a:schemeClr val="bg1"/>
                </a:solidFill>
              </a:rPr>
              <a:t>02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5688" y="285716"/>
            <a:ext cx="5572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000" b="1" dirty="0" smtClean="0">
                <a:solidFill>
                  <a:schemeClr val="bg1"/>
                </a:solidFill>
                <a:latin typeface="Calibri (본문)"/>
              </a:rPr>
              <a:t>프로젝트 구성 및 역할분담</a:t>
            </a:r>
            <a:endParaRPr lang="ko-KR" altLang="en-US" sz="3000" b="1" dirty="0">
              <a:solidFill>
                <a:schemeClr val="bg1"/>
              </a:solidFill>
              <a:latin typeface="Calibri (본문)"/>
            </a:endParaRPr>
          </a:p>
        </p:txBody>
      </p:sp>
      <p:pic>
        <p:nvPicPr>
          <p:cNvPr id="11" name="drawline767109306498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166" y="466725"/>
            <a:ext cx="10406084" cy="171450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285688" y="1142972"/>
            <a:ext cx="7143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1" dirty="0" smtClean="0">
                <a:solidFill>
                  <a:schemeClr val="bg1"/>
                </a:solidFill>
                <a:latin typeface="Calibri (본문)"/>
              </a:rPr>
              <a:t>프로젝트 구성</a:t>
            </a:r>
            <a:endParaRPr lang="ko-KR" altLang="en-US" sz="5000" b="1" dirty="0">
              <a:solidFill>
                <a:schemeClr val="bg1"/>
              </a:solidFill>
              <a:latin typeface="Calibri (본문)"/>
            </a:endParaRPr>
          </a:p>
        </p:txBody>
      </p:sp>
      <p:pic>
        <p:nvPicPr>
          <p:cNvPr id="1026" name="Picture 2" descr="C:\Users\human\Downloads\맛동산 .drawi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57324" y="2357418"/>
            <a:ext cx="15073418" cy="74295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44">
  <a:themeElements>
    <a:clrScheme name="Theme4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44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4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</TotalTime>
  <Words>2292</Words>
  <Application>Microsoft Office PowerPoint</Application>
  <PresentationFormat>사용자 지정</PresentationFormat>
  <Paragraphs>1485</Paragraphs>
  <Slides>59</Slides>
  <Notes>9</Notes>
  <HiddenSlides>0</HiddenSlides>
  <MMClips>1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59</vt:i4>
      </vt:variant>
    </vt:vector>
  </HeadingPairs>
  <TitlesOfParts>
    <vt:vector size="60" baseType="lpstr">
      <vt:lpstr>Theme44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human</cp:lastModifiedBy>
  <cp:revision>86</cp:revision>
  <dcterms:created xsi:type="dcterms:W3CDTF">2024-01-12T03:16:47Z</dcterms:created>
  <dcterms:modified xsi:type="dcterms:W3CDTF">2024-01-26T00:48:02Z</dcterms:modified>
  <cp:category/>
</cp:coreProperties>
</file>