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58" r:id="rId6"/>
    <p:sldId id="256" r:id="rId7"/>
    <p:sldId id="259" r:id="rId8"/>
    <p:sldId id="260" r:id="rId9"/>
    <p:sldId id="266" r:id="rId10"/>
    <p:sldId id="262" r:id="rId11"/>
    <p:sldId id="267" r:id="rId12"/>
    <p:sldId id="268" r:id="rId13"/>
    <p:sldId id="277" r:id="rId14"/>
    <p:sldId id="273" r:id="rId15"/>
    <p:sldId id="269" r:id="rId16"/>
    <p:sldId id="270" r:id="rId17"/>
    <p:sldId id="272" r:id="rId18"/>
    <p:sldId id="278" r:id="rId19"/>
    <p:sldId id="265" r:id="rId20"/>
    <p:sldId id="271" r:id="rId21"/>
    <p:sldId id="264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A0F83F-C936-ED4E-912D-DD2574641A3B}" v="136" dt="2021-12-03T04:07:14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884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, Yujia" userId="a60c2522-dfe9-4ddb-bad6-f58fb5728313" providerId="ADAL" clId="{96A0F83F-C936-ED4E-912D-DD2574641A3B}"/>
    <pc:docChg chg="undo custSel addSld delSld modSld sldOrd">
      <pc:chgData name="Luo, Yujia" userId="a60c2522-dfe9-4ddb-bad6-f58fb5728313" providerId="ADAL" clId="{96A0F83F-C936-ED4E-912D-DD2574641A3B}" dt="2021-12-03T04:07:14.328" v="2173" actId="20577"/>
      <pc:docMkLst>
        <pc:docMk/>
      </pc:docMkLst>
      <pc:sldChg chg="ord">
        <pc:chgData name="Luo, Yujia" userId="a60c2522-dfe9-4ddb-bad6-f58fb5728313" providerId="ADAL" clId="{96A0F83F-C936-ED4E-912D-DD2574641A3B}" dt="2021-12-03T00:17:16.694" v="0" actId="20578"/>
        <pc:sldMkLst>
          <pc:docMk/>
          <pc:sldMk cId="1255920508" sldId="257"/>
        </pc:sldMkLst>
      </pc:sldChg>
      <pc:sldChg chg="modAnim">
        <pc:chgData name="Luo, Yujia" userId="a60c2522-dfe9-4ddb-bad6-f58fb5728313" providerId="ADAL" clId="{96A0F83F-C936-ED4E-912D-DD2574641A3B}" dt="2021-12-03T00:19:30.164" v="85"/>
        <pc:sldMkLst>
          <pc:docMk/>
          <pc:sldMk cId="2351118624" sldId="259"/>
        </pc:sldMkLst>
      </pc:sldChg>
      <pc:sldChg chg="modSp mod">
        <pc:chgData name="Luo, Yujia" userId="a60c2522-dfe9-4ddb-bad6-f58fb5728313" providerId="ADAL" clId="{96A0F83F-C936-ED4E-912D-DD2574641A3B}" dt="2021-12-03T00:35:09.794" v="135" actId="20577"/>
        <pc:sldMkLst>
          <pc:docMk/>
          <pc:sldMk cId="3649748967" sldId="260"/>
        </pc:sldMkLst>
        <pc:spChg chg="mod">
          <ac:chgData name="Luo, Yujia" userId="a60c2522-dfe9-4ddb-bad6-f58fb5728313" providerId="ADAL" clId="{96A0F83F-C936-ED4E-912D-DD2574641A3B}" dt="2021-12-03T00:35:09.794" v="135" actId="20577"/>
          <ac:spMkLst>
            <pc:docMk/>
            <pc:sldMk cId="3649748967" sldId="260"/>
            <ac:spMk id="3" creationId="{00000000-0000-0000-0000-000000000000}"/>
          </ac:spMkLst>
        </pc:spChg>
      </pc:sldChg>
      <pc:sldChg chg="ord">
        <pc:chgData name="Luo, Yujia" userId="a60c2522-dfe9-4ddb-bad6-f58fb5728313" providerId="ADAL" clId="{96A0F83F-C936-ED4E-912D-DD2574641A3B}" dt="2021-12-03T01:52:59.588" v="137" actId="20578"/>
        <pc:sldMkLst>
          <pc:docMk/>
          <pc:sldMk cId="3164151651" sldId="262"/>
        </pc:sldMkLst>
      </pc:sldChg>
      <pc:sldChg chg="del">
        <pc:chgData name="Luo, Yujia" userId="a60c2522-dfe9-4ddb-bad6-f58fb5728313" providerId="ADAL" clId="{96A0F83F-C936-ED4E-912D-DD2574641A3B}" dt="2021-12-03T00:47:10.571" v="136" actId="2696"/>
        <pc:sldMkLst>
          <pc:docMk/>
          <pc:sldMk cId="58551052" sldId="263"/>
        </pc:sldMkLst>
      </pc:sldChg>
      <pc:sldChg chg="modSp mod">
        <pc:chgData name="Luo, Yujia" userId="a60c2522-dfe9-4ddb-bad6-f58fb5728313" providerId="ADAL" clId="{96A0F83F-C936-ED4E-912D-DD2574641A3B}" dt="2021-12-03T02:31:09.042" v="1296" actId="20577"/>
        <pc:sldMkLst>
          <pc:docMk/>
          <pc:sldMk cId="4022878116" sldId="264"/>
        </pc:sldMkLst>
        <pc:spChg chg="mod">
          <ac:chgData name="Luo, Yujia" userId="a60c2522-dfe9-4ddb-bad6-f58fb5728313" providerId="ADAL" clId="{96A0F83F-C936-ED4E-912D-DD2574641A3B}" dt="2021-12-03T02:31:09.042" v="1296" actId="20577"/>
          <ac:spMkLst>
            <pc:docMk/>
            <pc:sldMk cId="4022878116" sldId="264"/>
            <ac:spMk id="2" creationId="{00000000-0000-0000-0000-000000000000}"/>
          </ac:spMkLst>
        </pc:spChg>
        <pc:spChg chg="mod">
          <ac:chgData name="Luo, Yujia" userId="a60c2522-dfe9-4ddb-bad6-f58fb5728313" providerId="ADAL" clId="{96A0F83F-C936-ED4E-912D-DD2574641A3B}" dt="2021-12-03T02:28:59.536" v="1120" actId="20577"/>
          <ac:spMkLst>
            <pc:docMk/>
            <pc:sldMk cId="4022878116" sldId="264"/>
            <ac:spMk id="3" creationId="{00000000-0000-0000-0000-000000000000}"/>
          </ac:spMkLst>
        </pc:spChg>
      </pc:sldChg>
      <pc:sldChg chg="modSp new mod">
        <pc:chgData name="Luo, Yujia" userId="a60c2522-dfe9-4ddb-bad6-f58fb5728313" providerId="ADAL" clId="{96A0F83F-C936-ED4E-912D-DD2574641A3B}" dt="2021-12-03T00:23:10.306" v="134" actId="20577"/>
        <pc:sldMkLst>
          <pc:docMk/>
          <pc:sldMk cId="100545903" sldId="266"/>
        </pc:sldMkLst>
        <pc:spChg chg="mod">
          <ac:chgData name="Luo, Yujia" userId="a60c2522-dfe9-4ddb-bad6-f58fb5728313" providerId="ADAL" clId="{96A0F83F-C936-ED4E-912D-DD2574641A3B}" dt="2021-12-03T00:22:09.926" v="90" actId="20577"/>
          <ac:spMkLst>
            <pc:docMk/>
            <pc:sldMk cId="100545903" sldId="266"/>
            <ac:spMk id="2" creationId="{9F40ADE8-9182-5E48-B403-D76C1946FCA5}"/>
          </ac:spMkLst>
        </pc:spChg>
        <pc:spChg chg="mod">
          <ac:chgData name="Luo, Yujia" userId="a60c2522-dfe9-4ddb-bad6-f58fb5728313" providerId="ADAL" clId="{96A0F83F-C936-ED4E-912D-DD2574641A3B}" dt="2021-12-03T00:23:10.306" v="134" actId="20577"/>
          <ac:spMkLst>
            <pc:docMk/>
            <pc:sldMk cId="100545903" sldId="266"/>
            <ac:spMk id="3" creationId="{CC5CF32A-A88A-824C-84EE-BAEE325CC77D}"/>
          </ac:spMkLst>
        </pc:spChg>
      </pc:sldChg>
      <pc:sldChg chg="addSp delSp modSp new mod modAnim modNotesTx">
        <pc:chgData name="Luo, Yujia" userId="a60c2522-dfe9-4ddb-bad6-f58fb5728313" providerId="ADAL" clId="{96A0F83F-C936-ED4E-912D-DD2574641A3B}" dt="2021-12-03T04:07:14.328" v="2173" actId="20577"/>
        <pc:sldMkLst>
          <pc:docMk/>
          <pc:sldMk cId="2943279923" sldId="267"/>
        </pc:sldMkLst>
        <pc:spChg chg="mod">
          <ac:chgData name="Luo, Yujia" userId="a60c2522-dfe9-4ddb-bad6-f58fb5728313" providerId="ADAL" clId="{96A0F83F-C936-ED4E-912D-DD2574641A3B}" dt="2021-12-03T02:29:58.105" v="1170" actId="20577"/>
          <ac:spMkLst>
            <pc:docMk/>
            <pc:sldMk cId="2943279923" sldId="267"/>
            <ac:spMk id="2" creationId="{BC269FE4-B6A9-734F-AAA2-6B5D6647B411}"/>
          </ac:spMkLst>
        </pc:spChg>
        <pc:spChg chg="del mod">
          <ac:chgData name="Luo, Yujia" userId="a60c2522-dfe9-4ddb-bad6-f58fb5728313" providerId="ADAL" clId="{96A0F83F-C936-ED4E-912D-DD2574641A3B}" dt="2021-12-03T02:04:15.032" v="464" actId="478"/>
          <ac:spMkLst>
            <pc:docMk/>
            <pc:sldMk cId="2943279923" sldId="267"/>
            <ac:spMk id="3" creationId="{118BE344-7C6D-4844-8DDD-7D838455F832}"/>
          </ac:spMkLst>
        </pc:spChg>
        <pc:spChg chg="add del mod">
          <ac:chgData name="Luo, Yujia" userId="a60c2522-dfe9-4ddb-bad6-f58fb5728313" providerId="ADAL" clId="{96A0F83F-C936-ED4E-912D-DD2574641A3B}" dt="2021-12-03T02:05:53.940" v="474" actId="478"/>
          <ac:spMkLst>
            <pc:docMk/>
            <pc:sldMk cId="2943279923" sldId="267"/>
            <ac:spMk id="5" creationId="{FD23E191-5F3B-0742-A4E5-42ADEA90F076}"/>
          </ac:spMkLst>
        </pc:spChg>
        <pc:spChg chg="add del mod">
          <ac:chgData name="Luo, Yujia" userId="a60c2522-dfe9-4ddb-bad6-f58fb5728313" providerId="ADAL" clId="{96A0F83F-C936-ED4E-912D-DD2574641A3B}" dt="2021-12-03T02:05:51.845" v="473" actId="767"/>
          <ac:spMkLst>
            <pc:docMk/>
            <pc:sldMk cId="2943279923" sldId="267"/>
            <ac:spMk id="6" creationId="{1B8213CC-60A5-3B43-8FEB-EF8B1E109658}"/>
          </ac:spMkLst>
        </pc:spChg>
        <pc:spChg chg="add mod">
          <ac:chgData name="Luo, Yujia" userId="a60c2522-dfe9-4ddb-bad6-f58fb5728313" providerId="ADAL" clId="{96A0F83F-C936-ED4E-912D-DD2574641A3B}" dt="2021-12-03T04:07:14.328" v="2173" actId="20577"/>
          <ac:spMkLst>
            <pc:docMk/>
            <pc:sldMk cId="2943279923" sldId="267"/>
            <ac:spMk id="7" creationId="{B25A5DC0-0D68-734C-AFFA-D74E6C08107F}"/>
          </ac:spMkLst>
        </pc:spChg>
        <pc:spChg chg="add mod">
          <ac:chgData name="Luo, Yujia" userId="a60c2522-dfe9-4ddb-bad6-f58fb5728313" providerId="ADAL" clId="{96A0F83F-C936-ED4E-912D-DD2574641A3B}" dt="2021-12-03T02:13:29.253" v="582" actId="692"/>
          <ac:spMkLst>
            <pc:docMk/>
            <pc:sldMk cId="2943279923" sldId="267"/>
            <ac:spMk id="8" creationId="{DA2AD25C-6ECB-5F47-97F5-953A7C23F241}"/>
          </ac:spMkLst>
        </pc:spChg>
        <pc:spChg chg="add mod">
          <ac:chgData name="Luo, Yujia" userId="a60c2522-dfe9-4ddb-bad6-f58fb5728313" providerId="ADAL" clId="{96A0F83F-C936-ED4E-912D-DD2574641A3B}" dt="2021-12-03T02:14:33.976" v="638" actId="1076"/>
          <ac:spMkLst>
            <pc:docMk/>
            <pc:sldMk cId="2943279923" sldId="267"/>
            <ac:spMk id="9" creationId="{579B6A09-07B2-7B4B-A372-DEE9CF97D3D9}"/>
          </ac:spMkLst>
        </pc:spChg>
        <pc:picChg chg="add del mod">
          <ac:chgData name="Luo, Yujia" userId="a60c2522-dfe9-4ddb-bad6-f58fb5728313" providerId="ADAL" clId="{96A0F83F-C936-ED4E-912D-DD2574641A3B}" dt="2021-12-03T02:01:18.984" v="457" actId="478"/>
          <ac:picMkLst>
            <pc:docMk/>
            <pc:sldMk cId="2943279923" sldId="267"/>
            <ac:picMk id="4" creationId="{1E77DF6A-2B6B-724F-969B-EB61C9224E48}"/>
          </ac:picMkLst>
        </pc:picChg>
        <pc:picChg chg="add mod">
          <ac:chgData name="Luo, Yujia" userId="a60c2522-dfe9-4ddb-bad6-f58fb5728313" providerId="ADAL" clId="{96A0F83F-C936-ED4E-912D-DD2574641A3B}" dt="2021-12-03T02:10:57.106" v="567" actId="1076"/>
          <ac:picMkLst>
            <pc:docMk/>
            <pc:sldMk cId="2943279923" sldId="267"/>
            <ac:picMk id="1026" creationId="{C26B2633-EC1D-6345-AA51-DE1817555545}"/>
          </ac:picMkLst>
        </pc:picChg>
      </pc:sldChg>
      <pc:sldChg chg="addSp delSp modSp new mod">
        <pc:chgData name="Luo, Yujia" userId="a60c2522-dfe9-4ddb-bad6-f58fb5728313" providerId="ADAL" clId="{96A0F83F-C936-ED4E-912D-DD2574641A3B}" dt="2021-12-03T03:01:27.412" v="1716" actId="21"/>
        <pc:sldMkLst>
          <pc:docMk/>
          <pc:sldMk cId="574369101" sldId="268"/>
        </pc:sldMkLst>
        <pc:spChg chg="mod">
          <ac:chgData name="Luo, Yujia" userId="a60c2522-dfe9-4ddb-bad6-f58fb5728313" providerId="ADAL" clId="{96A0F83F-C936-ED4E-912D-DD2574641A3B}" dt="2021-12-03T02:56:16.588" v="1651" actId="20577"/>
          <ac:spMkLst>
            <pc:docMk/>
            <pc:sldMk cId="574369101" sldId="268"/>
            <ac:spMk id="2" creationId="{F0D4B1E2-4533-C944-996D-2648E4B02333}"/>
          </ac:spMkLst>
        </pc:spChg>
        <pc:spChg chg="mod">
          <ac:chgData name="Luo, Yujia" userId="a60c2522-dfe9-4ddb-bad6-f58fb5728313" providerId="ADAL" clId="{96A0F83F-C936-ED4E-912D-DD2574641A3B}" dt="2021-12-03T02:56:28.717" v="1657" actId="20577"/>
          <ac:spMkLst>
            <pc:docMk/>
            <pc:sldMk cId="574369101" sldId="268"/>
            <ac:spMk id="3" creationId="{69CD1E88-5D91-0843-B96C-24F0B0581D37}"/>
          </ac:spMkLst>
        </pc:spChg>
        <pc:spChg chg="add del mod">
          <ac:chgData name="Luo, Yujia" userId="a60c2522-dfe9-4ddb-bad6-f58fb5728313" providerId="ADAL" clId="{96A0F83F-C936-ED4E-912D-DD2574641A3B}" dt="2021-12-03T03:01:27.412" v="1716" actId="21"/>
          <ac:spMkLst>
            <pc:docMk/>
            <pc:sldMk cId="574369101" sldId="268"/>
            <ac:spMk id="4" creationId="{20E7B9FA-82D3-2347-9700-5499B2808286}"/>
          </ac:spMkLst>
        </pc:spChg>
      </pc:sldChg>
      <pc:sldChg chg="addSp modSp new mod">
        <pc:chgData name="Luo, Yujia" userId="a60c2522-dfe9-4ddb-bad6-f58fb5728313" providerId="ADAL" clId="{96A0F83F-C936-ED4E-912D-DD2574641A3B}" dt="2021-12-03T03:03:00.913" v="1752" actId="20577"/>
        <pc:sldMkLst>
          <pc:docMk/>
          <pc:sldMk cId="685755326" sldId="269"/>
        </pc:sldMkLst>
        <pc:spChg chg="mod">
          <ac:chgData name="Luo, Yujia" userId="a60c2522-dfe9-4ddb-bad6-f58fb5728313" providerId="ADAL" clId="{96A0F83F-C936-ED4E-912D-DD2574641A3B}" dt="2021-12-03T02:46:44.660" v="1320" actId="20577"/>
          <ac:spMkLst>
            <pc:docMk/>
            <pc:sldMk cId="685755326" sldId="269"/>
            <ac:spMk id="2" creationId="{96ED2218-EA06-AF4D-9CBD-BD1A65AD4AE0}"/>
          </ac:spMkLst>
        </pc:spChg>
        <pc:spChg chg="mod">
          <ac:chgData name="Luo, Yujia" userId="a60c2522-dfe9-4ddb-bad6-f58fb5728313" providerId="ADAL" clId="{96A0F83F-C936-ED4E-912D-DD2574641A3B}" dt="2021-12-03T03:03:00.913" v="1752" actId="20577"/>
          <ac:spMkLst>
            <pc:docMk/>
            <pc:sldMk cId="685755326" sldId="269"/>
            <ac:spMk id="3" creationId="{05895D55-EC3B-F745-9076-514D6842C8DC}"/>
          </ac:spMkLst>
        </pc:spChg>
        <pc:spChg chg="add mod">
          <ac:chgData name="Luo, Yujia" userId="a60c2522-dfe9-4ddb-bad6-f58fb5728313" providerId="ADAL" clId="{96A0F83F-C936-ED4E-912D-DD2574641A3B}" dt="2021-12-03T03:02:52.024" v="1748" actId="1076"/>
          <ac:spMkLst>
            <pc:docMk/>
            <pc:sldMk cId="685755326" sldId="269"/>
            <ac:spMk id="4" creationId="{FC115985-0D56-334F-8071-045CCA58059D}"/>
          </ac:spMkLst>
        </pc:spChg>
      </pc:sldChg>
      <pc:sldChg chg="modSp add mod">
        <pc:chgData name="Luo, Yujia" userId="a60c2522-dfe9-4ddb-bad6-f58fb5728313" providerId="ADAL" clId="{96A0F83F-C936-ED4E-912D-DD2574641A3B}" dt="2021-12-03T03:06:37.279" v="2144" actId="20577"/>
        <pc:sldMkLst>
          <pc:docMk/>
          <pc:sldMk cId="1408699265" sldId="270"/>
        </pc:sldMkLst>
        <pc:spChg chg="mod">
          <ac:chgData name="Luo, Yujia" userId="a60c2522-dfe9-4ddb-bad6-f58fb5728313" providerId="ADAL" clId="{96A0F83F-C936-ED4E-912D-DD2574641A3B}" dt="2021-12-03T03:04:38.717" v="1852" actId="20577"/>
          <ac:spMkLst>
            <pc:docMk/>
            <pc:sldMk cId="1408699265" sldId="270"/>
            <ac:spMk id="2" creationId="{96ED2218-EA06-AF4D-9CBD-BD1A65AD4AE0}"/>
          </ac:spMkLst>
        </pc:spChg>
        <pc:spChg chg="mod">
          <ac:chgData name="Luo, Yujia" userId="a60c2522-dfe9-4ddb-bad6-f58fb5728313" providerId="ADAL" clId="{96A0F83F-C936-ED4E-912D-DD2574641A3B}" dt="2021-12-03T03:06:37.279" v="2144" actId="20577"/>
          <ac:spMkLst>
            <pc:docMk/>
            <pc:sldMk cId="1408699265" sldId="270"/>
            <ac:spMk id="3" creationId="{05895D55-EC3B-F745-9076-514D6842C8DC}"/>
          </ac:spMkLst>
        </pc:spChg>
      </pc:sldChg>
      <pc:sldChg chg="add del">
        <pc:chgData name="Luo, Yujia" userId="a60c2522-dfe9-4ddb-bad6-f58fb5728313" providerId="ADAL" clId="{96A0F83F-C936-ED4E-912D-DD2574641A3B}" dt="2021-12-03T02:50:30.925" v="1573"/>
        <pc:sldMkLst>
          <pc:docMk/>
          <pc:sldMk cId="2921527886" sldId="271"/>
        </pc:sldMkLst>
      </pc:sldChg>
      <pc:sldChg chg="add del">
        <pc:chgData name="Luo, Yujia" userId="a60c2522-dfe9-4ddb-bad6-f58fb5728313" providerId="ADAL" clId="{96A0F83F-C936-ED4E-912D-DD2574641A3B}" dt="2021-12-03T02:50:24.951" v="1569"/>
        <pc:sldMkLst>
          <pc:docMk/>
          <pc:sldMk cId="3287512541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53459-CFBC-FC4C-B0EC-55DF60BA547E}" type="datetimeFigureOut">
              <a:rPr lang="en-CN" smtClean="0"/>
              <a:t>12/07/2021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8114-C881-9F4D-AECC-8E8F7D0AB3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995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B8114-C881-9F4D-AECC-8E8F7D0AB3AF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832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8114-C881-9F4D-AECC-8E8F7D0AB3AF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801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Homogeneity means that the variance among the groups should be approximately equal.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8114-C881-9F4D-AECC-8E8F7D0AB3AF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185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Degrees of freedom refers to the maximum number of logically independent values, which are values that have the freedom to vary, in the data sample</a:t>
            </a:r>
            <a:endParaRPr lang="en-CN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B8114-C881-9F4D-AECC-8E8F7D0AB3AF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272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B8114-C881-9F4D-AECC-8E8F7D0AB3AF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6177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B8114-C881-9F4D-AECC-8E8F7D0AB3AF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187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B8114-C881-9F4D-AECC-8E8F7D0AB3AF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021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B8114-C881-9F4D-AECC-8E8F7D0AB3AF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41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1FB-70FA-461F-A012-9D11F9AEA2F8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E606-0D47-4820-A860-059AB2D28F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88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1FB-70FA-461F-A012-9D11F9AEA2F8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E606-0D47-4820-A860-059AB2D28F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79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1FB-70FA-461F-A012-9D11F9AEA2F8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E606-0D47-4820-A860-059AB2D28F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20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1FB-70FA-461F-A012-9D11F9AEA2F8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E606-0D47-4820-A860-059AB2D28F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03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1FB-70FA-461F-A012-9D11F9AEA2F8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E606-0D47-4820-A860-059AB2D28F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1FB-70FA-461F-A012-9D11F9AEA2F8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E606-0D47-4820-A860-059AB2D28F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03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1FB-70FA-461F-A012-9D11F9AEA2F8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E606-0D47-4820-A860-059AB2D28F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516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1FB-70FA-461F-A012-9D11F9AEA2F8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E606-0D47-4820-A860-059AB2D28F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73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1FB-70FA-461F-A012-9D11F9AEA2F8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E606-0D47-4820-A860-059AB2D28F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99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1FB-70FA-461F-A012-9D11F9AEA2F8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E606-0D47-4820-A860-059AB2D28F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34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1FB-70FA-461F-A012-9D11F9AEA2F8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E606-0D47-4820-A860-059AB2D28F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91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281FB-70FA-461F-A012-9D11F9AEA2F8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E606-0D47-4820-A860-059AB2D28F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26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2: data manipulation and plotting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and explore data: using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readxl</a:t>
            </a:r>
            <a:r>
              <a:rPr lang="en-US" dirty="0"/>
              <a:t>” package</a:t>
            </a:r>
          </a:p>
          <a:p>
            <a:r>
              <a:rPr lang="en-US" dirty="0"/>
              <a:t>Subset data: using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dplyr</a:t>
            </a:r>
            <a:r>
              <a:rPr lang="en-US" dirty="0"/>
              <a:t>” package</a:t>
            </a:r>
          </a:p>
          <a:p>
            <a:r>
              <a:rPr lang="en-US" dirty="0"/>
              <a:t>Order data: function order()</a:t>
            </a:r>
          </a:p>
          <a:p>
            <a:r>
              <a:rPr lang="en-US" dirty="0"/>
              <a:t>Merge data: function merge()</a:t>
            </a:r>
          </a:p>
          <a:p>
            <a:r>
              <a:rPr lang="en-US" dirty="0"/>
              <a:t>Calculate mean and </a:t>
            </a:r>
            <a:r>
              <a:rPr lang="en-US" dirty="0" err="1"/>
              <a:t>sd</a:t>
            </a:r>
            <a:endParaRPr lang="en-US" dirty="0"/>
          </a:p>
          <a:p>
            <a:r>
              <a:rPr lang="en-US" dirty="0"/>
              <a:t>Export data: using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openxl</a:t>
            </a:r>
            <a:r>
              <a:rPr lang="en-US" dirty="0"/>
              <a:t>” package</a:t>
            </a:r>
          </a:p>
          <a:p>
            <a:r>
              <a:rPr lang="en-US" dirty="0"/>
              <a:t>Plot data: using “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ggplot2</a:t>
            </a:r>
            <a:r>
              <a:rPr lang="en-US" dirty="0"/>
              <a:t>” package (scatter, box, bar plots)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59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Practice in R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</a:t>
            </a:r>
            <a:r>
              <a:rPr lang="en-US" dirty="0" smtClean="0"/>
              <a:t>height </a:t>
            </a:r>
            <a:r>
              <a:rPr lang="en-US" dirty="0"/>
              <a:t>of plant related to final seed yield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 observations:</a:t>
            </a:r>
          </a:p>
          <a:p>
            <a:pPr marL="0" indent="0">
              <a:buNone/>
            </a:pPr>
            <a:r>
              <a:rPr lang="en-US" dirty="0" smtClean="0"/>
              <a:t>Height of plant (cm): </a:t>
            </a:r>
            <a:r>
              <a:rPr lang="nl-NL" dirty="0"/>
              <a:t>45</a:t>
            </a:r>
            <a:r>
              <a:rPr lang="nl-NL" dirty="0" smtClean="0"/>
              <a:t>, 52, 42, 35, 40, 48, 60, 61, 50, 33</a:t>
            </a:r>
            <a:endParaRPr lang="en-US" dirty="0"/>
          </a:p>
          <a:p>
            <a:pPr marL="0" indent="0">
              <a:buNone/>
            </a:pPr>
            <a:r>
              <a:rPr lang="nl-NL" dirty="0" smtClean="0"/>
              <a:t>Yield (g): 12.2, 12.4, 11.9, 11.3, 11.8, 12.1, 13.1, 12.7, 12.4, 11.4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DF: degree of freedom (DF = n -1)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37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-test and ANOVA (F-test)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474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T-test: difference between two levels of an experimental factor</a:t>
            </a:r>
          </a:p>
          <a:p>
            <a:pPr marL="0" indent="0">
              <a:buNone/>
            </a:pPr>
            <a:r>
              <a:rPr lang="en-US" dirty="0" smtClean="0"/>
              <a:t>Difference in bacterial biomass between low and high N dose</a:t>
            </a:r>
          </a:p>
          <a:p>
            <a:endParaRPr lang="en-US" dirty="0"/>
          </a:p>
          <a:p>
            <a:r>
              <a:rPr lang="en-US" dirty="0" smtClean="0"/>
              <a:t>ANOVA (Analysis </a:t>
            </a:r>
            <a:r>
              <a:rPr lang="en-US" dirty="0"/>
              <a:t>of </a:t>
            </a:r>
            <a:r>
              <a:rPr lang="en-US" dirty="0" smtClean="0"/>
              <a:t>variance): difference between more than two levels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Difference in bacterial biomass among low, median, and high N dose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2218-EA06-AF4D-9CBD-BD1A65AD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One-way </a:t>
            </a:r>
            <a:r>
              <a:rPr lang="en-CN" dirty="0" smtClean="0"/>
              <a:t>ANOVA</a:t>
            </a:r>
            <a:r>
              <a:rPr lang="en-US" dirty="0" smtClean="0"/>
              <a:t> (F-test)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5D55-EC3B-F745-9076-514D6842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N" dirty="0"/>
              <a:t>O</a:t>
            </a:r>
            <a:r>
              <a:rPr lang="en-US" dirty="0"/>
              <a:t>n</a:t>
            </a:r>
            <a:r>
              <a:rPr lang="en-CN" dirty="0"/>
              <a:t>e experimental factor</a:t>
            </a:r>
          </a:p>
          <a:p>
            <a:endParaRPr lang="en-CN" dirty="0"/>
          </a:p>
          <a:p>
            <a:pPr marL="0" indent="0">
              <a:buNone/>
            </a:pPr>
            <a:r>
              <a:rPr lang="en-US" dirty="0" smtClean="0"/>
              <a:t>5 treatments on soil pH, each treatment has 6 replicates (n = 30)</a:t>
            </a:r>
            <a:endParaRPr lang="en-CN" dirty="0"/>
          </a:p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CN" dirty="0"/>
              <a:t>est null hypothesis: 𝝁1 = 𝝁2 = 𝝁</a:t>
            </a:r>
            <a:r>
              <a:rPr lang="en-CN" dirty="0" smtClean="0"/>
              <a:t>3</a:t>
            </a:r>
            <a:r>
              <a:rPr lang="en-US" dirty="0" smtClean="0"/>
              <a:t> = </a:t>
            </a:r>
            <a:r>
              <a:rPr lang="en-CN" dirty="0" smtClean="0"/>
              <a:t>𝝁</a:t>
            </a:r>
            <a:r>
              <a:rPr lang="en-US" dirty="0" smtClean="0"/>
              <a:t>4</a:t>
            </a:r>
            <a:r>
              <a:rPr lang="en-CN" dirty="0" smtClean="0"/>
              <a:t> </a:t>
            </a:r>
            <a:r>
              <a:rPr lang="en-US" dirty="0" smtClean="0"/>
              <a:t>=</a:t>
            </a:r>
            <a:r>
              <a:rPr lang="en-CN" dirty="0"/>
              <a:t> </a:t>
            </a:r>
            <a:r>
              <a:rPr lang="en-CN" dirty="0" smtClean="0"/>
              <a:t>𝝁</a:t>
            </a:r>
            <a:r>
              <a:rPr lang="en-US" dirty="0" smtClean="0"/>
              <a:t>5</a:t>
            </a:r>
            <a:r>
              <a:rPr lang="en-CN" dirty="0" smtClean="0"/>
              <a:t> </a:t>
            </a:r>
            <a:endParaRPr lang="en-CN" dirty="0"/>
          </a:p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r>
              <a:rPr lang="en-CN" dirty="0"/>
              <a:t>F-test: F</a:t>
            </a:r>
            <a:r>
              <a:rPr lang="en-CN" dirty="0" smtClean="0"/>
              <a:t>=</a:t>
            </a:r>
            <a:r>
              <a:rPr lang="en-US" dirty="0" smtClean="0"/>
              <a:t>                  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SSA: sum of squares for factor</a:t>
            </a:r>
          </a:p>
          <a:p>
            <a:pPr marL="0" indent="0">
              <a:buNone/>
            </a:pPr>
            <a:r>
              <a:rPr lang="en-US" dirty="0" smtClean="0"/>
              <a:t>SSE: sum of squares for error/residue</a:t>
            </a:r>
          </a:p>
          <a:p>
            <a:pPr marL="0" indent="0">
              <a:buNone/>
            </a:pPr>
            <a:r>
              <a:rPr lang="en-US" dirty="0" smtClean="0"/>
              <a:t>SST = SSA + SSE</a:t>
            </a:r>
            <a:endParaRPr lang="en-C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have t </a:t>
            </a:r>
            <a:r>
              <a:rPr lang="en-US" dirty="0" smtClean="0"/>
              <a:t>groups (t -1 = 4), </a:t>
            </a:r>
            <a:r>
              <a:rPr lang="en-US" dirty="0"/>
              <a:t>and in total 𝑛 </a:t>
            </a:r>
            <a:r>
              <a:rPr lang="en-US" dirty="0" smtClean="0"/>
              <a:t>observations (n - 5 = 25)</a:t>
            </a:r>
            <a:endParaRPr lang="en-US" dirty="0"/>
          </a:p>
          <a:p>
            <a:pPr marL="0" indent="0">
              <a:buNone/>
            </a:pP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115985-0D56-334F-8071-045CCA58059D}"/>
                  </a:ext>
                </a:extLst>
              </p:cNvPr>
              <p:cNvSpPr txBox="1"/>
              <p:nvPr/>
            </p:nvSpPr>
            <p:spPr>
              <a:xfrm>
                <a:off x="221327" y="3380947"/>
                <a:ext cx="5283200" cy="897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115985-0D56-334F-8071-045CCA580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27" y="3380947"/>
                <a:ext cx="5283200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7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2218-EA06-AF4D-9CBD-BD1A65AD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Two-way ANOVA, three-way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5D55-EC3B-F745-9076-514D6842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Two experimental factor, three experimental factors</a:t>
            </a:r>
          </a:p>
          <a:p>
            <a:endParaRPr lang="en-CN" dirty="0"/>
          </a:p>
          <a:p>
            <a:pPr marL="0" indent="0">
              <a:buNone/>
            </a:pPr>
            <a:r>
              <a:rPr lang="en-CN" dirty="0"/>
              <a:t>Nitrogen dose and light intensity </a:t>
            </a:r>
            <a:r>
              <a:rPr lang="en-CN" dirty="0">
                <a:sym typeface="Wingdings" pitchFamily="2" charset="2"/>
              </a:rPr>
              <a:t></a:t>
            </a:r>
            <a:r>
              <a:rPr lang="en-CN" dirty="0"/>
              <a:t> wheat growth</a:t>
            </a:r>
          </a:p>
          <a:p>
            <a:pPr marL="0" indent="0">
              <a:buNone/>
            </a:pPr>
            <a:r>
              <a:rPr lang="en-CN" dirty="0"/>
              <a:t>Nitrogen dose, temperature, and light intensity </a:t>
            </a:r>
            <a:r>
              <a:rPr lang="en-CN" dirty="0">
                <a:sym typeface="Wingdings" pitchFamily="2" charset="2"/>
              </a:rPr>
              <a:t> wheat growth</a:t>
            </a:r>
          </a:p>
          <a:p>
            <a:pPr marL="0" indent="0">
              <a:buNone/>
            </a:pPr>
            <a:endParaRPr lang="en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86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3 experimental factors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 smtClean="0">
                <a:sym typeface="Wingdings" pitchFamily="2" charset="2"/>
              </a:rPr>
              <a:t>multivariate </a:t>
            </a:r>
            <a:r>
              <a:rPr lang="en-CN" dirty="0">
                <a:sym typeface="Wingdings" pitchFamily="2" charset="2"/>
              </a:rPr>
              <a:t>analysis (advanced statistics, PCA, PCoA, RDA)</a:t>
            </a:r>
            <a:endParaRPr lang="en-CN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08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Practice in R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Effects of two organic amendments with different doses on soil chemical properties (pH, WC, N…)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Organic amendments: compost and </a:t>
            </a:r>
            <a:r>
              <a:rPr lang="en-US" dirty="0" err="1" smtClean="0"/>
              <a:t>bokashi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Application dose: high and low</a:t>
            </a:r>
          </a:p>
        </p:txBody>
      </p:sp>
    </p:spTree>
    <p:extLst>
      <p:ext uri="{BB962C8B-B14F-4D97-AF65-F5344CB8AC3E}">
        <p14:creationId xmlns:p14="http://schemas.microsoft.com/office/powerpoint/2010/main" val="12269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Y ~ N(µ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𝜎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nl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distribution with mean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µ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n-US" dirty="0"/>
              <a:t>and variance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𝜎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dirty="0"/>
          </a:p>
          <a:p>
            <a:endParaRPr lang="nl-NL" dirty="0"/>
          </a:p>
        </p:txBody>
      </p:sp>
      <p:pic>
        <p:nvPicPr>
          <p:cNvPr id="4102" name="Picture 6" descr="那些你知道的和你不知道的性质(I):从简单的一维高斯分布讲起- 知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0" y="2434561"/>
            <a:ext cx="5752419" cy="41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2218-EA06-AF4D-9CBD-BD1A65AD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One-way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5D55-EC3B-F745-9076-514D6842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O</a:t>
            </a:r>
            <a:r>
              <a:rPr lang="en-US" dirty="0"/>
              <a:t>n</a:t>
            </a:r>
            <a:r>
              <a:rPr lang="en-CN" dirty="0"/>
              <a:t>e experimental factor</a:t>
            </a:r>
          </a:p>
          <a:p>
            <a:endParaRPr lang="en-CN" dirty="0"/>
          </a:p>
          <a:p>
            <a:pPr marL="0" indent="0">
              <a:buNone/>
            </a:pPr>
            <a:r>
              <a:rPr lang="en-CN" dirty="0"/>
              <a:t>Nitrogen dose on wheat height (if N dose has </a:t>
            </a:r>
            <a:r>
              <a:rPr lang="en-US" dirty="0" smtClean="0"/>
              <a:t>4 levels</a:t>
            </a:r>
            <a:r>
              <a:rPr lang="en-CN" dirty="0" smtClean="0"/>
              <a:t>)</a:t>
            </a:r>
            <a:endParaRPr lang="en-CN" dirty="0"/>
          </a:p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CN" dirty="0"/>
              <a:t>est null hypothesis: 𝝁1 = 𝝁2 = 𝝁</a:t>
            </a:r>
            <a:r>
              <a:rPr lang="en-CN" dirty="0" smtClean="0"/>
              <a:t>3</a:t>
            </a:r>
            <a:r>
              <a:rPr lang="en-US" dirty="0" smtClean="0"/>
              <a:t> = </a:t>
            </a:r>
            <a:r>
              <a:rPr lang="en-CN" dirty="0" smtClean="0"/>
              <a:t>𝝁</a:t>
            </a:r>
            <a:r>
              <a:rPr lang="en-US" dirty="0" smtClean="0"/>
              <a:t>4</a:t>
            </a:r>
            <a:r>
              <a:rPr lang="en-CN" dirty="0" smtClean="0"/>
              <a:t> </a:t>
            </a:r>
            <a:endParaRPr lang="en-CN" dirty="0"/>
          </a:p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r>
              <a:rPr lang="en-CN" dirty="0"/>
              <a:t>F-test: F=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have t </a:t>
            </a:r>
            <a:r>
              <a:rPr lang="en-US" dirty="0" smtClean="0"/>
              <a:t>groups (t = 4), </a:t>
            </a:r>
            <a:r>
              <a:rPr lang="en-US" dirty="0"/>
              <a:t>and in total 𝑛 </a:t>
            </a:r>
            <a:r>
              <a:rPr lang="en-US" dirty="0" smtClean="0"/>
              <a:t>observations (n = 40)</a:t>
            </a:r>
            <a:endParaRPr lang="en-US" dirty="0"/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1026" name="Picture 2" descr="How F-tests work in Analysis of Variance (ANOVA) - Statistics By J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632" y="3249171"/>
            <a:ext cx="3323168" cy="22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115985-0D56-334F-8071-045CCA58059D}"/>
                  </a:ext>
                </a:extLst>
              </p:cNvPr>
              <p:cNvSpPr txBox="1"/>
              <p:nvPr/>
            </p:nvSpPr>
            <p:spPr>
              <a:xfrm>
                <a:off x="1174044" y="4356893"/>
                <a:ext cx="5283200" cy="897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115985-0D56-334F-8071-045CCA580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044" y="4356893"/>
                <a:ext cx="5283200" cy="897105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3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-test and ANOVA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Linear </a:t>
            </a:r>
            <a:r>
              <a:rPr lang="en-US" dirty="0"/>
              <a:t>regression model: </a:t>
            </a:r>
            <a:r>
              <a:rPr lang="en-CN" dirty="0" smtClean="0"/>
              <a:t>Y’ </a:t>
            </a:r>
            <a:r>
              <a:rPr lang="en-CN" dirty="0"/>
              <a:t>= 𝝱0 + 𝝱</a:t>
            </a:r>
            <a:r>
              <a:rPr lang="en-CN" dirty="0" smtClean="0"/>
              <a:t>1*X</a:t>
            </a:r>
            <a:r>
              <a:rPr lang="en-CN" baseline="-25000" dirty="0" smtClean="0"/>
              <a:t> </a:t>
            </a:r>
            <a:r>
              <a:rPr lang="en-CN" dirty="0"/>
              <a:t>+ </a:t>
            </a:r>
            <a:r>
              <a:rPr lang="en-CN" dirty="0" smtClean="0"/>
              <a:t>Ɛ </a:t>
            </a:r>
            <a:r>
              <a:rPr lang="en-CN" dirty="0"/>
              <a:t>(</a:t>
            </a:r>
            <a:r>
              <a:rPr lang="en-CN" dirty="0" smtClean="0"/>
              <a:t>X </a:t>
            </a:r>
            <a:r>
              <a:rPr lang="en-CN" dirty="0"/>
              <a:t>is a dumy variable, 0 or 1)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Two reactors A and B; compare bacterial biomass in two reactors</a:t>
            </a:r>
          </a:p>
          <a:p>
            <a:pPr marL="0" indent="0">
              <a:buNone/>
            </a:pPr>
            <a:r>
              <a:rPr lang="en-US" dirty="0" smtClean="0"/>
              <a:t>Reactor A</a:t>
            </a:r>
            <a:r>
              <a:rPr lang="en-US" dirty="0"/>
              <a:t>: X = 0</a:t>
            </a:r>
          </a:p>
          <a:p>
            <a:pPr marL="0" indent="0">
              <a:buNone/>
            </a:pPr>
            <a:r>
              <a:rPr lang="en-US" dirty="0" smtClean="0"/>
              <a:t>Reactor B</a:t>
            </a:r>
            <a:r>
              <a:rPr lang="en-US" dirty="0"/>
              <a:t>: X = 1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CN" dirty="0"/>
              <a:t>𝝱</a:t>
            </a:r>
            <a:r>
              <a:rPr lang="en-CN" dirty="0" smtClean="0"/>
              <a:t>0</a:t>
            </a:r>
            <a:r>
              <a:rPr lang="en-US" dirty="0" smtClean="0"/>
              <a:t> is the predicted biomass of Reactor A</a:t>
            </a:r>
            <a:endParaRPr lang="en-US" dirty="0"/>
          </a:p>
          <a:p>
            <a:pPr marL="0" indent="0">
              <a:buNone/>
            </a:pPr>
            <a:r>
              <a:rPr lang="en-CN" dirty="0"/>
              <a:t>𝝱1 is the </a:t>
            </a:r>
            <a:r>
              <a:rPr lang="en-US" dirty="0" smtClean="0"/>
              <a:t>predicted </a:t>
            </a:r>
            <a:r>
              <a:rPr lang="en-CN" dirty="0" smtClean="0"/>
              <a:t>biomass </a:t>
            </a:r>
            <a:r>
              <a:rPr lang="en-CN" dirty="0"/>
              <a:t>difference between </a:t>
            </a:r>
            <a:r>
              <a:rPr lang="en-US" dirty="0" smtClean="0"/>
              <a:t>two reactors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Null hypothesis:</a:t>
            </a:r>
          </a:p>
          <a:p>
            <a:pPr marL="0" indent="0">
              <a:buNone/>
            </a:pPr>
            <a:r>
              <a:rPr lang="en-CN" dirty="0"/>
              <a:t>𝝁1 = 𝝁2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28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or 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more flexible for figure generation or figure standardization</a:t>
            </a:r>
          </a:p>
          <a:p>
            <a:r>
              <a:rPr lang="en-US" dirty="0"/>
              <a:t>Some data can only be processed by R, with specific packages</a:t>
            </a:r>
          </a:p>
          <a:p>
            <a:r>
              <a:rPr lang="en-US" dirty="0"/>
              <a:t>You need to put effort and time to start using 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is </a:t>
            </a:r>
            <a:r>
              <a:rPr lang="en-US" dirty="0" smtClean="0"/>
              <a:t>an alternative </a:t>
            </a:r>
            <a:r>
              <a:rPr lang="en-US" dirty="0"/>
              <a:t>(not the only) way to process your data</a:t>
            </a:r>
          </a:p>
          <a:p>
            <a:r>
              <a:rPr lang="en-US" dirty="0"/>
              <a:t>Combing excel and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You </a:t>
            </a:r>
            <a:r>
              <a:rPr lang="en-US" dirty="0"/>
              <a:t>are free to use any other tools that you master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72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statistics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Yujia Luo</a:t>
            </a:r>
          </a:p>
          <a:p>
            <a:r>
              <a:rPr lang="en-US" smtClean="0"/>
              <a:t>Session </a:t>
            </a:r>
            <a:r>
              <a:rPr lang="en-US" dirty="0"/>
              <a:t>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479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nl-NL" dirty="0"/>
          </a:p>
        </p:txBody>
      </p:sp>
      <p:pic>
        <p:nvPicPr>
          <p:cNvPr id="1026" name="Picture 2" descr="Image fear - free printable images - Img 26363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1390510"/>
            <a:ext cx="3617422" cy="5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86514" y="2752094"/>
            <a:ext cx="45733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Abstract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Complicated formulas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3511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overlook the results of statistics</a:t>
            </a:r>
          </a:p>
          <a:p>
            <a:r>
              <a:rPr lang="en-US" dirty="0"/>
              <a:t>Trust your common-sense</a:t>
            </a:r>
          </a:p>
          <a:p>
            <a:r>
              <a:rPr lang="en-US" dirty="0"/>
              <a:t>Advanced statistics cannot overcome basic design flaws</a:t>
            </a:r>
            <a:endParaRPr lang="nl-NL" dirty="0"/>
          </a:p>
          <a:p>
            <a:r>
              <a:rPr lang="en-US" dirty="0"/>
              <a:t>In practice, you don’t need to understands all the formulas </a:t>
            </a:r>
            <a:r>
              <a:rPr lang="en-US" dirty="0" smtClean="0"/>
              <a:t>(need to know the restriction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7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ADE8-9182-5E48-B403-D76C1946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F32A-A88A-824C-84EE-BAEE325CC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R to explore:</a:t>
            </a:r>
          </a:p>
          <a:p>
            <a:r>
              <a:rPr lang="en-US" dirty="0"/>
              <a:t>Relationship between response y and treatment factor x (</a:t>
            </a:r>
            <a:r>
              <a:rPr lang="en-US" dirty="0" smtClean="0"/>
              <a:t>regression)</a:t>
            </a:r>
          </a:p>
          <a:p>
            <a:r>
              <a:rPr lang="en-US" dirty="0" smtClean="0"/>
              <a:t>Difference in response between treatments (ANOVA, t-tests)</a:t>
            </a:r>
          </a:p>
        </p:txBody>
      </p:sp>
    </p:spTree>
    <p:extLst>
      <p:ext uri="{BB962C8B-B14F-4D97-AF65-F5344CB8AC3E}">
        <p14:creationId xmlns:p14="http://schemas.microsoft.com/office/powerpoint/2010/main" val="100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NL" dirty="0"/>
          </a:p>
        </p:txBody>
      </p:sp>
      <p:pic>
        <p:nvPicPr>
          <p:cNvPr id="2050" name="Picture 2" descr="Regression analysi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1690688"/>
            <a:ext cx="47053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1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9FE4-B6A9-734F-AAA2-6B5D664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Linear </a:t>
            </a:r>
            <a:r>
              <a:rPr lang="en-CN" dirty="0" smtClean="0"/>
              <a:t>regression</a:t>
            </a:r>
            <a:endParaRPr lang="en-CN" dirty="0"/>
          </a:p>
        </p:txBody>
      </p:sp>
      <p:pic>
        <p:nvPicPr>
          <p:cNvPr id="1026" name="Picture 2" descr="线性回归？逻辑斯蒂回归？不再让你傻傻分不清！（一） - 知乎">
            <a:extLst>
              <a:ext uri="{FF2B5EF4-FFF2-40B4-BE49-F238E27FC236}">
                <a16:creationId xmlns:a16="http://schemas.microsoft.com/office/drawing/2014/main" id="{C26B2633-EC1D-6345-AA51-DE1817555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74" y="2267434"/>
            <a:ext cx="6579204" cy="366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A5DC0-0D68-734C-AFFA-D74E6C08107F}"/>
              </a:ext>
            </a:extLst>
          </p:cNvPr>
          <p:cNvSpPr txBox="1"/>
          <p:nvPr/>
        </p:nvSpPr>
        <p:spPr>
          <a:xfrm>
            <a:off x="7774606" y="3040083"/>
            <a:ext cx="4306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Restrictions: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N" sz="2800" dirty="0" smtClean="0"/>
              <a:t>Y</a:t>
            </a:r>
            <a:r>
              <a:rPr lang="en-CN" sz="2800" baseline="-25000" dirty="0" smtClean="0"/>
              <a:t>i</a:t>
            </a:r>
            <a:r>
              <a:rPr lang="en-CN" sz="2800" dirty="0" smtClean="0"/>
              <a:t> </a:t>
            </a:r>
            <a:r>
              <a:rPr lang="en-CN" sz="2800" dirty="0"/>
              <a:t>~ N(𝝁, 𝝈</a:t>
            </a:r>
            <a:r>
              <a:rPr lang="en-CN" sz="2800" baseline="30000" dirty="0"/>
              <a:t>2</a:t>
            </a:r>
            <a:r>
              <a:rPr lang="en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N" sz="2800" dirty="0" smtClean="0"/>
              <a:t>Ɛ</a:t>
            </a:r>
            <a:r>
              <a:rPr lang="en-CN" sz="2800" baseline="-25000" dirty="0" smtClean="0"/>
              <a:t>i</a:t>
            </a:r>
            <a:r>
              <a:rPr lang="en-CN" sz="2800" dirty="0" smtClean="0"/>
              <a:t> </a:t>
            </a:r>
            <a:r>
              <a:rPr lang="en-CN" sz="2800" dirty="0"/>
              <a:t>~ N(0, 𝝈</a:t>
            </a:r>
            <a:r>
              <a:rPr lang="en-CN" sz="2800" baseline="30000" dirty="0"/>
              <a:t>2</a:t>
            </a:r>
            <a:r>
              <a:rPr lang="en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Homogeneity </a:t>
            </a:r>
            <a:r>
              <a:rPr lang="en-US" sz="2800" dirty="0"/>
              <a:t>of </a:t>
            </a:r>
            <a:r>
              <a:rPr lang="en-US" sz="2800" dirty="0" smtClean="0"/>
              <a:t>variance</a:t>
            </a:r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2AD25C-6ECB-5F47-97F5-953A7C23F241}"/>
              </a:ext>
            </a:extLst>
          </p:cNvPr>
          <p:cNvSpPr/>
          <p:nvPr/>
        </p:nvSpPr>
        <p:spPr>
          <a:xfrm>
            <a:off x="4027276" y="2398816"/>
            <a:ext cx="1625379" cy="641267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B6A09-07B2-7B4B-A372-DEE9CF97D3D9}"/>
              </a:ext>
            </a:extLst>
          </p:cNvPr>
          <p:cNvSpPr txBox="1"/>
          <p:nvPr/>
        </p:nvSpPr>
        <p:spPr>
          <a:xfrm>
            <a:off x="838200" y="1621103"/>
            <a:ext cx="957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  <a:r>
              <a:rPr lang="en-US" sz="3600" baseline="-25000" dirty="0"/>
              <a:t>i</a:t>
            </a:r>
            <a:r>
              <a:rPr lang="en-US" sz="3600" dirty="0"/>
              <a:t> = S</a:t>
            </a:r>
            <a:r>
              <a:rPr lang="en-CN" sz="3600" dirty="0"/>
              <a:t>ystematic part  + Random </a:t>
            </a:r>
            <a:r>
              <a:rPr lang="en-CN" sz="3600" dirty="0" smtClean="0"/>
              <a:t>part</a:t>
            </a:r>
            <a:r>
              <a:rPr lang="en-US" sz="3600" dirty="0" smtClean="0"/>
              <a:t> (unexplained)</a:t>
            </a:r>
            <a:endParaRPr lang="en-CN" sz="3600" dirty="0"/>
          </a:p>
        </p:txBody>
      </p:sp>
    </p:spTree>
    <p:extLst>
      <p:ext uri="{BB962C8B-B14F-4D97-AF65-F5344CB8AC3E}">
        <p14:creationId xmlns:p14="http://schemas.microsoft.com/office/powerpoint/2010/main" val="294327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B1E2-4533-C944-996D-2648E4B0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estimation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1E88-5D91-0843-B96C-24F0B058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Predicted value: Y’ = 𝝱0 + 𝝱1*X</a:t>
            </a:r>
          </a:p>
          <a:p>
            <a:r>
              <a:rPr lang="en-CN" dirty="0"/>
              <a:t>Realized value (we meaure): Y</a:t>
            </a:r>
          </a:p>
          <a:p>
            <a:r>
              <a:rPr lang="en-CN" dirty="0"/>
              <a:t>Residule: r = Y – Y’</a:t>
            </a:r>
          </a:p>
          <a:p>
            <a:r>
              <a:rPr lang="en-US" dirty="0"/>
              <a:t>Least squares estimation</a:t>
            </a:r>
            <a:r>
              <a:rPr lang="en-CN" dirty="0"/>
              <a:t>: </a:t>
            </a:r>
            <a:r>
              <a:rPr lang="en-US" dirty="0"/>
              <a:t>sum of squared residuals (SS) should be as small as possible </a:t>
            </a:r>
            <a:r>
              <a:rPr lang="en-US" dirty="0">
                <a:sym typeface="Wingdings" pitchFamily="2" charset="2"/>
              </a:rPr>
              <a:t> find out the values of </a:t>
            </a:r>
            <a:r>
              <a:rPr lang="en-CN" dirty="0"/>
              <a:t>𝝱0 and 𝝱</a:t>
            </a:r>
            <a:r>
              <a:rPr lang="en-CN" dirty="0" smtClean="0"/>
              <a:t>1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743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941F6C33E3643BD447D9C40585D9B" ma:contentTypeVersion="13" ma:contentTypeDescription="Een nieuw document maken." ma:contentTypeScope="" ma:versionID="9f4356ae9345278ac7cda5935bfe25df">
  <xsd:schema xmlns:xsd="http://www.w3.org/2001/XMLSchema" xmlns:xs="http://www.w3.org/2001/XMLSchema" xmlns:p="http://schemas.microsoft.com/office/2006/metadata/properties" xmlns:ns3="3e2b88f8-80be-401c-9553-4efcbc2eee30" xmlns:ns4="e9af50a7-bef5-455b-8fd8-5190102ab3bd" targetNamespace="http://schemas.microsoft.com/office/2006/metadata/properties" ma:root="true" ma:fieldsID="013b2a24e340b2b0fd4cdc55c1079cb8" ns3:_="" ns4:_="">
    <xsd:import namespace="3e2b88f8-80be-401c-9553-4efcbc2eee30"/>
    <xsd:import namespace="e9af50a7-bef5-455b-8fd8-5190102ab3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2b88f8-80be-401c-9553-4efcbc2ee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f50a7-bef5-455b-8fd8-5190102ab3b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442A8A-39D4-4BE5-A415-12F7D836702A}">
  <ds:schemaRefs>
    <ds:schemaRef ds:uri="e9af50a7-bef5-455b-8fd8-5190102ab3bd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3e2b88f8-80be-401c-9553-4efcbc2eee30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9D45AF0-2BE9-4879-8FC4-3EBF841B40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3A99FC-D4EA-4CBB-9857-1E8AD751A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2b88f8-80be-401c-9553-4efcbc2eee30"/>
    <ds:schemaRef ds:uri="e9af50a7-bef5-455b-8fd8-5190102ab3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834</Words>
  <Application>Microsoft Office PowerPoint</Application>
  <PresentationFormat>Widescreen</PresentationFormat>
  <Paragraphs>121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Session 2: data manipulation and plotting</vt:lpstr>
      <vt:lpstr>Excel or R</vt:lpstr>
      <vt:lpstr>Basic statistics</vt:lpstr>
      <vt:lpstr>Statistics</vt:lpstr>
      <vt:lpstr>Statistics</vt:lpstr>
      <vt:lpstr>Aim</vt:lpstr>
      <vt:lpstr>Linear regression</vt:lpstr>
      <vt:lpstr>Linear regression</vt:lpstr>
      <vt:lpstr>Least squares estimation</vt:lpstr>
      <vt:lpstr>Practice in R</vt:lpstr>
      <vt:lpstr>T-test and ANOVA (F-test)</vt:lpstr>
      <vt:lpstr>One-way ANOVA (F-test)</vt:lpstr>
      <vt:lpstr>Two-way ANOVA, three-way ANOVA</vt:lpstr>
      <vt:lpstr>&gt; 3 experimental factors</vt:lpstr>
      <vt:lpstr>Practice in R</vt:lpstr>
      <vt:lpstr>Normal distribution Y ~ N(µ1, 𝜎2)</vt:lpstr>
      <vt:lpstr>One-way ANOVA</vt:lpstr>
      <vt:lpstr>T-test and ANOVA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</dc:title>
  <dc:creator>Luo, Yujia</dc:creator>
  <cp:lastModifiedBy>Yujia Luo</cp:lastModifiedBy>
  <cp:revision>55</cp:revision>
  <dcterms:created xsi:type="dcterms:W3CDTF">2021-12-02T09:42:24Z</dcterms:created>
  <dcterms:modified xsi:type="dcterms:W3CDTF">2021-12-07T15:03:27Z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0x010100B72941F6C33E3643BD447D9C40585D9B</vt:lpwstr>
  </property>
</Properties>
</file>