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09" r:id="rId1"/>
  </p:sldMasterIdLst>
  <p:notesMasterIdLst>
    <p:notesMasterId r:id="rId45"/>
  </p:notesMasterIdLst>
  <p:handoutMasterIdLst>
    <p:handoutMasterId r:id="rId46"/>
  </p:handoutMasterIdLst>
  <p:sldIdLst>
    <p:sldId id="286" r:id="rId2"/>
    <p:sldId id="401" r:id="rId3"/>
    <p:sldId id="402" r:id="rId4"/>
    <p:sldId id="403" r:id="rId5"/>
    <p:sldId id="404" r:id="rId6"/>
    <p:sldId id="405" r:id="rId7"/>
    <p:sldId id="406" r:id="rId8"/>
    <p:sldId id="438" r:id="rId9"/>
    <p:sldId id="367" r:id="rId10"/>
    <p:sldId id="395" r:id="rId11"/>
    <p:sldId id="368" r:id="rId12"/>
    <p:sldId id="386" r:id="rId13"/>
    <p:sldId id="387" r:id="rId14"/>
    <p:sldId id="388" r:id="rId15"/>
    <p:sldId id="430" r:id="rId16"/>
    <p:sldId id="425" r:id="rId17"/>
    <p:sldId id="426" r:id="rId18"/>
    <p:sldId id="427" r:id="rId19"/>
    <p:sldId id="428" r:id="rId20"/>
    <p:sldId id="429" r:id="rId21"/>
    <p:sldId id="389" r:id="rId22"/>
    <p:sldId id="432" r:id="rId23"/>
    <p:sldId id="390" r:id="rId24"/>
    <p:sldId id="397" r:id="rId25"/>
    <p:sldId id="398" r:id="rId26"/>
    <p:sldId id="399" r:id="rId27"/>
    <p:sldId id="400" r:id="rId28"/>
    <p:sldId id="434" r:id="rId29"/>
    <p:sldId id="431" r:id="rId30"/>
    <p:sldId id="345" r:id="rId31"/>
    <p:sldId id="408" r:id="rId32"/>
    <p:sldId id="410" r:id="rId33"/>
    <p:sldId id="411" r:id="rId34"/>
    <p:sldId id="412" r:id="rId35"/>
    <p:sldId id="413" r:id="rId36"/>
    <p:sldId id="436" r:id="rId37"/>
    <p:sldId id="433" r:id="rId38"/>
    <p:sldId id="417" r:id="rId39"/>
    <p:sldId id="418" r:id="rId40"/>
    <p:sldId id="419" r:id="rId41"/>
    <p:sldId id="435" r:id="rId42"/>
    <p:sldId id="420" r:id="rId43"/>
    <p:sldId id="423" r:id="rId44"/>
  </p:sldIdLst>
  <p:sldSz cx="12192000" cy="6858000"/>
  <p:notesSz cx="7315200" cy="9601200"/>
  <p:defaultTextStyle>
    <a:defPPr>
      <a:defRPr lang="en-AU"/>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68" autoAdjust="0"/>
    <p:restoredTop sz="95181" autoAdjust="0"/>
  </p:normalViewPr>
  <p:slideViewPr>
    <p:cSldViewPr>
      <p:cViewPr varScale="1">
        <p:scale>
          <a:sx n="113" d="100"/>
          <a:sy n="113" d="100"/>
        </p:scale>
        <p:origin x="176" y="408"/>
      </p:cViewPr>
      <p:guideLst>
        <p:guide orient="horz" pos="2160"/>
        <p:guide pos="384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F77C495-1319-43DE-83B1-B9CCB2FC17E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US" dirty="0"/>
          </a:p>
        </p:txBody>
      </p:sp>
      <p:sp>
        <p:nvSpPr>
          <p:cNvPr id="129027" name="Rectangle 3">
            <a:extLst>
              <a:ext uri="{FF2B5EF4-FFF2-40B4-BE49-F238E27FC236}">
                <a16:creationId xmlns:a16="http://schemas.microsoft.com/office/drawing/2014/main" id="{B125ADF4-2CE1-4199-A219-4E55A120FFFE}"/>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US" dirty="0"/>
          </a:p>
        </p:txBody>
      </p:sp>
      <p:sp>
        <p:nvSpPr>
          <p:cNvPr id="129028" name="Rectangle 4">
            <a:extLst>
              <a:ext uri="{FF2B5EF4-FFF2-40B4-BE49-F238E27FC236}">
                <a16:creationId xmlns:a16="http://schemas.microsoft.com/office/drawing/2014/main" id="{606BA77B-AD27-4084-9F29-4B9732783840}"/>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US" dirty="0"/>
          </a:p>
        </p:txBody>
      </p:sp>
      <p:sp>
        <p:nvSpPr>
          <p:cNvPr id="129029" name="Rectangle 5">
            <a:extLst>
              <a:ext uri="{FF2B5EF4-FFF2-40B4-BE49-F238E27FC236}">
                <a16:creationId xmlns:a16="http://schemas.microsoft.com/office/drawing/2014/main" id="{F9F6D38E-76C6-4F24-A829-73AAB55EB4F8}"/>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BBF8C53-369A-46E5-AEA6-49CC728B18F3}"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040D8EC-A419-438F-9B3D-1A5945DC18F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cs typeface="+mn-cs"/>
              </a:defRPr>
            </a:lvl1pPr>
          </a:lstStyle>
          <a:p>
            <a:pPr>
              <a:defRPr/>
            </a:pPr>
            <a:endParaRPr lang="en-AU" dirty="0"/>
          </a:p>
        </p:txBody>
      </p:sp>
      <p:sp>
        <p:nvSpPr>
          <p:cNvPr id="132099" name="Rectangle 3">
            <a:extLst>
              <a:ext uri="{FF2B5EF4-FFF2-40B4-BE49-F238E27FC236}">
                <a16:creationId xmlns:a16="http://schemas.microsoft.com/office/drawing/2014/main" id="{2C4E900A-8C31-42E7-A1FE-2E6F3C86CD76}"/>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cs typeface="+mn-cs"/>
              </a:defRPr>
            </a:lvl1pPr>
          </a:lstStyle>
          <a:p>
            <a:pPr>
              <a:defRPr/>
            </a:pPr>
            <a:endParaRPr lang="en-AU" dirty="0"/>
          </a:p>
        </p:txBody>
      </p:sp>
      <p:sp>
        <p:nvSpPr>
          <p:cNvPr id="3076" name="Rectangle 4">
            <a:extLst>
              <a:ext uri="{FF2B5EF4-FFF2-40B4-BE49-F238E27FC236}">
                <a16:creationId xmlns:a16="http://schemas.microsoft.com/office/drawing/2014/main" id="{D3246F5B-695D-47AB-881D-FDF9D0012CF3}"/>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1" name="Rectangle 5">
            <a:extLst>
              <a:ext uri="{FF2B5EF4-FFF2-40B4-BE49-F238E27FC236}">
                <a16:creationId xmlns:a16="http://schemas.microsoft.com/office/drawing/2014/main" id="{03E2E63D-52B6-4826-91BF-F87404F19DD8}"/>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32102" name="Rectangle 6">
            <a:extLst>
              <a:ext uri="{FF2B5EF4-FFF2-40B4-BE49-F238E27FC236}">
                <a16:creationId xmlns:a16="http://schemas.microsoft.com/office/drawing/2014/main" id="{22DDEF54-FEFF-47D7-A99E-6E6D24C0EE23}"/>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cs typeface="+mn-cs"/>
              </a:defRPr>
            </a:lvl1pPr>
          </a:lstStyle>
          <a:p>
            <a:pPr>
              <a:defRPr/>
            </a:pPr>
            <a:endParaRPr lang="en-AU" dirty="0"/>
          </a:p>
        </p:txBody>
      </p:sp>
      <p:sp>
        <p:nvSpPr>
          <p:cNvPr id="132103" name="Rectangle 7">
            <a:extLst>
              <a:ext uri="{FF2B5EF4-FFF2-40B4-BE49-F238E27FC236}">
                <a16:creationId xmlns:a16="http://schemas.microsoft.com/office/drawing/2014/main" id="{CB6C179F-948D-4337-A2DF-FF029D38FA43}"/>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62B9520-F49D-474F-98F8-23EC31CCAB1F}" type="slidenum">
              <a:rPr lang="en-AU" altLang="en-US"/>
              <a:pPr>
                <a:defRPr/>
              </a:pPr>
              <a:t>‹#›</a:t>
            </a:fld>
            <a:endParaRPr lang="en-AU"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4D1B686-9D40-4F97-A61C-0883E1304611}"/>
              </a:ext>
            </a:extLst>
          </p:cNvPr>
          <p:cNvSpPr>
            <a:spLocks noGrp="1" noRot="1" noChangeAspect="1" noTextEdit="1"/>
          </p:cNvSpPr>
          <p:nvPr>
            <p:ph type="sldImg"/>
          </p:nvPr>
        </p:nvSpPr>
        <p:spPr>
          <a:xfrm>
            <a:off x="457200" y="720725"/>
            <a:ext cx="6400800" cy="3600450"/>
          </a:xfrm>
          <a:ln/>
        </p:spPr>
      </p:sp>
      <p:sp>
        <p:nvSpPr>
          <p:cNvPr id="8195" name="Notes Placeholder 2">
            <a:extLst>
              <a:ext uri="{FF2B5EF4-FFF2-40B4-BE49-F238E27FC236}">
                <a16:creationId xmlns:a16="http://schemas.microsoft.com/office/drawing/2014/main" id="{C990C22D-F6D6-42B6-8289-40F6475751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6" name="Slide Number Placeholder 3">
            <a:extLst>
              <a:ext uri="{FF2B5EF4-FFF2-40B4-BE49-F238E27FC236}">
                <a16:creationId xmlns:a16="http://schemas.microsoft.com/office/drawing/2014/main" id="{1109E019-80F6-40A9-9F94-CFEB56A788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1A41152-2BCC-4ABF-98A1-75226D7E5593}" type="slidenum">
              <a:rPr lang="en-AU" altLang="en-US" sz="1300" smtClean="0"/>
              <a:pPr/>
              <a:t>3</a:t>
            </a:fld>
            <a:endParaRPr lang="en-AU"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F8A4A8B-7ED2-4BED-A3D8-188344BF2581}"/>
              </a:ext>
            </a:extLst>
          </p:cNvPr>
          <p:cNvSpPr>
            <a:spLocks noGrp="1" noRot="1" noChangeAspect="1" noTextEdit="1"/>
          </p:cNvSpPr>
          <p:nvPr>
            <p:ph type="sldImg"/>
          </p:nvPr>
        </p:nvSpPr>
        <p:spPr>
          <a:xfrm>
            <a:off x="457200" y="720725"/>
            <a:ext cx="6400800" cy="3600450"/>
          </a:xfrm>
          <a:ln/>
        </p:spPr>
      </p:sp>
      <p:sp>
        <p:nvSpPr>
          <p:cNvPr id="27651" name="Notes Placeholder 2">
            <a:extLst>
              <a:ext uri="{FF2B5EF4-FFF2-40B4-BE49-F238E27FC236}">
                <a16:creationId xmlns:a16="http://schemas.microsoft.com/office/drawing/2014/main" id="{2F1BB082-CD1E-4F62-82A6-BC206EC6B2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7652" name="Slide Number Placeholder 3">
            <a:extLst>
              <a:ext uri="{FF2B5EF4-FFF2-40B4-BE49-F238E27FC236}">
                <a16:creationId xmlns:a16="http://schemas.microsoft.com/office/drawing/2014/main" id="{5EEBDBC9-1704-4088-940C-72C64DB8B3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28D0EBD-710F-4551-B4E4-C2049C0E93C1}" type="slidenum">
              <a:rPr lang="en-AU" altLang="en-US" sz="1300" smtClean="0"/>
              <a:pPr/>
              <a:t>15</a:t>
            </a:fld>
            <a:endParaRPr lang="en-AU" altLang="en-US"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538987D2-5EEE-49FE-8899-4A4C36385212}"/>
              </a:ext>
            </a:extLst>
          </p:cNvPr>
          <p:cNvSpPr>
            <a:spLocks noGrp="1" noRot="1" noChangeAspect="1" noTextEdit="1"/>
          </p:cNvSpPr>
          <p:nvPr>
            <p:ph type="sldImg"/>
          </p:nvPr>
        </p:nvSpPr>
        <p:spPr>
          <a:xfrm>
            <a:off x="457200" y="720725"/>
            <a:ext cx="6400800" cy="3600450"/>
          </a:xfrm>
          <a:ln/>
        </p:spPr>
      </p:sp>
      <p:sp>
        <p:nvSpPr>
          <p:cNvPr id="29699" name="Notes Placeholder 2">
            <a:extLst>
              <a:ext uri="{FF2B5EF4-FFF2-40B4-BE49-F238E27FC236}">
                <a16:creationId xmlns:a16="http://schemas.microsoft.com/office/drawing/2014/main" id="{9536B0E3-144E-44CD-93C4-DEDA2FC789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dirty="0"/>
              <a:t>Never show aggression nor create impression of apportioning blame.</a:t>
            </a:r>
          </a:p>
          <a:p>
            <a:pPr lvl="1"/>
            <a:r>
              <a:rPr lang="en-US" altLang="en-US" sz="2000" dirty="0"/>
              <a:t>“I’ve been told there are some major issues in this area and it’s my job to fix them”</a:t>
            </a:r>
          </a:p>
          <a:p>
            <a:pPr lvl="1"/>
            <a:r>
              <a:rPr lang="en-US" altLang="en-US" sz="2000" dirty="0"/>
              <a:t>“Conducting a study to identify how we can provide you with better support for your work…”</a:t>
            </a:r>
          </a:p>
          <a:p>
            <a:pPr lvl="1"/>
            <a:endParaRPr lang="en-US" altLang="en-US" sz="2000" dirty="0"/>
          </a:p>
          <a:p>
            <a:r>
              <a:rPr lang="en-US" altLang="en-US" sz="2000" dirty="0"/>
              <a:t>Do not ask leading questions, ask for suggestions for improvement and follow them up</a:t>
            </a:r>
            <a:endParaRPr lang="en-US" altLang="en-US" i="1" dirty="0"/>
          </a:p>
          <a:p>
            <a:r>
              <a:rPr lang="en-US" altLang="en-US" i="1" dirty="0"/>
              <a:t>Not many yes no questions – they are usually leading questions</a:t>
            </a:r>
          </a:p>
        </p:txBody>
      </p:sp>
      <p:sp>
        <p:nvSpPr>
          <p:cNvPr id="29700" name="Slide Number Placeholder 3">
            <a:extLst>
              <a:ext uri="{FF2B5EF4-FFF2-40B4-BE49-F238E27FC236}">
                <a16:creationId xmlns:a16="http://schemas.microsoft.com/office/drawing/2014/main" id="{FA1972F4-A172-489A-A2EA-15D52DFB35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7A896F-4164-4F8A-AC6E-A60A1A3CC7DE}" type="slidenum">
              <a:rPr lang="en-AU" altLang="en-US" sz="1300" smtClean="0"/>
              <a:pPr/>
              <a:t>16</a:t>
            </a:fld>
            <a:endParaRPr lang="en-AU" altLang="en-US"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631A534-7449-4305-8A5A-C4AF362FA10D}"/>
              </a:ext>
            </a:extLst>
          </p:cNvPr>
          <p:cNvSpPr>
            <a:spLocks noGrp="1" noRot="1" noChangeAspect="1" noTextEdit="1"/>
          </p:cNvSpPr>
          <p:nvPr>
            <p:ph type="sldImg"/>
          </p:nvPr>
        </p:nvSpPr>
        <p:spPr>
          <a:xfrm>
            <a:off x="457200" y="720725"/>
            <a:ext cx="6400800" cy="3600450"/>
          </a:xfrm>
          <a:ln/>
        </p:spPr>
      </p:sp>
      <p:sp>
        <p:nvSpPr>
          <p:cNvPr id="31747" name="Notes Placeholder 2">
            <a:extLst>
              <a:ext uri="{FF2B5EF4-FFF2-40B4-BE49-F238E27FC236}">
                <a16:creationId xmlns:a16="http://schemas.microsoft.com/office/drawing/2014/main" id="{4D34A591-A34C-409D-BA26-DE6D57C796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a:t>Open questions develop rapport</a:t>
            </a:r>
          </a:p>
          <a:p>
            <a:r>
              <a:rPr lang="en-US" altLang="en-US" i="1" dirty="0"/>
              <a:t>Shy or uncooperative interviewees may respond better to closed questions, so warm up with them</a:t>
            </a:r>
          </a:p>
          <a:p>
            <a:endParaRPr lang="en-US" altLang="en-US" i="1" dirty="0"/>
          </a:p>
          <a:p>
            <a:pPr eaLnBrk="1" hangingPunct="1"/>
            <a:r>
              <a:rPr lang="en-AU" altLang="en-US" dirty="0"/>
              <a:t>Different types of questions:</a:t>
            </a:r>
            <a:endParaRPr lang="en-AU" altLang="en-US" b="1" dirty="0"/>
          </a:p>
          <a:p>
            <a:pPr eaLnBrk="1" hangingPunct="1"/>
            <a:r>
              <a:rPr lang="en-AU" altLang="en-US" b="1" u="sng" dirty="0"/>
              <a:t>Open-ended questions </a:t>
            </a:r>
            <a:r>
              <a:rPr lang="en-AU" altLang="en-US" dirty="0"/>
              <a:t>encourage spontaneous and unstructured responses.</a:t>
            </a:r>
          </a:p>
          <a:p>
            <a:pPr eaLnBrk="1" hangingPunct="1"/>
            <a:r>
              <a:rPr lang="en-GB" altLang="en-US" b="1" u="sng" dirty="0"/>
              <a:t>Close ended questions</a:t>
            </a:r>
            <a:r>
              <a:rPr lang="en-GB" altLang="en-US" dirty="0"/>
              <a:t> limit or restrict the response</a:t>
            </a:r>
          </a:p>
          <a:p>
            <a:pPr eaLnBrk="1" hangingPunct="1"/>
            <a:r>
              <a:rPr lang="en-GB" altLang="en-US" b="1" u="sng" dirty="0"/>
              <a:t>Range-of-response questions </a:t>
            </a:r>
            <a:r>
              <a:rPr lang="en-GB" altLang="en-US" dirty="0"/>
              <a:t>are close ended questions that ask person to evaluate something by providing limited answers to specific responses or on a numeric scale. This method makes it easier to tabulate the answers and interpret the result. </a:t>
            </a:r>
            <a:endParaRPr lang="en-GB" altLang="en-US" b="1" u="sng" dirty="0"/>
          </a:p>
        </p:txBody>
      </p:sp>
      <p:sp>
        <p:nvSpPr>
          <p:cNvPr id="31748" name="Slide Number Placeholder 3">
            <a:extLst>
              <a:ext uri="{FF2B5EF4-FFF2-40B4-BE49-F238E27FC236}">
                <a16:creationId xmlns:a16="http://schemas.microsoft.com/office/drawing/2014/main" id="{6ACA69FA-7A02-4CC7-9B21-4DA63B00E6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0A40B50-6972-438A-B819-E6C086673F32}" type="slidenum">
              <a:rPr lang="en-AU" altLang="en-US" sz="1300" smtClean="0"/>
              <a:pPr/>
              <a:t>17</a:t>
            </a:fld>
            <a:endParaRPr lang="en-AU" alt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7AB8B3E-CE24-4D0B-A35B-73DA24DD981D}"/>
              </a:ext>
            </a:extLst>
          </p:cNvPr>
          <p:cNvSpPr>
            <a:spLocks noGrp="1" noRot="1" noChangeAspect="1" noTextEdit="1"/>
          </p:cNvSpPr>
          <p:nvPr>
            <p:ph type="sldImg"/>
          </p:nvPr>
        </p:nvSpPr>
        <p:spPr>
          <a:xfrm>
            <a:off x="457200" y="720725"/>
            <a:ext cx="6400800" cy="3600450"/>
          </a:xfrm>
          <a:ln/>
        </p:spPr>
      </p:sp>
      <p:sp>
        <p:nvSpPr>
          <p:cNvPr id="33795" name="Notes Placeholder 2">
            <a:extLst>
              <a:ext uri="{FF2B5EF4-FFF2-40B4-BE49-F238E27FC236}">
                <a16:creationId xmlns:a16="http://schemas.microsoft.com/office/drawing/2014/main" id="{7E5D75D9-20EA-4FF9-AA09-38D291B95E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3796" name="Slide Number Placeholder 3">
            <a:extLst>
              <a:ext uri="{FF2B5EF4-FFF2-40B4-BE49-F238E27FC236}">
                <a16:creationId xmlns:a16="http://schemas.microsoft.com/office/drawing/2014/main" id="{DA1311E9-8184-45BB-90B4-48DB7728F2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74DAF7-48DC-4F93-9FC2-289116BB22DA}" type="slidenum">
              <a:rPr lang="en-AU" altLang="en-US" sz="1300" smtClean="0"/>
              <a:pPr/>
              <a:t>18</a:t>
            </a:fld>
            <a:endParaRPr lang="en-AU" alt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136599B-B802-4B6D-B013-FE15BA32B3AE}"/>
              </a:ext>
            </a:extLst>
          </p:cNvPr>
          <p:cNvSpPr>
            <a:spLocks noGrp="1" noRot="1" noChangeAspect="1" noTextEdit="1"/>
          </p:cNvSpPr>
          <p:nvPr>
            <p:ph type="sldImg"/>
          </p:nvPr>
        </p:nvSpPr>
        <p:spPr>
          <a:xfrm>
            <a:off x="457200" y="720725"/>
            <a:ext cx="6400800" cy="3600450"/>
          </a:xfrm>
          <a:ln/>
        </p:spPr>
      </p:sp>
      <p:sp>
        <p:nvSpPr>
          <p:cNvPr id="35843" name="Notes Placeholder 2">
            <a:extLst>
              <a:ext uri="{FF2B5EF4-FFF2-40B4-BE49-F238E27FC236}">
                <a16:creationId xmlns:a16="http://schemas.microsoft.com/office/drawing/2014/main" id="{64F64ECF-28BE-4657-9213-8E3207B153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5844" name="Slide Number Placeholder 3">
            <a:extLst>
              <a:ext uri="{FF2B5EF4-FFF2-40B4-BE49-F238E27FC236}">
                <a16:creationId xmlns:a16="http://schemas.microsoft.com/office/drawing/2014/main" id="{97484388-A2E0-405C-A022-DEC9F9F2AD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63668F1-8FAE-417E-B181-B9E440B83445}" type="slidenum">
              <a:rPr lang="en-AU" altLang="en-US" sz="1300" smtClean="0"/>
              <a:pPr/>
              <a:t>19</a:t>
            </a:fld>
            <a:endParaRPr lang="en-AU"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02800B9-85CD-4A43-856D-BBB1825089FF}"/>
              </a:ext>
            </a:extLst>
          </p:cNvPr>
          <p:cNvSpPr>
            <a:spLocks noGrp="1" noRot="1" noChangeAspect="1" noTextEdit="1"/>
          </p:cNvSpPr>
          <p:nvPr>
            <p:ph type="sldImg"/>
          </p:nvPr>
        </p:nvSpPr>
        <p:spPr>
          <a:xfrm>
            <a:off x="457200" y="720725"/>
            <a:ext cx="6400800" cy="3600450"/>
          </a:xfrm>
          <a:ln/>
        </p:spPr>
      </p:sp>
      <p:sp>
        <p:nvSpPr>
          <p:cNvPr id="37891" name="Notes Placeholder 2">
            <a:extLst>
              <a:ext uri="{FF2B5EF4-FFF2-40B4-BE49-F238E27FC236}">
                <a16:creationId xmlns:a16="http://schemas.microsoft.com/office/drawing/2014/main" id="{9B65F608-B55B-4B40-8993-93C7A82E55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a:extLst>
              <a:ext uri="{FF2B5EF4-FFF2-40B4-BE49-F238E27FC236}">
                <a16:creationId xmlns:a16="http://schemas.microsoft.com/office/drawing/2014/main" id="{C8671D7A-0E75-4550-AF32-BA253380E8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FFBC56F-9519-40D6-BB41-05014856A76B}" type="slidenum">
              <a:rPr lang="en-AU" altLang="en-US" sz="1300" smtClean="0"/>
              <a:pPr/>
              <a:t>20</a:t>
            </a:fld>
            <a:endParaRPr lang="en-AU" altLang="en-US" sz="13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60AD7211-8B7E-44BF-9C70-19C46170E4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138DFA8-08C9-4463-9B5D-3E3F0A28B408}" type="slidenum">
              <a:rPr lang="en-AU" altLang="en-US" sz="1300" smtClean="0"/>
              <a:pPr/>
              <a:t>26</a:t>
            </a:fld>
            <a:endParaRPr lang="en-AU" altLang="en-US" sz="1300" dirty="0"/>
          </a:p>
        </p:txBody>
      </p:sp>
      <p:sp>
        <p:nvSpPr>
          <p:cNvPr id="45059" name="Rectangle 2">
            <a:extLst>
              <a:ext uri="{FF2B5EF4-FFF2-40B4-BE49-F238E27FC236}">
                <a16:creationId xmlns:a16="http://schemas.microsoft.com/office/drawing/2014/main" id="{89E7A206-4F8B-4BEE-ACAC-FDF64F8F2892}"/>
              </a:ext>
            </a:extLst>
          </p:cNvPr>
          <p:cNvSpPr>
            <a:spLocks noGrp="1" noRot="1" noChangeAspect="1" noChangeArrowheads="1" noTextEdit="1"/>
          </p:cNvSpPr>
          <p:nvPr>
            <p:ph type="sldImg"/>
          </p:nvPr>
        </p:nvSpPr>
        <p:spPr>
          <a:xfrm>
            <a:off x="460375" y="720725"/>
            <a:ext cx="6399213" cy="3600450"/>
          </a:xfrm>
          <a:ln/>
        </p:spPr>
      </p:sp>
      <p:sp>
        <p:nvSpPr>
          <p:cNvPr id="45060" name="Rectangle 3">
            <a:extLst>
              <a:ext uri="{FF2B5EF4-FFF2-40B4-BE49-F238E27FC236}">
                <a16:creationId xmlns:a16="http://schemas.microsoft.com/office/drawing/2014/main" id="{2FAED891-450B-45E0-9651-27F5DFB08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1.Close ended questions to determine quantitative information. </a:t>
            </a:r>
          </a:p>
          <a:p>
            <a:pPr eaLnBrk="1" hangingPunct="1"/>
            <a:r>
              <a:rPr lang="en-AU" altLang="en-US" dirty="0"/>
              <a:t>2.Opinion questions where respondents are asked whether they agree or disagree with the statement</a:t>
            </a:r>
          </a:p>
          <a:p>
            <a:pPr eaLnBrk="1" hangingPunct="1"/>
            <a:r>
              <a:rPr lang="en-AU" altLang="en-US" dirty="0"/>
              <a:t>Both of the above are useful for tabulating  procedure or problem. </a:t>
            </a:r>
          </a:p>
          <a:p>
            <a:pPr eaLnBrk="1" hangingPunct="1"/>
            <a:r>
              <a:rPr lang="en-AU" altLang="en-US" dirty="0"/>
              <a:t>3. Explanation of a procedure or problem, open ended questions: They are good as preliminary fact finding activities </a:t>
            </a:r>
            <a:endParaRPr lang="en-GB"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C8C5C79-705D-4DFA-A337-E73AFCBE71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90228A5-F7DE-443C-B068-DC3CECFD442A}" type="slidenum">
              <a:rPr lang="en-AU" altLang="en-US" sz="1300" smtClean="0"/>
              <a:pPr/>
              <a:t>29</a:t>
            </a:fld>
            <a:endParaRPr lang="en-AU" altLang="en-US" sz="1300" dirty="0"/>
          </a:p>
        </p:txBody>
      </p:sp>
      <p:sp>
        <p:nvSpPr>
          <p:cNvPr id="49155" name="Rectangle 2">
            <a:extLst>
              <a:ext uri="{FF2B5EF4-FFF2-40B4-BE49-F238E27FC236}">
                <a16:creationId xmlns:a16="http://schemas.microsoft.com/office/drawing/2014/main" id="{9FB5BE15-E8DD-4A22-BF35-D2D9FF8FB96C}"/>
              </a:ext>
            </a:extLst>
          </p:cNvPr>
          <p:cNvSpPr>
            <a:spLocks noGrp="1" noRot="1" noChangeAspect="1" noChangeArrowheads="1" noTextEdit="1"/>
          </p:cNvSpPr>
          <p:nvPr>
            <p:ph type="sldImg"/>
          </p:nvPr>
        </p:nvSpPr>
        <p:spPr>
          <a:xfrm>
            <a:off x="460375" y="720725"/>
            <a:ext cx="6399213" cy="3600450"/>
          </a:xfrm>
          <a:ln/>
        </p:spPr>
      </p:sp>
      <p:sp>
        <p:nvSpPr>
          <p:cNvPr id="49156" name="Rectangle 3">
            <a:extLst>
              <a:ext uri="{FF2B5EF4-FFF2-40B4-BE49-F238E27FC236}">
                <a16:creationId xmlns:a16="http://schemas.microsoft.com/office/drawing/2014/main" id="{6020B5BF-7DC4-4153-994D-6363F3786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Through observation you might discover that neither the system documentation nor the interview statements are accurate.</a:t>
            </a:r>
          </a:p>
          <a:p>
            <a:pPr eaLnBrk="1" hangingPunct="1"/>
            <a:r>
              <a:rPr lang="en-AU" altLang="en-US" dirty="0"/>
              <a:t>Recommendations are often better accepted when they are based on personal observation of the actual operation.</a:t>
            </a:r>
          </a:p>
          <a:p>
            <a:pPr eaLnBrk="1" hangingPunct="1"/>
            <a:r>
              <a:rPr lang="en-AU" altLang="en-US" dirty="0"/>
              <a:t>People are not good at estimating quantitative data, such as how long they take to deal with certain tasks and observation with a stop watch can give the analyst plentiful quantitative data, not just about typical times to perform a task but also about the statistical distribution of those times.</a:t>
            </a:r>
          </a:p>
          <a:p>
            <a:pPr eaLnBrk="1" hangingPunct="1"/>
            <a:endParaRPr lang="en-AU" altLang="en-US" dirty="0"/>
          </a:p>
          <a:p>
            <a:pPr eaLnBrk="1" hangingPunct="1"/>
            <a:r>
              <a:rPr lang="en-AU" altLang="en-US" dirty="0"/>
              <a:t>Open-ended where the analyst simply sets out to observe what happens to note it down</a:t>
            </a:r>
          </a:p>
          <a:p>
            <a:pPr eaLnBrk="1" hangingPunct="1"/>
            <a:r>
              <a:rPr lang="en-AU" altLang="en-US" dirty="0"/>
              <a:t>Close-ended where the analyst wishes to observe specific aspects of the job and draws up an observation schedule or form on which to record data.</a:t>
            </a:r>
            <a:endParaRPr lang="en-GB"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73847DA-0908-4F6C-8AE1-7AA5EC0BBEEF}"/>
              </a:ext>
            </a:extLst>
          </p:cNvPr>
          <p:cNvSpPr>
            <a:spLocks noGrp="1" noRot="1" noChangeAspect="1" noTextEdit="1"/>
          </p:cNvSpPr>
          <p:nvPr>
            <p:ph type="sldImg"/>
          </p:nvPr>
        </p:nvSpPr>
        <p:spPr>
          <a:xfrm>
            <a:off x="457200" y="720725"/>
            <a:ext cx="6400800" cy="3600450"/>
          </a:xfrm>
          <a:ln/>
        </p:spPr>
      </p:sp>
      <p:sp>
        <p:nvSpPr>
          <p:cNvPr id="51203" name="Notes Placeholder 2">
            <a:extLst>
              <a:ext uri="{FF2B5EF4-FFF2-40B4-BE49-F238E27FC236}">
                <a16:creationId xmlns:a16="http://schemas.microsoft.com/office/drawing/2014/main" id="{F46066DD-2921-467C-A518-4CE1D09CA0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a:extLst>
              <a:ext uri="{FF2B5EF4-FFF2-40B4-BE49-F238E27FC236}">
                <a16:creationId xmlns:a16="http://schemas.microsoft.com/office/drawing/2014/main" id="{20ED52D1-CB88-4999-B491-47CA49B66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5A90096-0E93-41FB-A54D-75D00A0DBC1A}" type="slidenum">
              <a:rPr lang="en-AU" altLang="en-US" sz="1300" smtClean="0"/>
              <a:pPr/>
              <a:t>30</a:t>
            </a:fld>
            <a:endParaRPr lang="en-AU" altLang="en-US" sz="13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7CFED83-E1F6-43D8-9797-F79FFD3CAC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8714FC2-9B92-4E22-AE3A-BCDF5F8483A8}" type="slidenum">
              <a:rPr lang="en-AU" altLang="en-US" sz="1300" smtClean="0"/>
              <a:pPr/>
              <a:t>31</a:t>
            </a:fld>
            <a:endParaRPr lang="en-AU" altLang="en-US" sz="1300" dirty="0"/>
          </a:p>
        </p:txBody>
      </p:sp>
      <p:sp>
        <p:nvSpPr>
          <p:cNvPr id="53251" name="Rectangle 2">
            <a:extLst>
              <a:ext uri="{FF2B5EF4-FFF2-40B4-BE49-F238E27FC236}">
                <a16:creationId xmlns:a16="http://schemas.microsoft.com/office/drawing/2014/main" id="{09868833-2765-4142-91DE-F936DD062759}"/>
              </a:ext>
            </a:extLst>
          </p:cNvPr>
          <p:cNvSpPr>
            <a:spLocks noGrp="1" noRot="1" noChangeAspect="1" noChangeArrowheads="1" noTextEdit="1"/>
          </p:cNvSpPr>
          <p:nvPr>
            <p:ph type="sldImg"/>
          </p:nvPr>
        </p:nvSpPr>
        <p:spPr>
          <a:xfrm>
            <a:off x="460375" y="720725"/>
            <a:ext cx="6399213" cy="3600450"/>
          </a:xfrm>
          <a:ln/>
        </p:spPr>
      </p:sp>
      <p:sp>
        <p:nvSpPr>
          <p:cNvPr id="53252" name="Rectangle 3">
            <a:extLst>
              <a:ext uri="{FF2B5EF4-FFF2-40B4-BE49-F238E27FC236}">
                <a16:creationId xmlns:a16="http://schemas.microsoft.com/office/drawing/2014/main" id="{407D228D-1BD1-449B-A30D-B34A42AC3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EF2794-50E7-403D-961C-3E86C043F03D}"/>
              </a:ext>
            </a:extLst>
          </p:cNvPr>
          <p:cNvSpPr>
            <a:spLocks noGrp="1" noRot="1" noChangeAspect="1" noChangeArrowheads="1" noTextEdit="1"/>
          </p:cNvSpPr>
          <p:nvPr>
            <p:ph type="sldImg"/>
          </p:nvPr>
        </p:nvSpPr>
        <p:spPr>
          <a:xfrm>
            <a:off x="666750" y="836613"/>
            <a:ext cx="5983288" cy="3367087"/>
          </a:xfrm>
          <a:ln/>
        </p:spPr>
      </p:sp>
      <p:sp>
        <p:nvSpPr>
          <p:cNvPr id="10243" name="Rectangle 3">
            <a:extLst>
              <a:ext uri="{FF2B5EF4-FFF2-40B4-BE49-F238E27FC236}">
                <a16:creationId xmlns:a16="http://schemas.microsoft.com/office/drawing/2014/main" id="{23720E4A-123A-44FD-8600-8DE618359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ct val="0"/>
              </a:spcBef>
            </a:pPr>
            <a:endParaRPr lang="en-US" altLang="en-US" dirty="0"/>
          </a:p>
        </p:txBody>
      </p:sp>
      <p:sp>
        <p:nvSpPr>
          <p:cNvPr id="10244" name="Date Placeholder 4">
            <a:extLst>
              <a:ext uri="{FF2B5EF4-FFF2-40B4-BE49-F238E27FC236}">
                <a16:creationId xmlns:a16="http://schemas.microsoft.com/office/drawing/2014/main" id="{841B0D1A-4BE4-4797-ADDD-CDD37595EC8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63C283-DF11-4563-9824-9BF5C72CAEA9}" type="datetime4">
              <a:rPr lang="en-US" altLang="en-US" sz="1300" smtClean="0">
                <a:latin typeface="Calibri" panose="020F0502020204030204" pitchFamily="34" charset="0"/>
                <a:ea typeface="MS PGothic" panose="020B0600070205080204" pitchFamily="34" charset="-128"/>
              </a:rPr>
              <a:pPr/>
              <a:t>July 4, 2021</a:t>
            </a:fld>
            <a:endParaRPr lang="en-US" altLang="en-US" sz="1300" dirty="0">
              <a:latin typeface="Calibri" panose="020F0502020204030204" pitchFamily="34" charset="0"/>
              <a:ea typeface="MS PGothic"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7328008-D31B-4D99-9682-E561F9996E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148ADED-3FA5-42E7-A703-72B8C51DB5C9}" type="slidenum">
              <a:rPr lang="en-AU" altLang="en-US" sz="1300" smtClean="0"/>
              <a:pPr/>
              <a:t>34</a:t>
            </a:fld>
            <a:endParaRPr lang="en-AU" altLang="en-US" sz="1300" dirty="0"/>
          </a:p>
        </p:txBody>
      </p:sp>
      <p:sp>
        <p:nvSpPr>
          <p:cNvPr id="57347" name="Rectangle 2">
            <a:extLst>
              <a:ext uri="{FF2B5EF4-FFF2-40B4-BE49-F238E27FC236}">
                <a16:creationId xmlns:a16="http://schemas.microsoft.com/office/drawing/2014/main" id="{5471644F-16D4-4A1E-B857-EC310916C417}"/>
              </a:ext>
            </a:extLst>
          </p:cNvPr>
          <p:cNvSpPr>
            <a:spLocks noGrp="1" noRot="1" noChangeAspect="1" noChangeArrowheads="1" noTextEdit="1"/>
          </p:cNvSpPr>
          <p:nvPr>
            <p:ph type="sldImg"/>
          </p:nvPr>
        </p:nvSpPr>
        <p:spPr>
          <a:xfrm>
            <a:off x="460375" y="720725"/>
            <a:ext cx="6399213" cy="3600450"/>
          </a:xfrm>
          <a:ln/>
        </p:spPr>
      </p:sp>
      <p:sp>
        <p:nvSpPr>
          <p:cNvPr id="57348" name="Rectangle 3">
            <a:extLst>
              <a:ext uri="{FF2B5EF4-FFF2-40B4-BE49-F238E27FC236}">
                <a16:creationId xmlns:a16="http://schemas.microsoft.com/office/drawing/2014/main" id="{2DF4E7FA-466E-4DB1-95CF-B0F4FD344A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15CBA2C-1C5D-4C89-9235-685B6CF704EA}"/>
              </a:ext>
            </a:extLst>
          </p:cNvPr>
          <p:cNvSpPr>
            <a:spLocks noGrp="1" noRot="1" noChangeAspect="1" noTextEdit="1"/>
          </p:cNvSpPr>
          <p:nvPr>
            <p:ph type="sldImg"/>
          </p:nvPr>
        </p:nvSpPr>
        <p:spPr>
          <a:xfrm>
            <a:off x="457200" y="720725"/>
            <a:ext cx="6400800" cy="3600450"/>
          </a:xfrm>
          <a:ln/>
        </p:spPr>
      </p:sp>
      <p:sp>
        <p:nvSpPr>
          <p:cNvPr id="60419" name="Notes Placeholder 2">
            <a:extLst>
              <a:ext uri="{FF2B5EF4-FFF2-40B4-BE49-F238E27FC236}">
                <a16:creationId xmlns:a16="http://schemas.microsoft.com/office/drawing/2014/main" id="{DCC37815-C88E-486D-840F-E4873BF322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a:extLst>
              <a:ext uri="{FF2B5EF4-FFF2-40B4-BE49-F238E27FC236}">
                <a16:creationId xmlns:a16="http://schemas.microsoft.com/office/drawing/2014/main" id="{2297F749-B434-4D11-99C9-7DF39E0BD0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164208A-4DE2-4C0F-9DA5-B1BB0DAD2F5E}" type="slidenum">
              <a:rPr lang="en-AU" altLang="en-US" sz="1300" smtClean="0"/>
              <a:pPr/>
              <a:t>36</a:t>
            </a:fld>
            <a:endParaRPr lang="en-AU" altLang="en-US" sz="13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7A7284D-195A-48BE-81DB-D720432724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215E108-9DE5-48C1-BA4C-EFFA4C27824D}" type="slidenum">
              <a:rPr lang="en-AU" altLang="en-US" sz="1300" smtClean="0"/>
              <a:pPr/>
              <a:t>38</a:t>
            </a:fld>
            <a:endParaRPr lang="en-AU" altLang="en-US" sz="1300" dirty="0"/>
          </a:p>
        </p:txBody>
      </p:sp>
      <p:sp>
        <p:nvSpPr>
          <p:cNvPr id="63491" name="Rectangle 2">
            <a:extLst>
              <a:ext uri="{FF2B5EF4-FFF2-40B4-BE49-F238E27FC236}">
                <a16:creationId xmlns:a16="http://schemas.microsoft.com/office/drawing/2014/main" id="{4AC3130A-A22C-403A-A199-1BA8A0B57E46}"/>
              </a:ext>
            </a:extLst>
          </p:cNvPr>
          <p:cNvSpPr>
            <a:spLocks noGrp="1" noRot="1" noChangeAspect="1" noChangeArrowheads="1" noTextEdit="1"/>
          </p:cNvSpPr>
          <p:nvPr>
            <p:ph type="sldImg"/>
          </p:nvPr>
        </p:nvSpPr>
        <p:spPr>
          <a:xfrm>
            <a:off x="460375" y="720725"/>
            <a:ext cx="6399213" cy="3600450"/>
          </a:xfrm>
          <a:ln/>
        </p:spPr>
      </p:sp>
      <p:sp>
        <p:nvSpPr>
          <p:cNvPr id="63492" name="Rectangle 3">
            <a:extLst>
              <a:ext uri="{FF2B5EF4-FFF2-40B4-BE49-F238E27FC236}">
                <a16:creationId xmlns:a16="http://schemas.microsoft.com/office/drawing/2014/main" id="{6D90BC60-8805-430E-A882-A75DF98E6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47224F8-3069-4D9E-B64E-ADBA2091E7E0}"/>
              </a:ext>
            </a:extLst>
          </p:cNvPr>
          <p:cNvSpPr>
            <a:spLocks noGrp="1" noRot="1" noChangeAspect="1" noTextEdit="1"/>
          </p:cNvSpPr>
          <p:nvPr>
            <p:ph type="sldImg"/>
          </p:nvPr>
        </p:nvSpPr>
        <p:spPr>
          <a:xfrm>
            <a:off x="457200" y="720725"/>
            <a:ext cx="6400800" cy="3600450"/>
          </a:xfrm>
          <a:ln/>
        </p:spPr>
      </p:sp>
      <p:sp>
        <p:nvSpPr>
          <p:cNvPr id="67587" name="Notes Placeholder 2">
            <a:extLst>
              <a:ext uri="{FF2B5EF4-FFF2-40B4-BE49-F238E27FC236}">
                <a16:creationId xmlns:a16="http://schemas.microsoft.com/office/drawing/2014/main" id="{7191403E-0DB9-4EB2-8518-E3A2E00D8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a:extLst>
              <a:ext uri="{FF2B5EF4-FFF2-40B4-BE49-F238E27FC236}">
                <a16:creationId xmlns:a16="http://schemas.microsoft.com/office/drawing/2014/main" id="{8CA48BA2-944A-4316-B049-AF819D71FE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54F264C-7A9F-407D-9498-9B4755A4A7BA}" type="slidenum">
              <a:rPr lang="en-AU" altLang="en-US" sz="1300" smtClean="0"/>
              <a:pPr/>
              <a:t>41</a:t>
            </a:fld>
            <a:endParaRPr lang="en-AU" altLang="en-US"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EAA1D89-3CE8-48EF-8AF4-7FB323314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A1D1A3C-AD05-4862-B629-A8C2E2E4BBA1}" type="slidenum">
              <a:rPr lang="en-AU" altLang="en-US" sz="1300" smtClean="0"/>
              <a:pPr/>
              <a:t>42</a:t>
            </a:fld>
            <a:endParaRPr lang="en-AU" altLang="en-US" sz="1300" dirty="0"/>
          </a:p>
        </p:txBody>
      </p:sp>
      <p:sp>
        <p:nvSpPr>
          <p:cNvPr id="69635" name="Rectangle 2">
            <a:extLst>
              <a:ext uri="{FF2B5EF4-FFF2-40B4-BE49-F238E27FC236}">
                <a16:creationId xmlns:a16="http://schemas.microsoft.com/office/drawing/2014/main" id="{B2730BD9-7998-407B-9DC5-313A4E82ED5A}"/>
              </a:ext>
            </a:extLst>
          </p:cNvPr>
          <p:cNvSpPr>
            <a:spLocks noGrp="1" noRot="1" noChangeAspect="1" noChangeArrowheads="1" noTextEdit="1"/>
          </p:cNvSpPr>
          <p:nvPr>
            <p:ph type="sldImg"/>
          </p:nvPr>
        </p:nvSpPr>
        <p:spPr>
          <a:xfrm>
            <a:off x="460375" y="720725"/>
            <a:ext cx="6399213" cy="3600450"/>
          </a:xfrm>
          <a:ln/>
        </p:spPr>
      </p:sp>
      <p:sp>
        <p:nvSpPr>
          <p:cNvPr id="69636" name="Rectangle 3">
            <a:extLst>
              <a:ext uri="{FF2B5EF4-FFF2-40B4-BE49-F238E27FC236}">
                <a16:creationId xmlns:a16="http://schemas.microsoft.com/office/drawing/2014/main" id="{32F9F8A0-B29C-47EC-B615-33DB64968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8CDF5A9-611D-4F1E-AF55-02EB7513950D}"/>
              </a:ext>
            </a:extLst>
          </p:cNvPr>
          <p:cNvSpPr>
            <a:spLocks noGrp="1" noRot="1" noChangeAspect="1" noTextEdit="1"/>
          </p:cNvSpPr>
          <p:nvPr>
            <p:ph type="sldImg"/>
          </p:nvPr>
        </p:nvSpPr>
        <p:spPr>
          <a:xfrm>
            <a:off x="457200" y="720725"/>
            <a:ext cx="6400800" cy="3600450"/>
          </a:xfrm>
          <a:ln/>
        </p:spPr>
      </p:sp>
      <p:sp>
        <p:nvSpPr>
          <p:cNvPr id="71683" name="Notes Placeholder 2">
            <a:extLst>
              <a:ext uri="{FF2B5EF4-FFF2-40B4-BE49-F238E27FC236}">
                <a16:creationId xmlns:a16="http://schemas.microsoft.com/office/drawing/2014/main" id="{15988EBF-FEA8-4838-AE3C-B6E468C00F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a:extLst>
              <a:ext uri="{FF2B5EF4-FFF2-40B4-BE49-F238E27FC236}">
                <a16:creationId xmlns:a16="http://schemas.microsoft.com/office/drawing/2014/main" id="{7BEE48C2-35E4-44C8-84D2-FB8CF668C2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3CBF312-B28A-4C29-8FD1-A98EA8ECFD42}" type="slidenum">
              <a:rPr lang="en-AU" altLang="en-US" sz="1300" smtClean="0"/>
              <a:pPr/>
              <a:t>43</a:t>
            </a:fld>
            <a:endParaRPr lang="en-AU" altLang="en-US"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2089920-122C-4C1A-864E-3F998F541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445D8A6-9E47-45D6-842D-62E0B2319561}" type="slidenum">
              <a:rPr lang="en-AU" altLang="en-US" sz="1300" smtClean="0"/>
              <a:pPr/>
              <a:t>6</a:t>
            </a:fld>
            <a:endParaRPr lang="en-AU" altLang="en-US" sz="1300" dirty="0"/>
          </a:p>
        </p:txBody>
      </p:sp>
      <p:sp>
        <p:nvSpPr>
          <p:cNvPr id="13315" name="Rectangle 2">
            <a:extLst>
              <a:ext uri="{FF2B5EF4-FFF2-40B4-BE49-F238E27FC236}">
                <a16:creationId xmlns:a16="http://schemas.microsoft.com/office/drawing/2014/main" id="{5F61AF89-E0E0-4029-9350-70A5D99F64D4}"/>
              </a:ext>
            </a:extLst>
          </p:cNvPr>
          <p:cNvSpPr>
            <a:spLocks noGrp="1" noRot="1" noChangeAspect="1" noChangeArrowheads="1" noTextEdit="1"/>
          </p:cNvSpPr>
          <p:nvPr>
            <p:ph type="sldImg"/>
          </p:nvPr>
        </p:nvSpPr>
        <p:spPr>
          <a:xfrm>
            <a:off x="460375" y="719138"/>
            <a:ext cx="6400800" cy="3602037"/>
          </a:xfrm>
          <a:ln/>
        </p:spPr>
      </p:sp>
      <p:sp>
        <p:nvSpPr>
          <p:cNvPr id="13316" name="Rectangle 3">
            <a:extLst>
              <a:ext uri="{FF2B5EF4-FFF2-40B4-BE49-F238E27FC236}">
                <a16:creationId xmlns:a16="http://schemas.microsoft.com/office/drawing/2014/main" id="{4563A621-B6F9-4E76-8754-D3A59EA7E94E}"/>
              </a:ext>
            </a:extLst>
          </p:cNvPr>
          <p:cNvSpPr>
            <a:spLocks noGrp="1" noChangeArrowheads="1"/>
          </p:cNvSpPr>
          <p:nvPr>
            <p:ph type="body" idx="1"/>
          </p:nvPr>
        </p:nvSpPr>
        <p:spPr>
          <a:xfrm>
            <a:off x="974725" y="4560888"/>
            <a:ext cx="53657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Many aspects of the current system will need to be carried forward into the new system, so it is important that information about what people are doing is gathered and documented. These are the requirements that are derived from the “current system”. The motivation for the development of a new information system is usually </a:t>
            </a:r>
            <a:r>
              <a:rPr lang="en-AU" altLang="en-US" b="1" dirty="0"/>
              <a:t>problems with and inadequacies of the current system.</a:t>
            </a:r>
            <a:r>
              <a:rPr lang="en-AU" altLang="en-US" dirty="0"/>
              <a:t> So it is also essential to capture what it is that the users require of the new system that they </a:t>
            </a:r>
            <a:r>
              <a:rPr lang="en-AU" altLang="en-US" b="1" dirty="0"/>
              <a:t>cannot do with their existing system</a:t>
            </a:r>
            <a:r>
              <a:rPr lang="en-AU" altLang="en-US" dirty="0"/>
              <a:t>. These are “new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353EC8-CD3E-4CC6-9C6F-990AC9E26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00FCA83-B55A-4734-A333-4248A755A248}" type="slidenum">
              <a:rPr lang="en-AU" altLang="en-US" sz="1300" smtClean="0"/>
              <a:pPr/>
              <a:t>7</a:t>
            </a:fld>
            <a:endParaRPr lang="en-AU" altLang="en-US" sz="1300" dirty="0"/>
          </a:p>
        </p:txBody>
      </p:sp>
      <p:sp>
        <p:nvSpPr>
          <p:cNvPr id="15363" name="Rectangle 2">
            <a:extLst>
              <a:ext uri="{FF2B5EF4-FFF2-40B4-BE49-F238E27FC236}">
                <a16:creationId xmlns:a16="http://schemas.microsoft.com/office/drawing/2014/main" id="{98235AC4-935D-41A2-8118-3ADC96D17FF6}"/>
              </a:ext>
            </a:extLst>
          </p:cNvPr>
          <p:cNvSpPr>
            <a:spLocks noGrp="1" noRot="1" noChangeAspect="1" noChangeArrowheads="1" noTextEdit="1"/>
          </p:cNvSpPr>
          <p:nvPr>
            <p:ph type="sldImg"/>
          </p:nvPr>
        </p:nvSpPr>
        <p:spPr>
          <a:xfrm>
            <a:off x="460375" y="719138"/>
            <a:ext cx="6400800" cy="3602037"/>
          </a:xfrm>
          <a:ln/>
        </p:spPr>
      </p:sp>
      <p:sp>
        <p:nvSpPr>
          <p:cNvPr id="15364" name="Rectangle 3">
            <a:extLst>
              <a:ext uri="{FF2B5EF4-FFF2-40B4-BE49-F238E27FC236}">
                <a16:creationId xmlns:a16="http://schemas.microsoft.com/office/drawing/2014/main" id="{743286BE-45E5-4617-A1F9-6C1CA601DDE9}"/>
              </a:ext>
            </a:extLst>
          </p:cNvPr>
          <p:cNvSpPr>
            <a:spLocks noGrp="1" noChangeArrowheads="1"/>
          </p:cNvSpPr>
          <p:nvPr>
            <p:ph type="body" idx="1"/>
          </p:nvPr>
        </p:nvSpPr>
        <p:spPr>
          <a:xfrm>
            <a:off x="974725" y="4560888"/>
            <a:ext cx="53657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4D1B686-9D40-4F97-A61C-0883E1304611}"/>
              </a:ext>
            </a:extLst>
          </p:cNvPr>
          <p:cNvSpPr>
            <a:spLocks noGrp="1" noRot="1" noChangeAspect="1" noTextEdit="1"/>
          </p:cNvSpPr>
          <p:nvPr>
            <p:ph type="sldImg"/>
          </p:nvPr>
        </p:nvSpPr>
        <p:spPr>
          <a:xfrm>
            <a:off x="457200" y="720725"/>
            <a:ext cx="6400800" cy="3600450"/>
          </a:xfrm>
          <a:ln/>
        </p:spPr>
      </p:sp>
      <p:sp>
        <p:nvSpPr>
          <p:cNvPr id="8195" name="Notes Placeholder 2">
            <a:extLst>
              <a:ext uri="{FF2B5EF4-FFF2-40B4-BE49-F238E27FC236}">
                <a16:creationId xmlns:a16="http://schemas.microsoft.com/office/drawing/2014/main" id="{C990C22D-F6D6-42B6-8289-40F6475751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6" name="Slide Number Placeholder 3">
            <a:extLst>
              <a:ext uri="{FF2B5EF4-FFF2-40B4-BE49-F238E27FC236}">
                <a16:creationId xmlns:a16="http://schemas.microsoft.com/office/drawing/2014/main" id="{1109E019-80F6-40A9-9F94-CFEB56A788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1A41152-2BCC-4ABF-98A1-75226D7E5593}" type="slidenum">
              <a:rPr lang="en-AU" altLang="en-US" sz="1300" smtClean="0"/>
              <a:pPr/>
              <a:t>8</a:t>
            </a:fld>
            <a:endParaRPr lang="en-AU" altLang="en-US" sz="1300" dirty="0"/>
          </a:p>
        </p:txBody>
      </p:sp>
    </p:spTree>
    <p:extLst>
      <p:ext uri="{BB962C8B-B14F-4D97-AF65-F5344CB8AC3E}">
        <p14:creationId xmlns:p14="http://schemas.microsoft.com/office/powerpoint/2010/main" val="40574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65CD056-143B-4AC7-A961-9F406073FDD0}"/>
              </a:ext>
            </a:extLst>
          </p:cNvPr>
          <p:cNvSpPr>
            <a:spLocks noGrp="1" noRot="1" noChangeAspect="1" noTextEdit="1"/>
          </p:cNvSpPr>
          <p:nvPr>
            <p:ph type="sldImg"/>
          </p:nvPr>
        </p:nvSpPr>
        <p:spPr>
          <a:xfrm>
            <a:off x="457200" y="720725"/>
            <a:ext cx="6400800" cy="3600450"/>
          </a:xfrm>
          <a:ln/>
        </p:spPr>
      </p:sp>
      <p:sp>
        <p:nvSpPr>
          <p:cNvPr id="17411" name="Notes Placeholder 2">
            <a:extLst>
              <a:ext uri="{FF2B5EF4-FFF2-40B4-BE49-F238E27FC236}">
                <a16:creationId xmlns:a16="http://schemas.microsoft.com/office/drawing/2014/main" id="{EDE1815B-8B27-4D85-BD3B-0A3FF816ED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7412" name="Slide Number Placeholder 3">
            <a:extLst>
              <a:ext uri="{FF2B5EF4-FFF2-40B4-BE49-F238E27FC236}">
                <a16:creationId xmlns:a16="http://schemas.microsoft.com/office/drawing/2014/main" id="{04E3E747-640D-42BD-AEF6-018ADE381B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01E492C-E211-4C0D-984C-9ECE15B29622}" type="slidenum">
              <a:rPr lang="en-AU" altLang="en-US" sz="1300" smtClean="0"/>
              <a:pPr/>
              <a:t>9</a:t>
            </a:fld>
            <a:endParaRPr lang="en-AU" altLang="en-US"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2FBAA2C-EE56-4558-B87A-FE4F0B8A0E00}"/>
              </a:ext>
            </a:extLst>
          </p:cNvPr>
          <p:cNvSpPr>
            <a:spLocks noGrp="1" noRot="1" noChangeAspect="1" noTextEdit="1"/>
          </p:cNvSpPr>
          <p:nvPr>
            <p:ph type="sldImg"/>
          </p:nvPr>
        </p:nvSpPr>
        <p:spPr>
          <a:xfrm>
            <a:off x="457200" y="720725"/>
            <a:ext cx="6400800" cy="3600450"/>
          </a:xfrm>
          <a:ln/>
        </p:spPr>
      </p:sp>
      <p:sp>
        <p:nvSpPr>
          <p:cNvPr id="19459" name="Notes Placeholder 2">
            <a:extLst>
              <a:ext uri="{FF2B5EF4-FFF2-40B4-BE49-F238E27FC236}">
                <a16:creationId xmlns:a16="http://schemas.microsoft.com/office/drawing/2014/main" id="{28E9403D-B6E5-439C-952B-FB184A506E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460" name="Slide Number Placeholder 3">
            <a:extLst>
              <a:ext uri="{FF2B5EF4-FFF2-40B4-BE49-F238E27FC236}">
                <a16:creationId xmlns:a16="http://schemas.microsoft.com/office/drawing/2014/main" id="{038D73A0-B434-4203-AB71-7B8BEF3241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5B46DA8-EC36-42A8-8163-CF87D8AF223E}" type="slidenum">
              <a:rPr lang="en-AU" altLang="en-US" sz="1300" smtClean="0"/>
              <a:pPr/>
              <a:t>10</a:t>
            </a:fld>
            <a:endParaRPr lang="en-AU" altLang="en-US"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0CFEE8C-3B7C-45A5-981F-35A26F340210}"/>
              </a:ext>
            </a:extLst>
          </p:cNvPr>
          <p:cNvSpPr>
            <a:spLocks noGrp="1" noRot="1" noChangeAspect="1" noTextEdit="1"/>
          </p:cNvSpPr>
          <p:nvPr>
            <p:ph type="sldImg"/>
          </p:nvPr>
        </p:nvSpPr>
        <p:spPr>
          <a:xfrm>
            <a:off x="457200" y="720725"/>
            <a:ext cx="6400800" cy="3600450"/>
          </a:xfrm>
          <a:ln/>
        </p:spPr>
      </p:sp>
      <p:sp>
        <p:nvSpPr>
          <p:cNvPr id="21507" name="Notes Placeholder 2">
            <a:extLst>
              <a:ext uri="{FF2B5EF4-FFF2-40B4-BE49-F238E27FC236}">
                <a16:creationId xmlns:a16="http://schemas.microsoft.com/office/drawing/2014/main" id="{B1F026B2-8B9F-47D5-9AC4-EEADF732DC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8" name="Slide Number Placeholder 3">
            <a:extLst>
              <a:ext uri="{FF2B5EF4-FFF2-40B4-BE49-F238E27FC236}">
                <a16:creationId xmlns:a16="http://schemas.microsoft.com/office/drawing/2014/main" id="{59C81D5A-F9DC-4107-BEE5-9755423638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123B3E8-DD6C-4B13-ADAC-832EA3053A68}" type="slidenum">
              <a:rPr lang="en-AU" altLang="en-US" sz="1300" smtClean="0"/>
              <a:pPr/>
              <a:t>11</a:t>
            </a:fld>
            <a:endParaRPr lang="en-AU"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753F558-0A5D-451F-8326-56BD4F9FBC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7F82805-0545-4D61-9CB4-4ADCFCC479D8}" type="slidenum">
              <a:rPr lang="en-AU" altLang="en-US" sz="1300" smtClean="0"/>
              <a:pPr/>
              <a:t>14</a:t>
            </a:fld>
            <a:endParaRPr lang="en-AU" altLang="en-US" sz="1300" dirty="0"/>
          </a:p>
        </p:txBody>
      </p:sp>
      <p:sp>
        <p:nvSpPr>
          <p:cNvPr id="25603" name="Rectangle 2">
            <a:extLst>
              <a:ext uri="{FF2B5EF4-FFF2-40B4-BE49-F238E27FC236}">
                <a16:creationId xmlns:a16="http://schemas.microsoft.com/office/drawing/2014/main" id="{AA4736C0-CDBF-4783-9B36-454439C844D2}"/>
              </a:ext>
            </a:extLst>
          </p:cNvPr>
          <p:cNvSpPr>
            <a:spLocks noGrp="1" noRot="1" noChangeAspect="1" noChangeArrowheads="1" noTextEdit="1"/>
          </p:cNvSpPr>
          <p:nvPr>
            <p:ph type="sldImg"/>
          </p:nvPr>
        </p:nvSpPr>
        <p:spPr>
          <a:xfrm>
            <a:off x="460375" y="720725"/>
            <a:ext cx="6399213" cy="3600450"/>
          </a:xfrm>
          <a:ln/>
        </p:spPr>
      </p:sp>
      <p:sp>
        <p:nvSpPr>
          <p:cNvPr id="25604" name="Rectangle 3">
            <a:extLst>
              <a:ext uri="{FF2B5EF4-FFF2-40B4-BE49-F238E27FC236}">
                <a16:creationId xmlns:a16="http://schemas.microsoft.com/office/drawing/2014/main" id="{B33B05AB-3162-4EA7-B1A8-35CBA0B661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b="1" u="sn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B175F7AF-82E5-49D0-84D0-A7F2C8B37432}"/>
              </a:ext>
            </a:extLst>
          </p:cNvPr>
          <p:cNvGrpSpPr>
            <a:grpSpLocks/>
          </p:cNvGrpSpPr>
          <p:nvPr/>
        </p:nvGrpSpPr>
        <p:grpSpPr bwMode="auto">
          <a:xfrm>
            <a:off x="-10583" y="-7938"/>
            <a:ext cx="12225868" cy="6873876"/>
            <a:chOff x="-8466" y="-8468"/>
            <a:chExt cx="9169804" cy="6874935"/>
          </a:xfrm>
        </p:grpSpPr>
        <p:cxnSp>
          <p:nvCxnSpPr>
            <p:cNvPr id="5" name="Straight Connector 4">
              <a:extLst>
                <a:ext uri="{FF2B5EF4-FFF2-40B4-BE49-F238E27FC236}">
                  <a16:creationId xmlns:a16="http://schemas.microsoft.com/office/drawing/2014/main" id="{10BF7149-0F1B-4ED2-8D09-F9BA5BD2C7A2}"/>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186290B-500E-4519-A294-264BDD0ADF03}"/>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C554B18F-C0DB-4530-9C82-B7848F7972D8}"/>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9A749D66-E158-4CC3-89FD-F258EB1C7831}"/>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95DF6E96-5DD4-415E-A2F9-AA18BF3E5CF9}"/>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510446E3-8C8F-43D4-88C7-D52954A3E1A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9DFABBA4-7AB0-470F-AE67-79AFBE1A98A2}"/>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4EEA165F-970C-4C3A-A5D2-291C3D60C81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CD38E479-4AF1-4072-A4E2-ACB3C5098E26}"/>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ADA1BC77-F6FA-4C7C-B356-1468316D3FEA}"/>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1268760"/>
            <a:ext cx="7768959" cy="1646302"/>
          </a:xfrm>
        </p:spPr>
        <p:txBody>
          <a:bodyPr anchor="b">
            <a:noAutofit/>
          </a:bodyPr>
          <a:lstStyle>
            <a:lvl1pPr algn="l">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461" y="3356993"/>
            <a:ext cx="7768959" cy="1096899"/>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Footer Placeholder 4">
            <a:extLst>
              <a:ext uri="{FF2B5EF4-FFF2-40B4-BE49-F238E27FC236}">
                <a16:creationId xmlns:a16="http://schemas.microsoft.com/office/drawing/2014/main" id="{84DA85FF-EC02-4B47-A84E-F1DB7A73CB11}"/>
              </a:ext>
            </a:extLst>
          </p:cNvPr>
          <p:cNvSpPr>
            <a:spLocks noGrp="1"/>
          </p:cNvSpPr>
          <p:nvPr>
            <p:ph type="ftr" sz="quarter" idx="10"/>
          </p:nvPr>
        </p:nvSpPr>
        <p:spPr/>
        <p:txBody>
          <a:bodyPr/>
          <a:lstStyle>
            <a:lvl1pPr>
              <a:defRPr/>
            </a:lvl1pPr>
          </a:lstStyle>
          <a:p>
            <a:pPr defTabSz="457200">
              <a:defRPr/>
            </a:pPr>
            <a:r>
              <a:rPr lang="en-US" dirty="0">
                <a:solidFill>
                  <a:prstClr val="black">
                    <a:tint val="75000"/>
                  </a:prstClr>
                </a:solidFill>
                <a:cs typeface="+mn-cs"/>
              </a:rPr>
              <a:t>31269 Business Requirements Modelling</a:t>
            </a:r>
          </a:p>
        </p:txBody>
      </p:sp>
      <p:sp>
        <p:nvSpPr>
          <p:cNvPr id="16" name="Slide Number Placeholder 5">
            <a:extLst>
              <a:ext uri="{FF2B5EF4-FFF2-40B4-BE49-F238E27FC236}">
                <a16:creationId xmlns:a16="http://schemas.microsoft.com/office/drawing/2014/main" id="{0BC94EEE-1DA8-474F-A98B-264EF9100920}"/>
              </a:ext>
            </a:extLst>
          </p:cNvPr>
          <p:cNvSpPr>
            <a:spLocks noGrp="1"/>
          </p:cNvSpPr>
          <p:nvPr>
            <p:ph type="sldNum" sz="quarter" idx="11"/>
          </p:nvPr>
        </p:nvSpPr>
        <p:spPr/>
        <p:txBody>
          <a:bodyPr/>
          <a:lstStyle>
            <a:lvl1pPr>
              <a:defRPr/>
            </a:lvl1pPr>
          </a:lstStyle>
          <a:p>
            <a:pPr defTabSz="457200">
              <a:defRPr/>
            </a:pPr>
            <a:fld id="{FBA1C6E2-3960-4B93-B7D7-C3332F4C69DE}" type="slidenum">
              <a:rPr lang="en-US" altLang="en-US" smtClean="0">
                <a:solidFill>
                  <a:srgbClr val="1CADE4"/>
                </a:solidFill>
                <a:cs typeface="+mn-cs"/>
              </a:rPr>
              <a:pPr defTabSz="457200">
                <a:defRPr/>
              </a:pPr>
              <a:t>‹#›</a:t>
            </a:fld>
            <a:endParaRPr lang="en-US" altLang="en-US" dirty="0">
              <a:solidFill>
                <a:srgbClr val="1CADE4"/>
              </a:solidFill>
              <a:cs typeface="+mn-cs"/>
            </a:endParaRPr>
          </a:p>
        </p:txBody>
      </p:sp>
    </p:spTree>
    <p:extLst>
      <p:ext uri="{BB962C8B-B14F-4D97-AF65-F5344CB8AC3E}">
        <p14:creationId xmlns:p14="http://schemas.microsoft.com/office/powerpoint/2010/main" val="268537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Slides">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6399A56-8F22-4B03-87B0-92DD35F2E9DE}"/>
              </a:ext>
            </a:extLst>
          </p:cNvPr>
          <p:cNvCxnSpPr/>
          <p:nvPr userDrawn="1"/>
        </p:nvCxnSpPr>
        <p:spPr>
          <a:xfrm>
            <a:off x="912284" y="1052736"/>
            <a:ext cx="1046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12800" y="188641"/>
            <a:ext cx="10755808" cy="726083"/>
          </a:xfrm>
        </p:spPr>
        <p:txBody>
          <a:bodyPr/>
          <a:lstStyle/>
          <a:p>
            <a:r>
              <a:rPr lang="en-US" dirty="0"/>
              <a:t>Click to edit Master title style</a:t>
            </a:r>
          </a:p>
        </p:txBody>
      </p:sp>
      <p:sp>
        <p:nvSpPr>
          <p:cNvPr id="3" name="Content Placeholder 2"/>
          <p:cNvSpPr>
            <a:spLocks noGrp="1"/>
          </p:cNvSpPr>
          <p:nvPr>
            <p:ph idx="1" hasCustomPrompt="1"/>
          </p:nvPr>
        </p:nvSpPr>
        <p:spPr>
          <a:xfrm>
            <a:off x="812800" y="1124745"/>
            <a:ext cx="10755809" cy="5185666"/>
          </a:xfrm>
        </p:spPr>
        <p:txBody>
          <a:bodyPr/>
          <a:lstStyle>
            <a:lvl1pPr>
              <a:defRPr sz="3200">
                <a:solidFill>
                  <a:schemeClr val="tx1"/>
                </a:solidFill>
              </a:defRPr>
            </a:lvl1pPr>
            <a:lvl2pPr>
              <a:defRPr sz="3200"/>
            </a:lvl2pPr>
            <a:lvl3pPr>
              <a:defRPr sz="2400"/>
            </a:lvl3pPr>
          </a:lstStyle>
          <a:p>
            <a:pPr lvl="0"/>
            <a:r>
              <a:rPr lang="en-US" dirty="0"/>
              <a:t>Text here</a:t>
            </a:r>
          </a:p>
          <a:p>
            <a:pPr lvl="0"/>
            <a:r>
              <a:rPr lang="en-US" dirty="0"/>
              <a:t>Text here</a:t>
            </a:r>
          </a:p>
          <a:p>
            <a:pPr lvl="1"/>
            <a:r>
              <a:rPr lang="en-US" dirty="0"/>
              <a:t> more text</a:t>
            </a:r>
          </a:p>
          <a:p>
            <a:pPr lvl="2"/>
            <a:r>
              <a:rPr lang="en-US" dirty="0"/>
              <a:t>More text</a:t>
            </a:r>
          </a:p>
        </p:txBody>
      </p:sp>
      <p:sp>
        <p:nvSpPr>
          <p:cNvPr id="5" name="Footer Placeholder 4">
            <a:extLst>
              <a:ext uri="{FF2B5EF4-FFF2-40B4-BE49-F238E27FC236}">
                <a16:creationId xmlns:a16="http://schemas.microsoft.com/office/drawing/2014/main" id="{CB73D973-0346-444F-8549-65E475034E70}"/>
              </a:ext>
            </a:extLst>
          </p:cNvPr>
          <p:cNvSpPr>
            <a:spLocks noGrp="1"/>
          </p:cNvSpPr>
          <p:nvPr>
            <p:ph type="ftr" sz="quarter" idx="10"/>
          </p:nvPr>
        </p:nvSpPr>
        <p:spPr>
          <a:xfrm>
            <a:off x="812800" y="6448426"/>
            <a:ext cx="6163733" cy="365125"/>
          </a:xfrm>
        </p:spPr>
        <p:txBody>
          <a:bodyPr/>
          <a:lstStyle>
            <a:lvl1pPr>
              <a:defRPr sz="1100" b="1" dirty="0"/>
            </a:lvl1pPr>
          </a:lstStyle>
          <a:p>
            <a:pPr defTabSz="457200">
              <a:defRPr/>
            </a:pPr>
            <a:r>
              <a:rPr lang="en-US" dirty="0">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33BDAAC8-E096-443B-9809-90058CB55A6D}"/>
              </a:ext>
            </a:extLst>
          </p:cNvPr>
          <p:cNvSpPr>
            <a:spLocks noGrp="1"/>
          </p:cNvSpPr>
          <p:nvPr>
            <p:ph type="sldNum" sz="quarter" idx="11"/>
          </p:nvPr>
        </p:nvSpPr>
        <p:spPr>
          <a:xfrm>
            <a:off x="10608734" y="6448426"/>
            <a:ext cx="840317" cy="365125"/>
          </a:xfrm>
        </p:spPr>
        <p:txBody>
          <a:bodyPr/>
          <a:lstStyle>
            <a:lvl1pPr>
              <a:defRPr dirty="0"/>
            </a:lvl1pPr>
          </a:lstStyle>
          <a:p>
            <a:pPr defTabSz="457200">
              <a:defRPr/>
            </a:pPr>
            <a:r>
              <a:rPr lang="en-US" altLang="en-US" dirty="0">
                <a:solidFill>
                  <a:srgbClr val="1CADE4"/>
                </a:solidFill>
                <a:cs typeface="+mn-cs"/>
              </a:rPr>
              <a:t>Slide </a:t>
            </a:r>
            <a:fld id="{F47BE3D9-793E-43AF-AE56-9AF17DC25390}" type="slidenum">
              <a:rPr lang="en-US" altLang="en-US" smtClean="0">
                <a:solidFill>
                  <a:srgbClr val="1CADE4"/>
                </a:solidFill>
                <a:cs typeface="+mn-cs"/>
              </a:rPr>
              <a:pPr defTabSz="457200">
                <a:defRPr/>
              </a:pPr>
              <a:t>‹#›</a:t>
            </a:fld>
            <a:endParaRPr lang="en-US" altLang="en-US" dirty="0">
              <a:solidFill>
                <a:srgbClr val="1CADE4"/>
              </a:solidFill>
              <a:cs typeface="+mn-cs"/>
            </a:endParaRPr>
          </a:p>
        </p:txBody>
      </p:sp>
    </p:spTree>
    <p:extLst>
      <p:ext uri="{BB962C8B-B14F-4D97-AF65-F5344CB8AC3E}">
        <p14:creationId xmlns:p14="http://schemas.microsoft.com/office/powerpoint/2010/main" val="3237364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C303298-88CA-4CB0-B727-6D1BB959A45D}"/>
              </a:ext>
            </a:extLst>
          </p:cNvPr>
          <p:cNvGrpSpPr>
            <a:grpSpLocks/>
          </p:cNvGrpSpPr>
          <p:nvPr/>
        </p:nvGrpSpPr>
        <p:grpSpPr bwMode="auto">
          <a:xfrm>
            <a:off x="-10583" y="-7938"/>
            <a:ext cx="12225868" cy="6873876"/>
            <a:chOff x="-8467" y="-8468"/>
            <a:chExt cx="9169805" cy="6874935"/>
          </a:xfrm>
        </p:grpSpPr>
        <p:sp>
          <p:nvSpPr>
            <p:cNvPr id="7" name="Freeform 6">
              <a:extLst>
                <a:ext uri="{FF2B5EF4-FFF2-40B4-BE49-F238E27FC236}">
                  <a16:creationId xmlns:a16="http://schemas.microsoft.com/office/drawing/2014/main" id="{EACB000B-9C4F-4A03-A0C6-F9CE2E0FE560}"/>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2D1E8CFB-3C7E-4ACD-8DFB-45FDEE61E1F1}"/>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ADE5D95-63DB-4A8C-973D-CA8B5319F53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7D5ECBEB-0DBE-4724-9E67-94E3F7807BC0}"/>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31EF450-D2EE-4F53-AC5E-9164C3E06420}"/>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828EB6DF-5525-4BA9-BBF0-FD11149A535F}"/>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951ECF37-FAD2-4901-8BED-F0B3AFD80528}"/>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7ADF73F-5089-4735-A85D-B18DDBE92CEB}"/>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B143B8B-9E08-479F-8B31-D99F121DFEB5}"/>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769179D-46A5-45BF-91BF-0BCCA5C198E6}"/>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C3DDB12-7320-46BC-8426-D37023395950}"/>
              </a:ext>
            </a:extLst>
          </p:cNvPr>
          <p:cNvSpPr>
            <a:spLocks noGrp="1" noChangeArrowheads="1"/>
          </p:cNvSpPr>
          <p:nvPr>
            <p:ph type="title"/>
          </p:nvPr>
        </p:nvSpPr>
        <p:spPr bwMode="auto">
          <a:xfrm>
            <a:off x="812801" y="609600"/>
            <a:ext cx="8464551"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E70D369C-6636-4904-B895-F22D66132A42}"/>
              </a:ext>
            </a:extLst>
          </p:cNvPr>
          <p:cNvSpPr>
            <a:spLocks noGrp="1" noChangeArrowheads="1"/>
          </p:cNvSpPr>
          <p:nvPr>
            <p:ph type="body" idx="1"/>
          </p:nvPr>
        </p:nvSpPr>
        <p:spPr bwMode="auto">
          <a:xfrm>
            <a:off x="812801" y="2160589"/>
            <a:ext cx="8464551"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4"/>
            <a:r>
              <a:rPr lang="en-US" altLang="en-US" dirty="0"/>
              <a:t>Text</a:t>
            </a:r>
          </a:p>
          <a:p>
            <a:pPr lvl="4"/>
            <a:r>
              <a:rPr lang="en-US" altLang="en-US" dirty="0"/>
              <a:t>Text </a:t>
            </a:r>
          </a:p>
          <a:p>
            <a:pPr lvl="4"/>
            <a:endParaRPr lang="en-US" altLang="en-US" dirty="0"/>
          </a:p>
        </p:txBody>
      </p:sp>
      <p:sp>
        <p:nvSpPr>
          <p:cNvPr id="5" name="Footer Placeholder 4">
            <a:extLst>
              <a:ext uri="{FF2B5EF4-FFF2-40B4-BE49-F238E27FC236}">
                <a16:creationId xmlns:a16="http://schemas.microsoft.com/office/drawing/2014/main" id="{2C884E43-CB40-433A-B39F-9573AD460052}"/>
              </a:ext>
            </a:extLst>
          </p:cNvPr>
          <p:cNvSpPr>
            <a:spLocks noGrp="1"/>
          </p:cNvSpPr>
          <p:nvPr>
            <p:ph type="ftr" sz="quarter" idx="3"/>
          </p:nvPr>
        </p:nvSpPr>
        <p:spPr>
          <a:xfrm>
            <a:off x="812800" y="6042026"/>
            <a:ext cx="616373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defTabSz="457200">
              <a:defRPr/>
            </a:pPr>
            <a:r>
              <a:rPr lang="en-US" dirty="0">
                <a:solidFill>
                  <a:prstClr val="black">
                    <a:tint val="75000"/>
                  </a:prstClr>
                </a:solidFill>
                <a:cs typeface="+mn-cs"/>
              </a:rPr>
              <a:t>31269 Business Requirements Modelling</a:t>
            </a:r>
          </a:p>
        </p:txBody>
      </p:sp>
      <p:sp>
        <p:nvSpPr>
          <p:cNvPr id="6" name="Slide Number Placeholder 5">
            <a:extLst>
              <a:ext uri="{FF2B5EF4-FFF2-40B4-BE49-F238E27FC236}">
                <a16:creationId xmlns:a16="http://schemas.microsoft.com/office/drawing/2014/main" id="{B6585586-8BB3-468D-8FF4-3E7E79C88F06}"/>
              </a:ext>
            </a:extLst>
          </p:cNvPr>
          <p:cNvSpPr>
            <a:spLocks noGrp="1"/>
          </p:cNvSpPr>
          <p:nvPr>
            <p:ph type="sldNum" sz="quarter" idx="4"/>
          </p:nvPr>
        </p:nvSpPr>
        <p:spPr>
          <a:xfrm>
            <a:off x="8593667" y="6042026"/>
            <a:ext cx="683684"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defTabSz="457200">
              <a:defRPr/>
            </a:pPr>
            <a:fld id="{A36A9270-4C83-4B4B-9091-A6F80FF3B7E1}" type="slidenum">
              <a:rPr lang="en-US" altLang="en-US" smtClean="0">
                <a:solidFill>
                  <a:srgbClr val="1CADE4"/>
                </a:solidFill>
                <a:cs typeface="+mn-cs"/>
              </a:rPr>
              <a:pPr defTabSz="457200">
                <a:defRPr/>
              </a:pPr>
              <a:t>‹#›</a:t>
            </a:fld>
            <a:endParaRPr lang="en-US" altLang="en-US" dirty="0">
              <a:solidFill>
                <a:srgbClr val="1CADE4"/>
              </a:solidFill>
              <a:cs typeface="+mn-cs"/>
            </a:endParaRPr>
          </a:p>
        </p:txBody>
      </p:sp>
    </p:spTree>
    <p:extLst>
      <p:ext uri="{BB962C8B-B14F-4D97-AF65-F5344CB8AC3E}">
        <p14:creationId xmlns:p14="http://schemas.microsoft.com/office/powerpoint/2010/main" val="1199107724"/>
      </p:ext>
    </p:extLst>
  </p:cSld>
  <p:clrMap bg1="lt1" tx1="dk1" bg2="lt2" tx2="dk2" accent1="accent1" accent2="accent2" accent3="accent3" accent4="accent4" accent5="accent5" accent6="accent6" hlink="hlink" folHlink="folHlink"/>
  <p:sldLayoutIdLst>
    <p:sldLayoutId id="2147484010" r:id="rId1"/>
    <p:sldLayoutId id="2147484011" r:id="rId2"/>
  </p:sldLayoutIdLst>
  <p:hf hdr="0" dt="0"/>
  <p:txStyles>
    <p:titleStyle>
      <a:lvl1pPr marL="0" indent="0" algn="l" defTabSz="457200" rtl="0" fontAlgn="base">
        <a:spcBef>
          <a:spcPct val="0"/>
        </a:spcBef>
        <a:spcAft>
          <a:spcPct val="0"/>
        </a:spcAft>
        <a:buClr>
          <a:schemeClr val="accent1"/>
        </a:buClr>
        <a:buFont typeface="Wingdings 3" panose="05040102010807070707" pitchFamily="18" charset="2"/>
        <a:buNone/>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Calibri" panose="020F0502020204030204" pitchFamily="34" charset="0"/>
        </a:defRPr>
      </a:lvl2pPr>
      <a:lvl3pPr algn="l" defTabSz="457200" rtl="0" fontAlgn="base">
        <a:spcBef>
          <a:spcPct val="0"/>
        </a:spcBef>
        <a:spcAft>
          <a:spcPct val="0"/>
        </a:spcAft>
        <a:defRPr sz="3600">
          <a:solidFill>
            <a:schemeClr val="accent1"/>
          </a:solidFill>
          <a:latin typeface="Calibri" panose="020F0502020204030204" pitchFamily="34" charset="0"/>
        </a:defRPr>
      </a:lvl3pPr>
      <a:lvl4pPr algn="l" defTabSz="457200" rtl="0" fontAlgn="base">
        <a:spcBef>
          <a:spcPct val="0"/>
        </a:spcBef>
        <a:spcAft>
          <a:spcPct val="0"/>
        </a:spcAft>
        <a:defRPr sz="3600">
          <a:solidFill>
            <a:schemeClr val="accent1"/>
          </a:solidFill>
          <a:latin typeface="Calibri" panose="020F0502020204030204" pitchFamily="34" charset="0"/>
        </a:defRPr>
      </a:lvl4pPr>
      <a:lvl5pPr algn="l" defTabSz="457200" rtl="0" fontAlgn="base">
        <a:spcBef>
          <a:spcPct val="0"/>
        </a:spcBef>
        <a:spcAft>
          <a:spcPct val="0"/>
        </a:spcAft>
        <a:defRPr sz="3600">
          <a:solidFill>
            <a:schemeClr val="accent1"/>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71450" indent="-171450" algn="l" defTabSz="457200" rtl="0" fontAlgn="base">
        <a:spcBef>
          <a:spcPts val="1000"/>
        </a:spcBef>
        <a:spcAft>
          <a:spcPct val="0"/>
        </a:spcAft>
        <a:buClr>
          <a:schemeClr val="accent1"/>
        </a:buClr>
        <a:buSzPct val="80000"/>
        <a:buFont typeface="Wingdings 3" panose="05040102010807070707" pitchFamily="18" charset="2"/>
        <a:buChar char="u"/>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2C781C0-BF3A-47B5-B9CD-D74E54EB94D0}"/>
              </a:ext>
            </a:extLst>
          </p:cNvPr>
          <p:cNvSpPr>
            <a:spLocks noGrp="1" noChangeArrowheads="1"/>
          </p:cNvSpPr>
          <p:nvPr>
            <p:ph type="ctrTitle"/>
          </p:nvPr>
        </p:nvSpPr>
        <p:spPr>
          <a:xfrm>
            <a:off x="1343472" y="1412776"/>
            <a:ext cx="8769997" cy="926222"/>
          </a:xfrm>
        </p:spPr>
        <p:txBody>
          <a:bodyPr/>
          <a:lstStyle/>
          <a:p>
            <a:r>
              <a:rPr lang="en-US" altLang="en-US" sz="3600" b="1" dirty="0">
                <a:solidFill>
                  <a:schemeClr val="tx1"/>
                </a:solidFill>
                <a:latin typeface="Calibri" panose="020F0502020204030204" pitchFamily="34" charset="0"/>
                <a:cs typeface="Calibri" panose="020F0502020204030204" pitchFamily="34" charset="0"/>
              </a:rPr>
              <a:t>SSTC</a:t>
            </a:r>
            <a:r>
              <a:rPr lang="en-US" altLang="en-US" sz="3600" b="1" dirty="0">
                <a:solidFill>
                  <a:srgbClr val="000000"/>
                </a:solidFill>
              </a:rPr>
              <a:t>31269: Business Requirements Modeling</a:t>
            </a:r>
            <a:endParaRPr lang="en-AU" altLang="en-US" sz="3600" dirty="0">
              <a:solidFill>
                <a:schemeClr val="tx1"/>
              </a:solidFill>
            </a:endParaRPr>
          </a:p>
        </p:txBody>
      </p:sp>
      <p:sp>
        <p:nvSpPr>
          <p:cNvPr id="5123" name="Rectangle 3">
            <a:extLst>
              <a:ext uri="{FF2B5EF4-FFF2-40B4-BE49-F238E27FC236}">
                <a16:creationId xmlns:a16="http://schemas.microsoft.com/office/drawing/2014/main" id="{1ED0D0F6-3BF3-4FB9-85AD-B1BDEDC2F9C2}"/>
              </a:ext>
            </a:extLst>
          </p:cNvPr>
          <p:cNvSpPr>
            <a:spLocks noGrp="1" noChangeArrowheads="1"/>
          </p:cNvSpPr>
          <p:nvPr>
            <p:ph type="subTitle" idx="1"/>
          </p:nvPr>
        </p:nvSpPr>
        <p:spPr>
          <a:xfrm>
            <a:off x="1415481" y="2492896"/>
            <a:ext cx="8784976" cy="4049227"/>
          </a:xfrm>
        </p:spPr>
        <p:txBody>
          <a:bodyPr>
            <a:normAutofit/>
          </a:bodyPr>
          <a:lstStyle/>
          <a:p>
            <a:pPr>
              <a:buFont typeface="Monotype Sorts"/>
              <a:buNone/>
            </a:pPr>
            <a:r>
              <a:rPr lang="en-US" altLang="en-US" sz="2400" b="1"/>
              <a:t>Week 4 </a:t>
            </a:r>
            <a:r>
              <a:rPr lang="en-US" altLang="en-US" sz="2400" b="1" dirty="0"/>
              <a:t>Seminar – “Requirements Elicitation”</a:t>
            </a:r>
          </a:p>
          <a:p>
            <a:pPr>
              <a:lnSpc>
                <a:spcPct val="90000"/>
              </a:lnSpc>
            </a:pPr>
            <a:endParaRPr lang="en-AU" altLang="en-US" dirty="0"/>
          </a:p>
          <a:p>
            <a:pPr marL="800100" lvl="1" indent="-342900" algn="l">
              <a:lnSpc>
                <a:spcPct val="80000"/>
              </a:lnSpc>
              <a:buFont typeface="Wingdings" panose="05000000000000000000" pitchFamily="2" charset="2"/>
              <a:buChar char="ü"/>
            </a:pPr>
            <a:r>
              <a:rPr lang="en-AU" altLang="en-US" sz="2000" dirty="0">
                <a:solidFill>
                  <a:schemeClr val="tx1"/>
                </a:solidFill>
              </a:rPr>
              <a:t>References</a:t>
            </a:r>
          </a:p>
          <a:p>
            <a:pPr marL="1200150" lvl="2" indent="-285750" algn="l">
              <a:lnSpc>
                <a:spcPct val="80000"/>
              </a:lnSpc>
              <a:buFont typeface="Wingdings" panose="05000000000000000000" pitchFamily="2" charset="2"/>
              <a:buChar char="ü"/>
            </a:pPr>
            <a:r>
              <a:rPr lang="en-AU" altLang="en-US" sz="2000" dirty="0">
                <a:solidFill>
                  <a:schemeClr val="tx1"/>
                </a:solidFill>
              </a:rPr>
              <a:t>Mastering The Requirements Process Chapter 5</a:t>
            </a:r>
          </a:p>
          <a:p>
            <a:pPr marL="1200150" lvl="2" indent="-285750" algn="l">
              <a:lnSpc>
                <a:spcPct val="80000"/>
              </a:lnSpc>
              <a:buFont typeface="Wingdings" panose="05000000000000000000" pitchFamily="2" charset="2"/>
              <a:buChar char="ü"/>
            </a:pPr>
            <a:r>
              <a:rPr lang="en-AU" altLang="en-US" sz="2000" dirty="0">
                <a:solidFill>
                  <a:schemeClr val="tx1"/>
                </a:solidFill>
              </a:rPr>
              <a:t>BABOK Guide Version 2.0 Chapters 3 and 9</a:t>
            </a:r>
          </a:p>
          <a:p>
            <a:pPr marL="742950" lvl="1" indent="-285750" algn="l">
              <a:lnSpc>
                <a:spcPct val="90000"/>
              </a:lnSpc>
              <a:buFont typeface="Wingdings" panose="05000000000000000000" pitchFamily="2" charset="2"/>
              <a:buChar char="ü"/>
            </a:pPr>
            <a:endParaRPr lang="en-AU" altLang="en-US" dirty="0"/>
          </a:p>
          <a:p>
            <a:pPr lvl="1">
              <a:lnSpc>
                <a:spcPct val="90000"/>
              </a:lnSpc>
            </a:pPr>
            <a:endParaRPr lang="en-AU" altLang="en-US" dirty="0"/>
          </a:p>
          <a:p>
            <a:pPr>
              <a:lnSpc>
                <a:spcPct val="90000"/>
              </a:lnSpc>
            </a:pPr>
            <a:endParaRPr lang="en-AU"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382252BC-1C20-4B66-89F1-8EC658EBE47D}"/>
              </a:ext>
            </a:extLst>
          </p:cNvPr>
          <p:cNvSpPr>
            <a:spLocks noGrp="1" noChangeArrowheads="1"/>
          </p:cNvSpPr>
          <p:nvPr>
            <p:ph type="title"/>
          </p:nvPr>
        </p:nvSpPr>
        <p:spPr>
          <a:xfrm>
            <a:off x="911424" y="188640"/>
            <a:ext cx="8424936" cy="720080"/>
          </a:xfrm>
        </p:spPr>
        <p:txBody>
          <a:bodyPr>
            <a:normAutofit fontScale="90000"/>
          </a:bodyPr>
          <a:lstStyle/>
          <a:p>
            <a:r>
              <a:rPr lang="en-US" altLang="en-US" sz="3400" dirty="0"/>
              <a:t>Requirements Elicitation Techniques - </a:t>
            </a:r>
            <a:r>
              <a:rPr lang="en-US" altLang="en-US" sz="3800" b="1" dirty="0"/>
              <a:t>Interview</a:t>
            </a:r>
          </a:p>
        </p:txBody>
      </p:sp>
      <p:sp>
        <p:nvSpPr>
          <p:cNvPr id="18434" name="Rectangle 1027">
            <a:extLst>
              <a:ext uri="{FF2B5EF4-FFF2-40B4-BE49-F238E27FC236}">
                <a16:creationId xmlns:a16="http://schemas.microsoft.com/office/drawing/2014/main" id="{C0D43614-DE83-4B74-B4F3-190AA3C3020E}"/>
              </a:ext>
            </a:extLst>
          </p:cNvPr>
          <p:cNvSpPr>
            <a:spLocks noGrp="1" noChangeArrowheads="1"/>
          </p:cNvSpPr>
          <p:nvPr>
            <p:ph idx="1"/>
          </p:nvPr>
        </p:nvSpPr>
        <p:spPr>
          <a:xfrm>
            <a:off x="981472" y="1411686"/>
            <a:ext cx="10397728" cy="4537594"/>
          </a:xfrm>
        </p:spPr>
        <p:txBody>
          <a:bodyPr/>
          <a:lstStyle/>
          <a:p>
            <a:pPr marL="457200" indent="-457200">
              <a:lnSpc>
                <a:spcPct val="90000"/>
              </a:lnSpc>
              <a:spcAft>
                <a:spcPts val="1200"/>
              </a:spcAft>
            </a:pPr>
            <a:r>
              <a:rPr lang="en-AU" altLang="en-US" sz="2600" dirty="0"/>
              <a:t>Widely used elicitation and fact finding technique and requires the most skill and sensitivity.</a:t>
            </a:r>
          </a:p>
          <a:p>
            <a:pPr marL="457200" indent="-457200">
              <a:lnSpc>
                <a:spcPct val="90000"/>
              </a:lnSpc>
              <a:spcAft>
                <a:spcPts val="1200"/>
              </a:spcAft>
            </a:pPr>
            <a:r>
              <a:rPr lang="en-AU" altLang="en-US" sz="2600" dirty="0"/>
              <a:t>Requires good planning, good interpersonal skills and an alert and responsive frame of mind.</a:t>
            </a:r>
          </a:p>
          <a:p>
            <a:pPr marL="457200" indent="-457200">
              <a:lnSpc>
                <a:spcPct val="90000"/>
              </a:lnSpc>
              <a:spcAft>
                <a:spcPts val="1200"/>
              </a:spcAft>
            </a:pPr>
            <a:r>
              <a:rPr lang="en-AU" altLang="en-US" sz="2600" b="1" dirty="0"/>
              <a:t>Ensure</a:t>
            </a:r>
            <a:r>
              <a:rPr lang="en-AU" altLang="en-US" sz="2600" dirty="0"/>
              <a:t> </a:t>
            </a:r>
            <a:r>
              <a:rPr lang="en-AU" altLang="en-US" sz="2600" b="1" dirty="0"/>
              <a:t>that the biases and predispositions</a:t>
            </a:r>
            <a:r>
              <a:rPr lang="en-AU" altLang="en-US" sz="2600" dirty="0"/>
              <a:t> </a:t>
            </a:r>
            <a:r>
              <a:rPr lang="en-AU" altLang="en-US" sz="2600" b="1" dirty="0"/>
              <a:t>of the interviewer do not interfere </a:t>
            </a:r>
            <a:r>
              <a:rPr lang="en-AU" altLang="en-US" sz="2600" dirty="0"/>
              <a:t>with a free exchange of information.</a:t>
            </a:r>
          </a:p>
          <a:p>
            <a:pPr marL="457200" indent="-457200">
              <a:lnSpc>
                <a:spcPct val="90000"/>
              </a:lnSpc>
              <a:spcAft>
                <a:spcPts val="1200"/>
              </a:spcAft>
            </a:pPr>
            <a:r>
              <a:rPr lang="en-AU" altLang="en-US" sz="2600" dirty="0"/>
              <a:t>Used to explore issues and can collect some quantitative, but mostly qualitative data.</a:t>
            </a:r>
            <a:endParaRPr lang="en-GB" altLang="en-US" sz="2600" dirty="0"/>
          </a:p>
        </p:txBody>
      </p:sp>
      <p:sp>
        <p:nvSpPr>
          <p:cNvPr id="2" name="Footer Placeholder 1">
            <a:extLst>
              <a:ext uri="{FF2B5EF4-FFF2-40B4-BE49-F238E27FC236}">
                <a16:creationId xmlns:a16="http://schemas.microsoft.com/office/drawing/2014/main" id="{04BB5EC4-A095-4EB4-BB06-C16C3A38F8D2}"/>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CA0256B7-80C7-4686-BD38-1D133EDB77D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a:extLst>
              <a:ext uri="{FF2B5EF4-FFF2-40B4-BE49-F238E27FC236}">
                <a16:creationId xmlns:a16="http://schemas.microsoft.com/office/drawing/2014/main" id="{A8E3B0B1-4CB6-4307-B729-5448FE621C48}"/>
              </a:ext>
            </a:extLst>
          </p:cNvPr>
          <p:cNvSpPr>
            <a:spLocks noGrp="1" noChangeArrowheads="1"/>
          </p:cNvSpPr>
          <p:nvPr>
            <p:ph type="title"/>
          </p:nvPr>
        </p:nvSpPr>
        <p:spPr>
          <a:xfrm>
            <a:off x="1065784" y="189481"/>
            <a:ext cx="7952432" cy="1143000"/>
          </a:xfrm>
        </p:spPr>
        <p:txBody>
          <a:bodyPr/>
          <a:lstStyle/>
          <a:p>
            <a:r>
              <a:rPr lang="en-US" altLang="en-US" sz="3400" dirty="0"/>
              <a:t>Two types of interviews</a:t>
            </a:r>
          </a:p>
        </p:txBody>
      </p:sp>
      <p:sp>
        <p:nvSpPr>
          <p:cNvPr id="20482" name="Rectangle 1027">
            <a:extLst>
              <a:ext uri="{FF2B5EF4-FFF2-40B4-BE49-F238E27FC236}">
                <a16:creationId xmlns:a16="http://schemas.microsoft.com/office/drawing/2014/main" id="{2895205A-CE18-4D06-9F81-B5BDE1102A86}"/>
              </a:ext>
            </a:extLst>
          </p:cNvPr>
          <p:cNvSpPr>
            <a:spLocks noGrp="1" noChangeArrowheads="1"/>
          </p:cNvSpPr>
          <p:nvPr>
            <p:ph idx="1"/>
          </p:nvPr>
        </p:nvSpPr>
        <p:spPr>
          <a:xfrm>
            <a:off x="839416" y="1373657"/>
            <a:ext cx="10369152" cy="4711700"/>
          </a:xfrm>
        </p:spPr>
        <p:txBody>
          <a:bodyPr/>
          <a:lstStyle/>
          <a:p>
            <a:r>
              <a:rPr lang="en-US" altLang="en-US" sz="2800" b="1" dirty="0"/>
              <a:t>Structured Interview:</a:t>
            </a:r>
            <a:r>
              <a:rPr lang="en-US" altLang="en-US" sz="2800" dirty="0"/>
              <a:t> where the interviewer has a </a:t>
            </a:r>
            <a:r>
              <a:rPr lang="en-US" altLang="en-US" sz="2800" b="1" i="1" dirty="0"/>
              <a:t>pre-defined set of questions </a:t>
            </a:r>
            <a:r>
              <a:rPr lang="en-US" altLang="en-US" sz="2800" dirty="0"/>
              <a:t>and is looking for answers.</a:t>
            </a:r>
          </a:p>
          <a:p>
            <a:endParaRPr lang="en-US" altLang="en-US" sz="2800" dirty="0"/>
          </a:p>
          <a:p>
            <a:r>
              <a:rPr lang="en-US" altLang="en-US" sz="2800" b="1" dirty="0"/>
              <a:t>Unstructured Interview:</a:t>
            </a:r>
            <a:r>
              <a:rPr lang="en-US" altLang="en-US" sz="2800" dirty="0"/>
              <a:t> where, without any pre-defined questions, the interviewer and the interviewee </a:t>
            </a:r>
            <a:r>
              <a:rPr lang="en-US" altLang="en-US" sz="2800" b="1" i="1" dirty="0"/>
              <a:t>discuss topics of interest </a:t>
            </a:r>
            <a:r>
              <a:rPr lang="en-US" altLang="en-US" sz="2800" dirty="0"/>
              <a:t>in an open-ended way.</a:t>
            </a:r>
          </a:p>
        </p:txBody>
      </p:sp>
      <p:sp>
        <p:nvSpPr>
          <p:cNvPr id="2" name="Footer Placeholder 1">
            <a:extLst>
              <a:ext uri="{FF2B5EF4-FFF2-40B4-BE49-F238E27FC236}">
                <a16:creationId xmlns:a16="http://schemas.microsoft.com/office/drawing/2014/main" id="{81A0E7FA-1576-4BDD-AB15-597DB9F031F9}"/>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E1A9C679-ABC7-4608-8F0B-9FFCBAD4E9E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11</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a:extLst>
              <a:ext uri="{FF2B5EF4-FFF2-40B4-BE49-F238E27FC236}">
                <a16:creationId xmlns:a16="http://schemas.microsoft.com/office/drawing/2014/main" id="{F905D3CF-0337-4C14-903B-5FCB7DA52B1B}"/>
              </a:ext>
            </a:extLst>
          </p:cNvPr>
          <p:cNvSpPr>
            <a:spLocks noGrp="1" noChangeArrowheads="1"/>
          </p:cNvSpPr>
          <p:nvPr>
            <p:ph type="title"/>
          </p:nvPr>
        </p:nvSpPr>
        <p:spPr/>
        <p:txBody>
          <a:bodyPr/>
          <a:lstStyle/>
          <a:p>
            <a:r>
              <a:rPr lang="en-US" altLang="en-US" dirty="0"/>
              <a:t>Steps in an Interview Process</a:t>
            </a:r>
          </a:p>
        </p:txBody>
      </p:sp>
      <p:sp>
        <p:nvSpPr>
          <p:cNvPr id="22530" name="Rectangle 3">
            <a:extLst>
              <a:ext uri="{FF2B5EF4-FFF2-40B4-BE49-F238E27FC236}">
                <a16:creationId xmlns:a16="http://schemas.microsoft.com/office/drawing/2014/main" id="{5B7D6609-53FC-42DE-8962-D85EF4958B86}"/>
              </a:ext>
            </a:extLst>
          </p:cNvPr>
          <p:cNvSpPr>
            <a:spLocks noGrp="1" noChangeArrowheads="1"/>
          </p:cNvSpPr>
          <p:nvPr>
            <p:ph idx="1"/>
          </p:nvPr>
        </p:nvSpPr>
        <p:spPr>
          <a:xfrm>
            <a:off x="911424" y="1196752"/>
            <a:ext cx="9248576" cy="4896544"/>
          </a:xfrm>
        </p:spPr>
        <p:txBody>
          <a:bodyPr/>
          <a:lstStyle/>
          <a:p>
            <a:pPr marL="457200" indent="-457200"/>
            <a:r>
              <a:rPr lang="en-AU" altLang="en-US" sz="2800" dirty="0"/>
              <a:t>Determine the people/stakeholders to interview</a:t>
            </a:r>
          </a:p>
          <a:p>
            <a:pPr marL="457200" indent="-457200"/>
            <a:r>
              <a:rPr lang="en-AU" altLang="en-US" sz="2800" dirty="0"/>
              <a:t>Establish the objectives of the interview</a:t>
            </a:r>
          </a:p>
          <a:p>
            <a:pPr marL="457200" indent="-457200"/>
            <a:r>
              <a:rPr lang="en-AU" altLang="en-US" sz="2800" dirty="0"/>
              <a:t>Develop interview questions (topics of interview)</a:t>
            </a:r>
          </a:p>
          <a:p>
            <a:pPr marL="457200" indent="-457200"/>
            <a:r>
              <a:rPr lang="en-AU" altLang="en-US" sz="2800" dirty="0"/>
              <a:t>Prepare for the interview</a:t>
            </a:r>
          </a:p>
          <a:p>
            <a:pPr marL="457200" indent="-457200"/>
            <a:r>
              <a:rPr lang="en-AU" altLang="en-US" sz="2800" dirty="0"/>
              <a:t>Conduct the interview</a:t>
            </a:r>
          </a:p>
          <a:p>
            <a:pPr marL="457200" indent="-457200"/>
            <a:r>
              <a:rPr lang="en-AU" altLang="en-US" sz="2800" dirty="0"/>
              <a:t>Document the interview</a:t>
            </a:r>
          </a:p>
          <a:p>
            <a:pPr marL="457200" indent="-457200"/>
            <a:r>
              <a:rPr lang="en-AU" altLang="en-US" sz="2800" dirty="0"/>
              <a:t>Evaluate the interview</a:t>
            </a:r>
            <a:endParaRPr lang="en-GB" altLang="en-US" sz="2800" dirty="0"/>
          </a:p>
        </p:txBody>
      </p:sp>
      <p:sp>
        <p:nvSpPr>
          <p:cNvPr id="2" name="Footer Placeholder 1">
            <a:extLst>
              <a:ext uri="{FF2B5EF4-FFF2-40B4-BE49-F238E27FC236}">
                <a16:creationId xmlns:a16="http://schemas.microsoft.com/office/drawing/2014/main" id="{B82CCAD0-96A0-4946-A7A7-12AC279DBA2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2063249B-8DF0-434F-B752-D6E81234A457}"/>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12</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10AF6B-65FA-4C50-A99E-69E48F9A6747}"/>
              </a:ext>
            </a:extLst>
          </p:cNvPr>
          <p:cNvSpPr>
            <a:spLocks noGrp="1" noChangeArrowheads="1"/>
          </p:cNvSpPr>
          <p:nvPr>
            <p:ph type="title"/>
          </p:nvPr>
        </p:nvSpPr>
        <p:spPr/>
        <p:txBody>
          <a:bodyPr/>
          <a:lstStyle/>
          <a:p>
            <a:pPr eaLnBrk="1" hangingPunct="1"/>
            <a:r>
              <a:rPr lang="en-AU" altLang="en-US" dirty="0"/>
              <a:t>Checklist for conducting interviews</a:t>
            </a:r>
            <a:endParaRPr lang="en-GB" altLang="en-US" dirty="0"/>
          </a:p>
        </p:txBody>
      </p:sp>
      <p:sp>
        <p:nvSpPr>
          <p:cNvPr id="23555" name="Rectangle 3">
            <a:extLst>
              <a:ext uri="{FF2B5EF4-FFF2-40B4-BE49-F238E27FC236}">
                <a16:creationId xmlns:a16="http://schemas.microsoft.com/office/drawing/2014/main" id="{C36AFC7C-3709-4EC4-AEB9-E1FC03F8178E}"/>
              </a:ext>
            </a:extLst>
          </p:cNvPr>
          <p:cNvSpPr>
            <a:spLocks noGrp="1" noChangeArrowheads="1"/>
          </p:cNvSpPr>
          <p:nvPr>
            <p:ph idx="1"/>
          </p:nvPr>
        </p:nvSpPr>
        <p:spPr>
          <a:xfrm>
            <a:off x="911424" y="1196752"/>
            <a:ext cx="9649072" cy="4680520"/>
          </a:xfrm>
        </p:spPr>
        <p:txBody>
          <a:bodyPr>
            <a:normAutofit/>
          </a:bodyPr>
          <a:lstStyle/>
          <a:p>
            <a:pPr marL="457200" indent="-457200"/>
            <a:r>
              <a:rPr lang="en-AU" altLang="en-US" dirty="0"/>
              <a:t>Before the interview:</a:t>
            </a:r>
          </a:p>
          <a:p>
            <a:pPr marL="1027113" lvl="1" indent="-455613"/>
            <a:r>
              <a:rPr lang="en-AU" altLang="en-US" sz="2800" dirty="0"/>
              <a:t>Establish the objective for the interview</a:t>
            </a:r>
          </a:p>
          <a:p>
            <a:pPr marL="1027113" lvl="1" indent="-455613"/>
            <a:r>
              <a:rPr lang="en-AU" altLang="en-US" sz="2800" dirty="0"/>
              <a:t>Determine relevant users to be involved</a:t>
            </a:r>
          </a:p>
          <a:p>
            <a:pPr marL="1027113" lvl="1" indent="-455613"/>
            <a:r>
              <a:rPr lang="en-AU" altLang="en-US" sz="2800" dirty="0"/>
              <a:t>Determine project team members to participate</a:t>
            </a:r>
          </a:p>
          <a:p>
            <a:pPr marL="1027113" lvl="1" indent="-455613"/>
            <a:r>
              <a:rPr lang="en-AU" altLang="en-US" sz="2800" b="1" dirty="0"/>
              <a:t>Build a list of questions and issues to be discussed</a:t>
            </a:r>
          </a:p>
          <a:p>
            <a:pPr marL="1027113" lvl="1" indent="-455613"/>
            <a:r>
              <a:rPr lang="en-AU" altLang="en-US" sz="2800" dirty="0"/>
              <a:t>Review related documents and materials</a:t>
            </a:r>
          </a:p>
          <a:p>
            <a:pPr marL="1027113" lvl="1" indent="-455613"/>
            <a:r>
              <a:rPr lang="en-AU" altLang="en-US" sz="2800" dirty="0"/>
              <a:t>Set the time and location</a:t>
            </a:r>
          </a:p>
          <a:p>
            <a:pPr marL="1027113" lvl="1" indent="-455613"/>
            <a:r>
              <a:rPr lang="en-AU" altLang="en-US" sz="2800" dirty="0"/>
              <a:t>Inform all participants of objective, time and location</a:t>
            </a:r>
            <a:endParaRPr lang="en-GB" altLang="en-US" sz="2800" dirty="0"/>
          </a:p>
        </p:txBody>
      </p:sp>
      <p:sp>
        <p:nvSpPr>
          <p:cNvPr id="2" name="Footer Placeholder 1">
            <a:extLst>
              <a:ext uri="{FF2B5EF4-FFF2-40B4-BE49-F238E27FC236}">
                <a16:creationId xmlns:a16="http://schemas.microsoft.com/office/drawing/2014/main" id="{F42EC53A-3A99-478F-A6DF-D35C85774E0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AF5B07F-428F-4807-BE8B-D1069C4F751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0F20C30-BEAA-49A5-B4DF-8B4C639DE097}"/>
              </a:ext>
            </a:extLst>
          </p:cNvPr>
          <p:cNvSpPr>
            <a:spLocks noGrp="1" noChangeArrowheads="1"/>
          </p:cNvSpPr>
          <p:nvPr>
            <p:ph type="title"/>
          </p:nvPr>
        </p:nvSpPr>
        <p:spPr/>
        <p:txBody>
          <a:bodyPr/>
          <a:lstStyle/>
          <a:p>
            <a:pPr eaLnBrk="1" hangingPunct="1"/>
            <a:r>
              <a:rPr lang="en-AU" altLang="en-US" dirty="0"/>
              <a:t>Checklist for conducting interviews</a:t>
            </a:r>
            <a:endParaRPr lang="en-GB" altLang="en-US" dirty="0"/>
          </a:p>
        </p:txBody>
      </p:sp>
      <p:sp>
        <p:nvSpPr>
          <p:cNvPr id="24579" name="Rectangle 3">
            <a:extLst>
              <a:ext uri="{FF2B5EF4-FFF2-40B4-BE49-F238E27FC236}">
                <a16:creationId xmlns:a16="http://schemas.microsoft.com/office/drawing/2014/main" id="{A929A606-4039-4AC5-8244-EA8BCDE53F58}"/>
              </a:ext>
            </a:extLst>
          </p:cNvPr>
          <p:cNvSpPr>
            <a:spLocks noGrp="1" noChangeArrowheads="1"/>
          </p:cNvSpPr>
          <p:nvPr>
            <p:ph idx="1"/>
          </p:nvPr>
        </p:nvSpPr>
        <p:spPr>
          <a:xfrm>
            <a:off x="911424" y="1268760"/>
            <a:ext cx="10441159" cy="5185666"/>
          </a:xfrm>
        </p:spPr>
        <p:txBody>
          <a:bodyPr>
            <a:normAutofit/>
          </a:bodyPr>
          <a:lstStyle/>
          <a:p>
            <a:pPr marL="457200" indent="-457200">
              <a:lnSpc>
                <a:spcPct val="90000"/>
              </a:lnSpc>
            </a:pPr>
            <a:r>
              <a:rPr lang="en-AU" altLang="en-US" dirty="0"/>
              <a:t>During the interview</a:t>
            </a:r>
          </a:p>
          <a:p>
            <a:pPr marL="1027113" lvl="1" indent="-455613">
              <a:lnSpc>
                <a:spcPct val="90000"/>
              </a:lnSpc>
            </a:pPr>
            <a:r>
              <a:rPr lang="en-AU" altLang="en-US" sz="2800" dirty="0"/>
              <a:t>Arrive on time and take responsibility for the agenda</a:t>
            </a:r>
          </a:p>
          <a:p>
            <a:pPr marL="1027113" lvl="1" indent="-455613">
              <a:lnSpc>
                <a:spcPct val="90000"/>
              </a:lnSpc>
            </a:pPr>
            <a:r>
              <a:rPr lang="en-AU" altLang="en-US" sz="2800" dirty="0"/>
              <a:t>Stick to the planned timetable, do not over-run</a:t>
            </a:r>
          </a:p>
          <a:p>
            <a:pPr marL="1027113" lvl="1" indent="-455613">
              <a:lnSpc>
                <a:spcPct val="90000"/>
              </a:lnSpc>
            </a:pPr>
            <a:r>
              <a:rPr lang="en-AU" altLang="en-US" sz="2800" dirty="0"/>
              <a:t>If you plan to tape the interview, ask the interviewees permission but take notes as well.</a:t>
            </a:r>
          </a:p>
          <a:p>
            <a:pPr marL="1027113" lvl="1" indent="-455613">
              <a:lnSpc>
                <a:spcPct val="90000"/>
              </a:lnSpc>
            </a:pPr>
            <a:r>
              <a:rPr lang="en-AU" altLang="en-US" sz="2800" b="1" dirty="0"/>
              <a:t>Probe for details</a:t>
            </a:r>
            <a:r>
              <a:rPr lang="en-AU" altLang="en-US" sz="2800" dirty="0"/>
              <a:t> by using different types of questions</a:t>
            </a:r>
          </a:p>
          <a:p>
            <a:pPr marL="1027113" lvl="1" indent="-455613">
              <a:lnSpc>
                <a:spcPct val="90000"/>
              </a:lnSpc>
            </a:pPr>
            <a:r>
              <a:rPr lang="en-AU" altLang="en-US" sz="2800" dirty="0"/>
              <a:t>Take thorough notes</a:t>
            </a:r>
          </a:p>
          <a:p>
            <a:pPr marL="1027113" lvl="1" indent="-455613">
              <a:lnSpc>
                <a:spcPct val="90000"/>
              </a:lnSpc>
            </a:pPr>
            <a:r>
              <a:rPr lang="en-AU" altLang="en-US" sz="2800" dirty="0"/>
              <a:t>Identify and document unanswered items or open questions</a:t>
            </a:r>
            <a:endParaRPr lang="en-GB" altLang="en-US" sz="2800" dirty="0"/>
          </a:p>
        </p:txBody>
      </p:sp>
      <p:sp>
        <p:nvSpPr>
          <p:cNvPr id="2" name="Footer Placeholder 1">
            <a:extLst>
              <a:ext uri="{FF2B5EF4-FFF2-40B4-BE49-F238E27FC236}">
                <a16:creationId xmlns:a16="http://schemas.microsoft.com/office/drawing/2014/main" id="{7C8F3A37-CC6A-4169-AE83-62AD29E92C1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D6FEAFD-91D5-409B-ABD9-95CAD40D3ED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14</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a:extLst>
              <a:ext uri="{FF2B5EF4-FFF2-40B4-BE49-F238E27FC236}">
                <a16:creationId xmlns:a16="http://schemas.microsoft.com/office/drawing/2014/main" id="{51E53754-F479-4EA0-8B9F-66CDDFBA907C}"/>
              </a:ext>
            </a:extLst>
          </p:cNvPr>
          <p:cNvSpPr>
            <a:spLocks noGrp="1" noChangeArrowheads="1"/>
          </p:cNvSpPr>
          <p:nvPr>
            <p:ph type="title"/>
          </p:nvPr>
        </p:nvSpPr>
        <p:spPr>
          <a:xfrm>
            <a:off x="985020" y="228601"/>
            <a:ext cx="7961312" cy="823913"/>
          </a:xfrm>
        </p:spPr>
        <p:txBody>
          <a:bodyPr/>
          <a:lstStyle/>
          <a:p>
            <a:r>
              <a:rPr lang="en-US" altLang="en-US" dirty="0"/>
              <a:t>Interview Guidelines </a:t>
            </a:r>
          </a:p>
        </p:txBody>
      </p:sp>
      <p:sp>
        <p:nvSpPr>
          <p:cNvPr id="26626" name="Rectangle 1027">
            <a:extLst>
              <a:ext uri="{FF2B5EF4-FFF2-40B4-BE49-F238E27FC236}">
                <a16:creationId xmlns:a16="http://schemas.microsoft.com/office/drawing/2014/main" id="{6DFE7336-1ECE-4C52-AB6E-52689DAA15E6}"/>
              </a:ext>
            </a:extLst>
          </p:cNvPr>
          <p:cNvSpPr>
            <a:spLocks noGrp="1" noChangeArrowheads="1"/>
          </p:cNvSpPr>
          <p:nvPr>
            <p:ph idx="1"/>
          </p:nvPr>
        </p:nvSpPr>
        <p:spPr>
          <a:xfrm>
            <a:off x="983432" y="1340768"/>
            <a:ext cx="10395768" cy="5185666"/>
          </a:xfrm>
        </p:spPr>
        <p:txBody>
          <a:bodyPr/>
          <a:lstStyle/>
          <a:p>
            <a:r>
              <a:rPr lang="en-US" altLang="en-US" sz="2400" dirty="0"/>
              <a:t>Plan and organize </a:t>
            </a:r>
          </a:p>
          <a:p>
            <a:r>
              <a:rPr lang="en-US" altLang="en-US" sz="2400" dirty="0"/>
              <a:t>Start with high level general questions</a:t>
            </a:r>
          </a:p>
          <a:p>
            <a:r>
              <a:rPr lang="en-US" altLang="en-US" sz="2400" dirty="0"/>
              <a:t>Ask specific questions </a:t>
            </a:r>
          </a:p>
          <a:p>
            <a:r>
              <a:rPr lang="en-US" altLang="en-US" sz="2400" dirty="0"/>
              <a:t>Seek lead for more information from stakeholders</a:t>
            </a:r>
          </a:p>
          <a:p>
            <a:r>
              <a:rPr lang="en-US" altLang="en-US" sz="2400" dirty="0"/>
              <a:t>Keep it to 1-2 hours</a:t>
            </a:r>
          </a:p>
          <a:p>
            <a:r>
              <a:rPr lang="en-US" altLang="en-US" sz="2400" dirty="0"/>
              <a:t>Take and share meeting notes and minutes</a:t>
            </a:r>
          </a:p>
          <a:p>
            <a:r>
              <a:rPr lang="en-US" altLang="en-US" sz="2400" dirty="0"/>
              <a:t>Record following up and action items</a:t>
            </a:r>
          </a:p>
          <a:p>
            <a:r>
              <a:rPr lang="en-US" altLang="en-US" sz="2400" dirty="0"/>
              <a:t>Focus on “Project” and not the people</a:t>
            </a:r>
          </a:p>
          <a:p>
            <a:r>
              <a:rPr lang="en-US" altLang="en-US" sz="2400" dirty="0"/>
              <a:t>Ask, listen, probe, understand and record (ALPUR)</a:t>
            </a:r>
          </a:p>
          <a:p>
            <a:r>
              <a:rPr lang="en-US" altLang="en-US" sz="2400" dirty="0"/>
              <a:t>Avoid blaming, jargons, forcing your opinion </a:t>
            </a:r>
          </a:p>
        </p:txBody>
      </p:sp>
      <p:sp>
        <p:nvSpPr>
          <p:cNvPr id="2" name="Footer Placeholder 1">
            <a:extLst>
              <a:ext uri="{FF2B5EF4-FFF2-40B4-BE49-F238E27FC236}">
                <a16:creationId xmlns:a16="http://schemas.microsoft.com/office/drawing/2014/main" id="{16540E10-8681-476E-99B0-086A6912A36A}"/>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3DDC51E-99C0-4CE2-ADBA-26C8AB9A3FE8}"/>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15</a:t>
            </a:fld>
            <a:endParaRPr lang="en-US" altLang="en-US" dirty="0">
              <a:solidFill>
                <a:srgbClr val="1CADE4"/>
              </a:solidFill>
              <a:latin typeface="Calibri" panose="020F0502020204030204"/>
              <a:cs typeface="+mn-cs"/>
            </a:endParaRPr>
          </a:p>
        </p:txBody>
      </p:sp>
      <p:grpSp>
        <p:nvGrpSpPr>
          <p:cNvPr id="26628" name="Group 3">
            <a:extLst>
              <a:ext uri="{FF2B5EF4-FFF2-40B4-BE49-F238E27FC236}">
                <a16:creationId xmlns:a16="http://schemas.microsoft.com/office/drawing/2014/main" id="{BF291ABA-3931-4BB3-BDCE-41EF7538FFB8}"/>
              </a:ext>
            </a:extLst>
          </p:cNvPr>
          <p:cNvGrpSpPr>
            <a:grpSpLocks/>
          </p:cNvGrpSpPr>
          <p:nvPr/>
        </p:nvGrpSpPr>
        <p:grpSpPr bwMode="auto">
          <a:xfrm>
            <a:off x="7175501" y="1086124"/>
            <a:ext cx="3097213" cy="974725"/>
            <a:chOff x="5652120" y="1052736"/>
            <a:chExt cx="3096344" cy="975013"/>
          </a:xfrm>
        </p:grpSpPr>
        <p:sp>
          <p:nvSpPr>
            <p:cNvPr id="26629" name="Rounded Rectangle 1">
              <a:extLst>
                <a:ext uri="{FF2B5EF4-FFF2-40B4-BE49-F238E27FC236}">
                  <a16:creationId xmlns:a16="http://schemas.microsoft.com/office/drawing/2014/main" id="{FAFEA750-D70B-49A5-8DE5-8CDDC76CF9DC}"/>
                </a:ext>
              </a:extLst>
            </p:cNvPr>
            <p:cNvSpPr>
              <a:spLocks noChangeArrowheads="1"/>
            </p:cNvSpPr>
            <p:nvPr/>
          </p:nvSpPr>
          <p:spPr bwMode="auto">
            <a:xfrm>
              <a:off x="5652120" y="1052736"/>
              <a:ext cx="3096344" cy="975013"/>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dirty="0">
                <a:latin typeface="Times New Roman" panose="02020603050405020304" pitchFamily="18" charset="0"/>
              </a:endParaRPr>
            </a:p>
          </p:txBody>
        </p:sp>
        <p:sp>
          <p:nvSpPr>
            <p:cNvPr id="26630" name="TextBox 2">
              <a:extLst>
                <a:ext uri="{FF2B5EF4-FFF2-40B4-BE49-F238E27FC236}">
                  <a16:creationId xmlns:a16="http://schemas.microsoft.com/office/drawing/2014/main" id="{EFF2738E-23F0-4C4D-9A96-37D619C6450D}"/>
                </a:ext>
              </a:extLst>
            </p:cNvPr>
            <p:cNvSpPr txBox="1">
              <a:spLocks noChangeArrowheads="1"/>
            </p:cNvSpPr>
            <p:nvPr/>
          </p:nvSpPr>
          <p:spPr bwMode="auto">
            <a:xfrm>
              <a:off x="5796136" y="1124744"/>
              <a:ext cx="2839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dirty="0">
                  <a:latin typeface="Times New Roman" panose="02020603050405020304" pitchFamily="18" charset="0"/>
                </a:rPr>
                <a:t>This slide to be read at home by students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095E58A1-88E2-4DA6-AD37-AEEF126901E9}"/>
              </a:ext>
            </a:extLst>
          </p:cNvPr>
          <p:cNvSpPr>
            <a:spLocks noGrp="1" noChangeArrowheads="1"/>
          </p:cNvSpPr>
          <p:nvPr>
            <p:ph type="title"/>
          </p:nvPr>
        </p:nvSpPr>
        <p:spPr>
          <a:xfrm>
            <a:off x="913384" y="44450"/>
            <a:ext cx="8460432" cy="1143000"/>
          </a:xfrm>
        </p:spPr>
        <p:txBody>
          <a:bodyPr/>
          <a:lstStyle/>
          <a:p>
            <a:r>
              <a:rPr lang="en-US" altLang="en-US" dirty="0"/>
              <a:t>Interview Approach – </a:t>
            </a:r>
            <a:r>
              <a:rPr lang="en-US" altLang="en-US" b="1" dirty="0"/>
              <a:t>the Don’ts</a:t>
            </a:r>
          </a:p>
        </p:txBody>
      </p:sp>
      <p:sp>
        <p:nvSpPr>
          <p:cNvPr id="28675" name="Rectangle 1027">
            <a:extLst>
              <a:ext uri="{FF2B5EF4-FFF2-40B4-BE49-F238E27FC236}">
                <a16:creationId xmlns:a16="http://schemas.microsoft.com/office/drawing/2014/main" id="{C75AD537-0BB6-4363-840A-925408E0952C}"/>
              </a:ext>
            </a:extLst>
          </p:cNvPr>
          <p:cNvSpPr>
            <a:spLocks noGrp="1" noChangeArrowheads="1"/>
          </p:cNvSpPr>
          <p:nvPr>
            <p:ph idx="1"/>
          </p:nvPr>
        </p:nvSpPr>
        <p:spPr>
          <a:xfrm>
            <a:off x="839416" y="1556792"/>
            <a:ext cx="10441160" cy="5185666"/>
          </a:xfrm>
        </p:spPr>
        <p:txBody>
          <a:bodyPr/>
          <a:lstStyle/>
          <a:p>
            <a:r>
              <a:rPr lang="en-US" altLang="en-US" sz="2800" dirty="0"/>
              <a:t>Never show aggression nor create</a:t>
            </a:r>
            <a:br>
              <a:rPr lang="en-US" altLang="en-US" sz="2800" dirty="0"/>
            </a:br>
            <a:r>
              <a:rPr lang="en-US" altLang="en-US" sz="2800" dirty="0"/>
              <a:t>an impression of apportioning blame.</a:t>
            </a:r>
          </a:p>
          <a:p>
            <a:r>
              <a:rPr lang="en-US" altLang="en-US" sz="2800" dirty="0"/>
              <a:t>Do not force solutions on users- play role of an advisor and facilitator</a:t>
            </a:r>
          </a:p>
          <a:p>
            <a:r>
              <a:rPr lang="en-US" altLang="en-US" sz="2800" dirty="0"/>
              <a:t>Explain limitations of the system </a:t>
            </a:r>
            <a:r>
              <a:rPr lang="en-US" altLang="en-US" sz="2800" i="1" dirty="0"/>
              <a:t>in user terms</a:t>
            </a:r>
          </a:p>
          <a:p>
            <a:r>
              <a:rPr lang="en-US" altLang="en-US" sz="2800" dirty="0"/>
              <a:t>Describe how system will help users in </a:t>
            </a:r>
            <a:r>
              <a:rPr lang="en-US" altLang="en-US" sz="2800" i="1" dirty="0"/>
              <a:t>their</a:t>
            </a:r>
            <a:r>
              <a:rPr lang="en-US" altLang="en-US" sz="2800" dirty="0"/>
              <a:t> work</a:t>
            </a:r>
          </a:p>
          <a:p>
            <a:r>
              <a:rPr lang="en-US" altLang="en-US" sz="2800" dirty="0"/>
              <a:t>Do not ask leading questions, ask for suggestions for improvement and follow them up.</a:t>
            </a:r>
          </a:p>
          <a:p>
            <a:pPr lvl="1"/>
            <a:endParaRPr lang="en-US" altLang="en-US" sz="1800" dirty="0"/>
          </a:p>
          <a:p>
            <a:endParaRPr lang="en-US" altLang="en-US" b="1" i="1" dirty="0"/>
          </a:p>
        </p:txBody>
      </p:sp>
      <p:sp>
        <p:nvSpPr>
          <p:cNvPr id="2" name="Footer Placeholder 1">
            <a:extLst>
              <a:ext uri="{FF2B5EF4-FFF2-40B4-BE49-F238E27FC236}">
                <a16:creationId xmlns:a16="http://schemas.microsoft.com/office/drawing/2014/main" id="{7ACDDC43-F7F6-4719-AE81-0BBD5E6B1ED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E655F2F-1CF7-4A72-82B8-7C49150473AB}"/>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16</a:t>
            </a:fld>
            <a:endParaRPr lang="en-US" altLang="en-US" dirty="0">
              <a:solidFill>
                <a:srgbClr val="1CADE4"/>
              </a:solidFill>
              <a:latin typeface="Calibri" panose="020F0502020204030204"/>
              <a:cs typeface="+mn-cs"/>
            </a:endParaRPr>
          </a:p>
        </p:txBody>
      </p:sp>
      <p:grpSp>
        <p:nvGrpSpPr>
          <p:cNvPr id="28676" name="Group 3">
            <a:extLst>
              <a:ext uri="{FF2B5EF4-FFF2-40B4-BE49-F238E27FC236}">
                <a16:creationId xmlns:a16="http://schemas.microsoft.com/office/drawing/2014/main" id="{7DA50D92-B74F-4CEC-9D28-AD5800DE9D10}"/>
              </a:ext>
            </a:extLst>
          </p:cNvPr>
          <p:cNvGrpSpPr>
            <a:grpSpLocks/>
          </p:cNvGrpSpPr>
          <p:nvPr/>
        </p:nvGrpSpPr>
        <p:grpSpPr bwMode="auto">
          <a:xfrm>
            <a:off x="7536161" y="1158132"/>
            <a:ext cx="3097213" cy="974725"/>
            <a:chOff x="6012680" y="1158385"/>
            <a:chExt cx="3096344" cy="975013"/>
          </a:xfrm>
        </p:grpSpPr>
        <p:sp>
          <p:nvSpPr>
            <p:cNvPr id="28677" name="Rounded Rectangle 4">
              <a:extLst>
                <a:ext uri="{FF2B5EF4-FFF2-40B4-BE49-F238E27FC236}">
                  <a16:creationId xmlns:a16="http://schemas.microsoft.com/office/drawing/2014/main" id="{12D4D371-B979-4E21-ADD4-A1C3ED8AC8E7}"/>
                </a:ext>
              </a:extLst>
            </p:cNvPr>
            <p:cNvSpPr>
              <a:spLocks noChangeArrowheads="1"/>
            </p:cNvSpPr>
            <p:nvPr/>
          </p:nvSpPr>
          <p:spPr bwMode="auto">
            <a:xfrm>
              <a:off x="6012680" y="1158385"/>
              <a:ext cx="3096344" cy="975013"/>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dirty="0">
                <a:latin typeface="Times New Roman" panose="02020603050405020304" pitchFamily="18" charset="0"/>
              </a:endParaRPr>
            </a:p>
          </p:txBody>
        </p:sp>
        <p:sp>
          <p:nvSpPr>
            <p:cNvPr id="28678" name="TextBox 5">
              <a:extLst>
                <a:ext uri="{FF2B5EF4-FFF2-40B4-BE49-F238E27FC236}">
                  <a16:creationId xmlns:a16="http://schemas.microsoft.com/office/drawing/2014/main" id="{C642E02E-A849-4EF9-9732-C30F9A6DD7E8}"/>
                </a:ext>
              </a:extLst>
            </p:cNvPr>
            <p:cNvSpPr txBox="1">
              <a:spLocks noChangeArrowheads="1"/>
            </p:cNvSpPr>
            <p:nvPr/>
          </p:nvSpPr>
          <p:spPr bwMode="auto">
            <a:xfrm>
              <a:off x="6156076" y="1230393"/>
              <a:ext cx="2839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dirty="0">
                  <a:latin typeface="Times New Roman" panose="02020603050405020304" pitchFamily="18" charset="0"/>
                </a:rPr>
                <a:t>This slide to be read at home by students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1AFC0F4B-08DE-4F23-858B-870D2BF6F117}"/>
              </a:ext>
            </a:extLst>
          </p:cNvPr>
          <p:cNvSpPr>
            <a:spLocks noGrp="1" noChangeArrowheads="1"/>
          </p:cNvSpPr>
          <p:nvPr>
            <p:ph type="title"/>
          </p:nvPr>
        </p:nvSpPr>
        <p:spPr>
          <a:xfrm>
            <a:off x="911424" y="188640"/>
            <a:ext cx="10441160" cy="792088"/>
          </a:xfrm>
        </p:spPr>
        <p:txBody>
          <a:bodyPr>
            <a:noAutofit/>
          </a:bodyPr>
          <a:lstStyle/>
          <a:p>
            <a:r>
              <a:rPr lang="en-US" altLang="en-US" dirty="0"/>
              <a:t>Interview Question Types: </a:t>
            </a:r>
            <a:r>
              <a:rPr lang="en-US" altLang="en-US" b="1" dirty="0"/>
              <a:t>Open Questions</a:t>
            </a:r>
          </a:p>
        </p:txBody>
      </p:sp>
      <p:sp>
        <p:nvSpPr>
          <p:cNvPr id="20483" name="Rectangle 1027">
            <a:extLst>
              <a:ext uri="{FF2B5EF4-FFF2-40B4-BE49-F238E27FC236}">
                <a16:creationId xmlns:a16="http://schemas.microsoft.com/office/drawing/2014/main" id="{E33E7ECF-5F17-4321-99FF-DA484AD095DA}"/>
              </a:ext>
            </a:extLst>
          </p:cNvPr>
          <p:cNvSpPr>
            <a:spLocks noGrp="1" noChangeArrowheads="1"/>
          </p:cNvSpPr>
          <p:nvPr>
            <p:ph idx="1"/>
          </p:nvPr>
        </p:nvSpPr>
        <p:spPr>
          <a:xfrm>
            <a:off x="839416" y="1196752"/>
            <a:ext cx="10513168" cy="5185666"/>
          </a:xfrm>
        </p:spPr>
        <p:txBody>
          <a:bodyPr>
            <a:normAutofit lnSpcReduction="10000"/>
          </a:bodyPr>
          <a:lstStyle/>
          <a:p>
            <a:pPr>
              <a:defRPr/>
            </a:pPr>
            <a:r>
              <a:rPr lang="en-AU" altLang="en-US" sz="2400" dirty="0"/>
              <a:t>Encourage spontaneous and unstructured responses.</a:t>
            </a:r>
          </a:p>
          <a:p>
            <a:pPr>
              <a:defRPr/>
            </a:pPr>
            <a:r>
              <a:rPr lang="en-US" altLang="en-US" sz="2400" dirty="0"/>
              <a:t>General questions establishing a viewpoint</a:t>
            </a:r>
          </a:p>
          <a:p>
            <a:pPr>
              <a:defRPr/>
            </a:pPr>
            <a:r>
              <a:rPr lang="en-AU" sz="2400" dirty="0"/>
              <a:t>Question that </a:t>
            </a:r>
            <a:r>
              <a:rPr lang="en-AU" sz="2400" b="1" dirty="0"/>
              <a:t>requires a full answer</a:t>
            </a:r>
          </a:p>
          <a:p>
            <a:pPr>
              <a:defRPr/>
            </a:pPr>
            <a:r>
              <a:rPr lang="en-AU" sz="2400" dirty="0"/>
              <a:t>Open-ended questions begin with the following words: why, how, what, describe, tell me about..., or what do you think about...</a:t>
            </a:r>
          </a:p>
          <a:p>
            <a:pPr>
              <a:defRPr/>
            </a:pPr>
            <a:r>
              <a:rPr lang="en-AU" sz="2400" dirty="0"/>
              <a:t>Examples of open-ended questions are:</a:t>
            </a:r>
          </a:p>
          <a:p>
            <a:pPr lvl="1">
              <a:defRPr/>
            </a:pPr>
            <a:r>
              <a:rPr lang="en-AU" sz="2000" dirty="0"/>
              <a:t>"What happened after I left?“</a:t>
            </a:r>
          </a:p>
          <a:p>
            <a:pPr lvl="1">
              <a:defRPr/>
            </a:pPr>
            <a:r>
              <a:rPr lang="en-AU" sz="2000" dirty="0"/>
              <a:t>"Why did Jim leave before Susan?"</a:t>
            </a:r>
          </a:p>
          <a:p>
            <a:pPr lvl="1">
              <a:defRPr/>
            </a:pPr>
            <a:r>
              <a:rPr lang="en-AU" sz="2000" dirty="0"/>
              <a:t>"Tell me about your day at work."</a:t>
            </a:r>
          </a:p>
          <a:p>
            <a:pPr lvl="1">
              <a:defRPr/>
            </a:pPr>
            <a:r>
              <a:rPr lang="en-AU" sz="2000" dirty="0"/>
              <a:t>"What do you think about the new season of this TV show?“</a:t>
            </a:r>
          </a:p>
          <a:p>
            <a:pPr lvl="1">
              <a:defRPr/>
            </a:pPr>
            <a:r>
              <a:rPr lang="en-US" altLang="en-US" sz="2000" dirty="0"/>
              <a:t>“Is there anything else I should be asking you?” (Your last question of the interview)</a:t>
            </a:r>
          </a:p>
          <a:p>
            <a:pPr marL="57150" indent="0">
              <a:buNone/>
              <a:defRPr/>
            </a:pPr>
            <a:r>
              <a:rPr lang="en-US" altLang="en-US" sz="1400" dirty="0"/>
              <a:t>For more examples see http://examples.yourdictionary.com/examples-of-open-ended-and-closed-ended-questions.html</a:t>
            </a:r>
          </a:p>
        </p:txBody>
      </p:sp>
      <p:sp>
        <p:nvSpPr>
          <p:cNvPr id="2" name="Footer Placeholder 1">
            <a:extLst>
              <a:ext uri="{FF2B5EF4-FFF2-40B4-BE49-F238E27FC236}">
                <a16:creationId xmlns:a16="http://schemas.microsoft.com/office/drawing/2014/main" id="{B3B7E54E-D4F5-40BC-8D86-B72A7AFF247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A81B6CA-5F45-4AD9-8B6C-3D9971D91B6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7">
            <a:extLst>
              <a:ext uri="{FF2B5EF4-FFF2-40B4-BE49-F238E27FC236}">
                <a16:creationId xmlns:a16="http://schemas.microsoft.com/office/drawing/2014/main" id="{B7ACB68E-B2AB-4FB3-A7EE-2CB304F0F93D}"/>
              </a:ext>
            </a:extLst>
          </p:cNvPr>
          <p:cNvSpPr>
            <a:spLocks noGrp="1" noChangeArrowheads="1"/>
          </p:cNvSpPr>
          <p:nvPr>
            <p:ph idx="1"/>
          </p:nvPr>
        </p:nvSpPr>
        <p:spPr>
          <a:xfrm>
            <a:off x="839416" y="1268761"/>
            <a:ext cx="10441160" cy="5512942"/>
          </a:xfrm>
        </p:spPr>
        <p:txBody>
          <a:bodyPr>
            <a:normAutofit/>
          </a:bodyPr>
          <a:lstStyle/>
          <a:p>
            <a:pPr>
              <a:defRPr/>
            </a:pPr>
            <a:r>
              <a:rPr lang="en-AU" sz="2400" b="1" dirty="0"/>
              <a:t>Question that can be answered by single word (yes or no) or a short phrase.</a:t>
            </a:r>
          </a:p>
          <a:p>
            <a:pPr>
              <a:defRPr/>
            </a:pPr>
            <a:r>
              <a:rPr lang="en-AU" sz="2400" dirty="0"/>
              <a:t>They are used to obtain facts and specific pieces of information.</a:t>
            </a:r>
          </a:p>
          <a:p>
            <a:pPr>
              <a:defRPr/>
            </a:pPr>
            <a:r>
              <a:rPr lang="en-GB" altLang="en-US" sz="2400" dirty="0"/>
              <a:t>Limit or restrict the response</a:t>
            </a:r>
            <a:r>
              <a:rPr lang="en-US" altLang="en-US" sz="2400" dirty="0"/>
              <a:t> requiring specific answer such as a number, explanation of a report, reason for an action”</a:t>
            </a:r>
          </a:p>
          <a:p>
            <a:pPr>
              <a:defRPr/>
            </a:pPr>
            <a:r>
              <a:rPr lang="en-AU" sz="2400" dirty="0"/>
              <a:t>Examples of closed-ended questions are:</a:t>
            </a:r>
          </a:p>
          <a:p>
            <a:pPr lvl="1">
              <a:defRPr/>
            </a:pPr>
            <a:r>
              <a:rPr lang="en-AU" sz="2400" dirty="0"/>
              <a:t>"Who will you choose?"</a:t>
            </a:r>
          </a:p>
          <a:p>
            <a:pPr lvl="1">
              <a:defRPr/>
            </a:pPr>
            <a:r>
              <a:rPr lang="en-AU" sz="2400" dirty="0"/>
              <a:t>"What brand of car do you own?"</a:t>
            </a:r>
          </a:p>
          <a:p>
            <a:pPr lvl="1">
              <a:defRPr/>
            </a:pPr>
            <a:r>
              <a:rPr lang="en-AU" sz="2400" dirty="0"/>
              <a:t>"Did you speak to Bob?"</a:t>
            </a:r>
          </a:p>
          <a:p>
            <a:pPr lvl="1">
              <a:defRPr/>
            </a:pPr>
            <a:r>
              <a:rPr lang="en-AU" sz="2400" dirty="0"/>
              <a:t>"Did Susan leave with Jim?"</a:t>
            </a:r>
          </a:p>
          <a:p>
            <a:pPr marL="57150" indent="0">
              <a:buNone/>
              <a:defRPr/>
            </a:pPr>
            <a:br>
              <a:rPr lang="en-US" altLang="en-US" sz="1400" dirty="0"/>
            </a:br>
            <a:r>
              <a:rPr lang="en-US" altLang="en-US" sz="1400" dirty="0"/>
              <a:t>For more examples see http://examples.yourdictionary.com/examples-of-open-ended-and-closed-ended-questions.html</a:t>
            </a:r>
          </a:p>
          <a:p>
            <a:pPr marL="457200" lvl="1" indent="0">
              <a:buNone/>
              <a:defRPr/>
            </a:pPr>
            <a:endParaRPr lang="en-AU" sz="2400" dirty="0"/>
          </a:p>
        </p:txBody>
      </p:sp>
      <p:sp>
        <p:nvSpPr>
          <p:cNvPr id="2" name="Footer Placeholder 1">
            <a:extLst>
              <a:ext uri="{FF2B5EF4-FFF2-40B4-BE49-F238E27FC236}">
                <a16:creationId xmlns:a16="http://schemas.microsoft.com/office/drawing/2014/main" id="{4BF28A2E-2A05-4F98-A28E-DA07F215974E}"/>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95CC8CB-013E-4240-8FBC-BE9C2B797A34}"/>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18</a:t>
            </a:fld>
            <a:endParaRPr lang="en-US" altLang="en-US" dirty="0">
              <a:solidFill>
                <a:srgbClr val="1CADE4"/>
              </a:solidFill>
              <a:latin typeface="Calibri" panose="020F0502020204030204"/>
              <a:cs typeface="+mn-cs"/>
            </a:endParaRPr>
          </a:p>
        </p:txBody>
      </p:sp>
      <p:sp>
        <p:nvSpPr>
          <p:cNvPr id="7" name="Rectangle 1026">
            <a:extLst>
              <a:ext uri="{FF2B5EF4-FFF2-40B4-BE49-F238E27FC236}">
                <a16:creationId xmlns:a16="http://schemas.microsoft.com/office/drawing/2014/main" id="{C9F14C38-379E-4A8B-B456-526728570731}"/>
              </a:ext>
            </a:extLst>
          </p:cNvPr>
          <p:cNvSpPr>
            <a:spLocks noGrp="1" noChangeArrowheads="1"/>
          </p:cNvSpPr>
          <p:nvPr>
            <p:ph type="title"/>
          </p:nvPr>
        </p:nvSpPr>
        <p:spPr>
          <a:xfrm>
            <a:off x="812800" y="188913"/>
            <a:ext cx="10755313" cy="725487"/>
          </a:xfrm>
        </p:spPr>
        <p:txBody>
          <a:bodyPr>
            <a:noAutofit/>
          </a:bodyPr>
          <a:lstStyle/>
          <a:p>
            <a:r>
              <a:rPr lang="en-US" altLang="en-US" dirty="0"/>
              <a:t>Interview Question Types: </a:t>
            </a:r>
            <a:r>
              <a:rPr lang="en-US" altLang="en-US" b="1" dirty="0"/>
              <a:t>Closed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a:extLst>
              <a:ext uri="{FF2B5EF4-FFF2-40B4-BE49-F238E27FC236}">
                <a16:creationId xmlns:a16="http://schemas.microsoft.com/office/drawing/2014/main" id="{5E3F3EBF-89FA-46F0-BF84-BABDFB5B652F}"/>
              </a:ext>
            </a:extLst>
          </p:cNvPr>
          <p:cNvSpPr>
            <a:spLocks noGrp="1" noChangeArrowheads="1"/>
          </p:cNvSpPr>
          <p:nvPr>
            <p:ph type="title"/>
          </p:nvPr>
        </p:nvSpPr>
        <p:spPr>
          <a:xfrm>
            <a:off x="911424" y="188640"/>
            <a:ext cx="7772400" cy="726082"/>
          </a:xfrm>
        </p:spPr>
        <p:txBody>
          <a:bodyPr/>
          <a:lstStyle/>
          <a:p>
            <a:r>
              <a:rPr lang="en-US" altLang="en-US" dirty="0"/>
              <a:t>Interview Question Types: </a:t>
            </a:r>
            <a:r>
              <a:rPr lang="en-US" altLang="en-US" b="1" dirty="0"/>
              <a:t>Probes</a:t>
            </a:r>
          </a:p>
        </p:txBody>
      </p:sp>
      <p:sp>
        <p:nvSpPr>
          <p:cNvPr id="34818" name="Rectangle 1027">
            <a:extLst>
              <a:ext uri="{FF2B5EF4-FFF2-40B4-BE49-F238E27FC236}">
                <a16:creationId xmlns:a16="http://schemas.microsoft.com/office/drawing/2014/main" id="{02133CB0-89A4-4D0D-B899-6FE63BFC8D9D}"/>
              </a:ext>
            </a:extLst>
          </p:cNvPr>
          <p:cNvSpPr>
            <a:spLocks noGrp="1" noChangeArrowheads="1"/>
          </p:cNvSpPr>
          <p:nvPr>
            <p:ph idx="1"/>
          </p:nvPr>
        </p:nvSpPr>
        <p:spPr/>
        <p:txBody>
          <a:bodyPr/>
          <a:lstStyle/>
          <a:p>
            <a:r>
              <a:rPr lang="en-US" altLang="en-US" sz="4000" b="1" dirty="0"/>
              <a:t>Probes are a</a:t>
            </a:r>
          </a:p>
          <a:p>
            <a:pPr lvl="1"/>
            <a:r>
              <a:rPr lang="en-US" altLang="en-US" sz="3600" dirty="0"/>
              <a:t>Follow up from a previous answer</a:t>
            </a:r>
          </a:p>
          <a:p>
            <a:pPr lvl="1"/>
            <a:r>
              <a:rPr lang="en-US" altLang="en-US" sz="3600" dirty="0"/>
              <a:t>“Why do you…”</a:t>
            </a:r>
          </a:p>
          <a:p>
            <a:pPr lvl="1"/>
            <a:r>
              <a:rPr lang="en-US" altLang="en-US" sz="3600" dirty="0"/>
              <a:t>“Where do you…”</a:t>
            </a:r>
          </a:p>
          <a:p>
            <a:pPr lvl="1"/>
            <a:r>
              <a:rPr lang="en-US" altLang="en-US" sz="3600" dirty="0"/>
              <a:t>“How often do you…”</a:t>
            </a:r>
          </a:p>
          <a:p>
            <a:endParaRPr lang="en-US" altLang="en-US" i="1" dirty="0"/>
          </a:p>
        </p:txBody>
      </p:sp>
      <p:sp>
        <p:nvSpPr>
          <p:cNvPr id="2" name="Footer Placeholder 1">
            <a:extLst>
              <a:ext uri="{FF2B5EF4-FFF2-40B4-BE49-F238E27FC236}">
                <a16:creationId xmlns:a16="http://schemas.microsoft.com/office/drawing/2014/main" id="{4F9E6D98-68F0-4DD6-A66F-B03083D08300}"/>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FE3A4445-EDC8-456D-A49F-56ED953935BD}"/>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B0EE5890-4E34-4B9C-9659-66C497279736}"/>
              </a:ext>
            </a:extLst>
          </p:cNvPr>
          <p:cNvSpPr>
            <a:spLocks noGrp="1" noChangeArrowheads="1"/>
          </p:cNvSpPr>
          <p:nvPr>
            <p:ph type="title"/>
          </p:nvPr>
        </p:nvSpPr>
        <p:spPr>
          <a:xfrm>
            <a:off x="991816" y="188641"/>
            <a:ext cx="8066856" cy="726083"/>
          </a:xfrm>
        </p:spPr>
        <p:txBody>
          <a:bodyPr/>
          <a:lstStyle/>
          <a:p>
            <a:r>
              <a:rPr lang="en-AU" altLang="en-US" dirty="0"/>
              <a:t>Objectives</a:t>
            </a:r>
          </a:p>
        </p:txBody>
      </p:sp>
      <p:sp>
        <p:nvSpPr>
          <p:cNvPr id="6147" name="Rectangle 1027">
            <a:extLst>
              <a:ext uri="{FF2B5EF4-FFF2-40B4-BE49-F238E27FC236}">
                <a16:creationId xmlns:a16="http://schemas.microsoft.com/office/drawing/2014/main" id="{0FCF2CE4-6BC4-4338-BAA2-2B9A6D513418}"/>
              </a:ext>
            </a:extLst>
          </p:cNvPr>
          <p:cNvSpPr>
            <a:spLocks noGrp="1" noChangeArrowheads="1"/>
          </p:cNvSpPr>
          <p:nvPr>
            <p:ph idx="1"/>
          </p:nvPr>
        </p:nvSpPr>
        <p:spPr>
          <a:xfrm>
            <a:off x="839416" y="1484785"/>
            <a:ext cx="10513168" cy="4638675"/>
          </a:xfrm>
        </p:spPr>
        <p:txBody>
          <a:bodyPr>
            <a:normAutofit/>
          </a:bodyPr>
          <a:lstStyle/>
          <a:p>
            <a:r>
              <a:rPr lang="en-US" altLang="en-US" sz="2800" dirty="0"/>
              <a:t>Plan for and carry out </a:t>
            </a:r>
            <a:r>
              <a:rPr lang="en-US" altLang="en-US" sz="2800" b="1" dirty="0"/>
              <a:t>elicitation of requirements from stakeholders</a:t>
            </a:r>
            <a:r>
              <a:rPr lang="en-US" altLang="en-US" sz="2800" dirty="0"/>
              <a:t> and other sources</a:t>
            </a:r>
          </a:p>
          <a:p>
            <a:r>
              <a:rPr lang="en-US" altLang="en-US" sz="2800" dirty="0"/>
              <a:t>Understand the </a:t>
            </a:r>
            <a:r>
              <a:rPr lang="en-US" altLang="en-US" sz="2800" b="1" dirty="0"/>
              <a:t>benefits and drawbacks of</a:t>
            </a:r>
            <a:r>
              <a:rPr lang="en-US" altLang="en-US" sz="2800" dirty="0"/>
              <a:t> different </a:t>
            </a:r>
            <a:r>
              <a:rPr lang="en-US" altLang="en-US" sz="2800" b="1" dirty="0"/>
              <a:t>elicitation techniques</a:t>
            </a:r>
          </a:p>
          <a:p>
            <a:r>
              <a:rPr lang="en-US" altLang="en-US" sz="2800" dirty="0"/>
              <a:t>Identify appropriate technique for eliciting requirements for a given system and situation</a:t>
            </a:r>
          </a:p>
          <a:p>
            <a:r>
              <a:rPr lang="en-US" altLang="en-US" sz="2800" dirty="0"/>
              <a:t>Understand the differences between requirements elicitation for existing systems vs the new system</a:t>
            </a:r>
          </a:p>
        </p:txBody>
      </p:sp>
      <p:sp>
        <p:nvSpPr>
          <p:cNvPr id="2" name="Footer Placeholder 1">
            <a:extLst>
              <a:ext uri="{FF2B5EF4-FFF2-40B4-BE49-F238E27FC236}">
                <a16:creationId xmlns:a16="http://schemas.microsoft.com/office/drawing/2014/main" id="{89AB1D85-0015-496C-9401-8F07AAB32D4F}"/>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C2A0765-1454-4E73-AE65-4E4CC7DFF8C5}"/>
              </a:ext>
            </a:extLst>
          </p:cNvPr>
          <p:cNvSpPr>
            <a:spLocks noGrp="1"/>
          </p:cNvSpPr>
          <p:nvPr>
            <p:ph type="sldNum" sz="quarter" idx="11"/>
          </p:nvPr>
        </p:nvSpPr>
        <p:spPr>
          <a:xfrm>
            <a:off x="10608734" y="6448426"/>
            <a:ext cx="840317" cy="365125"/>
          </a:xfrm>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06A1F6E6-7857-4318-81CC-6DC037BD0FB1}"/>
              </a:ext>
            </a:extLst>
          </p:cNvPr>
          <p:cNvSpPr>
            <a:spLocks noGrp="1" noChangeArrowheads="1"/>
          </p:cNvSpPr>
          <p:nvPr>
            <p:ph type="title"/>
          </p:nvPr>
        </p:nvSpPr>
        <p:spPr/>
        <p:txBody>
          <a:bodyPr/>
          <a:lstStyle/>
          <a:p>
            <a:r>
              <a:rPr lang="en-US" altLang="en-US" dirty="0"/>
              <a:t>Interview Questions</a:t>
            </a:r>
          </a:p>
        </p:txBody>
      </p:sp>
      <p:sp>
        <p:nvSpPr>
          <p:cNvPr id="36867" name="Rectangle 1027">
            <a:extLst>
              <a:ext uri="{FF2B5EF4-FFF2-40B4-BE49-F238E27FC236}">
                <a16:creationId xmlns:a16="http://schemas.microsoft.com/office/drawing/2014/main" id="{D08654F6-8BFE-46BD-9260-FA6A98440C53}"/>
              </a:ext>
            </a:extLst>
          </p:cNvPr>
          <p:cNvSpPr>
            <a:spLocks noGrp="1" noChangeArrowheads="1"/>
          </p:cNvSpPr>
          <p:nvPr>
            <p:ph idx="1"/>
          </p:nvPr>
        </p:nvSpPr>
        <p:spPr>
          <a:xfrm>
            <a:off x="911424" y="1340768"/>
            <a:ext cx="10513168" cy="5040560"/>
          </a:xfrm>
        </p:spPr>
        <p:txBody>
          <a:bodyPr/>
          <a:lstStyle/>
          <a:p>
            <a:r>
              <a:rPr lang="en-US" altLang="en-US" sz="2400" dirty="0"/>
              <a:t>General </a:t>
            </a:r>
          </a:p>
          <a:p>
            <a:pPr lvl="1"/>
            <a:r>
              <a:rPr lang="en-US" altLang="en-US" sz="2000" dirty="0"/>
              <a:t>What do you think of …</a:t>
            </a:r>
          </a:p>
          <a:p>
            <a:r>
              <a:rPr lang="en-US" altLang="en-US" sz="2800" dirty="0"/>
              <a:t>Specific</a:t>
            </a:r>
          </a:p>
          <a:p>
            <a:pPr lvl="1"/>
            <a:r>
              <a:rPr lang="en-US" altLang="en-US" sz="2000" dirty="0"/>
              <a:t>How many …</a:t>
            </a:r>
          </a:p>
          <a:p>
            <a:pPr lvl="1"/>
            <a:r>
              <a:rPr lang="en-US" altLang="en-US" sz="2000" dirty="0"/>
              <a:t>What do you do with…</a:t>
            </a:r>
          </a:p>
          <a:p>
            <a:r>
              <a:rPr lang="en-US" altLang="en-US" sz="2800" dirty="0"/>
              <a:t>Probes</a:t>
            </a:r>
          </a:p>
          <a:p>
            <a:pPr lvl="1"/>
            <a:r>
              <a:rPr lang="en-US" altLang="en-US" sz="2000" dirty="0"/>
              <a:t>Why do you…</a:t>
            </a:r>
            <a:br>
              <a:rPr lang="en-US" altLang="en-US" sz="2000" dirty="0"/>
            </a:br>
            <a:endParaRPr lang="en-US" altLang="en-US" sz="2000" dirty="0"/>
          </a:p>
          <a:p>
            <a:r>
              <a:rPr lang="en-US" altLang="en-US" sz="2400" dirty="0"/>
              <a:t>Most interviews use a combination of all three question types. The approach you take will depend on the type of interviewee</a:t>
            </a:r>
          </a:p>
        </p:txBody>
      </p:sp>
      <p:sp>
        <p:nvSpPr>
          <p:cNvPr id="2" name="Footer Placeholder 1">
            <a:extLst>
              <a:ext uri="{FF2B5EF4-FFF2-40B4-BE49-F238E27FC236}">
                <a16:creationId xmlns:a16="http://schemas.microsoft.com/office/drawing/2014/main" id="{9BCEB0A4-E91B-4573-83BC-3B194E90351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0480176-9761-47E9-B30B-4B23D3759B4B}"/>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7ECC2A8-FAC8-43E3-A371-0F3CF1726B97}"/>
              </a:ext>
            </a:extLst>
          </p:cNvPr>
          <p:cNvSpPr>
            <a:spLocks noGrp="1" noChangeArrowheads="1"/>
          </p:cNvSpPr>
          <p:nvPr>
            <p:ph type="title"/>
          </p:nvPr>
        </p:nvSpPr>
        <p:spPr>
          <a:xfrm>
            <a:off x="910854" y="332657"/>
            <a:ext cx="8229600" cy="720725"/>
          </a:xfrm>
        </p:spPr>
        <p:txBody>
          <a:bodyPr/>
          <a:lstStyle/>
          <a:p>
            <a:pPr eaLnBrk="1" hangingPunct="1"/>
            <a:r>
              <a:rPr lang="en-AU" altLang="en-US" dirty="0"/>
              <a:t>Checklist for conducting interviews</a:t>
            </a:r>
            <a:endParaRPr lang="en-GB" altLang="en-US" dirty="0"/>
          </a:p>
        </p:txBody>
      </p:sp>
      <p:sp>
        <p:nvSpPr>
          <p:cNvPr id="38915" name="Rectangle 3">
            <a:extLst>
              <a:ext uri="{FF2B5EF4-FFF2-40B4-BE49-F238E27FC236}">
                <a16:creationId xmlns:a16="http://schemas.microsoft.com/office/drawing/2014/main" id="{5A74D2AD-EDAD-4829-AAA4-7F91E111636C}"/>
              </a:ext>
            </a:extLst>
          </p:cNvPr>
          <p:cNvSpPr>
            <a:spLocks noGrp="1" noChangeArrowheads="1"/>
          </p:cNvSpPr>
          <p:nvPr>
            <p:ph idx="1"/>
          </p:nvPr>
        </p:nvSpPr>
        <p:spPr>
          <a:xfrm>
            <a:off x="767408" y="1268760"/>
            <a:ext cx="10729192" cy="5112568"/>
          </a:xfrm>
        </p:spPr>
        <p:txBody>
          <a:bodyPr>
            <a:normAutofit/>
          </a:bodyPr>
          <a:lstStyle/>
          <a:p>
            <a:pPr marL="457200" indent="-457200">
              <a:lnSpc>
                <a:spcPct val="80000"/>
              </a:lnSpc>
            </a:pPr>
            <a:r>
              <a:rPr lang="en-AU" altLang="en-US" sz="2800" dirty="0"/>
              <a:t>After the interview:</a:t>
            </a:r>
          </a:p>
          <a:p>
            <a:pPr marL="1027113" lvl="1" indent="-455613">
              <a:lnSpc>
                <a:spcPct val="80000"/>
              </a:lnSpc>
              <a:spcAft>
                <a:spcPts val="600"/>
              </a:spcAft>
            </a:pPr>
            <a:r>
              <a:rPr lang="en-AU" altLang="en-US" sz="2400" dirty="0"/>
              <a:t>Thank interviewees for their time. Offer to provide them with a copy of your notes for them to validate. Make an appointment for further interviews if needed.</a:t>
            </a:r>
          </a:p>
          <a:p>
            <a:pPr marL="1027113" lvl="1" indent="-455613">
              <a:lnSpc>
                <a:spcPct val="80000"/>
              </a:lnSpc>
              <a:spcAft>
                <a:spcPts val="600"/>
              </a:spcAft>
            </a:pPr>
            <a:r>
              <a:rPr lang="en-AU" altLang="en-US" sz="2400" dirty="0"/>
              <a:t>Review and transcribe your tapes or notes ASAP after the interview while the content is still fresh in your mind.</a:t>
            </a:r>
          </a:p>
          <a:p>
            <a:pPr marL="1027113" lvl="1" indent="-455613">
              <a:lnSpc>
                <a:spcPct val="80000"/>
              </a:lnSpc>
              <a:spcAft>
                <a:spcPts val="600"/>
              </a:spcAft>
            </a:pPr>
            <a:r>
              <a:rPr lang="en-AU" altLang="en-US" sz="2400" dirty="0"/>
              <a:t>Review your notes for accuracy, completeness, consistency and understanding.</a:t>
            </a:r>
          </a:p>
          <a:p>
            <a:pPr marL="1027113" lvl="1" indent="-455613">
              <a:lnSpc>
                <a:spcPct val="80000"/>
              </a:lnSpc>
              <a:spcAft>
                <a:spcPts val="600"/>
              </a:spcAft>
            </a:pPr>
            <a:r>
              <a:rPr lang="en-AU" altLang="en-US" sz="2400" dirty="0"/>
              <a:t>Transfer information to appropriate models and documents.</a:t>
            </a:r>
          </a:p>
          <a:p>
            <a:pPr marL="1027113" lvl="1" indent="-455613">
              <a:lnSpc>
                <a:spcPct val="80000"/>
              </a:lnSpc>
              <a:spcAft>
                <a:spcPts val="600"/>
              </a:spcAft>
            </a:pPr>
            <a:r>
              <a:rPr lang="en-AU" altLang="en-US" sz="2400" dirty="0"/>
              <a:t>Identify areas needing further clarification.</a:t>
            </a:r>
          </a:p>
          <a:p>
            <a:pPr marL="1027113" lvl="1" indent="-455613">
              <a:lnSpc>
                <a:spcPct val="80000"/>
              </a:lnSpc>
              <a:spcAft>
                <a:spcPts val="600"/>
              </a:spcAft>
            </a:pPr>
            <a:r>
              <a:rPr lang="en-AU" altLang="en-US" sz="2400" dirty="0"/>
              <a:t>Send interviewees your notes and update your notes to reflect their comments.</a:t>
            </a:r>
            <a:endParaRPr lang="en-GB" altLang="en-US" sz="2400" dirty="0"/>
          </a:p>
        </p:txBody>
      </p:sp>
      <p:sp>
        <p:nvSpPr>
          <p:cNvPr id="2" name="Footer Placeholder 1">
            <a:extLst>
              <a:ext uri="{FF2B5EF4-FFF2-40B4-BE49-F238E27FC236}">
                <a16:creationId xmlns:a16="http://schemas.microsoft.com/office/drawing/2014/main" id="{EDEF68E2-292B-4D42-A8CB-767E497A94B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A02B726-2F0B-494F-84F0-36F12A1FAFE1}"/>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21</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177A324-3397-4014-A6F5-41AE14372CFA}"/>
              </a:ext>
            </a:extLst>
          </p:cNvPr>
          <p:cNvSpPr>
            <a:spLocks noGrp="1" noChangeArrowheads="1"/>
          </p:cNvSpPr>
          <p:nvPr>
            <p:ph type="title"/>
          </p:nvPr>
        </p:nvSpPr>
        <p:spPr>
          <a:xfrm>
            <a:off x="983879" y="332657"/>
            <a:ext cx="8229600" cy="720725"/>
          </a:xfrm>
        </p:spPr>
        <p:txBody>
          <a:bodyPr/>
          <a:lstStyle/>
          <a:p>
            <a:pPr eaLnBrk="1" hangingPunct="1"/>
            <a:r>
              <a:rPr lang="en-AU" altLang="en-US" dirty="0"/>
              <a:t>Advantages of Interviews</a:t>
            </a:r>
            <a:endParaRPr lang="en-GB" altLang="en-US" dirty="0"/>
          </a:p>
        </p:txBody>
      </p:sp>
      <p:sp>
        <p:nvSpPr>
          <p:cNvPr id="39939" name="Rectangle 3">
            <a:extLst>
              <a:ext uri="{FF2B5EF4-FFF2-40B4-BE49-F238E27FC236}">
                <a16:creationId xmlns:a16="http://schemas.microsoft.com/office/drawing/2014/main" id="{7B2B83E6-B0A2-4057-9C42-1F8FCE816120}"/>
              </a:ext>
            </a:extLst>
          </p:cNvPr>
          <p:cNvSpPr>
            <a:spLocks noGrp="1" noChangeArrowheads="1"/>
          </p:cNvSpPr>
          <p:nvPr>
            <p:ph idx="1"/>
          </p:nvPr>
        </p:nvSpPr>
        <p:spPr>
          <a:xfrm>
            <a:off x="839416" y="1196752"/>
            <a:ext cx="10513168" cy="4983833"/>
          </a:xfrm>
        </p:spPr>
        <p:txBody>
          <a:bodyPr/>
          <a:lstStyle/>
          <a:p>
            <a:pPr marL="457200" indent="-457200">
              <a:lnSpc>
                <a:spcPct val="150000"/>
              </a:lnSpc>
              <a:spcAft>
                <a:spcPts val="0"/>
              </a:spcAft>
              <a:buNone/>
            </a:pPr>
            <a:r>
              <a:rPr lang="en-AU" altLang="en-US" sz="3600" b="1" dirty="0"/>
              <a:t>+ </a:t>
            </a:r>
            <a:r>
              <a:rPr lang="en-US" altLang="en-US" sz="2400" dirty="0"/>
              <a:t>Allows the interviewer and participant to have </a:t>
            </a:r>
            <a:r>
              <a:rPr lang="en-US" altLang="en-US" sz="2400" b="1" dirty="0"/>
              <a:t>full discussions and explanations</a:t>
            </a:r>
            <a:r>
              <a:rPr lang="en-US" altLang="en-US" sz="2400" dirty="0"/>
              <a:t> of </a:t>
            </a:r>
            <a:r>
              <a:rPr lang="en-AU" altLang="en-US" sz="2400" dirty="0"/>
              <a:t>the questions and answers. </a:t>
            </a:r>
          </a:p>
          <a:p>
            <a:pPr marL="457200" indent="-457200">
              <a:lnSpc>
                <a:spcPct val="150000"/>
              </a:lnSpc>
              <a:spcAft>
                <a:spcPts val="0"/>
              </a:spcAft>
              <a:buNone/>
            </a:pPr>
            <a:r>
              <a:rPr lang="en-AU" altLang="en-US" sz="3600" b="1" dirty="0"/>
              <a:t>+ </a:t>
            </a:r>
            <a:r>
              <a:rPr lang="en-AU" altLang="en-US" sz="2400" dirty="0"/>
              <a:t>Personal contact allows responsiveness and adapting to what the user says.</a:t>
            </a:r>
            <a:endParaRPr lang="en-AU" altLang="en-US" sz="3600" b="1" dirty="0"/>
          </a:p>
          <a:p>
            <a:pPr marL="457200" indent="-457200">
              <a:lnSpc>
                <a:spcPct val="150000"/>
              </a:lnSpc>
              <a:spcAft>
                <a:spcPts val="0"/>
              </a:spcAft>
              <a:buNone/>
            </a:pPr>
            <a:r>
              <a:rPr lang="en-AU" altLang="en-US" sz="3600" b="1" dirty="0"/>
              <a:t>+ </a:t>
            </a:r>
            <a:r>
              <a:rPr lang="en-AU" altLang="en-US" sz="2400" dirty="0"/>
              <a:t>Analyst can probe in </a:t>
            </a:r>
            <a:r>
              <a:rPr lang="en-AU" altLang="en-US" sz="2400" b="1" dirty="0"/>
              <a:t>greater depth </a:t>
            </a:r>
            <a:r>
              <a:rPr lang="en-AU" altLang="en-US" sz="2400" dirty="0"/>
              <a:t>than any other methods of elicitation</a:t>
            </a:r>
          </a:p>
          <a:p>
            <a:pPr marL="457200" indent="-457200">
              <a:lnSpc>
                <a:spcPct val="150000"/>
              </a:lnSpc>
              <a:spcAft>
                <a:spcPts val="0"/>
              </a:spcAft>
              <a:buNone/>
            </a:pPr>
            <a:r>
              <a:rPr lang="en-AU" altLang="en-US" sz="3600" b="1" dirty="0"/>
              <a:t>+ </a:t>
            </a:r>
            <a:r>
              <a:rPr lang="en-US" altLang="en-US" sz="2400" dirty="0"/>
              <a:t>Allows interviewees to </a:t>
            </a:r>
            <a:r>
              <a:rPr lang="en-US" altLang="en-US" sz="2400" b="1" dirty="0"/>
              <a:t>express opinions in private </a:t>
            </a:r>
            <a:r>
              <a:rPr lang="en-US" altLang="en-US" sz="2400" dirty="0"/>
              <a:t>that they may be reluctant to express in public.</a:t>
            </a:r>
            <a:endParaRPr lang="en-AU" altLang="en-US" sz="2400" b="1" dirty="0"/>
          </a:p>
          <a:p>
            <a:pPr marL="457200" indent="-457200">
              <a:lnSpc>
                <a:spcPct val="90000"/>
              </a:lnSpc>
              <a:buNone/>
            </a:pPr>
            <a:endParaRPr lang="en-GB" altLang="en-US" sz="3600" b="1" dirty="0"/>
          </a:p>
        </p:txBody>
      </p:sp>
      <p:sp>
        <p:nvSpPr>
          <p:cNvPr id="2" name="Footer Placeholder 1">
            <a:extLst>
              <a:ext uri="{FF2B5EF4-FFF2-40B4-BE49-F238E27FC236}">
                <a16:creationId xmlns:a16="http://schemas.microsoft.com/office/drawing/2014/main" id="{F2D39B44-5125-4C35-A994-56CBAC8AA61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C81B3FA-8DEA-4D48-BD01-AFE45FBECA25}"/>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22</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6E4FED7-E6CC-432F-A3E8-F04BF742262B}"/>
              </a:ext>
            </a:extLst>
          </p:cNvPr>
          <p:cNvSpPr>
            <a:spLocks noGrp="1" noChangeArrowheads="1"/>
          </p:cNvSpPr>
          <p:nvPr>
            <p:ph type="title"/>
          </p:nvPr>
        </p:nvSpPr>
        <p:spPr>
          <a:xfrm>
            <a:off x="1035572" y="332657"/>
            <a:ext cx="9928996" cy="720725"/>
          </a:xfrm>
        </p:spPr>
        <p:txBody>
          <a:bodyPr/>
          <a:lstStyle/>
          <a:p>
            <a:pPr eaLnBrk="1" hangingPunct="1"/>
            <a:r>
              <a:rPr lang="en-AU" altLang="en-US" dirty="0"/>
              <a:t>Disadvantages of Interviews</a:t>
            </a:r>
            <a:endParaRPr lang="en-GB" altLang="en-US" dirty="0"/>
          </a:p>
        </p:txBody>
      </p:sp>
      <p:sp>
        <p:nvSpPr>
          <p:cNvPr id="40963" name="Rectangle 3">
            <a:extLst>
              <a:ext uri="{FF2B5EF4-FFF2-40B4-BE49-F238E27FC236}">
                <a16:creationId xmlns:a16="http://schemas.microsoft.com/office/drawing/2014/main" id="{4E6C8D61-915D-4EE1-906E-76D32A1270CA}"/>
              </a:ext>
            </a:extLst>
          </p:cNvPr>
          <p:cNvSpPr>
            <a:spLocks noGrp="1" noChangeArrowheads="1"/>
          </p:cNvSpPr>
          <p:nvPr>
            <p:ph idx="1"/>
          </p:nvPr>
        </p:nvSpPr>
        <p:spPr>
          <a:xfrm>
            <a:off x="839416" y="1196752"/>
            <a:ext cx="10513168" cy="5245100"/>
          </a:xfrm>
        </p:spPr>
        <p:txBody>
          <a:bodyPr>
            <a:normAutofit/>
          </a:bodyPr>
          <a:lstStyle/>
          <a:p>
            <a:pPr marL="457200" indent="-457200">
              <a:lnSpc>
                <a:spcPct val="90000"/>
              </a:lnSpc>
              <a:buNone/>
            </a:pPr>
            <a:r>
              <a:rPr lang="en-AU" altLang="en-US" sz="3600" b="1" dirty="0"/>
              <a:t>- </a:t>
            </a:r>
            <a:r>
              <a:rPr lang="en-AU" altLang="en-US" sz="2400" dirty="0"/>
              <a:t>Can be </a:t>
            </a:r>
            <a:r>
              <a:rPr lang="en-AU" altLang="en-US" sz="2400" b="1" dirty="0"/>
              <a:t>time consuming and costly</a:t>
            </a:r>
          </a:p>
          <a:p>
            <a:pPr marL="457200" indent="-457200">
              <a:lnSpc>
                <a:spcPct val="90000"/>
              </a:lnSpc>
              <a:buNone/>
            </a:pPr>
            <a:r>
              <a:rPr lang="en-AU" altLang="en-US" sz="3600" b="1" dirty="0"/>
              <a:t>- </a:t>
            </a:r>
            <a:r>
              <a:rPr lang="en-US" altLang="en-US" sz="2400" dirty="0"/>
              <a:t>Requires considerable commitment and involvement of the participants.</a:t>
            </a:r>
            <a:endParaRPr lang="en-AU" altLang="en-US" sz="2400" dirty="0"/>
          </a:p>
          <a:p>
            <a:pPr marL="457200" indent="-457200">
              <a:lnSpc>
                <a:spcPct val="90000"/>
              </a:lnSpc>
              <a:buNone/>
            </a:pPr>
            <a:r>
              <a:rPr lang="en-AU" altLang="en-US" sz="3600" b="1" dirty="0"/>
              <a:t>- </a:t>
            </a:r>
            <a:r>
              <a:rPr lang="en-AU" altLang="en-US" sz="2400" dirty="0"/>
              <a:t>Interview </a:t>
            </a:r>
            <a:r>
              <a:rPr lang="en-AU" altLang="en-US" sz="2400" b="1" dirty="0"/>
              <a:t>results have to be transcribed </a:t>
            </a:r>
            <a:r>
              <a:rPr lang="en-AU" altLang="en-US" sz="2400" dirty="0"/>
              <a:t>and written and </a:t>
            </a:r>
            <a:r>
              <a:rPr lang="en-US" altLang="en-US" sz="2400" dirty="0"/>
              <a:t>transcription and analysis of interview data can be complex and expensive.</a:t>
            </a:r>
            <a:endParaRPr lang="en-AU" altLang="en-US" sz="2400" b="1" dirty="0"/>
          </a:p>
          <a:p>
            <a:pPr marL="457200" indent="-457200">
              <a:lnSpc>
                <a:spcPct val="90000"/>
              </a:lnSpc>
              <a:buNone/>
            </a:pPr>
            <a:r>
              <a:rPr lang="en-AU" altLang="en-US" sz="3600" b="1" dirty="0"/>
              <a:t>- </a:t>
            </a:r>
            <a:r>
              <a:rPr lang="en-AU" altLang="en-US" sz="2400" dirty="0"/>
              <a:t>Can be </a:t>
            </a:r>
            <a:r>
              <a:rPr lang="en-AU" altLang="en-US" sz="2400" b="1" dirty="0"/>
              <a:t>subject to bias</a:t>
            </a:r>
          </a:p>
          <a:p>
            <a:pPr marL="457200" indent="-457200">
              <a:lnSpc>
                <a:spcPct val="90000"/>
              </a:lnSpc>
              <a:buNone/>
            </a:pPr>
            <a:r>
              <a:rPr lang="en-AU" altLang="en-US" sz="3600" b="1" dirty="0"/>
              <a:t>- </a:t>
            </a:r>
            <a:r>
              <a:rPr lang="en-AU" altLang="en-US" sz="2400" dirty="0"/>
              <a:t>If conflicting information is given, it can be difficult to resolve and </a:t>
            </a:r>
            <a:r>
              <a:rPr lang="en-US" altLang="en-US" sz="2400" dirty="0"/>
              <a:t>interviews are </a:t>
            </a:r>
            <a:r>
              <a:rPr lang="en-US" altLang="en-US" sz="2400" b="1" dirty="0"/>
              <a:t>not an ideal means of reaching consensus</a:t>
            </a:r>
            <a:r>
              <a:rPr lang="en-US" altLang="en-US" sz="2400" dirty="0"/>
              <a:t> across a group of stakeholders.</a:t>
            </a:r>
            <a:endParaRPr lang="en-AU" altLang="en-US" sz="2400" dirty="0"/>
          </a:p>
          <a:p>
            <a:pPr marL="457200" indent="-457200">
              <a:lnSpc>
                <a:spcPct val="90000"/>
              </a:lnSpc>
              <a:buNone/>
            </a:pPr>
            <a:r>
              <a:rPr lang="en-AU" altLang="en-US" sz="3600" b="1" dirty="0"/>
              <a:t>- </a:t>
            </a:r>
            <a:r>
              <a:rPr lang="en-US" altLang="en-US" sz="2400" dirty="0"/>
              <a:t>There is a risk of unintentionally leading the interviewee.</a:t>
            </a:r>
          </a:p>
          <a:p>
            <a:pPr marL="457200" indent="-457200">
              <a:lnSpc>
                <a:spcPct val="90000"/>
              </a:lnSpc>
              <a:buNone/>
            </a:pPr>
            <a:endParaRPr lang="en-AU" altLang="en-US" sz="2400" dirty="0"/>
          </a:p>
          <a:p>
            <a:pPr marL="457200" indent="-457200">
              <a:lnSpc>
                <a:spcPct val="90000"/>
              </a:lnSpc>
              <a:buNone/>
            </a:pPr>
            <a:endParaRPr lang="en-GB" altLang="en-US" sz="3600" b="1" dirty="0"/>
          </a:p>
        </p:txBody>
      </p:sp>
      <p:sp>
        <p:nvSpPr>
          <p:cNvPr id="2" name="Footer Placeholder 1">
            <a:extLst>
              <a:ext uri="{FF2B5EF4-FFF2-40B4-BE49-F238E27FC236}">
                <a16:creationId xmlns:a16="http://schemas.microsoft.com/office/drawing/2014/main" id="{EC101249-A02B-4624-980C-EB5B76863194}"/>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65DA779-42CB-4FDA-836F-960423977591}"/>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a:extLst>
              <a:ext uri="{FF2B5EF4-FFF2-40B4-BE49-F238E27FC236}">
                <a16:creationId xmlns:a16="http://schemas.microsoft.com/office/drawing/2014/main" id="{8DD21BE7-7691-4DDB-815A-B3CC4A02A609}"/>
              </a:ext>
            </a:extLst>
          </p:cNvPr>
          <p:cNvSpPr>
            <a:spLocks noGrp="1" noChangeArrowheads="1"/>
          </p:cNvSpPr>
          <p:nvPr>
            <p:ph type="title"/>
          </p:nvPr>
        </p:nvSpPr>
        <p:spPr>
          <a:xfrm>
            <a:off x="839416" y="197768"/>
            <a:ext cx="11595618" cy="854968"/>
          </a:xfrm>
        </p:spPr>
        <p:txBody>
          <a:bodyPr/>
          <a:lstStyle/>
          <a:p>
            <a:r>
              <a:rPr lang="en-US" altLang="en-US" sz="3400" dirty="0"/>
              <a:t>Requirements Elicitation Techniques – </a:t>
            </a:r>
            <a:r>
              <a:rPr lang="en-US" altLang="en-US" sz="3400" b="1" dirty="0"/>
              <a:t>Surveys/Questionnaires</a:t>
            </a:r>
          </a:p>
        </p:txBody>
      </p:sp>
      <p:sp>
        <p:nvSpPr>
          <p:cNvPr id="41986" name="Rectangle 3">
            <a:extLst>
              <a:ext uri="{FF2B5EF4-FFF2-40B4-BE49-F238E27FC236}">
                <a16:creationId xmlns:a16="http://schemas.microsoft.com/office/drawing/2014/main" id="{9A20FA72-D455-463B-9816-F3C6CBE5EFC1}"/>
              </a:ext>
            </a:extLst>
          </p:cNvPr>
          <p:cNvSpPr>
            <a:spLocks noGrp="1" noChangeArrowheads="1"/>
          </p:cNvSpPr>
          <p:nvPr>
            <p:ph idx="1"/>
          </p:nvPr>
        </p:nvSpPr>
        <p:spPr>
          <a:xfrm>
            <a:off x="839416" y="1093118"/>
            <a:ext cx="10539784" cy="5432227"/>
          </a:xfrm>
        </p:spPr>
        <p:txBody>
          <a:bodyPr>
            <a:normAutofit/>
          </a:bodyPr>
          <a:lstStyle/>
          <a:p>
            <a:pPr marL="0" indent="0">
              <a:lnSpc>
                <a:spcPct val="90000"/>
              </a:lnSpc>
              <a:spcBef>
                <a:spcPts val="0"/>
              </a:spcBef>
            </a:pPr>
            <a:r>
              <a:rPr lang="en-GB" altLang="en-US" sz="3000" dirty="0"/>
              <a:t> </a:t>
            </a:r>
            <a:r>
              <a:rPr lang="en-GB" altLang="en-US" sz="2800" dirty="0"/>
              <a:t>A Questionnaire or </a:t>
            </a:r>
            <a:r>
              <a:rPr lang="en-AU" altLang="en-US" sz="2800" dirty="0"/>
              <a:t>“Survey” is a document containing a number of standard questions that can be sent to individuals to obtain information </a:t>
            </a:r>
            <a:r>
              <a:rPr lang="en-AU" altLang="en-US" sz="2800" b="1" dirty="0"/>
              <a:t>from a large number of people </a:t>
            </a:r>
            <a:r>
              <a:rPr lang="en-AU" altLang="en-US" sz="2800" dirty="0"/>
              <a:t>or when the people are geographically dispersed.</a:t>
            </a:r>
          </a:p>
          <a:p>
            <a:pPr marL="0" indent="0">
              <a:lnSpc>
                <a:spcPct val="90000"/>
              </a:lnSpc>
              <a:spcBef>
                <a:spcPts val="0"/>
              </a:spcBef>
            </a:pPr>
            <a:endParaRPr lang="en-AU" altLang="en-US" sz="2800" dirty="0"/>
          </a:p>
          <a:p>
            <a:pPr marL="0" indent="0">
              <a:lnSpc>
                <a:spcPct val="90000"/>
              </a:lnSpc>
              <a:spcBef>
                <a:spcPts val="0"/>
              </a:spcBef>
            </a:pPr>
            <a:r>
              <a:rPr lang="en-AU" altLang="en-US" sz="2800" dirty="0"/>
              <a:t> So, you could send these list of questions to your stakeholders asking them about the new system or the changes to the existing system</a:t>
            </a:r>
            <a:br>
              <a:rPr lang="en-AU" altLang="en-US" sz="2800" dirty="0"/>
            </a:br>
            <a:endParaRPr lang="en-AU" altLang="en-US" sz="2800" dirty="0"/>
          </a:p>
          <a:p>
            <a:pPr marL="0" indent="0">
              <a:lnSpc>
                <a:spcPct val="90000"/>
              </a:lnSpc>
              <a:spcBef>
                <a:spcPts val="0"/>
              </a:spcBef>
            </a:pPr>
            <a:r>
              <a:rPr lang="en-AU" altLang="en-US" sz="2800" dirty="0"/>
              <a:t> Can collect both quantitative and qualitative data.</a:t>
            </a:r>
            <a:br>
              <a:rPr lang="en-AU" altLang="en-US" sz="2800" dirty="0"/>
            </a:br>
            <a:endParaRPr lang="en-AU" altLang="en-US" sz="2800" dirty="0"/>
          </a:p>
          <a:p>
            <a:pPr marL="0" indent="0">
              <a:lnSpc>
                <a:spcPct val="90000"/>
              </a:lnSpc>
              <a:spcBef>
                <a:spcPts val="0"/>
              </a:spcBef>
            </a:pPr>
            <a:r>
              <a:rPr lang="en-AU" altLang="en-US" sz="2800" dirty="0"/>
              <a:t> They are also appropriate for systems that will be used by the general public and where the analyst has to investigate all the types of users of the system.</a:t>
            </a:r>
            <a:endParaRPr lang="en-GB" altLang="en-US" sz="2800" dirty="0"/>
          </a:p>
        </p:txBody>
      </p:sp>
      <p:sp>
        <p:nvSpPr>
          <p:cNvPr id="2" name="Footer Placeholder 1">
            <a:extLst>
              <a:ext uri="{FF2B5EF4-FFF2-40B4-BE49-F238E27FC236}">
                <a16:creationId xmlns:a16="http://schemas.microsoft.com/office/drawing/2014/main" id="{9D359237-5E3B-43BB-B4F5-158A8E78E4AA}"/>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5BB09DD-320A-4813-B21E-A7DD2623269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24</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C2C8CCE-B203-4C53-B9A4-A6338EC8B239}"/>
              </a:ext>
            </a:extLst>
          </p:cNvPr>
          <p:cNvSpPr>
            <a:spLocks noGrp="1" noChangeArrowheads="1"/>
          </p:cNvSpPr>
          <p:nvPr>
            <p:ph type="title"/>
          </p:nvPr>
        </p:nvSpPr>
        <p:spPr/>
        <p:txBody>
          <a:bodyPr/>
          <a:lstStyle/>
          <a:p>
            <a:pPr eaLnBrk="1" hangingPunct="1"/>
            <a:r>
              <a:rPr lang="en-AU" altLang="en-US" dirty="0"/>
              <a:t>Types of Questions</a:t>
            </a:r>
            <a:endParaRPr lang="en-GB" altLang="en-US" dirty="0"/>
          </a:p>
        </p:txBody>
      </p:sp>
      <p:sp>
        <p:nvSpPr>
          <p:cNvPr id="43011" name="Rectangle 3">
            <a:extLst>
              <a:ext uri="{FF2B5EF4-FFF2-40B4-BE49-F238E27FC236}">
                <a16:creationId xmlns:a16="http://schemas.microsoft.com/office/drawing/2014/main" id="{183C11E1-8763-44A0-83DD-17DA0A5B3119}"/>
              </a:ext>
            </a:extLst>
          </p:cNvPr>
          <p:cNvSpPr>
            <a:spLocks noGrp="1" noChangeArrowheads="1"/>
          </p:cNvSpPr>
          <p:nvPr>
            <p:ph idx="1"/>
          </p:nvPr>
        </p:nvSpPr>
        <p:spPr>
          <a:xfrm>
            <a:off x="839416" y="1411686"/>
            <a:ext cx="9361041" cy="5185666"/>
          </a:xfrm>
        </p:spPr>
        <p:txBody>
          <a:bodyPr/>
          <a:lstStyle/>
          <a:p>
            <a:pPr marL="457200" indent="-457200">
              <a:lnSpc>
                <a:spcPct val="90000"/>
              </a:lnSpc>
            </a:pPr>
            <a:r>
              <a:rPr lang="en-AU" altLang="en-US" sz="2800" b="1" dirty="0"/>
              <a:t>Yes/No questions:</a:t>
            </a:r>
          </a:p>
          <a:p>
            <a:pPr marL="457200" indent="-457200">
              <a:lnSpc>
                <a:spcPct val="90000"/>
              </a:lnSpc>
              <a:buNone/>
            </a:pPr>
            <a:r>
              <a:rPr lang="en-AU" altLang="en-US" sz="2800" dirty="0"/>
              <a:t>e.g. “Do you print reports from existing system?”</a:t>
            </a:r>
          </a:p>
          <a:p>
            <a:pPr marL="457200" indent="-457200">
              <a:lnSpc>
                <a:spcPct val="90000"/>
              </a:lnSpc>
              <a:buNone/>
            </a:pPr>
            <a:r>
              <a:rPr lang="en-AU" altLang="en-US" sz="2800" dirty="0"/>
              <a:t>		Yes  No (please circle one)</a:t>
            </a:r>
          </a:p>
          <a:p>
            <a:pPr marL="457200" indent="-457200">
              <a:lnSpc>
                <a:spcPct val="90000"/>
              </a:lnSpc>
            </a:pPr>
            <a:r>
              <a:rPr lang="en-AU" altLang="en-US" sz="2800" b="1" dirty="0"/>
              <a:t>Multiple Choice questions:</a:t>
            </a:r>
          </a:p>
          <a:p>
            <a:pPr marL="457200" indent="-457200">
              <a:lnSpc>
                <a:spcPct val="90000"/>
              </a:lnSpc>
              <a:buNone/>
            </a:pPr>
            <a:r>
              <a:rPr lang="en-AU" altLang="en-US" sz="2800" dirty="0"/>
              <a:t>e.g. How many clients do you obtain in a year?</a:t>
            </a:r>
          </a:p>
          <a:p>
            <a:pPr marL="457200" indent="-457200">
              <a:lnSpc>
                <a:spcPct val="90000"/>
              </a:lnSpc>
              <a:buNone/>
            </a:pPr>
            <a:r>
              <a:rPr lang="en-AU" altLang="en-US" sz="2800" dirty="0"/>
              <a:t>		a) 1-10</a:t>
            </a:r>
          </a:p>
          <a:p>
            <a:pPr marL="457200" indent="-457200">
              <a:lnSpc>
                <a:spcPct val="90000"/>
              </a:lnSpc>
              <a:buNone/>
            </a:pPr>
            <a:r>
              <a:rPr lang="en-AU" altLang="en-US" sz="2800" dirty="0"/>
              <a:t>		b) 11-20</a:t>
            </a:r>
          </a:p>
          <a:p>
            <a:pPr marL="457200" indent="-457200">
              <a:lnSpc>
                <a:spcPct val="90000"/>
              </a:lnSpc>
              <a:buNone/>
            </a:pPr>
            <a:r>
              <a:rPr lang="en-AU" altLang="en-US" sz="2800" dirty="0"/>
              <a:t>		c) 21-30</a:t>
            </a:r>
          </a:p>
          <a:p>
            <a:pPr marL="457200" indent="-457200">
              <a:lnSpc>
                <a:spcPct val="90000"/>
              </a:lnSpc>
              <a:buNone/>
            </a:pPr>
            <a:r>
              <a:rPr lang="en-AU" altLang="en-US" sz="2800" dirty="0"/>
              <a:t>		d) 31 +</a:t>
            </a:r>
            <a:endParaRPr lang="en-GB" altLang="en-US" sz="2800" dirty="0"/>
          </a:p>
        </p:txBody>
      </p:sp>
      <p:sp>
        <p:nvSpPr>
          <p:cNvPr id="2" name="Footer Placeholder 1">
            <a:extLst>
              <a:ext uri="{FF2B5EF4-FFF2-40B4-BE49-F238E27FC236}">
                <a16:creationId xmlns:a16="http://schemas.microsoft.com/office/drawing/2014/main" id="{12DE728D-6B84-4110-8A4B-8AFEE6F9C58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3AAC828-CA9B-482B-BAE9-4F66B580C19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ADED806-38AA-48BE-B75A-338BE97B81D5}"/>
              </a:ext>
            </a:extLst>
          </p:cNvPr>
          <p:cNvSpPr>
            <a:spLocks noGrp="1" noChangeArrowheads="1"/>
          </p:cNvSpPr>
          <p:nvPr>
            <p:ph type="title"/>
          </p:nvPr>
        </p:nvSpPr>
        <p:spPr/>
        <p:txBody>
          <a:bodyPr/>
          <a:lstStyle/>
          <a:p>
            <a:pPr eaLnBrk="1" hangingPunct="1"/>
            <a:r>
              <a:rPr lang="en-AU" altLang="en-US" dirty="0"/>
              <a:t>Types of Questions</a:t>
            </a:r>
            <a:endParaRPr lang="en-GB" altLang="en-US" dirty="0"/>
          </a:p>
        </p:txBody>
      </p:sp>
      <p:sp>
        <p:nvSpPr>
          <p:cNvPr id="44035" name="Rectangle 3">
            <a:extLst>
              <a:ext uri="{FF2B5EF4-FFF2-40B4-BE49-F238E27FC236}">
                <a16:creationId xmlns:a16="http://schemas.microsoft.com/office/drawing/2014/main" id="{509B173C-BA84-41F8-8A2A-CCB80C895E1B}"/>
              </a:ext>
            </a:extLst>
          </p:cNvPr>
          <p:cNvSpPr>
            <a:spLocks noGrp="1" noChangeArrowheads="1"/>
          </p:cNvSpPr>
          <p:nvPr>
            <p:ph idx="1"/>
          </p:nvPr>
        </p:nvSpPr>
        <p:spPr/>
        <p:txBody>
          <a:bodyPr/>
          <a:lstStyle/>
          <a:p>
            <a:pPr marL="457200" indent="-457200"/>
            <a:r>
              <a:rPr lang="en-AU" altLang="en-US" b="1" dirty="0"/>
              <a:t>Scaled Questions:</a:t>
            </a:r>
          </a:p>
          <a:p>
            <a:pPr marL="457200" indent="-457200">
              <a:buNone/>
            </a:pPr>
            <a:r>
              <a:rPr lang="en-AU" altLang="en-US" dirty="0"/>
              <a:t>e.g. How satisfied are you with the response time of the stock update? (please circle one option)</a:t>
            </a:r>
          </a:p>
          <a:p>
            <a:pPr marL="457200" indent="-457200">
              <a:buNone/>
            </a:pPr>
            <a:r>
              <a:rPr lang="en-AU" altLang="en-US" dirty="0"/>
              <a:t>1. Very satisfied  2. Satisfied   3. Dissatisfied</a:t>
            </a:r>
          </a:p>
          <a:p>
            <a:pPr marL="457200" indent="-457200"/>
            <a:r>
              <a:rPr lang="en-AU" altLang="en-US" b="1" dirty="0"/>
              <a:t>Open-ended questions</a:t>
            </a:r>
          </a:p>
          <a:p>
            <a:pPr marL="457200" indent="-457200">
              <a:buNone/>
            </a:pPr>
            <a:r>
              <a:rPr lang="en-AU" altLang="en-US" dirty="0"/>
              <a:t>e.g. What additional reports would you require from the system?</a:t>
            </a:r>
            <a:endParaRPr lang="en-GB" altLang="en-US" dirty="0"/>
          </a:p>
        </p:txBody>
      </p:sp>
      <p:sp>
        <p:nvSpPr>
          <p:cNvPr id="2" name="Footer Placeholder 1">
            <a:extLst>
              <a:ext uri="{FF2B5EF4-FFF2-40B4-BE49-F238E27FC236}">
                <a16:creationId xmlns:a16="http://schemas.microsoft.com/office/drawing/2014/main" id="{A9594051-80CE-4EA7-AB46-7D8A94519EA4}"/>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741089A-38F2-422B-B468-3631E5E835B8}"/>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26</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48A8293-A2C1-4F68-BF24-F4A99983E11B}"/>
              </a:ext>
            </a:extLst>
          </p:cNvPr>
          <p:cNvSpPr>
            <a:spLocks noGrp="1" noChangeArrowheads="1"/>
          </p:cNvSpPr>
          <p:nvPr>
            <p:ph type="title"/>
          </p:nvPr>
        </p:nvSpPr>
        <p:spPr>
          <a:xfrm>
            <a:off x="911424" y="228600"/>
            <a:ext cx="10105491" cy="685800"/>
          </a:xfrm>
        </p:spPr>
        <p:txBody>
          <a:bodyPr/>
          <a:lstStyle/>
          <a:p>
            <a:pPr eaLnBrk="1" hangingPunct="1"/>
            <a:r>
              <a:rPr lang="en-AU" altLang="en-US" dirty="0"/>
              <a:t>Advantages of Surveys</a:t>
            </a:r>
            <a:endParaRPr lang="en-GB" altLang="en-US" dirty="0"/>
          </a:p>
        </p:txBody>
      </p:sp>
      <p:sp>
        <p:nvSpPr>
          <p:cNvPr id="46083" name="Rectangle 3">
            <a:extLst>
              <a:ext uri="{FF2B5EF4-FFF2-40B4-BE49-F238E27FC236}">
                <a16:creationId xmlns:a16="http://schemas.microsoft.com/office/drawing/2014/main" id="{C2344848-04E2-4E5E-BF14-D96BDC967462}"/>
              </a:ext>
            </a:extLst>
          </p:cNvPr>
          <p:cNvSpPr>
            <a:spLocks noGrp="1" noChangeArrowheads="1"/>
          </p:cNvSpPr>
          <p:nvPr>
            <p:ph idx="1"/>
          </p:nvPr>
        </p:nvSpPr>
        <p:spPr>
          <a:xfrm>
            <a:off x="767408" y="1052737"/>
            <a:ext cx="10657184" cy="5373687"/>
          </a:xfrm>
        </p:spPr>
        <p:txBody>
          <a:bodyPr>
            <a:normAutofit/>
          </a:bodyPr>
          <a:lstStyle/>
          <a:p>
            <a:pPr marL="457200" indent="-457200">
              <a:lnSpc>
                <a:spcPct val="90000"/>
              </a:lnSpc>
              <a:spcBef>
                <a:spcPts val="600"/>
              </a:spcBef>
              <a:buNone/>
            </a:pPr>
            <a:r>
              <a:rPr lang="en-AU" altLang="en-US" sz="2400" b="1" dirty="0"/>
              <a:t>+ </a:t>
            </a:r>
            <a:r>
              <a:rPr lang="en-AU" altLang="en-US" sz="2400" dirty="0"/>
              <a:t>An </a:t>
            </a:r>
            <a:r>
              <a:rPr lang="en-AU" altLang="en-US" sz="2400" b="1" dirty="0"/>
              <a:t>economical</a:t>
            </a:r>
            <a:r>
              <a:rPr lang="en-AU" altLang="en-US" sz="2400" dirty="0"/>
              <a:t> and </a:t>
            </a:r>
            <a:r>
              <a:rPr lang="en-AU" altLang="en-US" sz="2400" b="1" dirty="0"/>
              <a:t>quick</a:t>
            </a:r>
            <a:r>
              <a:rPr lang="en-AU" altLang="en-US" sz="2400" dirty="0"/>
              <a:t> method of gathering data from a </a:t>
            </a:r>
            <a:r>
              <a:rPr lang="en-AU" altLang="en-US" sz="2400" b="1" dirty="0"/>
              <a:t>large sample</a:t>
            </a:r>
            <a:r>
              <a:rPr lang="en-AU" altLang="en-US" sz="2400" dirty="0"/>
              <a:t>.</a:t>
            </a:r>
            <a:br>
              <a:rPr lang="en-AU" altLang="en-US" sz="2400" dirty="0"/>
            </a:br>
            <a:endParaRPr lang="en-AU" altLang="en-US" sz="2400" dirty="0"/>
          </a:p>
          <a:p>
            <a:pPr marL="457200" indent="-457200">
              <a:lnSpc>
                <a:spcPct val="90000"/>
              </a:lnSpc>
              <a:spcBef>
                <a:spcPts val="600"/>
              </a:spcBef>
              <a:buNone/>
            </a:pPr>
            <a:r>
              <a:rPr lang="en-AU" altLang="en-US" sz="2400" b="1" dirty="0"/>
              <a:t>+ </a:t>
            </a:r>
            <a:r>
              <a:rPr lang="en-AU" altLang="en-US" sz="2400" dirty="0"/>
              <a:t>Can </a:t>
            </a:r>
            <a:r>
              <a:rPr lang="en-AU" altLang="en-US" sz="2400" b="1" dirty="0"/>
              <a:t>reach many people with low resource</a:t>
            </a:r>
            <a:r>
              <a:rPr lang="en-AU" altLang="en-US" sz="2400" dirty="0"/>
              <a:t>.</a:t>
            </a:r>
          </a:p>
          <a:p>
            <a:pPr marL="457200" indent="-457200">
              <a:lnSpc>
                <a:spcPct val="90000"/>
              </a:lnSpc>
              <a:spcBef>
                <a:spcPts val="600"/>
              </a:spcBef>
              <a:buNone/>
            </a:pPr>
            <a:endParaRPr lang="en-AU" altLang="en-US" sz="2400" dirty="0"/>
          </a:p>
          <a:p>
            <a:pPr marL="457200" indent="-457200">
              <a:lnSpc>
                <a:spcPct val="90000"/>
              </a:lnSpc>
              <a:spcBef>
                <a:spcPts val="600"/>
              </a:spcBef>
              <a:buNone/>
            </a:pPr>
            <a:r>
              <a:rPr lang="en-AU" altLang="en-US" sz="2400" b="1" dirty="0"/>
              <a:t>+ </a:t>
            </a:r>
            <a:r>
              <a:rPr lang="en-AU" altLang="en-US" sz="2400" dirty="0"/>
              <a:t>Used for answering specific questions.</a:t>
            </a:r>
          </a:p>
          <a:p>
            <a:pPr marL="457200" indent="-457200">
              <a:lnSpc>
                <a:spcPct val="90000"/>
              </a:lnSpc>
              <a:spcBef>
                <a:spcPts val="600"/>
              </a:spcBef>
              <a:buNone/>
            </a:pPr>
            <a:endParaRPr lang="en-AU" altLang="en-US" sz="2400" dirty="0"/>
          </a:p>
          <a:p>
            <a:pPr marL="457200" indent="-457200">
              <a:lnSpc>
                <a:spcPct val="90000"/>
              </a:lnSpc>
              <a:spcBef>
                <a:spcPts val="600"/>
              </a:spcBef>
              <a:buNone/>
            </a:pPr>
            <a:r>
              <a:rPr lang="en-AU" altLang="en-US" sz="2400" b="1" dirty="0"/>
              <a:t>+ </a:t>
            </a:r>
            <a:r>
              <a:rPr lang="en-AU" altLang="en-US" sz="2400" dirty="0"/>
              <a:t>Can be </a:t>
            </a:r>
            <a:r>
              <a:rPr lang="en-AU" altLang="en-US" sz="2400" b="1" dirty="0"/>
              <a:t>administered remotely</a:t>
            </a:r>
            <a:r>
              <a:rPr lang="en-AU" altLang="en-US" sz="2400" dirty="0"/>
              <a:t>.</a:t>
            </a:r>
          </a:p>
          <a:p>
            <a:pPr marL="457200" indent="-457200">
              <a:lnSpc>
                <a:spcPct val="90000"/>
              </a:lnSpc>
              <a:spcBef>
                <a:spcPts val="600"/>
              </a:spcBef>
              <a:buNone/>
            </a:pPr>
            <a:endParaRPr lang="en-AU" altLang="en-US" sz="2400" dirty="0"/>
          </a:p>
          <a:p>
            <a:pPr marL="457200" indent="-457200">
              <a:lnSpc>
                <a:spcPct val="90000"/>
              </a:lnSpc>
              <a:spcBef>
                <a:spcPts val="600"/>
              </a:spcBef>
              <a:buNone/>
            </a:pPr>
            <a:r>
              <a:rPr lang="en-AU" altLang="en-US" sz="2400" b="1" dirty="0"/>
              <a:t>+</a:t>
            </a:r>
            <a:r>
              <a:rPr lang="en-AU" altLang="en-US" sz="2400" dirty="0"/>
              <a:t> Depending on how well it is designed, the results can be analysed easily by software applications.</a:t>
            </a:r>
          </a:p>
          <a:p>
            <a:pPr marL="457200" indent="-457200">
              <a:lnSpc>
                <a:spcPct val="90000"/>
              </a:lnSpc>
              <a:spcBef>
                <a:spcPts val="600"/>
              </a:spcBef>
              <a:buNone/>
            </a:pPr>
            <a:endParaRPr lang="en-US" altLang="en-US" sz="2400" dirty="0"/>
          </a:p>
          <a:p>
            <a:pPr marL="457200" indent="-457200">
              <a:lnSpc>
                <a:spcPct val="90000"/>
              </a:lnSpc>
              <a:spcBef>
                <a:spcPts val="600"/>
              </a:spcBef>
              <a:buNone/>
            </a:pPr>
            <a:r>
              <a:rPr lang="en-AU" altLang="en-US" sz="2400" b="1" dirty="0"/>
              <a:t>+</a:t>
            </a:r>
            <a:r>
              <a:rPr lang="en-AU" altLang="en-US" sz="2400" dirty="0"/>
              <a:t> </a:t>
            </a:r>
            <a:r>
              <a:rPr lang="en-US" altLang="en-US" sz="2400" dirty="0"/>
              <a:t>Effective and efficient when stakeholders are not located in one location.</a:t>
            </a:r>
            <a:endParaRPr lang="en-AU" altLang="en-US" sz="2400" b="1" dirty="0"/>
          </a:p>
          <a:p>
            <a:pPr marL="457200" indent="-457200">
              <a:lnSpc>
                <a:spcPct val="90000"/>
              </a:lnSpc>
              <a:buNone/>
            </a:pPr>
            <a:endParaRPr lang="en-GB" altLang="en-US" sz="2400" b="1" dirty="0"/>
          </a:p>
        </p:txBody>
      </p:sp>
      <p:sp>
        <p:nvSpPr>
          <p:cNvPr id="2" name="Footer Placeholder 1">
            <a:extLst>
              <a:ext uri="{FF2B5EF4-FFF2-40B4-BE49-F238E27FC236}">
                <a16:creationId xmlns:a16="http://schemas.microsoft.com/office/drawing/2014/main" id="{71A3ADC2-B489-41BD-A951-53EA8F4E723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572145D2-23CB-4333-A99A-97028A40344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A82B688-DDFC-4F04-8F0B-CBFADDE8994B}"/>
              </a:ext>
            </a:extLst>
          </p:cNvPr>
          <p:cNvSpPr>
            <a:spLocks noGrp="1" noChangeArrowheads="1"/>
          </p:cNvSpPr>
          <p:nvPr>
            <p:ph type="title"/>
          </p:nvPr>
        </p:nvSpPr>
        <p:spPr>
          <a:xfrm>
            <a:off x="1094841" y="228600"/>
            <a:ext cx="10197826" cy="685800"/>
          </a:xfrm>
        </p:spPr>
        <p:txBody>
          <a:bodyPr/>
          <a:lstStyle/>
          <a:p>
            <a:pPr eaLnBrk="1" hangingPunct="1"/>
            <a:r>
              <a:rPr lang="en-AU" altLang="en-US" dirty="0"/>
              <a:t>Disadvantages of Surveys</a:t>
            </a:r>
            <a:endParaRPr lang="en-GB" altLang="en-US" dirty="0"/>
          </a:p>
        </p:txBody>
      </p:sp>
      <p:sp>
        <p:nvSpPr>
          <p:cNvPr id="29699" name="Rectangle 3">
            <a:extLst>
              <a:ext uri="{FF2B5EF4-FFF2-40B4-BE49-F238E27FC236}">
                <a16:creationId xmlns:a16="http://schemas.microsoft.com/office/drawing/2014/main" id="{06137368-0730-4BA5-8A0F-0C46496AAD17}"/>
              </a:ext>
            </a:extLst>
          </p:cNvPr>
          <p:cNvSpPr>
            <a:spLocks noGrp="1" noChangeArrowheads="1"/>
          </p:cNvSpPr>
          <p:nvPr>
            <p:ph idx="1"/>
          </p:nvPr>
        </p:nvSpPr>
        <p:spPr>
          <a:xfrm>
            <a:off x="839416" y="1412776"/>
            <a:ext cx="10945216" cy="4968974"/>
          </a:xfrm>
        </p:spPr>
        <p:txBody>
          <a:bodyPr/>
          <a:lstStyle/>
          <a:p>
            <a:pPr marL="457200" indent="-457200">
              <a:lnSpc>
                <a:spcPct val="90000"/>
              </a:lnSpc>
              <a:spcBef>
                <a:spcPts val="600"/>
              </a:spcBef>
              <a:spcAft>
                <a:spcPts val="600"/>
              </a:spcAft>
              <a:buNone/>
              <a:defRPr/>
            </a:pPr>
            <a:r>
              <a:rPr lang="en-AU" sz="2600" b="1" dirty="0"/>
              <a:t>-</a:t>
            </a:r>
            <a:r>
              <a:rPr lang="en-AU" sz="2400" b="1" dirty="0"/>
              <a:t>  </a:t>
            </a:r>
            <a:r>
              <a:rPr lang="en-AU" sz="2400" dirty="0"/>
              <a:t>Effective questionnaires are </a:t>
            </a:r>
            <a:r>
              <a:rPr lang="en-AU" sz="2400" b="1" dirty="0"/>
              <a:t>hard to design </a:t>
            </a:r>
            <a:r>
              <a:rPr lang="en-AU" sz="2400" dirty="0"/>
              <a:t>(e.g. leading questions, misinterpretation of questions).</a:t>
            </a:r>
            <a:br>
              <a:rPr lang="en-AU" sz="2400" dirty="0"/>
            </a:br>
            <a:endParaRPr lang="en-AU" sz="2400" b="1" dirty="0"/>
          </a:p>
          <a:p>
            <a:pPr marL="0" indent="0">
              <a:buNone/>
              <a:defRPr/>
            </a:pPr>
            <a:r>
              <a:rPr lang="en-US" sz="2600" dirty="0"/>
              <a:t>-</a:t>
            </a:r>
            <a:r>
              <a:rPr lang="en-US" sz="2400" dirty="0"/>
              <a:t>  Questions are usually </a:t>
            </a:r>
            <a:r>
              <a:rPr lang="en-US" sz="2400" b="1" dirty="0"/>
              <a:t>not answered completely</a:t>
            </a:r>
            <a:r>
              <a:rPr lang="en-US" sz="2400" dirty="0"/>
              <a:t>.</a:t>
            </a:r>
          </a:p>
          <a:p>
            <a:pPr marL="0" indent="0">
              <a:buNone/>
              <a:defRPr/>
            </a:pPr>
            <a:endParaRPr lang="en-AU" sz="2400" dirty="0"/>
          </a:p>
          <a:p>
            <a:pPr marL="457200" indent="-457200">
              <a:lnSpc>
                <a:spcPct val="90000"/>
              </a:lnSpc>
              <a:buNone/>
              <a:defRPr/>
            </a:pPr>
            <a:r>
              <a:rPr lang="en-AU" sz="2600" b="1" dirty="0"/>
              <a:t>-</a:t>
            </a:r>
            <a:r>
              <a:rPr lang="en-AU" sz="2400" b="1" dirty="0"/>
              <a:t>  </a:t>
            </a:r>
            <a:r>
              <a:rPr lang="en-US" sz="2400" dirty="0"/>
              <a:t>The </a:t>
            </a:r>
            <a:r>
              <a:rPr lang="en-US" sz="2400" b="1" dirty="0"/>
              <a:t>response rates </a:t>
            </a:r>
            <a:r>
              <a:rPr lang="en-US" sz="2400" dirty="0"/>
              <a:t>for surveys </a:t>
            </a:r>
            <a:r>
              <a:rPr lang="en-US" sz="2400" b="1" dirty="0"/>
              <a:t>are often too low </a:t>
            </a:r>
            <a:r>
              <a:rPr lang="en-US" sz="2400" dirty="0"/>
              <a:t>for statistical significance. </a:t>
            </a:r>
            <a:br>
              <a:rPr lang="en-US" sz="2400" dirty="0"/>
            </a:br>
            <a:endParaRPr lang="en-US" sz="2400" dirty="0"/>
          </a:p>
          <a:p>
            <a:pPr marL="457200" indent="-457200">
              <a:lnSpc>
                <a:spcPct val="90000"/>
              </a:lnSpc>
              <a:buNone/>
              <a:defRPr/>
            </a:pPr>
            <a:r>
              <a:rPr lang="en-AU" sz="2400" b="1" dirty="0"/>
              <a:t>-</a:t>
            </a:r>
            <a:r>
              <a:rPr lang="en-AU" sz="2400" dirty="0"/>
              <a:t>  There is </a:t>
            </a:r>
            <a:r>
              <a:rPr lang="en-AU" sz="2400" b="1" dirty="0"/>
              <a:t>no automatic way of follow up </a:t>
            </a:r>
            <a:r>
              <a:rPr lang="en-AU" sz="2400" dirty="0"/>
              <a:t>unless you do interviews later.</a:t>
            </a:r>
          </a:p>
          <a:p>
            <a:pPr marL="457200" indent="-457200">
              <a:lnSpc>
                <a:spcPct val="90000"/>
              </a:lnSpc>
              <a:buNone/>
              <a:defRPr/>
            </a:pPr>
            <a:endParaRPr lang="en-GB" sz="2400" b="1" dirty="0"/>
          </a:p>
        </p:txBody>
      </p:sp>
      <p:sp>
        <p:nvSpPr>
          <p:cNvPr id="2" name="Footer Placeholder 1">
            <a:extLst>
              <a:ext uri="{FF2B5EF4-FFF2-40B4-BE49-F238E27FC236}">
                <a16:creationId xmlns:a16="http://schemas.microsoft.com/office/drawing/2014/main" id="{C0EA0E3A-FD72-431A-8C79-DB598F7BEEC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E031573-B640-4FEA-9FAE-9623E854D46D}"/>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28</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a:extLst>
              <a:ext uri="{FF2B5EF4-FFF2-40B4-BE49-F238E27FC236}">
                <a16:creationId xmlns:a16="http://schemas.microsoft.com/office/drawing/2014/main" id="{7199D272-6C6A-49D3-9590-43A1C1ACB034}"/>
              </a:ext>
            </a:extLst>
          </p:cNvPr>
          <p:cNvSpPr>
            <a:spLocks noGrp="1" noChangeArrowheads="1"/>
          </p:cNvSpPr>
          <p:nvPr>
            <p:ph type="title"/>
          </p:nvPr>
        </p:nvSpPr>
        <p:spPr>
          <a:xfrm>
            <a:off x="911424" y="260648"/>
            <a:ext cx="10467776" cy="936104"/>
          </a:xfrm>
        </p:spPr>
        <p:txBody>
          <a:bodyPr>
            <a:normAutofit/>
          </a:bodyPr>
          <a:lstStyle/>
          <a:p>
            <a:r>
              <a:rPr lang="en-US" altLang="en-US" sz="3400" dirty="0"/>
              <a:t>Requirements Elicitation Techniques - </a:t>
            </a:r>
            <a:r>
              <a:rPr lang="en-US" altLang="en-US" b="1" dirty="0"/>
              <a:t>Observation</a:t>
            </a:r>
          </a:p>
        </p:txBody>
      </p:sp>
      <p:sp>
        <p:nvSpPr>
          <p:cNvPr id="99332" name="Rectangle 3">
            <a:extLst>
              <a:ext uri="{FF2B5EF4-FFF2-40B4-BE49-F238E27FC236}">
                <a16:creationId xmlns:a16="http://schemas.microsoft.com/office/drawing/2014/main" id="{5625B58C-A854-42D9-B413-D56F423C6D67}"/>
              </a:ext>
            </a:extLst>
          </p:cNvPr>
          <p:cNvSpPr>
            <a:spLocks noGrp="1" noChangeArrowheads="1"/>
          </p:cNvSpPr>
          <p:nvPr>
            <p:ph idx="1"/>
          </p:nvPr>
        </p:nvSpPr>
        <p:spPr>
          <a:xfrm>
            <a:off x="911424" y="1340768"/>
            <a:ext cx="10467776" cy="5013325"/>
          </a:xfrm>
        </p:spPr>
        <p:txBody>
          <a:bodyPr>
            <a:normAutofit/>
          </a:bodyPr>
          <a:lstStyle/>
          <a:p>
            <a:pPr marL="457200" indent="-457200">
              <a:lnSpc>
                <a:spcPct val="110000"/>
              </a:lnSpc>
              <a:defRPr/>
            </a:pPr>
            <a:r>
              <a:rPr lang="en-AU" sz="2600" dirty="0"/>
              <a:t>In this approach, the analyst </a:t>
            </a:r>
            <a:r>
              <a:rPr lang="en-AU" sz="2600" b="1" dirty="0"/>
              <a:t>observes</a:t>
            </a:r>
            <a:r>
              <a:rPr lang="en-AU" sz="2600" dirty="0"/>
              <a:t> the actual execution of </a:t>
            </a:r>
            <a:r>
              <a:rPr lang="en-AU" sz="2600" b="1" dirty="0"/>
              <a:t>existing processes </a:t>
            </a:r>
            <a:r>
              <a:rPr lang="en-AU" sz="2600" dirty="0"/>
              <a:t>by the users (study a stakeholder’s work environment), usually without direct interference. </a:t>
            </a:r>
          </a:p>
          <a:p>
            <a:pPr marL="457200" indent="-457200">
              <a:lnSpc>
                <a:spcPct val="110000"/>
              </a:lnSpc>
              <a:defRPr/>
            </a:pPr>
            <a:r>
              <a:rPr lang="en-AU" sz="2600" dirty="0"/>
              <a:t>Seeing the environment and domain where the system will be situated in action gives additional perspectives and a better understanding of system functionalities.</a:t>
            </a:r>
          </a:p>
          <a:p>
            <a:pPr marL="457200" indent="-457200">
              <a:lnSpc>
                <a:spcPct val="110000"/>
              </a:lnSpc>
              <a:defRPr/>
            </a:pPr>
            <a:r>
              <a:rPr lang="en-US" sz="2600" dirty="0"/>
              <a:t>Observe system </a:t>
            </a:r>
            <a:r>
              <a:rPr lang="en-US" sz="2600" b="1" dirty="0"/>
              <a:t>as it actually behaves.</a:t>
            </a:r>
          </a:p>
          <a:p>
            <a:pPr marL="457200" indent="-457200">
              <a:lnSpc>
                <a:spcPct val="110000"/>
              </a:lnSpc>
              <a:defRPr/>
            </a:pPr>
            <a:r>
              <a:rPr lang="en-AU" sz="2600" dirty="0"/>
              <a:t>Observation also allows us to </a:t>
            </a:r>
            <a:r>
              <a:rPr lang="en-AU" sz="2600" b="1" dirty="0"/>
              <a:t>verify</a:t>
            </a:r>
            <a:r>
              <a:rPr lang="en-AU" sz="2600" dirty="0"/>
              <a:t> </a:t>
            </a:r>
            <a:r>
              <a:rPr lang="en-AU" sz="2600" b="1" dirty="0"/>
              <a:t>statements</a:t>
            </a:r>
            <a:r>
              <a:rPr lang="en-AU" sz="2600" dirty="0"/>
              <a:t> made in interviews and surveys to determine whether the procedures within the domain really operate as they were described.</a:t>
            </a:r>
          </a:p>
        </p:txBody>
      </p:sp>
      <p:sp>
        <p:nvSpPr>
          <p:cNvPr id="2" name="Footer Placeholder 1">
            <a:extLst>
              <a:ext uri="{FF2B5EF4-FFF2-40B4-BE49-F238E27FC236}">
                <a16:creationId xmlns:a16="http://schemas.microsoft.com/office/drawing/2014/main" id="{09666077-9B1D-4EDA-A113-B17A75DD167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837669D4-38C7-49F0-910A-348CD1128FC4}"/>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5BB1CB2-661D-4080-86D3-2173E3968F95}"/>
              </a:ext>
            </a:extLst>
          </p:cNvPr>
          <p:cNvSpPr>
            <a:spLocks noGrp="1" noChangeArrowheads="1"/>
          </p:cNvSpPr>
          <p:nvPr>
            <p:ph type="title"/>
          </p:nvPr>
        </p:nvSpPr>
        <p:spPr/>
        <p:txBody>
          <a:bodyPr/>
          <a:lstStyle/>
          <a:p>
            <a:r>
              <a:rPr lang="en-US" altLang="en-US" dirty="0"/>
              <a:t>Topics</a:t>
            </a:r>
            <a:r>
              <a:rPr lang="en-US" altLang="en-US" b="1" dirty="0"/>
              <a:t> </a:t>
            </a:r>
          </a:p>
        </p:txBody>
      </p:sp>
      <p:sp>
        <p:nvSpPr>
          <p:cNvPr id="7171" name="Rectangle 1027">
            <a:extLst>
              <a:ext uri="{FF2B5EF4-FFF2-40B4-BE49-F238E27FC236}">
                <a16:creationId xmlns:a16="http://schemas.microsoft.com/office/drawing/2014/main" id="{63CBAE27-68D3-4A5C-ABFC-DF123C442527}"/>
              </a:ext>
            </a:extLst>
          </p:cNvPr>
          <p:cNvSpPr>
            <a:spLocks noGrp="1" noChangeArrowheads="1"/>
          </p:cNvSpPr>
          <p:nvPr>
            <p:ph idx="1"/>
          </p:nvPr>
        </p:nvSpPr>
        <p:spPr>
          <a:xfrm>
            <a:off x="911424" y="1412777"/>
            <a:ext cx="9248576" cy="4770089"/>
          </a:xfrm>
        </p:spPr>
        <p:txBody>
          <a:bodyPr/>
          <a:lstStyle/>
          <a:p>
            <a:pPr>
              <a:spcAft>
                <a:spcPts val="600"/>
              </a:spcAft>
            </a:pPr>
            <a:r>
              <a:rPr lang="en-US" altLang="en-US" dirty="0"/>
              <a:t>Requirements Elicitation Process </a:t>
            </a:r>
          </a:p>
          <a:p>
            <a:pPr>
              <a:spcBef>
                <a:spcPts val="1200"/>
              </a:spcBef>
            </a:pPr>
            <a:r>
              <a:rPr lang="en-US" altLang="en-US" dirty="0"/>
              <a:t>Techniques for eliciting requirements</a:t>
            </a:r>
          </a:p>
          <a:p>
            <a:pPr lvl="1"/>
            <a:r>
              <a:rPr lang="en-US" altLang="en-US" sz="2800" dirty="0"/>
              <a:t>Interview</a:t>
            </a:r>
          </a:p>
          <a:p>
            <a:pPr lvl="1"/>
            <a:r>
              <a:rPr lang="en-US" altLang="en-US" sz="2800" dirty="0"/>
              <a:t>Questionnaires/Survey</a:t>
            </a:r>
          </a:p>
          <a:p>
            <a:pPr lvl="1"/>
            <a:r>
              <a:rPr lang="en-US" altLang="en-US" sz="2800" dirty="0"/>
              <a:t>Observation</a:t>
            </a:r>
          </a:p>
          <a:p>
            <a:pPr lvl="1"/>
            <a:r>
              <a:rPr lang="en-US" altLang="en-US" sz="2800" dirty="0"/>
              <a:t>Prototyping</a:t>
            </a:r>
          </a:p>
          <a:p>
            <a:pPr lvl="1"/>
            <a:r>
              <a:rPr lang="en-US" altLang="en-US" sz="2800" dirty="0"/>
              <a:t>Requirements Workshop</a:t>
            </a:r>
          </a:p>
          <a:p>
            <a:pPr lvl="1"/>
            <a:endParaRPr lang="en-US" altLang="en-US" sz="2000" dirty="0"/>
          </a:p>
        </p:txBody>
      </p:sp>
      <p:sp>
        <p:nvSpPr>
          <p:cNvPr id="2" name="Footer Placeholder 1">
            <a:extLst>
              <a:ext uri="{FF2B5EF4-FFF2-40B4-BE49-F238E27FC236}">
                <a16:creationId xmlns:a16="http://schemas.microsoft.com/office/drawing/2014/main" id="{4C178FB9-7A18-4431-9462-F1B87F743F1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5BCA641-0C1D-422B-97E9-4A29EB070DD7}"/>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7">
            <a:extLst>
              <a:ext uri="{FF2B5EF4-FFF2-40B4-BE49-F238E27FC236}">
                <a16:creationId xmlns:a16="http://schemas.microsoft.com/office/drawing/2014/main" id="{F746FDF9-1346-4D02-B72A-55F6C3768D24}"/>
              </a:ext>
            </a:extLst>
          </p:cNvPr>
          <p:cNvSpPr>
            <a:spLocks noGrp="1" noChangeArrowheads="1"/>
          </p:cNvSpPr>
          <p:nvPr>
            <p:ph idx="1"/>
          </p:nvPr>
        </p:nvSpPr>
        <p:spPr>
          <a:xfrm>
            <a:off x="911424" y="1052736"/>
            <a:ext cx="10467776" cy="5472608"/>
          </a:xfrm>
        </p:spPr>
        <p:txBody>
          <a:bodyPr>
            <a:normAutofit/>
          </a:bodyPr>
          <a:lstStyle/>
          <a:p>
            <a:pPr eaLnBrk="1" hangingPunct="1"/>
            <a:r>
              <a:rPr lang="en-AU" altLang="en-US" sz="2600" dirty="0"/>
              <a:t>Through observation you might discover that neither the system documentation nor the interview statements are accurate.</a:t>
            </a:r>
          </a:p>
          <a:p>
            <a:r>
              <a:rPr lang="en-US" altLang="en-US" sz="2600" dirty="0"/>
              <a:t>Direct gathering of information rather than through description.</a:t>
            </a:r>
          </a:p>
          <a:p>
            <a:r>
              <a:rPr lang="en-AU" altLang="en-US" sz="2600" dirty="0"/>
              <a:t>Be aware that individual behaviour maybe altered because they know they are being studied.</a:t>
            </a:r>
          </a:p>
          <a:p>
            <a:r>
              <a:rPr lang="en-US" altLang="en-US" sz="2600" dirty="0"/>
              <a:t>Avoid disturbing users from their normal activities.</a:t>
            </a:r>
          </a:p>
          <a:p>
            <a:r>
              <a:rPr lang="en-US" altLang="en-US" sz="2600" dirty="0"/>
              <a:t>Two types of Observations:</a:t>
            </a:r>
          </a:p>
          <a:p>
            <a:pPr lvl="1"/>
            <a:r>
              <a:rPr lang="en-US" altLang="en-US" sz="2200" b="1" dirty="0"/>
              <a:t>Passive: </a:t>
            </a:r>
            <a:r>
              <a:rPr lang="en-US" altLang="en-US" sz="2200" dirty="0"/>
              <a:t>You don’t ask questions, simply observe and make notes.</a:t>
            </a:r>
          </a:p>
          <a:p>
            <a:pPr lvl="1"/>
            <a:r>
              <a:rPr lang="en-US" altLang="en-US" sz="2200" b="1" dirty="0"/>
              <a:t>Active: </a:t>
            </a:r>
            <a:r>
              <a:rPr lang="en-US" altLang="en-US" sz="2200" dirty="0"/>
              <a:t>You observe and have a dialog with the users/stakeholders while they are performing their work.</a:t>
            </a:r>
            <a:endParaRPr lang="en-GB" altLang="en-US" sz="2200" dirty="0"/>
          </a:p>
          <a:p>
            <a:endParaRPr lang="en-US" altLang="en-US" sz="2600" dirty="0"/>
          </a:p>
          <a:p>
            <a:endParaRPr lang="en-US" altLang="en-US" sz="2600" b="1" i="1" dirty="0"/>
          </a:p>
        </p:txBody>
      </p:sp>
      <p:sp>
        <p:nvSpPr>
          <p:cNvPr id="2" name="Footer Placeholder 1">
            <a:extLst>
              <a:ext uri="{FF2B5EF4-FFF2-40B4-BE49-F238E27FC236}">
                <a16:creationId xmlns:a16="http://schemas.microsoft.com/office/drawing/2014/main" id="{C2BA281E-A982-473D-88CD-9E994A96945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27A50DB-C9E2-4496-B44D-80CF43371CC8}"/>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30</a:t>
            </a:fld>
            <a:endParaRPr lang="en-US" altLang="en-US" dirty="0">
              <a:solidFill>
                <a:srgbClr val="1CADE4"/>
              </a:solidFill>
              <a:latin typeface="Calibri" panose="020F0502020204030204"/>
              <a:cs typeface="+mn-cs"/>
            </a:endParaRPr>
          </a:p>
        </p:txBody>
      </p:sp>
      <p:sp>
        <p:nvSpPr>
          <p:cNvPr id="7" name="Rectangle 1026">
            <a:extLst>
              <a:ext uri="{FF2B5EF4-FFF2-40B4-BE49-F238E27FC236}">
                <a16:creationId xmlns:a16="http://schemas.microsoft.com/office/drawing/2014/main" id="{743A469B-DF8D-4ED1-86F0-BDD946FCBD97}"/>
              </a:ext>
            </a:extLst>
          </p:cNvPr>
          <p:cNvSpPr>
            <a:spLocks noGrp="1" noChangeArrowheads="1"/>
          </p:cNvSpPr>
          <p:nvPr>
            <p:ph type="title"/>
          </p:nvPr>
        </p:nvSpPr>
        <p:spPr>
          <a:xfrm>
            <a:off x="812800" y="188913"/>
            <a:ext cx="10755313" cy="725487"/>
          </a:xfrm>
        </p:spPr>
        <p:txBody>
          <a:bodyPr>
            <a:normAutofit/>
          </a:bodyPr>
          <a:lstStyle/>
          <a:p>
            <a:r>
              <a:rPr lang="en-US" altLang="en-US" sz="3400" dirty="0"/>
              <a:t>Requirements Elicitation Techniques - </a:t>
            </a:r>
            <a:r>
              <a:rPr lang="en-US" altLang="en-US" b="1" dirty="0"/>
              <a:t>Observation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CE0253F-5FF7-403E-8651-8510B11714BB}"/>
              </a:ext>
            </a:extLst>
          </p:cNvPr>
          <p:cNvSpPr>
            <a:spLocks noGrp="1" noChangeArrowheads="1"/>
          </p:cNvSpPr>
          <p:nvPr>
            <p:ph type="title"/>
          </p:nvPr>
        </p:nvSpPr>
        <p:spPr>
          <a:xfrm>
            <a:off x="1032519" y="404665"/>
            <a:ext cx="10535225" cy="722313"/>
          </a:xfrm>
        </p:spPr>
        <p:txBody>
          <a:bodyPr/>
          <a:lstStyle/>
          <a:p>
            <a:pPr eaLnBrk="1" hangingPunct="1"/>
            <a:r>
              <a:rPr lang="en-AU" altLang="en-US" dirty="0"/>
              <a:t>Appropriate situation for observation</a:t>
            </a:r>
            <a:endParaRPr lang="en-GB" altLang="en-US" dirty="0"/>
          </a:p>
        </p:txBody>
      </p:sp>
      <p:sp>
        <p:nvSpPr>
          <p:cNvPr id="52227" name="Rectangle 3">
            <a:extLst>
              <a:ext uri="{FF2B5EF4-FFF2-40B4-BE49-F238E27FC236}">
                <a16:creationId xmlns:a16="http://schemas.microsoft.com/office/drawing/2014/main" id="{B869733F-7201-4AA7-A8CA-DD7C76D3A080}"/>
              </a:ext>
            </a:extLst>
          </p:cNvPr>
          <p:cNvSpPr>
            <a:spLocks noGrp="1" noChangeArrowheads="1"/>
          </p:cNvSpPr>
          <p:nvPr>
            <p:ph idx="1"/>
          </p:nvPr>
        </p:nvSpPr>
        <p:spPr>
          <a:xfrm>
            <a:off x="839416" y="1412776"/>
            <a:ext cx="10441160" cy="4724400"/>
          </a:xfrm>
        </p:spPr>
        <p:txBody>
          <a:bodyPr/>
          <a:lstStyle/>
          <a:p>
            <a:pPr marL="384175" indent="-384175">
              <a:spcBef>
                <a:spcPts val="1800"/>
              </a:spcBef>
            </a:pPr>
            <a:r>
              <a:rPr lang="en-AU" altLang="en-US" sz="2600" dirty="0"/>
              <a:t>It can </a:t>
            </a:r>
            <a:r>
              <a:rPr lang="en-AU" altLang="en-US" sz="2600" b="1" dirty="0"/>
              <a:t>verify or disprove assertions </a:t>
            </a:r>
            <a:r>
              <a:rPr lang="en-AU" altLang="en-US" sz="2600" dirty="0"/>
              <a:t>made by interviewees/stakeholders. </a:t>
            </a:r>
          </a:p>
          <a:p>
            <a:pPr marL="384175" indent="-384175">
              <a:spcBef>
                <a:spcPts val="1800"/>
              </a:spcBef>
            </a:pPr>
            <a:r>
              <a:rPr lang="en-AU" altLang="en-US" sz="2600" dirty="0"/>
              <a:t>It is </a:t>
            </a:r>
            <a:r>
              <a:rPr lang="en-AU" altLang="en-US" sz="2600" b="1" dirty="0"/>
              <a:t>useful in situations where different interviewees have provided conflicting information</a:t>
            </a:r>
            <a:r>
              <a:rPr lang="en-AU" altLang="en-US" sz="2600" dirty="0"/>
              <a:t> about the way existing system works.</a:t>
            </a:r>
          </a:p>
          <a:p>
            <a:pPr marL="384175" indent="-384175">
              <a:spcBef>
                <a:spcPts val="1800"/>
              </a:spcBef>
            </a:pPr>
            <a:r>
              <a:rPr lang="en-AU" altLang="en-US" sz="2600" dirty="0"/>
              <a:t>Observation is essential for gathering some quantitative and mostly qualitative data about people’s jobs.</a:t>
            </a:r>
          </a:p>
        </p:txBody>
      </p:sp>
      <p:sp>
        <p:nvSpPr>
          <p:cNvPr id="2" name="Footer Placeholder 1">
            <a:extLst>
              <a:ext uri="{FF2B5EF4-FFF2-40B4-BE49-F238E27FC236}">
                <a16:creationId xmlns:a16="http://schemas.microsoft.com/office/drawing/2014/main" id="{4662BED2-1182-4A75-B1D9-B29F60830119}"/>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0EB24EF6-AC9B-4B0C-A82E-5668CD44CF34}"/>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31</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A804634-9149-4874-A16A-7402426957D2}"/>
              </a:ext>
            </a:extLst>
          </p:cNvPr>
          <p:cNvSpPr>
            <a:spLocks noGrp="1" noChangeArrowheads="1"/>
          </p:cNvSpPr>
          <p:nvPr>
            <p:ph type="title"/>
          </p:nvPr>
        </p:nvSpPr>
        <p:spPr>
          <a:xfrm>
            <a:off x="1178768" y="260574"/>
            <a:ext cx="8229600" cy="792162"/>
          </a:xfrm>
        </p:spPr>
        <p:txBody>
          <a:bodyPr/>
          <a:lstStyle/>
          <a:p>
            <a:pPr eaLnBrk="1" hangingPunct="1"/>
            <a:r>
              <a:rPr lang="en-AU" altLang="en-US" dirty="0"/>
              <a:t>Guidelines for observation</a:t>
            </a:r>
            <a:endParaRPr lang="en-GB" altLang="en-US" dirty="0"/>
          </a:p>
        </p:txBody>
      </p:sp>
      <p:sp>
        <p:nvSpPr>
          <p:cNvPr id="54275" name="Rectangle 3">
            <a:extLst>
              <a:ext uri="{FF2B5EF4-FFF2-40B4-BE49-F238E27FC236}">
                <a16:creationId xmlns:a16="http://schemas.microsoft.com/office/drawing/2014/main" id="{3ACEDE9C-AEBD-441E-9E38-151606EE9417}"/>
              </a:ext>
            </a:extLst>
          </p:cNvPr>
          <p:cNvSpPr>
            <a:spLocks noGrp="1" noChangeArrowheads="1"/>
          </p:cNvSpPr>
          <p:nvPr>
            <p:ph idx="1"/>
          </p:nvPr>
        </p:nvSpPr>
        <p:spPr>
          <a:xfrm>
            <a:off x="839415" y="1268760"/>
            <a:ext cx="10609635" cy="5179665"/>
          </a:xfrm>
        </p:spPr>
        <p:txBody>
          <a:bodyPr>
            <a:normAutofit/>
          </a:bodyPr>
          <a:lstStyle/>
          <a:p>
            <a:pPr marL="457200" indent="-457200">
              <a:lnSpc>
                <a:spcPct val="90000"/>
              </a:lnSpc>
            </a:pPr>
            <a:r>
              <a:rPr lang="en-AU" altLang="en-US" sz="2800" dirty="0"/>
              <a:t>Ask enough questions to ensure that you have a complete understanding of the present system.</a:t>
            </a:r>
          </a:p>
          <a:p>
            <a:pPr marL="457200" indent="-457200">
              <a:lnSpc>
                <a:spcPct val="90000"/>
              </a:lnSpc>
            </a:pPr>
            <a:r>
              <a:rPr lang="en-AU" altLang="en-US" sz="2800" dirty="0"/>
              <a:t>Document any procedures for handling exceptions</a:t>
            </a:r>
          </a:p>
          <a:p>
            <a:pPr marL="457200" indent="-457200">
              <a:lnSpc>
                <a:spcPct val="90000"/>
              </a:lnSpc>
            </a:pPr>
            <a:r>
              <a:rPr lang="en-AU" altLang="en-US" sz="2800" dirty="0"/>
              <a:t>Consider each user who works with the system</a:t>
            </a:r>
          </a:p>
          <a:p>
            <a:pPr marL="1027113" lvl="1" indent="-455613">
              <a:lnSpc>
                <a:spcPct val="90000"/>
              </a:lnSpc>
            </a:pPr>
            <a:r>
              <a:rPr lang="en-AU" altLang="en-US" sz="2400" dirty="0"/>
              <a:t>What information does that person receive from other people?</a:t>
            </a:r>
          </a:p>
          <a:p>
            <a:pPr marL="1027113" lvl="1" indent="-455613">
              <a:lnSpc>
                <a:spcPct val="90000"/>
              </a:lnSpc>
            </a:pPr>
            <a:r>
              <a:rPr lang="en-AU" altLang="en-US" sz="2400" dirty="0"/>
              <a:t>What information does this person generate?</a:t>
            </a:r>
          </a:p>
          <a:p>
            <a:pPr marL="1027113" lvl="1" indent="-455613">
              <a:lnSpc>
                <a:spcPct val="90000"/>
              </a:lnSpc>
            </a:pPr>
            <a:r>
              <a:rPr lang="en-AU" altLang="en-US" sz="2400" dirty="0"/>
              <a:t>How is this information communicated?</a:t>
            </a:r>
          </a:p>
          <a:p>
            <a:pPr marL="1027113" lvl="1" indent="-455613">
              <a:lnSpc>
                <a:spcPct val="90000"/>
              </a:lnSpc>
            </a:pPr>
            <a:r>
              <a:rPr lang="en-AU" altLang="en-US" sz="2400" dirty="0"/>
              <a:t>How often do interruptions occur?</a:t>
            </a:r>
          </a:p>
          <a:p>
            <a:pPr marL="1027113" lvl="1" indent="-455613">
              <a:lnSpc>
                <a:spcPct val="90000"/>
              </a:lnSpc>
            </a:pPr>
            <a:r>
              <a:rPr lang="en-AU" altLang="en-US" sz="2400" dirty="0"/>
              <a:t>How much down time occurs?</a:t>
            </a:r>
          </a:p>
          <a:p>
            <a:pPr marL="1027113" lvl="1" indent="-455613">
              <a:lnSpc>
                <a:spcPct val="90000"/>
              </a:lnSpc>
            </a:pPr>
            <a:r>
              <a:rPr lang="en-AU" altLang="en-US" sz="2400" dirty="0"/>
              <a:t>How much support does  the user require and who provides it?</a:t>
            </a:r>
            <a:endParaRPr lang="en-GB" altLang="en-US" sz="2400" dirty="0"/>
          </a:p>
        </p:txBody>
      </p:sp>
      <p:sp>
        <p:nvSpPr>
          <p:cNvPr id="2" name="Footer Placeholder 1">
            <a:extLst>
              <a:ext uri="{FF2B5EF4-FFF2-40B4-BE49-F238E27FC236}">
                <a16:creationId xmlns:a16="http://schemas.microsoft.com/office/drawing/2014/main" id="{6B165D2A-2386-4CE6-B5FB-FAEB8D7F629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071E427-77E3-4E00-8F84-0E8F2E9C562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32</a:t>
            </a:fld>
            <a:endParaRPr lang="en-US" altLang="en-US" dirty="0">
              <a:solidFill>
                <a:srgbClr val="1CADE4"/>
              </a:solidFill>
              <a:latin typeface="Calibri" panose="020F0502020204030204"/>
              <a:cs typeface="+mn-cs"/>
            </a:endParaRPr>
          </a:p>
        </p:txBody>
      </p:sp>
      <p:grpSp>
        <p:nvGrpSpPr>
          <p:cNvPr id="54276" name="Group 5">
            <a:extLst>
              <a:ext uri="{FF2B5EF4-FFF2-40B4-BE49-F238E27FC236}">
                <a16:creationId xmlns:a16="http://schemas.microsoft.com/office/drawing/2014/main" id="{D02EDF12-71EC-4DFB-82B1-CDB9D61727AF}"/>
              </a:ext>
            </a:extLst>
          </p:cNvPr>
          <p:cNvGrpSpPr>
            <a:grpSpLocks/>
          </p:cNvGrpSpPr>
          <p:nvPr/>
        </p:nvGrpSpPr>
        <p:grpSpPr bwMode="auto">
          <a:xfrm>
            <a:off x="7391276" y="188641"/>
            <a:ext cx="3097213" cy="976313"/>
            <a:chOff x="5652120" y="1052736"/>
            <a:chExt cx="3096344" cy="975013"/>
          </a:xfrm>
        </p:grpSpPr>
        <p:sp>
          <p:nvSpPr>
            <p:cNvPr id="54277" name="Rounded Rectangle 6">
              <a:extLst>
                <a:ext uri="{FF2B5EF4-FFF2-40B4-BE49-F238E27FC236}">
                  <a16:creationId xmlns:a16="http://schemas.microsoft.com/office/drawing/2014/main" id="{8CC4F986-AFDD-4FCD-BE03-758A8B05A6F4}"/>
                </a:ext>
              </a:extLst>
            </p:cNvPr>
            <p:cNvSpPr>
              <a:spLocks noChangeArrowheads="1"/>
            </p:cNvSpPr>
            <p:nvPr/>
          </p:nvSpPr>
          <p:spPr bwMode="auto">
            <a:xfrm>
              <a:off x="5652120" y="1052736"/>
              <a:ext cx="3096344" cy="975013"/>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dirty="0">
                <a:latin typeface="Times New Roman" panose="02020603050405020304" pitchFamily="18" charset="0"/>
              </a:endParaRPr>
            </a:p>
          </p:txBody>
        </p:sp>
        <p:sp>
          <p:nvSpPr>
            <p:cNvPr id="54278" name="TextBox 7">
              <a:extLst>
                <a:ext uri="{FF2B5EF4-FFF2-40B4-BE49-F238E27FC236}">
                  <a16:creationId xmlns:a16="http://schemas.microsoft.com/office/drawing/2014/main" id="{CC72B905-F0A3-45E5-B75B-E792272FCF33}"/>
                </a:ext>
              </a:extLst>
            </p:cNvPr>
            <p:cNvSpPr txBox="1">
              <a:spLocks noChangeArrowheads="1"/>
            </p:cNvSpPr>
            <p:nvPr/>
          </p:nvSpPr>
          <p:spPr bwMode="auto">
            <a:xfrm>
              <a:off x="5796136" y="1124744"/>
              <a:ext cx="2839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dirty="0">
                  <a:latin typeface="Times New Roman" panose="02020603050405020304" pitchFamily="18" charset="0"/>
                </a:rPr>
                <a:t>This slide to be read at home by students</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D1BC458-8B65-44F8-98ED-2F3813B7201E}"/>
              </a:ext>
            </a:extLst>
          </p:cNvPr>
          <p:cNvSpPr>
            <a:spLocks noGrp="1" noChangeArrowheads="1"/>
          </p:cNvSpPr>
          <p:nvPr>
            <p:ph type="title"/>
          </p:nvPr>
        </p:nvSpPr>
        <p:spPr>
          <a:xfrm>
            <a:off x="917848" y="197768"/>
            <a:ext cx="10085680" cy="1143000"/>
          </a:xfrm>
        </p:spPr>
        <p:txBody>
          <a:bodyPr/>
          <a:lstStyle/>
          <a:p>
            <a:pPr eaLnBrk="1" hangingPunct="1"/>
            <a:r>
              <a:rPr lang="en-AU" altLang="en-US" dirty="0"/>
              <a:t>Advantages of Observation</a:t>
            </a:r>
            <a:endParaRPr lang="en-GB" altLang="en-US" dirty="0"/>
          </a:p>
        </p:txBody>
      </p:sp>
      <p:sp>
        <p:nvSpPr>
          <p:cNvPr id="55299" name="Rectangle 3">
            <a:extLst>
              <a:ext uri="{FF2B5EF4-FFF2-40B4-BE49-F238E27FC236}">
                <a16:creationId xmlns:a16="http://schemas.microsoft.com/office/drawing/2014/main" id="{3C2B508E-D644-45B8-A756-90529753E4CD}"/>
              </a:ext>
            </a:extLst>
          </p:cNvPr>
          <p:cNvSpPr>
            <a:spLocks noGrp="1" noChangeArrowheads="1"/>
          </p:cNvSpPr>
          <p:nvPr>
            <p:ph idx="1"/>
          </p:nvPr>
        </p:nvSpPr>
        <p:spPr>
          <a:xfrm>
            <a:off x="911424" y="1339678"/>
            <a:ext cx="10467776" cy="5185666"/>
          </a:xfrm>
        </p:spPr>
        <p:txBody>
          <a:bodyPr/>
          <a:lstStyle/>
          <a:p>
            <a:pPr marL="457200" indent="-457200">
              <a:lnSpc>
                <a:spcPct val="90000"/>
              </a:lnSpc>
              <a:buNone/>
            </a:pPr>
            <a:r>
              <a:rPr lang="en-AU" altLang="en-US" sz="3600" b="1" dirty="0"/>
              <a:t>+ </a:t>
            </a:r>
            <a:r>
              <a:rPr lang="en-AU" altLang="en-US" sz="2800" dirty="0"/>
              <a:t>Provides </a:t>
            </a:r>
            <a:r>
              <a:rPr lang="en-AU" altLang="en-US" sz="2800" b="1" dirty="0"/>
              <a:t>first hand experience </a:t>
            </a:r>
            <a:r>
              <a:rPr lang="en-AU" altLang="en-US" sz="2800" dirty="0"/>
              <a:t>of the way the current system works</a:t>
            </a:r>
            <a:endParaRPr lang="en-AU" altLang="en-US" sz="3600" b="1" dirty="0"/>
          </a:p>
          <a:p>
            <a:pPr marL="457200" indent="-457200">
              <a:lnSpc>
                <a:spcPct val="90000"/>
              </a:lnSpc>
              <a:buNone/>
            </a:pPr>
            <a:r>
              <a:rPr lang="en-AU" altLang="en-US" sz="3600" b="1" dirty="0"/>
              <a:t>+ </a:t>
            </a:r>
            <a:r>
              <a:rPr lang="en-AU" altLang="en-US" sz="2800" dirty="0"/>
              <a:t>Data is collected in </a:t>
            </a:r>
            <a:r>
              <a:rPr lang="en-AU" altLang="en-US" sz="2800" b="1" dirty="0"/>
              <a:t>real time </a:t>
            </a:r>
            <a:r>
              <a:rPr lang="en-AU" altLang="en-US" sz="2800" dirty="0"/>
              <a:t>and can have a high level of validity</a:t>
            </a:r>
            <a:endParaRPr lang="en-AU" altLang="en-US" sz="3600" b="1" dirty="0"/>
          </a:p>
          <a:p>
            <a:pPr marL="457200" indent="-457200">
              <a:lnSpc>
                <a:spcPct val="90000"/>
              </a:lnSpc>
              <a:buNone/>
            </a:pPr>
            <a:r>
              <a:rPr lang="en-AU" altLang="en-US" sz="3600" b="1" dirty="0"/>
              <a:t>+ </a:t>
            </a:r>
            <a:r>
              <a:rPr lang="en-AU" altLang="en-US" sz="2800" dirty="0"/>
              <a:t>Can be used to </a:t>
            </a:r>
            <a:r>
              <a:rPr lang="en-AU" altLang="en-US" sz="2800" b="1" dirty="0"/>
              <a:t>verify information </a:t>
            </a:r>
            <a:r>
              <a:rPr lang="en-AU" altLang="en-US" sz="2800" dirty="0"/>
              <a:t>from other sources or to look for exceptions</a:t>
            </a:r>
            <a:endParaRPr lang="en-AU" altLang="en-US" sz="3600" b="1" dirty="0"/>
          </a:p>
          <a:p>
            <a:pPr marL="457200" indent="-457200">
              <a:lnSpc>
                <a:spcPct val="90000"/>
              </a:lnSpc>
              <a:buNone/>
            </a:pPr>
            <a:r>
              <a:rPr lang="en-AU" altLang="en-US" sz="3600" b="1" dirty="0"/>
              <a:t>+ </a:t>
            </a:r>
            <a:r>
              <a:rPr lang="en-AU" altLang="en-US" sz="2800" dirty="0"/>
              <a:t>Baseline data about the performance of the existing system and of users can be collected</a:t>
            </a:r>
            <a:endParaRPr lang="en-GB" altLang="en-US" sz="3600" b="1" dirty="0"/>
          </a:p>
        </p:txBody>
      </p:sp>
      <p:sp>
        <p:nvSpPr>
          <p:cNvPr id="2" name="Footer Placeholder 1">
            <a:extLst>
              <a:ext uri="{FF2B5EF4-FFF2-40B4-BE49-F238E27FC236}">
                <a16:creationId xmlns:a16="http://schemas.microsoft.com/office/drawing/2014/main" id="{14C751BE-7728-4931-9F17-ABAF5DEC621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A375FE3A-2A10-4EA2-8A16-DA65BCB8CEE5}"/>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0EAB84C-5538-4F49-A788-D9E3F5FD524A}"/>
              </a:ext>
            </a:extLst>
          </p:cNvPr>
          <p:cNvSpPr>
            <a:spLocks noGrp="1" noChangeArrowheads="1"/>
          </p:cNvSpPr>
          <p:nvPr>
            <p:ph type="title"/>
          </p:nvPr>
        </p:nvSpPr>
        <p:spPr>
          <a:xfrm>
            <a:off x="911424" y="197768"/>
            <a:ext cx="8015235" cy="782960"/>
          </a:xfrm>
        </p:spPr>
        <p:txBody>
          <a:bodyPr/>
          <a:lstStyle/>
          <a:p>
            <a:pPr eaLnBrk="1" hangingPunct="1"/>
            <a:r>
              <a:rPr lang="en-AU" altLang="en-US" dirty="0"/>
              <a:t>Disadvantages of Observation</a:t>
            </a:r>
            <a:endParaRPr lang="en-GB" altLang="en-US" dirty="0"/>
          </a:p>
        </p:txBody>
      </p:sp>
      <p:sp>
        <p:nvSpPr>
          <p:cNvPr id="37891" name="Rectangle 3">
            <a:extLst>
              <a:ext uri="{FF2B5EF4-FFF2-40B4-BE49-F238E27FC236}">
                <a16:creationId xmlns:a16="http://schemas.microsoft.com/office/drawing/2014/main" id="{7D353677-20E4-4F35-AC6E-2A9B92A9234E}"/>
              </a:ext>
            </a:extLst>
          </p:cNvPr>
          <p:cNvSpPr>
            <a:spLocks noGrp="1" noChangeArrowheads="1"/>
          </p:cNvSpPr>
          <p:nvPr>
            <p:ph idx="1"/>
          </p:nvPr>
        </p:nvSpPr>
        <p:spPr>
          <a:xfrm>
            <a:off x="839416" y="1268761"/>
            <a:ext cx="10539784" cy="5229225"/>
          </a:xfrm>
        </p:spPr>
        <p:txBody>
          <a:bodyPr>
            <a:normAutofit/>
          </a:bodyPr>
          <a:lstStyle/>
          <a:p>
            <a:pPr marL="0" indent="0">
              <a:lnSpc>
                <a:spcPct val="80000"/>
              </a:lnSpc>
              <a:buNone/>
              <a:defRPr/>
            </a:pPr>
            <a:r>
              <a:rPr lang="en-AU" sz="2800" b="1" dirty="0"/>
              <a:t>-  </a:t>
            </a:r>
            <a:r>
              <a:rPr lang="en-AU" sz="2600" dirty="0"/>
              <a:t>Could be very </a:t>
            </a:r>
            <a:r>
              <a:rPr lang="en-AU" sz="2600" b="1" dirty="0"/>
              <a:t>time consuming</a:t>
            </a:r>
          </a:p>
          <a:p>
            <a:pPr marL="0" indent="0">
              <a:lnSpc>
                <a:spcPct val="80000"/>
              </a:lnSpc>
              <a:buNone/>
              <a:defRPr/>
            </a:pPr>
            <a:r>
              <a:rPr lang="en-AU" sz="2800" b="1" dirty="0"/>
              <a:t>-  </a:t>
            </a:r>
            <a:r>
              <a:rPr lang="en-AU" sz="2600" dirty="0"/>
              <a:t>Need to analyse </a:t>
            </a:r>
            <a:r>
              <a:rPr lang="en-AU" sz="2600" b="1" dirty="0"/>
              <a:t>huge amounts of data</a:t>
            </a:r>
          </a:p>
          <a:p>
            <a:pPr marL="457200" indent="-457200">
              <a:lnSpc>
                <a:spcPct val="80000"/>
              </a:lnSpc>
              <a:buNone/>
              <a:defRPr/>
            </a:pPr>
            <a:r>
              <a:rPr lang="en-AU" sz="3300" b="1" dirty="0"/>
              <a:t>-</a:t>
            </a:r>
            <a:r>
              <a:rPr lang="en-AU" sz="2600" dirty="0"/>
              <a:t>  Most people do not like to be observed and </a:t>
            </a:r>
            <a:r>
              <a:rPr lang="en-US" sz="2600" b="1" dirty="0"/>
              <a:t>may be disruptive</a:t>
            </a:r>
            <a:r>
              <a:rPr lang="en-US" sz="2600" dirty="0"/>
              <a:t> to the person being observed.</a:t>
            </a:r>
            <a:endParaRPr lang="en-AU" sz="2600" b="1" dirty="0"/>
          </a:p>
          <a:p>
            <a:pPr marL="457200" indent="-457200">
              <a:lnSpc>
                <a:spcPct val="80000"/>
              </a:lnSpc>
              <a:buNone/>
              <a:defRPr/>
            </a:pPr>
            <a:r>
              <a:rPr lang="en-AU" sz="3300" b="1" dirty="0"/>
              <a:t>-</a:t>
            </a:r>
            <a:r>
              <a:rPr lang="en-AU" sz="2600" dirty="0"/>
              <a:t>  Requires trained and skilled observer to be most effective.</a:t>
            </a:r>
            <a:endParaRPr lang="en-AU" sz="3300" b="1" dirty="0"/>
          </a:p>
          <a:p>
            <a:pPr marL="457200" indent="-457200">
              <a:lnSpc>
                <a:spcPct val="80000"/>
              </a:lnSpc>
              <a:buNone/>
              <a:defRPr/>
            </a:pPr>
            <a:r>
              <a:rPr lang="en-AU" sz="3300" b="1" dirty="0"/>
              <a:t>-  </a:t>
            </a:r>
            <a:r>
              <a:rPr lang="en-AU" sz="2600" dirty="0"/>
              <a:t>There may be </a:t>
            </a:r>
            <a:r>
              <a:rPr lang="en-AU" sz="2600" b="1" dirty="0"/>
              <a:t>ethical problems</a:t>
            </a:r>
            <a:r>
              <a:rPr lang="en-AU" sz="2600" dirty="0"/>
              <a:t> if the person being observed deals with sensitive private or personal data or directly with members of public.</a:t>
            </a:r>
            <a:endParaRPr lang="en-AU" sz="3300" b="1" dirty="0"/>
          </a:p>
          <a:p>
            <a:pPr marL="457200" indent="-457200">
              <a:lnSpc>
                <a:spcPct val="80000"/>
              </a:lnSpc>
              <a:buNone/>
              <a:defRPr/>
            </a:pPr>
            <a:r>
              <a:rPr lang="en-AU" sz="3300" b="1" dirty="0"/>
              <a:t>- </a:t>
            </a:r>
            <a:r>
              <a:rPr lang="en-AU" sz="3000" dirty="0"/>
              <a:t> </a:t>
            </a:r>
            <a:r>
              <a:rPr lang="en-AU" sz="2600" dirty="0"/>
              <a:t>There may be logistical problems if the staff being observed work shifts.</a:t>
            </a:r>
          </a:p>
          <a:p>
            <a:pPr marL="457200" indent="-457200">
              <a:lnSpc>
                <a:spcPct val="80000"/>
              </a:lnSpc>
              <a:buNone/>
              <a:defRPr/>
            </a:pPr>
            <a:r>
              <a:rPr lang="en-AU" sz="3300" b="1" dirty="0"/>
              <a:t>-  </a:t>
            </a:r>
            <a:r>
              <a:rPr lang="en-US" sz="2600" dirty="0"/>
              <a:t>Unusual exceptions and critical situations that happen infrequently may not occur during the observation.</a:t>
            </a:r>
            <a:endParaRPr lang="en-GB" sz="2600" dirty="0"/>
          </a:p>
        </p:txBody>
      </p:sp>
      <p:sp>
        <p:nvSpPr>
          <p:cNvPr id="2" name="Footer Placeholder 1">
            <a:extLst>
              <a:ext uri="{FF2B5EF4-FFF2-40B4-BE49-F238E27FC236}">
                <a16:creationId xmlns:a16="http://schemas.microsoft.com/office/drawing/2014/main" id="{727CCA21-745F-4FBE-B1D7-DA6E5AE7A65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665EB51-E828-4801-B397-B4EF10E133E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34</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6">
            <a:extLst>
              <a:ext uri="{FF2B5EF4-FFF2-40B4-BE49-F238E27FC236}">
                <a16:creationId xmlns:a16="http://schemas.microsoft.com/office/drawing/2014/main" id="{6A5B1809-AB31-4D19-A535-C8754C97DE6D}"/>
              </a:ext>
            </a:extLst>
          </p:cNvPr>
          <p:cNvSpPr>
            <a:spLocks noGrp="1" noChangeArrowheads="1"/>
          </p:cNvSpPr>
          <p:nvPr>
            <p:ph type="title"/>
          </p:nvPr>
        </p:nvSpPr>
        <p:spPr>
          <a:xfrm>
            <a:off x="911424" y="188640"/>
            <a:ext cx="10313417" cy="792088"/>
          </a:xfrm>
        </p:spPr>
        <p:txBody>
          <a:bodyPr/>
          <a:lstStyle/>
          <a:p>
            <a:r>
              <a:rPr lang="en-US" altLang="en-US" sz="3400" dirty="0"/>
              <a:t>Requirements Elicitation Techniques - </a:t>
            </a:r>
            <a:r>
              <a:rPr lang="en-US" altLang="en-US" sz="3400" b="1" dirty="0"/>
              <a:t>Prototype</a:t>
            </a:r>
          </a:p>
        </p:txBody>
      </p:sp>
      <p:sp>
        <p:nvSpPr>
          <p:cNvPr id="58370" name="Rectangle 3">
            <a:extLst>
              <a:ext uri="{FF2B5EF4-FFF2-40B4-BE49-F238E27FC236}">
                <a16:creationId xmlns:a16="http://schemas.microsoft.com/office/drawing/2014/main" id="{045B38F3-09D2-462C-A74E-F82121667314}"/>
              </a:ext>
            </a:extLst>
          </p:cNvPr>
          <p:cNvSpPr>
            <a:spLocks noGrp="1" noChangeArrowheads="1"/>
          </p:cNvSpPr>
          <p:nvPr>
            <p:ph idx="1"/>
          </p:nvPr>
        </p:nvSpPr>
        <p:spPr>
          <a:xfrm>
            <a:off x="911424" y="1278580"/>
            <a:ext cx="10467776" cy="5246764"/>
          </a:xfrm>
        </p:spPr>
        <p:txBody>
          <a:bodyPr>
            <a:normAutofit/>
          </a:bodyPr>
          <a:lstStyle/>
          <a:p>
            <a:pPr marL="457200" indent="-457200"/>
            <a:r>
              <a:rPr lang="en-AU" altLang="en-US" sz="2800" dirty="0"/>
              <a:t>A prototype is an </a:t>
            </a:r>
            <a:r>
              <a:rPr lang="en-AU" altLang="en-US" sz="2800" b="1" dirty="0"/>
              <a:t>initial working model</a:t>
            </a:r>
            <a:r>
              <a:rPr lang="en-AU" altLang="en-US" sz="2800" dirty="0"/>
              <a:t> of a larger, more complex entity, usually a program with limited functionality that is built to test out some aspect of </a:t>
            </a:r>
            <a:r>
              <a:rPr lang="en-AU" altLang="en-US" sz="2800" b="1" dirty="0"/>
              <a:t>how the final system will work (and look like) </a:t>
            </a:r>
            <a:r>
              <a:rPr lang="en-AU" altLang="en-US" sz="2800" dirty="0"/>
              <a:t>and then present it to the stakeholders</a:t>
            </a:r>
            <a:r>
              <a:rPr lang="en-AU" altLang="en-US" sz="2800" b="1" dirty="0"/>
              <a:t>.</a:t>
            </a:r>
          </a:p>
          <a:p>
            <a:pPr marL="457200" indent="-457200"/>
            <a:r>
              <a:rPr lang="en-US" altLang="en-US" sz="2800" dirty="0"/>
              <a:t>Prototypes may be constructed with various objectives in mind:</a:t>
            </a:r>
          </a:p>
          <a:p>
            <a:pPr marL="1027113" lvl="1" indent="-455613"/>
            <a:r>
              <a:rPr lang="en-US" altLang="en-US" sz="2400" dirty="0"/>
              <a:t>To investigate user requirements</a:t>
            </a:r>
          </a:p>
          <a:p>
            <a:pPr marL="1027113" lvl="1" indent="-455613"/>
            <a:r>
              <a:rPr lang="en-AU" altLang="en-US" sz="2400" dirty="0"/>
              <a:t>To test  specific concept or verify an approach</a:t>
            </a:r>
            <a:endParaRPr lang="en-US" altLang="en-US" sz="2400" dirty="0"/>
          </a:p>
          <a:p>
            <a:pPr marL="1027113" lvl="1" indent="-455613"/>
            <a:r>
              <a:rPr lang="en-US" altLang="en-US" sz="2400" dirty="0"/>
              <a:t>To focus on human-computer interface</a:t>
            </a:r>
          </a:p>
          <a:p>
            <a:pPr marL="1370013" lvl="2"/>
            <a:r>
              <a:rPr lang="en-US" altLang="en-US" sz="2000" dirty="0"/>
              <a:t>Investigate input and output and its form</a:t>
            </a:r>
          </a:p>
          <a:p>
            <a:pPr marL="1370013" lvl="2"/>
            <a:r>
              <a:rPr lang="en-US" altLang="en-US" sz="2000" dirty="0"/>
              <a:t>Investigate most suitable interface</a:t>
            </a:r>
          </a:p>
        </p:txBody>
      </p:sp>
      <p:sp>
        <p:nvSpPr>
          <p:cNvPr id="2" name="Footer Placeholder 1">
            <a:extLst>
              <a:ext uri="{FF2B5EF4-FFF2-40B4-BE49-F238E27FC236}">
                <a16:creationId xmlns:a16="http://schemas.microsoft.com/office/drawing/2014/main" id="{6B99F60A-54A1-4C64-A99C-852C845F0FE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80F47617-94EE-4829-9016-49E9B4DD3846}"/>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6">
            <a:extLst>
              <a:ext uri="{FF2B5EF4-FFF2-40B4-BE49-F238E27FC236}">
                <a16:creationId xmlns:a16="http://schemas.microsoft.com/office/drawing/2014/main" id="{3F1A3D0B-B4A1-4420-940B-4541ABF99E50}"/>
              </a:ext>
            </a:extLst>
          </p:cNvPr>
          <p:cNvSpPr>
            <a:spLocks noGrp="1" noChangeArrowheads="1"/>
          </p:cNvSpPr>
          <p:nvPr>
            <p:ph type="title"/>
          </p:nvPr>
        </p:nvSpPr>
        <p:spPr>
          <a:xfrm>
            <a:off x="911424" y="232891"/>
            <a:ext cx="10088958" cy="747837"/>
          </a:xfrm>
        </p:spPr>
        <p:txBody>
          <a:bodyPr>
            <a:normAutofit fontScale="90000"/>
          </a:bodyPr>
          <a:lstStyle/>
          <a:p>
            <a:r>
              <a:rPr lang="en-US" altLang="en-US" dirty="0"/>
              <a:t>Storyboard/Wireframes (UI flows) – part of assignment 2</a:t>
            </a:r>
          </a:p>
        </p:txBody>
      </p:sp>
      <p:sp>
        <p:nvSpPr>
          <p:cNvPr id="40962" name="Rectangle 1027">
            <a:extLst>
              <a:ext uri="{FF2B5EF4-FFF2-40B4-BE49-F238E27FC236}">
                <a16:creationId xmlns:a16="http://schemas.microsoft.com/office/drawing/2014/main" id="{EFF49354-25F5-48A0-B854-8A35E530048E}"/>
              </a:ext>
            </a:extLst>
          </p:cNvPr>
          <p:cNvSpPr>
            <a:spLocks noGrp="1" noChangeArrowheads="1"/>
          </p:cNvSpPr>
          <p:nvPr>
            <p:ph idx="1"/>
          </p:nvPr>
        </p:nvSpPr>
        <p:spPr>
          <a:xfrm>
            <a:off x="839416" y="1268760"/>
            <a:ext cx="10539784" cy="5256212"/>
          </a:xfrm>
        </p:spPr>
        <p:txBody>
          <a:bodyPr>
            <a:normAutofit/>
          </a:bodyPr>
          <a:lstStyle/>
          <a:p>
            <a:pPr>
              <a:defRPr/>
            </a:pPr>
            <a:r>
              <a:rPr lang="en-US" altLang="en-US" sz="2400" b="1" dirty="0"/>
              <a:t>UI flows or storyboarding (wireframes)</a:t>
            </a:r>
            <a:r>
              <a:rPr lang="en-US" altLang="en-US" sz="2400" dirty="0"/>
              <a:t>: </a:t>
            </a:r>
            <a:r>
              <a:rPr lang="en-AU" altLang="en-US" sz="2400" dirty="0"/>
              <a:t>A storyboard is a series of drawings used mostly for </a:t>
            </a:r>
            <a:r>
              <a:rPr lang="en-AU" altLang="en-US" sz="2400" b="1" dirty="0"/>
              <a:t>identifying user interfaces</a:t>
            </a:r>
            <a:r>
              <a:rPr lang="en-AU" altLang="en-US" sz="2400" dirty="0"/>
              <a:t>; </a:t>
            </a:r>
            <a:r>
              <a:rPr lang="en-US" altLang="en-US" sz="2400" dirty="0"/>
              <a:t>screens that the software will display are drawn.</a:t>
            </a:r>
          </a:p>
          <a:p>
            <a:pPr>
              <a:defRPr/>
            </a:pPr>
            <a:r>
              <a:rPr lang="en-US" sz="2400" dirty="0"/>
              <a:t>User interface-flow diagrams (Storyboards/Wireframes) offer a high-level view of the interface of a system, you can quickly gain an understanding of </a:t>
            </a:r>
            <a:r>
              <a:rPr lang="en-US" sz="2400" b="1" dirty="0"/>
              <a:t>how the system is expected to work</a:t>
            </a:r>
            <a:r>
              <a:rPr lang="en-US" sz="2400" dirty="0"/>
              <a:t>. It puts you in a position where you can </a:t>
            </a:r>
            <a:r>
              <a:rPr lang="en-US" sz="2400" b="1" dirty="0"/>
              <a:t>validate the overall flow</a:t>
            </a:r>
            <a:r>
              <a:rPr lang="en-US" sz="2400" dirty="0"/>
              <a:t> of your application's user interface. For example, does the flow make sense? </a:t>
            </a:r>
          </a:p>
          <a:p>
            <a:pPr>
              <a:defRPr/>
            </a:pPr>
            <a:r>
              <a:rPr lang="en-US" sz="2400" dirty="0"/>
              <a:t>User interface-flow diagrams are typically used for one of the two purposes. First, they are used to </a:t>
            </a:r>
            <a:r>
              <a:rPr lang="en-US" sz="2400" b="1" dirty="0"/>
              <a:t>model the interactions</a:t>
            </a:r>
            <a:r>
              <a:rPr lang="en-US" sz="2400" dirty="0"/>
              <a:t> that users have with your software, as defined in a single use case. Second, they enable you to gain a </a:t>
            </a:r>
            <a:r>
              <a:rPr lang="en-US" sz="2400" b="1" dirty="0"/>
              <a:t>high-level overview of the user interface </a:t>
            </a:r>
            <a:r>
              <a:rPr lang="en-US" sz="2400" dirty="0"/>
              <a:t>for your application. </a:t>
            </a:r>
          </a:p>
          <a:p>
            <a:pPr marL="0" indent="0">
              <a:buNone/>
              <a:defRPr/>
            </a:pPr>
            <a:r>
              <a:rPr lang="en-US" sz="1800" dirty="0"/>
              <a:t>Source: http://www.agilemodeling.com/artifacts/uiFlowDiagram.htm</a:t>
            </a:r>
          </a:p>
        </p:txBody>
      </p:sp>
      <p:sp>
        <p:nvSpPr>
          <p:cNvPr id="2" name="Footer Placeholder 1">
            <a:extLst>
              <a:ext uri="{FF2B5EF4-FFF2-40B4-BE49-F238E27FC236}">
                <a16:creationId xmlns:a16="http://schemas.microsoft.com/office/drawing/2014/main" id="{EB348D73-A1D0-4600-95B4-F0BDD362784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5533339D-27C1-4573-AFF0-BA924B117172}"/>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36</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28E7BDE-0574-40EC-8322-4A51520B71A0}"/>
              </a:ext>
            </a:extLst>
          </p:cNvPr>
          <p:cNvSpPr>
            <a:spLocks noGrp="1" noChangeArrowheads="1"/>
          </p:cNvSpPr>
          <p:nvPr>
            <p:ph type="title"/>
          </p:nvPr>
        </p:nvSpPr>
        <p:spPr>
          <a:xfrm>
            <a:off x="1055440" y="188640"/>
            <a:ext cx="9652679" cy="685800"/>
          </a:xfrm>
        </p:spPr>
        <p:txBody>
          <a:bodyPr/>
          <a:lstStyle/>
          <a:p>
            <a:pPr eaLnBrk="1" hangingPunct="1"/>
            <a:r>
              <a:rPr lang="en-AU" altLang="en-US" dirty="0"/>
              <a:t>Advantages &amp; Disadvantages</a:t>
            </a:r>
            <a:endParaRPr lang="en-GB" altLang="en-US" dirty="0"/>
          </a:p>
        </p:txBody>
      </p:sp>
      <p:sp>
        <p:nvSpPr>
          <p:cNvPr id="61443" name="Rectangle 3">
            <a:extLst>
              <a:ext uri="{FF2B5EF4-FFF2-40B4-BE49-F238E27FC236}">
                <a16:creationId xmlns:a16="http://schemas.microsoft.com/office/drawing/2014/main" id="{3EAB9289-DF6B-4698-957C-5CBA440C04ED}"/>
              </a:ext>
            </a:extLst>
          </p:cNvPr>
          <p:cNvSpPr>
            <a:spLocks noGrp="1" noChangeArrowheads="1"/>
          </p:cNvSpPr>
          <p:nvPr>
            <p:ph idx="1"/>
          </p:nvPr>
        </p:nvSpPr>
        <p:spPr>
          <a:xfrm>
            <a:off x="885824" y="1124745"/>
            <a:ext cx="10754792" cy="5661025"/>
          </a:xfrm>
        </p:spPr>
        <p:txBody>
          <a:bodyPr>
            <a:normAutofit/>
          </a:bodyPr>
          <a:lstStyle/>
          <a:p>
            <a:pPr marL="457200" indent="-457200">
              <a:lnSpc>
                <a:spcPct val="90000"/>
              </a:lnSpc>
              <a:buNone/>
            </a:pPr>
            <a:r>
              <a:rPr lang="en-AU" altLang="en-US" sz="2400" b="1" dirty="0"/>
              <a:t>+ </a:t>
            </a:r>
            <a:r>
              <a:rPr lang="en-US" altLang="en-US" sz="2400" dirty="0"/>
              <a:t>A prototype allows for </a:t>
            </a:r>
            <a:r>
              <a:rPr lang="en-US" altLang="en-US" sz="2400" b="1" dirty="0"/>
              <a:t>early user interaction and feedback. </a:t>
            </a:r>
            <a:endParaRPr lang="en-AU" altLang="en-US" sz="2400" b="1" dirty="0"/>
          </a:p>
          <a:p>
            <a:pPr marL="457200" indent="-457200">
              <a:lnSpc>
                <a:spcPct val="90000"/>
              </a:lnSpc>
              <a:buNone/>
            </a:pPr>
            <a:r>
              <a:rPr lang="en-AU" altLang="en-US" sz="2400" b="1" dirty="0"/>
              <a:t>+ </a:t>
            </a:r>
            <a:r>
              <a:rPr lang="en-AU" altLang="en-US" sz="2400" dirty="0"/>
              <a:t>can be </a:t>
            </a:r>
            <a:r>
              <a:rPr lang="en-US" altLang="en-US" sz="2400" dirty="0"/>
              <a:t>an inexpensive means to quickly </a:t>
            </a:r>
            <a:r>
              <a:rPr lang="en-US" altLang="en-US" sz="2400" b="1" dirty="0"/>
              <a:t>uncover and confirm a variety of requirements</a:t>
            </a:r>
            <a:r>
              <a:rPr lang="en-US" altLang="en-US" sz="2400" dirty="0"/>
              <a:t>. </a:t>
            </a:r>
            <a:endParaRPr lang="en-AU" altLang="en-US" sz="2400" dirty="0"/>
          </a:p>
          <a:p>
            <a:pPr marL="457200" indent="-457200">
              <a:lnSpc>
                <a:spcPct val="90000"/>
              </a:lnSpc>
              <a:buNone/>
            </a:pPr>
            <a:r>
              <a:rPr lang="en-AU" altLang="en-US" sz="2400" b="1" dirty="0"/>
              <a:t>+</a:t>
            </a:r>
            <a:r>
              <a:rPr lang="en-AU" altLang="en-US" sz="2400" dirty="0"/>
              <a:t> </a:t>
            </a:r>
            <a:r>
              <a:rPr lang="en-US" altLang="en-US" sz="2400" dirty="0"/>
              <a:t>Supports users who are more comfortable and effective at articulating their needs by using pictures, as prototyping lets them “</a:t>
            </a:r>
            <a:r>
              <a:rPr lang="en-US" altLang="en-US" sz="2400" b="1" dirty="0"/>
              <a:t>see” the future system’s interface.</a:t>
            </a:r>
          </a:p>
          <a:p>
            <a:pPr marL="457200" indent="-457200">
              <a:lnSpc>
                <a:spcPct val="90000"/>
              </a:lnSpc>
              <a:buNone/>
            </a:pPr>
            <a:r>
              <a:rPr lang="en-AU" altLang="en-US" sz="2400" b="1" dirty="0"/>
              <a:t>+</a:t>
            </a:r>
            <a:r>
              <a:rPr lang="en-AU" altLang="en-US" sz="2400" dirty="0"/>
              <a:t> Provides</a:t>
            </a:r>
            <a:r>
              <a:rPr lang="en-US" altLang="en-US" sz="2400" dirty="0"/>
              <a:t> a vehicle for designers and developers to learn about the users’ interface needs and to evolve system requirements.</a:t>
            </a:r>
            <a:br>
              <a:rPr lang="en-US" altLang="en-US" sz="2400" dirty="0"/>
            </a:br>
            <a:r>
              <a:rPr lang="en-US" altLang="en-US" sz="2400" dirty="0"/>
              <a:t>-------------------------------------------------------------------------------------------------------</a:t>
            </a:r>
            <a:endParaRPr lang="en-AU" altLang="en-US" sz="2400" b="1" dirty="0"/>
          </a:p>
          <a:p>
            <a:pPr marL="457200" indent="-457200">
              <a:lnSpc>
                <a:spcPct val="90000"/>
              </a:lnSpc>
              <a:spcBef>
                <a:spcPts val="0"/>
              </a:spcBef>
              <a:buNone/>
            </a:pPr>
            <a:r>
              <a:rPr lang="en-AU" altLang="en-US" sz="2400" b="1" dirty="0"/>
              <a:t>-  </a:t>
            </a:r>
            <a:r>
              <a:rPr lang="en-US" altLang="en-US" sz="2400" dirty="0"/>
              <a:t>Depending on the complexity of the target system, using prototyping to elicit requirements can take </a:t>
            </a:r>
            <a:r>
              <a:rPr lang="en-US" altLang="en-US" sz="2400" b="1" dirty="0"/>
              <a:t>considerable time.</a:t>
            </a:r>
            <a:r>
              <a:rPr lang="en-US" altLang="en-US" sz="2400" dirty="0"/>
              <a:t> </a:t>
            </a:r>
            <a:endParaRPr lang="en-AU" altLang="en-US" sz="2400" b="1" dirty="0"/>
          </a:p>
          <a:p>
            <a:pPr marL="457200" indent="-457200">
              <a:lnSpc>
                <a:spcPct val="90000"/>
              </a:lnSpc>
              <a:buNone/>
            </a:pPr>
            <a:r>
              <a:rPr lang="en-AU" altLang="en-US" sz="2400" b="1" dirty="0"/>
              <a:t>-</a:t>
            </a:r>
            <a:r>
              <a:rPr lang="en-AU" altLang="en-US" sz="2400" dirty="0"/>
              <a:t> </a:t>
            </a:r>
            <a:r>
              <a:rPr lang="en-US" altLang="en-US" sz="2400" dirty="0"/>
              <a:t>A prototype may lead users to develop </a:t>
            </a:r>
            <a:r>
              <a:rPr lang="en-US" altLang="en-US" sz="2400" b="1" dirty="0"/>
              <a:t>unrealistic expectations </a:t>
            </a:r>
            <a:r>
              <a:rPr lang="en-US" altLang="en-US" sz="2400" dirty="0"/>
              <a:t>regarding the delivered system’s performance, completion date, reliability and usability characteristics. This is because an elaborated, detailed prototype can look a lot like a functional system. </a:t>
            </a:r>
          </a:p>
        </p:txBody>
      </p:sp>
      <p:sp>
        <p:nvSpPr>
          <p:cNvPr id="2" name="Footer Placeholder 1">
            <a:extLst>
              <a:ext uri="{FF2B5EF4-FFF2-40B4-BE49-F238E27FC236}">
                <a16:creationId xmlns:a16="http://schemas.microsoft.com/office/drawing/2014/main" id="{A396500E-2FBC-49E8-80DD-40944BA663F2}"/>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477AA8DC-D4DB-4A4C-A10F-9D6AFB0FB5FA}"/>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026">
            <a:extLst>
              <a:ext uri="{FF2B5EF4-FFF2-40B4-BE49-F238E27FC236}">
                <a16:creationId xmlns:a16="http://schemas.microsoft.com/office/drawing/2014/main" id="{24EF53A5-57D6-4D58-92C7-628BEAF632AA}"/>
              </a:ext>
            </a:extLst>
          </p:cNvPr>
          <p:cNvSpPr>
            <a:spLocks noGrp="1" noChangeArrowheads="1"/>
          </p:cNvSpPr>
          <p:nvPr>
            <p:ph type="title"/>
          </p:nvPr>
        </p:nvSpPr>
        <p:spPr>
          <a:xfrm>
            <a:off x="839416" y="-27384"/>
            <a:ext cx="10873208" cy="1088528"/>
          </a:xfrm>
        </p:spPr>
        <p:txBody>
          <a:bodyPr>
            <a:normAutofit fontScale="90000"/>
          </a:bodyPr>
          <a:lstStyle/>
          <a:p>
            <a:r>
              <a:rPr lang="en-US" altLang="en-US" sz="3400" dirty="0"/>
              <a:t>Requirements Elicitation Techniques –</a:t>
            </a:r>
            <a:r>
              <a:rPr lang="en-US" altLang="en-US" sz="3400" b="1" dirty="0"/>
              <a:t> </a:t>
            </a:r>
            <a:br>
              <a:rPr lang="en-US" altLang="en-US" sz="3400" b="1" dirty="0"/>
            </a:br>
            <a:r>
              <a:rPr lang="en-US" altLang="en-US" sz="3400" b="1" dirty="0"/>
              <a:t>Requirements </a:t>
            </a:r>
            <a:r>
              <a:rPr lang="en-US" altLang="en-US" sz="3800" b="1" dirty="0"/>
              <a:t>Workshop (Focus Groups)</a:t>
            </a:r>
          </a:p>
        </p:txBody>
      </p:sp>
      <p:sp>
        <p:nvSpPr>
          <p:cNvPr id="62466" name="Rectangle 3">
            <a:extLst>
              <a:ext uri="{FF2B5EF4-FFF2-40B4-BE49-F238E27FC236}">
                <a16:creationId xmlns:a16="http://schemas.microsoft.com/office/drawing/2014/main" id="{BB014099-CE6C-4FAD-AF80-233E0AB55B85}"/>
              </a:ext>
            </a:extLst>
          </p:cNvPr>
          <p:cNvSpPr>
            <a:spLocks noGrp="1" noChangeArrowheads="1"/>
          </p:cNvSpPr>
          <p:nvPr>
            <p:ph idx="1"/>
          </p:nvPr>
        </p:nvSpPr>
        <p:spPr>
          <a:xfrm>
            <a:off x="839416" y="1412776"/>
            <a:ext cx="10513168" cy="4972050"/>
          </a:xfrm>
        </p:spPr>
        <p:txBody>
          <a:bodyPr>
            <a:normAutofit/>
          </a:bodyPr>
          <a:lstStyle/>
          <a:p>
            <a:pPr marL="457200" indent="-457200">
              <a:lnSpc>
                <a:spcPct val="80000"/>
              </a:lnSpc>
              <a:spcBef>
                <a:spcPts val="600"/>
              </a:spcBef>
            </a:pPr>
            <a:r>
              <a:rPr lang="en-AU" altLang="en-US" sz="2800" dirty="0"/>
              <a:t>A technique used to expedite requirements elicitation, also referred to as “Joint Application Development” or “focused groups”.</a:t>
            </a:r>
          </a:p>
          <a:p>
            <a:pPr marL="457200" indent="-457200">
              <a:lnSpc>
                <a:spcPct val="80000"/>
              </a:lnSpc>
              <a:spcBef>
                <a:spcPts val="600"/>
              </a:spcBef>
            </a:pPr>
            <a:endParaRPr lang="en-AU" altLang="en-US" sz="2800" dirty="0"/>
          </a:p>
          <a:p>
            <a:pPr marL="457200" indent="-457200">
              <a:lnSpc>
                <a:spcPct val="80000"/>
              </a:lnSpc>
              <a:spcBef>
                <a:spcPts val="600"/>
              </a:spcBef>
            </a:pPr>
            <a:r>
              <a:rPr lang="en-AU" altLang="en-US" sz="2800" dirty="0"/>
              <a:t>The objective is to compress all of the activities involved in other fact finding techniques into a shorter series of workshop sessions with users and project team members.</a:t>
            </a:r>
          </a:p>
          <a:p>
            <a:pPr marL="457200" indent="-457200">
              <a:lnSpc>
                <a:spcPct val="80000"/>
              </a:lnSpc>
              <a:spcBef>
                <a:spcPts val="600"/>
              </a:spcBef>
            </a:pPr>
            <a:endParaRPr lang="en-AU" altLang="en-US" sz="2800" dirty="0"/>
          </a:p>
          <a:p>
            <a:pPr marL="457200" indent="-457200">
              <a:lnSpc>
                <a:spcPct val="80000"/>
              </a:lnSpc>
              <a:spcBef>
                <a:spcPts val="600"/>
              </a:spcBef>
            </a:pPr>
            <a:r>
              <a:rPr lang="en-AU" altLang="en-US" sz="2800" dirty="0"/>
              <a:t>These sessions are usually conducted in special rooms with supporting facilities: overhead projector, a white board, flip charts, adequate workspace for the participants.</a:t>
            </a:r>
            <a:r>
              <a:rPr lang="en-AU" altLang="en-US" sz="3000" dirty="0"/>
              <a:t> </a:t>
            </a:r>
            <a:endParaRPr lang="en-GB" altLang="en-US" sz="3000" dirty="0"/>
          </a:p>
        </p:txBody>
      </p:sp>
      <p:sp>
        <p:nvSpPr>
          <p:cNvPr id="2" name="Footer Placeholder 1">
            <a:extLst>
              <a:ext uri="{FF2B5EF4-FFF2-40B4-BE49-F238E27FC236}">
                <a16:creationId xmlns:a16="http://schemas.microsoft.com/office/drawing/2014/main" id="{1E7BE17A-E0EA-4186-ACB6-4B272332439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E36D105F-707C-4B38-8AAB-7507BA610C9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38</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5893BE6-C44A-4FED-9D33-14B67D82790A}"/>
              </a:ext>
            </a:extLst>
          </p:cNvPr>
          <p:cNvSpPr>
            <a:spLocks noGrp="1" noChangeArrowheads="1"/>
          </p:cNvSpPr>
          <p:nvPr>
            <p:ph type="title"/>
          </p:nvPr>
        </p:nvSpPr>
        <p:spPr>
          <a:xfrm>
            <a:off x="921767" y="228600"/>
            <a:ext cx="9990775" cy="914400"/>
          </a:xfrm>
        </p:spPr>
        <p:txBody>
          <a:bodyPr/>
          <a:lstStyle/>
          <a:p>
            <a:pPr eaLnBrk="1" hangingPunct="1"/>
            <a:r>
              <a:rPr lang="en-GB" altLang="en-US" dirty="0"/>
              <a:t>Requirements Workshop Fundamentals</a:t>
            </a:r>
          </a:p>
        </p:txBody>
      </p:sp>
      <p:sp>
        <p:nvSpPr>
          <p:cNvPr id="64515" name="Rectangle 3">
            <a:extLst>
              <a:ext uri="{FF2B5EF4-FFF2-40B4-BE49-F238E27FC236}">
                <a16:creationId xmlns:a16="http://schemas.microsoft.com/office/drawing/2014/main" id="{DB92C451-A772-4CA8-8D98-85BA8F100C26}"/>
              </a:ext>
            </a:extLst>
          </p:cNvPr>
          <p:cNvSpPr>
            <a:spLocks noGrp="1" noChangeArrowheads="1"/>
          </p:cNvSpPr>
          <p:nvPr>
            <p:ph idx="1"/>
          </p:nvPr>
        </p:nvSpPr>
        <p:spPr>
          <a:xfrm>
            <a:off x="839416" y="1340768"/>
            <a:ext cx="10513168" cy="4864223"/>
          </a:xfrm>
        </p:spPr>
        <p:txBody>
          <a:bodyPr>
            <a:normAutofit/>
          </a:bodyPr>
          <a:lstStyle/>
          <a:p>
            <a:pPr marL="457200" indent="-457200">
              <a:lnSpc>
                <a:spcPct val="90000"/>
              </a:lnSpc>
              <a:spcAft>
                <a:spcPts val="600"/>
              </a:spcAft>
            </a:pPr>
            <a:r>
              <a:rPr lang="en-US" altLang="en-US" sz="2800" dirty="0"/>
              <a:t>A workshop may be used to </a:t>
            </a:r>
            <a:r>
              <a:rPr lang="en-US" altLang="en-US" sz="2800" b="1" dirty="0"/>
              <a:t>scope, discover, define, refine, update, prioritize</a:t>
            </a:r>
            <a:r>
              <a:rPr lang="en-US" altLang="en-US" sz="2800" dirty="0"/>
              <a:t> and reach closure on </a:t>
            </a:r>
            <a:r>
              <a:rPr lang="en-US" altLang="en-US" sz="2800" b="1" dirty="0"/>
              <a:t>requirements</a:t>
            </a:r>
            <a:r>
              <a:rPr lang="en-US" altLang="en-US" sz="2800" dirty="0"/>
              <a:t> for the target system.</a:t>
            </a:r>
          </a:p>
          <a:p>
            <a:pPr marL="457200" indent="-457200">
              <a:lnSpc>
                <a:spcPct val="90000"/>
              </a:lnSpc>
              <a:spcAft>
                <a:spcPts val="600"/>
              </a:spcAft>
            </a:pPr>
            <a:r>
              <a:rPr lang="en-US" altLang="en-US" sz="2800" dirty="0"/>
              <a:t>A workshop may be used to </a:t>
            </a:r>
            <a:r>
              <a:rPr lang="en-US" altLang="en-US" sz="2800" b="1" dirty="0"/>
              <a:t>generate ideas for new features or products</a:t>
            </a:r>
            <a:r>
              <a:rPr lang="en-US" altLang="en-US" sz="2800" dirty="0"/>
              <a:t>, to reach consensus on a topic or conflicting views, or to review requirements. </a:t>
            </a:r>
          </a:p>
          <a:p>
            <a:pPr marL="457200" indent="-457200">
              <a:lnSpc>
                <a:spcPct val="90000"/>
              </a:lnSpc>
              <a:spcAft>
                <a:spcPts val="600"/>
              </a:spcAft>
            </a:pPr>
            <a:r>
              <a:rPr lang="en-GB" altLang="en-US" sz="2800" dirty="0"/>
              <a:t>Organised process: uses techniques such as brain storming, top down analysis, etc.</a:t>
            </a:r>
          </a:p>
          <a:p>
            <a:pPr marL="457200" indent="-457200">
              <a:lnSpc>
                <a:spcPct val="90000"/>
              </a:lnSpc>
              <a:spcAft>
                <a:spcPts val="600"/>
              </a:spcAft>
            </a:pPr>
            <a:r>
              <a:rPr lang="en-GB" altLang="en-US" sz="2800" dirty="0"/>
              <a:t>Documented approach: output of each session is documented in such a way to make it easy to read and understand and agree upon.</a:t>
            </a:r>
          </a:p>
        </p:txBody>
      </p:sp>
      <p:sp>
        <p:nvSpPr>
          <p:cNvPr id="2" name="Footer Placeholder 1">
            <a:extLst>
              <a:ext uri="{FF2B5EF4-FFF2-40B4-BE49-F238E27FC236}">
                <a16:creationId xmlns:a16="http://schemas.microsoft.com/office/drawing/2014/main" id="{CBE5CCEC-CB4A-4187-A93C-B0092C29971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BE97F66-AD85-4476-AE94-BAF9F278EE73}"/>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8367828-46B8-4C18-83C2-6D78A7679EAA}"/>
              </a:ext>
            </a:extLst>
          </p:cNvPr>
          <p:cNvSpPr>
            <a:spLocks noGrp="1" noChangeArrowheads="1"/>
          </p:cNvSpPr>
          <p:nvPr>
            <p:ph type="title"/>
          </p:nvPr>
        </p:nvSpPr>
        <p:spPr>
          <a:xfrm>
            <a:off x="911424" y="152400"/>
            <a:ext cx="8013328" cy="914400"/>
          </a:xfrm>
        </p:spPr>
        <p:txBody>
          <a:bodyPr/>
          <a:lstStyle/>
          <a:p>
            <a:pPr eaLnBrk="1" hangingPunct="1"/>
            <a:r>
              <a:rPr lang="en-AU" altLang="en-US" dirty="0"/>
              <a:t>Requirements Process</a:t>
            </a:r>
          </a:p>
        </p:txBody>
      </p:sp>
      <p:sp>
        <p:nvSpPr>
          <p:cNvPr id="2" name="Footer Placeholder 1">
            <a:extLst>
              <a:ext uri="{FF2B5EF4-FFF2-40B4-BE49-F238E27FC236}">
                <a16:creationId xmlns:a16="http://schemas.microsoft.com/office/drawing/2014/main" id="{AC670291-7092-49C4-B807-7B64B66A6FEC}"/>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2B30197A-862A-4FCD-87EC-32BCCB40A14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a:t>
            </a:fld>
            <a:endParaRPr lang="en-US" altLang="en-US" dirty="0">
              <a:solidFill>
                <a:srgbClr val="1CADE4"/>
              </a:solidFill>
              <a:latin typeface="Calibri" panose="020F0502020204030204"/>
              <a:cs typeface="+mn-cs"/>
            </a:endParaRPr>
          </a:p>
        </p:txBody>
      </p:sp>
      <p:grpSp>
        <p:nvGrpSpPr>
          <p:cNvPr id="4" name="Group 3">
            <a:extLst>
              <a:ext uri="{FF2B5EF4-FFF2-40B4-BE49-F238E27FC236}">
                <a16:creationId xmlns:a16="http://schemas.microsoft.com/office/drawing/2014/main" id="{0AA09F88-AD31-4C1A-BEC4-3849825B4A71}"/>
              </a:ext>
            </a:extLst>
          </p:cNvPr>
          <p:cNvGrpSpPr/>
          <p:nvPr/>
        </p:nvGrpSpPr>
        <p:grpSpPr>
          <a:xfrm>
            <a:off x="1774826" y="1676400"/>
            <a:ext cx="8353425" cy="4273551"/>
            <a:chOff x="1774826" y="1676400"/>
            <a:chExt cx="8353425" cy="4273551"/>
          </a:xfrm>
        </p:grpSpPr>
        <p:sp>
          <p:nvSpPr>
            <p:cNvPr id="7171" name="Rectangle 3">
              <a:extLst>
                <a:ext uri="{FF2B5EF4-FFF2-40B4-BE49-F238E27FC236}">
                  <a16:creationId xmlns:a16="http://schemas.microsoft.com/office/drawing/2014/main" id="{DDF0CD01-C931-422F-A174-4A3E0D26D64B}"/>
                </a:ext>
              </a:extLst>
            </p:cNvPr>
            <p:cNvSpPr>
              <a:spLocks noChangeArrowheads="1"/>
            </p:cNvSpPr>
            <p:nvPr/>
          </p:nvSpPr>
          <p:spPr bwMode="auto">
            <a:xfrm>
              <a:off x="2438400" y="2667000"/>
              <a:ext cx="3048000" cy="533400"/>
            </a:xfrm>
            <a:prstGeom prst="rect">
              <a:avLst/>
            </a:prstGeom>
            <a:solidFill>
              <a:schemeClr val="accent1">
                <a:lumMod val="40000"/>
                <a:lumOff val="60000"/>
              </a:schemeClr>
            </a:solidFill>
            <a:ln w="12700">
              <a:solidFill>
                <a:schemeClr val="tx1"/>
              </a:solidFill>
              <a:miter lim="800000"/>
              <a:headEnd/>
              <a:tailEnd/>
            </a:ln>
          </p:spPr>
          <p:txBody>
            <a:bodyPr wrap="none" anchor="ctr"/>
            <a:lstStyle/>
            <a:p>
              <a:pPr>
                <a:defRPr/>
              </a:pPr>
              <a:r>
                <a:rPr lang="en-AU" b="1" dirty="0"/>
                <a:t>Planning &amp; </a:t>
              </a:r>
              <a:r>
                <a:rPr lang="en-AU" b="1" dirty="0">
                  <a:solidFill>
                    <a:srgbClr val="FF0000"/>
                  </a:solidFill>
                </a:rPr>
                <a:t>Elicitation</a:t>
              </a:r>
              <a:endParaRPr lang="en-AU" sz="1600" dirty="0">
                <a:solidFill>
                  <a:srgbClr val="FF0000"/>
                </a:solidFill>
              </a:endParaRPr>
            </a:p>
          </p:txBody>
        </p:sp>
        <p:sp>
          <p:nvSpPr>
            <p:cNvPr id="9220" name="Rectangle 4">
              <a:extLst>
                <a:ext uri="{FF2B5EF4-FFF2-40B4-BE49-F238E27FC236}">
                  <a16:creationId xmlns:a16="http://schemas.microsoft.com/office/drawing/2014/main" id="{B441BACE-C518-49A1-BC9E-6F1B61E524B8}"/>
                </a:ext>
              </a:extLst>
            </p:cNvPr>
            <p:cNvSpPr>
              <a:spLocks noChangeArrowheads="1"/>
            </p:cNvSpPr>
            <p:nvPr/>
          </p:nvSpPr>
          <p:spPr bwMode="auto">
            <a:xfrm>
              <a:off x="2855914" y="3505200"/>
              <a:ext cx="3011487" cy="5334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dirty="0">
                  <a:latin typeface="Times New Roman" panose="02020603050405020304" pitchFamily="18" charset="0"/>
                </a:rPr>
                <a:t>Modelling &amp; Analysis</a:t>
              </a:r>
              <a:endParaRPr kumimoji="0" lang="en-AU" altLang="en-US" sz="1600" dirty="0">
                <a:latin typeface="Times New Roman" panose="02020603050405020304" pitchFamily="18" charset="0"/>
              </a:endParaRPr>
            </a:p>
          </p:txBody>
        </p:sp>
        <p:sp>
          <p:nvSpPr>
            <p:cNvPr id="9221" name="Rectangle 5">
              <a:extLst>
                <a:ext uri="{FF2B5EF4-FFF2-40B4-BE49-F238E27FC236}">
                  <a16:creationId xmlns:a16="http://schemas.microsoft.com/office/drawing/2014/main" id="{C645633F-43C5-47D1-95BF-AF1087FC41D7}"/>
                </a:ext>
              </a:extLst>
            </p:cNvPr>
            <p:cNvSpPr>
              <a:spLocks noChangeArrowheads="1"/>
            </p:cNvSpPr>
            <p:nvPr/>
          </p:nvSpPr>
          <p:spPr bwMode="auto">
            <a:xfrm>
              <a:off x="4724400" y="4343400"/>
              <a:ext cx="4191000"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dirty="0">
                  <a:latin typeface="Times New Roman" panose="02020603050405020304" pitchFamily="18" charset="0"/>
                </a:rPr>
                <a:t>Specification &amp; Documentation</a:t>
              </a:r>
              <a:endParaRPr kumimoji="0" lang="en-AU" altLang="en-US" sz="2000" dirty="0">
                <a:latin typeface="Times New Roman" panose="02020603050405020304" pitchFamily="18" charset="0"/>
              </a:endParaRPr>
            </a:p>
          </p:txBody>
        </p:sp>
        <p:sp>
          <p:nvSpPr>
            <p:cNvPr id="9222" name="Rectangle 6">
              <a:extLst>
                <a:ext uri="{FF2B5EF4-FFF2-40B4-BE49-F238E27FC236}">
                  <a16:creationId xmlns:a16="http://schemas.microsoft.com/office/drawing/2014/main" id="{5F4EBD0D-907E-4C6D-A211-96C5FC4F04FC}"/>
                </a:ext>
              </a:extLst>
            </p:cNvPr>
            <p:cNvSpPr>
              <a:spLocks noChangeArrowheads="1"/>
            </p:cNvSpPr>
            <p:nvPr/>
          </p:nvSpPr>
          <p:spPr bwMode="auto">
            <a:xfrm>
              <a:off x="6096001" y="5257800"/>
              <a:ext cx="3313113" cy="4572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b="1" dirty="0">
                  <a:latin typeface="Times New Roman" panose="02020603050405020304" pitchFamily="18" charset="0"/>
                </a:rPr>
                <a:t>Validation &amp; Inspection</a:t>
              </a:r>
              <a:endParaRPr kumimoji="0" lang="en-AU" altLang="en-US" sz="1600" dirty="0">
                <a:latin typeface="Times New Roman" panose="02020603050405020304" pitchFamily="18" charset="0"/>
              </a:endParaRPr>
            </a:p>
          </p:txBody>
        </p:sp>
        <p:sp>
          <p:nvSpPr>
            <p:cNvPr id="9223" name="Rectangle 7">
              <a:extLst>
                <a:ext uri="{FF2B5EF4-FFF2-40B4-BE49-F238E27FC236}">
                  <a16:creationId xmlns:a16="http://schemas.microsoft.com/office/drawing/2014/main" id="{E8E505C5-1385-4052-B78C-EAED3D96948E}"/>
                </a:ext>
              </a:extLst>
            </p:cNvPr>
            <p:cNvSpPr>
              <a:spLocks noChangeArrowheads="1"/>
            </p:cNvSpPr>
            <p:nvPr/>
          </p:nvSpPr>
          <p:spPr bwMode="auto">
            <a:xfrm>
              <a:off x="1774826" y="1676400"/>
              <a:ext cx="8353425" cy="6096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b="1" dirty="0">
                  <a:latin typeface="Times New Roman" panose="02020603050405020304" pitchFamily="18" charset="0"/>
                </a:rPr>
                <a:t>Negotiation, Prioritising &amp; Management</a:t>
              </a:r>
            </a:p>
          </p:txBody>
        </p:sp>
        <p:sp>
          <p:nvSpPr>
            <p:cNvPr id="9224" name="Freeform 8">
              <a:extLst>
                <a:ext uri="{FF2B5EF4-FFF2-40B4-BE49-F238E27FC236}">
                  <a16:creationId xmlns:a16="http://schemas.microsoft.com/office/drawing/2014/main" id="{95AB6F2B-89BC-44E6-814A-8D336890C845}"/>
                </a:ext>
              </a:extLst>
            </p:cNvPr>
            <p:cNvSpPr>
              <a:spLocks/>
            </p:cNvSpPr>
            <p:nvPr/>
          </p:nvSpPr>
          <p:spPr bwMode="auto">
            <a:xfrm>
              <a:off x="2438401" y="3200400"/>
              <a:ext cx="417513" cy="660400"/>
            </a:xfrm>
            <a:custGeom>
              <a:avLst/>
              <a:gdLst>
                <a:gd name="T0" fmla="*/ 2147483646 w 680"/>
                <a:gd name="T1" fmla="*/ 0 h 344"/>
                <a:gd name="T2" fmla="*/ 2147483646 w 680"/>
                <a:gd name="T3" fmla="*/ 2147483646 h 344"/>
                <a:gd name="T4" fmla="*/ 2147483646 w 680"/>
                <a:gd name="T5" fmla="*/ 2147483646 h 344"/>
                <a:gd name="T6" fmla="*/ 0 60000 65536"/>
                <a:gd name="T7" fmla="*/ 0 60000 65536"/>
                <a:gd name="T8" fmla="*/ 0 60000 65536"/>
                <a:gd name="T9" fmla="*/ 0 w 680"/>
                <a:gd name="T10" fmla="*/ 0 h 344"/>
                <a:gd name="T11" fmla="*/ 680 w 680"/>
                <a:gd name="T12" fmla="*/ 344 h 344"/>
              </a:gdLst>
              <a:ahLst/>
              <a:cxnLst>
                <a:cxn ang="T6">
                  <a:pos x="T0" y="T1"/>
                </a:cxn>
                <a:cxn ang="T7">
                  <a:pos x="T2" y="T3"/>
                </a:cxn>
                <a:cxn ang="T8">
                  <a:pos x="T4" y="T5"/>
                </a:cxn>
              </a:cxnLst>
              <a:rect l="T9" t="T10" r="T11" b="T12"/>
              <a:pathLst>
                <a:path w="680" h="344">
                  <a:moveTo>
                    <a:pt x="344" y="0"/>
                  </a:moveTo>
                  <a:cubicBezTo>
                    <a:pt x="172" y="116"/>
                    <a:pt x="0" y="232"/>
                    <a:pt x="56" y="288"/>
                  </a:cubicBezTo>
                  <a:cubicBezTo>
                    <a:pt x="112" y="344"/>
                    <a:pt x="576" y="328"/>
                    <a:pt x="680" y="33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dirty="0"/>
            </a:p>
          </p:txBody>
        </p:sp>
        <p:sp>
          <p:nvSpPr>
            <p:cNvPr id="9225" name="Freeform 9">
              <a:extLst>
                <a:ext uri="{FF2B5EF4-FFF2-40B4-BE49-F238E27FC236}">
                  <a16:creationId xmlns:a16="http://schemas.microsoft.com/office/drawing/2014/main" id="{1729E730-E217-483B-873B-E48A88421D0E}"/>
                </a:ext>
              </a:extLst>
            </p:cNvPr>
            <p:cNvSpPr>
              <a:spLocks/>
            </p:cNvSpPr>
            <p:nvPr/>
          </p:nvSpPr>
          <p:spPr bwMode="auto">
            <a:xfrm>
              <a:off x="3657600" y="4038600"/>
              <a:ext cx="1066800" cy="762000"/>
            </a:xfrm>
            <a:custGeom>
              <a:avLst/>
              <a:gdLst>
                <a:gd name="T0" fmla="*/ 2147483646 w 904"/>
                <a:gd name="T1" fmla="*/ 0 h 448"/>
                <a:gd name="T2" fmla="*/ 2147483646 w 904"/>
                <a:gd name="T3" fmla="*/ 2147483646 h 448"/>
                <a:gd name="T4" fmla="*/ 2147483646 w 904"/>
                <a:gd name="T5" fmla="*/ 2147483646 h 448"/>
                <a:gd name="T6" fmla="*/ 0 60000 65536"/>
                <a:gd name="T7" fmla="*/ 0 60000 65536"/>
                <a:gd name="T8" fmla="*/ 0 60000 65536"/>
                <a:gd name="T9" fmla="*/ 0 w 904"/>
                <a:gd name="T10" fmla="*/ 0 h 448"/>
                <a:gd name="T11" fmla="*/ 904 w 904"/>
                <a:gd name="T12" fmla="*/ 448 h 448"/>
              </a:gdLst>
              <a:ahLst/>
              <a:cxnLst>
                <a:cxn ang="T6">
                  <a:pos x="T0" y="T1"/>
                </a:cxn>
                <a:cxn ang="T7">
                  <a:pos x="T2" y="T3"/>
                </a:cxn>
                <a:cxn ang="T8">
                  <a:pos x="T4" y="T5"/>
                </a:cxn>
              </a:cxnLst>
              <a:rect l="T9" t="T10" r="T11" b="T12"/>
              <a:pathLst>
                <a:path w="904" h="448">
                  <a:moveTo>
                    <a:pt x="664" y="0"/>
                  </a:moveTo>
                  <a:cubicBezTo>
                    <a:pt x="332" y="160"/>
                    <a:pt x="0" y="320"/>
                    <a:pt x="40" y="384"/>
                  </a:cubicBezTo>
                  <a:cubicBezTo>
                    <a:pt x="80" y="448"/>
                    <a:pt x="492" y="416"/>
                    <a:pt x="904"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dirty="0"/>
            </a:p>
          </p:txBody>
        </p:sp>
        <p:sp>
          <p:nvSpPr>
            <p:cNvPr id="9226" name="Freeform 10">
              <a:extLst>
                <a:ext uri="{FF2B5EF4-FFF2-40B4-BE49-F238E27FC236}">
                  <a16:creationId xmlns:a16="http://schemas.microsoft.com/office/drawing/2014/main" id="{54BEF004-DEF2-4643-A352-138ECBF564BF}"/>
                </a:ext>
              </a:extLst>
            </p:cNvPr>
            <p:cNvSpPr>
              <a:spLocks/>
            </p:cNvSpPr>
            <p:nvPr/>
          </p:nvSpPr>
          <p:spPr bwMode="auto">
            <a:xfrm>
              <a:off x="5159376" y="4953000"/>
              <a:ext cx="936625" cy="609600"/>
            </a:xfrm>
            <a:custGeom>
              <a:avLst/>
              <a:gdLst>
                <a:gd name="T0" fmla="*/ 2147483646 w 832"/>
                <a:gd name="T1" fmla="*/ 0 h 384"/>
                <a:gd name="T2" fmla="*/ 2147483646 w 832"/>
                <a:gd name="T3" fmla="*/ 2147483646 h 384"/>
                <a:gd name="T4" fmla="*/ 2147483646 w 832"/>
                <a:gd name="T5" fmla="*/ 2147483646 h 384"/>
                <a:gd name="T6" fmla="*/ 0 60000 65536"/>
                <a:gd name="T7" fmla="*/ 0 60000 65536"/>
                <a:gd name="T8" fmla="*/ 0 60000 65536"/>
                <a:gd name="T9" fmla="*/ 0 w 832"/>
                <a:gd name="T10" fmla="*/ 0 h 384"/>
                <a:gd name="T11" fmla="*/ 832 w 832"/>
                <a:gd name="T12" fmla="*/ 384 h 384"/>
              </a:gdLst>
              <a:ahLst/>
              <a:cxnLst>
                <a:cxn ang="T6">
                  <a:pos x="T0" y="T1"/>
                </a:cxn>
                <a:cxn ang="T7">
                  <a:pos x="T2" y="T3"/>
                </a:cxn>
                <a:cxn ang="T8">
                  <a:pos x="T4" y="T5"/>
                </a:cxn>
              </a:cxnLst>
              <a:rect l="T9" t="T10" r="T11" b="T12"/>
              <a:pathLst>
                <a:path w="832" h="384">
                  <a:moveTo>
                    <a:pt x="448" y="0"/>
                  </a:moveTo>
                  <a:cubicBezTo>
                    <a:pt x="224" y="112"/>
                    <a:pt x="0" y="224"/>
                    <a:pt x="64" y="288"/>
                  </a:cubicBezTo>
                  <a:cubicBezTo>
                    <a:pt x="128" y="352"/>
                    <a:pt x="480" y="368"/>
                    <a:pt x="832" y="384"/>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dirty="0"/>
            </a:p>
          </p:txBody>
        </p:sp>
        <p:sp>
          <p:nvSpPr>
            <p:cNvPr id="9227" name="Line 11">
              <a:extLst>
                <a:ext uri="{FF2B5EF4-FFF2-40B4-BE49-F238E27FC236}">
                  <a16:creationId xmlns:a16="http://schemas.microsoft.com/office/drawing/2014/main" id="{937C7752-5F6A-4758-A65F-1FC47E3CE14A}"/>
                </a:ext>
              </a:extLst>
            </p:cNvPr>
            <p:cNvSpPr>
              <a:spLocks noChangeShapeType="1"/>
            </p:cNvSpPr>
            <p:nvPr/>
          </p:nvSpPr>
          <p:spPr bwMode="auto">
            <a:xfrm>
              <a:off x="3429000" y="2286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dirty="0"/>
            </a:p>
          </p:txBody>
        </p:sp>
        <p:sp>
          <p:nvSpPr>
            <p:cNvPr id="9228" name="Line 12">
              <a:extLst>
                <a:ext uri="{FF2B5EF4-FFF2-40B4-BE49-F238E27FC236}">
                  <a16:creationId xmlns:a16="http://schemas.microsoft.com/office/drawing/2014/main" id="{E13D2DEF-AB93-4BFC-AE95-FE33B4649D5F}"/>
                </a:ext>
              </a:extLst>
            </p:cNvPr>
            <p:cNvSpPr>
              <a:spLocks noChangeShapeType="1"/>
            </p:cNvSpPr>
            <p:nvPr/>
          </p:nvSpPr>
          <p:spPr bwMode="auto">
            <a:xfrm>
              <a:off x="5562600" y="22860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dirty="0"/>
            </a:p>
          </p:txBody>
        </p:sp>
        <p:sp>
          <p:nvSpPr>
            <p:cNvPr id="9229" name="Line 13">
              <a:extLst>
                <a:ext uri="{FF2B5EF4-FFF2-40B4-BE49-F238E27FC236}">
                  <a16:creationId xmlns:a16="http://schemas.microsoft.com/office/drawing/2014/main" id="{6B94A1D8-EE54-4DC8-9C67-263F424A43DA}"/>
                </a:ext>
              </a:extLst>
            </p:cNvPr>
            <p:cNvSpPr>
              <a:spLocks noChangeShapeType="1"/>
            </p:cNvSpPr>
            <p:nvPr/>
          </p:nvSpPr>
          <p:spPr bwMode="auto">
            <a:xfrm>
              <a:off x="6781800" y="2286000"/>
              <a:ext cx="0" cy="205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dirty="0"/>
            </a:p>
          </p:txBody>
        </p:sp>
        <p:sp>
          <p:nvSpPr>
            <p:cNvPr id="9230" name="Line 14">
              <a:extLst>
                <a:ext uri="{FF2B5EF4-FFF2-40B4-BE49-F238E27FC236}">
                  <a16:creationId xmlns:a16="http://schemas.microsoft.com/office/drawing/2014/main" id="{8F4F8A0D-261F-4E1A-ADD4-AA76559A3E61}"/>
                </a:ext>
              </a:extLst>
            </p:cNvPr>
            <p:cNvSpPr>
              <a:spLocks noChangeShapeType="1"/>
            </p:cNvSpPr>
            <p:nvPr/>
          </p:nvSpPr>
          <p:spPr bwMode="auto">
            <a:xfrm>
              <a:off x="9067800" y="2286000"/>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dirty="0"/>
            </a:p>
          </p:txBody>
        </p:sp>
        <p:sp>
          <p:nvSpPr>
            <p:cNvPr id="9231" name="Line 15">
              <a:extLst>
                <a:ext uri="{FF2B5EF4-FFF2-40B4-BE49-F238E27FC236}">
                  <a16:creationId xmlns:a16="http://schemas.microsoft.com/office/drawing/2014/main" id="{E42F2BA1-4691-4675-8C92-B9068CCE9D3A}"/>
                </a:ext>
              </a:extLst>
            </p:cNvPr>
            <p:cNvSpPr>
              <a:spLocks noChangeShapeType="1"/>
            </p:cNvSpPr>
            <p:nvPr/>
          </p:nvSpPr>
          <p:spPr bwMode="auto">
            <a:xfrm>
              <a:off x="7010400" y="57150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dirty="0"/>
            </a:p>
          </p:txBody>
        </p:sp>
        <p:sp>
          <p:nvSpPr>
            <p:cNvPr id="9232" name="Line 16">
              <a:extLst>
                <a:ext uri="{FF2B5EF4-FFF2-40B4-BE49-F238E27FC236}">
                  <a16:creationId xmlns:a16="http://schemas.microsoft.com/office/drawing/2014/main" id="{DE6C99AD-7F90-4F25-83A7-DAAC7C8F29B2}"/>
                </a:ext>
              </a:extLst>
            </p:cNvPr>
            <p:cNvSpPr>
              <a:spLocks noChangeShapeType="1"/>
            </p:cNvSpPr>
            <p:nvPr/>
          </p:nvSpPr>
          <p:spPr bwMode="auto">
            <a:xfrm flipH="1">
              <a:off x="2057400" y="5943600"/>
              <a:ext cx="495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dirty="0"/>
            </a:p>
          </p:txBody>
        </p:sp>
        <p:sp>
          <p:nvSpPr>
            <p:cNvPr id="9233" name="Line 17">
              <a:extLst>
                <a:ext uri="{FF2B5EF4-FFF2-40B4-BE49-F238E27FC236}">
                  <a16:creationId xmlns:a16="http://schemas.microsoft.com/office/drawing/2014/main" id="{86AA71B7-4907-4C53-B75F-1CC75990D699}"/>
                </a:ext>
              </a:extLst>
            </p:cNvPr>
            <p:cNvSpPr>
              <a:spLocks noChangeShapeType="1"/>
            </p:cNvSpPr>
            <p:nvPr/>
          </p:nvSpPr>
          <p:spPr bwMode="auto">
            <a:xfrm flipV="1">
              <a:off x="2057400" y="2971800"/>
              <a:ext cx="0" cy="297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dirty="0"/>
            </a:p>
          </p:txBody>
        </p:sp>
        <p:sp>
          <p:nvSpPr>
            <p:cNvPr id="9234" name="Line 18">
              <a:extLst>
                <a:ext uri="{FF2B5EF4-FFF2-40B4-BE49-F238E27FC236}">
                  <a16:creationId xmlns:a16="http://schemas.microsoft.com/office/drawing/2014/main" id="{D7BA937A-D29F-4AB9-B2AD-2DA4708C009A}"/>
                </a:ext>
              </a:extLst>
            </p:cNvPr>
            <p:cNvSpPr>
              <a:spLocks noChangeShapeType="1"/>
            </p:cNvSpPr>
            <p:nvPr/>
          </p:nvSpPr>
          <p:spPr bwMode="auto">
            <a:xfrm>
              <a:off x="2057400" y="29718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dirty="0"/>
            </a:p>
          </p:txBody>
        </p:sp>
        <p:sp>
          <p:nvSpPr>
            <p:cNvPr id="9235" name="Line 19">
              <a:extLst>
                <a:ext uri="{FF2B5EF4-FFF2-40B4-BE49-F238E27FC236}">
                  <a16:creationId xmlns:a16="http://schemas.microsoft.com/office/drawing/2014/main" id="{429B24CE-3A90-41AA-9203-2AD864D527E5}"/>
                </a:ext>
              </a:extLst>
            </p:cNvPr>
            <p:cNvSpPr>
              <a:spLocks noChangeShapeType="1"/>
            </p:cNvSpPr>
            <p:nvPr/>
          </p:nvSpPr>
          <p:spPr bwMode="auto">
            <a:xfrm flipV="1">
              <a:off x="4943475" y="4941888"/>
              <a:ext cx="0" cy="10080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dirty="0"/>
            </a:p>
          </p:txBody>
        </p:sp>
        <p:sp>
          <p:nvSpPr>
            <p:cNvPr id="9236" name="Line 20">
              <a:extLst>
                <a:ext uri="{FF2B5EF4-FFF2-40B4-BE49-F238E27FC236}">
                  <a16:creationId xmlns:a16="http://schemas.microsoft.com/office/drawing/2014/main" id="{4DEFAD6F-D367-45BF-8058-66B0D1493645}"/>
                </a:ext>
              </a:extLst>
            </p:cNvPr>
            <p:cNvSpPr>
              <a:spLocks noChangeShapeType="1"/>
            </p:cNvSpPr>
            <p:nvPr/>
          </p:nvSpPr>
          <p:spPr bwMode="auto">
            <a:xfrm flipV="1">
              <a:off x="3216275" y="4005264"/>
              <a:ext cx="0" cy="19446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AU"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593807F-AAEA-46EE-9141-07D3E52DA60B}"/>
              </a:ext>
            </a:extLst>
          </p:cNvPr>
          <p:cNvSpPr>
            <a:spLocks noGrp="1" noChangeArrowheads="1"/>
          </p:cNvSpPr>
          <p:nvPr>
            <p:ph type="title"/>
          </p:nvPr>
        </p:nvSpPr>
        <p:spPr>
          <a:xfrm>
            <a:off x="926232" y="228600"/>
            <a:ext cx="10016068" cy="990600"/>
          </a:xfrm>
        </p:spPr>
        <p:txBody>
          <a:bodyPr/>
          <a:lstStyle/>
          <a:p>
            <a:pPr eaLnBrk="1" hangingPunct="1"/>
            <a:r>
              <a:rPr lang="en-GB" altLang="en-US" dirty="0"/>
              <a:t>Requirements Workshop Guidelines</a:t>
            </a:r>
          </a:p>
        </p:txBody>
      </p:sp>
      <p:sp>
        <p:nvSpPr>
          <p:cNvPr id="65539" name="Rectangle 3">
            <a:extLst>
              <a:ext uri="{FF2B5EF4-FFF2-40B4-BE49-F238E27FC236}">
                <a16:creationId xmlns:a16="http://schemas.microsoft.com/office/drawing/2014/main" id="{53E184D1-B4D9-437B-8D95-FEA34ED5907E}"/>
              </a:ext>
            </a:extLst>
          </p:cNvPr>
          <p:cNvSpPr>
            <a:spLocks noGrp="1" noChangeArrowheads="1"/>
          </p:cNvSpPr>
          <p:nvPr>
            <p:ph idx="1"/>
          </p:nvPr>
        </p:nvSpPr>
        <p:spPr>
          <a:xfrm>
            <a:off x="839416" y="1196752"/>
            <a:ext cx="10539784" cy="5472608"/>
          </a:xfrm>
        </p:spPr>
        <p:txBody>
          <a:bodyPr>
            <a:normAutofit/>
          </a:bodyPr>
          <a:lstStyle/>
          <a:p>
            <a:pPr marL="457200" indent="-457200"/>
            <a:r>
              <a:rPr lang="en-GB" altLang="en-US" sz="2800" dirty="0"/>
              <a:t>Participants must be selected carefully representing different classes of stakeholders.</a:t>
            </a:r>
          </a:p>
          <a:p>
            <a:pPr marL="457200" indent="-457200"/>
            <a:r>
              <a:rPr lang="en-US" altLang="en-US" sz="2800" dirty="0"/>
              <a:t>Ensure that all stakeholders participate and have their input heard.</a:t>
            </a:r>
            <a:endParaRPr lang="en-GB" altLang="en-US" sz="2800" dirty="0"/>
          </a:p>
          <a:p>
            <a:pPr marL="457200" indent="-457200"/>
            <a:r>
              <a:rPr lang="en-GB" altLang="en-US" sz="2800" dirty="0"/>
              <a:t>Must have a skilled facilitator (you as a BA).</a:t>
            </a:r>
          </a:p>
          <a:p>
            <a:pPr marL="457200" indent="-457200"/>
            <a:r>
              <a:rPr lang="en-GB" altLang="en-US" sz="2800" dirty="0"/>
              <a:t>You should remain neutral and promote discussion.</a:t>
            </a:r>
          </a:p>
          <a:p>
            <a:pPr marL="457200" indent="-457200"/>
            <a:r>
              <a:rPr lang="en-GB" altLang="en-US" sz="2800" dirty="0"/>
              <a:t>Meeting room should have all the necessary facilities and the environment be conducive to hold effective meetings</a:t>
            </a:r>
          </a:p>
          <a:p>
            <a:pPr marL="457200" indent="-457200"/>
            <a:r>
              <a:rPr lang="en-GB" altLang="en-US" sz="2800" dirty="0"/>
              <a:t>Need visual aids (e.g. flip charts, whiteboard, large screens, GUI)</a:t>
            </a:r>
          </a:p>
          <a:p>
            <a:pPr marL="457200" indent="-457200"/>
            <a:endParaRPr lang="en-GB" altLang="en-US" sz="2800" dirty="0"/>
          </a:p>
        </p:txBody>
      </p:sp>
      <p:sp>
        <p:nvSpPr>
          <p:cNvPr id="2" name="Footer Placeholder 1">
            <a:extLst>
              <a:ext uri="{FF2B5EF4-FFF2-40B4-BE49-F238E27FC236}">
                <a16:creationId xmlns:a16="http://schemas.microsoft.com/office/drawing/2014/main" id="{65503E3C-C0CB-4DA2-89A2-9BE0EE160C8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4F5446B-45BB-4921-A0B2-C7861AED1C8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026">
            <a:extLst>
              <a:ext uri="{FF2B5EF4-FFF2-40B4-BE49-F238E27FC236}">
                <a16:creationId xmlns:a16="http://schemas.microsoft.com/office/drawing/2014/main" id="{619B5AE6-C91C-4301-AB80-D2905D6F7743}"/>
              </a:ext>
            </a:extLst>
          </p:cNvPr>
          <p:cNvSpPr>
            <a:spLocks noGrp="1" noChangeArrowheads="1"/>
          </p:cNvSpPr>
          <p:nvPr>
            <p:ph type="title"/>
          </p:nvPr>
        </p:nvSpPr>
        <p:spPr>
          <a:xfrm>
            <a:off x="911424" y="228600"/>
            <a:ext cx="9721851" cy="792336"/>
          </a:xfrm>
        </p:spPr>
        <p:txBody>
          <a:bodyPr/>
          <a:lstStyle/>
          <a:p>
            <a:r>
              <a:rPr lang="en-US" altLang="en-US" sz="3400" dirty="0"/>
              <a:t>Requirements Workshop</a:t>
            </a:r>
          </a:p>
        </p:txBody>
      </p:sp>
      <p:sp>
        <p:nvSpPr>
          <p:cNvPr id="66562" name="Rectangle 1027">
            <a:extLst>
              <a:ext uri="{FF2B5EF4-FFF2-40B4-BE49-F238E27FC236}">
                <a16:creationId xmlns:a16="http://schemas.microsoft.com/office/drawing/2014/main" id="{E7A7378E-96B3-4AA6-A970-F02717FED511}"/>
              </a:ext>
            </a:extLst>
          </p:cNvPr>
          <p:cNvSpPr>
            <a:spLocks noGrp="1" noChangeArrowheads="1"/>
          </p:cNvSpPr>
          <p:nvPr>
            <p:ph idx="1"/>
          </p:nvPr>
        </p:nvSpPr>
        <p:spPr/>
        <p:txBody>
          <a:bodyPr>
            <a:normAutofit/>
          </a:bodyPr>
          <a:lstStyle/>
          <a:p>
            <a:r>
              <a:rPr lang="en-US" altLang="en-US" sz="2400" dirty="0"/>
              <a:t>Goal and Agenda</a:t>
            </a:r>
          </a:p>
          <a:p>
            <a:pPr lvl="1"/>
            <a:r>
              <a:rPr lang="en-US" altLang="en-US" sz="2000" dirty="0"/>
              <a:t>Elicitation, Review, Sign Off workshops</a:t>
            </a:r>
          </a:p>
          <a:p>
            <a:r>
              <a:rPr lang="en-US" altLang="en-US" sz="2400" dirty="0"/>
              <a:t>Who…10-15 people max.</a:t>
            </a:r>
          </a:p>
          <a:p>
            <a:r>
              <a:rPr lang="en-US" altLang="en-US" sz="2400" dirty="0"/>
              <a:t>Location and time </a:t>
            </a:r>
          </a:p>
          <a:p>
            <a:r>
              <a:rPr lang="en-US" altLang="en-US" sz="2400" dirty="0"/>
              <a:t>Facilitator</a:t>
            </a:r>
          </a:p>
          <a:p>
            <a:r>
              <a:rPr lang="en-US" altLang="en-US" sz="2400" dirty="0"/>
              <a:t>Subscriber</a:t>
            </a:r>
          </a:p>
          <a:p>
            <a:r>
              <a:rPr lang="en-US" altLang="en-US" sz="2400" dirty="0"/>
              <a:t>Tools</a:t>
            </a:r>
          </a:p>
          <a:p>
            <a:r>
              <a:rPr lang="en-US" altLang="en-US" sz="2400" dirty="0"/>
              <a:t>Food</a:t>
            </a:r>
          </a:p>
          <a:p>
            <a:r>
              <a:rPr lang="en-US" altLang="en-US" sz="2400" dirty="0"/>
              <a:t>Ice breaker</a:t>
            </a:r>
          </a:p>
          <a:p>
            <a:r>
              <a:rPr lang="en-US" altLang="en-US" sz="2400" dirty="0"/>
              <a:t>Follow-up</a:t>
            </a:r>
          </a:p>
          <a:p>
            <a:endParaRPr lang="en-US" altLang="en-US" sz="4000" b="1" i="1" dirty="0"/>
          </a:p>
        </p:txBody>
      </p:sp>
      <p:sp>
        <p:nvSpPr>
          <p:cNvPr id="2" name="Footer Placeholder 1">
            <a:extLst>
              <a:ext uri="{FF2B5EF4-FFF2-40B4-BE49-F238E27FC236}">
                <a16:creationId xmlns:a16="http://schemas.microsoft.com/office/drawing/2014/main" id="{04A22C32-C81F-4562-831F-D62EA929C01F}"/>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52E58B1-A550-4DA7-A03F-CFE45344846A}"/>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41</a:t>
            </a:fld>
            <a:endParaRPr lang="en-US" altLang="en-US" dirty="0">
              <a:solidFill>
                <a:srgbClr val="1CADE4"/>
              </a:solidFill>
              <a:latin typeface="Calibri" panose="020F0502020204030204"/>
              <a:cs typeface="+mn-cs"/>
            </a:endParaRPr>
          </a:p>
        </p:txBody>
      </p:sp>
      <p:grpSp>
        <p:nvGrpSpPr>
          <p:cNvPr id="66564" name="Group 5">
            <a:extLst>
              <a:ext uri="{FF2B5EF4-FFF2-40B4-BE49-F238E27FC236}">
                <a16:creationId xmlns:a16="http://schemas.microsoft.com/office/drawing/2014/main" id="{D80E4AEF-A22C-43F9-8971-86E9E4A11867}"/>
              </a:ext>
            </a:extLst>
          </p:cNvPr>
          <p:cNvGrpSpPr>
            <a:grpSpLocks/>
          </p:cNvGrpSpPr>
          <p:nvPr/>
        </p:nvGrpSpPr>
        <p:grpSpPr bwMode="auto">
          <a:xfrm>
            <a:off x="7175501" y="44624"/>
            <a:ext cx="3097213" cy="976312"/>
            <a:chOff x="5652120" y="1052736"/>
            <a:chExt cx="3096344" cy="975013"/>
          </a:xfrm>
        </p:grpSpPr>
        <p:sp>
          <p:nvSpPr>
            <p:cNvPr id="66565" name="Rounded Rectangle 6">
              <a:extLst>
                <a:ext uri="{FF2B5EF4-FFF2-40B4-BE49-F238E27FC236}">
                  <a16:creationId xmlns:a16="http://schemas.microsoft.com/office/drawing/2014/main" id="{A2C9461D-062B-426E-956F-48F7CACD4791}"/>
                </a:ext>
              </a:extLst>
            </p:cNvPr>
            <p:cNvSpPr>
              <a:spLocks noChangeArrowheads="1"/>
            </p:cNvSpPr>
            <p:nvPr/>
          </p:nvSpPr>
          <p:spPr bwMode="auto">
            <a:xfrm>
              <a:off x="5652120" y="1052736"/>
              <a:ext cx="3096344" cy="975013"/>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dirty="0">
                <a:latin typeface="Times New Roman" panose="02020603050405020304" pitchFamily="18" charset="0"/>
              </a:endParaRPr>
            </a:p>
          </p:txBody>
        </p:sp>
        <p:sp>
          <p:nvSpPr>
            <p:cNvPr id="66566" name="TextBox 7">
              <a:extLst>
                <a:ext uri="{FF2B5EF4-FFF2-40B4-BE49-F238E27FC236}">
                  <a16:creationId xmlns:a16="http://schemas.microsoft.com/office/drawing/2014/main" id="{ED038F92-C9E2-40CC-A7D2-EB4D4498E3A2}"/>
                </a:ext>
              </a:extLst>
            </p:cNvPr>
            <p:cNvSpPr txBox="1">
              <a:spLocks noChangeArrowheads="1"/>
            </p:cNvSpPr>
            <p:nvPr/>
          </p:nvSpPr>
          <p:spPr bwMode="auto">
            <a:xfrm>
              <a:off x="5796136" y="1124744"/>
              <a:ext cx="2839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dirty="0">
                  <a:latin typeface="Times New Roman" panose="02020603050405020304" pitchFamily="18" charset="0"/>
                </a:rPr>
                <a:t>This slide to be read at home by students</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C34AE70-B9DA-48B5-96CA-6147D93BDAA8}"/>
              </a:ext>
            </a:extLst>
          </p:cNvPr>
          <p:cNvSpPr>
            <a:spLocks noGrp="1" noChangeArrowheads="1"/>
          </p:cNvSpPr>
          <p:nvPr>
            <p:ph type="title"/>
          </p:nvPr>
        </p:nvSpPr>
        <p:spPr>
          <a:xfrm>
            <a:off x="911424" y="228600"/>
            <a:ext cx="9955073" cy="838200"/>
          </a:xfrm>
        </p:spPr>
        <p:txBody>
          <a:bodyPr/>
          <a:lstStyle/>
          <a:p>
            <a:pPr eaLnBrk="1" hangingPunct="1"/>
            <a:r>
              <a:rPr lang="en-AU" altLang="en-US" dirty="0"/>
              <a:t>Advantages &amp; Disadvantages</a:t>
            </a:r>
            <a:endParaRPr lang="en-GB" altLang="en-US" dirty="0"/>
          </a:p>
        </p:txBody>
      </p:sp>
      <p:sp>
        <p:nvSpPr>
          <p:cNvPr id="68611" name="Rectangle 3">
            <a:extLst>
              <a:ext uri="{FF2B5EF4-FFF2-40B4-BE49-F238E27FC236}">
                <a16:creationId xmlns:a16="http://schemas.microsoft.com/office/drawing/2014/main" id="{746A99AB-126D-4D1B-B520-CF6B187EBC21}"/>
              </a:ext>
            </a:extLst>
          </p:cNvPr>
          <p:cNvSpPr>
            <a:spLocks noGrp="1" noChangeArrowheads="1"/>
          </p:cNvSpPr>
          <p:nvPr>
            <p:ph idx="1"/>
          </p:nvPr>
        </p:nvSpPr>
        <p:spPr>
          <a:xfrm>
            <a:off x="839416" y="1196752"/>
            <a:ext cx="10801200" cy="5544616"/>
          </a:xfrm>
        </p:spPr>
        <p:txBody>
          <a:bodyPr>
            <a:normAutofit/>
          </a:bodyPr>
          <a:lstStyle/>
          <a:p>
            <a:pPr marL="36000" indent="0">
              <a:lnSpc>
                <a:spcPct val="70000"/>
              </a:lnSpc>
              <a:spcAft>
                <a:spcPts val="600"/>
              </a:spcAft>
              <a:buNone/>
            </a:pPr>
            <a:r>
              <a:rPr lang="en-AU" altLang="en-US" sz="2600" b="1" dirty="0"/>
              <a:t>+  </a:t>
            </a:r>
            <a:r>
              <a:rPr lang="en-AU" altLang="en-US" sz="2600" dirty="0"/>
              <a:t>Workshop sessions are very successful in </a:t>
            </a:r>
            <a:r>
              <a:rPr lang="en-AU" altLang="en-US" sz="2600" b="1" dirty="0"/>
              <a:t>reducing project development efforts and shortening the schedule</a:t>
            </a:r>
            <a:r>
              <a:rPr lang="en-AU" altLang="en-US" sz="2600" dirty="0"/>
              <a:t>. </a:t>
            </a:r>
          </a:p>
          <a:p>
            <a:pPr marL="36000" indent="0">
              <a:lnSpc>
                <a:spcPct val="70000"/>
              </a:lnSpc>
              <a:spcAft>
                <a:spcPts val="600"/>
              </a:spcAft>
              <a:buNone/>
            </a:pPr>
            <a:r>
              <a:rPr lang="en-AU" altLang="en-US" sz="2600" b="1" dirty="0"/>
              <a:t>+  </a:t>
            </a:r>
            <a:r>
              <a:rPr lang="en-AU" altLang="en-US" sz="2600" dirty="0"/>
              <a:t>Used</a:t>
            </a:r>
            <a:r>
              <a:rPr lang="en-US" altLang="en-US" sz="2600" dirty="0"/>
              <a:t> to </a:t>
            </a:r>
            <a:r>
              <a:rPr lang="en-US" altLang="en-US" sz="2600" b="1" dirty="0"/>
              <a:t>generate ideas </a:t>
            </a:r>
            <a:r>
              <a:rPr lang="en-US" altLang="en-US" sz="2600" dirty="0"/>
              <a:t>for new features or products.</a:t>
            </a:r>
          </a:p>
          <a:p>
            <a:pPr marL="36000" indent="0">
              <a:lnSpc>
                <a:spcPct val="70000"/>
              </a:lnSpc>
              <a:spcAft>
                <a:spcPts val="600"/>
              </a:spcAft>
              <a:buNone/>
            </a:pPr>
            <a:r>
              <a:rPr lang="en-AU" altLang="en-US" sz="2600" b="1" dirty="0"/>
              <a:t>+  </a:t>
            </a:r>
            <a:r>
              <a:rPr lang="en-AU" altLang="en-US" sz="2600" dirty="0"/>
              <a:t>T</a:t>
            </a:r>
            <a:r>
              <a:rPr lang="en-US" altLang="en-US" sz="2600" dirty="0"/>
              <a:t>o </a:t>
            </a:r>
            <a:r>
              <a:rPr lang="en-US" altLang="en-US" sz="2600" b="1" dirty="0"/>
              <a:t>reach consensus </a:t>
            </a:r>
            <a:r>
              <a:rPr lang="en-US" altLang="en-US" sz="2600" dirty="0"/>
              <a:t>on a topic or conflicting views.</a:t>
            </a:r>
            <a:endParaRPr lang="en-AU" altLang="en-US" sz="2600" dirty="0"/>
          </a:p>
          <a:p>
            <a:pPr marL="36000" indent="0">
              <a:lnSpc>
                <a:spcPct val="70000"/>
              </a:lnSpc>
              <a:spcAft>
                <a:spcPts val="600"/>
              </a:spcAft>
              <a:buNone/>
            </a:pPr>
            <a:r>
              <a:rPr lang="en-AU" altLang="en-US" sz="2600" b="1" dirty="0"/>
              <a:t>+</a:t>
            </a:r>
            <a:r>
              <a:rPr lang="en-GB" altLang="en-US" sz="2600" dirty="0"/>
              <a:t>  Is able to gauge reaction to stimulus material (e.g. storyboards, screenshots).</a:t>
            </a:r>
          </a:p>
          <a:p>
            <a:pPr marL="36000" indent="0">
              <a:lnSpc>
                <a:spcPct val="70000"/>
              </a:lnSpc>
              <a:spcAft>
                <a:spcPts val="600"/>
              </a:spcAft>
              <a:buNone/>
            </a:pPr>
            <a:r>
              <a:rPr lang="en-AU" altLang="en-US" sz="2600" b="1" dirty="0"/>
              <a:t>+</a:t>
            </a:r>
            <a:r>
              <a:rPr lang="en-GB" altLang="en-US" sz="2600" dirty="0"/>
              <a:t>  </a:t>
            </a:r>
            <a:r>
              <a:rPr lang="en-US" altLang="en-US" sz="2600" dirty="0"/>
              <a:t>A requirements workshop provides a </a:t>
            </a:r>
            <a:r>
              <a:rPr lang="en-US" altLang="en-US" sz="2600" b="1" dirty="0"/>
              <a:t>means for stakeholders to collaborate</a:t>
            </a:r>
            <a:r>
              <a:rPr lang="en-US" altLang="en-US" sz="2600" dirty="0"/>
              <a:t>, make decisions and </a:t>
            </a:r>
            <a:r>
              <a:rPr lang="en-US" altLang="en-US" sz="2600" b="1" dirty="0"/>
              <a:t>gain a mutual understanding of requirements.</a:t>
            </a:r>
            <a:r>
              <a:rPr lang="en-US" altLang="en-US" sz="2600" dirty="0"/>
              <a:t> </a:t>
            </a:r>
            <a:br>
              <a:rPr lang="en-US" altLang="en-US" sz="2600" dirty="0"/>
            </a:br>
            <a:r>
              <a:rPr lang="en-US" altLang="en-US" sz="2600" dirty="0"/>
              <a:t>---------------------------------------------------------------------------------</a:t>
            </a:r>
            <a:endParaRPr lang="en-GB" altLang="en-US" sz="2600" dirty="0"/>
          </a:p>
          <a:p>
            <a:pPr marL="36000" indent="0">
              <a:lnSpc>
                <a:spcPct val="70000"/>
              </a:lnSpc>
              <a:spcAft>
                <a:spcPts val="600"/>
              </a:spcAft>
              <a:buNone/>
            </a:pPr>
            <a:r>
              <a:rPr lang="en-AU" altLang="en-US" sz="2600" b="1" dirty="0"/>
              <a:t>-  </a:t>
            </a:r>
            <a:r>
              <a:rPr lang="en-AU" altLang="en-US" sz="2600" dirty="0"/>
              <a:t>Risk involved in speeding up the decisions. Sometimes the decisions made about the requirements are not optimal.</a:t>
            </a:r>
          </a:p>
          <a:p>
            <a:pPr marL="36000" indent="0">
              <a:lnSpc>
                <a:spcPct val="70000"/>
              </a:lnSpc>
              <a:spcAft>
                <a:spcPts val="600"/>
              </a:spcAft>
              <a:buNone/>
            </a:pPr>
            <a:r>
              <a:rPr lang="en-AU" altLang="en-US" sz="2600" b="1" dirty="0"/>
              <a:t>-</a:t>
            </a:r>
            <a:r>
              <a:rPr lang="en-AU" altLang="en-US" sz="2600" dirty="0"/>
              <a:t>  May suffer from </a:t>
            </a:r>
            <a:r>
              <a:rPr lang="en-AU" altLang="en-US" sz="2600" b="1" dirty="0"/>
              <a:t>dominance and submission</a:t>
            </a:r>
            <a:r>
              <a:rPr lang="en-AU" altLang="en-US" sz="2600" dirty="0"/>
              <a:t>.</a:t>
            </a:r>
          </a:p>
          <a:p>
            <a:pPr marL="36000" indent="0">
              <a:lnSpc>
                <a:spcPct val="70000"/>
              </a:lnSpc>
              <a:spcAft>
                <a:spcPts val="600"/>
              </a:spcAft>
              <a:buNone/>
            </a:pPr>
            <a:r>
              <a:rPr lang="en-AU" altLang="en-US" sz="2600" b="1" dirty="0"/>
              <a:t>-</a:t>
            </a:r>
            <a:r>
              <a:rPr lang="en-AU" altLang="en-US" sz="2600" dirty="0"/>
              <a:t>  At times, details are inappropriately defined or missed altogether.</a:t>
            </a:r>
            <a:endParaRPr lang="en-GB" altLang="en-US" sz="2800" dirty="0"/>
          </a:p>
        </p:txBody>
      </p:sp>
      <p:sp>
        <p:nvSpPr>
          <p:cNvPr id="2" name="Footer Placeholder 1">
            <a:extLst>
              <a:ext uri="{FF2B5EF4-FFF2-40B4-BE49-F238E27FC236}">
                <a16:creationId xmlns:a16="http://schemas.microsoft.com/office/drawing/2014/main" id="{4841D5AC-C513-4CD2-A8F3-C25098F9F7D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2D4268A1-C238-4D1B-8E19-98929235CAB2}"/>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42</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9E58BBB6-CFF3-437B-991E-B029B7FBFED3}"/>
              </a:ext>
            </a:extLst>
          </p:cNvPr>
          <p:cNvSpPr>
            <a:spLocks noGrp="1" noChangeArrowheads="1"/>
          </p:cNvSpPr>
          <p:nvPr>
            <p:ph type="title"/>
          </p:nvPr>
        </p:nvSpPr>
        <p:spPr>
          <a:xfrm>
            <a:off x="913385" y="269776"/>
            <a:ext cx="10079159" cy="1143000"/>
          </a:xfrm>
        </p:spPr>
        <p:txBody>
          <a:bodyPr/>
          <a:lstStyle/>
          <a:p>
            <a:r>
              <a:rPr lang="en-US" altLang="en-US" dirty="0"/>
              <a:t>Summary of elicitation techniques</a:t>
            </a:r>
          </a:p>
        </p:txBody>
      </p:sp>
      <p:sp>
        <p:nvSpPr>
          <p:cNvPr id="70659" name="Rectangle 1027">
            <a:extLst>
              <a:ext uri="{FF2B5EF4-FFF2-40B4-BE49-F238E27FC236}">
                <a16:creationId xmlns:a16="http://schemas.microsoft.com/office/drawing/2014/main" id="{092A472E-7CAA-4942-88E5-8ACDD62220DB}"/>
              </a:ext>
            </a:extLst>
          </p:cNvPr>
          <p:cNvSpPr>
            <a:spLocks noGrp="1" noChangeArrowheads="1"/>
          </p:cNvSpPr>
          <p:nvPr>
            <p:ph idx="1"/>
          </p:nvPr>
        </p:nvSpPr>
        <p:spPr>
          <a:xfrm>
            <a:off x="839416" y="1267670"/>
            <a:ext cx="10513168" cy="5185666"/>
          </a:xfrm>
        </p:spPr>
        <p:txBody>
          <a:bodyPr/>
          <a:lstStyle/>
          <a:p>
            <a:r>
              <a:rPr lang="en-US" altLang="en-US" sz="2800" dirty="0"/>
              <a:t>Techniques for eliciting requirements</a:t>
            </a:r>
          </a:p>
          <a:p>
            <a:pPr lvl="1"/>
            <a:r>
              <a:rPr lang="en-US" altLang="en-US" sz="2400" dirty="0"/>
              <a:t>Interviews</a:t>
            </a:r>
          </a:p>
          <a:p>
            <a:pPr lvl="1"/>
            <a:r>
              <a:rPr lang="en-US" altLang="en-US" sz="2400" dirty="0"/>
              <a:t>Questionnaires/Survey</a:t>
            </a:r>
          </a:p>
          <a:p>
            <a:pPr lvl="1"/>
            <a:r>
              <a:rPr lang="en-US" altLang="en-US" sz="2400" dirty="0"/>
              <a:t>Observation</a:t>
            </a:r>
          </a:p>
          <a:p>
            <a:pPr lvl="1"/>
            <a:r>
              <a:rPr lang="en-US" altLang="en-US" sz="2400" dirty="0"/>
              <a:t>Prototypes</a:t>
            </a:r>
          </a:p>
          <a:p>
            <a:pPr lvl="1"/>
            <a:r>
              <a:rPr lang="en-US" altLang="en-US" sz="2400" dirty="0"/>
              <a:t>Requirements Workshops</a:t>
            </a:r>
          </a:p>
          <a:p>
            <a:pPr marL="457200" lvl="1" indent="0">
              <a:buNone/>
            </a:pPr>
            <a:endParaRPr lang="en-US" altLang="en-US" sz="2400" dirty="0"/>
          </a:p>
        </p:txBody>
      </p:sp>
      <p:sp>
        <p:nvSpPr>
          <p:cNvPr id="2" name="Footer Placeholder 1">
            <a:extLst>
              <a:ext uri="{FF2B5EF4-FFF2-40B4-BE49-F238E27FC236}">
                <a16:creationId xmlns:a16="http://schemas.microsoft.com/office/drawing/2014/main" id="{A19B1732-37AC-4E1B-ACDC-4158E0998720}"/>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E7EA4269-544A-4BAA-A686-9324A13F3B03}"/>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43</a:t>
            </a:fld>
            <a:endParaRPr lang="en-US" altLang="en-US" dirty="0">
              <a:solidFill>
                <a:srgbClr val="1CADE4"/>
              </a:solidFill>
              <a:latin typeface="Calibri" panose="020F0502020204030204"/>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FB3A7E-363A-4AB2-AC20-A1DEE277345A}"/>
              </a:ext>
            </a:extLst>
          </p:cNvPr>
          <p:cNvSpPr>
            <a:spLocks noGrp="1" noChangeArrowheads="1"/>
          </p:cNvSpPr>
          <p:nvPr>
            <p:ph type="title"/>
          </p:nvPr>
        </p:nvSpPr>
        <p:spPr/>
        <p:txBody>
          <a:bodyPr/>
          <a:lstStyle/>
          <a:p>
            <a:pPr eaLnBrk="1" hangingPunct="1"/>
            <a:r>
              <a:rPr lang="en-US" altLang="en-US" dirty="0"/>
              <a:t>Requirements Elicitation Process</a:t>
            </a:r>
          </a:p>
        </p:txBody>
      </p:sp>
      <p:sp>
        <p:nvSpPr>
          <p:cNvPr id="11267" name="Rectangle 3">
            <a:extLst>
              <a:ext uri="{FF2B5EF4-FFF2-40B4-BE49-F238E27FC236}">
                <a16:creationId xmlns:a16="http://schemas.microsoft.com/office/drawing/2014/main" id="{F6490C89-895F-4E93-BF91-A3E45C14AE92}"/>
              </a:ext>
            </a:extLst>
          </p:cNvPr>
          <p:cNvSpPr>
            <a:spLocks noGrp="1" noChangeArrowheads="1"/>
          </p:cNvSpPr>
          <p:nvPr>
            <p:ph idx="1"/>
          </p:nvPr>
        </p:nvSpPr>
        <p:spPr>
          <a:xfrm>
            <a:off x="911424" y="1340768"/>
            <a:ext cx="10441160" cy="4648200"/>
          </a:xfrm>
        </p:spPr>
        <p:txBody>
          <a:bodyPr>
            <a:normAutofit/>
          </a:bodyPr>
          <a:lstStyle/>
          <a:p>
            <a:pPr marL="457200" indent="-457200"/>
            <a:r>
              <a:rPr lang="en-US" altLang="en-US" sz="2800" dirty="0"/>
              <a:t>The following activities could be included in any requirements elicitation process:</a:t>
            </a:r>
          </a:p>
          <a:p>
            <a:pPr marL="1027113" lvl="1" indent="-455613"/>
            <a:r>
              <a:rPr lang="en-US" altLang="en-US" sz="2400" dirty="0"/>
              <a:t>Understanding the </a:t>
            </a:r>
            <a:r>
              <a:rPr lang="en-US" altLang="en-US" sz="2400" u="sng" dirty="0"/>
              <a:t>application domain &amp; the properties of the existing system</a:t>
            </a:r>
          </a:p>
          <a:p>
            <a:pPr marL="1027113" lvl="1" indent="-455613"/>
            <a:r>
              <a:rPr lang="en-US" altLang="en-US" sz="2400" dirty="0"/>
              <a:t>Identifying the </a:t>
            </a:r>
            <a:r>
              <a:rPr lang="en-US" altLang="en-US" sz="2400" u="sng" dirty="0"/>
              <a:t>sources of requirements</a:t>
            </a:r>
          </a:p>
          <a:p>
            <a:pPr marL="1027113" lvl="1" indent="-455613"/>
            <a:r>
              <a:rPr lang="en-US" altLang="en-US" sz="2400" dirty="0"/>
              <a:t>Identifying and analyzing all the </a:t>
            </a:r>
            <a:r>
              <a:rPr lang="en-US" altLang="en-US" sz="2400" u="sng" dirty="0"/>
              <a:t>relevant stakeholders</a:t>
            </a:r>
            <a:endParaRPr lang="en-US" altLang="en-US" sz="2400" dirty="0"/>
          </a:p>
          <a:p>
            <a:pPr marL="1027113" lvl="1" indent="-455613"/>
            <a:r>
              <a:rPr lang="en-US" altLang="en-US" sz="2400" dirty="0"/>
              <a:t>Selecting the </a:t>
            </a:r>
            <a:r>
              <a:rPr lang="en-US" altLang="en-US" sz="2400" u="sng" dirty="0"/>
              <a:t>approaches, techniques and tools</a:t>
            </a:r>
            <a:r>
              <a:rPr lang="en-US" altLang="en-US" sz="2400" dirty="0"/>
              <a:t> for elicitation</a:t>
            </a:r>
          </a:p>
          <a:p>
            <a:pPr marL="1027113" lvl="1" indent="-455613"/>
            <a:r>
              <a:rPr lang="en-US" altLang="en-US" sz="2400" dirty="0"/>
              <a:t>Eliciting the requirements from the stakeholders and other sources using the selected techniques, approaches and tools</a:t>
            </a:r>
          </a:p>
        </p:txBody>
      </p:sp>
      <p:sp>
        <p:nvSpPr>
          <p:cNvPr id="2" name="Footer Placeholder 1">
            <a:extLst>
              <a:ext uri="{FF2B5EF4-FFF2-40B4-BE49-F238E27FC236}">
                <a16:creationId xmlns:a16="http://schemas.microsoft.com/office/drawing/2014/main" id="{72A0DC09-84F2-4CA3-B1F9-90D0583B2F7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1D4FBDB-688B-4F60-9FF1-1835A56B559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AAD6DB-4A0A-495F-865F-6464CC5CF0B0}"/>
              </a:ext>
            </a:extLst>
          </p:cNvPr>
          <p:cNvSpPr>
            <a:spLocks noGrp="1" noChangeArrowheads="1"/>
          </p:cNvSpPr>
          <p:nvPr>
            <p:ph type="title"/>
          </p:nvPr>
        </p:nvSpPr>
        <p:spPr>
          <a:xfrm>
            <a:off x="911424" y="210344"/>
            <a:ext cx="8568952" cy="914400"/>
          </a:xfrm>
        </p:spPr>
        <p:txBody>
          <a:bodyPr/>
          <a:lstStyle/>
          <a:p>
            <a:pPr eaLnBrk="1" hangingPunct="1"/>
            <a:r>
              <a:rPr lang="en-AU" altLang="en-US" dirty="0"/>
              <a:t>Present versus Future system</a:t>
            </a:r>
          </a:p>
        </p:txBody>
      </p:sp>
      <p:sp>
        <p:nvSpPr>
          <p:cNvPr id="12291" name="Rectangle 3">
            <a:extLst>
              <a:ext uri="{FF2B5EF4-FFF2-40B4-BE49-F238E27FC236}">
                <a16:creationId xmlns:a16="http://schemas.microsoft.com/office/drawing/2014/main" id="{72D4F594-11AF-405C-866B-927F0009BF49}"/>
              </a:ext>
            </a:extLst>
          </p:cNvPr>
          <p:cNvSpPr>
            <a:spLocks noGrp="1" noChangeArrowheads="1"/>
          </p:cNvSpPr>
          <p:nvPr>
            <p:ph idx="1"/>
          </p:nvPr>
        </p:nvSpPr>
        <p:spPr>
          <a:xfrm>
            <a:off x="861066" y="1052736"/>
            <a:ext cx="10518134" cy="5666928"/>
          </a:xfrm>
        </p:spPr>
        <p:txBody>
          <a:bodyPr/>
          <a:lstStyle/>
          <a:p>
            <a:pPr marL="457200" indent="-457200"/>
            <a:r>
              <a:rPr lang="en-AU" altLang="en-US" sz="2800" dirty="0"/>
              <a:t>Get a clear understanding of </a:t>
            </a:r>
          </a:p>
          <a:p>
            <a:pPr marL="1027113" lvl="1" indent="-455613"/>
            <a:r>
              <a:rPr lang="en-AU" altLang="en-US" sz="2800" dirty="0"/>
              <a:t>The overall objectives of the enterprise</a:t>
            </a:r>
          </a:p>
          <a:p>
            <a:pPr marL="1027113" lvl="1" indent="-455613"/>
            <a:r>
              <a:rPr lang="en-AU" altLang="en-US" sz="2800" dirty="0"/>
              <a:t>What do individual users of the system want to achieve in their job</a:t>
            </a:r>
          </a:p>
          <a:p>
            <a:pPr marL="457200" indent="-457200"/>
            <a:r>
              <a:rPr lang="en-AU" altLang="en-US" sz="2800" dirty="0"/>
              <a:t>Understand</a:t>
            </a:r>
          </a:p>
          <a:p>
            <a:pPr marL="1027113" lvl="1" indent="-455613"/>
            <a:r>
              <a:rPr lang="en-AU" altLang="en-US" sz="2800" dirty="0"/>
              <a:t>How the business is operating at </a:t>
            </a:r>
            <a:r>
              <a:rPr lang="en-AU" altLang="en-US" sz="2800" u="sng" dirty="0"/>
              <a:t>present</a:t>
            </a:r>
          </a:p>
          <a:p>
            <a:pPr marL="1027113" lvl="1" indent="-455613"/>
            <a:r>
              <a:rPr lang="en-AU" altLang="en-US" sz="2800" dirty="0"/>
              <a:t>How people are working right </a:t>
            </a:r>
            <a:r>
              <a:rPr lang="en-AU" altLang="en-US" sz="2800" u="sng" dirty="0"/>
              <a:t>now</a:t>
            </a:r>
            <a:r>
              <a:rPr lang="en-AU" altLang="en-US" sz="2800" dirty="0"/>
              <a:t> and </a:t>
            </a:r>
            <a:r>
              <a:rPr lang="en-AU" altLang="en-US" sz="2800" b="1" dirty="0"/>
              <a:t>what they cannot do </a:t>
            </a:r>
            <a:r>
              <a:rPr lang="en-AU" altLang="en-US" sz="2800" dirty="0"/>
              <a:t>with the existing system</a:t>
            </a:r>
            <a:endParaRPr lang="en-AU" altLang="en-US" sz="2800" u="sng" dirty="0"/>
          </a:p>
          <a:p>
            <a:pPr marL="1027113" lvl="1" indent="-455613"/>
            <a:r>
              <a:rPr lang="en-AU" altLang="en-US" sz="2800" dirty="0"/>
              <a:t>The </a:t>
            </a:r>
            <a:r>
              <a:rPr lang="en-AU" altLang="en-US" sz="2800" b="1" dirty="0"/>
              <a:t>problems </a:t>
            </a:r>
            <a:r>
              <a:rPr lang="en-AU" altLang="en-US" sz="2800" dirty="0"/>
              <a:t>with</a:t>
            </a:r>
            <a:r>
              <a:rPr lang="en-AU" altLang="en-US" sz="2800" b="1" dirty="0"/>
              <a:t> and inadequacies</a:t>
            </a:r>
            <a:r>
              <a:rPr lang="en-AU" altLang="en-US" sz="2800" dirty="0"/>
              <a:t> of the current system</a:t>
            </a:r>
            <a:endParaRPr lang="en-AU" altLang="en-US" sz="2800" u="sng" dirty="0"/>
          </a:p>
          <a:p>
            <a:pPr marL="457200" indent="-457200">
              <a:spcBef>
                <a:spcPts val="600"/>
              </a:spcBef>
            </a:pPr>
            <a:r>
              <a:rPr lang="en-AU" altLang="en-US" sz="2800" dirty="0"/>
              <a:t>Hence, discover the “new requirements”</a:t>
            </a:r>
          </a:p>
        </p:txBody>
      </p:sp>
      <p:sp>
        <p:nvSpPr>
          <p:cNvPr id="2" name="Footer Placeholder 1">
            <a:extLst>
              <a:ext uri="{FF2B5EF4-FFF2-40B4-BE49-F238E27FC236}">
                <a16:creationId xmlns:a16="http://schemas.microsoft.com/office/drawing/2014/main" id="{0B344653-08C1-4849-A801-37551AF456C9}"/>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55ECE82-74BC-4E0F-8540-CBB77E4F6AE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6</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2CB27E-A7D9-489A-A3DE-C1004EF8A345}"/>
              </a:ext>
            </a:extLst>
          </p:cNvPr>
          <p:cNvSpPr>
            <a:spLocks noGrp="1" noChangeArrowheads="1"/>
          </p:cNvSpPr>
          <p:nvPr>
            <p:ph type="title"/>
          </p:nvPr>
        </p:nvSpPr>
        <p:spPr>
          <a:xfrm>
            <a:off x="997024" y="99217"/>
            <a:ext cx="8915400" cy="914400"/>
          </a:xfrm>
        </p:spPr>
        <p:txBody>
          <a:bodyPr/>
          <a:lstStyle/>
          <a:p>
            <a:pPr eaLnBrk="1" hangingPunct="1"/>
            <a:r>
              <a:rPr lang="en-AU" altLang="en-US" dirty="0"/>
              <a:t>Investigate the current system</a:t>
            </a:r>
          </a:p>
        </p:txBody>
      </p:sp>
      <p:sp>
        <p:nvSpPr>
          <p:cNvPr id="14339" name="Rectangle 3">
            <a:extLst>
              <a:ext uri="{FF2B5EF4-FFF2-40B4-BE49-F238E27FC236}">
                <a16:creationId xmlns:a16="http://schemas.microsoft.com/office/drawing/2014/main" id="{E8CF9827-435D-449E-A41D-D8C36C813F47}"/>
              </a:ext>
            </a:extLst>
          </p:cNvPr>
          <p:cNvSpPr>
            <a:spLocks noGrp="1" noChangeArrowheads="1"/>
          </p:cNvSpPr>
          <p:nvPr>
            <p:ph idx="1"/>
          </p:nvPr>
        </p:nvSpPr>
        <p:spPr>
          <a:xfrm>
            <a:off x="905272" y="1734119"/>
            <a:ext cx="10447312" cy="4443412"/>
          </a:xfrm>
        </p:spPr>
        <p:txBody>
          <a:bodyPr/>
          <a:lstStyle/>
          <a:p>
            <a:pPr marL="457200" indent="-457200">
              <a:lnSpc>
                <a:spcPct val="90000"/>
              </a:lnSpc>
            </a:pPr>
            <a:r>
              <a:rPr lang="en-AU" altLang="en-US" sz="2800" dirty="0"/>
              <a:t>Is the existing system a manual one, based on paper documents, forms and files?</a:t>
            </a:r>
          </a:p>
          <a:p>
            <a:pPr marL="457200" indent="-457200">
              <a:lnSpc>
                <a:spcPct val="90000"/>
              </a:lnSpc>
            </a:pPr>
            <a:r>
              <a:rPr lang="en-AU" altLang="en-US" sz="2800" dirty="0"/>
              <a:t>Is it already computerised? (a legacy system?)</a:t>
            </a:r>
          </a:p>
          <a:p>
            <a:pPr marL="457200" indent="-457200">
              <a:lnSpc>
                <a:spcPct val="90000"/>
              </a:lnSpc>
            </a:pPr>
            <a:r>
              <a:rPr lang="en-AU" altLang="en-US" sz="2800" dirty="0"/>
              <a:t>Is it a combination of manual &amp; computerised?</a:t>
            </a:r>
          </a:p>
          <a:p>
            <a:pPr marL="457200" indent="-457200">
              <a:lnSpc>
                <a:spcPct val="90000"/>
              </a:lnSpc>
            </a:pPr>
            <a:r>
              <a:rPr lang="en-AU" altLang="en-US" sz="2800" dirty="0"/>
              <a:t>If it has evolved over the years, what sections are still usable and what sections do not meet the needs of users?</a:t>
            </a:r>
          </a:p>
          <a:p>
            <a:pPr marL="457200" indent="-457200">
              <a:lnSpc>
                <a:spcPct val="90000"/>
              </a:lnSpc>
            </a:pPr>
            <a:r>
              <a:rPr lang="en-AU" altLang="en-US" sz="2800" dirty="0"/>
              <a:t>Answering these questions leads to defining the boundary of the new system and its interface to the existing system.</a:t>
            </a:r>
          </a:p>
        </p:txBody>
      </p:sp>
      <p:sp>
        <p:nvSpPr>
          <p:cNvPr id="2" name="Footer Placeholder 1">
            <a:extLst>
              <a:ext uri="{FF2B5EF4-FFF2-40B4-BE49-F238E27FC236}">
                <a16:creationId xmlns:a16="http://schemas.microsoft.com/office/drawing/2014/main" id="{B9F83F6A-BA7C-44AF-831B-BC9DC81B3122}"/>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06031D47-ADE8-43DC-BF50-8977953BF2A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7</a:t>
            </a:fld>
            <a:endParaRPr lang="en-US" altLang="en-US" dirty="0">
              <a:solidFill>
                <a:srgbClr val="1CADE4"/>
              </a:solidFill>
              <a:latin typeface="Calibri" panose="020F0502020204030204"/>
              <a:cs typeface="+mn-cs"/>
            </a:endParaRPr>
          </a:p>
        </p:txBody>
      </p:sp>
      <p:grpSp>
        <p:nvGrpSpPr>
          <p:cNvPr id="14340" name="Group 5">
            <a:extLst>
              <a:ext uri="{FF2B5EF4-FFF2-40B4-BE49-F238E27FC236}">
                <a16:creationId xmlns:a16="http://schemas.microsoft.com/office/drawing/2014/main" id="{B3759135-F1A5-44CA-A874-6B691B733CDA}"/>
              </a:ext>
            </a:extLst>
          </p:cNvPr>
          <p:cNvGrpSpPr>
            <a:grpSpLocks/>
          </p:cNvGrpSpPr>
          <p:nvPr/>
        </p:nvGrpSpPr>
        <p:grpSpPr bwMode="auto">
          <a:xfrm>
            <a:off x="7319268" y="764704"/>
            <a:ext cx="3097213" cy="976312"/>
            <a:chOff x="5795847" y="980923"/>
            <a:chExt cx="3096344" cy="975013"/>
          </a:xfrm>
        </p:grpSpPr>
        <p:sp>
          <p:nvSpPr>
            <p:cNvPr id="14341" name="Rounded Rectangle 6">
              <a:extLst>
                <a:ext uri="{FF2B5EF4-FFF2-40B4-BE49-F238E27FC236}">
                  <a16:creationId xmlns:a16="http://schemas.microsoft.com/office/drawing/2014/main" id="{E90E63B0-3D83-4051-8DF5-FF31193F661C}"/>
                </a:ext>
              </a:extLst>
            </p:cNvPr>
            <p:cNvSpPr>
              <a:spLocks noChangeArrowheads="1"/>
            </p:cNvSpPr>
            <p:nvPr/>
          </p:nvSpPr>
          <p:spPr bwMode="auto">
            <a:xfrm>
              <a:off x="5795847" y="980923"/>
              <a:ext cx="3096344" cy="975013"/>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dirty="0">
                <a:latin typeface="Times New Roman" panose="02020603050405020304" pitchFamily="18" charset="0"/>
              </a:endParaRPr>
            </a:p>
          </p:txBody>
        </p:sp>
        <p:sp>
          <p:nvSpPr>
            <p:cNvPr id="14342" name="TextBox 7">
              <a:extLst>
                <a:ext uri="{FF2B5EF4-FFF2-40B4-BE49-F238E27FC236}">
                  <a16:creationId xmlns:a16="http://schemas.microsoft.com/office/drawing/2014/main" id="{7A323CD2-2300-4CD8-B417-77AC1F023CF4}"/>
                </a:ext>
              </a:extLst>
            </p:cNvPr>
            <p:cNvSpPr txBox="1">
              <a:spLocks noChangeArrowheads="1"/>
            </p:cNvSpPr>
            <p:nvPr/>
          </p:nvSpPr>
          <p:spPr bwMode="auto">
            <a:xfrm>
              <a:off x="5940442" y="1084883"/>
              <a:ext cx="28398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Monotype Sorts"/>
                <a:buChar char="z"/>
                <a:defRPr kumimoji="1" sz="3200">
                  <a:solidFill>
                    <a:schemeClr val="tx1"/>
                  </a:solidFill>
                  <a:latin typeface="Tahoma" panose="020B0604030504040204" pitchFamily="34" charset="0"/>
                </a:defRPr>
              </a:lvl1pPr>
              <a:lvl2pPr marL="742950" indent="-285750">
                <a:spcBef>
                  <a:spcPct val="20000"/>
                </a:spcBef>
                <a:buClr>
                  <a:schemeClr val="accent2"/>
                </a:buClr>
                <a:buFont typeface="Monotype Sorts"/>
                <a:buChar char="y"/>
                <a:defRPr kumimoji="1" sz="2800">
                  <a:solidFill>
                    <a:schemeClr val="tx1"/>
                  </a:solidFill>
                  <a:latin typeface="Tahoma" panose="020B0604030504040204" pitchFamily="34" charset="0"/>
                </a:defRPr>
              </a:lvl2pPr>
              <a:lvl3pPr marL="1143000" indent="-228600">
                <a:spcBef>
                  <a:spcPct val="20000"/>
                </a:spcBef>
                <a:buClr>
                  <a:schemeClr val="accent2"/>
                </a:buClr>
                <a:buFont typeface="Monotype Sorts"/>
                <a:buChar char="x"/>
                <a:defRPr kumimoji="1" sz="2400">
                  <a:solidFill>
                    <a:schemeClr val="tx1"/>
                  </a:solidFill>
                  <a:latin typeface="Tahoma" panose="020B0604030504040204" pitchFamily="34" charset="0"/>
                </a:defRPr>
              </a:lvl3pPr>
              <a:lvl4pPr marL="1600200" indent="-228600">
                <a:spcBef>
                  <a:spcPct val="20000"/>
                </a:spcBef>
                <a:buClr>
                  <a:schemeClr val="accent2"/>
                </a:buClr>
                <a:buChar char="•"/>
                <a:defRPr kumimoji="1" sz="2000">
                  <a:solidFill>
                    <a:schemeClr val="tx1"/>
                  </a:solidFill>
                  <a:latin typeface="Tahoma" panose="020B0604030504040204" pitchFamily="34" charset="0"/>
                </a:defRPr>
              </a:lvl4pPr>
              <a:lvl5pPr marL="2057400" indent="-228600">
                <a:spcBef>
                  <a:spcPct val="20000"/>
                </a:spcBef>
                <a:buClr>
                  <a:schemeClr val="accent2"/>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2000">
                  <a:solidFill>
                    <a:schemeClr val="tx1"/>
                  </a:solidFill>
                  <a:latin typeface="Tahoma" panose="020B0604030504040204" pitchFamily="34" charset="0"/>
                </a:defRPr>
              </a:lvl9pPr>
            </a:lstStyle>
            <a:p>
              <a:pPr>
                <a:spcBef>
                  <a:spcPct val="0"/>
                </a:spcBef>
                <a:buClrTx/>
                <a:buFontTx/>
                <a:buNone/>
              </a:pPr>
              <a:r>
                <a:rPr kumimoji="0" lang="en-AU" altLang="en-US" sz="2400" dirty="0">
                  <a:latin typeface="Times New Roman" panose="02020603050405020304" pitchFamily="18" charset="0"/>
                </a:rPr>
                <a:t>This slide to be read at home by students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5BB1CB2-661D-4080-86D3-2173E3968F95}"/>
              </a:ext>
            </a:extLst>
          </p:cNvPr>
          <p:cNvSpPr>
            <a:spLocks noGrp="1" noChangeArrowheads="1"/>
          </p:cNvSpPr>
          <p:nvPr>
            <p:ph type="title"/>
          </p:nvPr>
        </p:nvSpPr>
        <p:spPr/>
        <p:txBody>
          <a:bodyPr/>
          <a:lstStyle/>
          <a:p>
            <a:r>
              <a:rPr lang="en-US" altLang="en-US" dirty="0"/>
              <a:t>Requirements Elicitation Techniques </a:t>
            </a:r>
          </a:p>
        </p:txBody>
      </p:sp>
      <p:sp>
        <p:nvSpPr>
          <p:cNvPr id="7171" name="Rectangle 1027">
            <a:extLst>
              <a:ext uri="{FF2B5EF4-FFF2-40B4-BE49-F238E27FC236}">
                <a16:creationId xmlns:a16="http://schemas.microsoft.com/office/drawing/2014/main" id="{63CBAE27-68D3-4A5C-ABFC-DF123C442527}"/>
              </a:ext>
            </a:extLst>
          </p:cNvPr>
          <p:cNvSpPr>
            <a:spLocks noGrp="1" noChangeArrowheads="1"/>
          </p:cNvSpPr>
          <p:nvPr>
            <p:ph idx="1"/>
          </p:nvPr>
        </p:nvSpPr>
        <p:spPr>
          <a:xfrm>
            <a:off x="983432" y="1556792"/>
            <a:ext cx="9176568" cy="4752975"/>
          </a:xfrm>
        </p:spPr>
        <p:txBody>
          <a:bodyPr/>
          <a:lstStyle/>
          <a:p>
            <a:r>
              <a:rPr lang="en-US" altLang="en-US" dirty="0"/>
              <a:t>Techniques for eliciting requirements</a:t>
            </a:r>
          </a:p>
          <a:p>
            <a:pPr lvl="1"/>
            <a:r>
              <a:rPr lang="en-US" altLang="en-US" sz="2800" dirty="0"/>
              <a:t>Interview</a:t>
            </a:r>
          </a:p>
          <a:p>
            <a:pPr lvl="1"/>
            <a:r>
              <a:rPr lang="en-US" altLang="en-US" sz="2800" dirty="0"/>
              <a:t>Questionnaires/Survey</a:t>
            </a:r>
          </a:p>
          <a:p>
            <a:pPr lvl="1"/>
            <a:r>
              <a:rPr lang="en-US" altLang="en-US" sz="2800" dirty="0"/>
              <a:t>Observation</a:t>
            </a:r>
          </a:p>
          <a:p>
            <a:pPr lvl="1"/>
            <a:r>
              <a:rPr lang="en-US" altLang="en-US" sz="2800" dirty="0"/>
              <a:t>Prototyping</a:t>
            </a:r>
          </a:p>
          <a:p>
            <a:pPr lvl="1"/>
            <a:r>
              <a:rPr lang="en-US" altLang="en-US" sz="2800" dirty="0"/>
              <a:t>Requirements Workshop</a:t>
            </a:r>
          </a:p>
          <a:p>
            <a:pPr lvl="1"/>
            <a:endParaRPr lang="en-US" altLang="en-US" sz="2000" dirty="0"/>
          </a:p>
        </p:txBody>
      </p:sp>
      <p:sp>
        <p:nvSpPr>
          <p:cNvPr id="2" name="Footer Placeholder 1">
            <a:extLst>
              <a:ext uri="{FF2B5EF4-FFF2-40B4-BE49-F238E27FC236}">
                <a16:creationId xmlns:a16="http://schemas.microsoft.com/office/drawing/2014/main" id="{28824B29-F9A1-4026-8B1F-DF846B72E8D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4947100A-01A3-493D-806F-B8239DC331C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8</a:t>
            </a:fld>
            <a:endParaRPr lang="en-US" altLang="en-US" dirty="0">
              <a:solidFill>
                <a:srgbClr val="1CADE4"/>
              </a:solidFill>
              <a:latin typeface="Calibri" panose="020F0502020204030204"/>
              <a:cs typeface="+mn-cs"/>
            </a:endParaRPr>
          </a:p>
        </p:txBody>
      </p:sp>
    </p:spTree>
    <p:extLst>
      <p:ext uri="{BB962C8B-B14F-4D97-AF65-F5344CB8AC3E}">
        <p14:creationId xmlns:p14="http://schemas.microsoft.com/office/powerpoint/2010/main" val="86615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a:extLst>
              <a:ext uri="{FF2B5EF4-FFF2-40B4-BE49-F238E27FC236}">
                <a16:creationId xmlns:a16="http://schemas.microsoft.com/office/drawing/2014/main" id="{3468D081-6C00-41E9-9B47-29BC1DCCE8FD}"/>
              </a:ext>
            </a:extLst>
          </p:cNvPr>
          <p:cNvSpPr>
            <a:spLocks noGrp="1" noChangeArrowheads="1"/>
          </p:cNvSpPr>
          <p:nvPr>
            <p:ph type="title"/>
          </p:nvPr>
        </p:nvSpPr>
        <p:spPr>
          <a:xfrm>
            <a:off x="983432" y="219820"/>
            <a:ext cx="9433048" cy="832916"/>
          </a:xfrm>
        </p:spPr>
        <p:txBody>
          <a:bodyPr>
            <a:normAutofit/>
          </a:bodyPr>
          <a:lstStyle/>
          <a:p>
            <a:r>
              <a:rPr lang="en-US" altLang="en-US" dirty="0"/>
              <a:t>Requirements Elicitation Techniques - </a:t>
            </a:r>
            <a:r>
              <a:rPr lang="en-US" altLang="en-US" b="1" dirty="0"/>
              <a:t>Interview</a:t>
            </a:r>
          </a:p>
        </p:txBody>
      </p:sp>
      <p:sp>
        <p:nvSpPr>
          <p:cNvPr id="16386" name="Rectangle 1027">
            <a:extLst>
              <a:ext uri="{FF2B5EF4-FFF2-40B4-BE49-F238E27FC236}">
                <a16:creationId xmlns:a16="http://schemas.microsoft.com/office/drawing/2014/main" id="{E4A5F5FC-5C8D-4DB1-BD72-5577C6C75712}"/>
              </a:ext>
            </a:extLst>
          </p:cNvPr>
          <p:cNvSpPr>
            <a:spLocks noGrp="1" noChangeArrowheads="1"/>
          </p:cNvSpPr>
          <p:nvPr>
            <p:ph idx="1"/>
          </p:nvPr>
        </p:nvSpPr>
        <p:spPr>
          <a:xfrm>
            <a:off x="911424" y="1340768"/>
            <a:ext cx="10441160" cy="4711700"/>
          </a:xfrm>
        </p:spPr>
        <p:txBody>
          <a:bodyPr>
            <a:normAutofit/>
          </a:bodyPr>
          <a:lstStyle/>
          <a:p>
            <a:pPr marL="360000" indent="-360000">
              <a:spcBef>
                <a:spcPts val="1200"/>
              </a:spcBef>
              <a:spcAft>
                <a:spcPts val="1200"/>
              </a:spcAft>
            </a:pPr>
            <a:r>
              <a:rPr lang="en-US" altLang="en-US" sz="2400" dirty="0"/>
              <a:t>An interview is a systematic approach designed to </a:t>
            </a:r>
            <a:r>
              <a:rPr lang="en-US" altLang="en-US" sz="2400" b="1" dirty="0"/>
              <a:t>elicit information from a person or group of people</a:t>
            </a:r>
            <a:r>
              <a:rPr lang="en-US" altLang="en-US" sz="2400" dirty="0"/>
              <a:t>.</a:t>
            </a:r>
          </a:p>
          <a:p>
            <a:pPr marL="360000" indent="-360000">
              <a:spcBef>
                <a:spcPts val="1200"/>
              </a:spcBef>
              <a:spcAft>
                <a:spcPts val="1200"/>
              </a:spcAft>
            </a:pPr>
            <a:r>
              <a:rPr lang="en-US" altLang="en-US" sz="2400" dirty="0"/>
              <a:t>Interviewer formally or informally </a:t>
            </a:r>
            <a:r>
              <a:rPr lang="en-US" altLang="en-US" sz="2400" b="1" dirty="0"/>
              <a:t>directs questions to a stakeholder</a:t>
            </a:r>
            <a:r>
              <a:rPr lang="en-US" altLang="en-US" sz="2400" dirty="0"/>
              <a:t>.</a:t>
            </a:r>
          </a:p>
          <a:p>
            <a:pPr marL="360000" indent="-360000">
              <a:spcBef>
                <a:spcPts val="1200"/>
              </a:spcBef>
              <a:spcAft>
                <a:spcPts val="1200"/>
              </a:spcAft>
            </a:pPr>
            <a:r>
              <a:rPr lang="en-US" altLang="en-US" sz="2400" b="1" dirty="0"/>
              <a:t>One-on-one interviews </a:t>
            </a:r>
            <a:r>
              <a:rPr lang="en-US" altLang="en-US" sz="2400" dirty="0"/>
              <a:t>are typically most common. </a:t>
            </a:r>
          </a:p>
          <a:p>
            <a:pPr marL="360000" indent="-360000">
              <a:spcBef>
                <a:spcPts val="1200"/>
              </a:spcBef>
              <a:spcAft>
                <a:spcPts val="1200"/>
              </a:spcAft>
            </a:pPr>
            <a:r>
              <a:rPr lang="en-US" altLang="en-US" sz="2400" dirty="0"/>
              <a:t>In a </a:t>
            </a:r>
            <a:r>
              <a:rPr lang="en-US" altLang="en-US" sz="2400" b="1" dirty="0"/>
              <a:t>group interview </a:t>
            </a:r>
            <a:r>
              <a:rPr lang="en-US" altLang="en-US" sz="2400" dirty="0"/>
              <a:t>(with more than one interviewee in attendance) the interviewer must be careful to elicit responses from all attendees.</a:t>
            </a:r>
          </a:p>
        </p:txBody>
      </p:sp>
      <p:sp>
        <p:nvSpPr>
          <p:cNvPr id="2" name="Footer Placeholder 1">
            <a:extLst>
              <a:ext uri="{FF2B5EF4-FFF2-40B4-BE49-F238E27FC236}">
                <a16:creationId xmlns:a16="http://schemas.microsoft.com/office/drawing/2014/main" id="{DAF10170-6DAC-453F-AFE4-D14F7BA72844}"/>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8983984-B937-4CAB-B61E-3D8C64F1712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25650</TotalTime>
  <Words>3834</Words>
  <Application>Microsoft Macintosh PowerPoint</Application>
  <PresentationFormat>Widescreen</PresentationFormat>
  <Paragraphs>450</Paragraphs>
  <Slides>43</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Monotype Sorts</vt:lpstr>
      <vt:lpstr>Times New Roman</vt:lpstr>
      <vt:lpstr>Wingdings</vt:lpstr>
      <vt:lpstr>Wingdings 3</vt:lpstr>
      <vt:lpstr>Facet</vt:lpstr>
      <vt:lpstr>SSTC31269: Business Requirements Modeling</vt:lpstr>
      <vt:lpstr>Objectives</vt:lpstr>
      <vt:lpstr>Topics </vt:lpstr>
      <vt:lpstr>Requirements Process</vt:lpstr>
      <vt:lpstr>Requirements Elicitation Process</vt:lpstr>
      <vt:lpstr>Present versus Future system</vt:lpstr>
      <vt:lpstr>Investigate the current system</vt:lpstr>
      <vt:lpstr>Requirements Elicitation Techniques </vt:lpstr>
      <vt:lpstr>Requirements Elicitation Techniques - Interview</vt:lpstr>
      <vt:lpstr>Requirements Elicitation Techniques - Interview</vt:lpstr>
      <vt:lpstr>Two types of interviews</vt:lpstr>
      <vt:lpstr>Steps in an Interview Process</vt:lpstr>
      <vt:lpstr>Checklist for conducting interviews</vt:lpstr>
      <vt:lpstr>Checklist for conducting interviews</vt:lpstr>
      <vt:lpstr>Interview Guidelines </vt:lpstr>
      <vt:lpstr>Interview Approach – the Don’ts</vt:lpstr>
      <vt:lpstr>Interview Question Types: Open Questions</vt:lpstr>
      <vt:lpstr>Interview Question Types: Closed Questions</vt:lpstr>
      <vt:lpstr>Interview Question Types: Probes</vt:lpstr>
      <vt:lpstr>Interview Questions</vt:lpstr>
      <vt:lpstr>Checklist for conducting interviews</vt:lpstr>
      <vt:lpstr>Advantages of Interviews</vt:lpstr>
      <vt:lpstr>Disadvantages of Interviews</vt:lpstr>
      <vt:lpstr>Requirements Elicitation Techniques – Surveys/Questionnaires</vt:lpstr>
      <vt:lpstr>Types of Questions</vt:lpstr>
      <vt:lpstr>Types of Questions</vt:lpstr>
      <vt:lpstr>Advantages of Surveys</vt:lpstr>
      <vt:lpstr>Disadvantages of Surveys</vt:lpstr>
      <vt:lpstr>Requirements Elicitation Techniques - Observation</vt:lpstr>
      <vt:lpstr>Requirements Elicitation Techniques - Observation</vt:lpstr>
      <vt:lpstr>Appropriate situation for observation</vt:lpstr>
      <vt:lpstr>Guidelines for observation</vt:lpstr>
      <vt:lpstr>Advantages of Observation</vt:lpstr>
      <vt:lpstr>Disadvantages of Observation</vt:lpstr>
      <vt:lpstr>Requirements Elicitation Techniques - Prototype</vt:lpstr>
      <vt:lpstr>Storyboard/Wireframes (UI flows) – part of assignment 2</vt:lpstr>
      <vt:lpstr>Advantages &amp; Disadvantages</vt:lpstr>
      <vt:lpstr>Requirements Elicitation Techniques –  Requirements Workshop (Focus Groups)</vt:lpstr>
      <vt:lpstr>Requirements Workshop Fundamentals</vt:lpstr>
      <vt:lpstr>Requirements Workshop Guidelines</vt:lpstr>
      <vt:lpstr>Requirements Workshop</vt:lpstr>
      <vt:lpstr>Advantages &amp; Disadvantages</vt:lpstr>
      <vt:lpstr>Summary of elicitation techniques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Elicitaion</dc:title>
  <dc:subject>BRM</dc:subject>
  <dc:creator>Suresh Paryani</dc:creator>
  <cp:lastModifiedBy>Muhammad Atif Qureshi</cp:lastModifiedBy>
  <cp:revision>448</cp:revision>
  <dcterms:created xsi:type="dcterms:W3CDTF">2003-03-11T17:13:32Z</dcterms:created>
  <dcterms:modified xsi:type="dcterms:W3CDTF">2021-07-04T08:44:52Z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a6c3db-1667-4f49-995a-8b9973972958_Enabled">
    <vt:lpwstr>true</vt:lpwstr>
  </property>
  <property fmtid="{D5CDD505-2E9C-101B-9397-08002B2CF9AE}" pid="3" name="MSIP_Label_51a6c3db-1667-4f49-995a-8b9973972958_SetDate">
    <vt:lpwstr>2021-03-02T04:21:39Z</vt:lpwstr>
  </property>
  <property fmtid="{D5CDD505-2E9C-101B-9397-08002B2CF9AE}" pid="4" name="MSIP_Label_51a6c3db-1667-4f49-995a-8b9973972958_Method">
    <vt:lpwstr>Standard</vt:lpwstr>
  </property>
  <property fmtid="{D5CDD505-2E9C-101B-9397-08002B2CF9AE}" pid="5" name="MSIP_Label_51a6c3db-1667-4f49-995a-8b9973972958_Name">
    <vt:lpwstr>UTS-Internal</vt:lpwstr>
  </property>
  <property fmtid="{D5CDD505-2E9C-101B-9397-08002B2CF9AE}" pid="6" name="MSIP_Label_51a6c3db-1667-4f49-995a-8b9973972958_SiteId">
    <vt:lpwstr>e8911c26-cf9f-4a9c-878e-527807be8791</vt:lpwstr>
  </property>
  <property fmtid="{D5CDD505-2E9C-101B-9397-08002B2CF9AE}" pid="7" name="MSIP_Label_51a6c3db-1667-4f49-995a-8b9973972958_ActionId">
    <vt:lpwstr>b835c056-2174-43b3-ae39-7d170254181e</vt:lpwstr>
  </property>
  <property fmtid="{D5CDD505-2E9C-101B-9397-08002B2CF9AE}" pid="8" name="MSIP_Label_51a6c3db-1667-4f49-995a-8b9973972958_ContentBits">
    <vt:lpwstr>0</vt:lpwstr>
  </property>
</Properties>
</file>