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3" r:id="rId3"/>
    <p:sldId id="267" r:id="rId4"/>
    <p:sldId id="270" r:id="rId5"/>
    <p:sldId id="276" r:id="rId6"/>
    <p:sldId id="272" r:id="rId7"/>
    <p:sldId id="277" r:id="rId8"/>
    <p:sldId id="275" r:id="rId9"/>
    <p:sldId id="278" r:id="rId10"/>
    <p:sldId id="279" r:id="rId11"/>
    <p:sldId id="280" r:id="rId12"/>
    <p:sldId id="281" r:id="rId13"/>
    <p:sldId id="282" r:id="rId14"/>
    <p:sldId id="269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86" d="100"/>
          <a:sy n="86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9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4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2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sz="4400" b="1" dirty="0"/>
              <a:t>面向对象编程源码分析之</a:t>
            </a:r>
            <a:br>
              <a:rPr lang="en-US" altLang="zh-CN" b="1" dirty="0"/>
            </a:br>
            <a:r>
              <a:rPr lang="en-US" altLang="zh-CN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  <a:endParaRPr lang="zh-CN" alt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袁宇箭</a:t>
            </a:r>
            <a:endParaRPr lang="en-US" altLang="zh-CN" sz="2800" dirty="0"/>
          </a:p>
          <a:p>
            <a:r>
              <a:rPr lang="en-US" altLang="zh-CN" sz="2800" dirty="0"/>
              <a:t>2020.11.13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2300E-5EA3-4EC7-8382-129DCB4E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768"/>
            <a:ext cx="10729405" cy="5061482"/>
          </a:xfrm>
        </p:spPr>
        <p:txBody>
          <a:bodyPr/>
          <a:lstStyle/>
          <a:p>
            <a:r>
              <a:rPr lang="en-US" altLang="zh-CN" dirty="0"/>
              <a:t>                                                                         </a:t>
            </a:r>
            <a:r>
              <a:rPr lang="zh-CN" altLang="en-US" dirty="0"/>
              <a:t>对</a:t>
            </a:r>
            <a:r>
              <a:rPr lang="en-US" altLang="zh-CN" dirty="0"/>
              <a:t>batch</a:t>
            </a:r>
            <a:r>
              <a:rPr lang="zh-CN" altLang="en-US" dirty="0"/>
              <a:t>进行划分，</a:t>
            </a:r>
            <a:r>
              <a:rPr lang="en-US" altLang="zh-CN" dirty="0"/>
              <a:t>								 </a:t>
            </a:r>
            <a:r>
              <a:rPr lang="zh-CN" altLang="en-US" dirty="0"/>
              <a:t>并得到邻接表</a:t>
            </a:r>
            <a:r>
              <a:rPr lang="en-US" altLang="zh-CN" dirty="0"/>
              <a:t>deg								 </a:t>
            </a:r>
            <a:r>
              <a:rPr lang="zh-CN" altLang="en-US" dirty="0"/>
              <a:t>和每个顶点的度</a:t>
            </a:r>
            <a:r>
              <a:rPr lang="en-US" altLang="zh-CN" dirty="0"/>
              <a:t>adj</a:t>
            </a:r>
          </a:p>
          <a:p>
            <a:pPr lvl="8"/>
            <a:r>
              <a:rPr lang="en-US" altLang="zh-CN" sz="2800" dirty="0"/>
              <a:t>                                    </a:t>
            </a:r>
            <a:r>
              <a:rPr lang="zh-CN" altLang="en-US" sz="2800" dirty="0"/>
              <a:t>之后返回到</a:t>
            </a:r>
            <a:endParaRPr lang="en-US" altLang="zh-CN" sz="2800" dirty="0"/>
          </a:p>
          <a:p>
            <a:pPr lvl="8"/>
            <a:r>
              <a:rPr lang="en-US" altLang="zh-CN" sz="2800" dirty="0"/>
              <a:t>                                    supervised_train.py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5FE22E-3344-4053-80A2-B2BFCD8C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minibatch.py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B4721E-412F-4291-A111-8029FF74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340768"/>
            <a:ext cx="7396840" cy="479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9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2300E-5EA3-4EC7-8382-129DCB4E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5FE22E-3344-4053-80A2-B2BFCD8C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Supervised_train.py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（进行采样）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31A518-60DA-4C30-B272-D3E3A090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85" y="1340767"/>
            <a:ext cx="9376722" cy="33966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7631A3-4B19-4345-A1B0-88EF961AB2F5}"/>
              </a:ext>
            </a:extLst>
          </p:cNvPr>
          <p:cNvSpPr txBox="1"/>
          <p:nvPr/>
        </p:nvSpPr>
        <p:spPr>
          <a:xfrm>
            <a:off x="1240232" y="5056595"/>
            <a:ext cx="10211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之后根据</a:t>
            </a:r>
            <a:r>
              <a:rPr lang="en-US" altLang="zh-CN" sz="2800" dirty="0" err="1"/>
              <a:t>construct_adj</a:t>
            </a:r>
            <a:r>
              <a:rPr lang="zh-CN" altLang="en-US" sz="2800" dirty="0"/>
              <a:t>的返回值调用函数得到</a:t>
            </a:r>
            <a:r>
              <a:rPr lang="en-US" altLang="zh-CN" sz="2800" dirty="0"/>
              <a:t>Sampler</a:t>
            </a:r>
            <a:r>
              <a:rPr lang="zh-CN" altLang="en-US" sz="2800" dirty="0"/>
              <a:t>（进行采样）</a:t>
            </a:r>
          </a:p>
        </p:txBody>
      </p:sp>
    </p:spTree>
    <p:extLst>
      <p:ext uri="{BB962C8B-B14F-4D97-AF65-F5344CB8AC3E}">
        <p14:creationId xmlns:p14="http://schemas.microsoft.com/office/powerpoint/2010/main" val="376536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2B8CBD-71A1-4C39-B6B3-A7BEE463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						   </a:t>
            </a:r>
            <a:r>
              <a:rPr lang="zh-CN" altLang="en-US" dirty="0"/>
              <a:t>进入父类中的</a:t>
            </a:r>
            <a:r>
              <a:rPr lang="en-US" altLang="zh-CN" dirty="0"/>
              <a:t>sample</a:t>
            </a:r>
          </a:p>
          <a:p>
            <a:pPr marL="0" indent="0">
              <a:buNone/>
            </a:pPr>
            <a:r>
              <a:rPr lang="en-US" altLang="zh-CN" dirty="0"/>
              <a:t>							   </a:t>
            </a:r>
            <a:r>
              <a:rPr lang="zh-CN" altLang="en-US" dirty="0"/>
              <a:t>函数，得到</a:t>
            </a:r>
            <a:r>
              <a:rPr lang="en-US" altLang="zh-CN" dirty="0"/>
              <a:t>samples</a:t>
            </a:r>
            <a:r>
              <a:rPr lang="zh-CN" altLang="en-US" dirty="0"/>
              <a:t>和</a:t>
            </a:r>
            <a:r>
              <a:rPr lang="en-US" altLang="zh-CN" dirty="0"/>
              <a:t>							   </a:t>
            </a:r>
            <a:r>
              <a:rPr lang="en-US" altLang="zh-CN" dirty="0" err="1"/>
              <a:t>support_sizes</a:t>
            </a:r>
            <a:r>
              <a:rPr lang="zh-CN" altLang="en-US" dirty="0"/>
              <a:t>，然后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</a:t>
            </a:r>
            <a:r>
              <a:rPr lang="zh-CN" altLang="en-US" dirty="0"/>
              <a:t>将其输入</a:t>
            </a:r>
            <a:r>
              <a:rPr lang="en-US" altLang="zh-CN" dirty="0"/>
              <a:t>aggregate</a:t>
            </a:r>
            <a:r>
              <a:rPr lang="zh-CN" altLang="en-US" dirty="0"/>
              <a:t>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		   </a:t>
            </a:r>
            <a:r>
              <a:rPr lang="zh-CN" altLang="en-US" dirty="0"/>
              <a:t>数进行聚合。采样的过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	             </a:t>
            </a:r>
            <a:r>
              <a:rPr lang="zh-CN" altLang="en-US" dirty="0"/>
              <a:t>程就是一个递归的过程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678771-7D6C-405E-B42D-7CFE608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Models.py(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采样函数）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B4EBDF-60EF-4A2B-8A06-FD1B01B64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99"/>
          <a:stretch/>
        </p:blipFill>
        <p:spPr>
          <a:xfrm>
            <a:off x="732943" y="1094026"/>
            <a:ext cx="6830833" cy="49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7CCEE8-8100-4FF2-93CA-D602D813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677880"/>
            <a:ext cx="10538791" cy="472437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调用</a:t>
            </a:r>
            <a:r>
              <a:rPr lang="en-US" altLang="zh-CN" dirty="0" err="1"/>
              <a:t>Meanagreegator</a:t>
            </a:r>
            <a:r>
              <a:rPr lang="zh-CN" altLang="en-US" dirty="0"/>
              <a:t>的</a:t>
            </a:r>
            <a:r>
              <a:rPr lang="en-US" altLang="zh-CN" dirty="0"/>
              <a:t>_call()</a:t>
            </a:r>
            <a:r>
              <a:rPr lang="zh-CN" altLang="en-US" dirty="0"/>
              <a:t>函数进行聚合。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聚合是利用最新采样到的邻居的特征更新当前节点的特征。节点的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特征便是学习的目的（用于预测新节点）。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834FD5-0D36-41CC-B4DB-4ACCF198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Models.py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（聚合）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B610C3-7013-4616-8024-13913EB6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021543"/>
            <a:ext cx="9357958" cy="18551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7B6DDC-5381-4DC2-9DFA-B8160794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4" y="3294121"/>
            <a:ext cx="8680242" cy="13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3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r>
              <a:rPr lang="en-US" altLang="zh-CN" dirty="0"/>
              <a:t>1.</a:t>
            </a:r>
            <a:r>
              <a:rPr lang="zh-CN" altLang="en-US" dirty="0"/>
              <a:t>改进了</a:t>
            </a:r>
            <a:r>
              <a:rPr lang="en-US" altLang="zh-CN" dirty="0"/>
              <a:t>GCN</a:t>
            </a:r>
            <a:r>
              <a:rPr lang="zh-CN" altLang="en-US" dirty="0"/>
              <a:t>训练方法的缺点，可以提升模型的灵活性和</a:t>
            </a:r>
            <a:r>
              <a:rPr lang="en-US" altLang="zh-CN" dirty="0"/>
              <a:t>	       </a:t>
            </a:r>
            <a:r>
              <a:rPr lang="zh-CN" altLang="en-US" dirty="0"/>
              <a:t>泛化能力。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2.</a:t>
            </a:r>
            <a:r>
              <a:rPr lang="zh-CN" altLang="en-US" dirty="0"/>
              <a:t>可以分批训练，提升收敛速度。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缺点：递归采样导致采样个数随层数指数增长，会导致程序运</a:t>
            </a:r>
            <a:r>
              <a:rPr lang="en-US" altLang="zh-CN" dirty="0"/>
              <a:t>	       	    </a:t>
            </a:r>
            <a:r>
              <a:rPr lang="zh-CN" altLang="en-US" dirty="0"/>
              <a:t>行时间相比</a:t>
            </a:r>
            <a:r>
              <a:rPr lang="en-US" altLang="zh-CN" dirty="0"/>
              <a:t>GCN</a:t>
            </a:r>
            <a:r>
              <a:rPr lang="zh-CN" altLang="en-US" dirty="0"/>
              <a:t>要长。</a:t>
            </a:r>
          </a:p>
        </p:txBody>
      </p:sp>
    </p:spTree>
    <p:extLst>
      <p:ext uri="{BB962C8B-B14F-4D97-AF65-F5344CB8AC3E}">
        <p14:creationId xmlns:p14="http://schemas.microsoft.com/office/powerpoint/2010/main" val="411094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>
            <a:spLocks/>
          </p:cNvSpPr>
          <p:nvPr/>
        </p:nvSpPr>
        <p:spPr bwMode="auto">
          <a:xfrm>
            <a:off x="4792379" y="86618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>
            <a:spLocks/>
          </p:cNvSpPr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66189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>
            <a:spLocks/>
          </p:cNvSpPr>
          <p:nvPr/>
        </p:nvSpPr>
        <p:spPr bwMode="auto">
          <a:xfrm>
            <a:off x="4792379" y="2172115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>
            <a:spLocks/>
          </p:cNvSpPr>
          <p:nvPr/>
        </p:nvSpPr>
        <p:spPr bwMode="auto">
          <a:xfrm>
            <a:off x="4628930" y="2260980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2172114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>
            <a:spLocks/>
          </p:cNvSpPr>
          <p:nvPr/>
        </p:nvSpPr>
        <p:spPr bwMode="auto">
          <a:xfrm>
            <a:off x="4792379" y="3552702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>
            <a:spLocks/>
          </p:cNvSpPr>
          <p:nvPr/>
        </p:nvSpPr>
        <p:spPr bwMode="auto">
          <a:xfrm>
            <a:off x="4628930" y="3639980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3552702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4792379" y="4923765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>
            <a:spLocks/>
          </p:cNvSpPr>
          <p:nvPr/>
        </p:nvSpPr>
        <p:spPr bwMode="auto">
          <a:xfrm>
            <a:off x="4628930" y="5011044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4923766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3554499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99" b="1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GraphSAGE</a:t>
            </a:r>
            <a:r>
              <a:rPr lang="zh-CN" altLang="en-US" sz="2999" b="1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kumimoji="0" lang="zh-CN" altLang="en-US" sz="2999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2353019"/>
            <a:ext cx="3939220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999" b="1" dirty="0" err="1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GraphSAGE</a:t>
            </a:r>
            <a:r>
              <a:rPr lang="zh-CN" altLang="en-US" sz="2999" b="1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工作过程</a:t>
            </a:r>
            <a:endParaRPr kumimoji="0" lang="zh-CN" altLang="en-US" sz="2999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2192745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3679652"/>
            <a:ext cx="5093382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034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999" b="1" dirty="0" err="1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GraphSAGE</a:t>
            </a: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有监督学习部分</a:t>
            </a: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3571744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5061823"/>
            <a:ext cx="3554499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034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999" b="1" dirty="0" err="1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GraphSAGE</a:t>
            </a:r>
            <a:r>
              <a:rPr lang="zh-CN" altLang="en-US" sz="2999" b="1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kumimoji="0" lang="zh-CN" altLang="en-US" sz="2999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4953916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63" name="Freeform 5"/>
          <p:cNvSpPr>
            <a:spLocks/>
          </p:cNvSpPr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>
              <a:spLocks/>
            </p:cNvSpPr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03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8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6" grpId="0" autoUpdateAnimBg="0"/>
      <p:bldP spid="143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，类似于传统的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（图卷积神经网络），它也是一种图的深度学习算法，并且引入了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Transductive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（直推式学习）→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（归纳式学习）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Transductive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学习到的参数很大程序上与图的结构有关，一旦图发生变化则需要重新学习；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inductive</a:t>
            </a:r>
            <a:r>
              <a:rPr lang="zh-CN" altLang="en-US" b="0" i="0" dirty="0">
                <a:effectLst/>
                <a:latin typeface="-apple-system"/>
              </a:rPr>
              <a:t>学习节点之间的聚合模式，利用节点邻域的聚合模型直接学习出新节点的嵌入特征，无需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重新学习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是本方法的一个特点，它对邻居进行递归采样，具体在后面介绍</a:t>
            </a: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工作过程（论文中的）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EABC02-8EBB-48EF-86DE-468A6765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42" y="1340768"/>
            <a:ext cx="10625558" cy="41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2A4552-5FE4-490B-981F-F18658A8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3887E8-CC1F-480F-A957-E9F45F4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工作过程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0974D8-281E-4CA1-A0A2-5CC3B37C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45" y="1107958"/>
            <a:ext cx="5339288" cy="55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4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核心思想算法图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9B794A-16A6-4311-8B7A-E8795BC04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" t="1753"/>
          <a:stretch/>
        </p:blipFill>
        <p:spPr>
          <a:xfrm>
            <a:off x="923278" y="1340768"/>
            <a:ext cx="9591642" cy="44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7C15BB-1BDD-472B-9AE9-85AD8A3E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8ED5FA-998B-4ACD-9F87-4EC3DE41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整体代码框架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79B64A-EE1D-4842-B6EA-10D0D9E2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28" y="1340768"/>
            <a:ext cx="8319768" cy="46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9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有监督学习部分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代码框架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D4D37C-3C20-4DBB-80DD-1447B78C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93" y="1883365"/>
            <a:ext cx="6942339" cy="41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3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2300E-5EA3-4EC7-8382-129DCB4E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首先通过数据集的输入（</a:t>
            </a:r>
            <a:r>
              <a:rPr lang="en-US" altLang="zh-CN" dirty="0" err="1"/>
              <a:t>load_data</a:t>
            </a:r>
            <a:r>
              <a:rPr lang="zh-CN" altLang="en-US" dirty="0"/>
              <a:t>函数）得到以上信息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5FE22E-3344-4053-80A2-B2BFCD8C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Supervised_train.py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E82CA-6149-4F46-A777-9BA8B55C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07" y="1403757"/>
            <a:ext cx="10160332" cy="27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3510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472</Words>
  <Application>Microsoft Office PowerPoint</Application>
  <PresentationFormat>宽屏</PresentationFormat>
  <Paragraphs>75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等线</vt:lpstr>
      <vt:lpstr>微软雅黑</vt:lpstr>
      <vt:lpstr>Arial</vt:lpstr>
      <vt:lpstr>Impact</vt:lpstr>
      <vt:lpstr>Times New Roman</vt:lpstr>
      <vt:lpstr>A000120140530A99PPBG</vt:lpstr>
      <vt:lpstr>面向对象编程源码分析之 GraphSAGE</vt:lpstr>
      <vt:lpstr>PowerPoint 演示文稿</vt:lpstr>
      <vt:lpstr>GraphSAGE是什么</vt:lpstr>
      <vt:lpstr>GraphSAGE工作过程（论文中的）</vt:lpstr>
      <vt:lpstr>GraphSAGE工作过程</vt:lpstr>
      <vt:lpstr>核心思想算法图</vt:lpstr>
      <vt:lpstr>整体代码框架</vt:lpstr>
      <vt:lpstr>GraphSAGE有监督学习部分</vt:lpstr>
      <vt:lpstr>Supervised_train.py</vt:lpstr>
      <vt:lpstr>minibatch.py</vt:lpstr>
      <vt:lpstr>Supervised_train.py（进行采样）</vt:lpstr>
      <vt:lpstr>Models.py(采样函数）</vt:lpstr>
      <vt:lpstr>Models.py（聚合）</vt:lpstr>
      <vt:lpstr>GraphSAGE的优缺点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宇箭 袁</cp:lastModifiedBy>
  <cp:revision>119</cp:revision>
  <dcterms:created xsi:type="dcterms:W3CDTF">2018-08-10T09:41:38Z</dcterms:created>
  <dcterms:modified xsi:type="dcterms:W3CDTF">2020-11-13T06:58:47Z</dcterms:modified>
</cp:coreProperties>
</file>