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13" r:id="rId5"/>
    <p:sldId id="410" r:id="rId6"/>
    <p:sldId id="417" r:id="rId7"/>
    <p:sldId id="425" r:id="rId8"/>
    <p:sldId id="419" r:id="rId9"/>
    <p:sldId id="411" r:id="rId10"/>
    <p:sldId id="420" r:id="rId11"/>
    <p:sldId id="423" r:id="rId12"/>
    <p:sldId id="426" r:id="rId13"/>
    <p:sldId id="427" r:id="rId14"/>
    <p:sldId id="4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04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AVL</a:t>
            </a:r>
            <a:r>
              <a:rPr lang="zh-CN" altLang="en-US"/>
              <a:t>删除</a:t>
            </a:r>
            <a:r>
              <a:rPr lang="zh-CN" altLang="en-US"/>
              <a:t>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LR</a:t>
            </a:r>
            <a:r>
              <a:rPr>
                <a:sym typeface="+mn-ea"/>
              </a:rPr>
              <a:t>旋转结果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21225" y="370395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11" idx="7"/>
          </p:cNvCxnSpPr>
          <p:nvPr/>
        </p:nvCxnSpPr>
        <p:spPr>
          <a:xfrm flipH="1">
            <a:off x="4558665" y="2794635"/>
            <a:ext cx="248285" cy="36449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69030" y="370395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15" idx="3"/>
          </p:cNvCxnSpPr>
          <p:nvPr/>
        </p:nvCxnSpPr>
        <p:spPr>
          <a:xfrm flipH="1">
            <a:off x="4700270" y="4105275"/>
            <a:ext cx="85725" cy="1974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182110" y="3089910"/>
            <a:ext cx="441325" cy="470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5"/>
            <a:endCxn id="17" idx="3"/>
          </p:cNvCxnSpPr>
          <p:nvPr/>
        </p:nvCxnSpPr>
        <p:spPr>
          <a:xfrm>
            <a:off x="4045585" y="4105275"/>
            <a:ext cx="115570" cy="1974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5162550" y="430276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stCxn id="5" idx="5"/>
            <a:endCxn id="13" idx="3"/>
          </p:cNvCxnSpPr>
          <p:nvPr/>
        </p:nvCxnSpPr>
        <p:spPr>
          <a:xfrm>
            <a:off x="5097780" y="4105275"/>
            <a:ext cx="13970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同侧角的矩形 14"/>
          <p:cNvSpPr/>
          <p:nvPr/>
        </p:nvSpPr>
        <p:spPr>
          <a:xfrm>
            <a:off x="4614545" y="430276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5" idx="1"/>
          </p:cNvCxnSpPr>
          <p:nvPr/>
        </p:nvCxnSpPr>
        <p:spPr>
          <a:xfrm>
            <a:off x="4558665" y="3491230"/>
            <a:ext cx="22733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同侧角的矩形 16"/>
          <p:cNvSpPr/>
          <p:nvPr/>
        </p:nvSpPr>
        <p:spPr>
          <a:xfrm>
            <a:off x="4075430" y="4302760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9" idx="7"/>
          </p:cNvCxnSpPr>
          <p:nvPr/>
        </p:nvCxnSpPr>
        <p:spPr>
          <a:xfrm flipH="1">
            <a:off x="4045585" y="3491230"/>
            <a:ext cx="20129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同侧角的矩形 18"/>
          <p:cNvSpPr/>
          <p:nvPr/>
        </p:nvSpPr>
        <p:spPr>
          <a:xfrm>
            <a:off x="3497580" y="4302760"/>
            <a:ext cx="171450" cy="173355"/>
          </a:xfrm>
          <a:prstGeom prst="snip2SameRect">
            <a:avLst>
              <a:gd name="adj1" fmla="val 29259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9" idx="3"/>
            <a:endCxn id="19" idx="3"/>
          </p:cNvCxnSpPr>
          <p:nvPr/>
        </p:nvCxnSpPr>
        <p:spPr>
          <a:xfrm flipH="1">
            <a:off x="3583305" y="4105275"/>
            <a:ext cx="150495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线形标注 1(带强调线) 28"/>
          <p:cNvSpPr/>
          <p:nvPr/>
        </p:nvSpPr>
        <p:spPr>
          <a:xfrm>
            <a:off x="1878330" y="3860800"/>
            <a:ext cx="1029970" cy="441960"/>
          </a:xfrm>
          <a:prstGeom prst="accentCallout1">
            <a:avLst>
              <a:gd name="adj1" fmla="val 54310"/>
              <a:gd name="adj2" fmla="val 107028"/>
              <a:gd name="adj3" fmla="val 112068"/>
              <a:gd name="adj4" fmla="val 16017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stCxn id="29" idx="0"/>
            <a:endCxn id="13" idx="2"/>
          </p:cNvCxnSpPr>
          <p:nvPr/>
        </p:nvCxnSpPr>
        <p:spPr>
          <a:xfrm>
            <a:off x="2908300" y="4081780"/>
            <a:ext cx="2254250" cy="307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线形标注 1(带强调线) 20"/>
          <p:cNvSpPr/>
          <p:nvPr/>
        </p:nvSpPr>
        <p:spPr>
          <a:xfrm>
            <a:off x="4855845" y="4749165"/>
            <a:ext cx="1268095" cy="441960"/>
          </a:xfrm>
          <a:prstGeom prst="accentCallout1">
            <a:avLst>
              <a:gd name="adj1" fmla="val 49856"/>
              <a:gd name="adj2" fmla="val -4254"/>
              <a:gd name="adj3" fmla="val -63074"/>
              <a:gd name="adj4" fmla="val -5528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h-1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1506855" y="2458720"/>
            <a:ext cx="1736725" cy="441960"/>
          </a:xfrm>
          <a:prstGeom prst="accentCallout1">
            <a:avLst>
              <a:gd name="adj1" fmla="val 54310"/>
              <a:gd name="adj2" fmla="val 107028"/>
              <a:gd name="adj3" fmla="val 154597"/>
              <a:gd name="adj4" fmla="val 1576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+2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平衡因子</a:t>
            </a:r>
            <a:r>
              <a:rPr lang="en-US" sz="1600">
                <a:solidFill>
                  <a:schemeClr val="tx1"/>
                </a:solidFill>
                <a:effectLst/>
                <a:sym typeface="+mn-ea"/>
              </a:rPr>
              <a:t>0</a:t>
            </a:r>
            <a:endParaRPr lang="en-US" sz="16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24" name="线形标注 1(带强调线) 23"/>
          <p:cNvSpPr/>
          <p:nvPr/>
        </p:nvSpPr>
        <p:spPr>
          <a:xfrm>
            <a:off x="2004695" y="3319780"/>
            <a:ext cx="1182370" cy="441960"/>
          </a:xfrm>
          <a:prstGeom prst="accentCallout1">
            <a:avLst>
              <a:gd name="adj1" fmla="val 54310"/>
              <a:gd name="adj2" fmla="val 107028"/>
              <a:gd name="adj3" fmla="val 96408"/>
              <a:gd name="adj4" fmla="val 1483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2" name="直接箭头连接符 21"/>
          <p:cNvCxnSpPr>
            <a:stCxn id="21" idx="2"/>
            <a:endCxn id="15" idx="1"/>
          </p:cNvCxnSpPr>
          <p:nvPr/>
        </p:nvCxnSpPr>
        <p:spPr>
          <a:xfrm flipH="1" flipV="1">
            <a:off x="4700270" y="4476115"/>
            <a:ext cx="155575" cy="494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5" idx="1"/>
          </p:cNvCxnSpPr>
          <p:nvPr/>
        </p:nvCxnSpPr>
        <p:spPr>
          <a:xfrm>
            <a:off x="3275965" y="3552825"/>
            <a:ext cx="1510030" cy="220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787650" y="5378450"/>
            <a:ext cx="210820" cy="234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剪去同侧角的矩形 31"/>
          <p:cNvSpPr/>
          <p:nvPr/>
        </p:nvSpPr>
        <p:spPr>
          <a:xfrm>
            <a:off x="5237480" y="308229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37640" y="5311775"/>
            <a:ext cx="10139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旋转后，以      为根节点的子树，高度为</a:t>
            </a:r>
            <a:r>
              <a:rPr lang="en-US" altLang="zh-CN"/>
              <a:t>h+2</a:t>
            </a:r>
            <a:r>
              <a:rPr lang="zh-CN" altLang="en-US"/>
              <a:t>。导致       左子树高度</a:t>
            </a:r>
            <a:r>
              <a:rPr lang="en-US" altLang="zh-CN"/>
              <a:t>-1</a:t>
            </a:r>
            <a:r>
              <a:rPr lang="zh-CN" altLang="en-US"/>
              <a:t>，有可能导致新的不平衡。因此需要继续向上检查。直到不需要调整仍能符合平衡规则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2430" y="5378450"/>
            <a:ext cx="277495" cy="3016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30</a:t>
            </a:r>
            <a:endParaRPr lang="en-US" altLang="zh-CN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700" b="1">
                <a:sym typeface="+mn-ea"/>
              </a:rPr>
              <a:t>21</a:t>
            </a:r>
            <a:endParaRPr lang="en-US" altLang="zh-CN" sz="700" b="1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07510" y="4302760"/>
            <a:ext cx="655955" cy="770255"/>
            <a:chOff x="6626" y="6776"/>
            <a:chExt cx="1033" cy="1213"/>
          </a:xfrm>
        </p:grpSpPr>
        <p:sp>
          <p:nvSpPr>
            <p:cNvPr id="11" name="椭圆 10"/>
            <p:cNvSpPr/>
            <p:nvPr/>
          </p:nvSpPr>
          <p:spPr>
            <a:xfrm>
              <a:off x="6626" y="6776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7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剪去同侧角的矩形 14"/>
            <p:cNvSpPr/>
            <p:nvPr/>
          </p:nvSpPr>
          <p:spPr>
            <a:xfrm>
              <a:off x="7389" y="7717"/>
              <a:ext cx="270" cy="273"/>
            </a:xfrm>
            <a:prstGeom prst="snip2SameRect">
              <a:avLst>
                <a:gd name="adj1" fmla="val 359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8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1" idx="5"/>
              <a:endCxn id="15" idx="3"/>
            </p:cNvCxnSpPr>
            <p:nvPr/>
          </p:nvCxnSpPr>
          <p:spPr>
            <a:xfrm>
              <a:off x="7219" y="7408"/>
              <a:ext cx="305" cy="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endParaRPr lang="en-US" altLang="zh-CN" sz="1400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580765" y="3634740"/>
            <a:ext cx="548005" cy="737235"/>
            <a:chOff x="5639" y="5724"/>
            <a:chExt cx="863" cy="1161"/>
          </a:xfrm>
        </p:grpSpPr>
        <p:sp>
          <p:nvSpPr>
            <p:cNvPr id="9" name="椭圆 8"/>
            <p:cNvSpPr/>
            <p:nvPr/>
          </p:nvSpPr>
          <p:spPr>
            <a:xfrm>
              <a:off x="5807" y="5724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39" y="6612"/>
              <a:ext cx="270" cy="273"/>
            </a:xfrm>
            <a:prstGeom prst="snip2SameRect">
              <a:avLst>
                <a:gd name="adj1" fmla="val 2925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ym typeface="+mn-ea"/>
                </a:rPr>
                <a:t>3</a:t>
              </a:r>
              <a:endParaRPr lang="en-US" altLang="zh-CN" sz="1400"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9" idx="3"/>
              <a:endCxn id="19" idx="3"/>
            </p:cNvCxnSpPr>
            <p:nvPr/>
          </p:nvCxnSpPr>
          <p:spPr>
            <a:xfrm flipH="1">
              <a:off x="5774" y="6356"/>
              <a:ext cx="135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剪去同侧角的矩形 38"/>
          <p:cNvSpPr/>
          <p:nvPr/>
        </p:nvSpPr>
        <p:spPr>
          <a:xfrm>
            <a:off x="5183505" y="308991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6667 0.098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385 -0.10157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229 -0.000741 " pathEditMode="relative" ptsTypes="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5156 -0.002685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719 -0.003241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30</a:t>
            </a:r>
            <a:endParaRPr lang="en-US" altLang="zh-CN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11" idx="7"/>
          </p:cNvCxnSpPr>
          <p:nvPr/>
        </p:nvCxnSpPr>
        <p:spPr>
          <a:xfrm flipH="1">
            <a:off x="4072890" y="3422015"/>
            <a:ext cx="199390" cy="2724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207510" y="3020695"/>
            <a:ext cx="599440" cy="777875"/>
            <a:chOff x="6626" y="4757"/>
            <a:chExt cx="944" cy="1225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13" name="剪去同侧角的矩形 12"/>
            <p:cNvSpPr/>
            <p:nvPr/>
          </p:nvSpPr>
          <p:spPr>
            <a:xfrm>
              <a:off x="7335" y="5709"/>
              <a:ext cx="235" cy="273"/>
            </a:xfrm>
            <a:prstGeom prst="snip2SameRect">
              <a:avLst>
                <a:gd name="adj1" fmla="val 33333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700" b="1">
                  <a:sym typeface="+mn-ea"/>
                </a:rPr>
                <a:t>21</a:t>
              </a:r>
              <a:endParaRPr lang="en-US" altLang="zh-CN" sz="700" b="1">
                <a:sym typeface="+mn-ea"/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>
              <a:off x="7142" y="5433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剪去同侧角的矩形 14"/>
          <p:cNvSpPr/>
          <p:nvPr/>
        </p:nvSpPr>
        <p:spPr>
          <a:xfrm>
            <a:off x="4180840" y="422275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8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072890" y="4026535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74670" y="3625215"/>
            <a:ext cx="1062355" cy="1344930"/>
            <a:chOff x="4842" y="5709"/>
            <a:chExt cx="1673" cy="2118"/>
          </a:xfrm>
        </p:grpSpPr>
        <p:cxnSp>
          <p:nvCxnSpPr>
            <p:cNvPr id="12" name="直接箭头连接符 11"/>
            <p:cNvCxnSpPr>
              <a:stCxn id="9" idx="5"/>
              <a:endCxn id="17" idx="3"/>
            </p:cNvCxnSpPr>
            <p:nvPr/>
          </p:nvCxnSpPr>
          <p:spPr>
            <a:xfrm>
              <a:off x="5603" y="7299"/>
              <a:ext cx="160" cy="25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5821" y="5709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7</a:t>
              </a:r>
              <a:endParaRPr lang="en-US" altLang="zh-CN">
                <a:sym typeface="+mn-ea"/>
              </a:endParaRPr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5628" y="7555"/>
              <a:ext cx="270" cy="273"/>
            </a:xfrm>
            <a:prstGeom prst="snip2SameRect">
              <a:avLst>
                <a:gd name="adj1" fmla="val 32592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ym typeface="+mn-ea"/>
                </a:rPr>
                <a:t>6</a:t>
              </a:r>
              <a:endParaRPr lang="en-US" altLang="zh-CN" sz="1400">
                <a:sym typeface="+mn-ea"/>
              </a:endParaRPr>
            </a:p>
          </p:txBody>
        </p:sp>
        <p:cxnSp>
          <p:nvCxnSpPr>
            <p:cNvPr id="18" name="直接箭头连接符 17"/>
            <p:cNvCxnSpPr>
              <a:stCxn id="11" idx="3"/>
              <a:endCxn id="9" idx="7"/>
            </p:cNvCxnSpPr>
            <p:nvPr/>
          </p:nvCxnSpPr>
          <p:spPr>
            <a:xfrm flipH="1">
              <a:off x="5603" y="6341"/>
              <a:ext cx="320" cy="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842" y="6667"/>
              <a:ext cx="863" cy="1161"/>
              <a:chOff x="5639" y="5724"/>
              <a:chExt cx="863" cy="116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807" y="5724"/>
                <a:ext cx="695" cy="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9" name="剪去同侧角的矩形 18"/>
              <p:cNvSpPr/>
              <p:nvPr/>
            </p:nvSpPr>
            <p:spPr>
              <a:xfrm>
                <a:off x="5639" y="6612"/>
                <a:ext cx="270" cy="273"/>
              </a:xfrm>
              <a:prstGeom prst="snip2SameRect">
                <a:avLst>
                  <a:gd name="adj1" fmla="val 29259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>
                    <a:sym typeface="+mn-ea"/>
                  </a:rPr>
                  <a:t>2</a:t>
                </a:r>
                <a:endParaRPr lang="en-US" altLang="zh-CN" sz="1400">
                  <a:sym typeface="+mn-ea"/>
                </a:endParaRPr>
              </a:p>
            </p:txBody>
          </p:sp>
          <p:cxnSp>
            <p:nvCxnSpPr>
              <p:cNvPr id="20" name="直接箭头连接符 19"/>
              <p:cNvCxnSpPr>
                <a:stCxn id="9" idx="3"/>
                <a:endCxn id="19" idx="3"/>
              </p:cNvCxnSpPr>
              <p:nvPr/>
            </p:nvCxnSpPr>
            <p:spPr>
              <a:xfrm flipH="1">
                <a:off x="5774" y="6356"/>
                <a:ext cx="135" cy="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剪去同侧角的矩形 31"/>
          <p:cNvSpPr/>
          <p:nvPr/>
        </p:nvSpPr>
        <p:spPr>
          <a:xfrm>
            <a:off x="5246370" y="305308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0260 0.0891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437 -0.00777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917 0.00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990 -0.000093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9896 -0.09175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插入删除比较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插入删除旋转方式一致。</a:t>
            </a:r>
            <a:endParaRPr lang="zh-CN" altLang="en-US"/>
          </a:p>
          <a:p>
            <a:r>
              <a:rPr lang="zh-CN" altLang="en-US"/>
              <a:t>删除旋转会影响树高，需要回溯到根节点。</a:t>
            </a:r>
            <a:r>
              <a:rPr>
                <a:sym typeface="+mn-ea"/>
              </a:rPr>
              <a:t>旋转时间复杂度为</a:t>
            </a:r>
            <a:r>
              <a:rPr lang="en-US" altLang="zh-CN">
                <a:sym typeface="+mn-ea"/>
              </a:rPr>
              <a:t>O(log</a:t>
            </a:r>
            <a:r>
              <a:rPr lang="en-US" altLang="zh-CN" i="1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，但是找到删除</a:t>
            </a:r>
            <a:r>
              <a:rPr>
                <a:sym typeface="+mn-ea"/>
              </a:rPr>
              <a:t>节点位置需要</a:t>
            </a:r>
            <a:r>
              <a:rPr lang="en-US" altLang="zh-CN">
                <a:sym typeface="+mn-ea"/>
              </a:rPr>
              <a:t>O(log(n))</a:t>
            </a:r>
            <a:r>
              <a:rPr>
                <a:sym typeface="+mn-ea"/>
              </a:rPr>
              <a:t>。总时间复杂度仍为</a:t>
            </a:r>
            <a:r>
              <a:rPr lang="en-US" altLang="zh-CN">
                <a:sym typeface="+mn-ea"/>
              </a:rPr>
              <a:t>O(log</a:t>
            </a:r>
            <a:r>
              <a:rPr lang="en-US" altLang="zh-CN" i="1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插入旋转不影响树高，不需要回溯。但只旋转时间复杂度为常量时间，但是找到插入节点位置需要</a:t>
            </a:r>
            <a:r>
              <a:rPr lang="en-US" altLang="zh-CN"/>
              <a:t>O(log(n))</a:t>
            </a:r>
            <a:r>
              <a:t>。总时间复杂度仍为</a:t>
            </a:r>
            <a:r>
              <a:rPr lang="en-US" altLang="zh-CN"/>
              <a:t>O(log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右旋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634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3" idx="3"/>
          </p:cNvCxnSpPr>
          <p:nvPr/>
        </p:nvCxnSpPr>
        <p:spPr>
          <a:xfrm flipH="1">
            <a:off x="3529965" y="4036060"/>
            <a:ext cx="222250" cy="1803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207510" y="4216400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4000" y="4036060"/>
            <a:ext cx="229235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3020695"/>
            <a:ext cx="770890" cy="683260"/>
            <a:chOff x="6626" y="4757"/>
            <a:chExt cx="1214" cy="1076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570" y="5596"/>
              <a:ext cx="270" cy="237"/>
            </a:xfrm>
            <a:prstGeom prst="snip2SameRect">
              <a:avLst>
                <a:gd name="adj1" fmla="val 40740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</p:cNvCxnSpPr>
            <p:nvPr/>
          </p:nvCxnSpPr>
          <p:spPr>
            <a:xfrm>
              <a:off x="7219" y="5389"/>
              <a:ext cx="413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剪去同侧角的矩形 2"/>
          <p:cNvSpPr/>
          <p:nvPr/>
        </p:nvSpPr>
        <p:spPr>
          <a:xfrm>
            <a:off x="3444240" y="4216400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剪去同侧角的矩形 28"/>
          <p:cNvSpPr/>
          <p:nvPr/>
        </p:nvSpPr>
        <p:spPr>
          <a:xfrm>
            <a:off x="2861310" y="5165725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57245" y="505523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子树，实心为左子树，空心为右子树。颜色为旋转前父节点颜色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0.000004 L 0.021895 0.000004 C 0.031695 0.000004 0.043770 0.024869 0.043770 0.045051 L 0.043770 0.090096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1458 -0.000648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46 -0.001296 L 0.043802 -0.088611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左</a:t>
            </a:r>
            <a:r>
              <a:t>旋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77410" y="3622675"/>
            <a:ext cx="770890" cy="683260"/>
            <a:chOff x="6626" y="4757"/>
            <a:chExt cx="1214" cy="1076"/>
          </a:xfrm>
        </p:grpSpPr>
        <p:sp>
          <p:nvSpPr>
            <p:cNvPr id="11" name="椭圆 10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7570" y="5560"/>
              <a:ext cx="270" cy="273"/>
            </a:xfrm>
            <a:prstGeom prst="snip2SameRect">
              <a:avLst>
                <a:gd name="adj1" fmla="val 34444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259" y="5368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907155" y="3020695"/>
            <a:ext cx="741045" cy="749300"/>
            <a:chOff x="6153" y="4757"/>
            <a:chExt cx="1167" cy="1180"/>
          </a:xfrm>
        </p:grpSpPr>
        <p:sp>
          <p:nvSpPr>
            <p:cNvPr id="21" name="椭圆 20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3"/>
              <a:endCxn id="24" idx="7"/>
            </p:cNvCxnSpPr>
            <p:nvPr/>
          </p:nvCxnSpPr>
          <p:spPr>
            <a:xfrm flipH="1">
              <a:off x="6383" y="5389"/>
              <a:ext cx="345" cy="31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剪去同侧角的矩形 23"/>
            <p:cNvSpPr/>
            <p:nvPr/>
          </p:nvSpPr>
          <p:spPr>
            <a:xfrm>
              <a:off x="6153" y="5665"/>
              <a:ext cx="270" cy="273"/>
            </a:xfrm>
            <a:prstGeom prst="snip2SameRect">
              <a:avLst>
                <a:gd name="adj1" fmla="val 37777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>
            <a:stCxn id="21" idx="5"/>
          </p:cNvCxnSpPr>
          <p:nvPr/>
        </p:nvCxnSpPr>
        <p:spPr>
          <a:xfrm>
            <a:off x="4584065" y="3422015"/>
            <a:ext cx="191770" cy="2444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剪去同侧角的矩形 29"/>
          <p:cNvSpPr/>
          <p:nvPr/>
        </p:nvSpPr>
        <p:spPr>
          <a:xfrm>
            <a:off x="4438015" y="4185920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1" idx="3"/>
            <a:endCxn id="30" idx="3"/>
          </p:cNvCxnSpPr>
          <p:nvPr/>
        </p:nvCxnSpPr>
        <p:spPr>
          <a:xfrm flipH="1">
            <a:off x="4523740" y="4023995"/>
            <a:ext cx="21844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3281 0.0881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917 -0.08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302 0.000000 " pathEditMode="relative" ptsTypes="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0990 0.000000 " pathEditMode="relative" ptsTypes="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865 -0.000648 " pathEditMode="relative" ptsTypes="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</a:t>
            </a:r>
            <a:r>
              <a:t>型单次旋转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012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同侧角的矩形 5"/>
          <p:cNvSpPr/>
          <p:nvPr/>
        </p:nvSpPr>
        <p:spPr>
          <a:xfrm>
            <a:off x="5246370" y="2639695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413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3"/>
          </p:cNvCxnSpPr>
          <p:nvPr/>
        </p:nvCxnSpPr>
        <p:spPr>
          <a:xfrm>
            <a:off x="5118735" y="2413635"/>
            <a:ext cx="299720" cy="22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253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041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7"/>
          </p:cNvCxnSpPr>
          <p:nvPr/>
        </p:nvCxnSpPr>
        <p:spPr>
          <a:xfrm flipH="1">
            <a:off x="3514090" y="3655060"/>
            <a:ext cx="23812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182110" y="38925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4000" y="3645535"/>
            <a:ext cx="20383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263969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908935" y="3881120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线形标注 1(带强调线) 2"/>
          <p:cNvSpPr/>
          <p:nvPr/>
        </p:nvSpPr>
        <p:spPr>
          <a:xfrm>
            <a:off x="1642745" y="3427095"/>
            <a:ext cx="1029970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线形标注 1(带强调线) 14"/>
          <p:cNvSpPr/>
          <p:nvPr/>
        </p:nvSpPr>
        <p:spPr>
          <a:xfrm>
            <a:off x="1755140" y="2811780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2,bf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线形标注 1(带强调线) 15"/>
          <p:cNvSpPr/>
          <p:nvPr/>
        </p:nvSpPr>
        <p:spPr>
          <a:xfrm>
            <a:off x="5311140" y="3119755"/>
            <a:ext cx="1763395" cy="441960"/>
          </a:xfrm>
          <a:prstGeom prst="accentCallout1">
            <a:avLst>
              <a:gd name="adj1" fmla="val 54310"/>
              <a:gd name="adj2" fmla="val -6658"/>
              <a:gd name="adj3" fmla="val 45977"/>
              <a:gd name="adj4" fmla="val -25675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1-&gt;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9" name="线形标注 1(带强调线) 28"/>
          <p:cNvSpPr/>
          <p:nvPr/>
        </p:nvSpPr>
        <p:spPr>
          <a:xfrm>
            <a:off x="4806950" y="3840480"/>
            <a:ext cx="1314450" cy="441960"/>
          </a:xfrm>
          <a:prstGeom prst="accentCallout1">
            <a:avLst>
              <a:gd name="adj1" fmla="val 54310"/>
              <a:gd name="adj2" fmla="val -6658"/>
              <a:gd name="adj3" fmla="val 38505"/>
              <a:gd name="adj4" fmla="val -411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37640" y="5311775"/>
            <a:ext cx="10139680" cy="645160"/>
            <a:chOff x="2264" y="8365"/>
            <a:chExt cx="15968" cy="1016"/>
          </a:xfrm>
        </p:grpSpPr>
        <p:sp>
          <p:nvSpPr>
            <p:cNvPr id="26" name="文本框 25"/>
            <p:cNvSpPr txBox="1"/>
            <p:nvPr/>
          </p:nvSpPr>
          <p:spPr>
            <a:xfrm>
              <a:off x="2264" y="8365"/>
              <a:ext cx="159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以       结点为根的树高度</a:t>
              </a:r>
              <a:r>
                <a:rPr lang="en-US" altLang="zh-CN"/>
                <a:t>-1</a:t>
              </a:r>
              <a:r>
                <a:rPr lang="zh-CN" altLang="en-US"/>
                <a:t>，</a:t>
              </a:r>
              <a:r>
                <a:rPr lang="en-US" altLang="zh-CN"/>
                <a:t>avl</a:t>
              </a:r>
              <a:r>
                <a:rPr lang="zh-CN" altLang="en-US"/>
                <a:t>规则被破坏。     </a:t>
              </a:r>
              <a:r>
                <a:rPr lang="zh-CN" altLang="en-US">
                  <a:sym typeface="+mn-ea"/>
                </a:rPr>
                <a:t>为距离删除结点最近的不平衡结点。原平衡因子为</a:t>
              </a:r>
              <a:r>
                <a:rPr lang="en-US" altLang="zh-CN">
                  <a:sym typeface="+mn-ea"/>
                </a:rPr>
                <a:t>1</a:t>
              </a:r>
              <a:r>
                <a:rPr lang="zh-CN" altLang="en-US">
                  <a:sym typeface="+mn-ea"/>
                </a:rPr>
                <a:t>，删除节点后变为</a:t>
              </a:r>
              <a:r>
                <a:rPr lang="en-US" altLang="zh-CN">
                  <a:sym typeface="+mn-ea"/>
                </a:rPr>
                <a:t>2</a:t>
              </a:r>
              <a:r>
                <a:rPr lang="zh-CN" altLang="en-US">
                  <a:sym typeface="+mn-ea"/>
                </a:rPr>
                <a:t>。其左子树根节点 </a:t>
              </a:r>
              <a:r>
                <a:rPr lang="zh-CN" altLang="en-US">
                  <a:sym typeface="+mn-ea"/>
                </a:rPr>
                <a:t>   平衡因子为</a:t>
              </a:r>
              <a:r>
                <a:rPr lang="en-US" altLang="zh-CN">
                  <a:sym typeface="+mn-ea"/>
                </a:rPr>
                <a:t>1</a:t>
              </a:r>
              <a:r>
                <a:rPr lang="zh-CN" altLang="en-US">
                  <a:sym typeface="+mn-ea"/>
                </a:rPr>
                <a:t>。</a:t>
              </a:r>
              <a:endParaRPr lang="zh-CN" altLang="en-US">
                <a:sym typeface="+mn-ea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9640" y="8472"/>
              <a:ext cx="442" cy="4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618" y="8892"/>
              <a:ext cx="332" cy="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剪去同侧角的矩形 32"/>
            <p:cNvSpPr/>
            <p:nvPr/>
          </p:nvSpPr>
          <p:spPr>
            <a:xfrm>
              <a:off x="2987" y="8472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线形标注 1(带强调线) 33"/>
          <p:cNvSpPr/>
          <p:nvPr/>
        </p:nvSpPr>
        <p:spPr>
          <a:xfrm>
            <a:off x="2332355" y="214947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高度为h+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3,bf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1-&gt;</a:t>
            </a:r>
            <a:r>
              <a:rPr lang="en-US" altLang="zh-CN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-0.000957 L 0.021895 -0.000957 C 0.031695 -0.000957 0.043770 0.022043 0.043770 0.040710 L 0.043770 0.082376 " pathEditMode="relative" rAng="0" ptsTypes="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-0.002315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98 -0.096111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4" grpId="0" bldLvl="0" animBg="1"/>
      <p:bldP spid="9" grpId="1" animBg="1"/>
      <p:bldP spid="15" grpId="0" bldLvl="0" animBg="1"/>
      <p:bldP spid="16" grpId="0" bldLvl="0" animBg="1"/>
      <p:bldP spid="3" grpId="0" bldLvl="0" animBg="1"/>
      <p:bldP spid="29" grpId="0" bldLvl="0" animBg="1"/>
      <p:bldP spid="15" grpId="1" bldLvl="0" animBg="1"/>
      <p:bldP spid="3" grpId="1" bldLvl="0" animBg="1"/>
      <p:bldP spid="29" grpId="1" bldLvl="0" animBg="1"/>
      <p:bldP spid="16" grpId="1" bldLvl="0" animBg="1"/>
      <p:bldP spid="34" grpId="0" bldLvl="0" animBg="1"/>
      <p:bldP spid="34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</a:t>
            </a:r>
            <a:r>
              <a:rPr lang="zh-CN" altLang="en-US"/>
              <a:t>旋转结果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77410" y="2228850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9" idx="7"/>
          </p:cNvCxnSpPr>
          <p:nvPr/>
        </p:nvCxnSpPr>
        <p:spPr>
          <a:xfrm flipH="1">
            <a:off x="4434840" y="2630170"/>
            <a:ext cx="307340" cy="2508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3"/>
          </p:cNvCxnSpPr>
          <p:nvPr/>
        </p:nvCxnSpPr>
        <p:spPr>
          <a:xfrm>
            <a:off x="5053965" y="2630170"/>
            <a:ext cx="413385" cy="18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058285" y="281178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5"/>
            <a:endCxn id="5" idx="0"/>
          </p:cNvCxnSpPr>
          <p:nvPr/>
        </p:nvCxnSpPr>
        <p:spPr>
          <a:xfrm>
            <a:off x="4434840" y="3213100"/>
            <a:ext cx="368935" cy="2635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0"/>
          </p:cNvCxnSpPr>
          <p:nvPr/>
        </p:nvCxnSpPr>
        <p:spPr>
          <a:xfrm flipH="1">
            <a:off x="3700780" y="3213100"/>
            <a:ext cx="422275" cy="2635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411345" y="41338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5" idx="3"/>
            <a:endCxn id="13" idx="3"/>
          </p:cNvCxnSpPr>
          <p:nvPr/>
        </p:nvCxnSpPr>
        <p:spPr>
          <a:xfrm flipH="1">
            <a:off x="4497070" y="3877945"/>
            <a:ext cx="150495" cy="2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582795" y="347662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51200" y="3476625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线形标注 1(带强调线) 14"/>
          <p:cNvSpPr/>
          <p:nvPr/>
        </p:nvSpPr>
        <p:spPr>
          <a:xfrm>
            <a:off x="1642745" y="3427095"/>
            <a:ext cx="1029970" cy="441960"/>
          </a:xfrm>
          <a:prstGeom prst="accentCallout1">
            <a:avLst>
              <a:gd name="adj1" fmla="val 43247"/>
              <a:gd name="adj2" fmla="val 111394"/>
              <a:gd name="adj3" fmla="val 56609"/>
              <a:gd name="adj4" fmla="val 1771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高度为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h+1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线形标注 1(带强调线) 15"/>
          <p:cNvSpPr/>
          <p:nvPr/>
        </p:nvSpPr>
        <p:spPr>
          <a:xfrm>
            <a:off x="1755140" y="265366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65517"/>
              <a:gd name="adj4" fmla="val 175754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h+2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线形标注 1(带强调线) 28"/>
          <p:cNvSpPr/>
          <p:nvPr/>
        </p:nvSpPr>
        <p:spPr>
          <a:xfrm>
            <a:off x="5449570" y="4809490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-110632"/>
              <a:gd name="adj4" fmla="val -9210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endCxn id="17" idx="1"/>
          </p:cNvCxnSpPr>
          <p:nvPr/>
        </p:nvCxnSpPr>
        <p:spPr>
          <a:xfrm flipH="1" flipV="1">
            <a:off x="5160645" y="4264025"/>
            <a:ext cx="158750" cy="6775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1"/>
          </p:cNvCxnSpPr>
          <p:nvPr/>
        </p:nvCxnSpPr>
        <p:spPr>
          <a:xfrm flipV="1">
            <a:off x="2787650" y="3545840"/>
            <a:ext cx="1859915" cy="508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7640" y="5311775"/>
            <a:ext cx="10139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旋转后，以      为根节点的子树，高度为</a:t>
            </a:r>
            <a:r>
              <a:rPr lang="en-US" altLang="zh-CN"/>
              <a:t>h+2</a:t>
            </a:r>
            <a:r>
              <a:rPr lang="zh-CN" altLang="en-US"/>
              <a:t>。导致       左子树高度</a:t>
            </a:r>
            <a:r>
              <a:rPr lang="en-US" altLang="zh-CN"/>
              <a:t>-1</a:t>
            </a:r>
            <a:r>
              <a:rPr lang="zh-CN" altLang="en-US"/>
              <a:t>，有可能导致新的不平衡。因此需要继续向上检查。直到不需要调整仍能符合平衡规则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87650" y="5378450"/>
            <a:ext cx="210820" cy="23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2430" y="5378450"/>
            <a:ext cx="277495" cy="3016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剪去同侧角的矩形 31"/>
          <p:cNvSpPr/>
          <p:nvPr/>
        </p:nvSpPr>
        <p:spPr>
          <a:xfrm>
            <a:off x="5319395" y="281178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</a:t>
            </a:r>
            <a:r>
              <a:t>型单次旋转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012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6" name="剪去同侧角的矩形 5"/>
          <p:cNvSpPr/>
          <p:nvPr/>
        </p:nvSpPr>
        <p:spPr>
          <a:xfrm>
            <a:off x="5246370" y="2639695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413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3"/>
          </p:cNvCxnSpPr>
          <p:nvPr/>
        </p:nvCxnSpPr>
        <p:spPr>
          <a:xfrm>
            <a:off x="5118735" y="2413635"/>
            <a:ext cx="299720" cy="22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91890" y="3253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8445" y="3041015"/>
            <a:ext cx="203835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7"/>
          </p:cNvCxnSpPr>
          <p:nvPr/>
        </p:nvCxnSpPr>
        <p:spPr>
          <a:xfrm flipH="1">
            <a:off x="3514090" y="3655060"/>
            <a:ext cx="242570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182110" y="38925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1400"/>
              <a:t>9</a:t>
            </a:r>
            <a:endParaRPr lang="en-US" altLang="zh-CN" sz="1400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8445" y="3655060"/>
            <a:ext cx="19939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263969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700" b="1"/>
                <a:t>23</a:t>
              </a:r>
              <a:endParaRPr lang="en-US" altLang="zh-CN" sz="700" b="1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908935" y="3881120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400"/>
                <a:t>7</a:t>
              </a:r>
              <a:endParaRPr lang="en-US" altLang="zh-CN" sz="1400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400">
                  <a:solidFill>
                    <a:schemeClr val="bg2"/>
                  </a:solidFill>
                </a:rPr>
                <a:t>2</a:t>
              </a:r>
              <a:endParaRPr lang="en-US" altLang="zh-CN" sz="1400">
                <a:solidFill>
                  <a:schemeClr val="bg2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-0.000957 L 0.021895 -0.000957 C 0.031695 -0.000957 0.043770 0.022043 0.043770 0.040710 L 0.043770 0.082376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-0.002315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98 -0.096111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4" grpId="0" bldLvl="0" animBg="1"/>
      <p:bldP spid="9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</a:t>
            </a:r>
            <a:r>
              <a:t>双次旋转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634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07510" y="4302760"/>
            <a:ext cx="441325" cy="470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同侧角的矩形 14"/>
          <p:cNvSpPr/>
          <p:nvPr/>
        </p:nvSpPr>
        <p:spPr>
          <a:xfrm>
            <a:off x="4692015" y="4900295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584065" y="4704080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同侧角的矩形 18"/>
          <p:cNvSpPr/>
          <p:nvPr/>
        </p:nvSpPr>
        <p:spPr>
          <a:xfrm>
            <a:off x="3497580" y="4302760"/>
            <a:ext cx="171450" cy="173355"/>
          </a:xfrm>
          <a:prstGeom prst="snip2SameRect">
            <a:avLst>
              <a:gd name="adj1" fmla="val 29259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9" idx="3"/>
            <a:endCxn id="19" idx="3"/>
          </p:cNvCxnSpPr>
          <p:nvPr/>
        </p:nvCxnSpPr>
        <p:spPr>
          <a:xfrm flipH="1">
            <a:off x="3583305" y="4036060"/>
            <a:ext cx="16891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线形标注 1(带强调线) 28"/>
          <p:cNvSpPr/>
          <p:nvPr/>
        </p:nvSpPr>
        <p:spPr>
          <a:xfrm>
            <a:off x="1878330" y="3860800"/>
            <a:ext cx="1029970" cy="441960"/>
          </a:xfrm>
          <a:prstGeom prst="accentCallout1">
            <a:avLst>
              <a:gd name="adj1" fmla="val 54310"/>
              <a:gd name="adj2" fmla="val 107028"/>
              <a:gd name="adj3" fmla="val 112068"/>
              <a:gd name="adj4" fmla="val 16017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线形标注 1(带强调线) 20"/>
          <p:cNvSpPr/>
          <p:nvPr/>
        </p:nvSpPr>
        <p:spPr>
          <a:xfrm>
            <a:off x="5183505" y="4371975"/>
            <a:ext cx="1029970" cy="441960"/>
          </a:xfrm>
          <a:prstGeom prst="accentCallout1">
            <a:avLst>
              <a:gd name="adj1" fmla="val 49856"/>
              <a:gd name="adj2" fmla="val -4254"/>
              <a:gd name="adj3" fmla="val 39080"/>
              <a:gd name="adj4" fmla="val -52281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高度为h+1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1506855" y="2458720"/>
            <a:ext cx="1736725" cy="441960"/>
          </a:xfrm>
          <a:prstGeom prst="accentCallout1">
            <a:avLst>
              <a:gd name="adj1" fmla="val 54310"/>
              <a:gd name="adj2" fmla="val 107028"/>
              <a:gd name="adj3" fmla="val 154597"/>
              <a:gd name="adj4" fmla="val 1576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h+3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平衡因子</a:t>
            </a:r>
            <a:r>
              <a:rPr lang="en-US" altLang="zh-CN" sz="1600">
                <a:solidFill>
                  <a:schemeClr val="tx1"/>
                </a:solidFill>
                <a:effectLst/>
                <a:sym typeface="+mn-ea"/>
              </a:rPr>
              <a:t>1-&gt;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4" name="线形标注 1(带强调线) 23"/>
          <p:cNvSpPr/>
          <p:nvPr/>
        </p:nvSpPr>
        <p:spPr>
          <a:xfrm>
            <a:off x="2004695" y="3319780"/>
            <a:ext cx="1182370" cy="441960"/>
          </a:xfrm>
          <a:prstGeom prst="accentCallout1">
            <a:avLst>
              <a:gd name="adj1" fmla="val 54310"/>
              <a:gd name="adj2" fmla="val 107028"/>
              <a:gd name="adj3" fmla="val 96408"/>
              <a:gd name="adj4" fmla="val 1483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高度为h+2，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bf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线形标注 1(带强调线) 21"/>
          <p:cNvSpPr/>
          <p:nvPr/>
        </p:nvSpPr>
        <p:spPr>
          <a:xfrm>
            <a:off x="5486400" y="3594100"/>
            <a:ext cx="1763395" cy="441960"/>
          </a:xfrm>
          <a:prstGeom prst="accentCallout1">
            <a:avLst>
              <a:gd name="adj1" fmla="val 54310"/>
              <a:gd name="adj2" fmla="val -6658"/>
              <a:gd name="adj3" fmla="val 13936"/>
              <a:gd name="adj4" fmla="val -32517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1-&gt;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37640" y="5311775"/>
            <a:ext cx="10139680" cy="645160"/>
            <a:chOff x="2264" y="8365"/>
            <a:chExt cx="15968" cy="1016"/>
          </a:xfrm>
        </p:grpSpPr>
        <p:sp>
          <p:nvSpPr>
            <p:cNvPr id="25" name="文本框 24"/>
            <p:cNvSpPr txBox="1"/>
            <p:nvPr/>
          </p:nvSpPr>
          <p:spPr>
            <a:xfrm>
              <a:off x="2264" y="8365"/>
              <a:ext cx="159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以       结点为根的树高度</a:t>
              </a:r>
              <a:r>
                <a:rPr lang="en-US" altLang="zh-CN"/>
                <a:t>-1</a:t>
              </a:r>
              <a:r>
                <a:rPr lang="zh-CN" altLang="en-US"/>
                <a:t>，</a:t>
              </a:r>
              <a:r>
                <a:rPr lang="en-US" altLang="zh-CN"/>
                <a:t>avl</a:t>
              </a:r>
              <a:r>
                <a:rPr lang="zh-CN" altLang="en-US"/>
                <a:t>规则被破坏。     </a:t>
              </a:r>
              <a:r>
                <a:rPr lang="zh-CN" altLang="en-US">
                  <a:sym typeface="+mn-ea"/>
                </a:rPr>
                <a:t>为距离删除结点最近的不平衡结点。原平衡因子为</a:t>
              </a:r>
              <a:r>
                <a:rPr lang="en-US" altLang="zh-CN">
                  <a:sym typeface="+mn-ea"/>
                </a:rPr>
                <a:t>1</a:t>
              </a:r>
              <a:r>
                <a:rPr lang="zh-CN" altLang="en-US">
                  <a:sym typeface="+mn-ea"/>
                </a:rPr>
                <a:t>，删除节点后变为</a:t>
              </a:r>
              <a:r>
                <a:rPr lang="en-US" altLang="zh-CN">
                  <a:sym typeface="+mn-ea"/>
                </a:rPr>
                <a:t>2</a:t>
              </a:r>
              <a:r>
                <a:rPr lang="zh-CN" altLang="en-US">
                  <a:sym typeface="+mn-ea"/>
                </a:rPr>
                <a:t>。其左子树根节点    平衡因子为</a:t>
              </a:r>
              <a:r>
                <a:rPr lang="en-US" altLang="zh-CN">
                  <a:sym typeface="+mn-ea"/>
                </a:rPr>
                <a:t>-</a:t>
              </a:r>
              <a:r>
                <a:rPr lang="en-US" altLang="zh-CN">
                  <a:sym typeface="+mn-ea"/>
                </a:rPr>
                <a:t>1</a:t>
              </a:r>
              <a:r>
                <a:rPr lang="zh-CN" altLang="en-US">
                  <a:sym typeface="+mn-ea"/>
                </a:rPr>
                <a:t>。</a:t>
              </a:r>
              <a:endParaRPr lang="zh-CN" altLang="en-US">
                <a:sym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0" y="8472"/>
              <a:ext cx="442" cy="4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618" y="8892"/>
              <a:ext cx="332" cy="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剪去同侧角的矩形 32"/>
            <p:cNvSpPr/>
            <p:nvPr/>
          </p:nvSpPr>
          <p:spPr>
            <a:xfrm>
              <a:off x="2987" y="8472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bldLvl="0" animBg="1"/>
      <p:bldP spid="21" grpId="0" bldLvl="0" animBg="1"/>
      <p:bldP spid="21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2" grpId="0" bldLvl="0" animBg="1"/>
      <p:bldP spid="22" grpId="1" bldLvl="0" animBg="1"/>
      <p:bldP spid="2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07510" y="4302760"/>
            <a:ext cx="655955" cy="770255"/>
            <a:chOff x="6626" y="6776"/>
            <a:chExt cx="1033" cy="1213"/>
          </a:xfrm>
        </p:grpSpPr>
        <p:sp>
          <p:nvSpPr>
            <p:cNvPr id="11" name="椭圆 10"/>
            <p:cNvSpPr/>
            <p:nvPr/>
          </p:nvSpPr>
          <p:spPr>
            <a:xfrm>
              <a:off x="6626" y="6776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剪去同侧角的矩形 14"/>
            <p:cNvSpPr/>
            <p:nvPr/>
          </p:nvSpPr>
          <p:spPr>
            <a:xfrm>
              <a:off x="7389" y="7717"/>
              <a:ext cx="270" cy="273"/>
            </a:xfrm>
            <a:prstGeom prst="snip2SameRect">
              <a:avLst>
                <a:gd name="adj1" fmla="val 359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1" idx="5"/>
              <a:endCxn id="15" idx="3"/>
            </p:cNvCxnSpPr>
            <p:nvPr/>
          </p:nvCxnSpPr>
          <p:spPr>
            <a:xfrm>
              <a:off x="7219" y="7408"/>
              <a:ext cx="305" cy="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580765" y="3634740"/>
            <a:ext cx="548005" cy="737235"/>
            <a:chOff x="5639" y="5724"/>
            <a:chExt cx="863" cy="1161"/>
          </a:xfrm>
        </p:grpSpPr>
        <p:sp>
          <p:nvSpPr>
            <p:cNvPr id="9" name="椭圆 8"/>
            <p:cNvSpPr/>
            <p:nvPr/>
          </p:nvSpPr>
          <p:spPr>
            <a:xfrm>
              <a:off x="5807" y="5724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39" y="6612"/>
              <a:ext cx="270" cy="273"/>
            </a:xfrm>
            <a:prstGeom prst="snip2SameRect">
              <a:avLst>
                <a:gd name="adj1" fmla="val 2925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9" idx="3"/>
              <a:endCxn id="19" idx="3"/>
            </p:cNvCxnSpPr>
            <p:nvPr/>
          </p:nvCxnSpPr>
          <p:spPr>
            <a:xfrm flipH="1">
              <a:off x="5774" y="6356"/>
              <a:ext cx="135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剪去同侧角的矩形 38"/>
          <p:cNvSpPr/>
          <p:nvPr/>
        </p:nvSpPr>
        <p:spPr>
          <a:xfrm>
            <a:off x="5183505" y="308991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6667 0.098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385 -0.10157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229 -0.000741 " pathEditMode="relative" ptsTypes="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5156 -0.002685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719 -0.003241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11" idx="7"/>
          </p:cNvCxnSpPr>
          <p:nvPr/>
        </p:nvCxnSpPr>
        <p:spPr>
          <a:xfrm flipH="1">
            <a:off x="4072890" y="3422015"/>
            <a:ext cx="199390" cy="2724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207510" y="3020695"/>
            <a:ext cx="599440" cy="777875"/>
            <a:chOff x="6626" y="4757"/>
            <a:chExt cx="944" cy="1225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剪去同侧角的矩形 12"/>
            <p:cNvSpPr/>
            <p:nvPr/>
          </p:nvSpPr>
          <p:spPr>
            <a:xfrm>
              <a:off x="7335" y="5709"/>
              <a:ext cx="235" cy="273"/>
            </a:xfrm>
            <a:prstGeom prst="snip2SameRect">
              <a:avLst>
                <a:gd name="adj1" fmla="val 33333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>
              <a:off x="7142" y="5433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剪去同侧角的矩形 14"/>
          <p:cNvSpPr/>
          <p:nvPr/>
        </p:nvSpPr>
        <p:spPr>
          <a:xfrm>
            <a:off x="4180840" y="422275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072890" y="4026535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74670" y="3625215"/>
            <a:ext cx="1062355" cy="1344930"/>
            <a:chOff x="4842" y="5709"/>
            <a:chExt cx="1673" cy="2118"/>
          </a:xfrm>
        </p:grpSpPr>
        <p:cxnSp>
          <p:nvCxnSpPr>
            <p:cNvPr id="12" name="直接箭头连接符 11"/>
            <p:cNvCxnSpPr>
              <a:stCxn id="9" idx="5"/>
              <a:endCxn id="17" idx="3"/>
            </p:cNvCxnSpPr>
            <p:nvPr/>
          </p:nvCxnSpPr>
          <p:spPr>
            <a:xfrm>
              <a:off x="5603" y="7299"/>
              <a:ext cx="160" cy="25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5821" y="5709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5628" y="7555"/>
              <a:ext cx="270" cy="273"/>
            </a:xfrm>
            <a:prstGeom prst="snip2SameRect">
              <a:avLst>
                <a:gd name="adj1" fmla="val 32592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8" name="直接箭头连接符 17"/>
            <p:cNvCxnSpPr>
              <a:stCxn id="11" idx="3"/>
              <a:endCxn id="9" idx="7"/>
            </p:cNvCxnSpPr>
            <p:nvPr/>
          </p:nvCxnSpPr>
          <p:spPr>
            <a:xfrm flipH="1">
              <a:off x="5603" y="6341"/>
              <a:ext cx="320" cy="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842" y="6667"/>
              <a:ext cx="863" cy="1161"/>
              <a:chOff x="5639" y="5724"/>
              <a:chExt cx="863" cy="116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807" y="5724"/>
                <a:ext cx="695" cy="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剪去同侧角的矩形 18"/>
              <p:cNvSpPr/>
              <p:nvPr/>
            </p:nvSpPr>
            <p:spPr>
              <a:xfrm>
                <a:off x="5639" y="6612"/>
                <a:ext cx="270" cy="273"/>
              </a:xfrm>
              <a:prstGeom prst="snip2SameRect">
                <a:avLst>
                  <a:gd name="adj1" fmla="val 29259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直接箭头连接符 19"/>
              <p:cNvCxnSpPr>
                <a:stCxn id="9" idx="3"/>
                <a:endCxn id="19" idx="3"/>
              </p:cNvCxnSpPr>
              <p:nvPr/>
            </p:nvCxnSpPr>
            <p:spPr>
              <a:xfrm flipH="1">
                <a:off x="5774" y="6356"/>
                <a:ext cx="135" cy="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剪去同侧角的矩形 31"/>
          <p:cNvSpPr/>
          <p:nvPr/>
        </p:nvSpPr>
        <p:spPr>
          <a:xfrm>
            <a:off x="5246370" y="305308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0260 0.0891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437 -0.00777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917 0.00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990 -0.000093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9896 -0.09175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宽屏</PresentationFormat>
  <Paragraphs>118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AVL删除旋转</vt:lpstr>
      <vt:lpstr>右旋</vt:lpstr>
      <vt:lpstr>左旋</vt:lpstr>
      <vt:lpstr>LL型单次旋转</vt:lpstr>
      <vt:lpstr>LL旋转结果</vt:lpstr>
      <vt:lpstr>LL型单次旋转</vt:lpstr>
      <vt:lpstr>LR双次旋转</vt:lpstr>
      <vt:lpstr>PowerPoint 演示文稿</vt:lpstr>
      <vt:lpstr>PowerPoint 演示文稿</vt:lpstr>
      <vt:lpstr>LR旋转结果</vt:lpstr>
      <vt:lpstr>PowerPoint 演示文稿</vt:lpstr>
      <vt:lpstr>PowerPoint 演示文稿</vt:lpstr>
      <vt:lpstr>插入删除比较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刘明铭</cp:lastModifiedBy>
  <cp:revision>169</cp:revision>
  <dcterms:created xsi:type="dcterms:W3CDTF">2019-06-19T02:08:00Z</dcterms:created>
  <dcterms:modified xsi:type="dcterms:W3CDTF">2020-11-16T11:47:49Z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