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75" r:id="rId4"/>
    <p:sldId id="277" r:id="rId5"/>
    <p:sldId id="258" r:id="rId6"/>
    <p:sldId id="265" r:id="rId7"/>
    <p:sldId id="266" r:id="rId8"/>
    <p:sldId id="267" r:id="rId9"/>
    <p:sldId id="276" r:id="rId10"/>
    <p:sldId id="269" r:id="rId11"/>
    <p:sldId id="270" r:id="rId12"/>
    <p:sldId id="278" r:id="rId13"/>
    <p:sldId id="279" r:id="rId14"/>
    <p:sldId id="264" r:id="rId15"/>
  </p:sldIdLst>
  <p:sldSz cx="12192000" cy="6858000"/>
  <p:notesSz cx="6858000" cy="9144000"/>
  <p:embeddedFontLst>
    <p:embeddedFont>
      <p:font typeface="KoPubWorld돋움체 Bold" panose="020B0600000101010101" charset="-127"/>
      <p:bold r:id="rId16"/>
    </p:embeddedFont>
    <p:embeddedFont>
      <p:font typeface="KoPubWorld돋움체 Light" panose="020B0600000101010101" charset="-127"/>
      <p:regular r:id="rId17"/>
    </p:embeddedFont>
    <p:embeddedFont>
      <p:font typeface="Aharoni" panose="02010803020104030203" pitchFamily="2" charset="-79"/>
      <p:bold r:id="rId18"/>
    </p:embeddedFont>
    <p:embeddedFont>
      <p:font typeface="HY견고딕" panose="02030600000101010101" pitchFamily="18" charset="-127"/>
      <p:regular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AFAFA"/>
    <a:srgbClr val="00A8A4"/>
    <a:srgbClr val="00D7D2"/>
    <a:srgbClr val="64DECF"/>
    <a:srgbClr val="85EFE2"/>
    <a:srgbClr val="36D2CE"/>
    <a:srgbClr val="FDE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1" autoAdjust="0"/>
    <p:restoredTop sz="94660"/>
  </p:normalViewPr>
  <p:slideViewPr>
    <p:cSldViewPr snapToGrid="0">
      <p:cViewPr varScale="1">
        <p:scale>
          <a:sx n="85" d="100"/>
          <a:sy n="85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A2CC-AD33-4BEB-BEDF-7117FCB0AF3A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iserloner.tistory.com/1099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log.naver.com/roboholic84/221533459586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iserloner.tistory.com/1099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9B4376E-FC5C-44FC-9E66-D11699438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135" y="1464017"/>
            <a:ext cx="3959967" cy="207578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2327986" y="2921168"/>
            <a:ext cx="75360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ea typeface="Malgun Gothic Semilight" panose="020B0503020000020004" pitchFamily="34" charset="-127"/>
                <a:cs typeface="Aharoni" panose="02010803020104030203" pitchFamily="2" charset="-79"/>
              </a:rPr>
              <a:t>눈동자로 동작 컨트롤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3387026" y="2552677"/>
            <a:ext cx="295220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9D05D-F78A-4261-97DE-E6F70F97297A}"/>
              </a:ext>
            </a:extLst>
          </p:cNvPr>
          <p:cNvSpPr txBox="1"/>
          <p:nvPr/>
        </p:nvSpPr>
        <p:spPr>
          <a:xfrm>
            <a:off x="3317046" y="2501912"/>
            <a:ext cx="309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haroni" panose="02010803020104030203" pitchFamily="2" charset="-79"/>
              </a:rPr>
              <a:t>오픈소스</a:t>
            </a:r>
            <a:r>
              <a:rPr lang="en-US" altLang="ko-KR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haroni" panose="02010803020104030203" pitchFamily="2" charset="-79"/>
              </a:rPr>
              <a:t>SW </a:t>
            </a:r>
            <a:r>
              <a:rPr lang="ko-KR" altLang="en-US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haroni" panose="02010803020104030203" pitchFamily="2" charset="-79"/>
              </a:rPr>
              <a:t>개발 공모전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E13764-1EF0-4A6F-8554-79E11A74BCAB}"/>
              </a:ext>
            </a:extLst>
          </p:cNvPr>
          <p:cNvSpPr txBox="1"/>
          <p:nvPr/>
        </p:nvSpPr>
        <p:spPr>
          <a:xfrm>
            <a:off x="6339234" y="5180025"/>
            <a:ext cx="5067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빅데이터 전공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 20185163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전유진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KoPubWorld돋움체 Bold" panose="00000800000000000000" pitchFamily="2" charset="-127"/>
            </a:endParaRPr>
          </a:p>
          <a:p>
            <a:pPr algn="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빅데이터 전공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20185150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이경희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93197" y="147898"/>
            <a:ext cx="42883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>
                <a:solidFill>
                  <a:srgbClr val="64DEC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웹 스크롤 함수</a:t>
            </a:r>
            <a:endParaRPr lang="ko-KR" altLang="en-US" sz="4800" dirty="0">
              <a:solidFill>
                <a:srgbClr val="64DECF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78A016-727D-460E-81F8-E90299330AF1}"/>
              </a:ext>
            </a:extLst>
          </p:cNvPr>
          <p:cNvSpPr txBox="1"/>
          <p:nvPr/>
        </p:nvSpPr>
        <p:spPr>
          <a:xfrm>
            <a:off x="493197" y="1041429"/>
            <a:ext cx="111414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A8A4"/>
                </a:solidFill>
              </a:rPr>
              <a:t># </a:t>
            </a:r>
            <a:r>
              <a:rPr lang="ko-KR" altLang="en-US" b="1" dirty="0">
                <a:solidFill>
                  <a:srgbClr val="00A8A4"/>
                </a:solidFill>
              </a:rPr>
              <a:t>웹 스크롤 함수</a:t>
            </a:r>
            <a:r>
              <a:rPr lang="en-US" altLang="ko-KR" b="1" dirty="0"/>
              <a:t>    </a:t>
            </a:r>
          </a:p>
          <a:p>
            <a:r>
              <a:rPr lang="en-US" altLang="ko-KR" dirty="0"/>
              <a:t>def </a:t>
            </a:r>
            <a:r>
              <a:rPr lang="en-US" altLang="ko-KR" dirty="0" err="1"/>
              <a:t>doScrollDown</a:t>
            </a:r>
            <a:r>
              <a:rPr lang="en-US" altLang="ko-KR" dirty="0"/>
              <a:t>() :</a:t>
            </a:r>
          </a:p>
          <a:p>
            <a:r>
              <a:rPr lang="en-US" altLang="ko-KR" dirty="0"/>
              <a:t>    body = </a:t>
            </a:r>
            <a:r>
              <a:rPr lang="en-US" altLang="ko-KR" dirty="0" err="1"/>
              <a:t>driver.execute_script</a:t>
            </a:r>
            <a:r>
              <a:rPr lang="en-US" altLang="ko-KR" dirty="0"/>
              <a:t>("return </a:t>
            </a:r>
            <a:r>
              <a:rPr lang="en-US" altLang="ko-KR" dirty="0" err="1"/>
              <a:t>document.body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    for </a:t>
            </a:r>
            <a:r>
              <a:rPr lang="en-US" altLang="ko-KR" dirty="0" err="1"/>
              <a:t>i</a:t>
            </a:r>
            <a:r>
              <a:rPr lang="en-US" altLang="ko-KR" dirty="0"/>
              <a:t> in range(1) 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body.send_keys</a:t>
            </a:r>
            <a:r>
              <a:rPr lang="en-US" altLang="ko-KR" dirty="0"/>
              <a:t>(</a:t>
            </a:r>
            <a:r>
              <a:rPr lang="en-US" altLang="ko-KR" dirty="0" err="1"/>
              <a:t>Keys.PAGE_DOWN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282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93197" y="147898"/>
            <a:ext cx="39292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rgbClr val="64DEC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* </a:t>
            </a:r>
            <a:r>
              <a:rPr lang="ko-KR" altLang="en-US" sz="4800" dirty="0">
                <a:solidFill>
                  <a:srgbClr val="64DEC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코드 전체 </a:t>
            </a:r>
            <a:r>
              <a:rPr lang="en-US" altLang="ko-KR" sz="4800" dirty="0">
                <a:solidFill>
                  <a:srgbClr val="64DEC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*</a:t>
            </a:r>
            <a:endParaRPr lang="ko-KR" altLang="en-US" sz="4800" dirty="0">
              <a:solidFill>
                <a:srgbClr val="64DECF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KoPubWorld돋움체 Bold" panose="00000800000000000000" pitchFamily="2" charset="-127"/>
            </a:endParaRPr>
          </a:p>
          <a:p>
            <a:endParaRPr lang="ko-KR" altLang="en-US" sz="4800" dirty="0">
              <a:solidFill>
                <a:srgbClr val="64DECF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KoPubWorld돋움체 Bold" panose="00000800000000000000" pitchFamily="2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5230E96C-324A-4FBD-9146-4439104BA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97" y="1037272"/>
            <a:ext cx="5202315" cy="5820728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C3FA7E9-FD6C-4C81-AC57-ADD9BF1F1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512" y="1037272"/>
            <a:ext cx="6129384" cy="541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136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2CD6F0B-5A2F-4D1C-ADCF-516865E29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10757" cy="64008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D0FD50A-E637-469B-8E46-7F371D8E5C7F}"/>
              </a:ext>
            </a:extLst>
          </p:cNvPr>
          <p:cNvSpPr/>
          <p:nvPr/>
        </p:nvSpPr>
        <p:spPr>
          <a:xfrm>
            <a:off x="18756" y="0"/>
            <a:ext cx="1219200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0C94876-6F8D-4591-B9C1-08D4A8A52EBD}"/>
              </a:ext>
            </a:extLst>
          </p:cNvPr>
          <p:cNvSpPr/>
          <p:nvPr/>
        </p:nvSpPr>
        <p:spPr>
          <a:xfrm flipV="1">
            <a:off x="621603" y="969895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C5E0AA-C8DC-4AE6-8482-85AEB4A5CB47}"/>
              </a:ext>
            </a:extLst>
          </p:cNvPr>
          <p:cNvSpPr txBox="1"/>
          <p:nvPr/>
        </p:nvSpPr>
        <p:spPr>
          <a:xfrm>
            <a:off x="493197" y="147898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rgbClr val="64DEC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참고자료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5BA498-873C-4275-9DF7-4CAE3E2DC717}"/>
              </a:ext>
            </a:extLst>
          </p:cNvPr>
          <p:cNvSpPr txBox="1"/>
          <p:nvPr/>
        </p:nvSpPr>
        <p:spPr>
          <a:xfrm>
            <a:off x="621603" y="1075237"/>
            <a:ext cx="1107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hlinkClick r:id="rId3"/>
              </a:rPr>
              <a:t>https://wiserloner.tistory.com/1099</a:t>
            </a:r>
            <a:endParaRPr lang="en-US" altLang="ko-KR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0563C1"/>
                </a:solidFill>
              </a:rPr>
              <a:t>https://www.youtube.com/watch?v=kbdbZFT9NQI</a:t>
            </a:r>
            <a:r>
              <a:rPr lang="en-US" altLang="ko-KR" sz="2000" b="1" dirty="0">
                <a:hlinkClick r:id="rId4"/>
              </a:rPr>
              <a:t>https://blog.naver.com/roboholic84/221533459586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3103213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2CD6F0B-5A2F-4D1C-ADCF-516865E29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10757" cy="64008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D0FD50A-E637-469B-8E46-7F371D8E5C7F}"/>
              </a:ext>
            </a:extLst>
          </p:cNvPr>
          <p:cNvSpPr/>
          <p:nvPr/>
        </p:nvSpPr>
        <p:spPr>
          <a:xfrm>
            <a:off x="18756" y="0"/>
            <a:ext cx="1219200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0C94876-6F8D-4591-B9C1-08D4A8A52EBD}"/>
              </a:ext>
            </a:extLst>
          </p:cNvPr>
          <p:cNvSpPr/>
          <p:nvPr/>
        </p:nvSpPr>
        <p:spPr>
          <a:xfrm flipV="1">
            <a:off x="621603" y="969895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C5E0AA-C8DC-4AE6-8482-85AEB4A5CB47}"/>
              </a:ext>
            </a:extLst>
          </p:cNvPr>
          <p:cNvSpPr txBox="1"/>
          <p:nvPr/>
        </p:nvSpPr>
        <p:spPr>
          <a:xfrm>
            <a:off x="493197" y="147898"/>
            <a:ext cx="49039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rgbClr val="64DEC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향후 발전 가능성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5BA498-873C-4275-9DF7-4CAE3E2DC717}"/>
              </a:ext>
            </a:extLst>
          </p:cNvPr>
          <p:cNvSpPr txBox="1"/>
          <p:nvPr/>
        </p:nvSpPr>
        <p:spPr>
          <a:xfrm>
            <a:off x="621603" y="1075237"/>
            <a:ext cx="11077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아직은 </a:t>
            </a:r>
            <a:r>
              <a:rPr lang="ko-KR" altLang="en-US" sz="2000"/>
              <a:t>얼굴 인식 없이 </a:t>
            </a:r>
            <a:r>
              <a:rPr lang="ko-KR" altLang="en-US" sz="2000" dirty="0"/>
              <a:t>눈 만을 인식하여 실행했을 경우</a:t>
            </a:r>
            <a:r>
              <a:rPr lang="en-US" altLang="ko-KR" sz="2000" dirty="0"/>
              <a:t>, </a:t>
            </a:r>
            <a:r>
              <a:rPr lang="ko-KR" altLang="en-US" sz="2000" dirty="0"/>
              <a:t>사용자 시선의 정확도가 떨어지지만</a:t>
            </a:r>
            <a:r>
              <a:rPr lang="en-US" altLang="ko-KR" sz="2000" dirty="0"/>
              <a:t>, </a:t>
            </a:r>
            <a:r>
              <a:rPr lang="ko-KR" altLang="en-US" sz="2000" dirty="0"/>
              <a:t>추후에 눈동자 인식률을 더 개선한다면 눈 만을 인식하여 스마트폰 등 소형 전자기기에서도 사용할 수 있습니다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또한</a:t>
            </a:r>
            <a:r>
              <a:rPr lang="en-US" altLang="ko-KR" sz="2000" dirty="0"/>
              <a:t>, </a:t>
            </a:r>
            <a:r>
              <a:rPr lang="ko-KR" altLang="en-US" sz="2000" dirty="0"/>
              <a:t>저희의 알고리즘을 이용해 화면 스크롤 외에도 화면 넘기기</a:t>
            </a:r>
            <a:r>
              <a:rPr lang="en-US" altLang="ko-KR" sz="2000" dirty="0"/>
              <a:t> </a:t>
            </a:r>
            <a:r>
              <a:rPr lang="ko-KR" altLang="en-US" sz="2000" dirty="0"/>
              <a:t>등과 같은 다양한 기능들에 적용시켜 더욱 실용성을 높일 수 있습니다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8906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3135895" y="2922628"/>
            <a:ext cx="60837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경청해주셔서</a:t>
            </a:r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감사합니다</a:t>
            </a:r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3274992" y="2541180"/>
            <a:ext cx="183842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9D05D-F78A-4261-97DE-E6F70F97297A}"/>
              </a:ext>
            </a:extLst>
          </p:cNvPr>
          <p:cNvSpPr txBox="1"/>
          <p:nvPr/>
        </p:nvSpPr>
        <p:spPr>
          <a:xfrm>
            <a:off x="3274991" y="2522518"/>
            <a:ext cx="1838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THANK YOU -</a:t>
            </a:r>
            <a:endParaRPr lang="ko-KR" altLang="en-US" sz="20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124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68897CA-8D38-44A2-A85C-6EDB66054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259" y="2474259"/>
            <a:ext cx="4383741" cy="438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3788074" y="72357"/>
            <a:ext cx="4615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spc="6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Light" panose="00000300000000000000" pitchFamily="2" charset="-127"/>
              </a:rPr>
              <a:t>목적</a:t>
            </a:r>
            <a:r>
              <a:rPr lang="en-US" altLang="ko-KR" sz="4000" spc="6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Light" panose="00000300000000000000" pitchFamily="2" charset="-127"/>
              </a:rPr>
              <a:t>(</a:t>
            </a:r>
            <a:r>
              <a:rPr lang="ko-KR" altLang="en-US" sz="4000" spc="6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Light" panose="00000300000000000000" pitchFamily="2" charset="-127"/>
              </a:rPr>
              <a:t>개요</a:t>
            </a:r>
            <a:r>
              <a:rPr lang="en-US" altLang="ko-KR" sz="4000" spc="6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Light" panose="00000300000000000000" pitchFamily="2" charset="-127"/>
              </a:rPr>
              <a:t>)</a:t>
            </a:r>
            <a:endParaRPr lang="ko-KR" altLang="en-US" sz="4000" spc="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E13764-1EF0-4A6F-8554-79E11A74BCAB}"/>
              </a:ext>
            </a:extLst>
          </p:cNvPr>
          <p:cNvSpPr txBox="1"/>
          <p:nvPr/>
        </p:nvSpPr>
        <p:spPr>
          <a:xfrm>
            <a:off x="676834" y="1193664"/>
            <a:ext cx="108383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Light" panose="00000300000000000000" pitchFamily="2" charset="-127"/>
              </a:rPr>
              <a:t>바쁜 현대 사회에서 대부분 사람들은 대중교통을 이용하면서 스마트폰을 사용합니다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Light" panose="00000300000000000000" pitchFamily="2" charset="-127"/>
              </a:rPr>
              <a:t>.</a:t>
            </a:r>
          </a:p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Light" panose="00000300000000000000" pitchFamily="2" charset="-127"/>
              </a:rPr>
              <a:t>하지만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Light" panose="00000300000000000000" pitchFamily="2" charset="-127"/>
              </a:rPr>
              <a:t>사람들이 붐비는 출퇴근 시간에 대중교통 내에서 마음대로 스마트폰을 컨트롤하기는 어렵습니다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Light" panose="00000300000000000000" pitchFamily="2" charset="-127"/>
              </a:rPr>
              <a:t>. </a:t>
            </a:r>
          </a:p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Light" panose="00000300000000000000" pitchFamily="2" charset="-127"/>
              </a:rPr>
              <a:t>이에 착안하여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Light" panose="00000300000000000000" pitchFamily="2" charset="-127"/>
              </a:rPr>
              <a:t>눈동자의 움직임을 통해 전자기기의 동작을 제어할 수 있는 프로그램을 만듦으로써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Light" panose="00000300000000000000" pitchFamily="2" charset="-127"/>
              </a:rPr>
              <a:t>두 손을 더욱 자유롭게 사용할 수 있도록 하기 위해 개발하게 되었습니다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Light" panose="00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286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2CD6F0B-5A2F-4D1C-ADCF-516865E29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10757" cy="64008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D0FD50A-E637-469B-8E46-7F371D8E5C7F}"/>
              </a:ext>
            </a:extLst>
          </p:cNvPr>
          <p:cNvSpPr/>
          <p:nvPr/>
        </p:nvSpPr>
        <p:spPr>
          <a:xfrm>
            <a:off x="18756" y="0"/>
            <a:ext cx="1219200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0C94876-6F8D-4591-B9C1-08D4A8A52EBD}"/>
              </a:ext>
            </a:extLst>
          </p:cNvPr>
          <p:cNvSpPr/>
          <p:nvPr/>
        </p:nvSpPr>
        <p:spPr>
          <a:xfrm flipV="1">
            <a:off x="621603" y="969895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C5E0AA-C8DC-4AE6-8482-85AEB4A5CB47}"/>
              </a:ext>
            </a:extLst>
          </p:cNvPr>
          <p:cNvSpPr txBox="1"/>
          <p:nvPr/>
        </p:nvSpPr>
        <p:spPr>
          <a:xfrm>
            <a:off x="493197" y="147898"/>
            <a:ext cx="81868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rgbClr val="64DEC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눈동자와 홍채 인식 오픈소스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5BA498-873C-4275-9DF7-4CAE3E2DC717}"/>
              </a:ext>
            </a:extLst>
          </p:cNvPr>
          <p:cNvSpPr txBox="1"/>
          <p:nvPr/>
        </p:nvSpPr>
        <p:spPr>
          <a:xfrm>
            <a:off x="599732" y="1035396"/>
            <a:ext cx="110772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/>
              <a:t>출처 </a:t>
            </a:r>
            <a:r>
              <a:rPr lang="en-US" altLang="ko-KR" sz="2000" b="1" dirty="0"/>
              <a:t>: </a:t>
            </a:r>
            <a:r>
              <a:rPr lang="en-US" altLang="ko-KR" sz="2000" b="1" dirty="0">
                <a:hlinkClick r:id="rId3"/>
              </a:rPr>
              <a:t>https://wiserloner.tistory.com/1099</a:t>
            </a:r>
            <a:endParaRPr lang="en-US" altLang="ko-KR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import cv2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import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numpy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as np</a:t>
            </a: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cap = cv2.VideoCapture(0)</a:t>
            </a: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while True: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   ret, frame =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cap.read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   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roi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= frame[?: ?, ?: ?]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   rows, cols, _ =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roi.shape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   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gray_roi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= cv2.cvtColor(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roi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, cv2.COLOR_BGR2GRAY)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gray_roi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= cv2.GaussianBlur(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gray_roi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, (7,7), 0)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   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altLang="ko-KR" dirty="0">
                <a:solidFill>
                  <a:srgbClr val="00A8A4"/>
                </a:solidFill>
              </a:rPr>
              <a:t># </a:t>
            </a:r>
            <a:r>
              <a:rPr lang="ko-KR" altLang="en-US" dirty="0">
                <a:solidFill>
                  <a:srgbClr val="00A8A4"/>
                </a:solidFill>
              </a:rPr>
              <a:t>홍채 인식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   _, threshold = cv2.threshold(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gray_roi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, 5, 255, cv2.THRESH_BINARY_INV)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   _, contours, _ = cv2.findContours(threshold, cv2.RETR_TREE, cv2.CHAIN_APPROX_SIMPLE)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   contours = sorted(contours, key=lambda x: cv2.contourArea(x), reverse=True)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880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2CD6F0B-5A2F-4D1C-ADCF-516865E29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10757" cy="64008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D0FD50A-E637-469B-8E46-7F371D8E5C7F}"/>
              </a:ext>
            </a:extLst>
          </p:cNvPr>
          <p:cNvSpPr/>
          <p:nvPr/>
        </p:nvSpPr>
        <p:spPr>
          <a:xfrm>
            <a:off x="18756" y="0"/>
            <a:ext cx="1219200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0C94876-6F8D-4591-B9C1-08D4A8A52EBD}"/>
              </a:ext>
            </a:extLst>
          </p:cNvPr>
          <p:cNvSpPr/>
          <p:nvPr/>
        </p:nvSpPr>
        <p:spPr>
          <a:xfrm flipV="1">
            <a:off x="621603" y="969895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C5E0AA-C8DC-4AE6-8482-85AEB4A5CB47}"/>
              </a:ext>
            </a:extLst>
          </p:cNvPr>
          <p:cNvSpPr txBox="1"/>
          <p:nvPr/>
        </p:nvSpPr>
        <p:spPr>
          <a:xfrm>
            <a:off x="493197" y="147898"/>
            <a:ext cx="81868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rgbClr val="64DEC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눈동자와 홍채 인식 오픈소스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5BA498-873C-4275-9DF7-4CAE3E2DC717}"/>
              </a:ext>
            </a:extLst>
          </p:cNvPr>
          <p:cNvSpPr txBox="1"/>
          <p:nvPr/>
        </p:nvSpPr>
        <p:spPr>
          <a:xfrm>
            <a:off x="599732" y="1035396"/>
            <a:ext cx="110772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   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for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cnt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in contours: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       (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x,y,w,h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 = cv2.boundingRect(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cnt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       cv2.rectangle(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roi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, (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x,y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), (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x+w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y+h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), (255, 0, 0), 2)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       cv2.line(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roi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, (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x+int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(w/2), 0), (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x+int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(w/2), rows), (0, 255, 0), 2)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       cv2.line(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roi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, (0,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y+int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(h/2), (cols,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y+int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(h/2)), (0,255,0), 2)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       #cv2.drawContours(roi, [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cnt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], -1, (0,0,255),3)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       break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   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   cv2.imshow("Threshold", threshold)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   cv2.imshow("gray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roi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",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gray_roi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   cv2.imshow("Roi",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roi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   key = cv2.waitKey(30)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   if key == 27: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       break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       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cv2.destroyAllWindows()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578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93197" y="147898"/>
            <a:ext cx="89050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rgbClr val="64DEC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얼굴</a:t>
            </a:r>
            <a:r>
              <a:rPr lang="en-US" altLang="ko-KR" sz="4800" dirty="0">
                <a:solidFill>
                  <a:srgbClr val="64DEC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4800" dirty="0">
                <a:solidFill>
                  <a:srgbClr val="64DEC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눈 탐지기 생성 </a:t>
            </a:r>
            <a:r>
              <a:rPr lang="en-US" altLang="ko-KR" sz="4800" dirty="0">
                <a:solidFill>
                  <a:srgbClr val="64DEC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&amp; </a:t>
            </a:r>
            <a:r>
              <a:rPr lang="ko-KR" altLang="en-US" sz="4800" dirty="0">
                <a:solidFill>
                  <a:srgbClr val="64DEC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웹 접속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BBC25F-471E-4AFF-9AAF-C8ED8F7660A0}"/>
              </a:ext>
            </a:extLst>
          </p:cNvPr>
          <p:cNvSpPr txBox="1"/>
          <p:nvPr/>
        </p:nvSpPr>
        <p:spPr>
          <a:xfrm>
            <a:off x="493197" y="1041429"/>
            <a:ext cx="1114140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import cv2</a:t>
            </a:r>
          </a:p>
          <a:p>
            <a:r>
              <a:rPr lang="en-US" altLang="ko-KR" dirty="0"/>
              <a:t>from selenium import </a:t>
            </a:r>
            <a:r>
              <a:rPr lang="en-US" altLang="ko-KR" dirty="0" err="1"/>
              <a:t>webdriver</a:t>
            </a:r>
            <a:endParaRPr lang="en-US" altLang="ko-KR" dirty="0"/>
          </a:p>
          <a:p>
            <a:r>
              <a:rPr lang="en-US" altLang="ko-KR" dirty="0"/>
              <a:t>from </a:t>
            </a:r>
            <a:r>
              <a:rPr lang="en-US" altLang="ko-KR" dirty="0" err="1"/>
              <a:t>selenium.webdriver.common.keys</a:t>
            </a:r>
            <a:r>
              <a:rPr lang="en-US" altLang="ko-KR" dirty="0"/>
              <a:t> import Keys</a:t>
            </a:r>
          </a:p>
          <a:p>
            <a:endParaRPr lang="en-US" altLang="ko-KR" dirty="0"/>
          </a:p>
          <a:p>
            <a:r>
              <a:rPr lang="en-US" altLang="ko-KR" b="1" dirty="0">
                <a:solidFill>
                  <a:srgbClr val="00A8A4"/>
                </a:solidFill>
              </a:rPr>
              <a:t># OpenCV</a:t>
            </a:r>
            <a:r>
              <a:rPr lang="ko-KR" altLang="en-US" b="1" dirty="0">
                <a:solidFill>
                  <a:srgbClr val="00A8A4"/>
                </a:solidFill>
              </a:rPr>
              <a:t>에서 제공하는 기계학습을 이용한 객체 탐지 알고리즘인 </a:t>
            </a:r>
            <a:r>
              <a:rPr lang="en-US" altLang="ko-KR" b="1" dirty="0" err="1">
                <a:solidFill>
                  <a:srgbClr val="00A8A4"/>
                </a:solidFill>
              </a:rPr>
              <a:t>Haar</a:t>
            </a:r>
            <a:r>
              <a:rPr lang="en-US" altLang="ko-KR" b="1" dirty="0">
                <a:solidFill>
                  <a:srgbClr val="00A8A4"/>
                </a:solidFill>
              </a:rPr>
              <a:t> cascade</a:t>
            </a:r>
            <a:r>
              <a:rPr lang="ko-KR" altLang="en-US" b="1" dirty="0">
                <a:solidFill>
                  <a:srgbClr val="00A8A4"/>
                </a:solidFill>
              </a:rPr>
              <a:t>의 얼굴</a:t>
            </a:r>
            <a:r>
              <a:rPr lang="en-US" altLang="ko-KR" b="1" dirty="0">
                <a:solidFill>
                  <a:srgbClr val="00A8A4"/>
                </a:solidFill>
              </a:rPr>
              <a:t>, </a:t>
            </a:r>
            <a:r>
              <a:rPr lang="ko-KR" altLang="en-US" b="1" dirty="0">
                <a:solidFill>
                  <a:srgbClr val="00A8A4"/>
                </a:solidFill>
              </a:rPr>
              <a:t>눈 검출기를 이용해 얼굴과 눈 검출</a:t>
            </a:r>
            <a:endParaRPr lang="en-US" altLang="ko-KR" b="1" dirty="0">
              <a:solidFill>
                <a:srgbClr val="00A8A4"/>
              </a:solidFill>
            </a:endParaRPr>
          </a:p>
          <a:p>
            <a:r>
              <a:rPr lang="en-US" altLang="ko-KR" dirty="0" err="1"/>
              <a:t>face_cascade</a:t>
            </a:r>
            <a:r>
              <a:rPr lang="en-US" altLang="ko-KR" dirty="0"/>
              <a:t> = cv2.CascadeClassifier('../</a:t>
            </a:r>
            <a:r>
              <a:rPr lang="en-US" altLang="ko-KR" dirty="0" err="1"/>
              <a:t>haarcascade_classifier</a:t>
            </a:r>
            <a:r>
              <a:rPr lang="en-US" altLang="ko-KR" dirty="0"/>
              <a:t>/haarcascade_frontalface_default.xml')</a:t>
            </a:r>
          </a:p>
          <a:p>
            <a:r>
              <a:rPr lang="en-US" altLang="ko-KR" dirty="0" err="1"/>
              <a:t>eye_cascade</a:t>
            </a:r>
            <a:r>
              <a:rPr lang="en-US" altLang="ko-KR" dirty="0"/>
              <a:t> = cv2.CascadeClassifier('../</a:t>
            </a:r>
            <a:r>
              <a:rPr lang="en-US" altLang="ko-KR" dirty="0" err="1"/>
              <a:t>haarcascade_classifier</a:t>
            </a:r>
            <a:r>
              <a:rPr lang="en-US" altLang="ko-KR" dirty="0"/>
              <a:t>/haarcascade_eye.xml')</a:t>
            </a:r>
          </a:p>
          <a:p>
            <a:endParaRPr lang="en-US" altLang="ko-KR" dirty="0"/>
          </a:p>
          <a:p>
            <a:r>
              <a:rPr lang="en-US" altLang="ko-KR" dirty="0" err="1"/>
              <a:t>eyeCnt</a:t>
            </a:r>
            <a:r>
              <a:rPr lang="en-US" altLang="ko-KR" dirty="0"/>
              <a:t> = 0</a:t>
            </a:r>
          </a:p>
          <a:p>
            <a:r>
              <a:rPr lang="en-US" altLang="ko-KR" dirty="0"/>
              <a:t>cap = cv2.VideoCapture(0)</a:t>
            </a:r>
          </a:p>
          <a:p>
            <a:endParaRPr lang="en-US" altLang="ko-KR" dirty="0"/>
          </a:p>
          <a:p>
            <a:r>
              <a:rPr lang="en-US" altLang="ko-KR" b="1" dirty="0">
                <a:solidFill>
                  <a:srgbClr val="00A8A4"/>
                </a:solidFill>
              </a:rPr>
              <a:t># </a:t>
            </a:r>
            <a:r>
              <a:rPr lang="en-US" altLang="ko-KR" b="1" dirty="0" err="1">
                <a:solidFill>
                  <a:srgbClr val="00A8A4"/>
                </a:solidFill>
              </a:rPr>
              <a:t>Webdriver</a:t>
            </a:r>
            <a:r>
              <a:rPr lang="en-US" altLang="ko-KR" b="1" dirty="0">
                <a:solidFill>
                  <a:srgbClr val="00A8A4"/>
                </a:solidFill>
              </a:rPr>
              <a:t>  </a:t>
            </a:r>
            <a:r>
              <a:rPr lang="ko-KR" altLang="en-US" b="1" dirty="0">
                <a:solidFill>
                  <a:srgbClr val="00A8A4"/>
                </a:solidFill>
              </a:rPr>
              <a:t>실행</a:t>
            </a:r>
            <a:endParaRPr lang="en-US" altLang="ko-KR" b="1" dirty="0">
              <a:solidFill>
                <a:srgbClr val="00A8A4"/>
              </a:solidFill>
            </a:endParaRPr>
          </a:p>
          <a:p>
            <a:r>
              <a:rPr lang="en-US" altLang="ko-KR" dirty="0" err="1"/>
              <a:t>driver.get</a:t>
            </a:r>
            <a:r>
              <a:rPr lang="en-US" altLang="ko-KR" dirty="0"/>
              <a:t>('https://news.naver.com/main/</a:t>
            </a:r>
            <a:r>
              <a:rPr lang="en-US" altLang="ko-KR" dirty="0" err="1"/>
              <a:t>read.naver?mode</a:t>
            </a:r>
            <a:r>
              <a:rPr lang="en-US" altLang="ko-KR" dirty="0"/>
              <a:t>=</a:t>
            </a:r>
            <a:r>
              <a:rPr lang="en-US" altLang="ko-KR" dirty="0" err="1"/>
              <a:t>LSD&amp;mid</a:t>
            </a:r>
            <a:r>
              <a:rPr lang="en-US" altLang="ko-KR" dirty="0"/>
              <a:t>=shm&amp;sid1=105&amp;oid=031&amp;aid=0000621051’)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4226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93197" y="147898"/>
            <a:ext cx="112902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rgbClr val="64DEC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카메라로 인식된 얼굴에서 눈</a:t>
            </a:r>
            <a:r>
              <a:rPr lang="en-US" altLang="ko-KR" sz="4800" dirty="0">
                <a:solidFill>
                  <a:srgbClr val="64DEC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4800" dirty="0">
                <a:solidFill>
                  <a:srgbClr val="64DEC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홍채 인식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92EC77-56CB-4950-BCD6-A97886F470FD}"/>
              </a:ext>
            </a:extLst>
          </p:cNvPr>
          <p:cNvSpPr txBox="1"/>
          <p:nvPr/>
        </p:nvSpPr>
        <p:spPr>
          <a:xfrm>
            <a:off x="493197" y="1041429"/>
            <a:ext cx="1114140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while True:</a:t>
            </a:r>
          </a:p>
          <a:p>
            <a:r>
              <a:rPr lang="en-US" altLang="ko-KR" dirty="0"/>
              <a:t>    ret, frame = </a:t>
            </a:r>
            <a:r>
              <a:rPr lang="en-US" altLang="ko-KR" dirty="0" err="1"/>
              <a:t>cap.read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gray = cv2.cvtColor(frame, cv2.COLOR_BGR2GRAY)</a:t>
            </a:r>
          </a:p>
          <a:p>
            <a:r>
              <a:rPr lang="en-US" altLang="ko-KR" dirty="0"/>
              <a:t>    faces = </a:t>
            </a:r>
            <a:r>
              <a:rPr lang="en-US" altLang="ko-KR" dirty="0" err="1"/>
              <a:t>face_cascade.detectMultiScale</a:t>
            </a:r>
            <a:r>
              <a:rPr lang="en-US" altLang="ko-KR" dirty="0"/>
              <a:t>(gray, 1.3, 5)</a:t>
            </a:r>
          </a:p>
          <a:p>
            <a:endParaRPr lang="en-US" altLang="ko-KR" dirty="0"/>
          </a:p>
          <a:p>
            <a:r>
              <a:rPr lang="en-US" altLang="ko-KR" dirty="0"/>
              <a:t>    for (x, y, w, h) in faces:</a:t>
            </a:r>
          </a:p>
          <a:p>
            <a:r>
              <a:rPr lang="en-US" altLang="ko-KR" dirty="0"/>
              <a:t>        </a:t>
            </a:r>
            <a:r>
              <a:rPr lang="en-US" altLang="ko-KR" dirty="0">
                <a:solidFill>
                  <a:srgbClr val="00A8A4"/>
                </a:solidFill>
              </a:rPr>
              <a:t># </a:t>
            </a:r>
            <a:r>
              <a:rPr lang="ko-KR" altLang="en-US" dirty="0">
                <a:solidFill>
                  <a:srgbClr val="00A8A4"/>
                </a:solidFill>
              </a:rPr>
              <a:t>인식된 얼굴에 사각형 그리기</a:t>
            </a:r>
            <a:endParaRPr lang="en-US" altLang="ko-KR" dirty="0"/>
          </a:p>
          <a:p>
            <a:r>
              <a:rPr lang="en-US" altLang="ko-KR" dirty="0"/>
              <a:t>        cv2.rectangle(frame, (x, y), (x + w, y + h), (255, 0, 0), 2)</a:t>
            </a:r>
          </a:p>
          <a:p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en-US" altLang="ko-KR" dirty="0" err="1"/>
              <a:t>eye_color</a:t>
            </a:r>
            <a:r>
              <a:rPr lang="en-US" altLang="ko-KR" dirty="0"/>
              <a:t> = frame[</a:t>
            </a:r>
            <a:r>
              <a:rPr lang="en-US" altLang="ko-KR" dirty="0" err="1"/>
              <a:t>y:y+h</a:t>
            </a:r>
            <a:r>
              <a:rPr lang="en-US" altLang="ko-KR" dirty="0"/>
              <a:t>, x:x+w]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eye_gray</a:t>
            </a:r>
            <a:r>
              <a:rPr lang="en-US" altLang="ko-KR" dirty="0"/>
              <a:t> = gray[</a:t>
            </a:r>
            <a:r>
              <a:rPr lang="en-US" altLang="ko-KR" dirty="0" err="1"/>
              <a:t>y:y+h</a:t>
            </a:r>
            <a:r>
              <a:rPr lang="en-US" altLang="ko-KR" dirty="0"/>
              <a:t>, x:x+w]</a:t>
            </a:r>
          </a:p>
          <a:p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en-US" altLang="ko-KR" dirty="0">
                <a:solidFill>
                  <a:srgbClr val="00A8A4"/>
                </a:solidFill>
              </a:rPr>
              <a:t># </a:t>
            </a:r>
            <a:r>
              <a:rPr lang="ko-KR" altLang="en-US" dirty="0">
                <a:solidFill>
                  <a:srgbClr val="00A8A4"/>
                </a:solidFill>
              </a:rPr>
              <a:t>눈과 눈동자 인식</a:t>
            </a:r>
            <a:endParaRPr lang="ko-KR" altLang="en-US" dirty="0"/>
          </a:p>
          <a:p>
            <a:r>
              <a:rPr lang="ko-KR" altLang="en-US" dirty="0"/>
              <a:t>        </a:t>
            </a:r>
            <a:r>
              <a:rPr lang="en-US" altLang="ko-KR" dirty="0" err="1"/>
              <a:t>detectEyesAndPupils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r>
              <a:rPr lang="en-US" altLang="ko-KR" dirty="0"/>
              <a:t>    cv2.imshow("eye", frame)</a:t>
            </a:r>
          </a:p>
          <a:p>
            <a:r>
              <a:rPr lang="en-US" altLang="ko-KR" dirty="0"/>
              <a:t>    key = cv2.waitKey(30)</a:t>
            </a:r>
          </a:p>
          <a:p>
            <a:endParaRPr lang="en-US" altLang="ko-KR" dirty="0"/>
          </a:p>
          <a:p>
            <a:r>
              <a:rPr lang="en-US" altLang="ko-KR" dirty="0"/>
              <a:t>    if key == 27:</a:t>
            </a:r>
          </a:p>
          <a:p>
            <a:r>
              <a:rPr lang="en-US" altLang="ko-KR" dirty="0"/>
              <a:t>        break</a:t>
            </a:r>
          </a:p>
          <a:p>
            <a:r>
              <a:rPr lang="en-US" altLang="ko-KR" dirty="0"/>
              <a:t>cv2.destroyAllWindows()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8E1E8C-2F21-4C60-B86B-5ADFC4EBC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0371" y="2199899"/>
            <a:ext cx="3204229" cy="359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674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93197" y="147898"/>
            <a:ext cx="96231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rgbClr val="64DEC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눈과 눈동자 인식하여 그리는 함수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AC68EA-12D1-4AAE-A5F1-93C3B55153AF}"/>
              </a:ext>
            </a:extLst>
          </p:cNvPr>
          <p:cNvSpPr txBox="1"/>
          <p:nvPr/>
        </p:nvSpPr>
        <p:spPr>
          <a:xfrm>
            <a:off x="493197" y="1041429"/>
            <a:ext cx="1114140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A8A4"/>
                </a:solidFill>
              </a:rPr>
              <a:t># </a:t>
            </a:r>
            <a:r>
              <a:rPr lang="ko-KR" altLang="en-US" b="1" dirty="0">
                <a:solidFill>
                  <a:srgbClr val="00A8A4"/>
                </a:solidFill>
              </a:rPr>
              <a:t>눈과 눈동자 인식 함수</a:t>
            </a:r>
            <a:endParaRPr lang="en-US" altLang="ko-KR" b="1" dirty="0">
              <a:solidFill>
                <a:srgbClr val="00A8A4"/>
              </a:solidFill>
            </a:endParaRPr>
          </a:p>
          <a:p>
            <a:r>
              <a:rPr lang="en-US" altLang="ko-KR" dirty="0"/>
              <a:t>def </a:t>
            </a:r>
            <a:r>
              <a:rPr lang="en-US" altLang="ko-KR" dirty="0" err="1"/>
              <a:t>detectEyesAndPupils</a:t>
            </a:r>
            <a:r>
              <a:rPr lang="en-US" altLang="ko-KR" dirty="0"/>
              <a:t>() :    </a:t>
            </a:r>
          </a:p>
          <a:p>
            <a:r>
              <a:rPr lang="en-US" altLang="ko-KR" dirty="0"/>
              <a:t>    global </a:t>
            </a:r>
            <a:r>
              <a:rPr lang="en-US" altLang="ko-KR" dirty="0" err="1"/>
              <a:t>eyeCnt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>
                <a:solidFill>
                  <a:srgbClr val="00A8A4"/>
                </a:solidFill>
              </a:rPr>
              <a:t>    # </a:t>
            </a:r>
            <a:r>
              <a:rPr lang="ko-KR" altLang="en-US" b="1" dirty="0">
                <a:solidFill>
                  <a:srgbClr val="00A8A4"/>
                </a:solidFill>
              </a:rPr>
              <a:t>눈 탐색</a:t>
            </a:r>
            <a:endParaRPr lang="en-US" altLang="ko-KR" dirty="0"/>
          </a:p>
          <a:p>
            <a:r>
              <a:rPr lang="en-US" altLang="ko-KR" dirty="0"/>
              <a:t>    eyes = </a:t>
            </a:r>
            <a:r>
              <a:rPr lang="en-US" altLang="ko-KR" dirty="0" err="1"/>
              <a:t>eye_cascade.detectMultiScale</a:t>
            </a:r>
            <a:r>
              <a:rPr lang="en-US" altLang="ko-KR" dirty="0"/>
              <a:t>(</a:t>
            </a:r>
            <a:r>
              <a:rPr lang="en-US" altLang="ko-KR" dirty="0" err="1"/>
              <a:t>eye_gray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    for (ex, </a:t>
            </a:r>
            <a:r>
              <a:rPr lang="en-US" altLang="ko-KR" dirty="0" err="1"/>
              <a:t>ey</a:t>
            </a:r>
            <a:r>
              <a:rPr lang="en-US" altLang="ko-KR" dirty="0"/>
              <a:t>, </a:t>
            </a:r>
            <a:r>
              <a:rPr lang="en-US" altLang="ko-KR" dirty="0" err="1"/>
              <a:t>ew</a:t>
            </a:r>
            <a:r>
              <a:rPr lang="en-US" altLang="ko-KR" dirty="0"/>
              <a:t>, eh) in eyes:</a:t>
            </a:r>
          </a:p>
          <a:p>
            <a:r>
              <a:rPr lang="en-US" altLang="ko-KR" dirty="0"/>
              <a:t>        </a:t>
            </a:r>
            <a:r>
              <a:rPr lang="en-US" altLang="ko-KR" dirty="0">
                <a:solidFill>
                  <a:srgbClr val="00A8A4"/>
                </a:solidFill>
              </a:rPr>
              <a:t># </a:t>
            </a:r>
            <a:r>
              <a:rPr lang="ko-KR" altLang="en-US" dirty="0">
                <a:solidFill>
                  <a:srgbClr val="00A8A4"/>
                </a:solidFill>
              </a:rPr>
              <a:t>눈 사각형 그리기</a:t>
            </a:r>
            <a:endParaRPr lang="en-US" altLang="ko-KR" dirty="0"/>
          </a:p>
          <a:p>
            <a:r>
              <a:rPr lang="en-US" altLang="ko-KR" dirty="0"/>
              <a:t>        cv2.rectangle(</a:t>
            </a:r>
            <a:r>
              <a:rPr lang="en-US" altLang="ko-KR" dirty="0" err="1"/>
              <a:t>eye_color</a:t>
            </a:r>
            <a:r>
              <a:rPr lang="en-US" altLang="ko-KR" dirty="0"/>
              <a:t>, (ex, </a:t>
            </a:r>
            <a:r>
              <a:rPr lang="en-US" altLang="ko-KR" dirty="0" err="1"/>
              <a:t>ey</a:t>
            </a:r>
            <a:r>
              <a:rPr lang="en-US" altLang="ko-KR" dirty="0"/>
              <a:t>), (</a:t>
            </a:r>
            <a:r>
              <a:rPr lang="en-US" altLang="ko-KR" dirty="0" err="1"/>
              <a:t>ex+ew</a:t>
            </a:r>
            <a:r>
              <a:rPr lang="en-US" altLang="ko-KR" dirty="0"/>
              <a:t>, </a:t>
            </a:r>
            <a:r>
              <a:rPr lang="en-US" altLang="ko-KR" dirty="0" err="1"/>
              <a:t>ey+eh</a:t>
            </a:r>
            <a:r>
              <a:rPr lang="en-US" altLang="ko-KR" dirty="0"/>
              <a:t>), (0, 255, 0), 2)</a:t>
            </a:r>
            <a:endParaRPr lang="ko-KR" altLang="en-US" dirty="0"/>
          </a:p>
          <a:p>
            <a:r>
              <a:rPr lang="ko-KR" altLang="en-US" dirty="0"/>
              <a:t>        </a:t>
            </a:r>
            <a:r>
              <a:rPr lang="en-US" altLang="ko-KR" dirty="0" err="1"/>
              <a:t>roi_color</a:t>
            </a:r>
            <a:r>
              <a:rPr lang="en-US" altLang="ko-KR" dirty="0"/>
              <a:t> = </a:t>
            </a:r>
            <a:r>
              <a:rPr lang="en-US" altLang="ko-KR" dirty="0" err="1"/>
              <a:t>eye_color</a:t>
            </a:r>
            <a:r>
              <a:rPr lang="en-US" altLang="ko-KR" dirty="0"/>
              <a:t>[</a:t>
            </a:r>
            <a:r>
              <a:rPr lang="en-US" altLang="ko-KR" dirty="0" err="1"/>
              <a:t>ey</a:t>
            </a:r>
            <a:r>
              <a:rPr lang="en-US" altLang="ko-KR" dirty="0"/>
              <a:t> : </a:t>
            </a:r>
            <a:r>
              <a:rPr lang="en-US" altLang="ko-KR" dirty="0" err="1"/>
              <a:t>ey</a:t>
            </a:r>
            <a:r>
              <a:rPr lang="en-US" altLang="ko-KR" dirty="0"/>
              <a:t> + eh, ex : ex + </a:t>
            </a:r>
            <a:r>
              <a:rPr lang="en-US" altLang="ko-KR" dirty="0" err="1"/>
              <a:t>ew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roi_gray</a:t>
            </a:r>
            <a:r>
              <a:rPr lang="en-US" altLang="ko-KR" dirty="0"/>
              <a:t> = </a:t>
            </a:r>
            <a:r>
              <a:rPr lang="en-US" altLang="ko-KR" dirty="0" err="1"/>
              <a:t>eye_gray</a:t>
            </a:r>
            <a:r>
              <a:rPr lang="en-US" altLang="ko-KR" dirty="0"/>
              <a:t>[</a:t>
            </a:r>
            <a:r>
              <a:rPr lang="en-US" altLang="ko-KR" dirty="0" err="1"/>
              <a:t>ey</a:t>
            </a:r>
            <a:r>
              <a:rPr lang="en-US" altLang="ko-KR" dirty="0"/>
              <a:t> : </a:t>
            </a:r>
            <a:r>
              <a:rPr lang="en-US" altLang="ko-KR" dirty="0" err="1"/>
              <a:t>ey</a:t>
            </a:r>
            <a:r>
              <a:rPr lang="en-US" altLang="ko-KR" dirty="0"/>
              <a:t> + eh, ex : ex + </a:t>
            </a:r>
            <a:r>
              <a:rPr lang="en-US" altLang="ko-KR" dirty="0" err="1"/>
              <a:t>ew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        rows, cols, _ = </a:t>
            </a:r>
            <a:r>
              <a:rPr lang="en-US" altLang="ko-KR" dirty="0" err="1"/>
              <a:t>roi_color.shape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en-US" altLang="ko-KR" dirty="0" err="1"/>
              <a:t>roi_gray</a:t>
            </a:r>
            <a:r>
              <a:rPr lang="en-US" altLang="ko-KR" dirty="0"/>
              <a:t> = cv2.GaussianBlur(</a:t>
            </a:r>
            <a:r>
              <a:rPr lang="en-US" altLang="ko-KR" dirty="0" err="1"/>
              <a:t>roi_gray</a:t>
            </a:r>
            <a:r>
              <a:rPr lang="en-US" altLang="ko-KR" dirty="0"/>
              <a:t>, (7,7), 0)</a:t>
            </a:r>
          </a:p>
          <a:p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en-US" altLang="ko-KR" dirty="0">
                <a:solidFill>
                  <a:srgbClr val="00A8A4"/>
                </a:solidFill>
              </a:rPr>
              <a:t># </a:t>
            </a:r>
            <a:r>
              <a:rPr lang="ko-KR" altLang="en-US" dirty="0">
                <a:solidFill>
                  <a:srgbClr val="00A8A4"/>
                </a:solidFill>
              </a:rPr>
              <a:t>홍채 탐색</a:t>
            </a:r>
            <a:endParaRPr lang="ko-KR" altLang="en-US" dirty="0"/>
          </a:p>
          <a:p>
            <a:r>
              <a:rPr lang="ko-KR" altLang="en-US" dirty="0"/>
              <a:t>        </a:t>
            </a:r>
            <a:r>
              <a:rPr lang="en-US" altLang="ko-KR" dirty="0"/>
              <a:t>_, threshold = cv2.threshold(</a:t>
            </a:r>
            <a:r>
              <a:rPr lang="en-US" altLang="ko-KR" dirty="0" err="1"/>
              <a:t>roi_gray</a:t>
            </a:r>
            <a:r>
              <a:rPr lang="en-US" altLang="ko-KR" dirty="0"/>
              <a:t>, 40, 255, cv2.THRESH_BINARY_INV)</a:t>
            </a:r>
          </a:p>
          <a:p>
            <a:r>
              <a:rPr lang="en-US" altLang="ko-KR" dirty="0"/>
              <a:t>        contours, _ = cv2.findContours(threshold, cv2.RETR_TREE, cv2.CHAIN_APPROX_SIMPLE)</a:t>
            </a:r>
          </a:p>
          <a:p>
            <a:r>
              <a:rPr lang="en-US" altLang="ko-KR" dirty="0"/>
              <a:t>        contours = sorted(contours, key=lambda x: cv2.contourArea(x), reverse=True)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A4F6E4-FB9C-4988-AD65-AA64BF89D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0371" y="1527546"/>
            <a:ext cx="3204229" cy="359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818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DC9F0D-6E71-448F-8FF4-96B846339404}"/>
              </a:ext>
            </a:extLst>
          </p:cNvPr>
          <p:cNvSpPr txBox="1"/>
          <p:nvPr/>
        </p:nvSpPr>
        <p:spPr>
          <a:xfrm>
            <a:off x="493197" y="147898"/>
            <a:ext cx="96231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rgbClr val="64DEC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눈과 눈동자 인식하여 그리는 함수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98D059-B344-4C53-B6C3-A61A03FB0E18}"/>
              </a:ext>
            </a:extLst>
          </p:cNvPr>
          <p:cNvSpPr txBox="1"/>
          <p:nvPr/>
        </p:nvSpPr>
        <p:spPr>
          <a:xfrm>
            <a:off x="493197" y="1041429"/>
            <a:ext cx="1114140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    for </a:t>
            </a:r>
            <a:r>
              <a:rPr lang="en-US" altLang="ko-KR" dirty="0" err="1"/>
              <a:t>cnt</a:t>
            </a:r>
            <a:r>
              <a:rPr lang="en-US" altLang="ko-KR" dirty="0"/>
              <a:t> in contours:</a:t>
            </a:r>
          </a:p>
          <a:p>
            <a:r>
              <a:rPr lang="en-US" altLang="ko-KR" dirty="0"/>
              <a:t>            (</a:t>
            </a:r>
            <a:r>
              <a:rPr lang="en-US" altLang="ko-KR" dirty="0" err="1"/>
              <a:t>x,y,w,h</a:t>
            </a:r>
            <a:r>
              <a:rPr lang="en-US" altLang="ko-KR" dirty="0"/>
              <a:t>) = cv2.boundingRect(</a:t>
            </a:r>
            <a:r>
              <a:rPr lang="en-US" altLang="ko-KR" dirty="0" err="1"/>
              <a:t>cnt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	 </a:t>
            </a:r>
            <a:r>
              <a:rPr lang="en-US" altLang="ko-KR" dirty="0">
                <a:solidFill>
                  <a:srgbClr val="00A8A4"/>
                </a:solidFill>
              </a:rPr>
              <a:t># </a:t>
            </a:r>
            <a:r>
              <a:rPr lang="ko-KR" altLang="en-US" dirty="0">
                <a:solidFill>
                  <a:srgbClr val="00A8A4"/>
                </a:solidFill>
              </a:rPr>
              <a:t>홍채 사각형 그리기</a:t>
            </a:r>
            <a:endParaRPr lang="en-US" altLang="ko-KR" dirty="0"/>
          </a:p>
          <a:p>
            <a:r>
              <a:rPr lang="en-US" altLang="ko-KR" dirty="0"/>
              <a:t>            cv2.rectangle(</a:t>
            </a:r>
            <a:r>
              <a:rPr lang="en-US" altLang="ko-KR" dirty="0" err="1"/>
              <a:t>roi_color</a:t>
            </a:r>
            <a:r>
              <a:rPr lang="en-US" altLang="ko-KR" dirty="0"/>
              <a:t>, (</a:t>
            </a:r>
            <a:r>
              <a:rPr lang="en-US" altLang="ko-KR" dirty="0" err="1"/>
              <a:t>x,y</a:t>
            </a:r>
            <a:r>
              <a:rPr lang="en-US" altLang="ko-KR" dirty="0"/>
              <a:t>), (</a:t>
            </a:r>
            <a:r>
              <a:rPr lang="en-US" altLang="ko-KR" dirty="0" err="1"/>
              <a:t>x+w</a:t>
            </a:r>
            <a:r>
              <a:rPr lang="en-US" altLang="ko-KR" dirty="0"/>
              <a:t>, </a:t>
            </a:r>
            <a:r>
              <a:rPr lang="en-US" altLang="ko-KR" dirty="0" err="1"/>
              <a:t>y+h</a:t>
            </a:r>
            <a:r>
              <a:rPr lang="en-US" altLang="ko-KR" dirty="0"/>
              <a:t>), (255, 0, 0), 2)</a:t>
            </a:r>
          </a:p>
          <a:p>
            <a:r>
              <a:rPr lang="en-US" altLang="ko-KR" dirty="0"/>
              <a:t>	 </a:t>
            </a:r>
            <a:r>
              <a:rPr lang="en-US" altLang="ko-KR" dirty="0">
                <a:solidFill>
                  <a:srgbClr val="00A8A4"/>
                </a:solidFill>
              </a:rPr>
              <a:t># </a:t>
            </a:r>
            <a:r>
              <a:rPr lang="ko-KR" altLang="en-US" dirty="0">
                <a:solidFill>
                  <a:srgbClr val="00A8A4"/>
                </a:solidFill>
              </a:rPr>
              <a:t>동공 중심을 지나는 눈 세로선</a:t>
            </a:r>
            <a:endParaRPr lang="ko-KR" altLang="en-US" dirty="0"/>
          </a:p>
          <a:p>
            <a:r>
              <a:rPr lang="ko-KR" altLang="en-US" dirty="0"/>
              <a:t>            </a:t>
            </a:r>
            <a:r>
              <a:rPr lang="en-US" altLang="ko-KR" dirty="0"/>
              <a:t>cv2.line(</a:t>
            </a:r>
            <a:r>
              <a:rPr lang="en-US" altLang="ko-KR" dirty="0" err="1"/>
              <a:t>roi_color</a:t>
            </a:r>
            <a:r>
              <a:rPr lang="en-US" altLang="ko-KR" dirty="0"/>
              <a:t>, (</a:t>
            </a:r>
            <a:r>
              <a:rPr lang="en-US" altLang="ko-KR" dirty="0" err="1"/>
              <a:t>x+int</a:t>
            </a:r>
            <a:r>
              <a:rPr lang="en-US" altLang="ko-KR" dirty="0"/>
              <a:t>(w/2), 0), (</a:t>
            </a:r>
            <a:r>
              <a:rPr lang="en-US" altLang="ko-KR" dirty="0" err="1"/>
              <a:t>x+int</a:t>
            </a:r>
            <a:r>
              <a:rPr lang="en-US" altLang="ko-KR" dirty="0"/>
              <a:t>(w/2), rows), (0, 255, 0), 1</a:t>
            </a:r>
          </a:p>
          <a:p>
            <a:r>
              <a:rPr lang="en-US" altLang="ko-KR" dirty="0"/>
              <a:t>	 </a:t>
            </a:r>
            <a:r>
              <a:rPr lang="en-US" altLang="ko-KR" dirty="0">
                <a:solidFill>
                  <a:srgbClr val="00A8A4"/>
                </a:solidFill>
              </a:rPr>
              <a:t># </a:t>
            </a:r>
            <a:r>
              <a:rPr lang="ko-KR" altLang="en-US" dirty="0">
                <a:solidFill>
                  <a:srgbClr val="00A8A4"/>
                </a:solidFill>
              </a:rPr>
              <a:t>동공 중심을 지나는 눈 가로선</a:t>
            </a:r>
            <a:endParaRPr lang="ko-KR" altLang="en-US" dirty="0"/>
          </a:p>
          <a:p>
            <a:r>
              <a:rPr lang="ko-KR" altLang="en-US" dirty="0"/>
              <a:t>            </a:t>
            </a:r>
            <a:r>
              <a:rPr lang="en-US" altLang="ko-KR" dirty="0"/>
              <a:t>cv2.line(</a:t>
            </a:r>
            <a:r>
              <a:rPr lang="en-US" altLang="ko-KR" dirty="0" err="1"/>
              <a:t>roi_color</a:t>
            </a:r>
            <a:r>
              <a:rPr lang="en-US" altLang="ko-KR" dirty="0"/>
              <a:t>, (0, </a:t>
            </a:r>
            <a:r>
              <a:rPr lang="en-US" altLang="ko-KR" dirty="0" err="1"/>
              <a:t>y+int</a:t>
            </a:r>
            <a:r>
              <a:rPr lang="en-US" altLang="ko-KR" dirty="0"/>
              <a:t>(h/2)), (cols, </a:t>
            </a:r>
            <a:r>
              <a:rPr lang="en-US" altLang="ko-KR" dirty="0" err="1"/>
              <a:t>y+int</a:t>
            </a:r>
            <a:r>
              <a:rPr lang="en-US" altLang="ko-KR" dirty="0"/>
              <a:t>(h/2)), (0,255,0), 1)</a:t>
            </a:r>
          </a:p>
          <a:p>
            <a:r>
              <a:rPr lang="en-US" altLang="ko-KR" dirty="0"/>
              <a:t>	 </a:t>
            </a:r>
            <a:r>
              <a:rPr lang="en-US" altLang="ko-KR" dirty="0">
                <a:solidFill>
                  <a:srgbClr val="00A8A4"/>
                </a:solidFill>
              </a:rPr>
              <a:t># </a:t>
            </a:r>
            <a:r>
              <a:rPr lang="ko-KR" altLang="en-US" dirty="0">
                <a:solidFill>
                  <a:srgbClr val="00A8A4"/>
                </a:solidFill>
              </a:rPr>
              <a:t>동공 중심</a:t>
            </a:r>
            <a:endParaRPr lang="ko-KR" altLang="en-US" dirty="0"/>
          </a:p>
          <a:p>
            <a:r>
              <a:rPr lang="ko-KR" altLang="en-US" dirty="0"/>
              <a:t>            </a:t>
            </a:r>
            <a:r>
              <a:rPr lang="en-US" altLang="ko-KR" dirty="0"/>
              <a:t>cv2.line(</a:t>
            </a:r>
            <a:r>
              <a:rPr lang="en-US" altLang="ko-KR" dirty="0" err="1"/>
              <a:t>roi_color</a:t>
            </a:r>
            <a:r>
              <a:rPr lang="en-US" altLang="ko-KR" dirty="0"/>
              <a:t>, (</a:t>
            </a:r>
            <a:r>
              <a:rPr lang="en-US" altLang="ko-KR" dirty="0" err="1"/>
              <a:t>x+int</a:t>
            </a:r>
            <a:r>
              <a:rPr lang="en-US" altLang="ko-KR" dirty="0"/>
              <a:t>(w/2), </a:t>
            </a:r>
            <a:r>
              <a:rPr lang="en-US" altLang="ko-KR" dirty="0" err="1"/>
              <a:t>y+int</a:t>
            </a:r>
            <a:r>
              <a:rPr lang="en-US" altLang="ko-KR" dirty="0"/>
              <a:t>(h/2)), (</a:t>
            </a:r>
            <a:r>
              <a:rPr lang="en-US" altLang="ko-KR" dirty="0" err="1"/>
              <a:t>x+int</a:t>
            </a:r>
            <a:r>
              <a:rPr lang="en-US" altLang="ko-KR" dirty="0"/>
              <a:t>(w/2), </a:t>
            </a:r>
            <a:r>
              <a:rPr lang="en-US" altLang="ko-KR" dirty="0" err="1"/>
              <a:t>y+int</a:t>
            </a:r>
            <a:r>
              <a:rPr lang="en-US" altLang="ko-KR" dirty="0"/>
              <a:t>(h/2)), (0, 0, 255), 2)</a:t>
            </a:r>
          </a:p>
          <a:p>
            <a:pPr lvl="2"/>
            <a:endParaRPr lang="en-US" altLang="ko-KR" dirty="0">
              <a:solidFill>
                <a:srgbClr val="00A8A4"/>
              </a:solidFill>
            </a:endParaRPr>
          </a:p>
          <a:p>
            <a:pPr lvl="2"/>
            <a:r>
              <a:rPr lang="en-US" altLang="ko-KR" dirty="0">
                <a:solidFill>
                  <a:srgbClr val="00A8A4"/>
                </a:solidFill>
              </a:rPr>
              <a:t># </a:t>
            </a:r>
            <a:r>
              <a:rPr lang="ko-KR" altLang="en-US" dirty="0">
                <a:solidFill>
                  <a:srgbClr val="00A8A4"/>
                </a:solidFill>
              </a:rPr>
              <a:t>눈 세로길이에 대한 동공부터 눈 하단까지의 비율</a:t>
            </a:r>
            <a:endParaRPr lang="en-US" altLang="ko-KR" dirty="0"/>
          </a:p>
          <a:p>
            <a:r>
              <a:rPr lang="en-US" altLang="ko-KR" dirty="0"/>
              <a:t>    	 rat = (rows - (y + int(h/2))) / rows * 100  </a:t>
            </a:r>
          </a:p>
          <a:p>
            <a:r>
              <a:rPr lang="en-US" altLang="ko-KR" dirty="0"/>
              <a:t>            print(f'{rat}%’)</a:t>
            </a:r>
          </a:p>
          <a:p>
            <a:r>
              <a:rPr lang="en-US" altLang="ko-KR" dirty="0"/>
              <a:t>	</a:t>
            </a:r>
            <a:r>
              <a:rPr lang="en-US" altLang="ko-KR" dirty="0">
                <a:solidFill>
                  <a:srgbClr val="00A8A4"/>
                </a:solidFill>
              </a:rPr>
              <a:t> # </a:t>
            </a:r>
            <a:r>
              <a:rPr lang="ko-KR" altLang="en-US" dirty="0">
                <a:solidFill>
                  <a:srgbClr val="00A8A4"/>
                </a:solidFill>
              </a:rPr>
              <a:t>동공부터 눈 하단까지 세로선</a:t>
            </a:r>
            <a:endParaRPr lang="en-US" altLang="ko-KR" dirty="0"/>
          </a:p>
          <a:p>
            <a:r>
              <a:rPr lang="en-US" altLang="ko-KR" dirty="0"/>
              <a:t>            cv2.line(</a:t>
            </a:r>
            <a:r>
              <a:rPr lang="en-US" altLang="ko-KR" dirty="0" err="1"/>
              <a:t>roi_color</a:t>
            </a:r>
            <a:r>
              <a:rPr lang="en-US" altLang="ko-KR" dirty="0"/>
              <a:t>, (</a:t>
            </a:r>
            <a:r>
              <a:rPr lang="en-US" altLang="ko-KR" dirty="0" err="1"/>
              <a:t>x+int</a:t>
            </a:r>
            <a:r>
              <a:rPr lang="en-US" altLang="ko-KR" dirty="0"/>
              <a:t>(w/2), </a:t>
            </a:r>
            <a:r>
              <a:rPr lang="en-US" altLang="ko-KR" dirty="0" err="1"/>
              <a:t>y+int</a:t>
            </a:r>
            <a:r>
              <a:rPr lang="en-US" altLang="ko-KR" dirty="0"/>
              <a:t>(h/2)), (</a:t>
            </a:r>
            <a:r>
              <a:rPr lang="en-US" altLang="ko-KR" dirty="0" err="1"/>
              <a:t>x+int</a:t>
            </a:r>
            <a:r>
              <a:rPr lang="en-US" altLang="ko-KR" dirty="0"/>
              <a:t>(w/2), rows), (0, 255, 255), 2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B177DD-3A5D-431E-B0B2-995ABB539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5012" y="1041429"/>
            <a:ext cx="2239588" cy="251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759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DC9F0D-6E71-448F-8FF4-96B846339404}"/>
              </a:ext>
            </a:extLst>
          </p:cNvPr>
          <p:cNvSpPr txBox="1"/>
          <p:nvPr/>
        </p:nvSpPr>
        <p:spPr>
          <a:xfrm>
            <a:off x="493197" y="147898"/>
            <a:ext cx="96231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rgbClr val="64DEC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눈과 눈동자 인식하여 그리는 함수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98D059-B344-4C53-B6C3-A61A03FB0E18}"/>
              </a:ext>
            </a:extLst>
          </p:cNvPr>
          <p:cNvSpPr txBox="1"/>
          <p:nvPr/>
        </p:nvSpPr>
        <p:spPr>
          <a:xfrm>
            <a:off x="493197" y="1041429"/>
            <a:ext cx="1114140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	 </a:t>
            </a:r>
            <a:r>
              <a:rPr lang="en-US" altLang="ko-KR" dirty="0">
                <a:solidFill>
                  <a:srgbClr val="00A8A4"/>
                </a:solidFill>
              </a:rPr>
              <a:t># </a:t>
            </a:r>
            <a:r>
              <a:rPr lang="ko-KR" altLang="en-US" dirty="0">
                <a:solidFill>
                  <a:srgbClr val="00A8A4"/>
                </a:solidFill>
              </a:rPr>
              <a:t>사용자 맞춤 비율 적용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if(rat &lt; 47) :</a:t>
            </a:r>
            <a:endParaRPr lang="ko-KR" altLang="en-US" dirty="0"/>
          </a:p>
          <a:p>
            <a:r>
              <a:rPr lang="ko-KR" altLang="en-US" dirty="0"/>
              <a:t>                </a:t>
            </a:r>
            <a:r>
              <a:rPr lang="en-US" altLang="ko-KR" dirty="0" err="1"/>
              <a:t>eyeCnt</a:t>
            </a:r>
            <a:r>
              <a:rPr lang="en-US" altLang="ko-KR" dirty="0"/>
              <a:t> += 1</a:t>
            </a:r>
          </a:p>
          <a:p>
            <a:r>
              <a:rPr lang="en-US" altLang="ko-KR" dirty="0"/>
              <a:t>            </a:t>
            </a:r>
          </a:p>
          <a:p>
            <a:r>
              <a:rPr lang="en-US" altLang="ko-KR" dirty="0"/>
              <a:t>	 </a:t>
            </a:r>
            <a:r>
              <a:rPr lang="en-US" altLang="ko-KR" dirty="0">
                <a:solidFill>
                  <a:srgbClr val="00A8A4"/>
                </a:solidFill>
              </a:rPr>
              <a:t># </a:t>
            </a:r>
            <a:r>
              <a:rPr lang="ko-KR" altLang="en-US" dirty="0">
                <a:solidFill>
                  <a:srgbClr val="00A8A4"/>
                </a:solidFill>
              </a:rPr>
              <a:t>사용자의 읽기 속도에 따라 맞춤 적용</a:t>
            </a:r>
            <a:endParaRPr lang="en-US" altLang="ko-KR" dirty="0"/>
          </a:p>
          <a:p>
            <a:r>
              <a:rPr lang="en-US" altLang="ko-KR" dirty="0"/>
              <a:t>            if(</a:t>
            </a:r>
            <a:r>
              <a:rPr lang="en-US" altLang="ko-KR" dirty="0" err="1"/>
              <a:t>eyeCnt</a:t>
            </a:r>
            <a:r>
              <a:rPr lang="en-US" altLang="ko-KR" dirty="0"/>
              <a:t> &gt;= 7) :</a:t>
            </a:r>
            <a:endParaRPr lang="ko-KR" altLang="en-US" dirty="0"/>
          </a:p>
          <a:p>
            <a:r>
              <a:rPr lang="ko-KR" altLang="en-US" dirty="0"/>
              <a:t>                </a:t>
            </a:r>
            <a:r>
              <a:rPr lang="en-US" altLang="ko-KR" dirty="0" err="1"/>
              <a:t>eyeCnt</a:t>
            </a:r>
            <a:r>
              <a:rPr lang="en-US" altLang="ko-KR" dirty="0"/>
              <a:t> = 0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doScrollDown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r>
              <a:rPr lang="en-US" altLang="ko-KR" dirty="0"/>
              <a:t>            break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71966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1523</TotalTime>
  <Words>1480</Words>
  <Application>Microsoft Office PowerPoint</Application>
  <PresentationFormat>와이드스크린</PresentationFormat>
  <Paragraphs>146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Arial</vt:lpstr>
      <vt:lpstr>HY견고딕</vt:lpstr>
      <vt:lpstr>KoPubWorld돋움체 Light</vt:lpstr>
      <vt:lpstr>KoPubWorld돋움체 Bold</vt:lpstr>
      <vt:lpstr>맑은 고딕</vt:lpstr>
      <vt:lpstr>Aharoni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유진</dc:creator>
  <cp:lastModifiedBy>유진</cp:lastModifiedBy>
  <cp:revision>87</cp:revision>
  <dcterms:created xsi:type="dcterms:W3CDTF">2020-01-03T14:16:53Z</dcterms:created>
  <dcterms:modified xsi:type="dcterms:W3CDTF">2021-08-29T11:26:54Z</dcterms:modified>
</cp:coreProperties>
</file>