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5" r:id="rId2"/>
    <p:sldId id="317" r:id="rId3"/>
    <p:sldId id="306" r:id="rId4"/>
    <p:sldId id="307" r:id="rId5"/>
    <p:sldId id="312" r:id="rId6"/>
    <p:sldId id="313" r:id="rId7"/>
    <p:sldId id="319" r:id="rId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9" autoAdjust="0"/>
    <p:restoredTop sz="94649"/>
  </p:normalViewPr>
  <p:slideViewPr>
    <p:cSldViewPr>
      <p:cViewPr varScale="1">
        <p:scale>
          <a:sx n="69" d="100"/>
          <a:sy n="69" d="100"/>
        </p:scale>
        <p:origin x="62" y="31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973"/>
    </p:cViewPr>
  </p:sorterViewPr>
  <p:notesViewPr>
    <p:cSldViewPr>
      <p:cViewPr varScale="1">
        <p:scale>
          <a:sx n="146" d="100"/>
          <a:sy n="146" d="100"/>
        </p:scale>
        <p:origin x="580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087D0-28ED-D84C-93F7-83CB77290261}" type="datetimeFigureOut">
              <a:rPr lang="en-KR" smtClean="0"/>
              <a:t>10/03/2024</a:t>
            </a:fld>
            <a:endParaRPr lang="en-K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2D29-E33A-6F45-8E13-7C8CB310D141}" type="slidenum">
              <a:rPr lang="en-KR" smtClean="0"/>
              <a:t>‹#›</a:t>
            </a:fld>
            <a:endParaRPr lang="en-KR"/>
          </a:p>
        </p:txBody>
      </p:sp>
    </p:spTree>
    <p:extLst>
      <p:ext uri="{BB962C8B-B14F-4D97-AF65-F5344CB8AC3E}">
        <p14:creationId xmlns:p14="http://schemas.microsoft.com/office/powerpoint/2010/main" val="3020740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60474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32190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92539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401634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60990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78148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04140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8686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60323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33001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6291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103573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8256"/>
            <a:ext cx="8229600" cy="1143000"/>
          </a:xfrm>
        </p:spPr>
        <p:txBody>
          <a:bodyPr>
            <a:normAutofit/>
          </a:bodyPr>
          <a:lstStyle/>
          <a:p>
            <a:r>
              <a:rPr lang="en-US" altLang="ko-KR" b="1" dirty="0">
                <a:latin typeface="Arial" panose="020B0604020202020204" pitchFamily="34" charset="0"/>
                <a:cs typeface="Arial" panose="020B0604020202020204" pitchFamily="34" charset="0"/>
              </a:rPr>
              <a:t>Pronoun Reference</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57200" y="1340768"/>
            <a:ext cx="8435280" cy="3744416"/>
          </a:xfrm>
        </p:spPr>
        <p:txBody>
          <a:bodyPr>
            <a:noAutofit/>
          </a:bodyPr>
          <a:lstStyle/>
          <a:p>
            <a:r>
              <a:rPr lang="en-US" altLang="ko-KR" sz="2200" dirty="0">
                <a:latin typeface="Arial" panose="020B0604020202020204" pitchFamily="34" charset="0"/>
                <a:cs typeface="Arial" panose="020B0604020202020204" pitchFamily="34" charset="0"/>
              </a:rPr>
              <a:t>Pronouns help readers track essential sentence elements. If readers have </a:t>
            </a:r>
            <a:r>
              <a:rPr lang="en-US" altLang="ko-KR" sz="2200" dirty="0">
                <a:highlight>
                  <a:srgbClr val="FFFF00"/>
                </a:highlight>
                <a:latin typeface="Arial" panose="020B0604020202020204" pitchFamily="34" charset="0"/>
                <a:cs typeface="Arial" panose="020B0604020202020204" pitchFamily="34" charset="0"/>
              </a:rPr>
              <a:t>verbal cues </a:t>
            </a:r>
            <a:r>
              <a:rPr lang="en-US" altLang="ko-KR" sz="2200" dirty="0">
                <a:latin typeface="Arial" panose="020B0604020202020204" pitchFamily="34" charset="0"/>
                <a:cs typeface="Arial" panose="020B0604020202020204" pitchFamily="34" charset="0"/>
              </a:rPr>
              <a:t>to follow—pronouns AND </a:t>
            </a:r>
            <a:r>
              <a:rPr lang="en-US" altLang="ko-KR" sz="2200" dirty="0">
                <a:highlight>
                  <a:srgbClr val="FFFF00"/>
                </a:highlight>
                <a:latin typeface="Arial" panose="020B0604020202020204" pitchFamily="34" charset="0"/>
                <a:cs typeface="Arial" panose="020B0604020202020204" pitchFamily="34" charset="0"/>
              </a:rPr>
              <a:t>transitions</a:t>
            </a:r>
            <a:r>
              <a:rPr lang="en-US" altLang="ko-KR" sz="2200" dirty="0">
                <a:latin typeface="Arial" panose="020B0604020202020204" pitchFamily="34" charset="0"/>
                <a:cs typeface="Arial" panose="020B0604020202020204" pitchFamily="34" charset="0"/>
              </a:rPr>
              <a:t>—they can forge connections between information in the paragraph to trace a unified sequence of ideas.</a:t>
            </a:r>
          </a:p>
          <a:p>
            <a:pPr marL="0" indent="0">
              <a:buNone/>
            </a:pPr>
            <a:r>
              <a:rPr lang="en-US" altLang="ko-KR" sz="2200" dirty="0">
                <a:latin typeface="Arial" panose="020B0604020202020204" pitchFamily="34" charset="0"/>
                <a:cs typeface="Arial" panose="020B0604020202020204" pitchFamily="34" charset="0"/>
              </a:rPr>
              <a:t>     </a:t>
            </a:r>
          </a:p>
          <a:p>
            <a:r>
              <a:rPr lang="en-US" altLang="ko-KR" sz="2200" dirty="0">
                <a:latin typeface="Arial" panose="020B0604020202020204" pitchFamily="34" charset="0"/>
                <a:cs typeface="Arial" panose="020B0604020202020204" pitchFamily="34" charset="0"/>
              </a:rPr>
              <a:t>Pronouns also help writers </a:t>
            </a:r>
            <a:r>
              <a:rPr lang="en-US" altLang="ko-KR" sz="2200" dirty="0">
                <a:highlight>
                  <a:srgbClr val="FFFF00"/>
                </a:highlight>
                <a:latin typeface="Arial" panose="020B0604020202020204" pitchFamily="34" charset="0"/>
                <a:cs typeface="Arial" panose="020B0604020202020204" pitchFamily="34" charset="0"/>
              </a:rPr>
              <a:t>avoid repeating a noun </a:t>
            </a:r>
            <a:r>
              <a:rPr lang="en-US" altLang="ko-KR" sz="2200" dirty="0">
                <a:latin typeface="Arial" panose="020B0604020202020204" pitchFamily="34" charset="0"/>
                <a:cs typeface="Arial" panose="020B0604020202020204" pitchFamily="34" charset="0"/>
              </a:rPr>
              <a:t>(phrase) monotonously and thus </a:t>
            </a:r>
            <a:r>
              <a:rPr lang="en-US" altLang="ko-KR" sz="2200" dirty="0">
                <a:highlight>
                  <a:srgbClr val="FFFF00"/>
                </a:highlight>
                <a:latin typeface="Arial" panose="020B0604020202020204" pitchFamily="34" charset="0"/>
                <a:cs typeface="Arial" panose="020B0604020202020204" pitchFamily="34" charset="0"/>
              </a:rPr>
              <a:t>reduce wordiness.</a:t>
            </a:r>
          </a:p>
          <a:p>
            <a:pPr marL="457200" lvl="1" indent="0">
              <a:buNone/>
            </a:pPr>
            <a:r>
              <a:rPr lang="en-US" altLang="ko-KR" sz="2400" dirty="0">
                <a:latin typeface="Arial" panose="020B0604020202020204" pitchFamily="34" charset="0"/>
                <a:cs typeface="Arial" panose="020B0604020202020204" pitchFamily="34" charset="0"/>
              </a:rPr>
              <a:t>e.g., </a:t>
            </a:r>
            <a:r>
              <a:rPr lang="en-US" altLang="ko-KR" sz="2400" u="sng" dirty="0">
                <a:latin typeface="Arial" panose="020B0604020202020204" pitchFamily="34" charset="0"/>
                <a:cs typeface="Arial" panose="020B0604020202020204" pitchFamily="34" charset="0"/>
              </a:rPr>
              <a:t>The largest snake in the zoo</a:t>
            </a:r>
            <a:r>
              <a:rPr lang="en-US" altLang="ko-KR" sz="2400" dirty="0">
                <a:latin typeface="Arial" panose="020B0604020202020204" pitchFamily="34" charset="0"/>
                <a:cs typeface="Arial" panose="020B0604020202020204" pitchFamily="34" charset="0"/>
              </a:rPr>
              <a:t> was big enough to wrap </a:t>
            </a:r>
            <a:r>
              <a:rPr lang="en-US" altLang="ko-KR" sz="2400" u="sng" dirty="0">
                <a:highlight>
                  <a:srgbClr val="FFFF00"/>
                </a:highlight>
                <a:latin typeface="Arial" panose="020B0604020202020204" pitchFamily="34" charset="0"/>
                <a:cs typeface="Arial" panose="020B0604020202020204" pitchFamily="34" charset="0"/>
              </a:rPr>
              <a:t>its</a:t>
            </a:r>
            <a:r>
              <a:rPr lang="en-US" altLang="ko-KR" sz="2400" u="sng"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body twice around me. (</a:t>
            </a:r>
            <a:r>
              <a:rPr lang="en-US" altLang="ko-KR" sz="2400" dirty="0">
                <a:highlight>
                  <a:srgbClr val="FFFF00"/>
                </a:highlight>
                <a:latin typeface="Arial" panose="020B0604020202020204" pitchFamily="34" charset="0"/>
                <a:cs typeface="Arial" panose="020B0604020202020204" pitchFamily="34" charset="0"/>
              </a:rPr>
              <a:t>less wordy = concise</a:t>
            </a:r>
            <a:r>
              <a:rPr lang="en-US" altLang="ko-KR"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1742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8256"/>
            <a:ext cx="8229600" cy="1143000"/>
          </a:xfrm>
        </p:spPr>
        <p:txBody>
          <a:bodyPr>
            <a:normAutofit/>
          </a:bodyPr>
          <a:lstStyle/>
          <a:p>
            <a:r>
              <a:rPr lang="en-US" altLang="ko-KR" b="1" dirty="0">
                <a:latin typeface="Arial" panose="020B0604020202020204" pitchFamily="34" charset="0"/>
                <a:cs typeface="Arial" panose="020B0604020202020204" pitchFamily="34" charset="0"/>
              </a:rPr>
              <a:t>Pronoun Reference</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57200" y="1340768"/>
            <a:ext cx="8435280" cy="2880320"/>
          </a:xfrm>
        </p:spPr>
        <p:txBody>
          <a:bodyPr>
            <a:noAutofit/>
          </a:bodyPr>
          <a:lstStyle/>
          <a:p>
            <a:pPr marL="0" indent="0">
              <a:buNone/>
            </a:pPr>
            <a:r>
              <a:rPr lang="en-US" altLang="ko-KR" sz="2200" dirty="0">
                <a:latin typeface="Arial" panose="020B0604020202020204" pitchFamily="34" charset="0"/>
                <a:cs typeface="Arial" panose="020B0604020202020204" pitchFamily="34" charset="0"/>
              </a:rPr>
              <a:t>A pronoun should </a:t>
            </a:r>
            <a:r>
              <a:rPr lang="en-US" altLang="ko-KR" sz="2200" dirty="0">
                <a:highlight>
                  <a:srgbClr val="FFFF00"/>
                </a:highlight>
                <a:latin typeface="Arial" panose="020B0604020202020204" pitchFamily="34" charset="0"/>
                <a:cs typeface="Arial" panose="020B0604020202020204" pitchFamily="34" charset="0"/>
              </a:rPr>
              <a:t>clearly refer to one</a:t>
            </a:r>
            <a:r>
              <a:rPr lang="en-US" altLang="ko-KR" sz="2200" dirty="0">
                <a:latin typeface="Arial" panose="020B0604020202020204" pitchFamily="34" charset="0"/>
                <a:cs typeface="Arial" panose="020B0604020202020204" pitchFamily="34" charset="0"/>
              </a:rPr>
              <a:t>, </a:t>
            </a:r>
            <a:r>
              <a:rPr lang="en-US" altLang="ko-KR" sz="2200" dirty="0">
                <a:highlight>
                  <a:srgbClr val="FFFF00"/>
                </a:highlight>
                <a:latin typeface="Arial" panose="020B0604020202020204" pitchFamily="34" charset="0"/>
                <a:cs typeface="Arial" panose="020B0604020202020204" pitchFamily="34" charset="0"/>
              </a:rPr>
              <a:t>unmistakable noun (phrase) that comes before the pronoun.</a:t>
            </a:r>
          </a:p>
          <a:p>
            <a:pPr marL="0" indent="0">
              <a:buNone/>
            </a:pPr>
            <a:r>
              <a:rPr lang="en-US" altLang="ko-KR" sz="2400" dirty="0">
                <a:latin typeface="Arial" panose="020B0604020202020204" pitchFamily="34" charset="0"/>
                <a:cs typeface="Arial" panose="020B0604020202020204" pitchFamily="34" charset="0"/>
              </a:rPr>
              <a:t>e.g., </a:t>
            </a:r>
            <a:r>
              <a:rPr lang="en-US" altLang="ko-KR" sz="2200" dirty="0">
                <a:latin typeface="Arial" panose="020B0604020202020204" pitchFamily="34" charset="0"/>
                <a:cs typeface="Arial" panose="020B0604020202020204" pitchFamily="34" charset="0"/>
              </a:rPr>
              <a:t>The lecturers gave a presentation about last year’s model, </a:t>
            </a:r>
          </a:p>
          <a:p>
            <a:pPr marL="0" indent="0">
              <a:buNone/>
            </a:pPr>
            <a:r>
              <a:rPr lang="en-US" altLang="ko-KR" sz="2200" dirty="0">
                <a:latin typeface="Arial" panose="020B0604020202020204" pitchFamily="34" charset="0"/>
                <a:cs typeface="Arial" panose="020B0604020202020204" pitchFamily="34" charset="0"/>
              </a:rPr>
              <a:t>       </a:t>
            </a:r>
            <a:r>
              <a:rPr lang="en-US" altLang="ko-KR" sz="2200" b="1" dirty="0">
                <a:latin typeface="Arial" panose="020B0604020202020204" pitchFamily="34" charset="0"/>
                <a:cs typeface="Arial" panose="020B0604020202020204" pitchFamily="34" charset="0"/>
              </a:rPr>
              <a:t>  which </a:t>
            </a:r>
            <a:r>
              <a:rPr lang="en-US" altLang="ko-KR" sz="2200" dirty="0">
                <a:latin typeface="Arial" panose="020B0604020202020204" pitchFamily="34" charset="0"/>
                <a:cs typeface="Arial" panose="020B0604020202020204" pitchFamily="34" charset="0"/>
              </a:rPr>
              <a:t>was very popular.</a:t>
            </a:r>
            <a:br>
              <a:rPr lang="en-US" altLang="ko-KR" sz="2200" dirty="0">
                <a:latin typeface="Arial" panose="020B0604020202020204" pitchFamily="34" charset="0"/>
                <a:cs typeface="Arial" panose="020B0604020202020204" pitchFamily="34" charset="0"/>
              </a:rPr>
            </a:br>
            <a:r>
              <a:rPr lang="en-US" altLang="ko-KR" sz="2200" dirty="0">
                <a:latin typeface="Arial" panose="020B0604020202020204" pitchFamily="34" charset="0"/>
                <a:cs typeface="Arial" panose="020B0604020202020204" pitchFamily="34" charset="0"/>
              </a:rPr>
              <a:t>        The supervisors told the workers that </a:t>
            </a:r>
            <a:r>
              <a:rPr lang="en-US" altLang="ko-KR" sz="2200" b="1" dirty="0">
                <a:latin typeface="Arial" panose="020B0604020202020204" pitchFamily="34" charset="0"/>
                <a:cs typeface="Arial" panose="020B0604020202020204" pitchFamily="34" charset="0"/>
              </a:rPr>
              <a:t>they </a:t>
            </a:r>
            <a:r>
              <a:rPr lang="en-US" altLang="ko-KR" sz="2200" dirty="0">
                <a:latin typeface="Arial" panose="020B0604020202020204" pitchFamily="34" charset="0"/>
                <a:cs typeface="Arial" panose="020B0604020202020204" pitchFamily="34" charset="0"/>
              </a:rPr>
              <a:t>would receive a </a:t>
            </a:r>
          </a:p>
          <a:p>
            <a:pPr marL="0" indent="0">
              <a:buNone/>
            </a:pPr>
            <a:r>
              <a:rPr lang="en-US" altLang="ko-KR" sz="2200" dirty="0">
                <a:latin typeface="Arial" panose="020B0604020202020204" pitchFamily="34" charset="0"/>
                <a:cs typeface="Arial" panose="020B0604020202020204" pitchFamily="34" charset="0"/>
              </a:rPr>
              <a:t>        bonus.</a:t>
            </a:r>
          </a:p>
          <a:p>
            <a:pPr marL="0" indent="0">
              <a:buNone/>
            </a:pPr>
            <a:r>
              <a:rPr lang="en-US" altLang="ko-KR" sz="2200" dirty="0">
                <a:latin typeface="Arial" panose="020B0604020202020204" pitchFamily="34" charset="0"/>
                <a:cs typeface="Arial" panose="020B0604020202020204" pitchFamily="34" charset="0"/>
              </a:rPr>
              <a:t>        When students register online, </a:t>
            </a:r>
            <a:r>
              <a:rPr lang="en-US" altLang="ko-KR" sz="2200" b="1" dirty="0">
                <a:highlight>
                  <a:srgbClr val="FFFF00"/>
                </a:highlight>
                <a:latin typeface="Arial" panose="020B0604020202020204" pitchFamily="34" charset="0"/>
                <a:cs typeface="Arial" panose="020B0604020202020204" pitchFamily="34" charset="0"/>
              </a:rPr>
              <a:t>you</a:t>
            </a:r>
            <a:r>
              <a:rPr lang="en-US" altLang="ko-KR" sz="2200" dirty="0">
                <a:latin typeface="Arial" panose="020B0604020202020204" pitchFamily="34" charset="0"/>
                <a:cs typeface="Arial" panose="020B0604020202020204" pitchFamily="34" charset="0"/>
              </a:rPr>
              <a:t> always have to pay a </a:t>
            </a:r>
          </a:p>
          <a:p>
            <a:pPr marL="0" indent="0">
              <a:buNone/>
            </a:pPr>
            <a:r>
              <a:rPr lang="en-US" altLang="ko-KR" sz="2200" dirty="0">
                <a:latin typeface="Arial" panose="020B0604020202020204" pitchFamily="34" charset="0"/>
                <a:cs typeface="Arial" panose="020B0604020202020204" pitchFamily="34" charset="0"/>
              </a:rPr>
              <a:t>        registration fee.</a:t>
            </a:r>
          </a:p>
          <a:p>
            <a:pPr marL="0" indent="0">
              <a:buNone/>
            </a:pPr>
            <a:endParaRPr lang="en-US" altLang="ko-KR" sz="1200" dirty="0">
              <a:latin typeface="Arial" panose="020B0604020202020204" pitchFamily="34" charset="0"/>
              <a:cs typeface="Arial" panose="020B0604020202020204" pitchFamily="34" charset="0"/>
            </a:endParaRPr>
          </a:p>
          <a:p>
            <a:pPr marL="0" indent="0">
              <a:buNone/>
            </a:pPr>
            <a:r>
              <a:rPr lang="en-US" altLang="ko-KR" sz="2200" dirty="0">
                <a:highlight>
                  <a:srgbClr val="00FFFF"/>
                </a:highlight>
                <a:latin typeface="Arial" panose="020B0604020202020204" pitchFamily="34" charset="0"/>
                <a:cs typeface="Arial" panose="020B0604020202020204" pitchFamily="34" charset="0"/>
              </a:rPr>
              <a:t>Editing strategies: </a:t>
            </a:r>
          </a:p>
          <a:p>
            <a:pPr marL="457200" indent="-457200">
              <a:buFont typeface="+mj-lt"/>
              <a:buAutoNum type="arabicParenR"/>
            </a:pPr>
            <a:r>
              <a:rPr lang="en-US" altLang="ko-KR" sz="2200" dirty="0">
                <a:latin typeface="Arial" panose="020B0604020202020204" pitchFamily="34" charset="0"/>
                <a:cs typeface="Arial" panose="020B0604020202020204" pitchFamily="34" charset="0"/>
              </a:rPr>
              <a:t>Check whether your pronoun has a referent. </a:t>
            </a:r>
          </a:p>
          <a:p>
            <a:pPr marL="457200" indent="-457200">
              <a:buFont typeface="+mj-lt"/>
              <a:buAutoNum type="arabicParenR"/>
            </a:pPr>
            <a:r>
              <a:rPr lang="en-US" altLang="ko-KR" sz="2200" dirty="0">
                <a:latin typeface="Arial" panose="020B0604020202020204" pitchFamily="34" charset="0"/>
                <a:cs typeface="Arial" panose="020B0604020202020204" pitchFamily="34" charset="0"/>
              </a:rPr>
              <a:t>If the referent is unclear because it is too far away from the pronoun, replace the pronoun with the referent.</a:t>
            </a:r>
          </a:p>
        </p:txBody>
      </p:sp>
      <p:sp>
        <p:nvSpPr>
          <p:cNvPr id="3" name="말풍선: 모서리가 둥근 사각형 2">
            <a:extLst>
              <a:ext uri="{FF2B5EF4-FFF2-40B4-BE49-F238E27FC236}">
                <a16:creationId xmlns:a16="http://schemas.microsoft.com/office/drawing/2014/main" id="{B182CE23-DEE2-4C49-A380-D8746103039F}"/>
              </a:ext>
            </a:extLst>
          </p:cNvPr>
          <p:cNvSpPr/>
          <p:nvPr/>
        </p:nvSpPr>
        <p:spPr>
          <a:xfrm>
            <a:off x="5364088" y="4221088"/>
            <a:ext cx="2664296" cy="792088"/>
          </a:xfrm>
          <a:prstGeom prst="wedgeRoundRectCallout">
            <a:avLst>
              <a:gd name="adj1" fmla="val -42943"/>
              <a:gd name="adj2" fmla="val -71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틀렸다</a:t>
            </a:r>
            <a:r>
              <a:rPr lang="en-US" altLang="ko-KR" dirty="0"/>
              <a:t>. </a:t>
            </a:r>
          </a:p>
          <a:p>
            <a:pPr algn="ctr"/>
            <a:r>
              <a:rPr lang="en-US" altLang="ko-KR" dirty="0"/>
              <a:t>Students=/= you.</a:t>
            </a:r>
            <a:br>
              <a:rPr lang="en-US" altLang="ko-KR" dirty="0"/>
            </a:br>
            <a:r>
              <a:rPr lang="en-US" altLang="ko-KR" dirty="0"/>
              <a:t>They</a:t>
            </a:r>
            <a:r>
              <a:rPr lang="ko-KR" altLang="en-US" dirty="0"/>
              <a:t>로 바꿔야함</a:t>
            </a:r>
          </a:p>
        </p:txBody>
      </p:sp>
    </p:spTree>
    <p:extLst>
      <p:ext uri="{BB962C8B-B14F-4D97-AF65-F5344CB8AC3E}">
        <p14:creationId xmlns:p14="http://schemas.microsoft.com/office/powerpoint/2010/main" val="284857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8256"/>
            <a:ext cx="8229600" cy="1143000"/>
          </a:xfrm>
        </p:spPr>
        <p:txBody>
          <a:bodyPr>
            <a:normAutofit/>
          </a:bodyPr>
          <a:lstStyle/>
          <a:p>
            <a:r>
              <a:rPr lang="en-US" altLang="ko-KR" b="1" dirty="0">
                <a:highlight>
                  <a:srgbClr val="FFFF00"/>
                </a:highlight>
                <a:latin typeface="Arial" panose="020B0604020202020204" pitchFamily="34" charset="0"/>
                <a:cs typeface="Arial" panose="020B0604020202020204" pitchFamily="34" charset="0"/>
              </a:rPr>
              <a:t>This</a:t>
            </a:r>
            <a:r>
              <a:rPr lang="en-US" altLang="ko-KR" b="1" dirty="0">
                <a:latin typeface="Arial" panose="020B0604020202020204" pitchFamily="34" charset="0"/>
                <a:cs typeface="Arial" panose="020B0604020202020204" pitchFamily="34" charset="0"/>
              </a:rPr>
              <a:t> + (summary word)</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57200" y="1412776"/>
            <a:ext cx="8229600" cy="4032448"/>
          </a:xfrm>
        </p:spPr>
        <p:txBody>
          <a:bodyPr>
            <a:noAutofit/>
          </a:bodyPr>
          <a:lstStyle/>
          <a:p>
            <a:pPr algn="just"/>
            <a:r>
              <a:rPr lang="en-US" altLang="ko-KR" sz="2400" dirty="0">
                <a:latin typeface="Arial" panose="020B0604020202020204" pitchFamily="34" charset="0"/>
                <a:cs typeface="Arial" panose="020B0604020202020204" pitchFamily="34" charset="0"/>
              </a:rPr>
              <a:t>“This + (</a:t>
            </a:r>
            <a:r>
              <a:rPr lang="en-US" altLang="ko-KR" sz="2600" dirty="0">
                <a:latin typeface="Arial" panose="020B0604020202020204" pitchFamily="34" charset="0"/>
                <a:cs typeface="Arial" panose="020B0604020202020204" pitchFamily="34" charset="0"/>
              </a:rPr>
              <a:t>summary word)” refers back to an idea in the previous sentence. </a:t>
            </a:r>
            <a:r>
              <a:rPr lang="en-US" altLang="ko-KR" sz="2600" dirty="0">
                <a:highlight>
                  <a:srgbClr val="FFFF00"/>
                </a:highlight>
                <a:latin typeface="Arial" panose="020B0604020202020204" pitchFamily="34" charset="0"/>
                <a:cs typeface="Arial" panose="020B0604020202020204" pitchFamily="34" charset="0"/>
              </a:rPr>
              <a:t>These phrases summarize what has already been said </a:t>
            </a:r>
            <a:r>
              <a:rPr lang="en-US" altLang="ko-KR" sz="2600" dirty="0">
                <a:latin typeface="Arial" panose="020B0604020202020204" pitchFamily="34" charset="0"/>
                <a:cs typeface="Arial" panose="020B0604020202020204" pitchFamily="34" charset="0"/>
              </a:rPr>
              <a:t>and pick up where the previous sentence has left off. </a:t>
            </a:r>
          </a:p>
          <a:p>
            <a:pPr algn="just"/>
            <a:endParaRPr lang="en-US" altLang="ko-KR" sz="2600" dirty="0">
              <a:latin typeface="Arial" panose="020B0604020202020204" pitchFamily="34" charset="0"/>
              <a:cs typeface="Arial" panose="020B0604020202020204" pitchFamily="34" charset="0"/>
            </a:endParaRPr>
          </a:p>
          <a:p>
            <a:pPr algn="just"/>
            <a:r>
              <a:rPr lang="en-US" altLang="ko-KR" sz="2600" dirty="0">
                <a:latin typeface="Arial" panose="020B0604020202020204" pitchFamily="34" charset="0"/>
                <a:cs typeface="Arial" panose="020B0604020202020204" pitchFamily="34" charset="0"/>
              </a:rPr>
              <a:t>“This” may be used alone, although, a better strategy would be to follow “this” with a noun </a:t>
            </a:r>
            <a:r>
              <a:rPr lang="en-US" altLang="ko-KR" sz="2600" dirty="0">
                <a:highlight>
                  <a:srgbClr val="FFFF00"/>
                </a:highlight>
                <a:latin typeface="Arial" panose="020B0604020202020204" pitchFamily="34" charset="0"/>
                <a:cs typeface="Arial" panose="020B0604020202020204" pitchFamily="34" charset="0"/>
              </a:rPr>
              <a:t>so that the meaning is clear</a:t>
            </a:r>
            <a:r>
              <a:rPr lang="en-US" altLang="ko-KR" sz="2600" dirty="0">
                <a:latin typeface="Arial" panose="020B0604020202020204" pitchFamily="34" charset="0"/>
                <a:cs typeface="Arial" panose="020B0604020202020204" pitchFamily="34" charset="0"/>
              </a:rPr>
              <a:t>, if there is a possibility that the reader might be confused. </a:t>
            </a:r>
          </a:p>
          <a:p>
            <a:pPr marL="0" indent="0" algn="just">
              <a:buNone/>
            </a:pPr>
            <a:endParaRPr lang="en-US" altLang="ko-KR" sz="2000" dirty="0">
              <a:latin typeface="Arial" panose="020B0604020202020204" pitchFamily="34" charset="0"/>
              <a:cs typeface="Arial" panose="020B0604020202020204" pitchFamily="34" charset="0"/>
            </a:endParaRPr>
          </a:p>
          <a:p>
            <a:pPr marL="0" indent="0" algn="just">
              <a:buNone/>
            </a:pPr>
            <a:r>
              <a:rPr lang="en-US" altLang="ko-KR" sz="2000" dirty="0">
                <a:latin typeface="Arial" panose="020B0604020202020204" pitchFamily="34" charset="0"/>
                <a:cs typeface="Arial" panose="020B0604020202020204" pitchFamily="34" charset="0"/>
              </a:rPr>
              <a:t> </a:t>
            </a:r>
            <a:endParaRPr lang="en-US" altLang="ko-KR" sz="2200" dirty="0">
              <a:latin typeface="Arial" panose="020B0604020202020204" pitchFamily="34" charset="0"/>
              <a:cs typeface="Arial" panose="020B0604020202020204" pitchFamily="34" charset="0"/>
            </a:endParaRPr>
          </a:p>
          <a:p>
            <a:pPr marL="0" indent="0" algn="just">
              <a:buNone/>
            </a:pPr>
            <a:endParaRPr lang="en-US" altLang="ko-KR" sz="1800" dirty="0">
              <a:latin typeface="Arial" panose="020B0604020202020204" pitchFamily="34" charset="0"/>
              <a:cs typeface="Arial" panose="020B0604020202020204" pitchFamily="34" charset="0"/>
            </a:endParaRPr>
          </a:p>
          <a:p>
            <a:pPr marL="0" indent="0" algn="just">
              <a:buNone/>
            </a:pPr>
            <a:endParaRPr lang="en-US" altLang="ko-KR" sz="1800" b="1" dirty="0">
              <a:latin typeface="Arial" panose="020B0604020202020204" pitchFamily="34" charset="0"/>
              <a:cs typeface="Arial" panose="020B0604020202020204" pitchFamily="34" charset="0"/>
            </a:endParaRPr>
          </a:p>
          <a:p>
            <a:pPr marL="0" indent="0" algn="just">
              <a:buNone/>
            </a:pPr>
            <a:endParaRPr lang="en-US" altLang="ko-K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08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53752"/>
            <a:ext cx="8229600" cy="1143000"/>
          </a:xfrm>
        </p:spPr>
        <p:txBody>
          <a:bodyPr>
            <a:normAutofit/>
          </a:bodyPr>
          <a:lstStyle/>
          <a:p>
            <a:r>
              <a:rPr lang="en-US" altLang="ko-KR" b="1" dirty="0">
                <a:latin typeface="Arial" panose="020B0604020202020204" pitchFamily="34" charset="0"/>
                <a:cs typeface="Arial" panose="020B0604020202020204" pitchFamily="34" charset="0"/>
              </a:rPr>
              <a:t>Exercise</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57200" y="1340768"/>
            <a:ext cx="8229600" cy="3528392"/>
          </a:xfrm>
        </p:spPr>
        <p:txBody>
          <a:bodyPr>
            <a:noAutofit/>
          </a:bodyPr>
          <a:lstStyle/>
          <a:p>
            <a:pPr marL="0" indent="0" algn="just">
              <a:buNone/>
            </a:pPr>
            <a:r>
              <a:rPr lang="en-US" altLang="ko-KR" sz="2000" u="sng" dirty="0">
                <a:latin typeface="Arial" panose="020B0604020202020204" pitchFamily="34" charset="0"/>
                <a:cs typeface="Arial" panose="020B0604020202020204" pitchFamily="34" charset="0"/>
              </a:rPr>
              <a:t>What does “</a:t>
            </a:r>
            <a:r>
              <a:rPr lang="en-US" altLang="ko-KR" sz="2000" i="1" u="sng" dirty="0">
                <a:latin typeface="Arial" panose="020B0604020202020204" pitchFamily="34" charset="0"/>
                <a:cs typeface="Arial" panose="020B0604020202020204" pitchFamily="34" charset="0"/>
              </a:rPr>
              <a:t>this understanding” </a:t>
            </a:r>
            <a:r>
              <a:rPr lang="en-US" altLang="ko-KR" sz="2000" u="sng" dirty="0">
                <a:latin typeface="Arial" panose="020B0604020202020204" pitchFamily="34" charset="0"/>
                <a:cs typeface="Arial" panose="020B0604020202020204" pitchFamily="34" charset="0"/>
              </a:rPr>
              <a:t>refer to?</a:t>
            </a:r>
          </a:p>
          <a:p>
            <a:pPr marL="0" indent="0" algn="just">
              <a:buNone/>
            </a:pPr>
            <a:r>
              <a:rPr lang="en-US" altLang="ko-KR" sz="2200" dirty="0">
                <a:latin typeface="Arial" panose="020B0604020202020204" pitchFamily="34" charset="0"/>
                <a:cs typeface="Arial" panose="020B0604020202020204" pitchFamily="34" charset="0"/>
              </a:rPr>
              <a:t>ESL lecturers know that students need to understand the differences between formal and informal language. However, </a:t>
            </a:r>
            <a:r>
              <a:rPr lang="en-US" altLang="ko-KR" sz="2200" b="1" i="1" dirty="0">
                <a:latin typeface="Arial" panose="020B0604020202020204" pitchFamily="34" charset="0"/>
                <a:cs typeface="Arial" panose="020B0604020202020204" pitchFamily="34" charset="0"/>
              </a:rPr>
              <a:t>this </a:t>
            </a:r>
            <a:r>
              <a:rPr lang="en-US" altLang="ko-KR" sz="2200" dirty="0">
                <a:latin typeface="Arial" panose="020B0604020202020204" pitchFamily="34" charset="0"/>
                <a:cs typeface="Arial" panose="020B0604020202020204" pitchFamily="34" charset="0"/>
              </a:rPr>
              <a:t>cannot usually be acquired quickly. </a:t>
            </a:r>
          </a:p>
          <a:p>
            <a:pPr marL="0" indent="0" algn="just">
              <a:buNone/>
            </a:pPr>
            <a:endParaRPr lang="en-US" altLang="ko-KR" sz="1800" dirty="0">
              <a:latin typeface="Arial" panose="020B0604020202020204" pitchFamily="34" charset="0"/>
              <a:cs typeface="Arial" panose="020B0604020202020204" pitchFamily="34" charset="0"/>
            </a:endParaRPr>
          </a:p>
          <a:p>
            <a:pPr marL="0" indent="0" algn="just">
              <a:buNone/>
            </a:pPr>
            <a:endParaRPr lang="en-US" altLang="ko-KR" sz="1800" dirty="0">
              <a:latin typeface="Arial" panose="020B0604020202020204" pitchFamily="34" charset="0"/>
              <a:cs typeface="Arial" panose="020B0604020202020204" pitchFamily="34" charset="0"/>
            </a:endParaRPr>
          </a:p>
          <a:p>
            <a:pPr marL="0" indent="0" algn="just">
              <a:buNone/>
            </a:pPr>
            <a:endParaRPr lang="en-US" altLang="ko-KR" sz="1800" dirty="0">
              <a:latin typeface="Arial" panose="020B0604020202020204" pitchFamily="34" charset="0"/>
              <a:cs typeface="Arial" panose="020B0604020202020204" pitchFamily="34" charset="0"/>
            </a:endParaRPr>
          </a:p>
          <a:p>
            <a:pPr marL="0" indent="0" algn="just">
              <a:buNone/>
            </a:pPr>
            <a:r>
              <a:rPr lang="en-US" altLang="ko-KR" sz="2000" u="sng" dirty="0">
                <a:latin typeface="Arial" panose="020B0604020202020204" pitchFamily="34" charset="0"/>
                <a:cs typeface="Arial" panose="020B0604020202020204" pitchFamily="34" charset="0"/>
              </a:rPr>
              <a:t>What does “</a:t>
            </a:r>
            <a:r>
              <a:rPr lang="en-US" altLang="ko-KR" sz="2000" i="1" u="sng" dirty="0">
                <a:latin typeface="Arial" panose="020B0604020202020204" pitchFamily="34" charset="0"/>
                <a:cs typeface="Arial" panose="020B0604020202020204" pitchFamily="34" charset="0"/>
              </a:rPr>
              <a:t>this situation” </a:t>
            </a:r>
            <a:r>
              <a:rPr lang="en-US" altLang="ko-KR" sz="2000" u="sng" dirty="0">
                <a:latin typeface="Arial" panose="020B0604020202020204" pitchFamily="34" charset="0"/>
                <a:cs typeface="Arial" panose="020B0604020202020204" pitchFamily="34" charset="0"/>
              </a:rPr>
              <a:t>refer to?</a:t>
            </a:r>
            <a:endParaRPr lang="en-US" altLang="ko-KR" sz="900" dirty="0">
              <a:latin typeface="Arial" panose="020B0604020202020204" pitchFamily="34" charset="0"/>
              <a:cs typeface="Arial" panose="020B0604020202020204" pitchFamily="34" charset="0"/>
            </a:endParaRPr>
          </a:p>
          <a:p>
            <a:pPr marL="0" indent="0" algn="just">
              <a:buNone/>
            </a:pPr>
            <a:r>
              <a:rPr lang="en-US" altLang="ko-KR" sz="2200" dirty="0">
                <a:latin typeface="Arial" panose="020B0604020202020204" pitchFamily="34" charset="0"/>
                <a:cs typeface="Arial" panose="020B0604020202020204" pitchFamily="34" charset="0"/>
              </a:rPr>
              <a:t>In recent years, the number of students applying to Ph. D. programs has increased steadily, while the number of places available has remained constant. </a:t>
            </a:r>
            <a:r>
              <a:rPr lang="en-US" altLang="ko-KR" sz="2200" b="1" i="1" dirty="0">
                <a:latin typeface="Arial" panose="020B0604020202020204" pitchFamily="34" charset="0"/>
                <a:cs typeface="Arial" panose="020B0604020202020204" pitchFamily="34" charset="0"/>
              </a:rPr>
              <a:t>This situation </a:t>
            </a:r>
            <a:r>
              <a:rPr lang="en-US" altLang="ko-KR" sz="2200" dirty="0">
                <a:latin typeface="Arial" panose="020B0604020202020204" pitchFamily="34" charset="0"/>
                <a:cs typeface="Arial" panose="020B0604020202020204" pitchFamily="34" charset="0"/>
              </a:rPr>
              <a:t>has resulted in intense competition for admission. </a:t>
            </a:r>
          </a:p>
          <a:p>
            <a:pPr marL="0" indent="0" algn="just">
              <a:buNone/>
            </a:pPr>
            <a:endParaRPr lang="en-US" altLang="ko-KR" sz="1800" dirty="0">
              <a:latin typeface="Arial" panose="020B0604020202020204" pitchFamily="34" charset="0"/>
              <a:cs typeface="Arial" panose="020B0604020202020204" pitchFamily="34" charset="0"/>
            </a:endParaRPr>
          </a:p>
          <a:p>
            <a:pPr marL="0" indent="0" algn="just">
              <a:buNone/>
            </a:pPr>
            <a:endParaRPr lang="en-US" altLang="ko-KR" sz="1800" b="1" dirty="0">
              <a:latin typeface="Arial" panose="020B0604020202020204" pitchFamily="34" charset="0"/>
              <a:cs typeface="Arial" panose="020B0604020202020204" pitchFamily="34" charset="0"/>
            </a:endParaRPr>
          </a:p>
          <a:p>
            <a:pPr marL="0" indent="0" algn="just">
              <a:buNone/>
            </a:pPr>
            <a:endParaRPr lang="en-US" altLang="ko-KR" sz="1800" dirty="0">
              <a:latin typeface="Arial" panose="020B0604020202020204" pitchFamily="34" charset="0"/>
              <a:cs typeface="Arial" panose="020B0604020202020204" pitchFamily="34" charset="0"/>
            </a:endParaRPr>
          </a:p>
        </p:txBody>
      </p:sp>
      <p:sp>
        <p:nvSpPr>
          <p:cNvPr id="4" name="내용 개체 틀 2"/>
          <p:cNvSpPr txBox="1">
            <a:spLocks/>
          </p:cNvSpPr>
          <p:nvPr/>
        </p:nvSpPr>
        <p:spPr>
          <a:xfrm>
            <a:off x="441424" y="2924944"/>
            <a:ext cx="8229600" cy="936104"/>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altLang="ko-KR" sz="2200" b="1" dirty="0">
                <a:latin typeface="Arial" panose="020B0604020202020204" pitchFamily="34" charset="0"/>
                <a:cs typeface="Arial" panose="020B0604020202020204" pitchFamily="34" charset="0"/>
              </a:rPr>
              <a:t>“Understand(</a:t>
            </a:r>
            <a:r>
              <a:rPr lang="en-US" altLang="ko-KR" sz="2200" b="1" dirty="0" err="1">
                <a:latin typeface="Arial" panose="020B0604020202020204" pitchFamily="34" charset="0"/>
                <a:cs typeface="Arial" panose="020B0604020202020204" pitchFamily="34" charset="0"/>
              </a:rPr>
              <a:t>ing</a:t>
            </a:r>
            <a:r>
              <a:rPr lang="en-US" altLang="ko-KR" sz="2200" b="1" dirty="0">
                <a:latin typeface="Arial" panose="020B0604020202020204" pitchFamily="34" charset="0"/>
                <a:cs typeface="Arial" panose="020B0604020202020204" pitchFamily="34" charset="0"/>
              </a:rPr>
              <a:t>) the differences between formal and informal language”</a:t>
            </a:r>
            <a:endParaRPr lang="ko-KR" altLang="en-US" sz="2200" b="1" dirty="0">
              <a:latin typeface="Arial" panose="020B0604020202020204" pitchFamily="34" charset="0"/>
              <a:cs typeface="Arial" panose="020B0604020202020204" pitchFamily="34" charset="0"/>
            </a:endParaRPr>
          </a:p>
        </p:txBody>
      </p:sp>
      <p:sp>
        <p:nvSpPr>
          <p:cNvPr id="5" name="내용 개체 틀 2"/>
          <p:cNvSpPr txBox="1">
            <a:spLocks/>
          </p:cNvSpPr>
          <p:nvPr/>
        </p:nvSpPr>
        <p:spPr>
          <a:xfrm>
            <a:off x="323528" y="5733256"/>
            <a:ext cx="8229600" cy="46805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altLang="ko-KR" sz="2200" b="1" dirty="0">
                <a:latin typeface="Arial" panose="020B0604020202020204" pitchFamily="34" charset="0"/>
                <a:cs typeface="Arial" panose="020B0604020202020204" pitchFamily="34" charset="0"/>
              </a:rPr>
              <a:t>The entire previous sentence</a:t>
            </a:r>
            <a:endParaRPr lang="ko-KR" alt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13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8256"/>
            <a:ext cx="8229600" cy="1143000"/>
          </a:xfrm>
        </p:spPr>
        <p:txBody>
          <a:bodyPr>
            <a:normAutofit/>
          </a:bodyPr>
          <a:lstStyle/>
          <a:p>
            <a:r>
              <a:rPr lang="en-US" altLang="ko-KR" b="1" dirty="0">
                <a:latin typeface="Arial" panose="020B0604020202020204" pitchFamily="34" charset="0"/>
                <a:cs typeface="Arial" panose="020B0604020202020204" pitchFamily="34" charset="0"/>
              </a:rPr>
              <a:t>Exercise</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323528" y="1124744"/>
            <a:ext cx="8496944" cy="2880320"/>
          </a:xfrm>
        </p:spPr>
        <p:txBody>
          <a:bodyPr>
            <a:noAutofit/>
          </a:bodyPr>
          <a:lstStyle/>
          <a:p>
            <a:pPr algn="just"/>
            <a:r>
              <a:rPr lang="en-US" altLang="ko-KR" sz="2000" dirty="0">
                <a:latin typeface="Arial" panose="020B0604020202020204" pitchFamily="34" charset="0"/>
                <a:cs typeface="Arial" panose="020B0604020202020204" pitchFamily="34" charset="0"/>
              </a:rPr>
              <a:t>Both ‘it’ and ‘this’ can be used to refer back to something in the previous sentence. </a:t>
            </a:r>
            <a:endParaRPr lang="en-US" altLang="ko-KR" sz="2000" b="1" dirty="0">
              <a:latin typeface="Arial" panose="020B0604020202020204" pitchFamily="34" charset="0"/>
              <a:cs typeface="Arial" panose="020B0604020202020204" pitchFamily="34" charset="0"/>
            </a:endParaRPr>
          </a:p>
          <a:p>
            <a:pPr marL="0" indent="0" algn="just">
              <a:buNone/>
            </a:pPr>
            <a:r>
              <a:rPr lang="en-US" altLang="ko-KR" sz="2000" b="1" dirty="0">
                <a:latin typeface="Arial" panose="020B0604020202020204" pitchFamily="34" charset="0"/>
                <a:cs typeface="Arial" panose="020B0604020202020204" pitchFamily="34" charset="0"/>
              </a:rPr>
              <a:t>The amount of rain the Midwest received in spring was much heavier than usual.</a:t>
            </a:r>
          </a:p>
          <a:p>
            <a:pPr marL="0" indent="0" algn="just">
              <a:buNone/>
            </a:pPr>
            <a:endParaRPr lang="en-US" altLang="ko-KR" sz="900" b="1" dirty="0">
              <a:latin typeface="Arial" panose="020B0604020202020204" pitchFamily="34" charset="0"/>
              <a:cs typeface="Arial" panose="020B0604020202020204" pitchFamily="34" charset="0"/>
            </a:endParaRPr>
          </a:p>
          <a:p>
            <a:pPr marL="0" indent="0" algn="just">
              <a:buNone/>
            </a:pPr>
            <a:r>
              <a:rPr lang="en-US" altLang="ko-KR" sz="2000" u="sng" dirty="0">
                <a:latin typeface="Arial" panose="020B0604020202020204" pitchFamily="34" charset="0"/>
                <a:cs typeface="Arial" panose="020B0604020202020204" pitchFamily="34" charset="0"/>
              </a:rPr>
              <a:t>Which of the sentences in each set make better sense as a follow-up? Why?</a:t>
            </a:r>
          </a:p>
          <a:p>
            <a:pPr algn="just">
              <a:buAutoNum type="alphaLcPeriod"/>
            </a:pPr>
            <a:r>
              <a:rPr lang="en-US" altLang="ko-KR" sz="1800" dirty="0">
                <a:latin typeface="Arial" panose="020B0604020202020204" pitchFamily="34" charset="0"/>
                <a:cs typeface="Arial" panose="020B0604020202020204" pitchFamily="34" charset="0"/>
              </a:rPr>
              <a:t>In fact, it was the second heaviest on record. </a:t>
            </a:r>
          </a:p>
          <a:p>
            <a:pPr algn="just">
              <a:buAutoNum type="alphaLcPeriod"/>
            </a:pPr>
            <a:r>
              <a:rPr lang="en-US" altLang="ko-KR" sz="1800" dirty="0">
                <a:latin typeface="Arial" panose="020B0604020202020204" pitchFamily="34" charset="0"/>
                <a:cs typeface="Arial" panose="020B0604020202020204" pitchFamily="34" charset="0"/>
              </a:rPr>
              <a:t>In fact, this was the second heaviest on record.</a:t>
            </a:r>
          </a:p>
          <a:p>
            <a:pPr marL="0" indent="0" algn="just">
              <a:buNone/>
            </a:pPr>
            <a:endParaRPr lang="en-US" altLang="ko-KR" sz="1000" dirty="0">
              <a:latin typeface="Arial" panose="020B0604020202020204" pitchFamily="34" charset="0"/>
              <a:cs typeface="Arial" panose="020B0604020202020204" pitchFamily="34" charset="0"/>
            </a:endParaRPr>
          </a:p>
          <a:p>
            <a:pPr algn="just">
              <a:buAutoNum type="alphaLcPeriod"/>
            </a:pPr>
            <a:r>
              <a:rPr lang="en-US" altLang="ko-KR" sz="1800" dirty="0">
                <a:latin typeface="Arial" panose="020B0604020202020204" pitchFamily="34" charset="0"/>
                <a:cs typeface="Arial" panose="020B0604020202020204" pitchFamily="34" charset="0"/>
              </a:rPr>
              <a:t>In fact, it was even heavier than the amount of rain recorded in 1999.</a:t>
            </a:r>
          </a:p>
          <a:p>
            <a:pPr algn="just">
              <a:buFont typeface="Arial" pitchFamily="34" charset="0"/>
              <a:buAutoNum type="alphaLcPeriod"/>
            </a:pPr>
            <a:r>
              <a:rPr lang="en-US" altLang="ko-KR" sz="1800" dirty="0">
                <a:latin typeface="Arial" panose="020B0604020202020204" pitchFamily="34" charset="0"/>
                <a:cs typeface="Arial" panose="020B0604020202020204" pitchFamily="34" charset="0"/>
              </a:rPr>
              <a:t>In fact, this was even heavier than the amount of rain recorded in 1999.</a:t>
            </a:r>
          </a:p>
          <a:p>
            <a:pPr marL="0" indent="0" algn="just">
              <a:buNone/>
            </a:pPr>
            <a:endParaRPr lang="en-US" altLang="ko-KR" sz="1000" dirty="0">
              <a:latin typeface="Arial" panose="020B0604020202020204" pitchFamily="34" charset="0"/>
              <a:cs typeface="Arial" panose="020B0604020202020204" pitchFamily="34" charset="0"/>
            </a:endParaRPr>
          </a:p>
          <a:p>
            <a:pPr algn="just">
              <a:buFont typeface="Arial" pitchFamily="34" charset="0"/>
              <a:buAutoNum type="alphaLcPeriod"/>
            </a:pPr>
            <a:r>
              <a:rPr lang="en-US" altLang="ko-KR" sz="1800" dirty="0">
                <a:latin typeface="Arial" panose="020B0604020202020204" pitchFamily="34" charset="0"/>
                <a:cs typeface="Arial" panose="020B0604020202020204" pitchFamily="34" charset="0"/>
              </a:rPr>
              <a:t>It has led to huge losses in the millions of the dollars.</a:t>
            </a:r>
          </a:p>
          <a:p>
            <a:pPr algn="just">
              <a:buFont typeface="Arial" pitchFamily="34" charset="0"/>
              <a:buAutoNum type="alphaLcPeriod"/>
            </a:pPr>
            <a:r>
              <a:rPr lang="en-US" altLang="ko-KR" sz="1800" dirty="0">
                <a:latin typeface="Arial" panose="020B0604020202020204" pitchFamily="34" charset="0"/>
                <a:cs typeface="Arial" panose="020B0604020202020204" pitchFamily="34" charset="0"/>
              </a:rPr>
              <a:t>This has led to huge losses in the millions of the dollars.</a:t>
            </a:r>
          </a:p>
          <a:p>
            <a:pPr algn="just">
              <a:buFont typeface="Arial" pitchFamily="34" charset="0"/>
              <a:buAutoNum type="alphaLcPeriod"/>
            </a:pPr>
            <a:endParaRPr lang="en-US" altLang="ko-KR" sz="1000" dirty="0">
              <a:latin typeface="Arial" panose="020B0604020202020204" pitchFamily="34" charset="0"/>
              <a:cs typeface="Arial" panose="020B0604020202020204" pitchFamily="34" charset="0"/>
            </a:endParaRPr>
          </a:p>
          <a:p>
            <a:pPr marL="0" indent="0" algn="just">
              <a:buNone/>
            </a:pPr>
            <a:r>
              <a:rPr lang="en-US" altLang="ko-KR" sz="1800" dirty="0">
                <a:latin typeface="Arial" panose="020B0604020202020204" pitchFamily="34" charset="0"/>
                <a:cs typeface="Arial" panose="020B0604020202020204" pitchFamily="34" charset="0"/>
              </a:rPr>
              <a:t>a.   It may be connected to increasing destruction of wetlands.</a:t>
            </a:r>
          </a:p>
          <a:p>
            <a:pPr marL="0" indent="0" algn="just">
              <a:buNone/>
            </a:pPr>
            <a:r>
              <a:rPr lang="en-US" altLang="ko-KR" sz="1800" dirty="0">
                <a:latin typeface="Arial" panose="020B0604020202020204" pitchFamily="34" charset="0"/>
                <a:cs typeface="Arial" panose="020B0604020202020204" pitchFamily="34" charset="0"/>
              </a:rPr>
              <a:t>b.   This may be connected to increasing destruction of wetlands.</a:t>
            </a:r>
          </a:p>
          <a:p>
            <a:pPr algn="just">
              <a:buFont typeface="Arial" pitchFamily="34" charset="0"/>
              <a:buAutoNum type="alphaLcPeriod"/>
            </a:pPr>
            <a:endParaRPr lang="en-US" altLang="ko-KR" sz="1800" dirty="0">
              <a:latin typeface="Arial" panose="020B0604020202020204" pitchFamily="34" charset="0"/>
              <a:cs typeface="Arial" panose="020B0604020202020204" pitchFamily="34" charset="0"/>
            </a:endParaRPr>
          </a:p>
          <a:p>
            <a:pPr algn="just">
              <a:buAutoNum type="alphaLcPeriod"/>
            </a:pPr>
            <a:endParaRPr lang="en-US" altLang="ko-KR" sz="1800" dirty="0">
              <a:latin typeface="Arial" panose="020B0604020202020204" pitchFamily="34" charset="0"/>
              <a:cs typeface="Arial" panose="020B0604020202020204" pitchFamily="34" charset="0"/>
            </a:endParaRPr>
          </a:p>
        </p:txBody>
      </p:sp>
      <p:sp>
        <p:nvSpPr>
          <p:cNvPr id="3" name="직사각형 2"/>
          <p:cNvSpPr/>
          <p:nvPr/>
        </p:nvSpPr>
        <p:spPr>
          <a:xfrm>
            <a:off x="251520" y="3284984"/>
            <a:ext cx="57606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251520" y="4149080"/>
            <a:ext cx="57606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51520" y="5301208"/>
            <a:ext cx="57606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51520" y="6165304"/>
            <a:ext cx="57606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678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8256"/>
            <a:ext cx="8229600" cy="1143000"/>
          </a:xfrm>
        </p:spPr>
        <p:txBody>
          <a:bodyPr>
            <a:normAutofit/>
          </a:bodyPr>
          <a:lstStyle/>
          <a:p>
            <a:r>
              <a:rPr lang="en-US" altLang="ko-KR" b="1" dirty="0">
                <a:latin typeface="Arial" panose="020B0604020202020204" pitchFamily="34" charset="0"/>
                <a:cs typeface="Arial" panose="020B0604020202020204" pitchFamily="34" charset="0"/>
              </a:rPr>
              <a:t>Exercise</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57200" y="980728"/>
            <a:ext cx="8229600" cy="1296144"/>
          </a:xfrm>
        </p:spPr>
        <p:txBody>
          <a:bodyPr>
            <a:noAutofit/>
          </a:bodyPr>
          <a:lstStyle/>
          <a:p>
            <a:pPr algn="just">
              <a:buFont typeface="Wingdings" pitchFamily="2" charset="2"/>
              <a:buChar char="Ø"/>
            </a:pPr>
            <a:r>
              <a:rPr lang="en-US" altLang="ko-KR" sz="2400" dirty="0">
                <a:latin typeface="Arial" panose="020B0604020202020204" pitchFamily="34" charset="0"/>
                <a:cs typeface="Arial" panose="020B0604020202020204" pitchFamily="34" charset="0"/>
              </a:rPr>
              <a:t>“It” refers to the subject (the amount of rain in the Midwest), while “this” refers to the entire idea (the amount of rain in the Midwest was heavier than usual in spring.)</a:t>
            </a:r>
          </a:p>
          <a:p>
            <a:pPr algn="just">
              <a:buFont typeface="Arial" pitchFamily="34" charset="0"/>
              <a:buAutoNum type="alphaLcPeriod"/>
            </a:pPr>
            <a:endParaRPr lang="en-US" altLang="ko-KR" sz="2000" dirty="0">
              <a:latin typeface="Arial" panose="020B0604020202020204" pitchFamily="34" charset="0"/>
              <a:cs typeface="Arial" panose="020B0604020202020204" pitchFamily="34" charset="0"/>
            </a:endParaRPr>
          </a:p>
          <a:p>
            <a:pPr algn="just">
              <a:buAutoNum type="alphaLcPeriod"/>
            </a:pPr>
            <a:endParaRPr lang="en-US" altLang="ko-K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61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text&#10;&#10;Description automatically generated">
            <a:extLst>
              <a:ext uri="{FF2B5EF4-FFF2-40B4-BE49-F238E27FC236}">
                <a16:creationId xmlns:a16="http://schemas.microsoft.com/office/drawing/2014/main" id="{2D3CADE5-AAF0-26B5-0EBD-5DD6B5338D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44825"/>
            <a:ext cx="9175420" cy="2432708"/>
          </a:xfrm>
          <a:prstGeom prst="rect">
            <a:avLst/>
          </a:prstGeom>
        </p:spPr>
      </p:pic>
    </p:spTree>
    <p:extLst>
      <p:ext uri="{BB962C8B-B14F-4D97-AF65-F5344CB8AC3E}">
        <p14:creationId xmlns:p14="http://schemas.microsoft.com/office/powerpoint/2010/main" val="37865387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585</Words>
  <Application>Microsoft Office PowerPoint</Application>
  <PresentationFormat>화면 슬라이드 쇼(4:3)</PresentationFormat>
  <Paragraphs>54</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맑은 고딕</vt:lpstr>
      <vt:lpstr>Arial</vt:lpstr>
      <vt:lpstr>Calibri</vt:lpstr>
      <vt:lpstr>Wingdings</vt:lpstr>
      <vt:lpstr>Office 테마</vt:lpstr>
      <vt:lpstr>Pronoun Reference</vt:lpstr>
      <vt:lpstr>Pronoun Reference</vt:lpstr>
      <vt:lpstr>This + (summary word)</vt:lpstr>
      <vt:lpstr>Exercise</vt:lpstr>
      <vt:lpstr>Exercise</vt:lpstr>
      <vt:lpstr>Exercise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Writing Approach, Purpose &amp; Strategy</dc:title>
  <dc:creator>haejin</dc:creator>
  <cp:lastModifiedBy>swu</cp:lastModifiedBy>
  <cp:revision>112</cp:revision>
  <dcterms:created xsi:type="dcterms:W3CDTF">2012-12-25T05:50:46Z</dcterms:created>
  <dcterms:modified xsi:type="dcterms:W3CDTF">2024-10-03T06:34:36Z</dcterms:modified>
</cp:coreProperties>
</file>