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omments/modernComment_131_E71DB0B9.xml" ContentType="application/vnd.ms-powerpoint.comments+xml"/>
  <Override PartName="/ppt/comments/modernComment_12A_6FD98A7F.xml" ContentType="application/vnd.ms-powerpoint.comments+xml"/>
  <Override PartName="/ppt/ink/ink7.xml" ContentType="application/inkml+xml"/>
  <Override PartName="/ppt/ink/ink8.xml" ContentType="application/inkml+xml"/>
  <Override PartName="/ppt/ink/ink9.xml" ContentType="application/inkml+xml"/>
  <Override PartName="/ppt/ink/ink10.xml" ContentType="application/inkml+xml"/>
  <Override PartName="/ppt/comments/modernComment_133_D2D4577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310" r:id="rId4"/>
    <p:sldId id="304" r:id="rId5"/>
    <p:sldId id="291" r:id="rId6"/>
    <p:sldId id="282" r:id="rId7"/>
    <p:sldId id="284" r:id="rId8"/>
    <p:sldId id="283" r:id="rId9"/>
    <p:sldId id="285" r:id="rId10"/>
    <p:sldId id="295" r:id="rId11"/>
    <p:sldId id="305" r:id="rId12"/>
    <p:sldId id="296" r:id="rId13"/>
    <p:sldId id="306" r:id="rId14"/>
    <p:sldId id="301" r:id="rId15"/>
    <p:sldId id="303" r:id="rId16"/>
    <p:sldId id="297" r:id="rId17"/>
    <p:sldId id="298" r:id="rId18"/>
    <p:sldId id="307" r:id="rId19"/>
    <p:sldId id="292" r:id="rId20"/>
    <p:sldId id="311"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CFD5F7-4367-F1A0-A838-3CE63BC57AF8}" name="전유진(컴퓨터공학전공)" initials="전" userId="S::yujinjun@i.ewha.ac.kr::81c53784-58eb-47d7-82ad-38f34da68a2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327"/>
  </p:normalViewPr>
  <p:slideViewPr>
    <p:cSldViewPr>
      <p:cViewPr varScale="1">
        <p:scale>
          <a:sx n="60" d="100"/>
          <a:sy n="60" d="100"/>
        </p:scale>
        <p:origin x="1488" y="44"/>
      </p:cViewPr>
      <p:guideLst>
        <p:guide orient="horz" pos="2160"/>
        <p:guide pos="2880"/>
      </p:guideLst>
    </p:cSldViewPr>
  </p:slideViewPr>
  <p:notesTextViewPr>
    <p:cViewPr>
      <p:scale>
        <a:sx n="1" d="1"/>
        <a:sy n="1" d="1"/>
      </p:scale>
      <p:origin x="0" y="0"/>
    </p:cViewPr>
  </p:notesTextViewPr>
  <p:sorterViewPr>
    <p:cViewPr>
      <p:scale>
        <a:sx n="100" d="100"/>
        <a:sy n="100" d="100"/>
      </p:scale>
      <p:origin x="0" y="-1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2A_6FD98A7F.xml><?xml version="1.0" encoding="utf-8"?>
<p188:cmLst xmlns:a="http://schemas.openxmlformats.org/drawingml/2006/main" xmlns:r="http://schemas.openxmlformats.org/officeDocument/2006/relationships" xmlns:p188="http://schemas.microsoft.com/office/powerpoint/2018/8/main">
  <p188:cm id="{F20A1F58-BA13-4E94-B0CF-44915399D39B}" authorId="{D8CFD5F7-4367-F1A0-A838-3CE63BC57AF8}" created="2024-10-31T00:39:51.138">
    <ac:deMkLst xmlns:ac="http://schemas.microsoft.com/office/drawing/2013/main/command">
      <pc:docMk xmlns:pc="http://schemas.microsoft.com/office/powerpoint/2013/main/command"/>
      <pc:sldMk xmlns:pc="http://schemas.microsoft.com/office/powerpoint/2013/main/command" cId="1876527743" sldId="298"/>
      <ac:spMk id="14339" creationId="{00000000-0000-0000-0000-000000000000}"/>
    </ac:deMkLst>
    <p188:txBody>
      <a:bodyPr/>
      <a:lstStyle/>
      <a:p>
        <a:r>
          <a:rPr lang="ko-KR" altLang="en-US"/>
          <a:t>Oponent: abortion should be illegal</a:t>
        </a:r>
      </a:p>
    </p188:txBody>
  </p188:cm>
</p188:cmLst>
</file>

<file path=ppt/comments/modernComment_131_E71DB0B9.xml><?xml version="1.0" encoding="utf-8"?>
<p188:cmLst xmlns:a="http://schemas.openxmlformats.org/drawingml/2006/main" xmlns:r="http://schemas.openxmlformats.org/officeDocument/2006/relationships" xmlns:p188="http://schemas.microsoft.com/office/powerpoint/2018/8/main">
  <p188:cm id="{CEA6EFA6-6D7F-4102-94AE-6C2939EE55FA}" authorId="{D8CFD5F7-4367-F1A0-A838-3CE63BC57AF8}" created="2024-10-31T00:36:21.242">
    <ac:deMkLst xmlns:ac="http://schemas.microsoft.com/office/drawing/2013/main/command">
      <pc:docMk xmlns:pc="http://schemas.microsoft.com/office/powerpoint/2013/main/command"/>
      <pc:sldMk xmlns:pc="http://schemas.microsoft.com/office/powerpoint/2013/main/command" cId="3877482681" sldId="305"/>
      <ac:spMk id="14339" creationId="{00000000-0000-0000-0000-000000000000}"/>
    </ac:deMkLst>
    <p188:txBody>
      <a:bodyPr/>
      <a:lstStyle/>
      <a:p>
        <a:r>
          <a:rPr lang="ko-KR" altLang="en-US"/>
          <a:t>Have to는 안 된다.</a:t>
        </a:r>
      </a:p>
    </p188:txBody>
  </p188:cm>
</p188:cmLst>
</file>

<file path=ppt/comments/modernComment_133_D2D45774.xml><?xml version="1.0" encoding="utf-8"?>
<p188:cmLst xmlns:a="http://schemas.openxmlformats.org/drawingml/2006/main" xmlns:r="http://schemas.openxmlformats.org/officeDocument/2006/relationships" xmlns:p188="http://schemas.microsoft.com/office/powerpoint/2018/8/main">
  <p188:cm id="{6A1E981F-920B-41C0-92B1-AA4C75FACA29}" authorId="{D8CFD5F7-4367-F1A0-A838-3CE63BC57AF8}" created="2024-10-31T00:41:53.553">
    <ac:deMkLst xmlns:ac="http://schemas.microsoft.com/office/drawing/2013/main/command">
      <pc:docMk xmlns:pc="http://schemas.microsoft.com/office/powerpoint/2013/main/command"/>
      <pc:sldMk xmlns:pc="http://schemas.microsoft.com/office/powerpoint/2013/main/command" cId="3537131380" sldId="307"/>
      <ac:spMk id="14339" creationId="{00000000-0000-0000-0000-000000000000}"/>
    </ac:deMkLst>
    <p188:txBody>
      <a:bodyPr/>
      <a:lstStyle/>
      <a:p>
        <a:r>
          <a:rPr lang="ko-KR" altLang="en-US"/>
          <a:t>Eating fast food is okay: opponent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1:43:52.194"/>
    </inkml:context>
    <inkml:brush xml:id="br0">
      <inkml:brushProperty name="width" value="0.05" units="cm"/>
      <inkml:brushProperty name="height" value="0.05" units="cm"/>
    </inkml:brush>
  </inkml:definitions>
  <inkml:trace contextRef="#ctx0" brushRef="#br0">81 8 2304 0 0,'-22'0'96'0'0,"15"0"32"0"0,-4 0-128 0 0,3 0 0 0 0,1 0 0 0 0,-1 0 0 0 0,1-3 416 0 0,3 3 64 0 0,-3-4 16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00:41:08.009"/>
    </inkml:context>
    <inkml:brush xml:id="br0">
      <inkml:brushProperty name="width" value="0.05" units="cm"/>
      <inkml:brushProperty name="height" value="0.05" units="cm"/>
    </inkml:brush>
  </inkml:definitions>
  <inkml:trace contextRef="#ctx0" brushRef="#br0">540 1 24575,'-4'0'0,"0"0"0,0 1 0,0 0 0,0 0 0,1 0 0,-1 0 0,0 0 0,1 1 0,-1 0 0,-4 2 0,-34 27 0,13-8 0,-17 5 0,19-12 0,-31 25 0,17-10 0,28-22 0,0 0 0,1 1 0,0 0 0,1 1 0,0 0 0,1 0 0,0 2 0,1-1 0,-8 15 0,-8 15 0,17-30 0,1 1 0,0 0 0,-7 21 0,-9 25 0,14-39 0,1 1 0,-9 37 0,3 37 0,15-79 0,-1-16 0,0 0 0,0 1 0,1-1 0,-1 0 0,0 1 0,1-1 0,-1 0 0,0 0 0,1 1 0,-1-1 0,0 0 0,1 0 0,-1 0 0,0 0 0,1 1 0,-1-1 0,0 0 0,1 0 0,-1 0 0,1 0 0,-1 0 0,0 0 0,1 0 0,3-1 0,0 1 0,-1-1 0,1 0 0,0-1 0,-1 1 0,4-2 0,-4 1 0,37-19 0,-2-2 0,0-2 0,57-49 0,-40 30 0,0 2 0,112-91 0,-161 128 0,-2 0 0,1 1 0,-1 1 0,1-1 0,0 1 0,0 0 0,10-5 0,-15 7 0,1 1 0,-1 0 0,0 0 0,1 0 0,-1 0 0,1-1 0,-1 1 0,0 0 0,1 0 0,-1 0 0,1 0 0,-1 0 0,1 0 0,-1 0 0,1 0 0,-1 0 0,0 0 0,1 0 0,-1 1 0,1-1 0,-1 0 0,1 0 0,-1 0 0,0 0 0,1 1 0,-2 9 0,-13 13 0,-9 2 0,0 0 0,-41 31 0,63-54 0,-1-1 0,1 0 0,0 0 0,-1 0 0,1 0 0,-1 0 0,1 0 0,-1 0 0,0 0 0,1-1 0,-1 1 0,0 0 0,0-1 0,1 0 0,-1 1 0,0-1 0,0 0 0,0 0 0,-2 0 0,3 0 0,1 0 0,-1-1 0,1 1 0,-1 0 0,1-1 0,-1 1 0,1-1 0,-1 1 0,1 0 0,0-1 0,-1 1 0,1-1 0,0 1 0,-1-1 0,1 1 0,0-1 0,-1 1 0,1-1 0,0 0 0,0 1 0,0-2 0,1-21 0,3 7 0,2 1 0,0 0 0,1 0 0,17-27 0,-7 13 0,-16 26 0,0 0 0,0 1 0,0-1 0,1 1 0,-1-1 0,1 1 0,-1 0 0,1 0 0,0-1 0,0 1 0,0 0 0,0 1 0,1-1 0,-1 0 0,3-1 0,-5 3 0,0 0 0,1 0 0,-1 0 0,0 0 0,0 0 0,0 0 0,1 0 0,-1 0 0,0 0 0,0 0 0,0 0 0,1 0 0,-1 0 0,0 0 0,0 0 0,0 0 0,0 0 0,1 0 0,-1 0 0,0 1 0,0-1 0,0 0 0,0 0 0,0 0 0,1 0 0,-1 0 0,0 1 0,0-1 0,0 0 0,0 0 0,0 0 0,0 0 0,0 1 0,0-1 0,0 0 0,0 0 0,1 0 0,-1 0 0,0 1 0,0-1 0,0 0 0,0 0 0,0 0 0,0 1 0,0-1 0,0 0 0,-1 0 0,1 0 0,0 1 0,0-1 0,0 0 0,0 0 0,0 0 0,0 0 0,0 1 0,0-1 0,0 0 0,-1 0 0,1 0 0,0 0 0,0 0 0,0 1 0,-8 13 0,-10 9 0,-1 0 0,-1-1 0,-1-1 0,-28 22 0,-101 66 0,104-77 0,42-30 0,-28 17 0,32-18 0,-1-1 0,1 0 0,-1 1 0,1-1 0,-1 0 0,1 0 0,-1 1 0,1-1 0,-1 0 0,1 0 0,-1 0 0,0 0 0,1 0 0,-1 1 0,1-1 0,-1 0 0,1 0 0,-1-1 0,0 1 0,1 0 0,-1 0 0,1 0 0,-1 0 0,1 0 0,-1-1 0,1 1 0,-1 0 0,1 0 0,-1-1 0,1 1 0,-1 0 0,1-1 0,-1 1 0,1-1 0,0 1 0,-1 0 0,1-1 0,0 1 0,-1-1 0,1 1 0,0-1 0,0 1 0,-1-1 0,1 1 0,0-1 0,0 0 0,0 1 0,0-1 0,0 1 0,-1-1 0,1 1 0,0-1 0,1 0 0,-1-5 0,1-1 0,0 1 0,1 0 0,-1 0 0,1 0 0,0 0 0,1 1 0,-1-1 0,1 1 0,0-1 0,5-4 0,7-12 0,22-23 0,-9 17 0,-21 23 0,-1-1 0,-1 1 0,1-1 0,-1 0 0,0-1 0,0 1 0,7-14 0,-11 17 0,-1 1 0,0 0 0,0 0 0,0 0 0,0 0 0,0 0 0,0 0 0,0 0 0,-1 0 0,1 0 0,-1 0 0,0 0 0,0 0 0,1 0 0,-1 0 0,0 0 0,-1 0 0,1 0 0,0 1 0,-2-3 0,-10-19 0,12 19 0,0 0 0,0 1 0,0-1 0,1 0 0,-1 0 0,1 0 0,0 0 0,0 0 0,1 0 0,-1 0 0,1 0 0,0 1 0,-1-1 0,2 0 0,-1 0 0,0 1 0,1-1 0,0 1 0,0-1 0,0 1 0,0 0 0,0-1 0,1 1 0,-1 0 0,1 1 0,0-1 0,0 0 0,0 1 0,7-5 0,7-2 0,0 0 0,0 1 0,1 0 0,34-8 0,-40 12 0,78-24 0,117-20 0,-200 47 0,0 0 0,1 0 0,-1 1 0,12 1 0,-16-1 0,-1 0 0,1 1 0,-1 0 0,0-1 0,1 1 0,-1 0 0,0 0 0,0 0 0,0 0 0,0 1 0,0-1 0,0 1 0,0-1 0,0 1 0,-1 0 0,1-1 0,0 1 0,1 3 0,3 7 0,0 1 0,-1 0 0,0 0 0,-1 1 0,0-1 0,-1 1 0,-1 0 0,0 0 0,-1 26 0,-1-36 0,0 1 0,0-1 0,-1 1 0,0-1 0,0 0 0,0 1 0,0-1 0,-1 0 0,1 0 0,-1 0 0,0 0 0,-1 0 0,1 0 0,-1-1 0,1 1 0,-1-1 0,0 0 0,0 0 0,-1 0 0,1 0 0,-1 0 0,1 0 0,-1-1 0,0 0 0,0 0 0,-7 3 0,-8 2 0,-2-1 0,1 0 0,-1-2 0,-28 4 0,15-3 0,-25 5 0,1 3 0,0 2 0,-99 41 0,151-54 0,0 1 0,-1-1 0,1-1 0,0 1 0,-1-1 0,-9 1 0,14-2 0,1 0 0,0 0 0,0 0 0,0 0 0,0 0 0,0 0 0,0 0 0,0 0 0,0-1 0,0 1 0,0 0 0,0-1 0,-1 1 0,1 0 0,1-1 0,-1 1 0,0-1 0,0 0 0,0 1 0,0-1 0,0 0 0,0 1 0,1-1 0,-1 0 0,0 0 0,1 0 0,-1 0 0,0 0 0,1 0 0,0 0 0,-1 0 0,1 0 0,-1 0 0,1 0 0,0 0 0,0 0 0,-1 0 0,1 0 0,0 0 0,0 0 0,0 0 0,0-1 0,1 1 0,-1 0 0,0 0 0,0 0 0,1 0 0,0-1 0,0-3 0,1 1 0,-1 0 0,1 0 0,0 0 0,1 0 0,-1 0 0,1 0 0,0 1 0,0-1 0,0 1 0,0 0 0,0 0 0,1 0 0,0 0 0,-1 1 0,9-5 0,6-2 0,0 1 0,29-9 0,-7 3 0,14-5 0,1 2 0,94-16 0,-146 32 0,1 1 0,-1 0 0,1 0 0,-1 0 0,1 0 0,-1 0 0,1 1 0,-1-1 0,1 1 0,-1 0 0,0 0 0,0 0 0,1 0 0,-1 1 0,0 0 0,0-1 0,0 1 0,0 0 0,-1 0 0,1 1 0,0-1 0,-1 0 0,3 4 0,-3-2 0,1 0 0,-1 0 0,0 0 0,-1 0 0,1 1 0,-1-1 0,0 1 0,0-1 0,0 1 0,0-1 0,-1 1 0,0-1 0,0 1 0,0 0 0,0-1 0,-3 9 0,1-5 0,-1 1 0,0-1 0,0 0 0,-1-1 0,0 1 0,-1-1 0,0 0 0,0 0 0,0 0 0,-1 0 0,0-1 0,0 0 0,0-1 0,-1 1 0,-12 6 0,-4 3 0,-2-1 0,0-1 0,-39 14 0,62-26 0,-11 4 0,0-1 0,-19 5 0,29-9 0,1 1 0,0-1 0,-1 1 0,1-1 0,-1 0 0,1 0 0,0 0 0,-1 0 0,1-1 0,-1 1 0,1 0 0,0-1 0,-1 0 0,1 0 0,0 1 0,0-1 0,-1-1 0,1 1 0,0 0 0,0 0 0,-2-3 0,3 3 0,0-1 0,0 1 0,0-1 0,1 1 0,-1-1 0,1 1 0,-1-1 0,1 0 0,-1 1 0,1-1 0,0 0 0,0 1 0,0-1 0,0 0 0,0 0 0,0 1 0,0-1 0,1 0 0,-1 1 0,0-1 0,1 1 0,0-1 0,-1 0 0,1 1 0,0-1 0,0 1 0,0 0 0,1-2 0,1-2 0,1 0 0,-1 0 0,2 0 0,-1 1 0,0 0 0,10-7 0,-3 4 0,0 1 0,1 0 0,0 1 0,0 0 0,0 1 0,1 1 0,0 0 0,19-3 0,10 2 0,55 1 0,-96 3 0,53 4 0,-52-4 0,1 0 0,-1 0 0,1 1 0,-1 0 0,1-1 0,-1 1 0,0 0 0,1 0 0,-1 0 0,0 0 0,0 1 0,0-1 0,0 1 0,0-1 0,0 1 0,0 0 0,3 3 0,-5-4 0,0 0 0,0 0 0,1-1 0,-1 1 0,0 0 0,0 0 0,0 0 0,0 0 0,0-1 0,0 1 0,0 0 0,-1 0 0,1 0 0,0-1 0,0 1 0,-1 0 0,1 0 0,0 0 0,-1-1 0,1 1 0,-1 0 0,1-1 0,-1 1 0,1 0 0,-1-1 0,1 1 0,-1-1 0,0 1 0,1-1 0,-1 1 0,0-1 0,1 1 0,-1-1 0,-1 1 0,-32 14 0,27-12 0,-171 59 0,151-55 0,-1-1 0,1-2 0,-1 0 0,-51-1 0,76-3 0,0 0 0,0-1 0,0 1 0,0-1 0,0 0 0,0 1 0,0-1 0,0-1 0,0 1 0,0 0 0,0-1 0,-3-1 0,6 2 0,-1 1 0,1-1 0,-1 0 0,1 1 0,-1-1 0,1 1 0,-1-1 0,1 0 0,0 1 0,-1-1 0,1 0 0,0 1 0,0-1 0,-1 0 0,1 1 0,0-1 0,0 0 0,0 0 0,0 1 0,0-2 0,0 0 0,0 1 0,1 0 0,-1-1 0,1 1 0,0 0 0,-1-1 0,1 1 0,0 0 0,0 0 0,-1 0 0,1 0 0,0 0 0,0 0 0,2-2 0,4-2 0,0 0 0,0 0 0,1 1 0,-1-1 0,1 2 0,0-1 0,1 1 0,-1 0 0,0 1 0,1 0 0,-1 1 0,11-2 0,17 1 0,58 2 0,-62 1 0,323 1-1365,-330-2-5461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1:47:44.333"/>
    </inkml:context>
    <inkml:brush xml:id="br0">
      <inkml:brushProperty name="width" value="0.05" units="cm"/>
      <inkml:brushProperty name="height" value="0.05" units="cm"/>
    </inkml:brush>
  </inkml:definitions>
  <inkml:trace contextRef="#ctx0" brushRef="#br0">16 9 9072 0 0,'0'0'816'0'0,"-6"-3"-656"0"0,0 0-91 0 0,5 3 287 0 0,-2-3 1451 0 0,6 6-1617 0 0,11 1-1030 0 0,-6-2 354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1:47:45.202"/>
    </inkml:context>
    <inkml:brush xml:id="br0">
      <inkml:brushProperty name="width" value="0.05" units="cm"/>
      <inkml:brushProperty name="height" value="0.05" units="cm"/>
    </inkml:brush>
  </inkml:definitions>
  <inkml:trace contextRef="#ctx0" brushRef="#br0">97 8 6448 0 0,'0'0'585'0'0,"-12"-3"1151"0"0,9 2-1369 0 0,0 0 1 0 0,0 0-1 0 0,0 1 0 0 0,0-1 1 0 0,0 1-1 0 0,0-1 0 0 0,-1 1 1 0 0,1 0-1 0 0,0 0 0 0 0,-5 1 1 0 0,-4 0 406 0 0,-8 4 1054 0 0,13-3-1667 0 0,2 0-180 0 0,4-2-141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1:47:44.757"/>
    </inkml:context>
    <inkml:brush xml:id="br0">
      <inkml:brushProperty name="width" value="0.05" units="cm"/>
      <inkml:brushProperty name="height" value="0.05" units="cm"/>
    </inkml:brush>
  </inkml:definitions>
  <inkml:trace contextRef="#ctx0" brushRef="#br0">18 8 9672 0 0,'-2'0'864'0'0,"-2"-3"-696"0"0,-1-1-168 0 0,1 4 0 0 0,2 0 1216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1:47:43.961"/>
    </inkml:context>
    <inkml:brush xml:id="br0">
      <inkml:brushProperty name="width" value="0.05" units="cm"/>
      <inkml:brushProperty name="height" value="0.05" units="cm"/>
    </inkml:brush>
  </inkml:definitions>
  <inkml:trace contextRef="#ctx0" brushRef="#br0">60 49 8952 0 0,'-16'-13'1212'0'0,"-15"-15"1"0"0,30 27-712 0 0,-4-3 1074 0 0,-2 1-2440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1:49:15.031"/>
    </inkml:context>
    <inkml:brush xml:id="br0">
      <inkml:brushProperty name="width" value="0.05" units="cm"/>
      <inkml:brushProperty name="height" value="0.05" units="cm"/>
    </inkml:brush>
  </inkml:definitions>
  <inkml:trace contextRef="#ctx0" brushRef="#br0">40 168 10944 0 0,'0'0'1064'0'0,"-3"9"-944"0"0,3 1-120 0 0,0 0 0 0 0,-4 0 840 0 0,4-3-376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00:41:02.813"/>
    </inkml:context>
    <inkml:brush xml:id="br0">
      <inkml:brushProperty name="width" value="0.05" units="cm"/>
      <inkml:brushProperty name="height" value="0.05" units="cm"/>
    </inkml:brush>
  </inkml:definitions>
  <inkml:trace contextRef="#ctx0" brushRef="#br0">131 439 24575,'-3'1'0,"1"-1"0,0 1 0,0-1 0,0 1 0,0 0 0,0 0 0,0-1 0,0 2 0,0-1 0,0 0 0,1 0 0,-3 3 0,-23 21 0,17-16 0,-31 34 0,38-39 0,1 0 0,-1-1 0,0 1 0,1 0 0,0 1 0,0-1 0,0 0 0,1 1 0,-3 8 0,4-12 0,0-1 0,0 1 0,0-1 0,0 1 0,0 0 0,0-1 0,0 1 0,0-1 0,1 1 0,-1-1 0,0 1 0,0-1 0,0 1 0,1-1 0,-1 1 0,0-1 0,1 1 0,-1-1 0,1 1 0,-1-1 0,0 0 0,1 1 0,-1-1 0,1 0 0,-1 1 0,1-1 0,-1 0 0,1 1 0,-1-1 0,1 0 0,-1 0 0,1 0 0,-1 0 0,1 0 0,0 1 0,-1-1 0,1 0 0,-1 0 0,1 0 0,-1-1 0,1 1 0,0 0 0,-1 0 0,1 0 0,-1 0 0,1 0 0,0-1 0,33-8 0,-28 7 0,178-68 0,-137 50 0,59-25 0,112-42 0,-171 70 0,63-32 0,-67 28 0,-5-2 0,-32 18 0,1 0 0,1 0 0,-1 1 0,0 0 0,14-4 0,-19 7 0,0 1 0,0-1 0,1 1 0,-1 0 0,0 0 0,1 0 0,-1 0 0,0 0 0,1 0 0,-1 1 0,0-1 0,0 1 0,1 0 0,-1 0 0,0-1 0,0 1 0,0 0 0,0 1 0,0-1 0,0 0 0,0 1 0,-1-1 0,1 1 0,0-1 0,1 3 0,19 22 0,28 42 0,-31-40 0,35 40 0,-31-43 0,-5-5 0,34 29 0,-52-48 0,0-1 0,0 0 0,1 1 0,-1-1 0,0 0 0,1 0 0,-1 1 0,0-1 0,1 0 0,-1 0 0,0 0 0,1 1 0,-1-1 0,1 0 0,-1 0 0,0 0 0,1 0 0,-1 0 0,1 0 0,-1 0 0,0 0 0,1 0 0,-1 0 0,1 0 0,-1 0 0,0 0 0,1 0 0,-1 0 0,0-1 0,1 1 0,0 0 0,4-13 0,-7-20 0,-5 0 0,-2 0 0,-1 1 0,-22-49 0,21 58 0,-1 1 0,-1 0 0,-1 1 0,-1 0 0,-24-26 0,13 23 0,0 0 0,-2 2 0,-36-22 0,58 40 0,-1 0 0,1 1 0,-1 0 0,1 0 0,-1 0 0,0 1 0,0 0 0,-14-2 0,18 4 0,-1 0 0,1 0 0,-1 0 0,1 0 0,-1 1 0,1-1 0,-1 1 0,1 0 0,0 0 0,-1 0 0,1 1 0,0-1 0,0 1 0,0-1 0,0 1 0,0 0 0,0 0 0,0 1 0,1-1 0,-4 4 0,-42 46 0,-95 80 0,113-108 0,16-14 0,1 0 0,0 1 0,-15 18 0,-18 22 0,-72 61 0,86-82 0,25-24 0,0 1 0,1 1 0,0-1 0,0 1 0,1 0 0,0 0 0,0 1 0,1 0 0,0-1 0,-3 11 0,6-16 0,0 1 0,-1-1 0,1 1 0,-1-1 0,0 0 0,0 0 0,0 0 0,-1 0 0,1 0 0,-1 0 0,-2 2 0,4-4 0,0-1 0,0 1 0,0-1 0,1 1 0,-1-1 0,0 1 0,0-1 0,0 0 0,0 0 0,0 1 0,0-1 0,0 0 0,0 0 0,0 0 0,0 0 0,0 0 0,0 0 0,-1-1 0,0 1 0,1-1 0,-1 0 0,1 1 0,-1-1 0,1 0 0,0 0 0,-1 0 0,1 0 0,0-1 0,0 1 0,-1 0 0,1 0 0,0-1 0,-1-1 0,-2-4 0,0 0 0,1-1 0,0 0 0,0 0 0,1 0 0,0 0 0,0 0 0,1 0 0,0-1 0,0-9 0,0-6 0,2 0 0,4-29 0,-2 34 0,0 0 0,2 0 0,0 1 0,8-20 0,-8 28 0,-1 0 0,1 1 0,1-1 0,0 2 0,0-1 0,0 0 0,1 1 0,1 1 0,8-8 0,-2 4 0,2 0 0,-1 1 0,1 1 0,1 0 0,0 1 0,0 1 0,0 1 0,1 0 0,0 1 0,33-4 0,7 4 0,0 2 0,65 6 0,-54-1 0,-55-1 0,0 1 0,-1 1 0,0 0 0,1 1 0,-1 0 0,-1 1 0,1 1 0,-1 0 0,1 0 0,-2 1 0,22 17 0,-1 2 0,-2 0 0,47 55 0,-58-62 80,0-1 0,1 0-1,36 22 1,-28-20-922,31 27 0,-40-28-5984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00:40:55.736"/>
    </inkml:context>
    <inkml:brush xml:id="br0">
      <inkml:brushProperty name="width" value="0.05" units="cm"/>
      <inkml:brushProperty name="height" value="0.05" units="cm"/>
    </inkml:brush>
  </inkml:definitions>
  <inkml:trace contextRef="#ctx0" brushRef="#br0">1 206 24575,'1'1'0,"1"0"0,-1 0 0,1 0 0,-1 0 0,1 0 0,0 0 0,-1-1 0,1 1 0,0 0 0,0-1 0,-1 1 0,1-1 0,0 0 0,0 1 0,0-1 0,0 0 0,0 0 0,-1-1 0,1 1 0,0 0 0,0 0 0,0-1 0,0 1 0,-1-1 0,1 0 0,0 1 0,-1-1 0,4-2 0,5-3 0,1-1 0,-1 0 0,13-12 0,-4 3 0,16-10 0,2 1 0,0 2 0,2 1 0,68-27 0,-101 47 0,0 0 0,0 1 0,0 0 0,0 0 0,1 0 0,-1 1 0,0 0 0,0 0 0,1 1 0,-1-1 0,0 1 0,0 1 0,0-1 0,0 1 0,0 0 0,0 1 0,0-1 0,-1 1 0,1 0 0,8 7 0,4 5 0,0 1 0,-1 0 0,0 2 0,15 20 0,-16-18 0,20 27 0,-3 2 0,35 65 0,-42-68 0,-19-34 22,38 71 291,-40-73-556,-1 0 0,0 0 0,-1 1 1,0-1-1,0 1 0,0 12 0,-3-4-6583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00:40:56.717"/>
    </inkml:context>
    <inkml:brush xml:id="br0">
      <inkml:brushProperty name="width" value="0.05" units="cm"/>
      <inkml:brushProperty name="height" value="0.05" units="cm"/>
    </inkml:brush>
  </inkml:definitions>
  <inkml:trace contextRef="#ctx0" brushRef="#br0">0 1 24575,'0'241'0,"2"-217"0,1 0 0,0-1 0,2 1 0,14 39 0,3 18 0,38 315 0,-26-133 0,5-96 0,-24-110 0,-8-34 0,1 0 0,19 35 0,-16-35 0,-1-1 0,10 34 0,14 71 0,45 190 0,-75-288 0,1-3 0,10 37 0,-13-56 0,1 1 0,0-1 0,0 0 0,1 0 0,-1-1 0,2 1 0,-1-1 0,1 1 0,8 7 0,-13-13 17,1-1-1,-1 1 0,1 0 0,0-1 1,0 1-1,-1 0 0,1-1 0,0 1 1,0-1-1,0 1 0,0-1 0,-1 0 1,1 1-1,0-1 0,0 0 0,0 0 1,0 1-1,0-1 0,0 0 0,1 0 1,-1-1-99,0 1 1,0-1 0,-1 1 0,1-1-1,0 1 1,0-1 0,-1 0-1,1 0 1,0 1 0,-1-1 0,1 0-1,-1 0 1,1 0 0,-1 0 0,1 0-1,-1 1 1,0-1 0,1 0 0,-1 0-1,0-2 1,5-17-6745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60474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32190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92539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401634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60990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78148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04140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8686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60323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33001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6291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0BAC2-DE08-420F-9A80-574D6E525210}" type="datetimeFigureOut">
              <a:rPr lang="ko-KR" altLang="en-US" smtClean="0"/>
              <a:pPr/>
              <a:t>2024-10-31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103573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31_E71DB0B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7.xml"/><Relationship Id="rId7" Type="http://schemas.openxmlformats.org/officeDocument/2006/relationships/customXml" Target="../ink/ink9.xml"/><Relationship Id="rId2" Type="http://schemas.microsoft.com/office/2018/10/relationships/comments" Target="../comments/modernComment_12A_6FD98A7F.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8.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10.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33_D2D4577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7" Type="http://schemas.openxmlformats.org/officeDocument/2006/relationships/image" Target="../media/image50.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3.png"/><Relationship Id="rId5" Type="http://schemas.openxmlformats.org/officeDocument/2006/relationships/image" Target="../media/image49.png"/><Relationship Id="rId10" Type="http://schemas.openxmlformats.org/officeDocument/2006/relationships/customXml" Target="../ink/ink5.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492896"/>
            <a:ext cx="7918648" cy="1470025"/>
          </a:xfrm>
        </p:spPr>
        <p:txBody>
          <a:bodyPr>
            <a:normAutofit/>
          </a:bodyPr>
          <a:lstStyle/>
          <a:p>
            <a:r>
              <a:rPr lang="en-US" altLang="ko-KR" sz="3600" b="1" dirty="0"/>
              <a:t>Writing</a:t>
            </a:r>
            <a:r>
              <a:rPr lang="ko-KR" altLang="en-US" sz="3600" b="1" dirty="0"/>
              <a:t> </a:t>
            </a:r>
            <a:r>
              <a:rPr lang="en-US" altLang="ko-KR" sz="3600" b="1" dirty="0"/>
              <a:t>the Argumentative</a:t>
            </a:r>
            <a:r>
              <a:rPr lang="ko-KR" altLang="en-US" sz="3600" b="1" dirty="0"/>
              <a:t> </a:t>
            </a:r>
            <a:r>
              <a:rPr lang="en-US" altLang="ko-KR" sz="3600" b="1" dirty="0"/>
              <a:t>Essay</a:t>
            </a:r>
            <a:endParaRPr lang="ko-KR" altLang="en-US" sz="3600" b="1" dirty="0"/>
          </a:p>
        </p:txBody>
      </p:sp>
      <p:sp>
        <p:nvSpPr>
          <p:cNvPr id="5" name="부제목 4">
            <a:extLst>
              <a:ext uri="{FF2B5EF4-FFF2-40B4-BE49-F238E27FC236}">
                <a16:creationId xmlns:a16="http://schemas.microsoft.com/office/drawing/2014/main" id="{7A0D7645-8F6C-40E6-AE6B-25660D5B4A46}"/>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9413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t>Intro Paragraph</a:t>
            </a:r>
            <a:endParaRPr lang="ko-KR" altLang="en-US" b="1" dirty="0"/>
          </a:p>
        </p:txBody>
      </p:sp>
      <p:sp>
        <p:nvSpPr>
          <p:cNvPr id="17411" name="내용 개체 틀 2"/>
          <p:cNvSpPr>
            <a:spLocks noGrp="1"/>
          </p:cNvSpPr>
          <p:nvPr>
            <p:ph idx="1"/>
          </p:nvPr>
        </p:nvSpPr>
        <p:spPr bwMode="auto">
          <a:xfrm>
            <a:off x="457200" y="1340768"/>
            <a:ext cx="8229600" cy="5040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lvl="1" indent="0" fontAlgn="auto">
              <a:spcBef>
                <a:spcPts val="0"/>
              </a:spcBef>
              <a:spcAft>
                <a:spcPts val="0"/>
              </a:spcAft>
              <a:buNone/>
              <a:defRPr/>
            </a:pPr>
            <a:r>
              <a:rPr lang="en-US" altLang="ko-KR" sz="2600" u="sng" dirty="0">
                <a:latin typeface="Arial" panose="020B0604020202020204" pitchFamily="34" charset="0"/>
                <a:cs typeface="Arial" panose="020B0604020202020204" pitchFamily="34" charset="0"/>
              </a:rPr>
              <a:t>Quote</a:t>
            </a:r>
            <a:endParaRPr lang="en-US" altLang="ko-KR" sz="2600" u="sng" spc="-150" dirty="0">
              <a:latin typeface="Arial" panose="020B0604020202020204" pitchFamily="34" charset="0"/>
              <a:cs typeface="Arial" panose="020B0604020202020204" pitchFamily="34" charset="0"/>
            </a:endParaRPr>
          </a:p>
          <a:p>
            <a:pPr marL="358775" lvl="1" indent="0" algn="just" fontAlgn="auto">
              <a:spcBef>
                <a:spcPts val="0"/>
              </a:spcBef>
              <a:spcAft>
                <a:spcPts val="0"/>
              </a:spcAft>
              <a:buNone/>
              <a:defRPr/>
            </a:pPr>
            <a:r>
              <a:rPr lang="en-US" altLang="ko-KR" sz="2600" spc="-150" dirty="0">
                <a:latin typeface="Arial" panose="020B0604020202020204" pitchFamily="34" charset="0"/>
                <a:cs typeface="Arial" panose="020B0604020202020204" pitchFamily="34" charset="0"/>
              </a:rPr>
              <a:t>   “The world is a book and those who do not travel read only one page,” said St. Augustine. Traveling has many benefits. However, most of us travel on organized tours – with the comfort of a guide and fellow countrymen and women, so we feel protected from the benefits of truly experiencing other cultures. However, Freya Stark once wrote: “To awaken quite alone in a strange town is one of the pleasantest sensations in the world.” </a:t>
            </a:r>
            <a:r>
              <a:rPr lang="en-US" altLang="ko-KR" sz="2600" spc="-150" dirty="0">
                <a:solidFill>
                  <a:srgbClr val="7030A0"/>
                </a:solidFill>
                <a:latin typeface="Arial" panose="020B0604020202020204" pitchFamily="34" charset="0"/>
                <a:cs typeface="Arial" panose="020B0604020202020204" pitchFamily="34" charset="0"/>
              </a:rPr>
              <a:t>Traveling independently is truly the only way to experience the world.</a:t>
            </a:r>
          </a:p>
          <a:p>
            <a:pPr marL="358775" lvl="1" indent="0" fontAlgn="auto">
              <a:spcBef>
                <a:spcPts val="0"/>
              </a:spcBef>
              <a:spcAft>
                <a:spcPts val="0"/>
              </a:spcAft>
              <a:buNone/>
              <a:defRPr/>
            </a:pPr>
            <a:endParaRPr lang="en-US" altLang="ko-KR" sz="2600" spc="-15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76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sz="4000" b="1" dirty="0">
                <a:latin typeface="Arial" panose="020B0604020202020204" pitchFamily="34" charset="0"/>
                <a:cs typeface="Arial" panose="020B0604020202020204" pitchFamily="34" charset="0"/>
              </a:rPr>
              <a:t>Thesis Statement</a:t>
            </a:r>
            <a:endParaRPr lang="ko-KR" altLang="en-US" sz="4000" b="1" dirty="0">
              <a:latin typeface="Arial" panose="020B0604020202020204" pitchFamily="34" charset="0"/>
              <a:cs typeface="Arial" panose="020B0604020202020204" pitchFamily="34" charset="0"/>
            </a:endParaRPr>
          </a:p>
        </p:txBody>
      </p:sp>
      <p:sp>
        <p:nvSpPr>
          <p:cNvPr id="14339" name="내용 개체 틀 2"/>
          <p:cNvSpPr>
            <a:spLocks noGrp="1"/>
          </p:cNvSpPr>
          <p:nvPr>
            <p:ph idx="1"/>
          </p:nvPr>
        </p:nvSpPr>
        <p:spPr bwMode="auto">
          <a:xfrm>
            <a:off x="457200" y="1135063"/>
            <a:ext cx="8229600" cy="5174257"/>
          </a:xfrm>
        </p:spPr>
        <p:txBody>
          <a:bodyPr vert="horz" wrap="square" lIns="91440" tIns="45720" rIns="91440" bIns="45720" numCol="1" anchor="t" anchorCtr="0" compatLnSpc="1">
            <a:prstTxWarp prst="textNoShape">
              <a:avLst/>
            </a:prstTxWarp>
            <a:noAutofit/>
          </a:bodyPr>
          <a:lstStyle/>
          <a:p>
            <a:pPr marL="0" indent="0">
              <a:buNone/>
            </a:pPr>
            <a:r>
              <a:rPr lang="en-US" altLang="ko-KR" sz="2400" b="1" dirty="0">
                <a:latin typeface="Arial" panose="020B0604020202020204" pitchFamily="34" charset="0"/>
                <a:cs typeface="Arial" panose="020B0604020202020204" pitchFamily="34" charset="0"/>
              </a:rPr>
              <a:t>The thesis answers the following questions:</a:t>
            </a:r>
          </a:p>
          <a:p>
            <a:r>
              <a:rPr lang="en-US" altLang="ko-KR" sz="2400" dirty="0">
                <a:latin typeface="Arial" panose="020B0604020202020204" pitchFamily="34" charset="0"/>
                <a:cs typeface="Arial" panose="020B0604020202020204" pitchFamily="34" charset="0"/>
              </a:rPr>
              <a:t>What is the writer’s opinion on this subject/topic?</a:t>
            </a:r>
          </a:p>
          <a:p>
            <a:endParaRPr lang="en-US" altLang="ko-KR" sz="2400" b="1" dirty="0">
              <a:latin typeface="Arial" panose="020B0604020202020204" pitchFamily="34" charset="0"/>
              <a:cs typeface="Arial" pitchFamily="34" charset="0"/>
            </a:endParaRPr>
          </a:p>
          <a:p>
            <a:pPr marL="0" lvl="1" indent="0">
              <a:buNone/>
              <a:defRPr/>
            </a:pPr>
            <a:r>
              <a:rPr lang="en-US" altLang="ko-KR" sz="2400" b="1" dirty="0">
                <a:latin typeface="Arial" panose="020B0604020202020204" pitchFamily="34" charset="0"/>
                <a:cs typeface="Arial" pitchFamily="34" charset="0"/>
              </a:rPr>
              <a:t>Use expressions like </a:t>
            </a:r>
            <a:r>
              <a:rPr lang="en-US" altLang="ko-KR" sz="2400" dirty="0">
                <a:highlight>
                  <a:srgbClr val="FFFF00"/>
                </a:highlight>
                <a:latin typeface="Arial" panose="020B0604020202020204" pitchFamily="34" charset="0"/>
                <a:cs typeface="Arial" pitchFamily="34" charset="0"/>
              </a:rPr>
              <a:t>“I think”, “In my opinion”, </a:t>
            </a:r>
            <a:r>
              <a:rPr lang="en-US" altLang="ko-KR" sz="2400" b="1" dirty="0">
                <a:latin typeface="Arial" panose="020B0604020202020204" pitchFamily="34" charset="0"/>
                <a:cs typeface="Arial" pitchFamily="34" charset="0"/>
              </a:rPr>
              <a:t>to clearly show the reader that the thesis is your opinion. </a:t>
            </a:r>
          </a:p>
          <a:p>
            <a:pPr marL="0" lvl="1" indent="0">
              <a:buNone/>
              <a:defRPr/>
            </a:pPr>
            <a:endParaRPr lang="en-US" altLang="ko-KR" sz="2400" b="1" dirty="0">
              <a:latin typeface="Arial" panose="020B0604020202020204" pitchFamily="34" charset="0"/>
              <a:cs typeface="Arial" pitchFamily="34" charset="0"/>
            </a:endParaRPr>
          </a:p>
          <a:p>
            <a:pPr marL="0" lvl="1" indent="0">
              <a:buNone/>
              <a:defRPr/>
            </a:pPr>
            <a:r>
              <a:rPr lang="en-US" altLang="ko-KR" sz="2400" b="1" dirty="0">
                <a:latin typeface="Arial" panose="020B0604020202020204" pitchFamily="34" charset="0"/>
                <a:cs typeface="Arial" pitchFamily="34" charset="0"/>
              </a:rPr>
              <a:t>The following modals also clearly signal to the reader where you stand on an issue:</a:t>
            </a:r>
          </a:p>
          <a:p>
            <a:pPr lvl="1">
              <a:buFont typeface="Wingdings" pitchFamily="2" charset="2"/>
              <a:buChar char="§"/>
              <a:defRPr/>
            </a:pPr>
            <a:r>
              <a:rPr lang="en-US" altLang="ko-KR" sz="2400" dirty="0">
                <a:highlight>
                  <a:srgbClr val="FFFF00"/>
                </a:highlight>
                <a:latin typeface="Arial" panose="020B0604020202020204" pitchFamily="34" charset="0"/>
                <a:cs typeface="Arial" pitchFamily="34" charset="0"/>
              </a:rPr>
              <a:t>“should (not)”</a:t>
            </a:r>
          </a:p>
          <a:p>
            <a:pPr lvl="1">
              <a:buFont typeface="Wingdings" pitchFamily="2" charset="2"/>
              <a:buChar char="§"/>
              <a:defRPr/>
            </a:pPr>
            <a:r>
              <a:rPr lang="en-US" altLang="ko-KR" sz="2400" dirty="0">
                <a:highlight>
                  <a:srgbClr val="FFFF00"/>
                </a:highlight>
                <a:latin typeface="Arial" panose="020B0604020202020204" pitchFamily="34" charset="0"/>
                <a:cs typeface="Arial" pitchFamily="34" charset="0"/>
              </a:rPr>
              <a:t>“must (not)”</a:t>
            </a:r>
          </a:p>
          <a:p>
            <a:pPr lvl="1">
              <a:buFont typeface="Wingdings" pitchFamily="2" charset="2"/>
              <a:buChar char="§"/>
              <a:defRPr/>
            </a:pPr>
            <a:r>
              <a:rPr lang="en-US" altLang="ko-KR" sz="2400" dirty="0">
                <a:highlight>
                  <a:srgbClr val="FFFF00"/>
                </a:highlight>
                <a:latin typeface="Arial" panose="020B0604020202020204" pitchFamily="34" charset="0"/>
                <a:cs typeface="Arial" pitchFamily="34" charset="0"/>
              </a:rPr>
              <a:t>“had better”</a:t>
            </a:r>
          </a:p>
          <a:p>
            <a:pPr marL="809625" lvl="1" indent="-630238">
              <a:buNone/>
              <a:defRPr/>
            </a:pPr>
            <a:r>
              <a:rPr lang="en-US" altLang="ko-KR" sz="2400" dirty="0">
                <a:latin typeface="Arial" panose="020B0604020202020204" pitchFamily="34" charset="0"/>
                <a:cs typeface="Arial" pitchFamily="34" charset="0"/>
              </a:rPr>
              <a:t>e.g., People who value their health </a:t>
            </a:r>
            <a:r>
              <a:rPr lang="en-US" altLang="ko-KR" sz="2400" u="sng" dirty="0">
                <a:latin typeface="Arial" panose="020B0604020202020204" pitchFamily="34" charset="0"/>
                <a:cs typeface="Arial" panose="020B0604020202020204" pitchFamily="34" charset="0"/>
              </a:rPr>
              <a:t>had better</a:t>
            </a:r>
            <a:r>
              <a:rPr lang="en-US" altLang="ko-KR" sz="2400" dirty="0">
                <a:latin typeface="Arial" panose="020B0604020202020204" pitchFamily="34" charset="0"/>
                <a:cs typeface="Arial" panose="020B0604020202020204" pitchFamily="34" charset="0"/>
              </a:rPr>
              <a:t> stop smoking now.</a:t>
            </a:r>
          </a:p>
        </p:txBody>
      </p:sp>
    </p:spTree>
    <p:extLst>
      <p:ext uri="{BB962C8B-B14F-4D97-AF65-F5344CB8AC3E}">
        <p14:creationId xmlns:p14="http://schemas.microsoft.com/office/powerpoint/2010/main" val="3877482681"/>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sz="4000" b="1" dirty="0">
                <a:latin typeface="Arial" panose="020B0604020202020204" pitchFamily="34" charset="0"/>
                <a:cs typeface="Arial" panose="020B0604020202020204" pitchFamily="34" charset="0"/>
              </a:rPr>
              <a:t>Thesis Statement</a:t>
            </a:r>
            <a:endParaRPr lang="ko-KR" altLang="en-US" sz="4000" b="1" dirty="0">
              <a:latin typeface="Arial" panose="020B0604020202020204" pitchFamily="34" charset="0"/>
              <a:cs typeface="Arial" panose="020B0604020202020204" pitchFamily="34" charset="0"/>
            </a:endParaRPr>
          </a:p>
        </p:txBody>
      </p:sp>
      <p:sp>
        <p:nvSpPr>
          <p:cNvPr id="14339" name="내용 개체 틀 2"/>
          <p:cNvSpPr>
            <a:spLocks noGrp="1"/>
          </p:cNvSpPr>
          <p:nvPr>
            <p:ph idx="1"/>
          </p:nvPr>
        </p:nvSpPr>
        <p:spPr bwMode="auto">
          <a:xfrm>
            <a:off x="457200" y="764704"/>
            <a:ext cx="8229600" cy="5174257"/>
          </a:xfrm>
        </p:spPr>
        <p:txBody>
          <a:bodyPr vert="horz" wrap="square" lIns="91440" tIns="45720" rIns="91440" bIns="45720" numCol="1" anchor="t" anchorCtr="0" compatLnSpc="1">
            <a:prstTxWarp prst="textNoShape">
              <a:avLst/>
            </a:prstTxWarp>
            <a:normAutofit/>
          </a:bodyPr>
          <a:lstStyle/>
          <a:p>
            <a:pPr marL="0" indent="0">
              <a:buNone/>
              <a:defRPr/>
            </a:pPr>
            <a:endParaRPr lang="en-US" altLang="ko-KR" sz="2600" b="1" dirty="0">
              <a:latin typeface="Arial" pitchFamily="34" charset="0"/>
              <a:cs typeface="Arial" pitchFamily="34" charset="0"/>
            </a:endParaRPr>
          </a:p>
          <a:p>
            <a:r>
              <a:rPr lang="en-US" altLang="ko-KR" sz="2400" dirty="0">
                <a:latin typeface="Arial" panose="020B0604020202020204" pitchFamily="34" charset="0"/>
                <a:cs typeface="Arial" panose="020B0604020202020204" pitchFamily="34" charset="0"/>
              </a:rPr>
              <a:t>Many people have different opinions on whether people under twenty-one should be permitted to drink alcohol, and I agree with some of them. (x)</a:t>
            </a:r>
          </a:p>
          <a:p>
            <a:r>
              <a:rPr lang="en-US" altLang="ko-KR" sz="2400" dirty="0">
                <a:latin typeface="Arial" panose="020B0604020202020204" pitchFamily="34" charset="0"/>
                <a:cs typeface="Arial" panose="020B0604020202020204" pitchFamily="34" charset="0"/>
              </a:rPr>
              <a:t>The question of whether we need a national law governing the minimum age to drink alcohol is a controversial issue. (x) </a:t>
            </a:r>
          </a:p>
          <a:p>
            <a:r>
              <a:rPr lang="en-US" altLang="ko-KR" sz="2400" dirty="0">
                <a:latin typeface="Arial" panose="020B0604020202020204" pitchFamily="34" charset="0"/>
                <a:cs typeface="Arial" panose="020B0604020202020204" pitchFamily="34" charset="0"/>
              </a:rPr>
              <a:t>I want to explain my opinion on the national law that sets twenty-one as the legal age to drink alcohol and the reasons I feel this way. (x) </a:t>
            </a:r>
          </a:p>
          <a:p>
            <a:r>
              <a:rPr lang="en-US" altLang="ko-KR" sz="2400" dirty="0">
                <a:highlight>
                  <a:srgbClr val="FFFF00"/>
                </a:highlight>
                <a:latin typeface="Arial" panose="020B0604020202020204" pitchFamily="34" charset="0"/>
                <a:cs typeface="Arial" panose="020B0604020202020204" pitchFamily="34" charset="0"/>
              </a:rPr>
              <a:t>The legal minimum age for purchasing alcohol </a:t>
            </a:r>
            <a:r>
              <a:rPr lang="en-US" altLang="ko-KR" sz="2400" dirty="0">
                <a:solidFill>
                  <a:srgbClr val="FF0000"/>
                </a:solidFill>
                <a:highlight>
                  <a:srgbClr val="FFFF00"/>
                </a:highlight>
                <a:latin typeface="Arial" panose="020B0604020202020204" pitchFamily="34" charset="0"/>
                <a:cs typeface="Arial" panose="020B0604020202020204" pitchFamily="34" charset="0"/>
              </a:rPr>
              <a:t>should</a:t>
            </a:r>
            <a:r>
              <a:rPr lang="en-US" altLang="ko-KR" sz="2400" dirty="0">
                <a:highlight>
                  <a:srgbClr val="FFFF00"/>
                </a:highlight>
                <a:latin typeface="Arial" panose="020B0604020202020204" pitchFamily="34" charset="0"/>
                <a:cs typeface="Arial" panose="020B0604020202020204" pitchFamily="34" charset="0"/>
              </a:rPr>
              <a:t> be eighteen rather than twenty-one. (O)</a:t>
            </a:r>
          </a:p>
          <a:p>
            <a:pPr marL="0" indent="0">
              <a:buNone/>
              <a:defRPr/>
            </a:pPr>
            <a:endParaRPr lang="en-US" altLang="ko-KR" sz="2600" b="1" dirty="0">
              <a:latin typeface="Arial" pitchFamily="34" charset="0"/>
              <a:cs typeface="Arial" pitchFamily="34" charset="0"/>
            </a:endParaRPr>
          </a:p>
        </p:txBody>
      </p:sp>
    </p:spTree>
    <p:extLst>
      <p:ext uri="{BB962C8B-B14F-4D97-AF65-F5344CB8AC3E}">
        <p14:creationId xmlns:p14="http://schemas.microsoft.com/office/powerpoint/2010/main" val="306998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sz="4000" b="1" dirty="0">
                <a:latin typeface="Arial" panose="020B0604020202020204" pitchFamily="34" charset="0"/>
                <a:cs typeface="Arial" panose="020B0604020202020204" pitchFamily="34" charset="0"/>
              </a:rPr>
              <a:t>Body Paragraphs</a:t>
            </a:r>
            <a:endParaRPr lang="ko-KR" altLang="en-US" sz="4000" b="1" dirty="0">
              <a:latin typeface="Arial" panose="020B0604020202020204" pitchFamily="34" charset="0"/>
              <a:cs typeface="Arial" panose="020B0604020202020204" pitchFamily="34" charset="0"/>
            </a:endParaRPr>
          </a:p>
        </p:txBody>
      </p:sp>
      <p:sp>
        <p:nvSpPr>
          <p:cNvPr id="14339" name="내용 개체 틀 2"/>
          <p:cNvSpPr>
            <a:spLocks noGrp="1"/>
          </p:cNvSpPr>
          <p:nvPr>
            <p:ph idx="1"/>
          </p:nvPr>
        </p:nvSpPr>
        <p:spPr bwMode="auto">
          <a:xfrm>
            <a:off x="457200" y="1135063"/>
            <a:ext cx="8229600" cy="5174257"/>
          </a:xfrm>
        </p:spPr>
        <p:txBody>
          <a:bodyPr vert="horz" wrap="square" lIns="91440" tIns="45720" rIns="91440" bIns="45720" numCol="1" anchor="t" anchorCtr="0" compatLnSpc="1">
            <a:prstTxWarp prst="textNoShape">
              <a:avLst/>
            </a:prstTxWarp>
            <a:normAutofit/>
          </a:bodyPr>
          <a:lstStyle/>
          <a:p>
            <a:pPr marL="0" indent="0">
              <a:buNone/>
              <a:defRPr/>
            </a:pPr>
            <a:r>
              <a:rPr lang="en-US" altLang="ko-KR" sz="2600" dirty="0">
                <a:latin typeface="Arial" panose="020B0604020202020204" pitchFamily="34" charset="0"/>
                <a:cs typeface="Arial" panose="020B0604020202020204" pitchFamily="34" charset="0"/>
              </a:rPr>
              <a:t>There are 7 types of supporting arguments: </a:t>
            </a:r>
          </a:p>
          <a:p>
            <a:pPr>
              <a:defRPr/>
            </a:pPr>
            <a:r>
              <a:rPr lang="en-US" altLang="ko-KR" sz="2600" dirty="0">
                <a:latin typeface="Arial" panose="020B0604020202020204" pitchFamily="34" charset="0"/>
                <a:cs typeface="Arial" panose="020B0604020202020204" pitchFamily="34" charset="0"/>
              </a:rPr>
              <a:t>facts and statistics (citation needed)</a:t>
            </a:r>
          </a:p>
          <a:p>
            <a:pPr>
              <a:defRPr/>
            </a:pPr>
            <a:r>
              <a:rPr lang="en-US" altLang="ko-KR" sz="2600" dirty="0">
                <a:latin typeface="Arial" panose="020B0604020202020204" pitchFamily="34" charset="0"/>
                <a:cs typeface="Arial" panose="020B0604020202020204" pitchFamily="34" charset="0"/>
              </a:rPr>
              <a:t>example</a:t>
            </a:r>
          </a:p>
          <a:p>
            <a:pPr>
              <a:defRPr/>
            </a:pPr>
            <a:r>
              <a:rPr lang="en-US" altLang="ko-KR" sz="2600" dirty="0">
                <a:latin typeface="Arial" panose="020B0604020202020204" pitchFamily="34" charset="0"/>
                <a:cs typeface="Arial" panose="020B0604020202020204" pitchFamily="34" charset="0"/>
              </a:rPr>
              <a:t>explanation</a:t>
            </a:r>
          </a:p>
          <a:p>
            <a:pPr>
              <a:defRPr/>
            </a:pPr>
            <a:r>
              <a:rPr lang="en-US" altLang="ko-KR" sz="2600" dirty="0">
                <a:latin typeface="Arial" panose="020B0604020202020204" pitchFamily="34" charset="0"/>
                <a:cs typeface="Arial" panose="020B0604020202020204" pitchFamily="34" charset="0"/>
              </a:rPr>
              <a:t>reason/consequence</a:t>
            </a:r>
          </a:p>
          <a:p>
            <a:pPr>
              <a:defRPr/>
            </a:pPr>
            <a:r>
              <a:rPr lang="en-US" altLang="ko-KR" sz="2600" dirty="0">
                <a:latin typeface="Arial" panose="020B0604020202020204" pitchFamily="34" charset="0"/>
                <a:cs typeface="Arial" panose="020B0604020202020204" pitchFamily="34" charset="0"/>
              </a:rPr>
              <a:t>personal experience</a:t>
            </a:r>
          </a:p>
          <a:p>
            <a:pPr>
              <a:defRPr/>
            </a:pPr>
            <a:r>
              <a:rPr lang="en-US" altLang="ko-KR" sz="2600" dirty="0">
                <a:latin typeface="Arial" panose="020B0604020202020204" pitchFamily="34" charset="0"/>
                <a:cs typeface="Arial" panose="020B0604020202020204" pitchFamily="34" charset="0"/>
              </a:rPr>
              <a:t>reference to authority/expert testimony (citation needed)</a:t>
            </a:r>
          </a:p>
          <a:p>
            <a:pPr>
              <a:defRPr/>
            </a:pPr>
            <a:r>
              <a:rPr lang="en-US" altLang="ko-KR" sz="2600" dirty="0">
                <a:latin typeface="Arial" panose="020B0604020202020204" pitchFamily="34" charset="0"/>
                <a:cs typeface="Arial" panose="020B0604020202020204" pitchFamily="34" charset="0"/>
              </a:rPr>
              <a:t>studies/research (citation needed)</a:t>
            </a:r>
          </a:p>
          <a:p>
            <a:pPr>
              <a:defRPr/>
            </a:pPr>
            <a:r>
              <a:rPr lang="en-US" altLang="ko-KR" sz="2600" dirty="0">
                <a:solidFill>
                  <a:srgbClr val="FF0000"/>
                </a:solidFill>
                <a:latin typeface="Arial" panose="020B0604020202020204" pitchFamily="34" charset="0"/>
                <a:cs typeface="Arial" panose="020B0604020202020204" pitchFamily="34" charset="0"/>
              </a:rPr>
              <a:t>answer to the opposition (=refutation to an opposing argument)</a:t>
            </a:r>
          </a:p>
          <a:p>
            <a:pPr marL="0" indent="0">
              <a:buNone/>
              <a:defRPr/>
            </a:pPr>
            <a:endParaRPr lang="en-US" altLang="ko-KR" sz="2600" dirty="0">
              <a:latin typeface="Arial" panose="020B0604020202020204" pitchFamily="34" charset="0"/>
              <a:cs typeface="Arial" panose="020B0604020202020204" pitchFamily="34" charset="0"/>
            </a:endParaRPr>
          </a:p>
          <a:p>
            <a:pPr>
              <a:defRPr/>
            </a:pPr>
            <a:endParaRPr lang="en-US" altLang="ko-KR" sz="2800" dirty="0">
              <a:latin typeface="Arial" panose="020B0604020202020204" pitchFamily="34" charset="0"/>
              <a:cs typeface="Arial" panose="020B0604020202020204" pitchFamily="34" charset="0"/>
            </a:endParaRPr>
          </a:p>
          <a:p>
            <a:pPr>
              <a:defRPr/>
            </a:pPr>
            <a:endParaRPr lang="en-US" altLang="ko-KR" sz="2800" dirty="0">
              <a:latin typeface="Arial" panose="020B0604020202020204" pitchFamily="34" charset="0"/>
              <a:cs typeface="Arial" panose="020B0604020202020204" pitchFamily="34" charset="0"/>
            </a:endParaRPr>
          </a:p>
          <a:p>
            <a:pPr marL="0" indent="0">
              <a:buNone/>
              <a:defRPr/>
            </a:pPr>
            <a:endParaRPr lang="en-US" altLang="ko-KR" sz="2600" b="1" dirty="0">
              <a:latin typeface="Arial" pitchFamily="34" charset="0"/>
              <a:cs typeface="Arial" pitchFamily="34" charset="0"/>
            </a:endParaRPr>
          </a:p>
        </p:txBody>
      </p:sp>
    </p:spTree>
    <p:extLst>
      <p:ext uri="{BB962C8B-B14F-4D97-AF65-F5344CB8AC3E}">
        <p14:creationId xmlns:p14="http://schemas.microsoft.com/office/powerpoint/2010/main" val="46911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t>Body Paragraphs</a:t>
            </a:r>
            <a:endParaRPr lang="ko-KR" altLang="en-US" b="1" dirty="0"/>
          </a:p>
        </p:txBody>
      </p:sp>
      <p:sp>
        <p:nvSpPr>
          <p:cNvPr id="14339" name="내용 개체 틀 2"/>
          <p:cNvSpPr>
            <a:spLocks noGrp="1"/>
          </p:cNvSpPr>
          <p:nvPr>
            <p:ph idx="1"/>
          </p:nvPr>
        </p:nvSpPr>
        <p:spPr bwMode="auto">
          <a:xfrm>
            <a:off x="323528" y="1128869"/>
            <a:ext cx="8445624" cy="49251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lvl="2" indent="0">
              <a:buNone/>
              <a:tabLst>
                <a:tab pos="357188" algn="l"/>
              </a:tabLst>
              <a:defRPr/>
            </a:pPr>
            <a:r>
              <a:rPr lang="en-US" altLang="ko-KR" sz="2200" b="1" dirty="0">
                <a:latin typeface="Arial" panose="020B0604020202020204" pitchFamily="34" charset="0"/>
                <a:cs typeface="Arial" panose="020B0604020202020204" pitchFamily="34" charset="0"/>
              </a:rPr>
              <a:t>Opinion (Thesis Statement): </a:t>
            </a:r>
            <a:r>
              <a:rPr lang="en-US" altLang="ko-KR" sz="2200" dirty="0">
                <a:latin typeface="Arial" panose="020B0604020202020204" pitchFamily="34" charset="0"/>
                <a:cs typeface="Arial" panose="020B0604020202020204" pitchFamily="34" charset="0"/>
              </a:rPr>
              <a:t>I believe eating fast food is unhealthy.</a:t>
            </a:r>
          </a:p>
          <a:p>
            <a:pPr marL="360363" lvl="2" indent="-360363">
              <a:buFont typeface="Wingdings" panose="05000000000000000000" pitchFamily="2" charset="2"/>
              <a:buChar char="§"/>
              <a:tabLst>
                <a:tab pos="357188" algn="l"/>
              </a:tabLst>
              <a:defRPr/>
            </a:pPr>
            <a:r>
              <a:rPr lang="en-US" altLang="ko-KR" sz="2200" dirty="0">
                <a:solidFill>
                  <a:srgbClr val="FF0000"/>
                </a:solidFill>
                <a:latin typeface="Arial" panose="020B0604020202020204" pitchFamily="34" charset="0"/>
                <a:cs typeface="Arial" panose="020B0604020202020204" pitchFamily="34" charset="0"/>
              </a:rPr>
              <a:t>Example: </a:t>
            </a:r>
            <a:r>
              <a:rPr lang="en-US" altLang="ko-KR" sz="2200" dirty="0">
                <a:latin typeface="Arial" panose="020B0604020202020204" pitchFamily="34" charset="0"/>
                <a:cs typeface="Arial" panose="020B0604020202020204" pitchFamily="34" charset="0"/>
              </a:rPr>
              <a:t>Morgan Spurlock, from the film “Super Size Me,” went on a McDonald’s diet for just one month, and he suffered many health problems.</a:t>
            </a:r>
          </a:p>
          <a:p>
            <a:pPr marL="360363" lvl="2" indent="-360363">
              <a:buFont typeface="Wingdings" panose="05000000000000000000" pitchFamily="2" charset="2"/>
              <a:buChar char="§"/>
              <a:tabLst>
                <a:tab pos="357188" algn="l"/>
              </a:tabLst>
              <a:defRPr/>
            </a:pPr>
            <a:r>
              <a:rPr lang="en-US" altLang="ko-KR" sz="2200" dirty="0">
                <a:solidFill>
                  <a:srgbClr val="FF0000"/>
                </a:solidFill>
                <a:latin typeface="Arial" panose="020B0604020202020204" pitchFamily="34" charset="0"/>
                <a:cs typeface="Arial" panose="020B0604020202020204" pitchFamily="34" charset="0"/>
              </a:rPr>
              <a:t>Fact: </a:t>
            </a:r>
            <a:r>
              <a:rPr lang="en-US" altLang="ko-KR" sz="2200" dirty="0">
                <a:latin typeface="Arial" panose="020B0604020202020204" pitchFamily="34" charset="0"/>
                <a:cs typeface="Arial" panose="020B0604020202020204" pitchFamily="34" charset="0"/>
              </a:rPr>
              <a:t>According to WebMD, Fast food is full of dangerous trans-fat and high calories. </a:t>
            </a:r>
          </a:p>
          <a:p>
            <a:pPr marL="360363" lvl="2" indent="-360363">
              <a:buFont typeface="Wingdings" panose="05000000000000000000" pitchFamily="2" charset="2"/>
              <a:buChar char="§"/>
              <a:tabLst>
                <a:tab pos="357188" algn="l"/>
              </a:tabLst>
              <a:defRPr/>
            </a:pPr>
            <a:r>
              <a:rPr lang="en-US" altLang="ko-KR" sz="2200" dirty="0">
                <a:solidFill>
                  <a:srgbClr val="FF0000"/>
                </a:solidFill>
                <a:latin typeface="Arial" panose="020B0604020202020204" pitchFamily="34" charset="0"/>
                <a:cs typeface="Arial" panose="020B0604020202020204" pitchFamily="34" charset="0"/>
              </a:rPr>
              <a:t>Reason/consequence: </a:t>
            </a:r>
            <a:r>
              <a:rPr lang="en-US" altLang="ko-KR" sz="2200" dirty="0">
                <a:latin typeface="Arial" panose="020B0604020202020204" pitchFamily="34" charset="0"/>
                <a:cs typeface="Arial" panose="020B0604020202020204" pitchFamily="34" charset="0"/>
              </a:rPr>
              <a:t>If you eat fast food too much, you will put on weight and risk obesity-related health problems.</a:t>
            </a:r>
          </a:p>
          <a:p>
            <a:pPr marL="360363" lvl="2" indent="-360363">
              <a:buFont typeface="Wingdings" panose="05000000000000000000" pitchFamily="2" charset="2"/>
              <a:buChar char="§"/>
              <a:tabLst>
                <a:tab pos="357188" algn="l"/>
              </a:tabLst>
              <a:defRPr/>
            </a:pPr>
            <a:r>
              <a:rPr lang="en-US" altLang="ko-KR" sz="2200" dirty="0">
                <a:solidFill>
                  <a:srgbClr val="FF0000"/>
                </a:solidFill>
                <a:latin typeface="Arial" panose="020B0604020202020204" pitchFamily="34" charset="0"/>
                <a:cs typeface="Arial" panose="020B0604020202020204" pitchFamily="34" charset="0"/>
              </a:rPr>
              <a:t>Reference</a:t>
            </a:r>
            <a:r>
              <a:rPr lang="ko-KR" altLang="en-US" sz="2200" dirty="0">
                <a:solidFill>
                  <a:srgbClr val="FF0000"/>
                </a:solidFill>
                <a:latin typeface="Arial" panose="020B0604020202020204" pitchFamily="34" charset="0"/>
                <a:cs typeface="Arial" panose="020B0604020202020204" pitchFamily="34" charset="0"/>
              </a:rPr>
              <a:t> </a:t>
            </a:r>
            <a:r>
              <a:rPr lang="en-US" altLang="ko-KR" sz="2200" dirty="0">
                <a:solidFill>
                  <a:srgbClr val="FF0000"/>
                </a:solidFill>
                <a:latin typeface="Arial" panose="020B0604020202020204" pitchFamily="34" charset="0"/>
                <a:cs typeface="Arial" panose="020B0604020202020204" pitchFamily="34" charset="0"/>
              </a:rPr>
              <a:t>to</a:t>
            </a:r>
            <a:r>
              <a:rPr lang="ko-KR" altLang="en-US" sz="2200" dirty="0">
                <a:solidFill>
                  <a:srgbClr val="FF0000"/>
                </a:solidFill>
                <a:latin typeface="Arial" panose="020B0604020202020204" pitchFamily="34" charset="0"/>
                <a:cs typeface="Arial" panose="020B0604020202020204" pitchFamily="34" charset="0"/>
              </a:rPr>
              <a:t> </a:t>
            </a:r>
            <a:r>
              <a:rPr lang="en-US" altLang="ko-KR" sz="2200" dirty="0">
                <a:solidFill>
                  <a:srgbClr val="FF0000"/>
                </a:solidFill>
                <a:latin typeface="Arial" panose="020B0604020202020204" pitchFamily="34" charset="0"/>
                <a:cs typeface="Arial" panose="020B0604020202020204" pitchFamily="34" charset="0"/>
              </a:rPr>
              <a:t>authority</a:t>
            </a:r>
            <a:r>
              <a:rPr lang="en-US" altLang="ko-KR" sz="2200" dirty="0">
                <a:latin typeface="Arial" panose="020B0604020202020204" pitchFamily="34" charset="0"/>
                <a:cs typeface="Arial" panose="020B0604020202020204" pitchFamily="34" charset="0"/>
              </a:rPr>
              <a:t>: According to ABC News, Dr. David Ludwig of The Children’s Hospital in Boston says that fast food causes weight gain and diabetes. Health expert Eric Schlosser also wrote in his book </a:t>
            </a:r>
            <a:r>
              <a:rPr lang="en-US" altLang="ko-KR" sz="2200" i="1" dirty="0">
                <a:latin typeface="Arial" panose="020B0604020202020204" pitchFamily="34" charset="0"/>
                <a:cs typeface="Arial" panose="020B0604020202020204" pitchFamily="34" charset="0"/>
              </a:rPr>
              <a:t>Fast Food &amp; Health</a:t>
            </a:r>
            <a:r>
              <a:rPr lang="en-US" altLang="ko-KR" sz="2200" dirty="0">
                <a:latin typeface="Arial" panose="020B0604020202020204" pitchFamily="34" charset="0"/>
                <a:cs typeface="Arial" panose="020B0604020202020204" pitchFamily="34" charset="0"/>
              </a:rPr>
              <a:t> that there is evidence that even one fast food meal can be harmful.</a:t>
            </a:r>
            <a:endParaRPr lang="ko-KR" altLang="ko-KR" sz="2200" dirty="0">
              <a:latin typeface="Arial" panose="020B0604020202020204" pitchFamily="34" charset="0"/>
              <a:cs typeface="Arial" panose="020B0604020202020204" pitchFamily="34" charset="0"/>
            </a:endParaRPr>
          </a:p>
          <a:p>
            <a:pPr marL="857250" lvl="2" indent="-457200" eaLnBrk="1" hangingPunct="1">
              <a:buFont typeface="Wingdings" pitchFamily="2" charset="2"/>
              <a:buChar char="§"/>
              <a:tabLst>
                <a:tab pos="357188" algn="l"/>
              </a:tabLst>
              <a:defRPr/>
            </a:pPr>
            <a:endParaRPr lang="en-US" altLang="ko-KR" sz="2200" dirty="0">
              <a:latin typeface="+mj-lt"/>
              <a:cs typeface="Arial" pitchFamily="34" charset="0"/>
            </a:endParaRPr>
          </a:p>
        </p:txBody>
      </p:sp>
    </p:spTree>
    <p:extLst>
      <p:ext uri="{BB962C8B-B14F-4D97-AF65-F5344CB8AC3E}">
        <p14:creationId xmlns:p14="http://schemas.microsoft.com/office/powerpoint/2010/main" val="35162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sz="4000" b="1" dirty="0">
                <a:latin typeface="Arial" panose="020B0604020202020204" pitchFamily="34" charset="0"/>
                <a:cs typeface="Arial" panose="020B0604020202020204" pitchFamily="34" charset="0"/>
              </a:rPr>
              <a:t>Answer to the Opposition</a:t>
            </a:r>
            <a:endParaRPr lang="ko-KR" altLang="en-US" sz="4000" b="1" dirty="0">
              <a:latin typeface="Arial" panose="020B0604020202020204" pitchFamily="34" charset="0"/>
              <a:cs typeface="Arial" panose="020B0604020202020204" pitchFamily="34" charset="0"/>
            </a:endParaRPr>
          </a:p>
        </p:txBody>
      </p:sp>
      <p:sp>
        <p:nvSpPr>
          <p:cNvPr id="14339" name="내용 개체 틀 2"/>
          <p:cNvSpPr>
            <a:spLocks noGrp="1"/>
          </p:cNvSpPr>
          <p:nvPr>
            <p:ph idx="1"/>
          </p:nvPr>
        </p:nvSpPr>
        <p:spPr bwMode="auto"/>
        <p:txBody>
          <a:bodyPr vert="horz" wrap="square" lIns="91440" tIns="45720" rIns="91440" bIns="45720" numCol="1" anchor="t" anchorCtr="0" compatLnSpc="1">
            <a:prstTxWarp prst="textNoShape">
              <a:avLst/>
            </a:prstTxWarp>
            <a:normAutofit/>
          </a:bodyPr>
          <a:lstStyle/>
          <a:p>
            <a:pPr>
              <a:defRPr/>
            </a:pPr>
            <a:r>
              <a:rPr lang="en-US" altLang="ko-KR" sz="2600" dirty="0">
                <a:latin typeface="Arial" pitchFamily="34" charset="0"/>
                <a:cs typeface="Arial" pitchFamily="34" charset="0"/>
              </a:rPr>
              <a:t>Similar to a </a:t>
            </a:r>
            <a:r>
              <a:rPr lang="en-US" altLang="ko-KR" sz="2600" dirty="0">
                <a:highlight>
                  <a:srgbClr val="FFFF00"/>
                </a:highlight>
                <a:latin typeface="Arial" pitchFamily="34" charset="0"/>
                <a:cs typeface="Arial" pitchFamily="34" charset="0"/>
              </a:rPr>
              <a:t>debate</a:t>
            </a:r>
            <a:r>
              <a:rPr lang="en-US" altLang="ko-KR" sz="2600" dirty="0">
                <a:latin typeface="Arial" pitchFamily="34" charset="0"/>
                <a:cs typeface="Arial" pitchFamily="34" charset="0"/>
              </a:rPr>
              <a:t>, it is important to show that your ideas are correct and at the same time, that opposing views are wrong.</a:t>
            </a:r>
          </a:p>
          <a:p>
            <a:pPr>
              <a:defRPr/>
            </a:pPr>
            <a:r>
              <a:rPr lang="en-US" altLang="ko-KR" sz="2600" dirty="0">
                <a:latin typeface="Arial" pitchFamily="34" charset="0"/>
                <a:cs typeface="Arial" pitchFamily="34" charset="0"/>
              </a:rPr>
              <a:t>Provide point-by-point refutation/rebuttal of the main argument(s) from your </a:t>
            </a:r>
            <a:r>
              <a:rPr lang="en-US" altLang="ko-KR" sz="2600" dirty="0">
                <a:highlight>
                  <a:srgbClr val="FFFF00"/>
                </a:highlight>
                <a:latin typeface="Arial" pitchFamily="34" charset="0"/>
                <a:cs typeface="Arial" pitchFamily="34" charset="0"/>
              </a:rPr>
              <a:t>opponent</a:t>
            </a:r>
            <a:r>
              <a:rPr lang="en-US" altLang="ko-KR" sz="2600" dirty="0">
                <a:latin typeface="Arial" pitchFamily="34" charset="0"/>
                <a:cs typeface="Arial" pitchFamily="34" charset="0"/>
              </a:rPr>
              <a:t>. </a:t>
            </a:r>
          </a:p>
        </p:txBody>
      </p:sp>
    </p:spTree>
    <p:extLst>
      <p:ext uri="{BB962C8B-B14F-4D97-AF65-F5344CB8AC3E}">
        <p14:creationId xmlns:p14="http://schemas.microsoft.com/office/powerpoint/2010/main" val="98087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53975"/>
            <a:ext cx="9144000" cy="1143000"/>
          </a:xfrm>
        </p:spPr>
        <p:txBody>
          <a:bodyPr vert="horz" lIns="91440" tIns="45720" rIns="91440" bIns="45720" rtlCol="0" anchor="ctr">
            <a:normAutofit/>
          </a:bodyPr>
          <a:lstStyle/>
          <a:p>
            <a:r>
              <a:rPr lang="en-US" altLang="ko-KR" b="1" dirty="0">
                <a:latin typeface="Arial" panose="020B0604020202020204" pitchFamily="34" charset="0"/>
                <a:cs typeface="Arial" panose="020B0604020202020204" pitchFamily="34" charset="0"/>
              </a:rPr>
              <a:t>Answer to the Opposition</a:t>
            </a:r>
            <a:endParaRPr lang="ko-KR" altLang="en-US" b="1" dirty="0">
              <a:latin typeface="Arial" panose="020B0604020202020204" pitchFamily="34" charset="0"/>
              <a:cs typeface="Arial" panose="020B0604020202020204" pitchFamily="34" charset="0"/>
            </a:endParaRPr>
          </a:p>
        </p:txBody>
      </p:sp>
      <p:sp>
        <p:nvSpPr>
          <p:cNvPr id="19459" name="내용 개체 틀 2"/>
          <p:cNvSpPr>
            <a:spLocks noGrp="1"/>
          </p:cNvSpPr>
          <p:nvPr>
            <p:ph idx="1"/>
          </p:nvPr>
        </p:nvSpPr>
        <p:spPr bwMode="auto">
          <a:xfrm>
            <a:off x="457200" y="1340768"/>
            <a:ext cx="8229600" cy="4525963"/>
          </a:xfrm>
        </p:spPr>
        <p:txBody>
          <a:bodyPr vert="horz" lIns="91440" tIns="45720" rIns="91440" bIns="45720" rtlCol="0">
            <a:noAutofit/>
          </a:bodyPr>
          <a:lstStyle/>
          <a:p>
            <a:pPr marL="36512" indent="0">
              <a:buNone/>
            </a:pPr>
            <a:r>
              <a:rPr lang="en-US" altLang="ko-KR" sz="2800" b="1" dirty="0">
                <a:latin typeface="Arial" panose="020B0604020202020204" pitchFamily="34" charset="0"/>
                <a:cs typeface="Arial" panose="020B0604020202020204" pitchFamily="34" charset="0"/>
              </a:rPr>
              <a:t>Language for introducing opposing claims/arguments</a:t>
            </a:r>
            <a:endParaRPr lang="en-US" altLang="ko-KR" sz="2600" dirty="0">
              <a:latin typeface="Arial" pitchFamily="34" charset="0"/>
              <a:cs typeface="Arial" pitchFamily="34" charset="0"/>
            </a:endParaRPr>
          </a:p>
          <a:p>
            <a:pPr marL="379412"/>
            <a:r>
              <a:rPr lang="en-US" altLang="ko-KR" sz="2600" dirty="0">
                <a:latin typeface="Arial" pitchFamily="34" charset="0"/>
                <a:cs typeface="Arial" pitchFamily="34" charset="0"/>
              </a:rPr>
              <a:t>“Some people argue that…”</a:t>
            </a:r>
          </a:p>
          <a:p>
            <a:pPr marL="379412"/>
            <a:r>
              <a:rPr lang="en-US" altLang="ko-KR" sz="2600" dirty="0">
                <a:latin typeface="Arial" pitchFamily="34" charset="0"/>
                <a:cs typeface="Arial" pitchFamily="34" charset="0"/>
              </a:rPr>
              <a:t>“Many people claim/say that…”</a:t>
            </a:r>
          </a:p>
          <a:p>
            <a:pPr marL="379412"/>
            <a:r>
              <a:rPr lang="en-US" altLang="ko-KR" sz="2600" dirty="0">
                <a:latin typeface="Arial" pitchFamily="34" charset="0"/>
                <a:cs typeface="Arial" pitchFamily="34" charset="0"/>
              </a:rPr>
              <a:t>“Opponents of this idea maintain that…”</a:t>
            </a:r>
          </a:p>
          <a:p>
            <a:pPr marL="379412"/>
            <a:r>
              <a:rPr lang="en-US" altLang="ko-KR" sz="2600" dirty="0">
                <a:latin typeface="Arial" pitchFamily="34" charset="0"/>
                <a:cs typeface="Arial" pitchFamily="34" charset="0"/>
              </a:rPr>
              <a:t>“Those who disagree / are against ~~ may assert that…”</a:t>
            </a:r>
          </a:p>
          <a:p>
            <a:pPr marL="379412"/>
            <a:r>
              <a:rPr lang="en-US" altLang="ko-KR" sz="2600" dirty="0">
                <a:latin typeface="Arial" pitchFamily="34" charset="0"/>
                <a:cs typeface="Arial" pitchFamily="34" charset="0"/>
              </a:rPr>
              <a:t>“Some people may disagree with this idea. They argue that…”</a:t>
            </a:r>
          </a:p>
        </p:txBody>
      </p:sp>
    </p:spTree>
    <p:extLst>
      <p:ext uri="{BB962C8B-B14F-4D97-AF65-F5344CB8AC3E}">
        <p14:creationId xmlns:p14="http://schemas.microsoft.com/office/powerpoint/2010/main" val="108186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sz="4000" b="1" dirty="0">
                <a:latin typeface="Arial" panose="020B0604020202020204" pitchFamily="34" charset="0"/>
                <a:cs typeface="Arial" panose="020B0604020202020204" pitchFamily="34" charset="0"/>
              </a:rPr>
              <a:t>Answer to the Opposition</a:t>
            </a:r>
            <a:endParaRPr lang="ko-KR" altLang="en-US" sz="4000" b="1" dirty="0">
              <a:latin typeface="Arial" panose="020B0604020202020204" pitchFamily="34" charset="0"/>
              <a:cs typeface="Arial" panose="020B0604020202020204" pitchFamily="34" charset="0"/>
            </a:endParaRPr>
          </a:p>
        </p:txBody>
      </p:sp>
      <p:sp>
        <p:nvSpPr>
          <p:cNvPr id="14339" name="내용 개체 틀 2"/>
          <p:cNvSpPr>
            <a:spLocks noGrp="1"/>
          </p:cNvSpPr>
          <p:nvPr>
            <p:ph idx="1"/>
          </p:nvPr>
        </p:nvSpPr>
        <p:spPr bwMode="auto"/>
        <p:txBody>
          <a:bodyPr vert="horz" lIns="91440" tIns="45720" rIns="91440" bIns="45720" rtlCol="0">
            <a:noAutofit/>
          </a:bodyPr>
          <a:lstStyle/>
          <a:p>
            <a:pPr marL="36512" indent="0">
              <a:buFont typeface="Wingdings 2" pitchFamily="18" charset="2"/>
              <a:buNone/>
            </a:pPr>
            <a:r>
              <a:rPr lang="en-US" altLang="ko-KR" sz="2600" b="1" dirty="0">
                <a:latin typeface="Arial" pitchFamily="34" charset="0"/>
                <a:cs typeface="Arial" pitchFamily="34" charset="0"/>
              </a:rPr>
              <a:t>Opinion (Thesis Statement): </a:t>
            </a:r>
            <a:r>
              <a:rPr lang="en-US" altLang="ko-KR" sz="2600" dirty="0">
                <a:latin typeface="Arial" pitchFamily="34" charset="0"/>
                <a:cs typeface="Arial" pitchFamily="34" charset="0"/>
              </a:rPr>
              <a:t>Abortion should be legal.</a:t>
            </a:r>
          </a:p>
          <a:p>
            <a:pPr marL="36512" indent="0">
              <a:buFont typeface="Wingdings 2" pitchFamily="18" charset="2"/>
              <a:buNone/>
            </a:pPr>
            <a:endParaRPr lang="en-US" altLang="ko-KR" sz="2600" dirty="0">
              <a:latin typeface="Arial" pitchFamily="34" charset="0"/>
              <a:cs typeface="Arial" pitchFamily="34" charset="0"/>
            </a:endParaRPr>
          </a:p>
          <a:p>
            <a:pPr marL="36512" indent="0">
              <a:buFont typeface="Wingdings 2" pitchFamily="18" charset="2"/>
              <a:buNone/>
            </a:pPr>
            <a:r>
              <a:rPr lang="en-US" altLang="ko-KR" sz="2600" dirty="0">
                <a:latin typeface="Arial" pitchFamily="34" charset="0"/>
                <a:cs typeface="Arial" pitchFamily="34" charset="0"/>
              </a:rPr>
              <a:t>Some people claim that abortion is the killing of a human being (</a:t>
            </a:r>
            <a:r>
              <a:rPr lang="en-US" altLang="ko-KR" sz="2600" dirty="0">
                <a:solidFill>
                  <a:srgbClr val="FF0000"/>
                </a:solidFill>
                <a:latin typeface="Arial" pitchFamily="34" charset="0"/>
                <a:cs typeface="Arial" pitchFamily="34" charset="0"/>
              </a:rPr>
              <a:t>opponent’s argument</a:t>
            </a:r>
            <a:r>
              <a:rPr lang="en-US" altLang="ko-KR" sz="2600" dirty="0">
                <a:latin typeface="Arial" pitchFamily="34" charset="0"/>
                <a:cs typeface="Arial" pitchFamily="34" charset="0"/>
              </a:rPr>
              <a:t>).</a:t>
            </a:r>
            <a:r>
              <a:rPr lang="en-US" altLang="ko-KR" sz="2600" dirty="0">
                <a:highlight>
                  <a:srgbClr val="FFFF00"/>
                </a:highlight>
                <a:latin typeface="Arial" pitchFamily="34" charset="0"/>
                <a:cs typeface="Arial" pitchFamily="34" charset="0"/>
              </a:rPr>
              <a:t> </a:t>
            </a:r>
            <a:r>
              <a:rPr lang="en-US" altLang="ko-KR" sz="2600" u="sng" dirty="0">
                <a:highlight>
                  <a:srgbClr val="FFFF00"/>
                </a:highlight>
                <a:latin typeface="Arial" pitchFamily="34" charset="0"/>
                <a:cs typeface="Arial" pitchFamily="34" charset="0"/>
              </a:rPr>
              <a:t>However, </a:t>
            </a:r>
            <a:r>
              <a:rPr lang="en-US" altLang="ko-KR" sz="2600" dirty="0">
                <a:highlight>
                  <a:srgbClr val="FFFF00"/>
                </a:highlight>
                <a:latin typeface="Arial" pitchFamily="34" charset="0"/>
                <a:cs typeface="Arial" pitchFamily="34" charset="0"/>
              </a:rPr>
              <a:t>embryos and fetuses are not independent, self-determining beings, and abortion is the termination of a pregnancy, not a baby. </a:t>
            </a:r>
            <a:r>
              <a:rPr lang="en-US" altLang="ko-KR" sz="2600" dirty="0">
                <a:solidFill>
                  <a:srgbClr val="FF0000"/>
                </a:solidFill>
                <a:highlight>
                  <a:srgbClr val="FFFF00"/>
                </a:highlight>
                <a:latin typeface="Arial" pitchFamily="34" charset="0"/>
                <a:cs typeface="Arial" pitchFamily="34" charset="0"/>
              </a:rPr>
              <a:t>(refutation)</a:t>
            </a:r>
          </a:p>
        </p:txBody>
      </p:sp>
      <p:grpSp>
        <p:nvGrpSpPr>
          <p:cNvPr id="8" name="그룹 7">
            <a:extLst>
              <a:ext uri="{FF2B5EF4-FFF2-40B4-BE49-F238E27FC236}">
                <a16:creationId xmlns:a16="http://schemas.microsoft.com/office/drawing/2014/main" id="{59CEC547-C097-1E9E-D8FC-F2EFFA38F527}"/>
              </a:ext>
            </a:extLst>
          </p:cNvPr>
          <p:cNvGrpSpPr/>
          <p:nvPr/>
        </p:nvGrpSpPr>
        <p:grpSpPr>
          <a:xfrm>
            <a:off x="4567370" y="3775722"/>
            <a:ext cx="464400" cy="848880"/>
            <a:chOff x="4567370" y="3775722"/>
            <a:chExt cx="464400" cy="848880"/>
          </a:xfrm>
        </p:grpSpPr>
        <mc:AlternateContent xmlns:mc="http://schemas.openxmlformats.org/markup-compatibility/2006" xmlns:p14="http://schemas.microsoft.com/office/powerpoint/2010/main">
          <mc:Choice Requires="p14">
            <p:contentPart p14:bwMode="auto" r:id="rId3">
              <p14:nvContentPartPr>
                <p14:cNvPr id="5" name="잉크 4">
                  <a:extLst>
                    <a:ext uri="{FF2B5EF4-FFF2-40B4-BE49-F238E27FC236}">
                      <a16:creationId xmlns:a16="http://schemas.microsoft.com/office/drawing/2014/main" id="{400D0859-7137-E216-3518-AF4D17866550}"/>
                    </a:ext>
                  </a:extLst>
                </p14:cNvPr>
                <p14:cNvContentPartPr/>
                <p14:nvPr/>
              </p14:nvContentPartPr>
              <p14:xfrm>
                <a:off x="4567370" y="3775722"/>
                <a:ext cx="464400" cy="227520"/>
              </p14:xfrm>
            </p:contentPart>
          </mc:Choice>
          <mc:Fallback xmlns="">
            <p:pic>
              <p:nvPicPr>
                <p:cNvPr id="5" name="잉크 4">
                  <a:extLst>
                    <a:ext uri="{FF2B5EF4-FFF2-40B4-BE49-F238E27FC236}">
                      <a16:creationId xmlns:a16="http://schemas.microsoft.com/office/drawing/2014/main" id="{400D0859-7137-E216-3518-AF4D17866550}"/>
                    </a:ext>
                  </a:extLst>
                </p:cNvPr>
                <p:cNvPicPr/>
                <p:nvPr/>
              </p:nvPicPr>
              <p:blipFill>
                <a:blip r:embed="rId4"/>
                <a:stretch>
                  <a:fillRect/>
                </a:stretch>
              </p:blipFill>
              <p:spPr>
                <a:xfrm>
                  <a:off x="4558730" y="3767082"/>
                  <a:ext cx="4820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잉크 1">
                  <a:extLst>
                    <a:ext uri="{FF2B5EF4-FFF2-40B4-BE49-F238E27FC236}">
                      <a16:creationId xmlns:a16="http://schemas.microsoft.com/office/drawing/2014/main" id="{EFDE7CB7-A3CE-A852-3054-92DE0B398ABE}"/>
                    </a:ext>
                  </a:extLst>
                </p14:cNvPr>
                <p14:cNvContentPartPr/>
                <p14:nvPr/>
              </p14:nvContentPartPr>
              <p14:xfrm>
                <a:off x="4699130" y="3827922"/>
                <a:ext cx="315360" cy="219240"/>
              </p14:xfrm>
            </p:contentPart>
          </mc:Choice>
          <mc:Fallback xmlns="">
            <p:pic>
              <p:nvPicPr>
                <p:cNvPr id="2" name="잉크 1">
                  <a:extLst>
                    <a:ext uri="{FF2B5EF4-FFF2-40B4-BE49-F238E27FC236}">
                      <a16:creationId xmlns:a16="http://schemas.microsoft.com/office/drawing/2014/main" id="{EFDE7CB7-A3CE-A852-3054-92DE0B398ABE}"/>
                    </a:ext>
                  </a:extLst>
                </p:cNvPr>
                <p:cNvPicPr/>
                <p:nvPr/>
              </p:nvPicPr>
              <p:blipFill>
                <a:blip r:embed="rId6"/>
                <a:stretch>
                  <a:fillRect/>
                </a:stretch>
              </p:blipFill>
              <p:spPr>
                <a:xfrm>
                  <a:off x="4690490" y="3819282"/>
                  <a:ext cx="333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잉크 2">
                  <a:extLst>
                    <a:ext uri="{FF2B5EF4-FFF2-40B4-BE49-F238E27FC236}">
                      <a16:creationId xmlns:a16="http://schemas.microsoft.com/office/drawing/2014/main" id="{07F2F76F-B67D-E0AA-400E-9ABFAB07FC30}"/>
                    </a:ext>
                  </a:extLst>
                </p14:cNvPr>
                <p14:cNvContentPartPr/>
                <p14:nvPr/>
              </p14:nvContentPartPr>
              <p14:xfrm>
                <a:off x="4763210" y="3826842"/>
                <a:ext cx="181080" cy="797760"/>
              </p14:xfrm>
            </p:contentPart>
          </mc:Choice>
          <mc:Fallback xmlns="">
            <p:pic>
              <p:nvPicPr>
                <p:cNvPr id="3" name="잉크 2">
                  <a:extLst>
                    <a:ext uri="{FF2B5EF4-FFF2-40B4-BE49-F238E27FC236}">
                      <a16:creationId xmlns:a16="http://schemas.microsoft.com/office/drawing/2014/main" id="{07F2F76F-B67D-E0AA-400E-9ABFAB07FC30}"/>
                    </a:ext>
                  </a:extLst>
                </p:cNvPr>
                <p:cNvPicPr/>
                <p:nvPr/>
              </p:nvPicPr>
              <p:blipFill>
                <a:blip r:embed="rId8"/>
                <a:stretch>
                  <a:fillRect/>
                </a:stretch>
              </p:blipFill>
              <p:spPr>
                <a:xfrm>
                  <a:off x="4754210" y="3818202"/>
                  <a:ext cx="198720" cy="815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6" name="잉크 5">
                <a:extLst>
                  <a:ext uri="{FF2B5EF4-FFF2-40B4-BE49-F238E27FC236}">
                    <a16:creationId xmlns:a16="http://schemas.microsoft.com/office/drawing/2014/main" id="{17812990-926E-8639-14F8-9E5F70FBE5D9}"/>
                  </a:ext>
                </a:extLst>
              </p14:cNvPr>
              <p14:cNvContentPartPr/>
              <p14:nvPr/>
            </p14:nvContentPartPr>
            <p14:xfrm>
              <a:off x="4600850" y="3773922"/>
              <a:ext cx="363600" cy="250200"/>
            </p14:xfrm>
          </p:contentPart>
        </mc:Choice>
        <mc:Fallback xmlns="">
          <p:pic>
            <p:nvPicPr>
              <p:cNvPr id="6" name="잉크 5">
                <a:extLst>
                  <a:ext uri="{FF2B5EF4-FFF2-40B4-BE49-F238E27FC236}">
                    <a16:creationId xmlns:a16="http://schemas.microsoft.com/office/drawing/2014/main" id="{17812990-926E-8639-14F8-9E5F70FBE5D9}"/>
                  </a:ext>
                </a:extLst>
              </p:cNvPr>
              <p:cNvPicPr/>
              <p:nvPr/>
            </p:nvPicPr>
            <p:blipFill>
              <a:blip r:embed="rId10"/>
              <a:stretch>
                <a:fillRect/>
              </a:stretch>
            </p:blipFill>
            <p:spPr>
              <a:xfrm>
                <a:off x="4592210" y="3765282"/>
                <a:ext cx="381240" cy="267840"/>
              </a:xfrm>
              <a:prstGeom prst="rect">
                <a:avLst/>
              </a:prstGeom>
            </p:spPr>
          </p:pic>
        </mc:Fallback>
      </mc:AlternateContent>
    </p:spTree>
    <p:extLst>
      <p:ext uri="{BB962C8B-B14F-4D97-AF65-F5344CB8AC3E}">
        <p14:creationId xmlns:p14="http://schemas.microsoft.com/office/powerpoint/2010/main" val="187652774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sz="4000" b="1" dirty="0">
                <a:latin typeface="Arial" panose="020B0604020202020204" pitchFamily="34" charset="0"/>
                <a:cs typeface="Arial" panose="020B0604020202020204" pitchFamily="34" charset="0"/>
              </a:rPr>
              <a:t>Answer to the Opposition</a:t>
            </a:r>
            <a:endParaRPr lang="ko-KR" altLang="en-US" sz="4000" b="1" dirty="0">
              <a:latin typeface="Arial" panose="020B0604020202020204" pitchFamily="34" charset="0"/>
              <a:cs typeface="Arial" panose="020B0604020202020204" pitchFamily="34" charset="0"/>
            </a:endParaRPr>
          </a:p>
        </p:txBody>
      </p:sp>
      <p:sp>
        <p:nvSpPr>
          <p:cNvPr id="14339" name="내용 개체 틀 2"/>
          <p:cNvSpPr>
            <a:spLocks noGrp="1"/>
          </p:cNvSpPr>
          <p:nvPr>
            <p:ph idx="1"/>
          </p:nvPr>
        </p:nvSpPr>
        <p:spPr bwMode="auto">
          <a:xfrm>
            <a:off x="457200" y="1135063"/>
            <a:ext cx="8229600" cy="5174257"/>
          </a:xfrm>
        </p:spPr>
        <p:txBody>
          <a:bodyPr vert="horz" wrap="square" lIns="91440" tIns="45720" rIns="91440" bIns="45720" numCol="1" anchor="t" anchorCtr="0" compatLnSpc="1">
            <a:prstTxWarp prst="textNoShape">
              <a:avLst/>
            </a:prstTxWarp>
            <a:normAutofit/>
          </a:bodyPr>
          <a:lstStyle/>
          <a:p>
            <a:pPr marL="0" indent="0">
              <a:buNone/>
              <a:defRPr/>
            </a:pPr>
            <a:r>
              <a:rPr lang="en-US" altLang="ko-KR" sz="2600" b="1" dirty="0">
                <a:latin typeface="Arial" panose="020B0604020202020204" pitchFamily="34" charset="0"/>
                <a:cs typeface="Arial" panose="020B0604020202020204" pitchFamily="34" charset="0"/>
              </a:rPr>
              <a:t>Opinion (Thesis Statement): </a:t>
            </a:r>
            <a:r>
              <a:rPr lang="en-US" altLang="ko-KR" sz="2600" dirty="0">
                <a:latin typeface="Arial" panose="020B0604020202020204" pitchFamily="34" charset="0"/>
                <a:cs typeface="Arial" panose="020B0604020202020204" pitchFamily="34" charset="0"/>
              </a:rPr>
              <a:t>In my opinion, eating fast food is very bad for health.</a:t>
            </a:r>
          </a:p>
          <a:p>
            <a:pPr marL="0" indent="0">
              <a:buNone/>
              <a:defRPr/>
            </a:pPr>
            <a:endParaRPr lang="en-US" altLang="ko-KR" sz="2600" dirty="0">
              <a:latin typeface="Arial" panose="020B0604020202020204" pitchFamily="34" charset="0"/>
              <a:cs typeface="Arial" panose="020B0604020202020204" pitchFamily="34" charset="0"/>
            </a:endParaRPr>
          </a:p>
          <a:p>
            <a:pPr marL="0" indent="0">
              <a:buNone/>
              <a:defRPr/>
            </a:pPr>
            <a:r>
              <a:rPr lang="en-US" altLang="ko-KR" sz="2600" b="1" dirty="0">
                <a:latin typeface="Arial" panose="020B0604020202020204" pitchFamily="34" charset="0"/>
                <a:cs typeface="Arial" panose="020B0604020202020204" pitchFamily="34" charset="0"/>
              </a:rPr>
              <a:t>Answer to the opposition: </a:t>
            </a:r>
            <a:r>
              <a:rPr lang="en-US" altLang="ko-KR" sz="2600" dirty="0">
                <a:latin typeface="Arial" panose="020B0604020202020204" pitchFamily="34" charset="0"/>
                <a:cs typeface="Arial" panose="020B0604020202020204" pitchFamily="34" charset="0"/>
              </a:rPr>
              <a:t>Some say that fast food is OK if eaten occasionally. </a:t>
            </a:r>
            <a:r>
              <a:rPr lang="en-US" altLang="ko-KR" sz="2600" dirty="0">
                <a:highlight>
                  <a:srgbClr val="FFFF00"/>
                </a:highlight>
                <a:latin typeface="Arial" panose="020B0604020202020204" pitchFamily="34" charset="0"/>
                <a:cs typeface="Arial" panose="020B0604020202020204" pitchFamily="34" charset="0"/>
              </a:rPr>
              <a:t>However, these people have no evidence to support their claim. </a:t>
            </a:r>
          </a:p>
          <a:p>
            <a:pPr marL="0" indent="0">
              <a:buNone/>
              <a:defRPr/>
            </a:pPr>
            <a:endParaRPr lang="en-US" altLang="ko-KR" sz="2600" b="1" dirty="0">
              <a:latin typeface="Arial" pitchFamily="34" charset="0"/>
              <a:cs typeface="Arial" pitchFamily="34" charset="0"/>
            </a:endParaRPr>
          </a:p>
        </p:txBody>
      </p:sp>
    </p:spTree>
    <p:extLst>
      <p:ext uri="{BB962C8B-B14F-4D97-AF65-F5344CB8AC3E}">
        <p14:creationId xmlns:p14="http://schemas.microsoft.com/office/powerpoint/2010/main" val="353713138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t>Conclusion Paragraph</a:t>
            </a:r>
            <a:endParaRPr lang="ko-KR" altLang="en-US" b="1" dirty="0"/>
          </a:p>
        </p:txBody>
      </p:sp>
      <p:sp>
        <p:nvSpPr>
          <p:cNvPr id="20483" name="내용 개체 틀 2"/>
          <p:cNvSpPr>
            <a:spLocks noGrp="1"/>
          </p:cNvSpPr>
          <p:nvPr>
            <p:ph idx="1"/>
          </p:nvPr>
        </p:nvSpPr>
        <p:spPr bwMode="auto">
          <a:xfrm>
            <a:off x="395288" y="1628775"/>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Wingdings" pitchFamily="2" charset="2"/>
              <a:buChar char="§"/>
              <a:defRPr/>
            </a:pPr>
            <a:r>
              <a:rPr lang="en-US" altLang="ko-KR" sz="2400" dirty="0">
                <a:latin typeface="Arial" panose="020B0604020202020204" pitchFamily="34" charset="0"/>
                <a:cs typeface="Arial" panose="020B0604020202020204" pitchFamily="34" charset="0"/>
              </a:rPr>
              <a:t>Step 1: Restate the thesis in a way slightly different from the thesis in your intro paragraph</a:t>
            </a:r>
          </a:p>
          <a:p>
            <a:pPr>
              <a:buFont typeface="Wingdings" pitchFamily="2" charset="2"/>
              <a:buChar char="§"/>
              <a:defRPr/>
            </a:pPr>
            <a:r>
              <a:rPr lang="en-US" altLang="ko-KR" sz="2400" dirty="0">
                <a:latin typeface="Arial" panose="020B0604020202020204" pitchFamily="34" charset="0"/>
                <a:cs typeface="Arial" panose="020B0604020202020204" pitchFamily="34" charset="0"/>
              </a:rPr>
              <a:t>Step 2: Summarize your main points (briefly)</a:t>
            </a:r>
          </a:p>
          <a:p>
            <a:pPr>
              <a:buFont typeface="Wingdings" pitchFamily="2" charset="2"/>
              <a:buChar char="§"/>
              <a:defRPr/>
            </a:pPr>
            <a:r>
              <a:rPr lang="en-US" altLang="ko-KR" sz="2400" dirty="0">
                <a:latin typeface="Arial" panose="020B0604020202020204" pitchFamily="34" charset="0"/>
                <a:cs typeface="Arial" panose="020B0604020202020204" pitchFamily="34" charset="0"/>
              </a:rPr>
              <a:t>Step 3: Write short final impression sentence(s)   </a:t>
            </a:r>
          </a:p>
          <a:p>
            <a:pPr marL="0" indent="0">
              <a:buNone/>
              <a:defRPr/>
            </a:pPr>
            <a:r>
              <a:rPr lang="en-US" altLang="ko-KR" sz="2400" dirty="0">
                <a:latin typeface="Arial" panose="020B0604020202020204" pitchFamily="34" charset="0"/>
                <a:cs typeface="Arial" panose="020B0604020202020204" pitchFamily="34" charset="0"/>
              </a:rPr>
              <a:t>     (maximum 2 sentences!)</a:t>
            </a:r>
          </a:p>
          <a:p>
            <a:pPr marL="1166813" indent="-1166813">
              <a:buFont typeface="Arial" charset="0"/>
              <a:buNone/>
              <a:defRPr/>
            </a:pPr>
            <a:r>
              <a:rPr lang="en-US" altLang="ko-KR" sz="2400" dirty="0">
                <a:latin typeface="Arial" panose="020B0604020202020204" pitchFamily="34" charset="0"/>
                <a:cs typeface="Arial" panose="020B0604020202020204" pitchFamily="34" charset="0"/>
              </a:rPr>
              <a:t>     e.g., Call for action (suggestion), image of future  (prediction)</a:t>
            </a:r>
          </a:p>
          <a:p>
            <a:pPr>
              <a:buFont typeface="Wingdings" pitchFamily="2" charset="2"/>
              <a:buChar char="§"/>
              <a:defRPr/>
            </a:pPr>
            <a:endParaRPr lang="en-US" altLang="ko-KR" sz="2800" dirty="0">
              <a:latin typeface="+mj-lt"/>
              <a:cs typeface="Arial" charset="0"/>
            </a:endParaRPr>
          </a:p>
        </p:txBody>
      </p:sp>
    </p:spTree>
    <p:extLst>
      <p:ext uri="{BB962C8B-B14F-4D97-AF65-F5344CB8AC3E}">
        <p14:creationId xmlns:p14="http://schemas.microsoft.com/office/powerpoint/2010/main" val="127682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latin typeface="Arial" panose="020B0604020202020204" pitchFamily="34" charset="0"/>
                <a:cs typeface="Arial" panose="020B0604020202020204" pitchFamily="34" charset="0"/>
              </a:rPr>
              <a:t>Essay Genres</a:t>
            </a:r>
            <a:endParaRPr lang="ko-KR" altLang="en-US" b="1" dirty="0">
              <a:latin typeface="Arial" panose="020B0604020202020204" pitchFamily="34" charset="0"/>
              <a:cs typeface="Arial" panose="020B0604020202020204" pitchFamily="34" charset="0"/>
            </a:endParaRPr>
          </a:p>
        </p:txBody>
      </p:sp>
      <p:sp>
        <p:nvSpPr>
          <p:cNvPr id="20483" name="내용 개체 틀 2"/>
          <p:cNvSpPr>
            <a:spLocks noGrp="1"/>
          </p:cNvSpPr>
          <p:nvPr>
            <p:ph idx="1"/>
          </p:nvPr>
        </p:nvSpPr>
        <p:spPr bwMode="auto">
          <a:xfrm>
            <a:off x="395536" y="1556792"/>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indent="0">
              <a:buNone/>
              <a:defRPr/>
            </a:pPr>
            <a:r>
              <a:rPr lang="en-US" altLang="ko-KR" sz="2200" i="1" dirty="0">
                <a:solidFill>
                  <a:srgbClr val="FF0000"/>
                </a:solidFill>
                <a:latin typeface="Arial" panose="020B0604020202020204" pitchFamily="34" charset="0"/>
                <a:cs typeface="Arial" panose="020B0604020202020204" pitchFamily="34" charset="0"/>
              </a:rPr>
              <a:t>Exposition</a:t>
            </a:r>
          </a:p>
          <a:p>
            <a:pPr>
              <a:buFont typeface="Wingdings" pitchFamily="2" charset="2"/>
              <a:buChar char="§"/>
              <a:defRPr/>
            </a:pPr>
            <a:r>
              <a:rPr lang="en-US" altLang="ko-KR" sz="2200" dirty="0">
                <a:latin typeface="Arial" panose="020B0604020202020204" pitchFamily="34" charset="0"/>
                <a:cs typeface="Arial" panose="020B0604020202020204" pitchFamily="34" charset="0"/>
              </a:rPr>
              <a:t>Descriptive Essay </a:t>
            </a:r>
          </a:p>
          <a:p>
            <a:pPr>
              <a:buFont typeface="Wingdings" pitchFamily="2" charset="2"/>
              <a:buChar char="§"/>
              <a:defRPr/>
            </a:pPr>
            <a:r>
              <a:rPr lang="en-US" altLang="ko-KR" sz="2200" dirty="0">
                <a:latin typeface="Arial" panose="020B0604020202020204" pitchFamily="34" charset="0"/>
                <a:cs typeface="Arial" panose="020B0604020202020204" pitchFamily="34" charset="0"/>
              </a:rPr>
              <a:t>Cause or Effect Essay</a:t>
            </a:r>
          </a:p>
          <a:p>
            <a:pPr>
              <a:buFont typeface="Wingdings" pitchFamily="2" charset="2"/>
              <a:buChar char="§"/>
              <a:defRPr/>
            </a:pPr>
            <a:r>
              <a:rPr lang="en-US" altLang="ko-KR" sz="2200" dirty="0">
                <a:latin typeface="Arial" panose="020B0604020202020204" pitchFamily="34" charset="0"/>
                <a:cs typeface="Arial" panose="020B0604020202020204" pitchFamily="34" charset="0"/>
              </a:rPr>
              <a:t>Comparison or Contrast Essay</a:t>
            </a:r>
          </a:p>
          <a:p>
            <a:pPr>
              <a:buFont typeface="Wingdings" pitchFamily="2" charset="2"/>
              <a:buChar char="§"/>
              <a:defRPr/>
            </a:pPr>
            <a:r>
              <a:rPr lang="en-US" altLang="ko-KR" sz="2200" dirty="0">
                <a:latin typeface="Arial" panose="020B0604020202020204" pitchFamily="34" charset="0"/>
                <a:cs typeface="Arial" panose="020B0604020202020204" pitchFamily="34" charset="0"/>
              </a:rPr>
              <a:t>Problem and Solution Essay</a:t>
            </a:r>
          </a:p>
          <a:p>
            <a:pPr marL="0" indent="0">
              <a:buNone/>
              <a:defRPr/>
            </a:pPr>
            <a:r>
              <a:rPr lang="en-US" altLang="ko-KR" sz="2200" i="1" dirty="0">
                <a:solidFill>
                  <a:srgbClr val="FF0000"/>
                </a:solidFill>
                <a:latin typeface="Arial" panose="020B0604020202020204" pitchFamily="34" charset="0"/>
                <a:cs typeface="Arial" panose="020B0604020202020204" pitchFamily="34" charset="0"/>
              </a:rPr>
              <a:t>Argumentation</a:t>
            </a:r>
          </a:p>
          <a:p>
            <a:pPr>
              <a:buFont typeface="Wingdings" pitchFamily="2" charset="2"/>
              <a:buChar char="§"/>
              <a:defRPr/>
            </a:pPr>
            <a:r>
              <a:rPr lang="en-US" altLang="ko-KR" sz="2200" dirty="0">
                <a:latin typeface="Arial" panose="020B0604020202020204" pitchFamily="34" charset="0"/>
                <a:cs typeface="Arial" panose="020B0604020202020204" pitchFamily="34" charset="0"/>
              </a:rPr>
              <a:t>Argumentative/Persuasive Essay</a:t>
            </a:r>
          </a:p>
        </p:txBody>
      </p:sp>
      <p:sp>
        <p:nvSpPr>
          <p:cNvPr id="4" name="직사각형 3">
            <a:extLst>
              <a:ext uri="{FF2B5EF4-FFF2-40B4-BE49-F238E27FC236}">
                <a16:creationId xmlns:a16="http://schemas.microsoft.com/office/drawing/2014/main" id="{589485E3-9987-4440-87B9-231D7BFE8477}"/>
              </a:ext>
            </a:extLst>
          </p:cNvPr>
          <p:cNvSpPr/>
          <p:nvPr/>
        </p:nvSpPr>
        <p:spPr>
          <a:xfrm>
            <a:off x="683568" y="4005064"/>
            <a:ext cx="58326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1913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CD9C33-63CE-F374-20F4-835B99F40FDC}"/>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18FEBB12-8551-7EC2-79D4-D3BDB5ECEACF}"/>
              </a:ext>
            </a:extLst>
          </p:cNvPr>
          <p:cNvSpPr>
            <a:spLocks noGrp="1"/>
          </p:cNvSpPr>
          <p:nvPr>
            <p:ph idx="1"/>
          </p:nvPr>
        </p:nvSpPr>
        <p:spPr/>
        <p:txBody>
          <a:bodyPr/>
          <a:lstStyle/>
          <a:p>
            <a:r>
              <a:rPr lang="en-US" altLang="ko-KR" dirty="0"/>
              <a:t>Body p1, body p2</a:t>
            </a:r>
            <a:r>
              <a:rPr lang="ko-KR" altLang="en-US" dirty="0"/>
              <a:t>는 </a:t>
            </a:r>
            <a:r>
              <a:rPr lang="en-US" altLang="ko-KR" dirty="0"/>
              <a:t>overlapped </a:t>
            </a:r>
            <a:r>
              <a:rPr lang="ko-KR" altLang="en-US" dirty="0"/>
              <a:t>되면 안 된다</a:t>
            </a:r>
            <a:r>
              <a:rPr lang="en-US" altLang="ko-KR" dirty="0"/>
              <a:t>. </a:t>
            </a:r>
          </a:p>
          <a:p>
            <a:endParaRPr lang="en-US" altLang="ko-KR" dirty="0"/>
          </a:p>
          <a:p>
            <a:endParaRPr lang="ko-KR" altLang="en-US" dirty="0"/>
          </a:p>
        </p:txBody>
      </p:sp>
    </p:spTree>
    <p:extLst>
      <p:ext uri="{BB962C8B-B14F-4D97-AF65-F5344CB8AC3E}">
        <p14:creationId xmlns:p14="http://schemas.microsoft.com/office/powerpoint/2010/main" val="21332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latin typeface="Arial" panose="020B0604020202020204" pitchFamily="34" charset="0"/>
                <a:cs typeface="Arial" panose="020B0604020202020204" pitchFamily="34" charset="0"/>
              </a:rPr>
              <a:t>Essay Genres</a:t>
            </a:r>
            <a:endParaRPr lang="ko-KR" altLang="en-US" b="1" dirty="0"/>
          </a:p>
        </p:txBody>
      </p:sp>
      <p:sp>
        <p:nvSpPr>
          <p:cNvPr id="17411" name="내용 개체 틀 2"/>
          <p:cNvSpPr>
            <a:spLocks noGrp="1"/>
          </p:cNvSpPr>
          <p:nvPr>
            <p:ph idx="1"/>
          </p:nvPr>
        </p:nvSpPr>
        <p:spPr bwMode="auto">
          <a:xfrm>
            <a:off x="395536" y="980728"/>
            <a:ext cx="8229600" cy="5040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58775" lvl="1" indent="0" algn="just" fontAlgn="auto">
              <a:spcBef>
                <a:spcPts val="0"/>
              </a:spcBef>
              <a:spcAft>
                <a:spcPts val="0"/>
              </a:spcAft>
              <a:buNone/>
              <a:defRPr/>
            </a:pPr>
            <a:endParaRPr lang="en-US" altLang="ko-KR" sz="2200" dirty="0">
              <a:latin typeface="Arial" panose="020B0604020202020204" pitchFamily="34" charset="0"/>
              <a:cs typeface="Arial" panose="020B0604020202020204" pitchFamily="34" charset="0"/>
            </a:endParaRPr>
          </a:p>
          <a:p>
            <a:pPr marL="815975" lvl="1" indent="-457200" algn="just">
              <a:spcBef>
                <a:spcPts val="0"/>
              </a:spcBef>
              <a:defRPr/>
            </a:pPr>
            <a:r>
              <a:rPr lang="en-US" altLang="ko-KR" sz="2200" dirty="0">
                <a:latin typeface="Arial" panose="020B0604020202020204" pitchFamily="34" charset="0"/>
                <a:cs typeface="Arial" panose="020B0604020202020204" pitchFamily="34" charset="0"/>
              </a:rPr>
              <a:t>I love apples. (expository)</a:t>
            </a:r>
          </a:p>
          <a:p>
            <a:pPr marL="815975" lvl="1" indent="-457200" algn="just">
              <a:spcBef>
                <a:spcPts val="0"/>
              </a:spcBef>
              <a:defRPr/>
            </a:pPr>
            <a:r>
              <a:rPr lang="en-US" altLang="ko-KR" sz="2200" dirty="0">
                <a:latin typeface="Arial" panose="020B0604020202020204" pitchFamily="34" charset="0"/>
                <a:cs typeface="Arial" panose="020B0604020202020204" pitchFamily="34" charset="0"/>
              </a:rPr>
              <a:t>I love apples for three reasons. (expository)</a:t>
            </a:r>
          </a:p>
          <a:p>
            <a:pPr marL="815975" lvl="1" indent="-457200" algn="just">
              <a:spcBef>
                <a:spcPts val="0"/>
              </a:spcBef>
              <a:defRPr/>
            </a:pPr>
            <a:r>
              <a:rPr lang="en-US" altLang="ko-KR" sz="2200" dirty="0">
                <a:latin typeface="Arial" panose="020B0604020202020204" pitchFamily="34" charset="0"/>
                <a:cs typeface="Arial" panose="020B0604020202020204" pitchFamily="34" charset="0"/>
              </a:rPr>
              <a:t>I love apples for three reasons: A, B, and C. (expository)</a:t>
            </a:r>
          </a:p>
          <a:p>
            <a:pPr marL="815975" lvl="1" indent="-457200" algn="just">
              <a:spcBef>
                <a:spcPts val="0"/>
              </a:spcBef>
              <a:defRPr/>
            </a:pPr>
            <a:r>
              <a:rPr lang="en-US" altLang="ko-KR" sz="2200" dirty="0">
                <a:solidFill>
                  <a:srgbClr val="FF0000"/>
                </a:solidFill>
                <a:latin typeface="Arial" panose="020B0604020202020204" pitchFamily="34" charset="0"/>
                <a:cs typeface="Arial" panose="020B0604020202020204" pitchFamily="34" charset="0"/>
              </a:rPr>
              <a:t>In my opinion, apples are the best fruit. (argumentative)</a:t>
            </a:r>
          </a:p>
          <a:p>
            <a:pPr marL="815975" lvl="1" indent="-457200" algn="just">
              <a:spcBef>
                <a:spcPts val="0"/>
              </a:spcBef>
              <a:defRPr/>
            </a:pPr>
            <a:r>
              <a:rPr lang="en-US" altLang="ko-KR" sz="2200" dirty="0">
                <a:solidFill>
                  <a:srgbClr val="FF0000"/>
                </a:solidFill>
                <a:latin typeface="Arial" panose="020B0604020202020204" pitchFamily="34" charset="0"/>
                <a:cs typeface="Arial" panose="020B0604020202020204" pitchFamily="34" charset="0"/>
              </a:rPr>
              <a:t>Everyone should include apples in their daily diet. (argumentative)</a:t>
            </a:r>
          </a:p>
          <a:p>
            <a:pPr marL="815975" lvl="1" indent="-457200" algn="just">
              <a:spcBef>
                <a:spcPts val="0"/>
              </a:spcBef>
              <a:defRPr/>
            </a:pPr>
            <a:r>
              <a:rPr lang="en-US" altLang="ko-KR" sz="2200" dirty="0">
                <a:latin typeface="Arial" panose="020B0604020202020204" pitchFamily="34" charset="0"/>
                <a:cs typeface="Arial" panose="020B0604020202020204" pitchFamily="34" charset="0"/>
              </a:rPr>
              <a:t>In my essay, I am going to explain why I love apples. (x)</a:t>
            </a:r>
          </a:p>
          <a:p>
            <a:pPr marL="815975" lvl="1" indent="-457200" algn="just">
              <a:spcBef>
                <a:spcPts val="0"/>
              </a:spcBef>
              <a:defRPr/>
            </a:pPr>
            <a:r>
              <a:rPr lang="en-US" altLang="ko-KR" sz="2200" dirty="0">
                <a:latin typeface="Arial" panose="020B0604020202020204" pitchFamily="34" charset="0"/>
                <a:cs typeface="Arial" panose="020B0604020202020204" pitchFamily="34" charset="0"/>
              </a:rPr>
              <a:t>I am going to write about why I love apples. (x)</a:t>
            </a:r>
          </a:p>
          <a:p>
            <a:pPr marL="815975" lvl="1" indent="-457200" algn="just">
              <a:spcBef>
                <a:spcPts val="0"/>
              </a:spcBef>
              <a:defRPr/>
            </a:pPr>
            <a:r>
              <a:rPr lang="en-US" altLang="ko-KR" sz="2200" dirty="0">
                <a:latin typeface="Arial" panose="020B0604020202020204" pitchFamily="34" charset="0"/>
                <a:cs typeface="Arial" panose="020B0604020202020204" pitchFamily="34" charset="0"/>
              </a:rPr>
              <a:t>Let me tell you why I love apples. (x)</a:t>
            </a:r>
          </a:p>
          <a:p>
            <a:pPr marL="644525" lvl="1" algn="just">
              <a:spcBef>
                <a:spcPts val="0"/>
              </a:spcBef>
              <a:defRPr/>
            </a:pPr>
            <a:endParaRPr lang="en-US" altLang="ko-KR" sz="2200" dirty="0">
              <a:latin typeface="Arial" panose="020B0604020202020204" pitchFamily="34" charset="0"/>
              <a:cs typeface="Arial" panose="020B0604020202020204" pitchFamily="34" charset="0"/>
            </a:endParaRPr>
          </a:p>
          <a:p>
            <a:pPr marL="358775" lvl="1" indent="0" algn="just">
              <a:spcBef>
                <a:spcPts val="0"/>
              </a:spcBef>
              <a:buNone/>
              <a:defRPr/>
            </a:pPr>
            <a:r>
              <a:rPr lang="en-US" altLang="ko-KR" sz="2200" i="1" dirty="0">
                <a:solidFill>
                  <a:srgbClr val="FF1041"/>
                </a:solidFill>
                <a:latin typeface="Arial" panose="020B0604020202020204" pitchFamily="34" charset="0"/>
                <a:ea typeface="굴림" panose="020B0600000101010101" pitchFamily="50" charset="-127"/>
                <a:cs typeface="Arial" panose="020B0604020202020204" pitchFamily="34" charset="0"/>
                <a:sym typeface="Times New Roman" panose="02020603050405020304" pitchFamily="18" charset="0"/>
              </a:rPr>
              <a:t>Avoid talking to the reader in academic writing!</a:t>
            </a:r>
          </a:p>
          <a:p>
            <a:pPr marL="358775" lvl="1" indent="0" algn="just" fontAlgn="auto">
              <a:spcBef>
                <a:spcPts val="0"/>
              </a:spcBef>
              <a:spcAft>
                <a:spcPts val="0"/>
              </a:spcAft>
              <a:buNone/>
              <a:defRPr/>
            </a:pPr>
            <a:endParaRPr lang="en-US" altLang="ko-KR" sz="2200" dirty="0">
              <a:latin typeface="Arial" panose="020B0604020202020204" pitchFamily="34" charset="0"/>
              <a:cs typeface="Arial" panose="020B0604020202020204" pitchFamily="34" charset="0"/>
            </a:endParaRPr>
          </a:p>
          <a:p>
            <a:pPr marL="358775" lvl="1" indent="0" algn="just" fontAlgn="auto">
              <a:spcBef>
                <a:spcPts val="0"/>
              </a:spcBef>
              <a:spcAft>
                <a:spcPts val="0"/>
              </a:spcAft>
              <a:buNone/>
              <a:defRPr/>
            </a:pPr>
            <a:endParaRPr lang="en-US" altLang="ko-KR" sz="2200" dirty="0">
              <a:solidFill>
                <a:srgbClr val="7030A0"/>
              </a:solidFill>
              <a:latin typeface="Arial" panose="020B0604020202020204" pitchFamily="34" charset="0"/>
              <a:cs typeface="Arial" panose="020B0604020202020204" pitchFamily="34" charset="0"/>
            </a:endParaRPr>
          </a:p>
          <a:p>
            <a:pPr marL="358775" lvl="1" indent="0" algn="just" fontAlgn="auto">
              <a:spcBef>
                <a:spcPts val="0"/>
              </a:spcBef>
              <a:spcAft>
                <a:spcPts val="0"/>
              </a:spcAft>
              <a:buNone/>
              <a:defRPr/>
            </a:pPr>
            <a:endParaRPr lang="en-US" altLang="ko-KR" sz="2200" dirty="0">
              <a:solidFill>
                <a:srgbClr val="7030A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2" name="잉크 11">
                <a:extLst>
                  <a:ext uri="{FF2B5EF4-FFF2-40B4-BE49-F238E27FC236}">
                    <a16:creationId xmlns:a16="http://schemas.microsoft.com/office/drawing/2014/main" id="{6B9E1464-0B7E-45F1-A7B8-7C98B7F95912}"/>
                  </a:ext>
                </a:extLst>
              </p14:cNvPr>
              <p14:cNvContentPartPr/>
              <p14:nvPr/>
            </p14:nvContentPartPr>
            <p14:xfrm>
              <a:off x="3327948" y="5049484"/>
              <a:ext cx="29160" cy="2880"/>
            </p14:xfrm>
          </p:contentPart>
        </mc:Choice>
        <mc:Fallback xmlns="">
          <p:pic>
            <p:nvPicPr>
              <p:cNvPr id="12" name="잉크 11">
                <a:extLst>
                  <a:ext uri="{FF2B5EF4-FFF2-40B4-BE49-F238E27FC236}">
                    <a16:creationId xmlns:a16="http://schemas.microsoft.com/office/drawing/2014/main" id="{6B9E1464-0B7E-45F1-A7B8-7C98B7F95912}"/>
                  </a:ext>
                </a:extLst>
              </p:cNvPr>
              <p:cNvPicPr/>
              <p:nvPr/>
            </p:nvPicPr>
            <p:blipFill>
              <a:blip r:embed="rId3"/>
              <a:stretch>
                <a:fillRect/>
              </a:stretch>
            </p:blipFill>
            <p:spPr>
              <a:xfrm>
                <a:off x="3319058" y="5040484"/>
                <a:ext cx="46585" cy="20520"/>
              </a:xfrm>
              <a:prstGeom prst="rect">
                <a:avLst/>
              </a:prstGeom>
            </p:spPr>
          </p:pic>
        </mc:Fallback>
      </mc:AlternateContent>
    </p:spTree>
    <p:extLst>
      <p:ext uri="{BB962C8B-B14F-4D97-AF65-F5344CB8AC3E}">
        <p14:creationId xmlns:p14="http://schemas.microsoft.com/office/powerpoint/2010/main" val="70867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latin typeface="Arial" panose="020B0604020202020204" pitchFamily="34" charset="0"/>
                <a:cs typeface="Arial" panose="020B0604020202020204" pitchFamily="34" charset="0"/>
              </a:rPr>
              <a:t>Argumentative</a:t>
            </a:r>
            <a:r>
              <a:rPr lang="ko-KR" altLang="en-US" b="1" dirty="0">
                <a:latin typeface="Arial" panose="020B0604020202020204" pitchFamily="34" charset="0"/>
                <a:cs typeface="Arial" panose="020B0604020202020204" pitchFamily="34" charset="0"/>
              </a:rPr>
              <a:t> </a:t>
            </a:r>
            <a:r>
              <a:rPr lang="en-US" altLang="ko-KR" b="1" dirty="0">
                <a:latin typeface="Arial" panose="020B0604020202020204" pitchFamily="34" charset="0"/>
                <a:cs typeface="Arial" panose="020B0604020202020204" pitchFamily="34" charset="0"/>
              </a:rPr>
              <a:t>Essay</a:t>
            </a:r>
            <a:endParaRPr lang="ko-KR" altLang="en-US" b="1" dirty="0">
              <a:latin typeface="Arial" panose="020B0604020202020204" pitchFamily="34" charset="0"/>
              <a:cs typeface="Arial" panose="020B0604020202020204" pitchFamily="34" charset="0"/>
            </a:endParaRPr>
          </a:p>
        </p:txBody>
      </p:sp>
      <p:sp>
        <p:nvSpPr>
          <p:cNvPr id="20483" name="내용 개체 틀 2"/>
          <p:cNvSpPr>
            <a:spLocks noGrp="1"/>
          </p:cNvSpPr>
          <p:nvPr>
            <p:ph idx="1"/>
          </p:nvPr>
        </p:nvSpPr>
        <p:spPr bwMode="auto">
          <a:xfrm>
            <a:off x="395536" y="1556792"/>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Wingdings" pitchFamily="2" charset="2"/>
              <a:buChar char="§"/>
              <a:defRPr/>
            </a:pPr>
            <a:r>
              <a:rPr lang="en-US" altLang="ko-KR" sz="2400" dirty="0">
                <a:latin typeface="Arial" panose="020B0604020202020204" pitchFamily="34" charset="0"/>
                <a:cs typeface="Arial" panose="020B0604020202020204" pitchFamily="34" charset="0"/>
              </a:rPr>
              <a:t>Aims to convince the reader to agree with the author’s point of view or opinion</a:t>
            </a:r>
          </a:p>
          <a:p>
            <a:pPr>
              <a:buFont typeface="Wingdings" pitchFamily="2" charset="2"/>
              <a:buChar char="§"/>
              <a:defRPr/>
            </a:pPr>
            <a:r>
              <a:rPr lang="en-US" altLang="ko-KR" sz="2400" dirty="0">
                <a:latin typeface="Arial" panose="020B0604020202020204" pitchFamily="34" charset="0"/>
                <a:cs typeface="Arial" panose="020B0604020202020204" pitchFamily="34" charset="0"/>
              </a:rPr>
              <a:t>Is persuasive by appealing to reason and logic</a:t>
            </a:r>
          </a:p>
          <a:p>
            <a:pPr>
              <a:buFont typeface="Wingdings" pitchFamily="2" charset="2"/>
              <a:buChar char="§"/>
              <a:defRPr/>
            </a:pPr>
            <a:endParaRPr lang="en-US" altLang="ko-K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58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4624"/>
            <a:ext cx="8229600" cy="1143000"/>
          </a:xfrm>
        </p:spPr>
        <p:txBody>
          <a:bodyPr>
            <a:normAutofit/>
          </a:bodyPr>
          <a:lstStyle/>
          <a:p>
            <a:r>
              <a:rPr lang="en-US" altLang="ko-KR" b="1" dirty="0"/>
              <a:t>Essay Organization</a:t>
            </a:r>
            <a:endParaRPr lang="ko-KR" altLang="en-US" dirty="0"/>
          </a:p>
        </p:txBody>
      </p:sp>
      <p:sp>
        <p:nvSpPr>
          <p:cNvPr id="19" name="내용 개체 틀 2"/>
          <p:cNvSpPr>
            <a:spLocks noGrp="1"/>
          </p:cNvSpPr>
          <p:nvPr>
            <p:ph idx="1"/>
          </p:nvPr>
        </p:nvSpPr>
        <p:spPr>
          <a:xfrm>
            <a:off x="457200" y="1268760"/>
            <a:ext cx="8229600" cy="4896544"/>
          </a:xfrm>
        </p:spPr>
        <p:txBody>
          <a:bodyPr>
            <a:normAutofit lnSpcReduction="10000"/>
          </a:bodyPr>
          <a:lstStyle/>
          <a:p>
            <a:pPr marL="0" indent="0">
              <a:buNone/>
            </a:pPr>
            <a:r>
              <a:rPr lang="en-US" altLang="ko-KR" sz="2400" dirty="0">
                <a:latin typeface="Arial" panose="020B0604020202020204" pitchFamily="34" charset="0"/>
                <a:cs typeface="Arial" panose="020B0604020202020204" pitchFamily="34" charset="0"/>
              </a:rPr>
              <a:t>A pattern common to all academic essay genres:</a:t>
            </a:r>
          </a:p>
          <a:p>
            <a:r>
              <a:rPr lang="en-US" altLang="ko-KR" sz="2400" i="1" dirty="0">
                <a:latin typeface="Arial" panose="020B0604020202020204" pitchFamily="34" charset="0"/>
                <a:cs typeface="Arial" panose="020B0604020202020204" pitchFamily="34" charset="0"/>
              </a:rPr>
              <a:t>tell your reader what you are going to tell them </a:t>
            </a:r>
          </a:p>
          <a:p>
            <a:r>
              <a:rPr lang="en-US" altLang="ko-KR" sz="2400" i="1" dirty="0">
                <a:latin typeface="Arial" panose="020B0604020202020204" pitchFamily="34" charset="0"/>
                <a:cs typeface="Arial" panose="020B0604020202020204" pitchFamily="34" charset="0"/>
              </a:rPr>
              <a:t>tell them</a:t>
            </a:r>
          </a:p>
          <a:p>
            <a:r>
              <a:rPr lang="en-US" altLang="ko-KR" sz="2400" i="1" dirty="0">
                <a:latin typeface="Arial" panose="020B0604020202020204" pitchFamily="34" charset="0"/>
                <a:cs typeface="Arial" panose="020B0604020202020204" pitchFamily="34" charset="0"/>
              </a:rPr>
              <a:t>tell them what you told them</a:t>
            </a:r>
          </a:p>
          <a:p>
            <a:pPr marL="0" indent="0">
              <a:buNone/>
            </a:pPr>
            <a:endParaRPr lang="en-US" altLang="ko-KR" sz="2400" i="1" dirty="0">
              <a:latin typeface="Arial" panose="020B0604020202020204" pitchFamily="34" charset="0"/>
              <a:cs typeface="Arial" panose="020B0604020202020204" pitchFamily="34" charset="0"/>
            </a:endParaRPr>
          </a:p>
          <a:p>
            <a:pPr marL="457200" lvl="2" indent="-457200">
              <a:buFont typeface="Wingdings" pitchFamily="2" charset="2"/>
              <a:buChar char="§"/>
              <a:tabLst>
                <a:tab pos="0" algn="l"/>
              </a:tabLst>
            </a:pPr>
            <a:r>
              <a:rPr lang="en-US" altLang="ko-KR" dirty="0">
                <a:latin typeface="Arial" panose="020B0604020202020204" pitchFamily="34" charset="0"/>
                <a:cs typeface="Arial" panose="020B0604020202020204" pitchFamily="34" charset="0"/>
              </a:rPr>
              <a:t>Intro paragraph: Hook/background + thesis statement</a:t>
            </a:r>
          </a:p>
          <a:p>
            <a:pPr marL="457200" lvl="2" indent="-457200">
              <a:buFont typeface="Wingdings" pitchFamily="2" charset="2"/>
              <a:buChar char="§"/>
              <a:tabLst>
                <a:tab pos="0" algn="l"/>
              </a:tabLst>
            </a:pPr>
            <a:r>
              <a:rPr lang="en-US" altLang="ko-KR" dirty="0">
                <a:latin typeface="Arial" panose="020B0604020202020204" pitchFamily="34" charset="0"/>
                <a:cs typeface="Arial" panose="020B0604020202020204" pitchFamily="34" charset="0"/>
              </a:rPr>
              <a:t>Body paragraph 1: Topic sentence 1 + supporting ideas</a:t>
            </a:r>
          </a:p>
          <a:p>
            <a:pPr marL="457200" lvl="2" indent="-457200">
              <a:buFont typeface="Wingdings" pitchFamily="2" charset="2"/>
              <a:buChar char="§"/>
              <a:tabLst>
                <a:tab pos="0" algn="l"/>
              </a:tabLst>
            </a:pPr>
            <a:r>
              <a:rPr lang="en-US" altLang="ko-KR" dirty="0">
                <a:latin typeface="Arial" panose="020B0604020202020204" pitchFamily="34" charset="0"/>
                <a:cs typeface="Arial" panose="020B0604020202020204" pitchFamily="34" charset="0"/>
              </a:rPr>
              <a:t>Body paragraph 2: Topic sentence 2 + supporting ideas</a:t>
            </a:r>
          </a:p>
          <a:p>
            <a:pPr marL="457200" lvl="2" indent="-457200">
              <a:buFont typeface="Wingdings" pitchFamily="2" charset="2"/>
              <a:buChar char="§"/>
              <a:tabLst>
                <a:tab pos="0" algn="l"/>
              </a:tabLst>
            </a:pPr>
            <a:r>
              <a:rPr lang="en-US" altLang="ko-KR" dirty="0">
                <a:latin typeface="Arial" panose="020B0604020202020204" pitchFamily="34" charset="0"/>
                <a:cs typeface="Arial" panose="020B0604020202020204" pitchFamily="34" charset="0"/>
              </a:rPr>
              <a:t>Conclusion paragraph: restated thesis + summary + final impression statement</a:t>
            </a:r>
          </a:p>
          <a:p>
            <a:pPr marL="457200" lvl="2" indent="-457200">
              <a:buFont typeface="Wingdings" pitchFamily="2" charset="2"/>
              <a:buChar char="§"/>
              <a:tabLst>
                <a:tab pos="0" algn="l"/>
              </a:tabLst>
            </a:pPr>
            <a:endParaRPr lang="en-US" altLang="ko-KR" dirty="0">
              <a:latin typeface="Arial" panose="020B0604020202020204" pitchFamily="34" charset="0"/>
              <a:cs typeface="Arial" panose="020B0604020202020204" pitchFamily="34" charset="0"/>
            </a:endParaRPr>
          </a:p>
          <a:p>
            <a:pPr marL="0" indent="0">
              <a:buNone/>
            </a:pPr>
            <a:r>
              <a:rPr lang="en-US" altLang="ko-KR" sz="2400" i="1" dirty="0">
                <a:solidFill>
                  <a:srgbClr val="FF0000"/>
                </a:solidFill>
                <a:latin typeface="Arial" panose="020B0604020202020204" pitchFamily="34" charset="0"/>
                <a:cs typeface="Arial" panose="020B0604020202020204" pitchFamily="34" charset="0"/>
              </a:rPr>
              <a:t>Body paragraphs are similar to stand-alone paragraphs! </a:t>
            </a:r>
          </a:p>
          <a:p>
            <a:pPr marL="0" indent="0">
              <a:buNone/>
            </a:pPr>
            <a:endParaRPr lang="en-US" altLang="ko-KR" sz="2400" dirty="0"/>
          </a:p>
        </p:txBody>
      </p:sp>
    </p:spTree>
    <p:extLst>
      <p:ext uri="{BB962C8B-B14F-4D97-AF65-F5344CB8AC3E}">
        <p14:creationId xmlns:p14="http://schemas.microsoft.com/office/powerpoint/2010/main" val="64505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latin typeface="Arial" panose="020B0604020202020204" pitchFamily="34" charset="0"/>
                <a:cs typeface="Arial" panose="020B0604020202020204" pitchFamily="34" charset="0"/>
              </a:rPr>
              <a:t>Intro Paragraph</a:t>
            </a:r>
            <a:endParaRPr lang="ko-KR" altLang="en-US" b="1" dirty="0">
              <a:latin typeface="Arial" panose="020B0604020202020204" pitchFamily="34" charset="0"/>
              <a:cs typeface="Arial" panose="020B0604020202020204" pitchFamily="34" charset="0"/>
            </a:endParaRPr>
          </a:p>
        </p:txBody>
      </p:sp>
      <p:sp>
        <p:nvSpPr>
          <p:cNvPr id="17411" name="내용 개체 틀 2"/>
          <p:cNvSpPr>
            <a:spLocks noGrp="1"/>
          </p:cNvSpPr>
          <p:nvPr>
            <p:ph idx="1"/>
          </p:nvPr>
        </p:nvSpPr>
        <p:spPr bwMode="auto">
          <a:xfrm>
            <a:off x="539552" y="1124744"/>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Wingdings" pitchFamily="2" charset="2"/>
              <a:buChar char="§"/>
              <a:defRPr/>
            </a:pPr>
            <a:endParaRPr lang="en-US" altLang="ko-KR" sz="2600" dirty="0">
              <a:latin typeface="Arial" panose="020B0604020202020204" pitchFamily="34" charset="0"/>
              <a:cs typeface="Arial" panose="020B0604020202020204" pitchFamily="34" charset="0"/>
            </a:endParaRPr>
          </a:p>
          <a:p>
            <a:pPr>
              <a:buFont typeface="Wingdings" pitchFamily="2" charset="2"/>
              <a:buChar char="§"/>
              <a:defRPr/>
            </a:pPr>
            <a:r>
              <a:rPr lang="en-US" altLang="ko-KR" sz="2600" dirty="0">
                <a:latin typeface="Arial" panose="020B0604020202020204" pitchFamily="34" charset="0"/>
                <a:cs typeface="Arial" panose="020B0604020202020204" pitchFamily="34" charset="0"/>
              </a:rPr>
              <a:t>There are various kinds of intros.</a:t>
            </a:r>
          </a:p>
          <a:p>
            <a:pPr marL="0" indent="0">
              <a:buNone/>
              <a:defRPr/>
            </a:pPr>
            <a:endParaRPr lang="en-US" altLang="ko-KR" sz="2600" dirty="0">
              <a:latin typeface="Arial" panose="020B0604020202020204" pitchFamily="34" charset="0"/>
              <a:cs typeface="Arial" panose="020B0604020202020204" pitchFamily="34" charset="0"/>
            </a:endParaRPr>
          </a:p>
          <a:p>
            <a:pPr>
              <a:buFont typeface="Wingdings" pitchFamily="2" charset="2"/>
              <a:buChar char="§"/>
              <a:defRPr/>
            </a:pPr>
            <a:r>
              <a:rPr lang="en-US" altLang="ko-KR" sz="2600" dirty="0">
                <a:latin typeface="Arial" panose="020B0604020202020204" pitchFamily="34" charset="0"/>
                <a:cs typeface="Arial" panose="020B0604020202020204" pitchFamily="34" charset="0"/>
              </a:rPr>
              <a:t>The most common kinds are: </a:t>
            </a:r>
          </a:p>
          <a:p>
            <a:pPr marL="914400" lvl="1" indent="-514350">
              <a:buFont typeface="+mj-lt"/>
              <a:buAutoNum type="arabicPeriod"/>
              <a:defRPr/>
            </a:pPr>
            <a:r>
              <a:rPr lang="en-US" altLang="ko-KR" sz="2600" dirty="0">
                <a:latin typeface="Arial" panose="020B0604020202020204" pitchFamily="34" charset="0"/>
                <a:cs typeface="Arial" panose="020B0604020202020204" pitchFamily="34" charset="0"/>
              </a:rPr>
              <a:t>“general to specific”</a:t>
            </a:r>
          </a:p>
          <a:p>
            <a:pPr marL="914400" lvl="1" indent="-514350">
              <a:buFont typeface="+mj-lt"/>
              <a:buAutoNum type="arabicPeriod"/>
              <a:defRPr/>
            </a:pPr>
            <a:r>
              <a:rPr lang="en-US" altLang="ko-KR" sz="2600" dirty="0">
                <a:latin typeface="Arial" panose="020B0604020202020204" pitchFamily="34" charset="0"/>
                <a:cs typeface="Arial" panose="020B0604020202020204" pitchFamily="34" charset="0"/>
              </a:rPr>
              <a:t>a story (hook)</a:t>
            </a:r>
          </a:p>
          <a:p>
            <a:pPr marL="914400" lvl="1" indent="-514350">
              <a:buFont typeface="+mj-lt"/>
              <a:buAutoNum type="arabicPeriod"/>
              <a:defRPr/>
            </a:pPr>
            <a:r>
              <a:rPr lang="en-US" altLang="ko-KR" sz="2600" dirty="0">
                <a:latin typeface="Arial" panose="020B0604020202020204" pitchFamily="34" charset="0"/>
                <a:cs typeface="Arial" panose="020B0604020202020204" pitchFamily="34" charset="0"/>
              </a:rPr>
              <a:t>facts or statistics (hook)</a:t>
            </a:r>
          </a:p>
          <a:p>
            <a:pPr marL="914400" lvl="1" indent="-514350">
              <a:buFont typeface="+mj-lt"/>
              <a:buAutoNum type="arabicPeriod"/>
              <a:defRPr/>
            </a:pPr>
            <a:r>
              <a:rPr lang="en-US" altLang="ko-KR" sz="2600" dirty="0">
                <a:latin typeface="Arial" panose="020B0604020202020204" pitchFamily="34" charset="0"/>
                <a:cs typeface="Arial" panose="020B0604020202020204" pitchFamily="34" charset="0"/>
              </a:rPr>
              <a:t>a question (hook)</a:t>
            </a:r>
          </a:p>
          <a:p>
            <a:pPr marL="914400" lvl="1" indent="-514350">
              <a:buFont typeface="+mj-lt"/>
              <a:buAutoNum type="arabicPeriod"/>
              <a:defRPr/>
            </a:pPr>
            <a:r>
              <a:rPr lang="en-US" altLang="ko-KR" sz="2600" dirty="0">
                <a:latin typeface="Arial" panose="020B0604020202020204" pitchFamily="34" charset="0"/>
                <a:cs typeface="Arial" panose="020B0604020202020204" pitchFamily="34" charset="0"/>
              </a:rPr>
              <a:t>a quote (hook)</a:t>
            </a:r>
          </a:p>
          <a:p>
            <a:pPr>
              <a:buFont typeface="Wingdings" pitchFamily="2" charset="2"/>
              <a:buChar char="§"/>
              <a:defRPr/>
            </a:pPr>
            <a:endParaRPr lang="en-US" altLang="ko-KR"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잉크 3">
                <a:extLst>
                  <a:ext uri="{FF2B5EF4-FFF2-40B4-BE49-F238E27FC236}">
                    <a16:creationId xmlns:a16="http://schemas.microsoft.com/office/drawing/2014/main" id="{C0E3D152-D934-40D3-8478-3CCB67DAFA03}"/>
                  </a:ext>
                </a:extLst>
              </p14:cNvPr>
              <p14:cNvContentPartPr/>
              <p14:nvPr/>
            </p14:nvContentPartPr>
            <p14:xfrm>
              <a:off x="943668" y="4216444"/>
              <a:ext cx="9000" cy="3600"/>
            </p14:xfrm>
          </p:contentPart>
        </mc:Choice>
        <mc:Fallback xmlns="">
          <p:pic>
            <p:nvPicPr>
              <p:cNvPr id="4" name="잉크 3">
                <a:extLst>
                  <a:ext uri="{FF2B5EF4-FFF2-40B4-BE49-F238E27FC236}">
                    <a16:creationId xmlns:a16="http://schemas.microsoft.com/office/drawing/2014/main" id="{C0E3D152-D934-40D3-8478-3CCB67DAFA03}"/>
                  </a:ext>
                </a:extLst>
              </p:cNvPr>
              <p:cNvPicPr/>
              <p:nvPr/>
            </p:nvPicPr>
            <p:blipFill>
              <a:blip r:embed="rId5"/>
              <a:stretch>
                <a:fillRect/>
              </a:stretch>
            </p:blipFill>
            <p:spPr>
              <a:xfrm>
                <a:off x="934668" y="4207444"/>
                <a:ext cx="266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잉크 5">
                <a:extLst>
                  <a:ext uri="{FF2B5EF4-FFF2-40B4-BE49-F238E27FC236}">
                    <a16:creationId xmlns:a16="http://schemas.microsoft.com/office/drawing/2014/main" id="{54BFBB8E-B2D2-4C91-80A8-E254402188EA}"/>
                  </a:ext>
                </a:extLst>
              </p14:cNvPr>
              <p14:cNvContentPartPr/>
              <p14:nvPr/>
            </p14:nvContentPartPr>
            <p14:xfrm>
              <a:off x="945468" y="5185564"/>
              <a:ext cx="34920" cy="4320"/>
            </p14:xfrm>
          </p:contentPart>
        </mc:Choice>
        <mc:Fallback xmlns="">
          <p:pic>
            <p:nvPicPr>
              <p:cNvPr id="6" name="잉크 5">
                <a:extLst>
                  <a:ext uri="{FF2B5EF4-FFF2-40B4-BE49-F238E27FC236}">
                    <a16:creationId xmlns:a16="http://schemas.microsoft.com/office/drawing/2014/main" id="{54BFBB8E-B2D2-4C91-80A8-E254402188EA}"/>
                  </a:ext>
                </a:extLst>
              </p:cNvPr>
              <p:cNvPicPr/>
              <p:nvPr/>
            </p:nvPicPr>
            <p:blipFill>
              <a:blip r:embed="rId7"/>
              <a:stretch>
                <a:fillRect/>
              </a:stretch>
            </p:blipFill>
            <p:spPr>
              <a:xfrm>
                <a:off x="936828" y="5176564"/>
                <a:ext cx="525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잉크 4">
                <a:extLst>
                  <a:ext uri="{FF2B5EF4-FFF2-40B4-BE49-F238E27FC236}">
                    <a16:creationId xmlns:a16="http://schemas.microsoft.com/office/drawing/2014/main" id="{E915AF25-0C1B-4A74-A7D6-EDC1E34AB59A}"/>
                  </a:ext>
                </a:extLst>
              </p14:cNvPr>
              <p14:cNvContentPartPr/>
              <p14:nvPr/>
            </p14:nvContentPartPr>
            <p14:xfrm>
              <a:off x="993348" y="4837804"/>
              <a:ext cx="6840" cy="2880"/>
            </p14:xfrm>
          </p:contentPart>
        </mc:Choice>
        <mc:Fallback xmlns="">
          <p:pic>
            <p:nvPicPr>
              <p:cNvPr id="5" name="잉크 4">
                <a:extLst>
                  <a:ext uri="{FF2B5EF4-FFF2-40B4-BE49-F238E27FC236}">
                    <a16:creationId xmlns:a16="http://schemas.microsoft.com/office/drawing/2014/main" id="{E915AF25-0C1B-4A74-A7D6-EDC1E34AB59A}"/>
                  </a:ext>
                </a:extLst>
              </p:cNvPr>
              <p:cNvPicPr/>
              <p:nvPr/>
            </p:nvPicPr>
            <p:blipFill>
              <a:blip r:embed="rId9"/>
              <a:stretch>
                <a:fillRect/>
              </a:stretch>
            </p:blipFill>
            <p:spPr>
              <a:xfrm>
                <a:off x="983848" y="4828804"/>
                <a:ext cx="254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잉크 2">
                <a:extLst>
                  <a:ext uri="{FF2B5EF4-FFF2-40B4-BE49-F238E27FC236}">
                    <a16:creationId xmlns:a16="http://schemas.microsoft.com/office/drawing/2014/main" id="{18791F78-B4C6-401E-AE4D-698190F19BAC}"/>
                  </a:ext>
                </a:extLst>
              </p14:cNvPr>
              <p14:cNvContentPartPr/>
              <p14:nvPr/>
            </p14:nvContentPartPr>
            <p14:xfrm>
              <a:off x="1007748" y="3817564"/>
              <a:ext cx="21960" cy="18000"/>
            </p14:xfrm>
          </p:contentPart>
        </mc:Choice>
        <mc:Fallback xmlns="">
          <p:pic>
            <p:nvPicPr>
              <p:cNvPr id="3" name="잉크 2">
                <a:extLst>
                  <a:ext uri="{FF2B5EF4-FFF2-40B4-BE49-F238E27FC236}">
                    <a16:creationId xmlns:a16="http://schemas.microsoft.com/office/drawing/2014/main" id="{18791F78-B4C6-401E-AE4D-698190F19BAC}"/>
                  </a:ext>
                </a:extLst>
              </p:cNvPr>
              <p:cNvPicPr/>
              <p:nvPr/>
            </p:nvPicPr>
            <p:blipFill>
              <a:blip r:embed="rId11"/>
              <a:stretch>
                <a:fillRect/>
              </a:stretch>
            </p:blipFill>
            <p:spPr>
              <a:xfrm>
                <a:off x="998748" y="3808564"/>
                <a:ext cx="39600" cy="35640"/>
              </a:xfrm>
              <a:prstGeom prst="rect">
                <a:avLst/>
              </a:prstGeom>
            </p:spPr>
          </p:pic>
        </mc:Fallback>
      </mc:AlternateContent>
    </p:spTree>
    <p:extLst>
      <p:ext uri="{BB962C8B-B14F-4D97-AF65-F5344CB8AC3E}">
        <p14:creationId xmlns:p14="http://schemas.microsoft.com/office/powerpoint/2010/main" val="14578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t>Intro Paragraph</a:t>
            </a:r>
            <a:endParaRPr lang="ko-KR" altLang="en-US" b="1" dirty="0"/>
          </a:p>
        </p:txBody>
      </p:sp>
      <p:sp>
        <p:nvSpPr>
          <p:cNvPr id="17411" name="내용 개체 틀 2"/>
          <p:cNvSpPr>
            <a:spLocks noGrp="1"/>
          </p:cNvSpPr>
          <p:nvPr>
            <p:ph idx="1"/>
          </p:nvPr>
        </p:nvSpPr>
        <p:spPr bwMode="auto">
          <a:xfrm>
            <a:off x="457200" y="1340768"/>
            <a:ext cx="8229600" cy="5040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lvl="1" indent="0" fontAlgn="auto">
              <a:spcBef>
                <a:spcPts val="0"/>
              </a:spcBef>
              <a:spcAft>
                <a:spcPts val="0"/>
              </a:spcAft>
              <a:buNone/>
              <a:defRPr/>
            </a:pPr>
            <a:r>
              <a:rPr lang="en-US" altLang="ko-KR" sz="2600" u="sng" spc="-150" dirty="0">
                <a:latin typeface="Arial" panose="020B0604020202020204" pitchFamily="34" charset="0"/>
                <a:cs typeface="Arial" panose="020B0604020202020204" pitchFamily="34" charset="0"/>
              </a:rPr>
              <a:t>“</a:t>
            </a:r>
            <a:r>
              <a:rPr lang="en-US" altLang="ko-KR" sz="2600" u="sng" dirty="0">
                <a:latin typeface="Arial" panose="020B0604020202020204" pitchFamily="34" charset="0"/>
                <a:cs typeface="Arial" panose="020B0604020202020204" pitchFamily="34" charset="0"/>
              </a:rPr>
              <a:t>General</a:t>
            </a:r>
            <a:r>
              <a:rPr lang="en-US" altLang="ko-KR" sz="2600" u="sng" spc="-150" dirty="0">
                <a:latin typeface="Arial" panose="020B0604020202020204" pitchFamily="34" charset="0"/>
                <a:cs typeface="Arial" panose="020B0604020202020204" pitchFamily="34" charset="0"/>
              </a:rPr>
              <a:t> to </a:t>
            </a:r>
            <a:r>
              <a:rPr lang="en-US" altLang="ko-KR" sz="2600" u="sng" dirty="0">
                <a:latin typeface="Arial" panose="020B0604020202020204" pitchFamily="34" charset="0"/>
                <a:cs typeface="Arial" panose="020B0604020202020204" pitchFamily="34" charset="0"/>
              </a:rPr>
              <a:t>Specific</a:t>
            </a:r>
            <a:r>
              <a:rPr lang="en-US" altLang="ko-KR" sz="2600" u="sng" spc="-150" dirty="0">
                <a:latin typeface="Arial" panose="020B0604020202020204" pitchFamily="34" charset="0"/>
                <a:cs typeface="Arial" panose="020B0604020202020204" pitchFamily="34" charset="0"/>
              </a:rPr>
              <a:t>” </a:t>
            </a:r>
          </a:p>
          <a:p>
            <a:pPr marL="358775" lvl="1" indent="0" algn="just" fontAlgn="auto">
              <a:spcBef>
                <a:spcPts val="0"/>
              </a:spcBef>
              <a:spcAft>
                <a:spcPts val="0"/>
              </a:spcAft>
              <a:buNone/>
              <a:defRPr/>
            </a:pPr>
            <a:r>
              <a:rPr lang="en-US" altLang="ko-KR" sz="2600" spc="-150" dirty="0">
                <a:latin typeface="Arial" panose="020B0604020202020204" pitchFamily="34" charset="0"/>
                <a:cs typeface="Arial" panose="020B0604020202020204" pitchFamily="34" charset="0"/>
              </a:rPr>
              <a:t>    Everyone loves to travel so they can become </a:t>
            </a:r>
            <a:r>
              <a:rPr lang="en-US" altLang="ko-KR" sz="2600" dirty="0">
                <a:latin typeface="Arial" panose="020B0604020202020204" pitchFamily="34" charset="0"/>
                <a:cs typeface="Arial" panose="020B0604020202020204" pitchFamily="34" charset="0"/>
              </a:rPr>
              <a:t>refreshed</a:t>
            </a:r>
            <a:r>
              <a:rPr lang="en-US" altLang="ko-KR" sz="2600" spc="-150" dirty="0">
                <a:latin typeface="Arial" panose="020B0604020202020204" pitchFamily="34" charset="0"/>
                <a:cs typeface="Arial" panose="020B0604020202020204" pitchFamily="34" charset="0"/>
              </a:rPr>
              <a:t> and get new experiences. As </a:t>
            </a:r>
            <a:r>
              <a:rPr lang="en-US" altLang="ko-KR" sz="2600" dirty="0">
                <a:latin typeface="Arial" panose="020B0604020202020204" pitchFamily="34" charset="0"/>
                <a:cs typeface="Arial" panose="020B0604020202020204" pitchFamily="34" charset="0"/>
              </a:rPr>
              <a:t>airfares</a:t>
            </a:r>
            <a:r>
              <a:rPr lang="en-US" altLang="ko-KR" sz="2600" spc="-150" dirty="0">
                <a:latin typeface="Arial" panose="020B0604020202020204" pitchFamily="34" charset="0"/>
                <a:cs typeface="Arial" panose="020B0604020202020204" pitchFamily="34" charset="0"/>
              </a:rPr>
              <a:t> have become more affordable, </a:t>
            </a:r>
            <a:r>
              <a:rPr lang="en-US" altLang="ko-KR" sz="2600" dirty="0">
                <a:latin typeface="Arial" panose="020B0604020202020204" pitchFamily="34" charset="0"/>
                <a:cs typeface="Arial" panose="020B0604020202020204" pitchFamily="34" charset="0"/>
              </a:rPr>
              <a:t>overseas</a:t>
            </a:r>
            <a:r>
              <a:rPr lang="en-US" altLang="ko-KR" sz="2600" spc="-150" dirty="0">
                <a:latin typeface="Arial" panose="020B0604020202020204" pitchFamily="34" charset="0"/>
                <a:cs typeface="Arial" panose="020B0604020202020204" pitchFamily="34" charset="0"/>
              </a:rPr>
              <a:t> travel has become popular. Koreans are </a:t>
            </a:r>
            <a:r>
              <a:rPr lang="en-US" altLang="ko-KR" sz="2600" dirty="0">
                <a:latin typeface="Arial" panose="020B0604020202020204" pitchFamily="34" charset="0"/>
                <a:cs typeface="Arial" panose="020B0604020202020204" pitchFamily="34" charset="0"/>
              </a:rPr>
              <a:t>especially</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fond</a:t>
            </a:r>
            <a:r>
              <a:rPr lang="en-US" altLang="ko-KR" sz="2600" spc="-150" dirty="0">
                <a:latin typeface="Arial" panose="020B0604020202020204" pitchFamily="34" charset="0"/>
                <a:cs typeface="Arial" panose="020B0604020202020204" pitchFamily="34" charset="0"/>
              </a:rPr>
              <a:t> of </a:t>
            </a:r>
            <a:r>
              <a:rPr lang="en-US" altLang="ko-KR" sz="2600" dirty="0">
                <a:latin typeface="Arial" panose="020B0604020202020204" pitchFamily="34" charset="0"/>
                <a:cs typeface="Arial" panose="020B0604020202020204" pitchFamily="34" charset="0"/>
              </a:rPr>
              <a:t>traveling</a:t>
            </a:r>
            <a:r>
              <a:rPr lang="en-US" altLang="ko-KR" sz="2600" spc="-150" dirty="0">
                <a:latin typeface="Arial" panose="020B0604020202020204" pitchFamily="34" charset="0"/>
                <a:cs typeface="Arial" panose="020B0604020202020204" pitchFamily="34" charset="0"/>
              </a:rPr>
              <a:t> overseas with over ten million </a:t>
            </a:r>
            <a:r>
              <a:rPr lang="en-US" altLang="ko-KR" sz="2600" dirty="0">
                <a:latin typeface="Arial" panose="020B0604020202020204" pitchFamily="34" charset="0"/>
                <a:cs typeface="Arial" panose="020B0604020202020204" pitchFamily="34" charset="0"/>
              </a:rPr>
              <a:t>people</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going</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abroad</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every</a:t>
            </a:r>
            <a:r>
              <a:rPr lang="en-US" altLang="ko-KR" sz="2600" spc="-150" dirty="0">
                <a:latin typeface="Arial" panose="020B0604020202020204" pitchFamily="34" charset="0"/>
                <a:cs typeface="Arial" panose="020B0604020202020204" pitchFamily="34" charset="0"/>
              </a:rPr>
              <a:t> year. </a:t>
            </a:r>
            <a:r>
              <a:rPr lang="en-US" altLang="ko-KR" sz="2600" dirty="0">
                <a:latin typeface="Arial" panose="020B0604020202020204" pitchFamily="34" charset="0"/>
                <a:cs typeface="Arial" panose="020B0604020202020204" pitchFamily="34" charset="0"/>
              </a:rPr>
              <a:t>Most</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Koreans</a:t>
            </a:r>
            <a:r>
              <a:rPr lang="en-US" altLang="ko-KR" sz="2600" spc="-150" dirty="0">
                <a:latin typeface="Arial" panose="020B0604020202020204" pitchFamily="34" charset="0"/>
                <a:cs typeface="Arial" panose="020B0604020202020204" pitchFamily="34" charset="0"/>
              </a:rPr>
              <a:t> have been </a:t>
            </a:r>
            <a:r>
              <a:rPr lang="en-US" altLang="ko-KR" sz="2600" dirty="0">
                <a:latin typeface="Arial" panose="020B0604020202020204" pitchFamily="34" charset="0"/>
                <a:cs typeface="Arial" panose="020B0604020202020204" pitchFamily="34" charset="0"/>
              </a:rPr>
              <a:t>traveling</a:t>
            </a:r>
            <a:r>
              <a:rPr lang="en-US" altLang="ko-KR" sz="2600" spc="-150" dirty="0">
                <a:latin typeface="Arial" panose="020B0604020202020204" pitchFamily="34" charset="0"/>
                <a:cs typeface="Arial" panose="020B0604020202020204" pitchFamily="34" charset="0"/>
              </a:rPr>
              <a:t> on </a:t>
            </a:r>
            <a:r>
              <a:rPr lang="en-US" altLang="ko-KR" sz="2600" dirty="0">
                <a:latin typeface="Arial" panose="020B0604020202020204" pitchFamily="34" charset="0"/>
                <a:cs typeface="Arial" panose="020B0604020202020204" pitchFamily="34" charset="0"/>
              </a:rPr>
              <a:t>package</a:t>
            </a:r>
            <a:r>
              <a:rPr lang="en-US" altLang="ko-KR" sz="2600" spc="-150" dirty="0">
                <a:latin typeface="Arial" panose="020B0604020202020204" pitchFamily="34" charset="0"/>
                <a:cs typeface="Arial" panose="020B0604020202020204" pitchFamily="34" charset="0"/>
              </a:rPr>
              <a:t> tours, in groups with guides. </a:t>
            </a:r>
            <a:r>
              <a:rPr lang="en-US" altLang="ko-KR" sz="2600" dirty="0">
                <a:latin typeface="Arial" panose="020B0604020202020204" pitchFamily="34" charset="0"/>
                <a:cs typeface="Arial" panose="020B0604020202020204" pitchFamily="34" charset="0"/>
              </a:rPr>
              <a:t>However</a:t>
            </a:r>
            <a:r>
              <a:rPr lang="en-US" altLang="ko-KR" sz="2600" spc="-150" dirty="0">
                <a:latin typeface="Arial" panose="020B0604020202020204" pitchFamily="34" charset="0"/>
                <a:cs typeface="Arial" panose="020B0604020202020204" pitchFamily="34" charset="0"/>
              </a:rPr>
              <a:t>, in </a:t>
            </a:r>
            <a:r>
              <a:rPr lang="en-US" altLang="ko-KR" sz="2600" dirty="0">
                <a:latin typeface="Arial" panose="020B0604020202020204" pitchFamily="34" charset="0"/>
                <a:cs typeface="Arial" panose="020B0604020202020204" pitchFamily="34" charset="0"/>
              </a:rPr>
              <a:t>recent</a:t>
            </a:r>
            <a:r>
              <a:rPr lang="en-US" altLang="ko-KR" sz="2600" spc="-150" dirty="0">
                <a:latin typeface="Arial" panose="020B0604020202020204" pitchFamily="34" charset="0"/>
                <a:cs typeface="Arial" panose="020B0604020202020204" pitchFamily="34" charset="0"/>
              </a:rPr>
              <a:t> years, </a:t>
            </a:r>
            <a:r>
              <a:rPr lang="en-US" altLang="ko-KR" sz="2600" dirty="0">
                <a:latin typeface="Arial" panose="020B0604020202020204" pitchFamily="34" charset="0"/>
                <a:cs typeface="Arial" panose="020B0604020202020204" pitchFamily="34" charset="0"/>
              </a:rPr>
              <a:t>some</a:t>
            </a:r>
            <a:r>
              <a:rPr lang="en-US" altLang="ko-KR" sz="2600" spc="-150" dirty="0">
                <a:latin typeface="Arial" panose="020B0604020202020204" pitchFamily="34" charset="0"/>
                <a:cs typeface="Arial" panose="020B0604020202020204" pitchFamily="34" charset="0"/>
              </a:rPr>
              <a:t> young Koreans have </a:t>
            </a:r>
            <a:r>
              <a:rPr lang="en-US" altLang="ko-KR" sz="2600" dirty="0">
                <a:latin typeface="Arial" panose="020B0604020202020204" pitchFamily="34" charset="0"/>
                <a:cs typeface="Arial" panose="020B0604020202020204" pitchFamily="34" charset="0"/>
              </a:rPr>
              <a:t>started</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traveling</a:t>
            </a:r>
            <a:r>
              <a:rPr lang="en-US" altLang="ko-KR" sz="2600" spc="-150" dirty="0">
                <a:latin typeface="Arial" panose="020B0604020202020204" pitchFamily="34" charset="0"/>
                <a:cs typeface="Arial" panose="020B0604020202020204" pitchFamily="34" charset="0"/>
              </a:rPr>
              <a:t> </a:t>
            </a:r>
            <a:r>
              <a:rPr lang="en-US" altLang="ko-KR" sz="2600" dirty="0">
                <a:latin typeface="Arial" panose="020B0604020202020204" pitchFamily="34" charset="0"/>
                <a:cs typeface="Arial" panose="020B0604020202020204" pitchFamily="34" charset="0"/>
              </a:rPr>
              <a:t>independently</a:t>
            </a:r>
            <a:r>
              <a:rPr lang="en-US" altLang="ko-KR" sz="2600" spc="-150" dirty="0">
                <a:latin typeface="Arial" panose="020B0604020202020204" pitchFamily="34" charset="0"/>
                <a:cs typeface="Arial" panose="020B0604020202020204" pitchFamily="34" charset="0"/>
              </a:rPr>
              <a:t>. Why is this so? The answer is that </a:t>
            </a:r>
            <a:r>
              <a:rPr lang="en-US" altLang="ko-KR" sz="2600" dirty="0">
                <a:solidFill>
                  <a:srgbClr val="7030A0"/>
                </a:solidFill>
                <a:latin typeface="Arial" panose="020B0604020202020204" pitchFamily="34" charset="0"/>
                <a:cs typeface="Arial" panose="020B0604020202020204" pitchFamily="34" charset="0"/>
              </a:rPr>
              <a:t>traveling</a:t>
            </a:r>
            <a:r>
              <a:rPr lang="en-US" altLang="ko-KR" sz="2600" spc="-150" dirty="0">
                <a:solidFill>
                  <a:srgbClr val="7030A0"/>
                </a:solidFill>
                <a:latin typeface="Arial" panose="020B0604020202020204" pitchFamily="34" charset="0"/>
                <a:cs typeface="Arial" panose="020B0604020202020204" pitchFamily="34" charset="0"/>
              </a:rPr>
              <a:t> </a:t>
            </a:r>
            <a:r>
              <a:rPr lang="en-US" altLang="ko-KR" sz="2600" dirty="0">
                <a:solidFill>
                  <a:srgbClr val="7030A0"/>
                </a:solidFill>
                <a:latin typeface="Arial" panose="020B0604020202020204" pitchFamily="34" charset="0"/>
                <a:cs typeface="Arial" panose="020B0604020202020204" pitchFamily="34" charset="0"/>
              </a:rPr>
              <a:t>abroad</a:t>
            </a:r>
            <a:r>
              <a:rPr lang="en-US" altLang="ko-KR" sz="2600" spc="-150" dirty="0">
                <a:solidFill>
                  <a:srgbClr val="7030A0"/>
                </a:solidFill>
                <a:latin typeface="Arial" panose="020B0604020202020204" pitchFamily="34" charset="0"/>
                <a:cs typeface="Arial" panose="020B0604020202020204" pitchFamily="34" charset="0"/>
              </a:rPr>
              <a:t> </a:t>
            </a:r>
            <a:r>
              <a:rPr lang="en-US" altLang="ko-KR" sz="2600" dirty="0">
                <a:solidFill>
                  <a:srgbClr val="7030A0"/>
                </a:solidFill>
                <a:latin typeface="Arial" panose="020B0604020202020204" pitchFamily="34" charset="0"/>
                <a:cs typeface="Arial" panose="020B0604020202020204" pitchFamily="34" charset="0"/>
              </a:rPr>
              <a:t>without</a:t>
            </a:r>
            <a:r>
              <a:rPr lang="en-US" altLang="ko-KR" sz="2600" spc="-150" dirty="0">
                <a:solidFill>
                  <a:srgbClr val="7030A0"/>
                </a:solidFill>
                <a:latin typeface="Arial" panose="020B0604020202020204" pitchFamily="34" charset="0"/>
                <a:cs typeface="Arial" panose="020B0604020202020204" pitchFamily="34" charset="0"/>
              </a:rPr>
              <a:t> a </a:t>
            </a:r>
            <a:r>
              <a:rPr lang="en-US" altLang="ko-KR" sz="2600" dirty="0">
                <a:solidFill>
                  <a:srgbClr val="7030A0"/>
                </a:solidFill>
                <a:latin typeface="Arial" panose="020B0604020202020204" pitchFamily="34" charset="0"/>
                <a:cs typeface="Arial" panose="020B0604020202020204" pitchFamily="34" charset="0"/>
              </a:rPr>
              <a:t>group</a:t>
            </a:r>
            <a:r>
              <a:rPr lang="en-US" altLang="ko-KR" sz="2600" spc="-150" dirty="0">
                <a:solidFill>
                  <a:srgbClr val="7030A0"/>
                </a:solidFill>
                <a:latin typeface="Arial" panose="020B0604020202020204" pitchFamily="34" charset="0"/>
                <a:cs typeface="Arial" panose="020B0604020202020204" pitchFamily="34" charset="0"/>
              </a:rPr>
              <a:t> or a </a:t>
            </a:r>
            <a:r>
              <a:rPr lang="en-US" altLang="ko-KR" sz="2600" dirty="0">
                <a:solidFill>
                  <a:srgbClr val="7030A0"/>
                </a:solidFill>
                <a:latin typeface="Arial" panose="020B0604020202020204" pitchFamily="34" charset="0"/>
                <a:cs typeface="Arial" panose="020B0604020202020204" pitchFamily="34" charset="0"/>
              </a:rPr>
              <a:t>tour</a:t>
            </a:r>
            <a:r>
              <a:rPr lang="en-US" altLang="ko-KR" sz="2600" spc="-150" dirty="0">
                <a:solidFill>
                  <a:srgbClr val="7030A0"/>
                </a:solidFill>
                <a:latin typeface="Arial" panose="020B0604020202020204" pitchFamily="34" charset="0"/>
                <a:cs typeface="Arial" panose="020B0604020202020204" pitchFamily="34" charset="0"/>
              </a:rPr>
              <a:t> </a:t>
            </a:r>
            <a:r>
              <a:rPr lang="en-US" altLang="ko-KR" sz="2600" dirty="0">
                <a:solidFill>
                  <a:srgbClr val="7030A0"/>
                </a:solidFill>
                <a:latin typeface="Arial" panose="020B0604020202020204" pitchFamily="34" charset="0"/>
                <a:cs typeface="Arial" panose="020B0604020202020204" pitchFamily="34" charset="0"/>
              </a:rPr>
              <a:t>guide</a:t>
            </a:r>
            <a:r>
              <a:rPr lang="en-US" altLang="ko-KR" sz="2600" spc="-150" dirty="0">
                <a:solidFill>
                  <a:srgbClr val="7030A0"/>
                </a:solidFill>
                <a:latin typeface="Arial" panose="020B0604020202020204" pitchFamily="34" charset="0"/>
                <a:cs typeface="Arial" panose="020B0604020202020204" pitchFamily="34" charset="0"/>
              </a:rPr>
              <a:t> has </a:t>
            </a:r>
            <a:r>
              <a:rPr lang="en-US" altLang="ko-KR" sz="2600" dirty="0">
                <a:solidFill>
                  <a:srgbClr val="7030A0"/>
                </a:solidFill>
                <a:latin typeface="Arial" panose="020B0604020202020204" pitchFamily="34" charset="0"/>
                <a:cs typeface="Arial" panose="020B0604020202020204" pitchFamily="34" charset="0"/>
              </a:rPr>
              <a:t>significant</a:t>
            </a:r>
            <a:r>
              <a:rPr lang="en-US" altLang="ko-KR" sz="2600" spc="-150" dirty="0">
                <a:solidFill>
                  <a:srgbClr val="7030A0"/>
                </a:solidFill>
                <a:latin typeface="Arial" panose="020B0604020202020204" pitchFamily="34" charset="0"/>
                <a:cs typeface="Arial" panose="020B0604020202020204" pitchFamily="34" charset="0"/>
              </a:rPr>
              <a:t> </a:t>
            </a:r>
            <a:r>
              <a:rPr lang="en-US" altLang="ko-KR" sz="2600" dirty="0">
                <a:solidFill>
                  <a:srgbClr val="7030A0"/>
                </a:solidFill>
                <a:latin typeface="Arial" panose="020B0604020202020204" pitchFamily="34" charset="0"/>
                <a:cs typeface="Arial" panose="020B0604020202020204" pitchFamily="34" charset="0"/>
              </a:rPr>
              <a:t>benefits</a:t>
            </a:r>
            <a:r>
              <a:rPr lang="en-US" altLang="ko-KR" sz="2600" spc="-150" dirty="0">
                <a:solidFill>
                  <a:srgbClr val="7030A0"/>
                </a:solidFill>
                <a:latin typeface="Arial" panose="020B0604020202020204" pitchFamily="34" charset="0"/>
                <a:cs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2">
            <p14:nvContentPartPr>
              <p14:cNvPr id="8" name="잉크 7">
                <a:extLst>
                  <a:ext uri="{FF2B5EF4-FFF2-40B4-BE49-F238E27FC236}">
                    <a16:creationId xmlns:a16="http://schemas.microsoft.com/office/drawing/2014/main" id="{6589A95D-E20F-462B-97DB-79B97B34F93B}"/>
                  </a:ext>
                </a:extLst>
              </p14:cNvPr>
              <p14:cNvContentPartPr/>
              <p14:nvPr/>
            </p14:nvContentPartPr>
            <p14:xfrm>
              <a:off x="7054308" y="5829604"/>
              <a:ext cx="2880" cy="16920"/>
            </p14:xfrm>
          </p:contentPart>
        </mc:Choice>
        <mc:Fallback xmlns="">
          <p:pic>
            <p:nvPicPr>
              <p:cNvPr id="8" name="잉크 7">
                <a:extLst>
                  <a:ext uri="{FF2B5EF4-FFF2-40B4-BE49-F238E27FC236}">
                    <a16:creationId xmlns:a16="http://schemas.microsoft.com/office/drawing/2014/main" id="{6589A95D-E20F-462B-97DB-79B97B34F93B}"/>
                  </a:ext>
                </a:extLst>
              </p:cNvPr>
              <p:cNvPicPr/>
              <p:nvPr/>
            </p:nvPicPr>
            <p:blipFill>
              <a:blip r:embed="rId3"/>
              <a:stretch>
                <a:fillRect/>
              </a:stretch>
            </p:blipFill>
            <p:spPr>
              <a:xfrm>
                <a:off x="7045308" y="5820604"/>
                <a:ext cx="20520" cy="34560"/>
              </a:xfrm>
              <a:prstGeom prst="rect">
                <a:avLst/>
              </a:prstGeom>
            </p:spPr>
          </p:pic>
        </mc:Fallback>
      </mc:AlternateContent>
    </p:spTree>
    <p:extLst>
      <p:ext uri="{BB962C8B-B14F-4D97-AF65-F5344CB8AC3E}">
        <p14:creationId xmlns:p14="http://schemas.microsoft.com/office/powerpoint/2010/main" val="190907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t>Intro Paragraph</a:t>
            </a:r>
            <a:endParaRPr lang="ko-KR" altLang="en-US" b="1" dirty="0"/>
          </a:p>
        </p:txBody>
      </p:sp>
      <p:sp>
        <p:nvSpPr>
          <p:cNvPr id="17411" name="내용 개체 틀 2"/>
          <p:cNvSpPr>
            <a:spLocks noGrp="1"/>
          </p:cNvSpPr>
          <p:nvPr>
            <p:ph idx="1"/>
          </p:nvPr>
        </p:nvSpPr>
        <p:spPr bwMode="auto">
          <a:xfrm>
            <a:off x="457200" y="980728"/>
            <a:ext cx="82296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lvl="1" indent="0" fontAlgn="auto">
              <a:spcBef>
                <a:spcPts val="0"/>
              </a:spcBef>
              <a:spcAft>
                <a:spcPts val="0"/>
              </a:spcAft>
              <a:buNone/>
              <a:defRPr/>
            </a:pPr>
            <a:r>
              <a:rPr lang="en-US" altLang="ko-KR" sz="2600" u="sng" spc="-150" dirty="0">
                <a:latin typeface="Arial" panose="020B0604020202020204" pitchFamily="34" charset="0"/>
                <a:cs typeface="Arial" panose="020B0604020202020204" pitchFamily="34" charset="0"/>
              </a:rPr>
              <a:t>Story</a:t>
            </a:r>
          </a:p>
          <a:p>
            <a:pPr marL="400050" lvl="1" indent="0" algn="just" fontAlgn="auto">
              <a:spcBef>
                <a:spcPts val="0"/>
              </a:spcBef>
              <a:spcAft>
                <a:spcPts val="0"/>
              </a:spcAft>
              <a:buFont typeface="Arial" charset="0"/>
              <a:buNone/>
              <a:defRPr/>
            </a:pPr>
            <a:r>
              <a:rPr lang="en-US" altLang="ko-KR" sz="2600" spc="-150" dirty="0">
                <a:latin typeface="Arial" panose="020B0604020202020204" pitchFamily="34" charset="0"/>
                <a:cs typeface="Arial" panose="020B0604020202020204" pitchFamily="34" charset="0"/>
              </a:rPr>
              <a:t>   Richard Goss, a young teacher, loves to travel whenever he has the chance. He has traveled on organized tours before, but now he always travels independently, and he would never consider otherwise. Like Richard, </a:t>
            </a:r>
            <a:r>
              <a:rPr lang="en-US" altLang="ko-KR" sz="2600" spc="-150" dirty="0">
                <a:solidFill>
                  <a:srgbClr val="7030A0"/>
                </a:solidFill>
                <a:latin typeface="Arial" panose="020B0604020202020204" pitchFamily="34" charset="0"/>
                <a:cs typeface="Arial" panose="020B0604020202020204" pitchFamily="34" charset="0"/>
              </a:rPr>
              <a:t>many young travelers prefer to go abroad independently as it offers many benefits.</a:t>
            </a:r>
          </a:p>
          <a:p>
            <a:pPr marL="400050" lvl="1" indent="0" fontAlgn="auto">
              <a:spcBef>
                <a:spcPts val="0"/>
              </a:spcBef>
              <a:spcAft>
                <a:spcPts val="0"/>
              </a:spcAft>
              <a:buFont typeface="Arial" charset="0"/>
              <a:buNone/>
              <a:defRPr/>
            </a:pPr>
            <a:endParaRPr lang="en-US" altLang="ko-KR" sz="2600" spc="-150" dirty="0">
              <a:latin typeface="Arial" panose="020B0604020202020204" pitchFamily="34" charset="0"/>
              <a:cs typeface="Arial" panose="020B0604020202020204" pitchFamily="34" charset="0"/>
            </a:endParaRPr>
          </a:p>
          <a:p>
            <a:pPr marL="400050" lvl="1" indent="-400050" fontAlgn="auto">
              <a:spcBef>
                <a:spcPts val="0"/>
              </a:spcBef>
              <a:spcAft>
                <a:spcPts val="0"/>
              </a:spcAft>
              <a:buFont typeface="Arial" charset="0"/>
              <a:buNone/>
              <a:defRPr/>
            </a:pPr>
            <a:r>
              <a:rPr lang="en-US" altLang="ko-KR" sz="2600" u="sng" spc="-150" dirty="0">
                <a:latin typeface="Arial" panose="020B0604020202020204" pitchFamily="34" charset="0"/>
                <a:cs typeface="Arial" panose="020B0604020202020204" pitchFamily="34" charset="0"/>
              </a:rPr>
              <a:t>Question</a:t>
            </a:r>
          </a:p>
          <a:p>
            <a:pPr marL="400050" lvl="1" indent="-42863" algn="just" fontAlgn="auto">
              <a:spcBef>
                <a:spcPts val="0"/>
              </a:spcBef>
              <a:spcAft>
                <a:spcPts val="0"/>
              </a:spcAft>
              <a:buFont typeface="Arial" charset="0"/>
              <a:buNone/>
              <a:defRPr/>
            </a:pPr>
            <a:r>
              <a:rPr lang="en-US" altLang="ko-KR" sz="2600" spc="-150" dirty="0">
                <a:latin typeface="Arial" panose="020B0604020202020204" pitchFamily="34" charset="0"/>
                <a:cs typeface="Arial" panose="020B0604020202020204" pitchFamily="34" charset="0"/>
              </a:rPr>
              <a:t>   If you went on a trip abroad, would you rather go on a tour, or independently? Although some people choose to go on tours, </a:t>
            </a:r>
            <a:r>
              <a:rPr lang="en-US" altLang="ko-KR" sz="2600" spc="-150" dirty="0">
                <a:solidFill>
                  <a:srgbClr val="7030A0"/>
                </a:solidFill>
                <a:latin typeface="Arial" panose="020B0604020202020204" pitchFamily="34" charset="0"/>
                <a:cs typeface="Arial" panose="020B0604020202020204" pitchFamily="34" charset="0"/>
              </a:rPr>
              <a:t>more people now prefer independent travel as it offers significant benefits to the traveler.</a:t>
            </a:r>
          </a:p>
          <a:p>
            <a:pPr marL="914400" lvl="1" indent="-514350" fontAlgn="auto">
              <a:spcBef>
                <a:spcPts val="0"/>
              </a:spcBef>
              <a:spcAft>
                <a:spcPts val="0"/>
              </a:spcAft>
              <a:buFont typeface="+mj-lt"/>
              <a:buAutoNum type="arabicPeriod"/>
              <a:defRPr/>
            </a:pPr>
            <a:endParaRPr lang="en-US" altLang="ko-KR" sz="2600" spc="-150" dirty="0">
              <a:latin typeface="Arial" panose="020B0604020202020204" pitchFamily="34" charset="0"/>
              <a:cs typeface="Arial" panose="020B0604020202020204" pitchFamily="34" charset="0"/>
            </a:endParaRPr>
          </a:p>
          <a:p>
            <a:pPr>
              <a:buFont typeface="Wingdings" pitchFamily="2" charset="2"/>
              <a:buChar char="§"/>
              <a:defRPr/>
            </a:pPr>
            <a:endParaRPr lang="en-US" altLang="ko-KR"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75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a:xfrm>
            <a:off x="0" y="-7938"/>
            <a:ext cx="9144000" cy="1143001"/>
          </a:xfrm>
        </p:spPr>
        <p:txBody>
          <a:bodyPr vert="horz" lIns="91440" tIns="45720" rIns="91440" bIns="45720" rtlCol="0" anchor="ctr">
            <a:normAutofit/>
          </a:bodyPr>
          <a:lstStyle/>
          <a:p>
            <a:r>
              <a:rPr lang="en-US" altLang="ko-KR" b="1" dirty="0"/>
              <a:t>Intro Paragraph</a:t>
            </a:r>
            <a:endParaRPr lang="ko-KR" altLang="en-US" b="1" dirty="0"/>
          </a:p>
        </p:txBody>
      </p:sp>
      <p:sp>
        <p:nvSpPr>
          <p:cNvPr id="17411" name="내용 개체 틀 2"/>
          <p:cNvSpPr>
            <a:spLocks noGrp="1"/>
          </p:cNvSpPr>
          <p:nvPr>
            <p:ph idx="1"/>
          </p:nvPr>
        </p:nvSpPr>
        <p:spPr bwMode="auto">
          <a:xfrm>
            <a:off x="457200" y="1340768"/>
            <a:ext cx="8229600" cy="5040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00050" lvl="1" indent="-400050" fontAlgn="auto">
              <a:spcBef>
                <a:spcPts val="0"/>
              </a:spcBef>
              <a:spcAft>
                <a:spcPts val="0"/>
              </a:spcAft>
              <a:buFont typeface="Arial" charset="0"/>
              <a:buNone/>
              <a:defRPr/>
            </a:pPr>
            <a:r>
              <a:rPr lang="en-US" altLang="ko-KR" sz="2600" u="sng" spc="-150" dirty="0">
                <a:latin typeface="Arial" panose="020B0604020202020204" pitchFamily="34" charset="0"/>
                <a:cs typeface="Arial" panose="020B0604020202020204" pitchFamily="34" charset="0"/>
              </a:rPr>
              <a:t>Statistics</a:t>
            </a:r>
          </a:p>
          <a:p>
            <a:pPr marL="400050" lvl="1" indent="-42863" algn="just" fontAlgn="auto">
              <a:spcBef>
                <a:spcPts val="0"/>
              </a:spcBef>
              <a:spcAft>
                <a:spcPts val="0"/>
              </a:spcAft>
              <a:buFont typeface="Arial" charset="0"/>
              <a:buNone/>
              <a:defRPr/>
            </a:pPr>
            <a:r>
              <a:rPr lang="en-US" altLang="ko-KR" sz="2600" spc="-150" dirty="0">
                <a:latin typeface="Arial" panose="020B0604020202020204" pitchFamily="34" charset="0"/>
                <a:cs typeface="Arial" panose="020B0604020202020204" pitchFamily="34" charset="0"/>
              </a:rPr>
              <a:t>     According</a:t>
            </a:r>
            <a:r>
              <a:rPr lang="ko-KR" altLang="en-US" sz="2600" spc="-150" dirty="0">
                <a:latin typeface="Arial" panose="020B0604020202020204" pitchFamily="34" charset="0"/>
                <a:cs typeface="Arial" panose="020B0604020202020204" pitchFamily="34" charset="0"/>
              </a:rPr>
              <a:t> </a:t>
            </a:r>
            <a:r>
              <a:rPr lang="en-US" altLang="ko-KR" sz="2600" spc="-150" dirty="0">
                <a:latin typeface="Arial" panose="020B0604020202020204" pitchFamily="34" charset="0"/>
                <a:cs typeface="Arial" panose="020B0604020202020204" pitchFamily="34" charset="0"/>
              </a:rPr>
              <a:t>to</a:t>
            </a:r>
            <a:r>
              <a:rPr lang="ko-KR" altLang="en-US" sz="2600" spc="-150" dirty="0">
                <a:latin typeface="Arial" panose="020B0604020202020204" pitchFamily="34" charset="0"/>
                <a:cs typeface="Arial" panose="020B0604020202020204" pitchFamily="34" charset="0"/>
              </a:rPr>
              <a:t> </a:t>
            </a:r>
            <a:r>
              <a:rPr lang="en-US" altLang="ko-KR" sz="2600" spc="-150" dirty="0">
                <a:latin typeface="Arial" panose="020B0604020202020204" pitchFamily="34" charset="0"/>
                <a:cs typeface="Arial" panose="020B0604020202020204" pitchFamily="34" charset="0"/>
              </a:rPr>
              <a:t>Statistics</a:t>
            </a:r>
            <a:r>
              <a:rPr lang="ko-KR" altLang="en-US" sz="2600" spc="-150" dirty="0">
                <a:latin typeface="Arial" panose="020B0604020202020204" pitchFamily="34" charset="0"/>
                <a:cs typeface="Arial" panose="020B0604020202020204" pitchFamily="34" charset="0"/>
              </a:rPr>
              <a:t> </a:t>
            </a:r>
            <a:r>
              <a:rPr lang="en-US" altLang="ko-KR" sz="2600" spc="-150" dirty="0">
                <a:latin typeface="Arial" panose="020B0604020202020204" pitchFamily="34" charset="0"/>
                <a:cs typeface="Arial" panose="020B0604020202020204" pitchFamily="34" charset="0"/>
              </a:rPr>
              <a:t>Korea,</a:t>
            </a:r>
            <a:r>
              <a:rPr lang="ko-KR" altLang="en-US" sz="2600" spc="-150" dirty="0">
                <a:latin typeface="Arial" panose="020B0604020202020204" pitchFamily="34" charset="0"/>
                <a:cs typeface="Arial" panose="020B0604020202020204" pitchFamily="34" charset="0"/>
              </a:rPr>
              <a:t> </a:t>
            </a:r>
            <a:r>
              <a:rPr lang="en-US" altLang="ko-KR" sz="2600" spc="-150" dirty="0">
                <a:latin typeface="Arial" panose="020B0604020202020204" pitchFamily="34" charset="0"/>
                <a:cs typeface="Arial" panose="020B0604020202020204" pitchFamily="34" charset="0"/>
              </a:rPr>
              <a:t>in 2023, about 14 million people left Korea for an overseas trip, which means that 25% of the population went abroad. Overseas travel is extremely popular among Koreans. Some Koreans still prefer to travel with a group as this seems safe and efficient. However, </a:t>
            </a:r>
            <a:r>
              <a:rPr lang="en-US" altLang="ko-KR" sz="2600" spc="-150" dirty="0">
                <a:solidFill>
                  <a:srgbClr val="7030A0"/>
                </a:solidFill>
                <a:latin typeface="Arial" panose="020B0604020202020204" pitchFamily="34" charset="0"/>
                <a:cs typeface="Arial" panose="020B0604020202020204" pitchFamily="34" charset="0"/>
              </a:rPr>
              <a:t>traveling independent is the best way to travel a foreign country.</a:t>
            </a:r>
          </a:p>
          <a:p>
            <a:pPr marL="914400" lvl="1" indent="-514350" fontAlgn="auto">
              <a:spcBef>
                <a:spcPts val="0"/>
              </a:spcBef>
              <a:spcAft>
                <a:spcPts val="0"/>
              </a:spcAft>
              <a:buFont typeface="+mj-lt"/>
              <a:buAutoNum type="arabicPeriod"/>
              <a:defRPr/>
            </a:pPr>
            <a:endParaRPr lang="en-US" altLang="ko-KR" sz="2600" spc="-150" dirty="0">
              <a:latin typeface="Arial" panose="020B0604020202020204" pitchFamily="34" charset="0"/>
              <a:cs typeface="Arial" panose="020B0604020202020204" pitchFamily="34" charset="0"/>
            </a:endParaRPr>
          </a:p>
          <a:p>
            <a:pPr>
              <a:buFont typeface="Wingdings" pitchFamily="2" charset="2"/>
              <a:buChar char="§"/>
              <a:defRPr/>
            </a:pPr>
            <a:endParaRPr lang="en-US" altLang="ko-KR" sz="2800" dirty="0">
              <a:latin typeface="+mj-lt"/>
              <a:cs typeface="Arial" charset="0"/>
            </a:endParaRPr>
          </a:p>
        </p:txBody>
      </p:sp>
    </p:spTree>
    <p:extLst>
      <p:ext uri="{BB962C8B-B14F-4D97-AF65-F5344CB8AC3E}">
        <p14:creationId xmlns:p14="http://schemas.microsoft.com/office/powerpoint/2010/main" val="16075946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12586</TotalTime>
  <Words>1336</Words>
  <Application>Microsoft Office PowerPoint</Application>
  <PresentationFormat>화면 슬라이드 쇼(4:3)</PresentationFormat>
  <Paragraphs>122</Paragraphs>
  <Slides>20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맑은 고딕</vt:lpstr>
      <vt:lpstr>Arial</vt:lpstr>
      <vt:lpstr>Wingdings</vt:lpstr>
      <vt:lpstr>Wingdings 2</vt:lpstr>
      <vt:lpstr>Office 테마</vt:lpstr>
      <vt:lpstr>Writing the Argumentative Essay</vt:lpstr>
      <vt:lpstr>Essay Genres</vt:lpstr>
      <vt:lpstr>Essay Genres</vt:lpstr>
      <vt:lpstr>Argumentative Essay</vt:lpstr>
      <vt:lpstr>Essay Organization</vt:lpstr>
      <vt:lpstr>Intro Paragraph</vt:lpstr>
      <vt:lpstr>Intro Paragraph</vt:lpstr>
      <vt:lpstr>Intro Paragraph</vt:lpstr>
      <vt:lpstr>Intro Paragraph</vt:lpstr>
      <vt:lpstr>Intro Paragraph</vt:lpstr>
      <vt:lpstr>Thesis Statement</vt:lpstr>
      <vt:lpstr>Thesis Statement</vt:lpstr>
      <vt:lpstr>Body Paragraphs</vt:lpstr>
      <vt:lpstr>Body Paragraphs</vt:lpstr>
      <vt:lpstr>Answer to the Opposition</vt:lpstr>
      <vt:lpstr>Answer to the Opposition</vt:lpstr>
      <vt:lpstr>Answer to the Opposition</vt:lpstr>
      <vt:lpstr>Answer to the Opposition</vt:lpstr>
      <vt:lpstr>Conclusion Paragraph</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Writing Approach, Purpose &amp; Strategy</dc:title>
  <dc:creator>haejin</dc:creator>
  <cp:lastModifiedBy>전유진(컴퓨터공학전공)</cp:lastModifiedBy>
  <cp:revision>164</cp:revision>
  <dcterms:created xsi:type="dcterms:W3CDTF">2012-12-25T05:50:46Z</dcterms:created>
  <dcterms:modified xsi:type="dcterms:W3CDTF">2024-10-31T01:33:36Z</dcterms:modified>
</cp:coreProperties>
</file>