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4" r:id="rId3"/>
    <p:sldId id="266" r:id="rId4"/>
    <p:sldId id="268" r:id="rId5"/>
    <p:sldId id="269" r:id="rId6"/>
    <p:sldId id="267" r:id="rId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5A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79" autoAdjust="0"/>
    <p:restoredTop sz="95474" autoAdjust="0"/>
  </p:normalViewPr>
  <p:slideViewPr>
    <p:cSldViewPr>
      <p:cViewPr varScale="1">
        <p:scale>
          <a:sx n="85" d="100"/>
          <a:sy n="85" d="100"/>
        </p:scale>
        <p:origin x="1306" y="62"/>
      </p:cViewPr>
      <p:guideLst>
        <p:guide orient="horz" pos="2160"/>
        <p:guide pos="2880"/>
      </p:guideLst>
    </p:cSldViewPr>
  </p:slideViewPr>
  <p:outlineViewPr>
    <p:cViewPr>
      <p:scale>
        <a:sx n="33" d="100"/>
        <a:sy n="33" d="100"/>
      </p:scale>
      <p:origin x="0" y="-1607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39647-DE8B-426A-ACD5-AFBC9D0FECC3}" type="datetimeFigureOut">
              <a:rPr lang="ko-KR" altLang="en-US" smtClean="0"/>
              <a:t>2024-10-03</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5DC67-BF4F-4A95-B1FB-329225EB43FD}" type="slidenum">
              <a:rPr lang="ko-KR" altLang="en-US" smtClean="0"/>
              <a:t>‹#›</a:t>
            </a:fld>
            <a:endParaRPr lang="ko-KR" altLang="en-US"/>
          </a:p>
        </p:txBody>
      </p:sp>
    </p:spTree>
    <p:extLst>
      <p:ext uri="{BB962C8B-B14F-4D97-AF65-F5344CB8AC3E}">
        <p14:creationId xmlns:p14="http://schemas.microsoft.com/office/powerpoint/2010/main" val="369115004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A95DC67-BF4F-4A95-B1FB-329225EB43FD}" type="slidenum">
              <a:rPr lang="ko-KR" altLang="en-US" smtClean="0"/>
              <a:t>4</a:t>
            </a:fld>
            <a:endParaRPr lang="ko-KR" altLang="en-US"/>
          </a:p>
        </p:txBody>
      </p:sp>
    </p:spTree>
    <p:extLst>
      <p:ext uri="{BB962C8B-B14F-4D97-AF65-F5344CB8AC3E}">
        <p14:creationId xmlns:p14="http://schemas.microsoft.com/office/powerpoint/2010/main" val="2484597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260474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321908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292539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4016348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2609902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781483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204140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28686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60323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330018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DF0BAC2-DE08-420F-9A80-574D6E525210}" type="datetimeFigureOut">
              <a:rPr lang="ko-KR" altLang="en-US" smtClean="0"/>
              <a:pPr/>
              <a:t>2024-10-03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62918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0BAC2-DE08-420F-9A80-574D6E525210}" type="datetimeFigureOut">
              <a:rPr lang="ko-KR" altLang="en-US" smtClean="0"/>
              <a:pPr/>
              <a:t>2024-10-03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6C06D-3076-493F-8FA0-0D09641FA387}" type="slidenum">
              <a:rPr lang="ko-KR" altLang="en-US" smtClean="0"/>
              <a:pPr/>
              <a:t>‹#›</a:t>
            </a:fld>
            <a:endParaRPr lang="ko-KR" altLang="en-US"/>
          </a:p>
        </p:txBody>
      </p:sp>
    </p:spTree>
    <p:extLst>
      <p:ext uri="{BB962C8B-B14F-4D97-AF65-F5344CB8AC3E}">
        <p14:creationId xmlns:p14="http://schemas.microsoft.com/office/powerpoint/2010/main" val="103573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247007"/>
            <a:ext cx="7918648" cy="1470025"/>
          </a:xfrm>
        </p:spPr>
        <p:txBody>
          <a:bodyPr>
            <a:normAutofit/>
          </a:bodyPr>
          <a:lstStyle/>
          <a:p>
            <a:r>
              <a:rPr lang="en-US" altLang="ko-KR" dirty="0">
                <a:latin typeface="Arial" panose="020B0604020202020204" pitchFamily="34" charset="0"/>
                <a:cs typeface="Arial" panose="020B0604020202020204" pitchFamily="34" charset="0"/>
              </a:rPr>
              <a:t>Problem and Solution Essay</a:t>
            </a:r>
            <a:endParaRPr lang="ko-KR" alt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13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a:latin typeface="Arial" panose="020B0604020202020204" pitchFamily="34" charset="0"/>
                <a:cs typeface="Arial" panose="020B0604020202020204" pitchFamily="34" charset="0"/>
              </a:rPr>
              <a:t>General Guidelines</a:t>
            </a:r>
            <a:endParaRPr lang="ko-KR" altLang="en-US" dirty="0">
              <a:latin typeface="Arial" panose="020B0604020202020204" pitchFamily="34" charset="0"/>
              <a:cs typeface="Arial" panose="020B0604020202020204" pitchFamily="34" charset="0"/>
            </a:endParaRPr>
          </a:p>
        </p:txBody>
      </p:sp>
      <p:sp>
        <p:nvSpPr>
          <p:cNvPr id="19" name="내용 개체 틀 2"/>
          <p:cNvSpPr>
            <a:spLocks noGrp="1"/>
          </p:cNvSpPr>
          <p:nvPr>
            <p:ph idx="1"/>
          </p:nvPr>
        </p:nvSpPr>
        <p:spPr>
          <a:xfrm>
            <a:off x="467544" y="1412776"/>
            <a:ext cx="8229600" cy="4896544"/>
          </a:xfrm>
        </p:spPr>
        <p:txBody>
          <a:bodyPr>
            <a:normAutofit/>
          </a:bodyPr>
          <a:lstStyle/>
          <a:p>
            <a:r>
              <a:rPr lang="en-US" altLang="ko-KR" sz="2000" dirty="0">
                <a:latin typeface="Arial" panose="020B0604020202020204" pitchFamily="34" charset="0"/>
                <a:cs typeface="Arial" panose="020B0604020202020204" pitchFamily="34" charset="0"/>
              </a:rPr>
              <a:t>The purpose of a problem and solution essay is to analyze a problem and explain method(s) for solving it.</a:t>
            </a:r>
          </a:p>
          <a:p>
            <a:endParaRPr lang="en-US" altLang="ko-KR" sz="2000" dirty="0">
              <a:latin typeface="Arial" panose="020B0604020202020204" pitchFamily="34" charset="0"/>
              <a:cs typeface="Arial" panose="020B0604020202020204" pitchFamily="34" charset="0"/>
            </a:endParaRPr>
          </a:p>
          <a:p>
            <a:r>
              <a:rPr lang="en-US" altLang="ko-KR" sz="2000" dirty="0">
                <a:latin typeface="Arial" panose="020B0604020202020204" pitchFamily="34" charset="0"/>
                <a:cs typeface="Arial" panose="020B0604020202020204" pitchFamily="34" charset="0"/>
              </a:rPr>
              <a:t>Provide specific facts, details, examples, and reasons indicating why one solution is the best.</a:t>
            </a:r>
          </a:p>
          <a:p>
            <a:endParaRPr lang="en-US" altLang="ko-KR" sz="2000" dirty="0">
              <a:latin typeface="Arial" panose="020B0604020202020204" pitchFamily="34" charset="0"/>
              <a:cs typeface="Arial" panose="020B0604020202020204" pitchFamily="34" charset="0"/>
            </a:endParaRPr>
          </a:p>
          <a:p>
            <a:r>
              <a:rPr lang="en-US" altLang="ko-KR" sz="2000" dirty="0">
                <a:latin typeface="Arial" panose="020B0604020202020204" pitchFamily="34" charset="0"/>
                <a:cs typeface="Arial" panose="020B0604020202020204" pitchFamily="34" charset="0"/>
              </a:rPr>
              <a:t>Maintain an analytical tone. Describe the problem and various possible solutions </a:t>
            </a:r>
            <a:r>
              <a:rPr lang="en-US" altLang="ko-KR" sz="2000" u="sng" dirty="0">
                <a:latin typeface="Arial" panose="020B0604020202020204" pitchFamily="34" charset="0"/>
                <a:cs typeface="Arial" panose="020B0604020202020204" pitchFamily="34" charset="0"/>
              </a:rPr>
              <a:t>objectively.</a:t>
            </a:r>
          </a:p>
          <a:p>
            <a:endParaRPr lang="en-US" altLang="ko-KR" sz="2000" u="sng" dirty="0">
              <a:latin typeface="Arial" panose="020B0604020202020204" pitchFamily="34" charset="0"/>
              <a:cs typeface="Arial" panose="020B0604020202020204" pitchFamily="34" charset="0"/>
            </a:endParaRPr>
          </a:p>
          <a:p>
            <a:r>
              <a:rPr lang="en-US" altLang="ko-KR" sz="2000" dirty="0">
                <a:latin typeface="Arial" panose="020B0604020202020204" pitchFamily="34" charset="0"/>
                <a:cs typeface="Arial" panose="020B0604020202020204" pitchFamily="34" charset="0"/>
              </a:rPr>
              <a:t>Do not try to persuade the audience. That is a different type of essay. e.g., To solve global warming, we </a:t>
            </a:r>
            <a:r>
              <a:rPr lang="en-US" altLang="ko-KR" sz="2000" u="sng" dirty="0">
                <a:latin typeface="Arial" panose="020B0604020202020204" pitchFamily="34" charset="0"/>
                <a:cs typeface="Arial" panose="020B0604020202020204" pitchFamily="34" charset="0"/>
              </a:rPr>
              <a:t>should/must</a:t>
            </a:r>
            <a:r>
              <a:rPr lang="en-US" altLang="ko-KR" sz="2000" dirty="0">
                <a:latin typeface="Arial" panose="020B0604020202020204" pitchFamily="34" charset="0"/>
                <a:cs typeface="Arial" panose="020B0604020202020204" pitchFamily="34" charset="0"/>
              </a:rPr>
              <a:t> use public transportation. (x)</a:t>
            </a:r>
          </a:p>
          <a:p>
            <a:pPr marL="0" indent="0">
              <a:buNone/>
            </a:pPr>
            <a:endParaRPr lang="en-US" altLang="ko-KR" sz="2000" u="sng" dirty="0">
              <a:latin typeface="Arial" panose="020B0604020202020204" pitchFamily="34" charset="0"/>
              <a:cs typeface="Arial" panose="020B0604020202020204" pitchFamily="34" charset="0"/>
            </a:endParaRPr>
          </a:p>
          <a:p>
            <a:endParaRPr lang="en-US" altLang="ko-KR" sz="2000" u="sng" dirty="0">
              <a:latin typeface="Arial" panose="020B0604020202020204" pitchFamily="34" charset="0"/>
              <a:cs typeface="Arial" panose="020B0604020202020204" pitchFamily="34" charset="0"/>
            </a:endParaRPr>
          </a:p>
          <a:p>
            <a:pPr marL="0" indent="0">
              <a:buNone/>
            </a:pPr>
            <a:endParaRPr lang="ko-KR" altLang="en-US" sz="2000" u="sng" dirty="0">
              <a:latin typeface="Arial" panose="020B0604020202020204" pitchFamily="34" charset="0"/>
              <a:cs typeface="Arial" panose="020B0604020202020204" pitchFamily="34" charset="0"/>
            </a:endParaRPr>
          </a:p>
          <a:p>
            <a:endParaRPr lang="en-US" altLang="ko-KR" dirty="0"/>
          </a:p>
          <a:p>
            <a:pPr marL="0" indent="0">
              <a:buNone/>
            </a:pPr>
            <a:endParaRPr lang="en-US" altLang="ko-KR" dirty="0"/>
          </a:p>
        </p:txBody>
      </p:sp>
    </p:spTree>
    <p:extLst>
      <p:ext uri="{BB962C8B-B14F-4D97-AF65-F5344CB8AC3E}">
        <p14:creationId xmlns:p14="http://schemas.microsoft.com/office/powerpoint/2010/main" val="2737822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9161"/>
            <a:ext cx="8229600" cy="1143000"/>
          </a:xfrm>
        </p:spPr>
        <p:txBody>
          <a:bodyPr>
            <a:normAutofit/>
          </a:bodyPr>
          <a:lstStyle/>
          <a:p>
            <a:r>
              <a:rPr lang="en-US" altLang="ko-KR" dirty="0">
                <a:latin typeface="Arial" panose="020B0604020202020204" pitchFamily="34" charset="0"/>
                <a:cs typeface="Arial" panose="020B0604020202020204" pitchFamily="34" charset="0"/>
              </a:rPr>
              <a:t>Intro Paragraph</a:t>
            </a:r>
            <a:endParaRPr lang="ko-KR" altLang="en-US" dirty="0">
              <a:latin typeface="Arial" panose="020B0604020202020204" pitchFamily="34" charset="0"/>
              <a:cs typeface="Arial" panose="020B0604020202020204" pitchFamily="34" charset="0"/>
            </a:endParaRPr>
          </a:p>
        </p:txBody>
      </p:sp>
      <p:sp>
        <p:nvSpPr>
          <p:cNvPr id="19" name="내용 개체 틀 2"/>
          <p:cNvSpPr>
            <a:spLocks noGrp="1"/>
          </p:cNvSpPr>
          <p:nvPr>
            <p:ph idx="1"/>
          </p:nvPr>
        </p:nvSpPr>
        <p:spPr>
          <a:xfrm>
            <a:off x="467544" y="1147299"/>
            <a:ext cx="8229600" cy="4896544"/>
          </a:xfrm>
        </p:spPr>
        <p:txBody>
          <a:bodyPr>
            <a:noAutofit/>
          </a:bodyPr>
          <a:lstStyle/>
          <a:p>
            <a:pPr marL="342900" lvl="1" indent="-342900">
              <a:buFont typeface="Arial" pitchFamily="34" charset="0"/>
              <a:buChar char="•"/>
            </a:pPr>
            <a:r>
              <a:rPr lang="en-US" altLang="ko-KR" sz="2000" dirty="0">
                <a:highlight>
                  <a:srgbClr val="FFFF00"/>
                </a:highlight>
                <a:latin typeface="Arial" panose="020B0604020202020204" pitchFamily="34" charset="0"/>
                <a:cs typeface="Arial" panose="020B0604020202020204" pitchFamily="34" charset="0"/>
              </a:rPr>
              <a:t>Introduction to the problem </a:t>
            </a:r>
            <a:r>
              <a:rPr lang="en-US" altLang="ko-KR" sz="2000" dirty="0">
                <a:latin typeface="Arial" panose="020B0604020202020204" pitchFamily="34" charset="0"/>
                <a:cs typeface="Arial" panose="020B0604020202020204" pitchFamily="34" charset="0"/>
              </a:rPr>
              <a:t>and </a:t>
            </a:r>
            <a:r>
              <a:rPr lang="en-US" altLang="ko-KR" sz="2000" u="sng" dirty="0">
                <a:highlight>
                  <a:srgbClr val="C0C0C0"/>
                </a:highlight>
                <a:latin typeface="Arial" panose="020B0604020202020204" pitchFamily="34" charset="0"/>
                <a:cs typeface="Arial" panose="020B0604020202020204" pitchFamily="34" charset="0"/>
              </a:rPr>
              <a:t>identification of possible solutions (thesis statement)</a:t>
            </a:r>
          </a:p>
          <a:p>
            <a:pPr marL="0" lvl="1" indent="0">
              <a:buNone/>
            </a:pPr>
            <a:r>
              <a:rPr lang="en-US" altLang="ko-KR" sz="800" dirty="0">
                <a:latin typeface="Arial" panose="020B0604020202020204" pitchFamily="34" charset="0"/>
                <a:cs typeface="Arial" panose="020B0604020202020204" pitchFamily="34" charset="0"/>
              </a:rPr>
              <a:t>      </a:t>
            </a:r>
            <a:endParaRPr lang="en-US" altLang="ko-KR" sz="800" u="sng" dirty="0">
              <a:latin typeface="Arial" panose="020B0604020202020204" pitchFamily="34" charset="0"/>
              <a:cs typeface="Arial" panose="020B0604020202020204" pitchFamily="34" charset="0"/>
            </a:endParaRPr>
          </a:p>
          <a:p>
            <a:pPr marL="0" lvl="1" indent="0" algn="just">
              <a:buNone/>
            </a:pPr>
            <a:r>
              <a:rPr lang="en-US" altLang="ko-KR" sz="2000" dirty="0">
                <a:latin typeface="Arial" panose="020B0604020202020204" pitchFamily="34" charset="0"/>
                <a:cs typeface="Arial" panose="020B0604020202020204" pitchFamily="34" charset="0"/>
              </a:rPr>
              <a:t>	</a:t>
            </a:r>
            <a:r>
              <a:rPr lang="en-US" altLang="ko-KR" sz="2000" dirty="0">
                <a:highlight>
                  <a:srgbClr val="FFFF00"/>
                </a:highlight>
                <a:latin typeface="Arial" panose="020B0604020202020204" pitchFamily="34" charset="0"/>
                <a:cs typeface="Arial" panose="020B0604020202020204" pitchFamily="34" charset="0"/>
              </a:rPr>
              <a:t>Humans employ technology to meet their needs or maintain their standards of living. However, today’s advanced technology uses excessive energy which will lead to all our resources being exhausted. Without sufficient energy, industrial production will decrease, agricultural output will drop, transport will be restricted, and standard of living will decline. In other words, the world is on the verge of an energy crisis unless certain measures are taken</a:t>
            </a:r>
            <a:r>
              <a:rPr lang="en-US" altLang="ko-KR" sz="2000" dirty="0">
                <a:latin typeface="Arial" panose="020B0604020202020204" pitchFamily="34" charset="0"/>
                <a:cs typeface="Arial" panose="020B0604020202020204" pitchFamily="34" charset="0"/>
              </a:rPr>
              <a:t>. </a:t>
            </a:r>
            <a:r>
              <a:rPr lang="en-US" altLang="ko-KR" sz="2000" u="sng" dirty="0">
                <a:highlight>
                  <a:srgbClr val="C0C0C0"/>
                </a:highlight>
                <a:latin typeface="Arial" panose="020B0604020202020204" pitchFamily="34" charset="0"/>
                <a:cs typeface="Arial" panose="020B0604020202020204" pitchFamily="34" charset="0"/>
              </a:rPr>
              <a:t>Two  commonly proposed solutions to the global energy problem are reducing the energy waste and developing cheap and convenient energy. (thesis statement)</a:t>
            </a:r>
          </a:p>
          <a:p>
            <a:pPr marL="0" lvl="1" indent="0" algn="just">
              <a:buNone/>
            </a:pPr>
            <a:endParaRPr lang="en-US" altLang="ko-KR" u="sng" dirty="0">
              <a:latin typeface="Arial" panose="020B0604020202020204" pitchFamily="34" charset="0"/>
              <a:cs typeface="Arial" panose="020B0604020202020204" pitchFamily="34" charset="0"/>
            </a:endParaRPr>
          </a:p>
          <a:p>
            <a:pPr marL="0" lvl="1" indent="0">
              <a:buNone/>
            </a:pPr>
            <a:endParaRPr lang="en-US" altLang="ko-KR" u="sng" dirty="0">
              <a:latin typeface="Arial" panose="020B0604020202020204" pitchFamily="34" charset="0"/>
              <a:cs typeface="Arial" panose="020B0604020202020204" pitchFamily="34" charset="0"/>
            </a:endParaRPr>
          </a:p>
          <a:p>
            <a:pPr marL="0" lvl="1" indent="0">
              <a:buNone/>
            </a:pPr>
            <a:endParaRPr lang="en-US" altLang="ko-KR" dirty="0"/>
          </a:p>
          <a:p>
            <a:pPr marL="342900" lvl="1" indent="-342900">
              <a:buFont typeface="Arial" pitchFamily="34" charset="0"/>
              <a:buChar char="•"/>
            </a:pPr>
            <a:endParaRPr lang="en-US" altLang="ko-KR" dirty="0"/>
          </a:p>
          <a:p>
            <a:endParaRPr lang="ko-KR" altLang="en-US" u="sng" dirty="0"/>
          </a:p>
        </p:txBody>
      </p:sp>
      <p:sp>
        <p:nvSpPr>
          <p:cNvPr id="3" name="말풍선: 모서리가 둥근 사각형 2">
            <a:extLst>
              <a:ext uri="{FF2B5EF4-FFF2-40B4-BE49-F238E27FC236}">
                <a16:creationId xmlns:a16="http://schemas.microsoft.com/office/drawing/2014/main" id="{57CCC701-899D-4F24-B67C-CD45DBD71055}"/>
              </a:ext>
            </a:extLst>
          </p:cNvPr>
          <p:cNvSpPr/>
          <p:nvPr/>
        </p:nvSpPr>
        <p:spPr>
          <a:xfrm>
            <a:off x="107504" y="3934898"/>
            <a:ext cx="4392488" cy="1944216"/>
          </a:xfrm>
          <a:prstGeom prst="wedgeRoundRectCallout">
            <a:avLst>
              <a:gd name="adj1" fmla="val -20634"/>
              <a:gd name="adj2" fmla="val -83563"/>
              <a:gd name="adj3" fmla="val 16667"/>
            </a:avLst>
          </a:prstGeom>
          <a:solidFill>
            <a:srgbClr val="E85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2000" dirty="0">
                <a:solidFill>
                  <a:schemeClr val="tx1"/>
                </a:solidFill>
                <a:latin typeface="Arial" panose="020B0604020202020204" pitchFamily="34" charset="0"/>
                <a:cs typeface="Arial" panose="020B0604020202020204" pitchFamily="34" charset="0"/>
              </a:rPr>
              <a:t>The intro paragraph can begin with a hook (a story, facts or statistics, a question or a quote related to the topic). Here, the writer is using a general-specific pattern text.</a:t>
            </a:r>
            <a:endParaRPr lang="ko-KR" altLang="en-US" sz="2000" dirty="0">
              <a:solidFill>
                <a:schemeClr val="tx1"/>
              </a:solidFill>
              <a:latin typeface="Arial" panose="020B0604020202020204" pitchFamily="34" charset="0"/>
              <a:cs typeface="Arial" panose="020B0604020202020204" pitchFamily="34" charset="0"/>
            </a:endParaRPr>
          </a:p>
        </p:txBody>
      </p:sp>
      <p:sp>
        <p:nvSpPr>
          <p:cNvPr id="5" name="말풍선: 모서리가 둥근 사각형 4">
            <a:extLst>
              <a:ext uri="{FF2B5EF4-FFF2-40B4-BE49-F238E27FC236}">
                <a16:creationId xmlns:a16="http://schemas.microsoft.com/office/drawing/2014/main" id="{30562A79-CA03-4EDB-B2C8-E6FF7621EFFB}"/>
              </a:ext>
            </a:extLst>
          </p:cNvPr>
          <p:cNvSpPr/>
          <p:nvPr/>
        </p:nvSpPr>
        <p:spPr>
          <a:xfrm>
            <a:off x="4611332" y="4907006"/>
            <a:ext cx="4392488" cy="1381590"/>
          </a:xfrm>
          <a:prstGeom prst="wedgeRoundRectCallout">
            <a:avLst>
              <a:gd name="adj1" fmla="val 5790"/>
              <a:gd name="adj2" fmla="val -66708"/>
              <a:gd name="adj3" fmla="val 16667"/>
            </a:avLst>
          </a:prstGeom>
          <a:solidFill>
            <a:srgbClr val="E85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latin typeface="Arial" panose="020B0604020202020204" pitchFamily="34" charset="0"/>
                <a:cs typeface="Arial" panose="020B0604020202020204" pitchFamily="34" charset="0"/>
              </a:rPr>
              <a:t>In your thesis, do not talk to the reader. Just state your message. E.g., I am going to explain / write about ~ (x); Let me tell you ~ (x)</a:t>
            </a:r>
          </a:p>
        </p:txBody>
      </p:sp>
    </p:spTree>
    <p:extLst>
      <p:ext uri="{BB962C8B-B14F-4D97-AF65-F5344CB8AC3E}">
        <p14:creationId xmlns:p14="http://schemas.microsoft.com/office/powerpoint/2010/main" val="403810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44624"/>
            <a:ext cx="8229600" cy="1143000"/>
          </a:xfrm>
        </p:spPr>
        <p:txBody>
          <a:bodyPr>
            <a:normAutofit/>
          </a:bodyPr>
          <a:lstStyle/>
          <a:p>
            <a:r>
              <a:rPr lang="en-US" altLang="ko-KR" dirty="0">
                <a:latin typeface="Arial" panose="020B0604020202020204" pitchFamily="34" charset="0"/>
                <a:cs typeface="Arial" panose="020B0604020202020204" pitchFamily="34" charset="0"/>
              </a:rPr>
              <a:t>1</a:t>
            </a:r>
            <a:r>
              <a:rPr lang="en-US" altLang="ko-KR" baseline="30000" dirty="0">
                <a:latin typeface="Arial" panose="020B0604020202020204" pitchFamily="34" charset="0"/>
                <a:cs typeface="Arial" panose="020B0604020202020204" pitchFamily="34" charset="0"/>
              </a:rPr>
              <a:t>st</a:t>
            </a:r>
            <a:r>
              <a:rPr lang="en-US" altLang="ko-KR" dirty="0">
                <a:latin typeface="Arial" panose="020B0604020202020204" pitchFamily="34" charset="0"/>
                <a:cs typeface="Arial" panose="020B0604020202020204" pitchFamily="34" charset="0"/>
              </a:rPr>
              <a:t> Body Paragraph</a:t>
            </a:r>
            <a:endParaRPr lang="ko-KR" altLang="en-US" dirty="0">
              <a:latin typeface="Arial" panose="020B0604020202020204" pitchFamily="34" charset="0"/>
              <a:cs typeface="Arial" panose="020B0604020202020204" pitchFamily="34" charset="0"/>
            </a:endParaRPr>
          </a:p>
        </p:txBody>
      </p:sp>
      <p:sp>
        <p:nvSpPr>
          <p:cNvPr id="19" name="내용 개체 틀 2"/>
          <p:cNvSpPr>
            <a:spLocks noGrp="1"/>
          </p:cNvSpPr>
          <p:nvPr>
            <p:ph idx="1"/>
          </p:nvPr>
        </p:nvSpPr>
        <p:spPr>
          <a:xfrm>
            <a:off x="463724" y="1268760"/>
            <a:ext cx="8229600" cy="4896544"/>
          </a:xfrm>
        </p:spPr>
        <p:txBody>
          <a:bodyPr>
            <a:noAutofit/>
          </a:bodyPr>
          <a:lstStyle/>
          <a:p>
            <a:pPr marL="342900" lvl="1" indent="-342900">
              <a:buFont typeface="Arial" pitchFamily="34" charset="0"/>
              <a:buChar char="•"/>
            </a:pPr>
            <a:r>
              <a:rPr lang="en-US" altLang="ko-KR" sz="2000" u="sng" dirty="0">
                <a:latin typeface="Arial" panose="020B0604020202020204" pitchFamily="34" charset="0"/>
                <a:cs typeface="Arial" panose="020B0604020202020204" pitchFamily="34" charset="0"/>
              </a:rPr>
              <a:t>Write a topic sentence that introduces a solution.</a:t>
            </a:r>
          </a:p>
          <a:p>
            <a:pPr marL="342900" lvl="1" indent="-342900">
              <a:buFont typeface="Arial" pitchFamily="34" charset="0"/>
              <a:buChar char="•"/>
            </a:pPr>
            <a:r>
              <a:rPr lang="en-US" altLang="ko-KR" sz="2000" dirty="0">
                <a:highlight>
                  <a:srgbClr val="C0C0C0"/>
                </a:highlight>
                <a:latin typeface="Arial" panose="020B0604020202020204" pitchFamily="34" charset="0"/>
                <a:cs typeface="Arial" panose="020B0604020202020204" pitchFamily="34" charset="0"/>
              </a:rPr>
              <a:t>Discuss the solution in detail. Explain how the solution works</a:t>
            </a:r>
            <a:r>
              <a:rPr lang="en-US" altLang="ko-KR" sz="2000" dirty="0">
                <a:latin typeface="Arial" panose="020B0604020202020204" pitchFamily="34" charset="0"/>
                <a:cs typeface="Arial" panose="020B0604020202020204" pitchFamily="34" charset="0"/>
              </a:rPr>
              <a:t>. </a:t>
            </a:r>
          </a:p>
          <a:p>
            <a:pPr marL="342900" lvl="1" indent="-342900" algn="just">
              <a:buFont typeface="Arial" pitchFamily="34" charset="0"/>
              <a:buChar char="•"/>
            </a:pPr>
            <a:r>
              <a:rPr lang="en-US" altLang="ko-KR" sz="2000" dirty="0">
                <a:highlight>
                  <a:srgbClr val="FFFF00"/>
                </a:highlight>
                <a:latin typeface="Arial" panose="020B0604020202020204" pitchFamily="34" charset="0"/>
                <a:cs typeface="Arial" panose="020B0604020202020204" pitchFamily="34" charset="0"/>
              </a:rPr>
              <a:t>Evaluate the solution: What are the advantages and disadvantages? What could go wrong - what might not work? What</a:t>
            </a:r>
            <a:r>
              <a:rPr lang="ko-KR" altLang="en-US" sz="2000" dirty="0">
                <a:highlight>
                  <a:srgbClr val="FFFF00"/>
                </a:highlight>
                <a:latin typeface="Arial" panose="020B0604020202020204" pitchFamily="34" charset="0"/>
                <a:cs typeface="Arial" panose="020B0604020202020204" pitchFamily="34" charset="0"/>
              </a:rPr>
              <a:t> </a:t>
            </a:r>
            <a:r>
              <a:rPr lang="en-US" altLang="ko-KR" sz="2000" dirty="0">
                <a:highlight>
                  <a:srgbClr val="FFFF00"/>
                </a:highlight>
                <a:latin typeface="Arial" panose="020B0604020202020204" pitchFamily="34" charset="0"/>
                <a:cs typeface="Arial" panose="020B0604020202020204" pitchFamily="34" charset="0"/>
              </a:rPr>
              <a:t>are the limitations? </a:t>
            </a:r>
          </a:p>
          <a:p>
            <a:pPr marL="0" lvl="1" indent="0" algn="just">
              <a:buNone/>
            </a:pPr>
            <a:endParaRPr lang="en-US" altLang="ko-KR" sz="2000" dirty="0">
              <a:latin typeface="Arial" panose="020B0604020202020204" pitchFamily="34" charset="0"/>
              <a:cs typeface="Arial" panose="020B0604020202020204" pitchFamily="34" charset="0"/>
            </a:endParaRPr>
          </a:p>
          <a:p>
            <a:pPr marL="0" lvl="1" indent="0" algn="just">
              <a:buNone/>
            </a:pPr>
            <a:r>
              <a:rPr lang="en-US" altLang="ko-KR" sz="2000" dirty="0">
                <a:latin typeface="Arial" panose="020B0604020202020204" pitchFamily="34" charset="0"/>
                <a:cs typeface="Arial" panose="020B0604020202020204" pitchFamily="34" charset="0"/>
              </a:rPr>
              <a:t>       </a:t>
            </a:r>
            <a:r>
              <a:rPr lang="en-US" altLang="ko-KR" sz="2000" u="sng" dirty="0">
                <a:latin typeface="Arial" panose="020B0604020202020204" pitchFamily="34" charset="0"/>
                <a:cs typeface="Arial" panose="020B0604020202020204" pitchFamily="34" charset="0"/>
              </a:rPr>
              <a:t>The first solution is to minimize energy waste.</a:t>
            </a:r>
            <a:r>
              <a:rPr lang="en-US" altLang="ko-KR" sz="2000" dirty="0">
                <a:latin typeface="Arial" panose="020B0604020202020204" pitchFamily="34" charset="0"/>
                <a:cs typeface="Arial" panose="020B0604020202020204" pitchFamily="34" charset="0"/>
              </a:rPr>
              <a:t> </a:t>
            </a:r>
            <a:r>
              <a:rPr lang="en-US" altLang="ko-KR" sz="2000" dirty="0">
                <a:highlight>
                  <a:srgbClr val="C0C0C0"/>
                </a:highlight>
                <a:latin typeface="Arial" panose="020B0604020202020204" pitchFamily="34" charset="0"/>
                <a:cs typeface="Arial" panose="020B0604020202020204" pitchFamily="34" charset="0"/>
              </a:rPr>
              <a:t>This is achieved by improving the efficiency of home appliances and vehicles and encouraging people to use more public transportation and bicycles. </a:t>
            </a:r>
            <a:r>
              <a:rPr lang="en-US" altLang="ko-KR" sz="2000" dirty="0">
                <a:highlight>
                  <a:srgbClr val="FFFF00"/>
                </a:highlight>
                <a:latin typeface="Arial" panose="020B0604020202020204" pitchFamily="34" charset="0"/>
                <a:cs typeface="Arial" panose="020B0604020202020204" pitchFamily="34" charset="0"/>
              </a:rPr>
              <a:t>Such methods would certainly mean more energy saved. Nevertheless, such conservation methods are only temporary solutions and do not answer the question of what will happen when we have run out of fossil fuels. In addition, not all nations have the technology and money to implement such methods.</a:t>
            </a:r>
            <a:r>
              <a:rPr lang="en-US" altLang="ko-KR" sz="2000" dirty="0">
                <a:latin typeface="Arial" panose="020B0604020202020204" pitchFamily="34" charset="0"/>
                <a:cs typeface="Arial" panose="020B0604020202020204" pitchFamily="34" charset="0"/>
              </a:rPr>
              <a:t> </a:t>
            </a:r>
          </a:p>
          <a:p>
            <a:pPr marL="0" lvl="1" indent="0">
              <a:buNone/>
            </a:pPr>
            <a:endParaRPr lang="en-US" altLang="ko-KR" sz="2200" dirty="0">
              <a:latin typeface="Arial" panose="020B0604020202020204" pitchFamily="34" charset="0"/>
              <a:cs typeface="Arial" panose="020B0604020202020204" pitchFamily="34" charset="0"/>
            </a:endParaRPr>
          </a:p>
          <a:p>
            <a:pPr marL="342900" lvl="1" indent="-342900">
              <a:buFont typeface="Arial" pitchFamily="34" charset="0"/>
              <a:buChar char="•"/>
            </a:pPr>
            <a:endParaRPr lang="en-US" altLang="ko-KR" sz="2200" dirty="0">
              <a:latin typeface="Arial" panose="020B0604020202020204" pitchFamily="34" charset="0"/>
              <a:cs typeface="Arial" panose="020B0604020202020204" pitchFamily="34" charset="0"/>
            </a:endParaRPr>
          </a:p>
          <a:p>
            <a:endParaRPr lang="ko-KR" altLang="en-US" sz="22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273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84"/>
            <a:ext cx="8229600" cy="1008112"/>
          </a:xfrm>
        </p:spPr>
        <p:txBody>
          <a:bodyPr>
            <a:normAutofit/>
          </a:bodyPr>
          <a:lstStyle/>
          <a:p>
            <a:r>
              <a:rPr lang="en-US" altLang="ko-KR" dirty="0">
                <a:latin typeface="Arial" panose="020B0604020202020204" pitchFamily="34" charset="0"/>
                <a:cs typeface="Arial" panose="020B0604020202020204" pitchFamily="34" charset="0"/>
              </a:rPr>
              <a:t>2</a:t>
            </a:r>
            <a:r>
              <a:rPr lang="en-US" altLang="ko-KR" baseline="30000" dirty="0">
                <a:latin typeface="Arial" panose="020B0604020202020204" pitchFamily="34" charset="0"/>
                <a:cs typeface="Arial" panose="020B0604020202020204" pitchFamily="34" charset="0"/>
              </a:rPr>
              <a:t>nd</a:t>
            </a:r>
            <a:r>
              <a:rPr lang="en-US" altLang="ko-KR" dirty="0">
                <a:latin typeface="Arial" panose="020B0604020202020204" pitchFamily="34" charset="0"/>
                <a:cs typeface="Arial" panose="020B0604020202020204" pitchFamily="34" charset="0"/>
              </a:rPr>
              <a:t> Body Paragraph</a:t>
            </a:r>
            <a:endParaRPr lang="ko-KR" altLang="en-US" dirty="0">
              <a:latin typeface="Arial" panose="020B0604020202020204" pitchFamily="34" charset="0"/>
              <a:cs typeface="Arial" panose="020B0604020202020204" pitchFamily="34" charset="0"/>
            </a:endParaRPr>
          </a:p>
        </p:txBody>
      </p:sp>
      <p:sp>
        <p:nvSpPr>
          <p:cNvPr id="19" name="내용 개체 틀 2"/>
          <p:cNvSpPr>
            <a:spLocks noGrp="1"/>
          </p:cNvSpPr>
          <p:nvPr>
            <p:ph idx="1"/>
          </p:nvPr>
        </p:nvSpPr>
        <p:spPr>
          <a:xfrm>
            <a:off x="457200" y="980728"/>
            <a:ext cx="8229600" cy="4896544"/>
          </a:xfrm>
        </p:spPr>
        <p:txBody>
          <a:bodyPr>
            <a:noAutofit/>
          </a:bodyPr>
          <a:lstStyle/>
          <a:p>
            <a:pPr marL="342900" lvl="1" indent="-342900">
              <a:buFont typeface="Arial" pitchFamily="34" charset="0"/>
              <a:buChar char="•"/>
            </a:pPr>
            <a:r>
              <a:rPr lang="en-US" altLang="ko-KR" sz="2000" u="sng" dirty="0">
                <a:latin typeface="Arial" panose="020B0604020202020204" pitchFamily="34" charset="0"/>
                <a:cs typeface="Arial" panose="020B0604020202020204" pitchFamily="34" charset="0"/>
              </a:rPr>
              <a:t>Write a topic sentence that introduces a solution.</a:t>
            </a:r>
          </a:p>
          <a:p>
            <a:pPr marL="342900" lvl="1" indent="-342900">
              <a:buFont typeface="Arial" pitchFamily="34" charset="0"/>
              <a:buChar char="•"/>
            </a:pPr>
            <a:r>
              <a:rPr lang="en-US" altLang="ko-KR" sz="2000" dirty="0">
                <a:highlight>
                  <a:srgbClr val="C0C0C0"/>
                </a:highlight>
                <a:latin typeface="Arial" panose="020B0604020202020204" pitchFamily="34" charset="0"/>
                <a:cs typeface="Arial" panose="020B0604020202020204" pitchFamily="34" charset="0"/>
              </a:rPr>
              <a:t>Discuss the solution in detail. Explain how the solution works</a:t>
            </a:r>
            <a:r>
              <a:rPr lang="en-US" altLang="ko-KR" sz="2000" dirty="0">
                <a:latin typeface="Arial" panose="020B0604020202020204" pitchFamily="34" charset="0"/>
                <a:cs typeface="Arial" panose="020B0604020202020204" pitchFamily="34" charset="0"/>
              </a:rPr>
              <a:t>. </a:t>
            </a:r>
          </a:p>
          <a:p>
            <a:pPr marL="342900" lvl="1" indent="-342900" algn="just">
              <a:buFont typeface="Arial" pitchFamily="34" charset="0"/>
              <a:buChar char="•"/>
            </a:pPr>
            <a:r>
              <a:rPr lang="en-US" altLang="ko-KR" sz="2000" dirty="0">
                <a:highlight>
                  <a:srgbClr val="FFFF00"/>
                </a:highlight>
                <a:latin typeface="Arial" panose="020B0604020202020204" pitchFamily="34" charset="0"/>
                <a:cs typeface="Arial" panose="020B0604020202020204" pitchFamily="34" charset="0"/>
              </a:rPr>
              <a:t>Evaluate the solution: What are the advantages and disadvantages? What could go wrong - what might not work? What</a:t>
            </a:r>
            <a:r>
              <a:rPr lang="ko-KR" altLang="en-US" sz="2000" dirty="0">
                <a:highlight>
                  <a:srgbClr val="FFFF00"/>
                </a:highlight>
                <a:latin typeface="Arial" panose="020B0604020202020204" pitchFamily="34" charset="0"/>
                <a:cs typeface="Arial" panose="020B0604020202020204" pitchFamily="34" charset="0"/>
              </a:rPr>
              <a:t> </a:t>
            </a:r>
            <a:r>
              <a:rPr lang="en-US" altLang="ko-KR" sz="2000" dirty="0">
                <a:highlight>
                  <a:srgbClr val="FFFF00"/>
                </a:highlight>
                <a:latin typeface="Arial" panose="020B0604020202020204" pitchFamily="34" charset="0"/>
                <a:cs typeface="Arial" panose="020B0604020202020204" pitchFamily="34" charset="0"/>
              </a:rPr>
              <a:t>are the limitations? </a:t>
            </a:r>
          </a:p>
          <a:p>
            <a:pPr marL="0" indent="0" algn="just">
              <a:buNone/>
            </a:pPr>
            <a:r>
              <a:rPr lang="en-US" altLang="ko-KR" sz="800" dirty="0"/>
              <a:t>       </a:t>
            </a:r>
          </a:p>
          <a:p>
            <a:pPr marL="0" indent="0" algn="just">
              <a:buNone/>
            </a:pPr>
            <a:r>
              <a:rPr lang="en-US" altLang="ko-KR" sz="2000" dirty="0">
                <a:latin typeface="Arial" panose="020B0604020202020204" pitchFamily="34" charset="0"/>
                <a:cs typeface="Arial" panose="020B0604020202020204" pitchFamily="34" charset="0"/>
              </a:rPr>
              <a:t>     </a:t>
            </a:r>
            <a:r>
              <a:rPr lang="en-US" altLang="ko-KR" sz="2000" u="sng" dirty="0">
                <a:latin typeface="Arial" panose="020B0604020202020204" pitchFamily="34" charset="0"/>
                <a:cs typeface="Arial" panose="020B0604020202020204" pitchFamily="34" charset="0"/>
              </a:rPr>
              <a:t>The second solution is to use cheap and convenient alternative energy</a:t>
            </a:r>
            <a:r>
              <a:rPr lang="en-US" altLang="ko-KR" sz="2000" dirty="0">
                <a:latin typeface="Arial" panose="020B0604020202020204" pitchFamily="34" charset="0"/>
                <a:cs typeface="Arial" panose="020B0604020202020204" pitchFamily="34" charset="0"/>
              </a:rPr>
              <a:t>. </a:t>
            </a:r>
            <a:r>
              <a:rPr lang="en-US" altLang="ko-KR" sz="2000" dirty="0">
                <a:highlight>
                  <a:srgbClr val="C0C0C0"/>
                </a:highlight>
                <a:latin typeface="Arial" panose="020B0604020202020204" pitchFamily="34" charset="0"/>
                <a:cs typeface="Arial" panose="020B0604020202020204" pitchFamily="34" charset="0"/>
              </a:rPr>
              <a:t>Alternative sources such as solar, wind or wave energy have proved to be inefficient*. It means only nuclear power is an effective alternative to scarce fossil fuels and meets the world’s growing energy demand. According to Energy Worldwide, it is possible to obtain 3 weeks of electricity for a city with a population of 1,000, using 20 tons of nuclear energy, whereas 120,000 tons of coal are needed to generate the same amount of energy**.</a:t>
            </a:r>
            <a:r>
              <a:rPr lang="en-US" altLang="ko-KR" sz="2000" dirty="0">
                <a:latin typeface="Arial" panose="020B0604020202020204" pitchFamily="34" charset="0"/>
                <a:cs typeface="Arial" panose="020B0604020202020204" pitchFamily="34" charset="0"/>
              </a:rPr>
              <a:t> </a:t>
            </a:r>
            <a:r>
              <a:rPr lang="en-US" altLang="ko-KR" sz="2000" dirty="0">
                <a:highlight>
                  <a:srgbClr val="FFFF00"/>
                </a:highlight>
                <a:latin typeface="Arial" panose="020B0604020202020204" pitchFamily="34" charset="0"/>
                <a:cs typeface="Arial" panose="020B0604020202020204" pitchFamily="34" charset="0"/>
              </a:rPr>
              <a:t>Unfortunately, it is true that nuclear plants pose risks to the environment and people. However, the advantages of nuclear energy outweigh its drawbacks. </a:t>
            </a:r>
          </a:p>
          <a:p>
            <a:pPr marL="0" indent="0" algn="just">
              <a:buNone/>
            </a:pPr>
            <a:endParaRPr lang="en-US" altLang="ko-KR" sz="1000" dirty="0">
              <a:highlight>
                <a:srgbClr val="FFFF00"/>
              </a:highlight>
              <a:latin typeface="Arial" panose="020B0604020202020204" pitchFamily="34" charset="0"/>
              <a:cs typeface="Arial" panose="020B0604020202020204" pitchFamily="34" charset="0"/>
            </a:endParaRPr>
          </a:p>
          <a:p>
            <a:pPr marL="0" indent="0" algn="just">
              <a:buNone/>
            </a:pPr>
            <a:r>
              <a:rPr lang="en-US" altLang="ko-KR" sz="1800" i="1" dirty="0">
                <a:latin typeface="Arial" panose="020B0604020202020204" pitchFamily="34" charset="0"/>
                <a:cs typeface="Arial" panose="020B0604020202020204" pitchFamily="34" charset="0"/>
              </a:rPr>
              <a:t>*,** Link to the exact source material in footnotes</a:t>
            </a:r>
          </a:p>
        </p:txBody>
      </p:sp>
      <p:sp>
        <p:nvSpPr>
          <p:cNvPr id="4" name="말풍선: 모서리가 둥근 사각형 3">
            <a:extLst>
              <a:ext uri="{FF2B5EF4-FFF2-40B4-BE49-F238E27FC236}">
                <a16:creationId xmlns:a16="http://schemas.microsoft.com/office/drawing/2014/main" id="{A1CE2E14-9E72-40B2-B86C-F7D9DFAB04E7}"/>
              </a:ext>
            </a:extLst>
          </p:cNvPr>
          <p:cNvSpPr/>
          <p:nvPr/>
        </p:nvSpPr>
        <p:spPr>
          <a:xfrm>
            <a:off x="2987824" y="1513527"/>
            <a:ext cx="5832648" cy="1287902"/>
          </a:xfrm>
          <a:prstGeom prst="wedgeRoundRectCallout">
            <a:avLst>
              <a:gd name="adj1" fmla="val -24094"/>
              <a:gd name="adj2" fmla="val 99915"/>
              <a:gd name="adj3" fmla="val 16667"/>
            </a:avLst>
          </a:prstGeom>
          <a:solidFill>
            <a:srgbClr val="E85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2000" dirty="0">
                <a:solidFill>
                  <a:schemeClr val="tx1"/>
                </a:solidFill>
                <a:latin typeface="Arial" panose="020B0604020202020204" pitchFamily="34" charset="0"/>
                <a:cs typeface="Arial" panose="020B0604020202020204" pitchFamily="34" charset="0"/>
              </a:rPr>
              <a:t>When using information from another source, reveal the source in your text</a:t>
            </a:r>
            <a:r>
              <a:rPr lang="ko-KR" altLang="en-US" sz="2000" dirty="0">
                <a:solidFill>
                  <a:schemeClr val="tx1"/>
                </a:solidFill>
                <a:latin typeface="Arial" panose="020B0604020202020204" pitchFamily="34" charset="0"/>
                <a:cs typeface="Arial" panose="020B0604020202020204" pitchFamily="34" charset="0"/>
              </a:rPr>
              <a:t> </a:t>
            </a:r>
            <a:r>
              <a:rPr lang="en-US" altLang="ko-KR" sz="2000" dirty="0">
                <a:solidFill>
                  <a:schemeClr val="tx1"/>
                </a:solidFill>
                <a:latin typeface="Arial" panose="020B0604020202020204" pitchFamily="34" charset="0"/>
                <a:cs typeface="Arial" panose="020B0604020202020204" pitchFamily="34" charset="0"/>
              </a:rPr>
              <a:t>and in footnotes. If you copied a sentence from another source, use double quotation marks (“  ”).</a:t>
            </a:r>
            <a:endParaRPr lang="ko-KR" alt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548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9954" y="116632"/>
            <a:ext cx="8229600" cy="1143000"/>
          </a:xfrm>
        </p:spPr>
        <p:txBody>
          <a:bodyPr>
            <a:normAutofit/>
          </a:bodyPr>
          <a:lstStyle/>
          <a:p>
            <a:r>
              <a:rPr lang="en-US" altLang="ko-KR" dirty="0">
                <a:latin typeface="Arial" panose="020B0604020202020204" pitchFamily="34" charset="0"/>
                <a:cs typeface="Arial" panose="020B0604020202020204" pitchFamily="34" charset="0"/>
              </a:rPr>
              <a:t>Conclusion Paragraph</a:t>
            </a:r>
            <a:endParaRPr lang="ko-KR" altLang="en-US" dirty="0">
              <a:latin typeface="Arial" panose="020B0604020202020204" pitchFamily="34" charset="0"/>
              <a:cs typeface="Arial" panose="020B0604020202020204" pitchFamily="34" charset="0"/>
            </a:endParaRPr>
          </a:p>
        </p:txBody>
      </p:sp>
      <p:sp>
        <p:nvSpPr>
          <p:cNvPr id="19" name="내용 개체 틀 2"/>
          <p:cNvSpPr>
            <a:spLocks noGrp="1"/>
          </p:cNvSpPr>
          <p:nvPr>
            <p:ph idx="1"/>
          </p:nvPr>
        </p:nvSpPr>
        <p:spPr>
          <a:xfrm>
            <a:off x="467544" y="1412776"/>
            <a:ext cx="8229600" cy="4896544"/>
          </a:xfrm>
        </p:spPr>
        <p:txBody>
          <a:bodyPr>
            <a:noAutofit/>
          </a:bodyPr>
          <a:lstStyle/>
          <a:p>
            <a:pPr marL="342900" lvl="1" indent="-342900">
              <a:buFont typeface="Arial" pitchFamily="34" charset="0"/>
              <a:buChar char="•"/>
            </a:pPr>
            <a:r>
              <a:rPr lang="en-US" altLang="ko-KR" sz="2000" dirty="0">
                <a:highlight>
                  <a:srgbClr val="C0C0C0"/>
                </a:highlight>
                <a:latin typeface="Arial" panose="020B0604020202020204" pitchFamily="34" charset="0"/>
                <a:cs typeface="Arial" panose="020B0604020202020204" pitchFamily="34" charset="0"/>
              </a:rPr>
              <a:t>Restate (=paraphrase) the thesis</a:t>
            </a:r>
            <a:r>
              <a:rPr lang="en-US" altLang="ko-KR" sz="2000" dirty="0">
                <a:latin typeface="Arial" panose="020B0604020202020204" pitchFamily="34" charset="0"/>
                <a:cs typeface="Arial" panose="020B0604020202020204" pitchFamily="34" charset="0"/>
              </a:rPr>
              <a:t>.</a:t>
            </a:r>
          </a:p>
          <a:p>
            <a:pPr marL="342900" lvl="1" indent="-342900">
              <a:buFont typeface="Arial" pitchFamily="34" charset="0"/>
              <a:buChar char="•"/>
            </a:pPr>
            <a:r>
              <a:rPr lang="en-US" altLang="ko-KR" sz="2000" dirty="0">
                <a:highlight>
                  <a:srgbClr val="FFFF00"/>
                </a:highlight>
                <a:latin typeface="Arial" panose="020B0604020202020204" pitchFamily="34" charset="0"/>
                <a:cs typeface="Arial" panose="020B0604020202020204" pitchFamily="34" charset="0"/>
              </a:rPr>
              <a:t>Explain why one solution is better than the other.</a:t>
            </a:r>
          </a:p>
          <a:p>
            <a:pPr marL="342900" lvl="1" indent="-342900">
              <a:buFont typeface="Arial" pitchFamily="34" charset="0"/>
              <a:buChar char="•"/>
            </a:pPr>
            <a:r>
              <a:rPr lang="en-US" altLang="ko-KR" sz="2000" dirty="0">
                <a:highlight>
                  <a:srgbClr val="E85ACA"/>
                </a:highlight>
                <a:latin typeface="Arial" panose="020B0604020202020204" pitchFamily="34" charset="0"/>
                <a:cs typeface="Arial" panose="020B0604020202020204" pitchFamily="34" charset="0"/>
              </a:rPr>
              <a:t>Write a short final impression sentence. (call for action/suggestion, image of future/prediction)</a:t>
            </a:r>
          </a:p>
          <a:p>
            <a:pPr marL="342900" lvl="1" indent="-342900">
              <a:buFont typeface="Arial" pitchFamily="34" charset="0"/>
              <a:buChar char="•"/>
            </a:pPr>
            <a:endParaRPr lang="en-US" altLang="ko-KR" sz="2000" dirty="0">
              <a:latin typeface="Arial" panose="020B0604020202020204" pitchFamily="34" charset="0"/>
              <a:cs typeface="Arial" panose="020B0604020202020204" pitchFamily="34" charset="0"/>
            </a:endParaRPr>
          </a:p>
          <a:p>
            <a:pPr marL="0" lvl="1" indent="0" algn="just">
              <a:buNone/>
            </a:pPr>
            <a:r>
              <a:rPr lang="en-US" altLang="ko-KR" sz="2000" dirty="0"/>
              <a:t>	</a:t>
            </a:r>
            <a:r>
              <a:rPr lang="en-US" altLang="ko-KR" sz="2000" dirty="0">
                <a:highlight>
                  <a:srgbClr val="C0C0C0"/>
                </a:highlight>
                <a:latin typeface="Arial" panose="020B0604020202020204" pitchFamily="34" charset="0"/>
                <a:cs typeface="Arial" panose="020B0604020202020204" pitchFamily="34" charset="0"/>
              </a:rPr>
              <a:t>In conclusion, amid increasing power demand against decreasing resources, reducing energy use and exploiting the energy stored in the atom are the two viable solutions</a:t>
            </a:r>
            <a:r>
              <a:rPr lang="en-US" altLang="ko-KR" sz="2000" dirty="0">
                <a:latin typeface="Arial" panose="020B0604020202020204" pitchFamily="34" charset="0"/>
                <a:cs typeface="Arial" panose="020B0604020202020204" pitchFamily="34" charset="0"/>
              </a:rPr>
              <a:t>. </a:t>
            </a:r>
            <a:r>
              <a:rPr lang="en-US" altLang="ko-KR" sz="2000" dirty="0">
                <a:highlight>
                  <a:srgbClr val="FFFF00"/>
                </a:highlight>
                <a:latin typeface="Arial" panose="020B0604020202020204" pitchFamily="34" charset="0"/>
                <a:cs typeface="Arial" panose="020B0604020202020204" pitchFamily="34" charset="0"/>
              </a:rPr>
              <a:t>Of the two methods, nuclear power poses an advantage in being a fundamental and permanent solution to our dependence on fossil fuels</a:t>
            </a:r>
            <a:r>
              <a:rPr lang="en-US" altLang="ko-KR" sz="2000" dirty="0">
                <a:latin typeface="Arial" panose="020B0604020202020204" pitchFamily="34" charset="0"/>
                <a:cs typeface="Arial" panose="020B0604020202020204" pitchFamily="34" charset="0"/>
              </a:rPr>
              <a:t>. </a:t>
            </a:r>
            <a:r>
              <a:rPr lang="en-US" altLang="ko-KR" sz="2000" dirty="0">
                <a:highlight>
                  <a:srgbClr val="E85ACA"/>
                </a:highlight>
                <a:latin typeface="Arial" panose="020B0604020202020204" pitchFamily="34" charset="0"/>
                <a:cs typeface="Arial" panose="020B0604020202020204" pitchFamily="34" charset="0"/>
              </a:rPr>
              <a:t>With further advances in science and </a:t>
            </a:r>
            <a:r>
              <a:rPr lang="en-US" altLang="ko-KR" sz="2000" err="1">
                <a:highlight>
                  <a:srgbClr val="E85ACA"/>
                </a:highlight>
                <a:latin typeface="Arial" panose="020B0604020202020204" pitchFamily="34" charset="0"/>
                <a:cs typeface="Arial" panose="020B0604020202020204" pitchFamily="34" charset="0"/>
              </a:rPr>
              <a:t>technology</a:t>
            </a:r>
            <a:r>
              <a:rPr lang="en-US" altLang="ko-KR" sz="2000">
                <a:highlight>
                  <a:srgbClr val="E85ACA"/>
                </a:highlight>
                <a:latin typeface="Arial" panose="020B0604020202020204" pitchFamily="34" charset="0"/>
                <a:cs typeface="Arial" panose="020B0604020202020204" pitchFamily="34" charset="0"/>
              </a:rPr>
              <a:t>, hopefully </a:t>
            </a:r>
            <a:r>
              <a:rPr lang="en-US" altLang="ko-KR" sz="2000" dirty="0">
                <a:highlight>
                  <a:srgbClr val="E85ACA"/>
                </a:highlight>
                <a:latin typeface="Arial" panose="020B0604020202020204" pitchFamily="34" charset="0"/>
                <a:cs typeface="Arial" panose="020B0604020202020204" pitchFamily="34" charset="0"/>
              </a:rPr>
              <a:t>we will be able to find a way to reduce the risks associated with nuclear energy.</a:t>
            </a:r>
          </a:p>
          <a:p>
            <a:endParaRPr lang="ko-KR" altLang="en-US"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673090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2066</TotalTime>
  <Words>763</Words>
  <Application>Microsoft Office PowerPoint</Application>
  <PresentationFormat>화면 슬라이드 쇼(4:3)</PresentationFormat>
  <Paragraphs>44</Paragraphs>
  <Slides>6</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6</vt:i4>
      </vt:variant>
    </vt:vector>
  </HeadingPairs>
  <TitlesOfParts>
    <vt:vector size="9" baseType="lpstr">
      <vt:lpstr>맑은 고딕</vt:lpstr>
      <vt:lpstr>Arial</vt:lpstr>
      <vt:lpstr>Office 테마</vt:lpstr>
      <vt:lpstr>Problem and Solution Essay</vt:lpstr>
      <vt:lpstr>General Guidelines</vt:lpstr>
      <vt:lpstr>Intro Paragraph</vt:lpstr>
      <vt:lpstr>1st Body Paragraph</vt:lpstr>
      <vt:lpstr>2nd Body Paragraph</vt:lpstr>
      <vt:lpstr>Conclusion Paragraph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Writing Approach, Purpose &amp; Strategy</dc:title>
  <dc:creator>haejin</dc:creator>
  <cp:lastModifiedBy>swu</cp:lastModifiedBy>
  <cp:revision>121</cp:revision>
  <dcterms:created xsi:type="dcterms:W3CDTF">2012-12-25T05:50:46Z</dcterms:created>
  <dcterms:modified xsi:type="dcterms:W3CDTF">2024-10-03T07:56:36Z</dcterms:modified>
</cp:coreProperties>
</file>