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72B3-269D-45A8-8770-9376B02C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43ABE-4E45-4E00-800E-E384A577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ED7DE-583D-4785-9FEC-382DF535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DA5-CF25-4477-9339-96690EC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ED97E-97EF-47BB-AA45-464E67E5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4AC57-010D-4158-8BA7-0A433152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DEDA9-F5BF-4408-A67B-8869FA49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459B8-8735-4653-89F4-6BE88EC0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8F7D0-4584-47B4-A974-46042F58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6B614-428C-43F2-8A6A-BE80444E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AE854-C080-416D-81F4-1100A09C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86A75-67C1-4530-8B81-5D63B2AF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897DB-1A72-4E93-88A0-3E861E50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AD4D0-CA60-44CF-8B65-8A608B46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1FD92-3041-4A60-A976-CF4CFD4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1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74EE-F867-4ACB-9CA8-FF9FE666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C99E0-BC72-49B8-9D0D-B09ED2D3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0C7B0-18D2-4A9B-9CF9-6EFB816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E30BA-591A-4713-A0B5-1AECB540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46493-96B8-467A-B671-9473396C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5D40-EA2C-4612-B682-3BBD0C1F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9F754-69F2-48B7-AE27-1D7B93FD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238DA-BCA4-4D39-BC69-10FAA14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50E80-A875-460C-8553-F72B997B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1B-7E51-4B4F-A21F-4C86084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2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A6ECA-B34F-44F2-AB53-E9FAE58E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E8FF6-B953-40CA-9B8B-75923CE4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1FFD4-AB47-43EE-939B-00402E90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05A56-B256-4FA4-BF2D-EB9CC3BC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C76F0-CEA8-4B73-B180-BAA72563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0BD89-6DA2-47DB-9F90-682DBF3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32166-C012-4992-BAB6-B115F1F1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2FFC6-C4E5-4DBA-A98F-24011F56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FEB314-38DC-4ECE-A8BD-A4CB79AB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78AAC-3082-4600-B61F-EFCE62EE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379137-9B0D-496D-8E64-66FE1EE09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05E5A-3949-4015-921E-C54E115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9D40B-3D52-4E14-9C16-B18F3908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D60123-83F0-439A-8D59-EBCB4CB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47675-C178-41F9-9BFC-B1DED5E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F3D9D-8D8C-464E-891A-16B90905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FD701-841D-44A6-9AA7-6DF997F0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7D289-3A88-4795-BAB7-9D1CD5C0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2E237-BF53-4BB1-A41A-2708D15F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EFE6C-B195-4A8C-BF2C-B66DBFF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7BAA5-D5A1-4216-AEB8-C0EFCEE3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B600B-930A-4A43-A729-59CBCB57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0D758-F10A-4398-89EA-CE63BA50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BE646-BBF9-465B-89CC-661E6E9F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BE7B8-CD3B-4F91-9FCE-1786F38B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52B68-38A4-4007-BFD2-8D1683BA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48E05-383D-4116-B854-6A75DB5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61E7-5A83-4A0E-80A4-036CED55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4005A-F13B-496C-B071-74D2C28A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A54E-7031-4DBB-90F1-4737464CE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9B46F-708D-4B4E-8A67-5F83839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3401E-C483-4652-8499-2455DB5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CC636-F530-46C8-8104-AB31F239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094810-E0D2-4BD2-88E1-13BDD3CB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4ED79-118C-4C30-9DFE-821B76B2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40DF3-F572-482A-8DB5-B992FB924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EA79-DC9C-447A-8808-4F5A87DDB65E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D4DB-3DFF-4920-AE2F-30DEABB9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4523-992D-4C1C-958F-414440C0C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6155-B111-4E37-8761-D7BD6581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22A1C-AE88-4340-BA18-FE1E237F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208"/>
          </a:xfrm>
        </p:spPr>
        <p:txBody>
          <a:bodyPr/>
          <a:lstStyle/>
          <a:p>
            <a:r>
              <a:rPr lang="en-US" altLang="ko-KR" dirty="0"/>
              <a:t>Class Notes 0905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677-6597-4822-A3C9-59572D99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56829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Think -&gt; pair/group -&gt; share</a:t>
            </a:r>
          </a:p>
          <a:p>
            <a:endParaRPr lang="en-US" altLang="ko-KR" dirty="0"/>
          </a:p>
          <a:p>
            <a:r>
              <a:rPr lang="en-US" altLang="ko-KR" dirty="0"/>
              <a:t>Topic vs. main idea</a:t>
            </a:r>
          </a:p>
          <a:p>
            <a:pPr marL="0" indent="0">
              <a:buNone/>
            </a:pPr>
            <a:r>
              <a:rPr lang="en-US" altLang="ko-KR" dirty="0"/>
              <a:t>  Topic: what the text is about e.g., What is the movie about? </a:t>
            </a:r>
          </a:p>
          <a:p>
            <a:pPr marL="0" indent="0">
              <a:buNone/>
            </a:pPr>
            <a:r>
              <a:rPr lang="en-US" altLang="ko-KR" dirty="0"/>
              <a:t>  Main idea: more than the topic; </a:t>
            </a:r>
            <a:r>
              <a:rPr lang="en-US" altLang="ko-KR" u="sng" dirty="0"/>
              <a:t>what the writer wants to say (=message</a:t>
            </a:r>
            <a:r>
              <a:rPr lang="en-US" altLang="ko-KR" dirty="0"/>
              <a:t>) about the topic</a:t>
            </a:r>
          </a:p>
          <a:p>
            <a:pPr marL="0" indent="0">
              <a:buNone/>
            </a:pPr>
            <a:r>
              <a:rPr lang="en-US" altLang="ko-KR" dirty="0"/>
              <a:t>e.g.,</a:t>
            </a:r>
          </a:p>
          <a:p>
            <a:pPr marL="0" indent="0">
              <a:buNone/>
            </a:pPr>
            <a:r>
              <a:rPr lang="en-US" altLang="ko-KR" dirty="0"/>
              <a:t>T: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</a:p>
          <a:p>
            <a:pPr marL="0" indent="0">
              <a:buNone/>
            </a:pPr>
            <a:r>
              <a:rPr lang="en-US" altLang="ko-KR" dirty="0"/>
              <a:t>MI1: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  <a:r>
              <a:rPr lang="en-US" altLang="ko-KR" dirty="0"/>
              <a:t> is </a:t>
            </a:r>
            <a:r>
              <a:rPr lang="en-US" altLang="ko-KR" u="sng" dirty="0"/>
              <a:t>too expensive nowadays in Seoul.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MI2: </a:t>
            </a:r>
            <a:r>
              <a:rPr lang="en-US" altLang="ko-KR" dirty="0">
                <a:highlight>
                  <a:srgbClr val="FFFF00"/>
                </a:highlight>
              </a:rPr>
              <a:t>Coffee</a:t>
            </a:r>
            <a:r>
              <a:rPr lang="en-US" altLang="ko-KR" dirty="0"/>
              <a:t> is </a:t>
            </a:r>
            <a:r>
              <a:rPr lang="en-US" altLang="ko-KR" u="sng" dirty="0"/>
              <a:t>actually healthy.</a:t>
            </a:r>
          </a:p>
          <a:p>
            <a:pPr marL="0" indent="0">
              <a:buNone/>
            </a:pPr>
            <a:r>
              <a:rPr lang="en-US" altLang="ko-KR" dirty="0"/>
              <a:t>… </a:t>
            </a:r>
          </a:p>
          <a:p>
            <a:r>
              <a:rPr lang="en-US" altLang="ko-KR" dirty="0"/>
              <a:t>Main idea of academic essay: thesis (statement)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5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D677-6597-4822-A3C9-59572D99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824"/>
            <a:ext cx="10515600" cy="51339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Think -&gt; pair/group -&gt; share (10:17)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Exercise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What is the topic? Why do you think so?</a:t>
            </a:r>
          </a:p>
          <a:p>
            <a:r>
              <a:rPr lang="en-US" altLang="ko-KR" dirty="0"/>
              <a:t>Irrational behavior</a:t>
            </a:r>
          </a:p>
          <a:p>
            <a:r>
              <a:rPr lang="en-US" altLang="ko-KR" dirty="0"/>
              <a:t>Irrational behavior throughout history</a:t>
            </a:r>
          </a:p>
          <a:p>
            <a:r>
              <a:rPr lang="en-US" altLang="ko-KR" dirty="0"/>
              <a:t>Explanations for irrational behavior throughout history</a:t>
            </a:r>
          </a:p>
          <a:p>
            <a:pPr marL="0" indent="0">
              <a:buNone/>
            </a:pPr>
            <a:r>
              <a:rPr lang="en-US" altLang="ko-KR" b="1" dirty="0"/>
              <a:t>Strategy: </a:t>
            </a:r>
            <a:r>
              <a:rPr lang="en-US" altLang="ko-KR" dirty="0"/>
              <a:t>go to the title, look for repeated words/phrases (incl. synonyms e.g., this caffeinated drink = coffee)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What is the main idea? Why do you think so?</a:t>
            </a:r>
          </a:p>
          <a:p>
            <a:r>
              <a:rPr lang="en-US" altLang="ko-KR" dirty="0"/>
              <a:t>The </a:t>
            </a:r>
            <a:r>
              <a:rPr lang="en-US" altLang="ko-KR" dirty="0">
                <a:highlight>
                  <a:srgbClr val="00FF00"/>
                </a:highlight>
              </a:rPr>
              <a:t>concept</a:t>
            </a:r>
            <a:r>
              <a:rPr lang="en-US" altLang="ko-KR" dirty="0"/>
              <a:t> of IB has changed over time.</a:t>
            </a:r>
          </a:p>
          <a:p>
            <a:pPr marL="0" indent="0">
              <a:buNone/>
            </a:pPr>
            <a:r>
              <a:rPr lang="en-US" altLang="ko-KR" b="1" dirty="0"/>
              <a:t>Strategy: </a:t>
            </a:r>
            <a:r>
              <a:rPr lang="en-US" altLang="ko-KR" dirty="0"/>
              <a:t>go to 1</a:t>
            </a:r>
            <a:r>
              <a:rPr lang="en-US" altLang="ko-KR" baseline="30000" dirty="0"/>
              <a:t>st</a:t>
            </a:r>
            <a:r>
              <a:rPr lang="en-US" altLang="ko-KR" dirty="0"/>
              <a:t>(2</a:t>
            </a:r>
            <a:r>
              <a:rPr lang="en-US" altLang="ko-KR" baseline="30000" dirty="0"/>
              <a:t>nd</a:t>
            </a:r>
            <a:r>
              <a:rPr lang="en-US" altLang="ko-KR" dirty="0"/>
              <a:t>) sentence of a paragraph, end of the intro for a longer text (e.g., academic essay), look at the supporting details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77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7364C-3751-41B1-978C-F8C26EDF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445557"/>
            <a:ext cx="10651067" cy="576050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altLang="ko-KR" b="1" dirty="0"/>
              <a:t>Analyzing supporting details</a:t>
            </a:r>
          </a:p>
          <a:p>
            <a:pPr marL="0" indent="0" algn="just">
              <a:buNone/>
            </a:pPr>
            <a:endParaRPr lang="en-US" altLang="ko-KR" b="1" dirty="0"/>
          </a:p>
          <a:p>
            <a:pPr algn="just">
              <a:lnSpc>
                <a:spcPct val="12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 ancient time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irrational behavior</a:t>
            </a:r>
            <a:r>
              <a:rPr lang="en-US" altLang="ko-KR" dirty="0"/>
              <a:t> was </a:t>
            </a:r>
            <a:r>
              <a:rPr lang="en-US" altLang="ko-KR" dirty="0">
                <a:highlight>
                  <a:srgbClr val="00FF00"/>
                </a:highlight>
              </a:rPr>
              <a:t>considered</a:t>
            </a:r>
            <a:r>
              <a:rPr lang="en-US" altLang="ko-KR" dirty="0"/>
              <a:t> a result of demons and evil spirits taking possession of a person. 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Later,</a:t>
            </a:r>
            <a:r>
              <a:rPr lang="en-US" altLang="ko-KR" dirty="0"/>
              <a:t> Greeks </a:t>
            </a:r>
            <a:r>
              <a:rPr lang="en-US" altLang="ko-KR" dirty="0">
                <a:highlight>
                  <a:srgbClr val="00FF00"/>
                </a:highlight>
              </a:rPr>
              <a:t>looked upon</a:t>
            </a:r>
            <a:r>
              <a:rPr lang="en-US" altLang="ko-KR" dirty="0"/>
              <a:t> </a:t>
            </a:r>
            <a:r>
              <a:rPr lang="en-US" altLang="ko-KR" dirty="0">
                <a:highlight>
                  <a:srgbClr val="FFFF00"/>
                </a:highlight>
              </a:rPr>
              <a:t>irrational behavior</a:t>
            </a:r>
            <a:r>
              <a:rPr lang="en-US" altLang="ko-KR" dirty="0"/>
              <a:t> as a physical problem—caused by an imbalance of bodily fluids or by displacement of an organ. 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 the</a:t>
            </a:r>
            <a:r>
              <a:rPr lang="en-US" altLang="ko-KR" dirty="0"/>
              <a:t> highly superstitious </a:t>
            </a:r>
            <a:r>
              <a:rPr lang="en-US" altLang="ko-KR" dirty="0">
                <a:highlight>
                  <a:srgbClr val="00FFFF"/>
                </a:highlight>
              </a:rPr>
              <a:t>Middle Ages</a:t>
            </a:r>
            <a:r>
              <a:rPr lang="en-US" altLang="ko-KR" dirty="0"/>
              <a:t>, the </a:t>
            </a:r>
            <a:r>
              <a:rPr lang="en-US" altLang="ko-KR" dirty="0">
                <a:highlight>
                  <a:srgbClr val="00FF00"/>
                </a:highlight>
              </a:rPr>
              <a:t>theory</a:t>
            </a:r>
            <a:r>
              <a:rPr lang="en-US" altLang="ko-KR" dirty="0"/>
              <a:t> of possession by demons was revived. 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It reached a high point again in the witch-hunts of </a:t>
            </a:r>
            <a:r>
              <a:rPr lang="en-US" altLang="ko-KR" dirty="0">
                <a:highlight>
                  <a:srgbClr val="00FFFF"/>
                </a:highlight>
              </a:rPr>
              <a:t>eighteenth-century </a:t>
            </a:r>
            <a:r>
              <a:rPr lang="en-US" altLang="ko-KR" dirty="0"/>
              <a:t>Europe and America. 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Only </a:t>
            </a:r>
            <a:r>
              <a:rPr lang="en-US" altLang="ko-KR" dirty="0">
                <a:highlight>
                  <a:srgbClr val="00FFFF"/>
                </a:highlight>
              </a:rPr>
              <a:t>in the last one hundred years</a:t>
            </a:r>
            <a:r>
              <a:rPr lang="en-US" altLang="ko-KR" dirty="0"/>
              <a:t> did true medical </a:t>
            </a:r>
            <a:r>
              <a:rPr lang="en-US" altLang="ko-KR" dirty="0">
                <a:highlight>
                  <a:srgbClr val="00FF00"/>
                </a:highlight>
              </a:rPr>
              <a:t>explanation</a:t>
            </a:r>
            <a:r>
              <a:rPr lang="en-US" altLang="ko-KR" dirty="0"/>
              <a:t>s gain wide acceptance and were categories of </a:t>
            </a:r>
            <a:r>
              <a:rPr lang="en-US" altLang="ko-KR" dirty="0">
                <a:highlight>
                  <a:srgbClr val="FFFF00"/>
                </a:highlight>
              </a:rPr>
              <a:t>illnesses</a:t>
            </a:r>
            <a:r>
              <a:rPr lang="en-US" altLang="ko-KR" dirty="0"/>
              <a:t> changed.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ko-KR" dirty="0"/>
          </a:p>
          <a:p>
            <a:pPr algn="just">
              <a:lnSpc>
                <a:spcPct val="120000"/>
              </a:lnSpc>
            </a:pPr>
            <a:r>
              <a:rPr lang="en-US" altLang="ko-KR" dirty="0"/>
              <a:t>Language: </a:t>
            </a:r>
            <a:r>
              <a:rPr lang="en-US" altLang="ko-KR" dirty="0">
                <a:highlight>
                  <a:srgbClr val="00FFFF"/>
                </a:highlight>
              </a:rPr>
              <a:t>expressions of time/history, </a:t>
            </a:r>
            <a:r>
              <a:rPr lang="en-US" altLang="ko-KR" dirty="0">
                <a:highlight>
                  <a:srgbClr val="00FF00"/>
                </a:highlight>
              </a:rPr>
              <a:t>theory</a:t>
            </a:r>
            <a:endParaRPr lang="en-US" altLang="ko-KR" dirty="0">
              <a:highlight>
                <a:srgbClr val="00FFFF"/>
              </a:highlight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/>
              <a:t>Organization/structure (vs. content): sequencing of information (logic: old -&gt;recent)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87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4C19E-B1A7-4727-A285-DB4FE9BB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Notes 0910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A812F-D5B4-46E5-B6E0-4EAA8FD8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Language(=words) for identifying tone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People</a:t>
            </a:r>
            <a:r>
              <a:rPr lang="en-US" altLang="ko-KR" dirty="0"/>
              <a:t> can enjoy summer vacations at the beach.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You/We</a:t>
            </a:r>
            <a:r>
              <a:rPr lang="en-US" altLang="ko-KR" dirty="0"/>
              <a:t> can enjoy vacations at the beach.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Details (=ideas=content) for identifying tone</a:t>
            </a:r>
          </a:p>
          <a:p>
            <a:r>
              <a:rPr lang="en-US" altLang="ko-KR" dirty="0"/>
              <a:t>Facts, statistics </a:t>
            </a:r>
          </a:p>
          <a:p>
            <a:r>
              <a:rPr lang="en-US" altLang="ko-KR" dirty="0"/>
              <a:t>(personal) Experiences, senses, feelings, and thoughts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EA3E-F157-49B4-BF42-B2404F1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D35E0-0BF5-469F-8CAE-7689FA3B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Identifying the purpose</a:t>
            </a:r>
          </a:p>
          <a:p>
            <a:r>
              <a:rPr lang="en-US" altLang="ko-KR" dirty="0"/>
              <a:t>the main idea, thought pattern(=organization), and tone</a:t>
            </a:r>
          </a:p>
          <a:p>
            <a:r>
              <a:rPr lang="en-US" altLang="ko-KR" dirty="0"/>
              <a:t>language and details</a:t>
            </a:r>
          </a:p>
          <a:p>
            <a:endParaRPr lang="en-US" altLang="ko-KR" dirty="0"/>
          </a:p>
          <a:p>
            <a:r>
              <a:rPr lang="en-US" altLang="ko-KR" dirty="0"/>
              <a:t>Essay 1: to inform (tone: objective)</a:t>
            </a:r>
          </a:p>
          <a:p>
            <a:r>
              <a:rPr lang="en-US" altLang="ko-KR" dirty="0"/>
              <a:t>Essay 2: to persuade (tone: subjective)</a:t>
            </a:r>
          </a:p>
          <a:p>
            <a:pPr marL="0" indent="0">
              <a:buNone/>
            </a:pPr>
            <a:r>
              <a:rPr lang="en-US" altLang="ko-KR" dirty="0"/>
              <a:t>    e.g., point of view = opinion -&gt; argue for OR against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24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442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Class Notes 0905</vt:lpstr>
      <vt:lpstr>PowerPoint 프레젠테이션</vt:lpstr>
      <vt:lpstr>PowerPoint 프레젠테이션</vt:lpstr>
      <vt:lpstr>Class Notes 0910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Notes 0905</dc:title>
  <dc:creator>User</dc:creator>
  <cp:lastModifiedBy>swu</cp:lastModifiedBy>
  <cp:revision>14</cp:revision>
  <dcterms:created xsi:type="dcterms:W3CDTF">2024-09-05T00:35:03Z</dcterms:created>
  <dcterms:modified xsi:type="dcterms:W3CDTF">2024-10-03T07:54:27Z</dcterms:modified>
</cp:coreProperties>
</file>