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wu" initials="s" lastIdx="1" clrIdx="0">
    <p:extLst>
      <p:ext uri="{19B8F6BF-5375-455C-9EA6-DF929625EA0E}">
        <p15:presenceInfo xmlns:p15="http://schemas.microsoft.com/office/powerpoint/2012/main" userId="sw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0-03T16:51:46.040" idx="1">
    <p:pos x="2603" y="1214"/>
    <p:text>For the topic, look at the title or repeated words/phrases.
For the main idea, check the first or second sentence of paragraphs, or the end of the introduction in longer texts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E72B3-269D-45A8-8770-9376B02C0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B43ABE-4E45-4E00-800E-E384A5779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6ED7DE-583D-4785-9FEC-382DF5352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EA79-DC9C-447A-8808-4F5A87DDB65E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3ADDA5-CF25-4477-9339-96690ECF4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CED97E-97EF-47BB-AA45-464E67E53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6155-B111-4E37-8761-D7BD65810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32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4AC57-010D-4158-8BA7-0A433152D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4DEDA9-F5BF-4408-A67B-8869FA49F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D459B8-8735-4653-89F4-6BE88EC0C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EA79-DC9C-447A-8808-4F5A87DDB65E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88F7D0-4584-47B4-A974-46042F587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46B614-428C-43F2-8A6A-BE80444E6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6155-B111-4E37-8761-D7BD65810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427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CAE854-C080-416D-81F4-1100A09CD6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686A75-67C1-4530-8B81-5D63B2AF4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3897DB-1A72-4E93-88A0-3E861E50F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EA79-DC9C-447A-8808-4F5A87DDB65E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3AD4D0-CA60-44CF-8B65-8A608B46A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C1FD92-3041-4A60-A976-CF4CFD447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6155-B111-4E37-8761-D7BD65810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31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A74EE-F867-4ACB-9CA8-FF9FE666A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AC99E0-BC72-49B8-9D0D-B09ED2D3B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F0C7B0-18D2-4A9B-9CF9-6EFB81657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EA79-DC9C-447A-8808-4F5A87DDB65E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CE30BA-591A-4713-A0B5-1AECB540A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946493-96B8-467A-B671-9473396C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6155-B111-4E37-8761-D7BD65810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198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E5D40-EA2C-4612-B682-3BBD0C1F6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59F754-69F2-48B7-AE27-1D7B93FD2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6238DA-BCA4-4D39-BC69-10FAA146E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EA79-DC9C-447A-8808-4F5A87DDB65E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950E80-A875-460C-8553-F72B997BC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EE6C1B-7E51-4B4F-A21F-4C86084C1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6155-B111-4E37-8761-D7BD65810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327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8A6ECA-B34F-44F2-AB53-E9FAE58EA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9E8FF6-B953-40CA-9B8B-75923CE4C2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11FFD4-AB47-43EE-939B-00402E904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805A56-B256-4FA4-BF2D-EB9CC3BC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EA79-DC9C-447A-8808-4F5A87DDB65E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8C76F0-CEA8-4B73-B180-BAA725635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80BD89-6DA2-47DB-9F90-682DBF3F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6155-B111-4E37-8761-D7BD65810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998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E32166-C012-4992-BAB6-B115F1F1B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42FFC6-C4E5-4DBA-A98F-24011F568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FEB314-38DC-4ECE-A8BD-A4CB79AB7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A78AAC-3082-4600-B61F-EFCE62EEA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379137-9B0D-496D-8E64-66FE1EE097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705E5A-3949-4015-921E-C54E115C3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EA79-DC9C-447A-8808-4F5A87DDB65E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F9D40B-3D52-4E14-9C16-B18F3908D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D60123-83F0-439A-8D59-EBCB4CBCC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6155-B111-4E37-8761-D7BD65810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389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47675-C178-41F9-9BFC-B1DED5EF8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64F3D9D-8D8C-464E-891A-16B909054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EA79-DC9C-447A-8808-4F5A87DDB65E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8FD701-841D-44A6-9AA7-6DF997F07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B7D289-3A88-4795-BAB7-9D1CD5C0C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6155-B111-4E37-8761-D7BD65810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192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0C2E237-BF53-4BB1-A41A-2708D15F3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EA79-DC9C-447A-8808-4F5A87DDB65E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4EFE6C-B195-4A8C-BF2C-B66DBFFB4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57BAA5-D5A1-4216-AEB8-C0EFCEE3C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6155-B111-4E37-8761-D7BD65810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607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B600B-930A-4A43-A729-59CBCB574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00D758-F10A-4398-89EA-CE63BA506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0BE646-BBF9-465B-89CC-661E6E9F8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0BE7B8-CD3B-4F91-9FCE-1786F38B5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EA79-DC9C-447A-8808-4F5A87DDB65E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D52B68-38A4-4007-BFD2-8D1683BA2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748E05-383D-4116-B854-6A75DB58A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6155-B111-4E37-8761-D7BD65810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600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861E7-5A83-4A0E-80A4-036CED552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64005A-F13B-496C-B071-74D2C28A53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FFA54E-7031-4DBB-90F1-4737464CE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D9B46F-708D-4B4E-8A67-5F83839A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EA79-DC9C-447A-8808-4F5A87DDB65E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A3401E-C483-4652-8499-2455DB5A1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9CC636-F530-46C8-8104-AB31F239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6155-B111-4E37-8761-D7BD65810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857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9094810-E0D2-4BD2-88E1-13BDD3CB2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A4ED79-118C-4C30-9DFE-821B76B2B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C40DF3-F572-482A-8DB5-B992FB924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4EA79-DC9C-447A-8808-4F5A87DDB65E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C9D4DB-3DFF-4920-AE2F-30DEABB99D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D84523-992D-4C1C-958F-414440C0C5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16155-B111-4E37-8761-D7BD65810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283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22A1C-AE88-4340-BA18-FE1E237F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 Notes 0905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4D677-6597-4822-A3C9-59572D992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667"/>
            <a:ext cx="10515600" cy="4568296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Think -&gt; pair/group -&gt; share</a:t>
            </a:r>
          </a:p>
          <a:p>
            <a:r>
              <a:rPr lang="en-US" altLang="ko-KR" dirty="0"/>
              <a:t>Topic vs. main idea</a:t>
            </a:r>
          </a:p>
          <a:p>
            <a:pPr marL="0" indent="0">
              <a:buNone/>
            </a:pPr>
            <a:r>
              <a:rPr lang="en-US" altLang="ko-KR" dirty="0"/>
              <a:t>  Topic: what the text is about e.g., What is the movie about? </a:t>
            </a:r>
          </a:p>
          <a:p>
            <a:pPr marL="0" indent="0">
              <a:buNone/>
            </a:pPr>
            <a:r>
              <a:rPr lang="en-US" altLang="ko-KR" dirty="0"/>
              <a:t>  Main idea: more than the topic; </a:t>
            </a:r>
            <a:r>
              <a:rPr lang="en-US" altLang="ko-KR" u="sng" dirty="0"/>
              <a:t>what the writer wants to say (=message</a:t>
            </a:r>
            <a:r>
              <a:rPr lang="en-US" altLang="ko-KR" dirty="0"/>
              <a:t>) about the topic</a:t>
            </a:r>
          </a:p>
          <a:p>
            <a:pPr marL="0" indent="0">
              <a:buNone/>
            </a:pPr>
            <a:r>
              <a:rPr lang="en-US" altLang="ko-KR" dirty="0"/>
              <a:t>e.g.,</a:t>
            </a:r>
          </a:p>
          <a:p>
            <a:pPr marL="0" indent="0">
              <a:buNone/>
            </a:pPr>
            <a:r>
              <a:rPr lang="en-US" altLang="ko-KR" dirty="0"/>
              <a:t>T: </a:t>
            </a:r>
            <a:r>
              <a:rPr lang="en-US" altLang="ko-KR" dirty="0">
                <a:highlight>
                  <a:srgbClr val="FFFF00"/>
                </a:highlight>
              </a:rPr>
              <a:t>Coffee</a:t>
            </a:r>
          </a:p>
          <a:p>
            <a:pPr marL="0" indent="0">
              <a:buNone/>
            </a:pPr>
            <a:r>
              <a:rPr lang="en-US" altLang="ko-KR" dirty="0"/>
              <a:t>MI1: </a:t>
            </a:r>
            <a:r>
              <a:rPr lang="en-US" altLang="ko-KR" dirty="0">
                <a:highlight>
                  <a:srgbClr val="FFFF00"/>
                </a:highlight>
              </a:rPr>
              <a:t>Coffee</a:t>
            </a:r>
            <a:r>
              <a:rPr lang="en-US" altLang="ko-KR" dirty="0"/>
              <a:t> is </a:t>
            </a:r>
            <a:r>
              <a:rPr lang="en-US" altLang="ko-KR" u="sng" dirty="0"/>
              <a:t>too expensive nowadays in Seoul.</a:t>
            </a:r>
            <a:r>
              <a:rPr lang="en-US" altLang="ko-KR" dirty="0"/>
              <a:t>  </a:t>
            </a:r>
          </a:p>
          <a:p>
            <a:pPr marL="0" indent="0">
              <a:buNone/>
            </a:pPr>
            <a:r>
              <a:rPr lang="en-US" altLang="ko-KR" dirty="0"/>
              <a:t>MI2: </a:t>
            </a:r>
            <a:r>
              <a:rPr lang="en-US" altLang="ko-KR" dirty="0">
                <a:highlight>
                  <a:srgbClr val="FFFF00"/>
                </a:highlight>
              </a:rPr>
              <a:t>Coffee</a:t>
            </a:r>
            <a:r>
              <a:rPr lang="en-US" altLang="ko-KR" dirty="0"/>
              <a:t> is </a:t>
            </a:r>
            <a:r>
              <a:rPr lang="en-US" altLang="ko-KR" u="sng" dirty="0"/>
              <a:t>actually healthy.</a:t>
            </a:r>
          </a:p>
          <a:p>
            <a:pPr marL="0" indent="0">
              <a:buNone/>
            </a:pPr>
            <a:r>
              <a:rPr lang="en-US" altLang="ko-KR" dirty="0"/>
              <a:t>… </a:t>
            </a:r>
          </a:p>
          <a:p>
            <a:r>
              <a:rPr lang="en-US" altLang="ko-KR" dirty="0"/>
              <a:t>Main idea of academic essay: thesis (statement)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458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22A1C-AE88-4340-BA18-FE1E237F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 Notes 0905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4D677-6597-4822-A3C9-59572D992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Think -&gt; pair/group -&gt; share (10:17)</a:t>
            </a:r>
          </a:p>
          <a:p>
            <a:pPr marL="0" indent="0">
              <a:buNone/>
            </a:pPr>
            <a:r>
              <a:rPr lang="en-US" altLang="ko-KR" dirty="0"/>
              <a:t>Exercise </a:t>
            </a:r>
          </a:p>
          <a:p>
            <a:pPr marL="0" indent="0">
              <a:buNone/>
            </a:pPr>
            <a:r>
              <a:rPr lang="en-US" altLang="ko-KR" dirty="0"/>
              <a:t>Q. What is the topic? Why do you think so?</a:t>
            </a:r>
          </a:p>
          <a:p>
            <a:r>
              <a:rPr lang="en-US" altLang="ko-KR" dirty="0"/>
              <a:t>Irrational behavior</a:t>
            </a:r>
          </a:p>
          <a:p>
            <a:r>
              <a:rPr lang="en-US" altLang="ko-KR" dirty="0"/>
              <a:t>Irrational behavior throughout history</a:t>
            </a:r>
          </a:p>
          <a:p>
            <a:r>
              <a:rPr lang="en-US" altLang="ko-KR" dirty="0"/>
              <a:t>Explanations for irrational behavior throughout history</a:t>
            </a:r>
          </a:p>
          <a:p>
            <a:pPr marL="0" indent="0">
              <a:buNone/>
            </a:pPr>
            <a:r>
              <a:rPr lang="en-US" altLang="ko-KR" dirty="0"/>
              <a:t>Strategy: go to the title, look for repeated words/phrases (incl. synonyms e.g., this caffeinated drink = coffee)</a:t>
            </a:r>
          </a:p>
          <a:p>
            <a:pPr marL="0" indent="0">
              <a:buNone/>
            </a:pPr>
            <a:r>
              <a:rPr lang="en-US" altLang="ko-KR" dirty="0"/>
              <a:t>Q. What is the main idea? Why do you think so?</a:t>
            </a:r>
          </a:p>
          <a:p>
            <a:pPr marL="0" indent="0">
              <a:buNone/>
            </a:pPr>
            <a:r>
              <a:rPr lang="en-US" altLang="ko-KR" dirty="0"/>
              <a:t>The </a:t>
            </a:r>
            <a:r>
              <a:rPr lang="en-US" altLang="ko-KR" dirty="0">
                <a:highlight>
                  <a:srgbClr val="00FF00"/>
                </a:highlight>
              </a:rPr>
              <a:t>concept</a:t>
            </a:r>
            <a:r>
              <a:rPr lang="en-US" altLang="ko-KR" dirty="0"/>
              <a:t> of IB has changed over time.</a:t>
            </a:r>
          </a:p>
          <a:p>
            <a:pPr marL="0" indent="0">
              <a:buNone/>
            </a:pPr>
            <a:r>
              <a:rPr lang="en-US" altLang="ko-KR" dirty="0"/>
              <a:t>Strategy: go to 1</a:t>
            </a:r>
            <a:r>
              <a:rPr lang="en-US" altLang="ko-KR" baseline="30000" dirty="0"/>
              <a:t>st</a:t>
            </a:r>
            <a:r>
              <a:rPr lang="en-US" altLang="ko-KR" dirty="0"/>
              <a:t>(2</a:t>
            </a:r>
            <a:r>
              <a:rPr lang="en-US" altLang="ko-KR" baseline="30000" dirty="0"/>
              <a:t>nd</a:t>
            </a:r>
            <a:r>
              <a:rPr lang="en-US" altLang="ko-KR" dirty="0"/>
              <a:t>) sentence of a paragraph, end of the intro for a longer text (e.g., academic essay), look at the supporting details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9777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C7364C-3751-41B1-978C-F8C26EDF1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933" y="445557"/>
            <a:ext cx="10651067" cy="5760509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altLang="ko-KR" dirty="0">
                <a:highlight>
                  <a:srgbClr val="00FFFF"/>
                </a:highlight>
              </a:rPr>
              <a:t>In ancient time</a:t>
            </a:r>
            <a:r>
              <a:rPr lang="en-US" altLang="ko-KR" dirty="0"/>
              <a:t>, </a:t>
            </a:r>
            <a:r>
              <a:rPr lang="en-US" altLang="ko-KR" dirty="0">
                <a:highlight>
                  <a:srgbClr val="FFFF00"/>
                </a:highlight>
              </a:rPr>
              <a:t>irrational behavior</a:t>
            </a:r>
            <a:r>
              <a:rPr lang="en-US" altLang="ko-KR" dirty="0"/>
              <a:t> was </a:t>
            </a:r>
            <a:r>
              <a:rPr lang="en-US" altLang="ko-KR" dirty="0">
                <a:highlight>
                  <a:srgbClr val="00FF00"/>
                </a:highlight>
              </a:rPr>
              <a:t>considered</a:t>
            </a:r>
            <a:r>
              <a:rPr lang="en-US" altLang="ko-KR" dirty="0"/>
              <a:t> a result of demons and evil spirits taking possession of a person. </a:t>
            </a:r>
          </a:p>
          <a:p>
            <a:pPr marL="0" indent="0" algn="just">
              <a:buNone/>
            </a:pPr>
            <a:r>
              <a:rPr lang="en-US" altLang="ko-KR" dirty="0">
                <a:highlight>
                  <a:srgbClr val="00FFFF"/>
                </a:highlight>
              </a:rPr>
              <a:t>Later,</a:t>
            </a:r>
            <a:r>
              <a:rPr lang="en-US" altLang="ko-KR" dirty="0"/>
              <a:t> Greeks </a:t>
            </a:r>
            <a:r>
              <a:rPr lang="en-US" altLang="ko-KR" dirty="0">
                <a:highlight>
                  <a:srgbClr val="00FF00"/>
                </a:highlight>
              </a:rPr>
              <a:t>looked upon</a:t>
            </a:r>
            <a:r>
              <a:rPr lang="en-US" altLang="ko-KR" dirty="0"/>
              <a:t> </a:t>
            </a:r>
            <a:r>
              <a:rPr lang="en-US" altLang="ko-KR" dirty="0">
                <a:highlight>
                  <a:srgbClr val="FFFF00"/>
                </a:highlight>
              </a:rPr>
              <a:t>irrational behavior</a:t>
            </a:r>
            <a:r>
              <a:rPr lang="en-US" altLang="ko-KR" dirty="0"/>
              <a:t> as a physical problem—caused by an imbalance of bodily fluids or by displacement of an organ. </a:t>
            </a:r>
          </a:p>
          <a:p>
            <a:pPr marL="0" indent="0" algn="just">
              <a:buNone/>
            </a:pPr>
            <a:r>
              <a:rPr lang="en-US" altLang="ko-KR" dirty="0">
                <a:highlight>
                  <a:srgbClr val="00FFFF"/>
                </a:highlight>
              </a:rPr>
              <a:t>In the</a:t>
            </a:r>
            <a:r>
              <a:rPr lang="en-US" altLang="ko-KR" dirty="0"/>
              <a:t> highly superstitious </a:t>
            </a:r>
            <a:r>
              <a:rPr lang="en-US" altLang="ko-KR" dirty="0">
                <a:highlight>
                  <a:srgbClr val="00FFFF"/>
                </a:highlight>
              </a:rPr>
              <a:t>Middle Ages</a:t>
            </a:r>
            <a:r>
              <a:rPr lang="en-US" altLang="ko-KR" dirty="0"/>
              <a:t>, the </a:t>
            </a:r>
            <a:r>
              <a:rPr lang="en-US" altLang="ko-KR" dirty="0">
                <a:highlight>
                  <a:srgbClr val="00FF00"/>
                </a:highlight>
              </a:rPr>
              <a:t>theory</a:t>
            </a:r>
            <a:r>
              <a:rPr lang="en-US" altLang="ko-KR" dirty="0"/>
              <a:t> of possession by demons was revived. </a:t>
            </a:r>
          </a:p>
          <a:p>
            <a:pPr marL="0" indent="0" algn="just">
              <a:buNone/>
            </a:pPr>
            <a:r>
              <a:rPr lang="en-US" altLang="ko-KR" dirty="0"/>
              <a:t>It reached a high point again in the witch-hunts of </a:t>
            </a:r>
            <a:r>
              <a:rPr lang="en-US" altLang="ko-KR" dirty="0">
                <a:highlight>
                  <a:srgbClr val="00FFFF"/>
                </a:highlight>
              </a:rPr>
              <a:t>eighteenth-century </a:t>
            </a:r>
            <a:r>
              <a:rPr lang="en-US" altLang="ko-KR" dirty="0"/>
              <a:t>Europe and America. </a:t>
            </a:r>
          </a:p>
          <a:p>
            <a:pPr marL="0" indent="0" algn="just">
              <a:buNone/>
            </a:pPr>
            <a:r>
              <a:rPr lang="en-US" altLang="ko-KR" dirty="0"/>
              <a:t>Only </a:t>
            </a:r>
            <a:r>
              <a:rPr lang="en-US" altLang="ko-KR" dirty="0">
                <a:highlight>
                  <a:srgbClr val="00FFFF"/>
                </a:highlight>
              </a:rPr>
              <a:t>in the last one hundred years</a:t>
            </a:r>
            <a:r>
              <a:rPr lang="en-US" altLang="ko-KR" dirty="0"/>
              <a:t> did true medical </a:t>
            </a:r>
            <a:r>
              <a:rPr lang="en-US" altLang="ko-KR" dirty="0">
                <a:highlight>
                  <a:srgbClr val="00FF00"/>
                </a:highlight>
              </a:rPr>
              <a:t>explanation</a:t>
            </a:r>
            <a:r>
              <a:rPr lang="en-US" altLang="ko-KR" dirty="0"/>
              <a:t>s gain wide acceptance and were categories of </a:t>
            </a:r>
            <a:r>
              <a:rPr lang="en-US" altLang="ko-KR" dirty="0">
                <a:highlight>
                  <a:srgbClr val="FFFF00"/>
                </a:highlight>
              </a:rPr>
              <a:t>illnesse</a:t>
            </a:r>
            <a:r>
              <a:rPr lang="en-US" altLang="ko-KR" dirty="0"/>
              <a:t>s changed.</a:t>
            </a:r>
          </a:p>
          <a:p>
            <a:pPr marL="0" indent="0" algn="just">
              <a:buNone/>
            </a:pPr>
            <a:endParaRPr lang="en-US" altLang="ko-KR" dirty="0"/>
          </a:p>
          <a:p>
            <a:pPr marL="0" indent="0" algn="just">
              <a:buNone/>
            </a:pPr>
            <a:r>
              <a:rPr lang="en-US" altLang="ko-KR" dirty="0"/>
              <a:t>Language: </a:t>
            </a:r>
            <a:r>
              <a:rPr lang="en-US" altLang="ko-KR" dirty="0">
                <a:highlight>
                  <a:srgbClr val="00FFFF"/>
                </a:highlight>
              </a:rPr>
              <a:t>expressions of time/history, </a:t>
            </a:r>
            <a:r>
              <a:rPr lang="en-US" altLang="ko-KR" dirty="0">
                <a:highlight>
                  <a:srgbClr val="00FF00"/>
                </a:highlight>
              </a:rPr>
              <a:t>theory</a:t>
            </a:r>
            <a:endParaRPr lang="en-US" altLang="ko-KR" dirty="0">
              <a:highlight>
                <a:srgbClr val="00FFFF"/>
              </a:highlight>
            </a:endParaRPr>
          </a:p>
          <a:p>
            <a:pPr marL="0" indent="0" algn="just">
              <a:buNone/>
            </a:pPr>
            <a:r>
              <a:rPr lang="en-US" altLang="ko-KR" dirty="0"/>
              <a:t>              </a:t>
            </a:r>
          </a:p>
          <a:p>
            <a:pPr marL="0" indent="0" algn="just">
              <a:buNone/>
            </a:pPr>
            <a:r>
              <a:rPr lang="en-US" altLang="ko-KR" dirty="0"/>
              <a:t>Organization/structure (vs. content): sequencing of information (logic</a:t>
            </a:r>
          </a:p>
          <a:p>
            <a:pPr marL="0" indent="0" algn="just">
              <a:buNone/>
            </a:pPr>
            <a:r>
              <a:rPr lang="en-US" altLang="ko-KR" dirty="0"/>
              <a:t>:old -&gt;recent)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0871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339</Words>
  <Application>Microsoft Office PowerPoint</Application>
  <PresentationFormat>와이드스크린</PresentationFormat>
  <Paragraphs>32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Class Notes 0905</vt:lpstr>
      <vt:lpstr>Class Notes 0905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Notes 0905</dc:title>
  <dc:creator>User</dc:creator>
  <cp:lastModifiedBy>전유진(컴퓨터공학전공)</cp:lastModifiedBy>
  <cp:revision>11</cp:revision>
  <dcterms:created xsi:type="dcterms:W3CDTF">2024-09-05T00:35:03Z</dcterms:created>
  <dcterms:modified xsi:type="dcterms:W3CDTF">2024-10-21T23:27:29Z</dcterms:modified>
</cp:coreProperties>
</file>