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38_1AA15D7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5" r:id="rId2"/>
    <p:sldId id="317" r:id="rId3"/>
    <p:sldId id="306" r:id="rId4"/>
    <p:sldId id="307" r:id="rId5"/>
    <p:sldId id="312" r:id="rId6"/>
    <p:sldId id="313" r:id="rId7"/>
    <p:sldId id="31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CFD5F7-4367-F1A0-A838-3CE63BC57AF8}" name="전유진(컴퓨터공학전공)" initials="전" userId="S::yujinjun@i.ewha.ac.kr::81c53784-58eb-47d7-82ad-38f34da68a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9" autoAdjust="0"/>
    <p:restoredTop sz="94649"/>
  </p:normalViewPr>
  <p:slideViewPr>
    <p:cSldViewPr>
      <p:cViewPr varScale="1">
        <p:scale>
          <a:sx n="64" d="100"/>
          <a:sy n="64" d="100"/>
        </p:scale>
        <p:origin x="163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973"/>
    </p:cViewPr>
  </p:sorterViewPr>
  <p:notesViewPr>
    <p:cSldViewPr>
      <p:cViewPr varScale="1">
        <p:scale>
          <a:sx n="146" d="100"/>
          <a:sy n="146" d="100"/>
        </p:scale>
        <p:origin x="5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comments/modernComment_138_1AA15D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7F2255-38F2-46F6-9C4E-AD2168FE093D}" authorId="{D8CFD5F7-4367-F1A0-A838-3CE63BC57AF8}" created="2024-10-22T00:01:17.64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46782838" sldId="312"/>
      <ac:spMk id="19" creationId="{00000000-0000-0000-0000-000000000000}"/>
      <ac:txMk cp="543" len="4">
        <ac:context len="735" hash="1350528947"/>
      </ac:txMk>
    </ac:txMkLst>
    <p188:pos x="968559" y="4401413"/>
    <p188:replyLst>
      <p188:reply id="{AA628C6E-46F9-4661-A2B4-38F04D7968A4}" authorId="{D8CFD5F7-4367-F1A0-A838-3CE63BC57AF8}" created="2024-10-22T00:06:41.537">
        <p188:txBody>
          <a:bodyPr/>
          <a:lstStyle/>
          <a:p>
            <a:r>
              <a:rPr lang="ko-KR" altLang="en-US"/>
              <a:t>The amount of rain the Midwest received in spring was much heavier than usual.</a:t>
            </a:r>
          </a:p>
        </p188:txBody>
      </p188:reply>
    </p188:replyLst>
    <p188:txBody>
      <a:bodyPr/>
      <a:lstStyle/>
      <a:p>
        <a:r>
          <a:rPr lang="ko-KR" altLang="en-US"/>
          <a:t>What is “this” reffering?</a:t>
        </a:r>
      </a:p>
    </p188:txBody>
  </p188:cm>
  <p188:cm id="{4E08C6DB-0C66-4C4E-BEAB-CB97C7313CEB}" authorId="{D8CFD5F7-4367-F1A0-A838-3CE63BC57AF8}" created="2024-10-22T00:01:31.36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46782838" sldId="312"/>
      <ac:spMk id="19" creationId="{00000000-0000-0000-0000-000000000000}"/>
      <ac:txMk cp="668" len="9">
        <ac:context len="735" hash="1350528947"/>
      </ac:txMk>
    </ac:txMkLst>
    <p188:pos x="998376" y="5246239"/>
    <p188:replyLst>
      <p188:reply id="{E9303A0A-189C-45C5-8A00-ABCC7EEE9FAF}" authorId="{D8CFD5F7-4367-F1A0-A838-3CE63BC57AF8}" created="2024-10-22T00:06:37.795">
        <p188:txBody>
          <a:bodyPr/>
          <a:lstStyle/>
          <a:p>
            <a:r>
              <a:rPr lang="ko-KR" altLang="en-US"/>
              <a:t>The amount of rain the Midwest </a:t>
            </a:r>
          </a:p>
        </p188:txBody>
      </p188:reply>
    </p188:replyLst>
    <p188:txBody>
      <a:bodyPr/>
      <a:lstStyle/>
      <a:p>
        <a:r>
          <a:rPr lang="ko-KR" altLang="en-US"/>
          <a:t>What is “it” reffering?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087D0-28ED-D84C-93F7-83CB77290261}" type="datetimeFigureOut">
              <a:rPr lang="en-KR" smtClean="0"/>
              <a:t>10/22/2024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F2D29-E33A-6F45-8E13-7C8CB310D14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07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AC2-DE08-420F-9A80-574D6E525210}" type="datetimeFigureOut">
              <a:rPr lang="ko-KR" altLang="en-US" smtClean="0"/>
              <a:pPr/>
              <a:t>2024-10-22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C06D-3076-493F-8FA0-0D09641F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4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AC2-DE08-420F-9A80-574D6E525210}" type="datetimeFigureOut">
              <a:rPr lang="ko-KR" altLang="en-US" smtClean="0"/>
              <a:pPr/>
              <a:t>2024-10-22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C06D-3076-493F-8FA0-0D09641F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8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AC2-DE08-420F-9A80-574D6E525210}" type="datetimeFigureOut">
              <a:rPr lang="ko-KR" altLang="en-US" smtClean="0"/>
              <a:pPr/>
              <a:t>2024-10-22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C06D-3076-493F-8FA0-0D09641F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9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AC2-DE08-420F-9A80-574D6E525210}" type="datetimeFigureOut">
              <a:rPr lang="ko-KR" altLang="en-US" smtClean="0"/>
              <a:pPr/>
              <a:t>2024-10-22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C06D-3076-493F-8FA0-0D09641F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4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AC2-DE08-420F-9A80-574D6E525210}" type="datetimeFigureOut">
              <a:rPr lang="ko-KR" altLang="en-US" smtClean="0"/>
              <a:pPr/>
              <a:t>2024-10-22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C06D-3076-493F-8FA0-0D09641F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90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AC2-DE08-420F-9A80-574D6E525210}" type="datetimeFigureOut">
              <a:rPr lang="ko-KR" altLang="en-US" smtClean="0"/>
              <a:pPr/>
              <a:t>2024-10-22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C06D-3076-493F-8FA0-0D09641F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8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AC2-DE08-420F-9A80-574D6E525210}" type="datetimeFigureOut">
              <a:rPr lang="ko-KR" altLang="en-US" smtClean="0"/>
              <a:pPr/>
              <a:t>2024-10-22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C06D-3076-493F-8FA0-0D09641F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0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AC2-DE08-420F-9A80-574D6E525210}" type="datetimeFigureOut">
              <a:rPr lang="ko-KR" altLang="en-US" smtClean="0"/>
              <a:pPr/>
              <a:t>2024-10-22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C06D-3076-493F-8FA0-0D09641F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AC2-DE08-420F-9A80-574D6E525210}" type="datetimeFigureOut">
              <a:rPr lang="ko-KR" altLang="en-US" smtClean="0"/>
              <a:pPr/>
              <a:t>2024-10-22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C06D-3076-493F-8FA0-0D09641F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3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AC2-DE08-420F-9A80-574D6E525210}" type="datetimeFigureOut">
              <a:rPr lang="ko-KR" altLang="en-US" smtClean="0"/>
              <a:pPr/>
              <a:t>2024-10-22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C06D-3076-493F-8FA0-0D09641F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8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AC2-DE08-420F-9A80-574D6E525210}" type="datetimeFigureOut">
              <a:rPr lang="ko-KR" altLang="en-US" smtClean="0"/>
              <a:pPr/>
              <a:t>2024-10-22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C06D-3076-493F-8FA0-0D09641F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0BAC2-DE08-420F-9A80-574D6E525210}" type="datetimeFigureOut">
              <a:rPr lang="ko-KR" altLang="en-US" smtClean="0"/>
              <a:pPr/>
              <a:t>2024-10-22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C06D-3076-493F-8FA0-0D09641FA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3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8_1AA15D7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Pronoun Reference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3744416"/>
          </a:xfrm>
        </p:spPr>
        <p:txBody>
          <a:bodyPr>
            <a:noAutofit/>
          </a:bodyPr>
          <a:lstStyle/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Pronouns help readers track essential sentence elements. If readers have </a:t>
            </a:r>
            <a:r>
              <a:rPr lang="en-US" altLang="ko-KR" sz="2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verbal cues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to follow—pronouns AND </a:t>
            </a:r>
            <a:r>
              <a:rPr lang="en-US" altLang="ko-KR" sz="2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transitions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—they can forge connections between information in the paragraph to trace a unified sequence of ideas.</a:t>
            </a:r>
          </a:p>
          <a:p>
            <a:pPr marL="0" indent="0">
              <a:buNone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Pronouns also help writers </a:t>
            </a:r>
            <a:r>
              <a:rPr lang="en-US" altLang="ko-KR" sz="2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avoid repeating a noun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(phrase) monotonously and thus </a:t>
            </a:r>
            <a:r>
              <a:rPr lang="en-US" altLang="ko-KR" sz="2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reduce wordiness.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e.g., </a:t>
            </a:r>
            <a:r>
              <a:rPr lang="en-US" altLang="ko-KR" sz="2400" u="sng" dirty="0">
                <a:latin typeface="Arial" panose="020B0604020202020204" pitchFamily="34" charset="0"/>
                <a:cs typeface="Arial" panose="020B0604020202020204" pitchFamily="34" charset="0"/>
              </a:rPr>
              <a:t>The largest snake in the zoo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was big enough to wrap </a:t>
            </a:r>
            <a:r>
              <a:rPr lang="en-US" altLang="ko-KR" sz="2400" u="sng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en-US" altLang="ko-KR" sz="2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body twice around me. (</a:t>
            </a:r>
            <a:r>
              <a:rPr lang="en-US" altLang="ko-KR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less wordy = concise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742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Pronoun Reference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2880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A pronoun should </a:t>
            </a:r>
            <a:r>
              <a:rPr lang="en-US" altLang="ko-KR" sz="2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clearly refer to one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unmistakable noun (phrase) that comes before the pronoun.</a:t>
            </a: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e.g.,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The lecturers gave a presentation about last year’s model, </a:t>
            </a:r>
          </a:p>
          <a:p>
            <a:pPr marL="0" indent="0">
              <a:buNone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  which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was very popular.</a:t>
            </a:r>
            <a:b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       The supervisors told the workers that </a:t>
            </a:r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would receive a </a:t>
            </a:r>
          </a:p>
          <a:p>
            <a:pPr marL="0" indent="0">
              <a:buNone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       bonus.</a:t>
            </a:r>
          </a:p>
          <a:p>
            <a:pPr marL="0" indent="0">
              <a:buNone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       When students register online, </a:t>
            </a:r>
            <a:r>
              <a:rPr lang="en-US" altLang="ko-KR" sz="2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always have to pay a </a:t>
            </a:r>
          </a:p>
          <a:p>
            <a:pPr marL="0" indent="0">
              <a:buNone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       registration fee.</a:t>
            </a:r>
          </a:p>
          <a:p>
            <a:pPr marL="0" indent="0">
              <a:buNone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2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Editing strategies: 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Check whether your pronoun has a referent. 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If the referent is unclear because it is too far away from the pronoun, replace the pronoun with the referent.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B182CE23-DEE2-4C49-A380-D8746103039F}"/>
              </a:ext>
            </a:extLst>
          </p:cNvPr>
          <p:cNvSpPr/>
          <p:nvPr/>
        </p:nvSpPr>
        <p:spPr>
          <a:xfrm>
            <a:off x="5364088" y="4221088"/>
            <a:ext cx="2664296" cy="792088"/>
          </a:xfrm>
          <a:prstGeom prst="wedgeRoundRectCallout">
            <a:avLst>
              <a:gd name="adj1" fmla="val -42943"/>
              <a:gd name="adj2" fmla="val -717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틀렸다</a:t>
            </a:r>
            <a:r>
              <a:rPr lang="en-US" altLang="ko-KR" dirty="0"/>
              <a:t>. </a:t>
            </a:r>
          </a:p>
          <a:p>
            <a:pPr algn="ctr"/>
            <a:r>
              <a:rPr lang="en-US" altLang="ko-KR" dirty="0"/>
              <a:t>Students=/= you.</a:t>
            </a:r>
            <a:br>
              <a:rPr lang="en-US" altLang="ko-KR" dirty="0"/>
            </a:br>
            <a:r>
              <a:rPr lang="en-US" altLang="ko-KR" dirty="0"/>
              <a:t>They</a:t>
            </a:r>
            <a:r>
              <a:rPr lang="ko-KR" altLang="en-US" dirty="0"/>
              <a:t>로 바꿔야함</a:t>
            </a:r>
          </a:p>
        </p:txBody>
      </p:sp>
    </p:spTree>
    <p:extLst>
      <p:ext uri="{BB962C8B-B14F-4D97-AF65-F5344CB8AC3E}">
        <p14:creationId xmlns:p14="http://schemas.microsoft.com/office/powerpoint/2010/main" val="284857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+ (summary word)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032448"/>
          </a:xfrm>
        </p:spPr>
        <p:txBody>
          <a:bodyPr>
            <a:noAutofit/>
          </a:bodyPr>
          <a:lstStyle/>
          <a:p>
            <a:pPr algn="just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“This + (</a:t>
            </a:r>
            <a:r>
              <a:rPr lang="en-US" altLang="ko-KR" sz="2600" dirty="0">
                <a:latin typeface="Arial" panose="020B0604020202020204" pitchFamily="34" charset="0"/>
                <a:cs typeface="Arial" panose="020B0604020202020204" pitchFamily="34" charset="0"/>
              </a:rPr>
              <a:t>summary word)” refers back to an idea in the previous sentence. </a:t>
            </a:r>
            <a:r>
              <a:rPr lang="en-US" altLang="ko-KR" sz="2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These phrases summarize what has already been said </a:t>
            </a:r>
            <a:r>
              <a:rPr lang="en-US" altLang="ko-KR" sz="2600" dirty="0">
                <a:latin typeface="Arial" panose="020B0604020202020204" pitchFamily="34" charset="0"/>
                <a:cs typeface="Arial" panose="020B0604020202020204" pitchFamily="34" charset="0"/>
              </a:rPr>
              <a:t>and pick up where the previous sentence has left off. </a:t>
            </a:r>
          </a:p>
          <a:p>
            <a:pPr algn="just"/>
            <a:endParaRPr lang="en-US" altLang="ko-K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2600" dirty="0">
                <a:latin typeface="Arial" panose="020B0604020202020204" pitchFamily="34" charset="0"/>
                <a:cs typeface="Arial" panose="020B0604020202020204" pitchFamily="34" charset="0"/>
              </a:rPr>
              <a:t>“This” may be used alone, although, a better strategy would be to follow “this” with a noun </a:t>
            </a:r>
            <a:r>
              <a:rPr lang="en-US" altLang="ko-KR" sz="2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 that the meaning is clear</a:t>
            </a:r>
            <a:r>
              <a:rPr lang="en-US" altLang="ko-KR" sz="2600" dirty="0">
                <a:latin typeface="Arial" panose="020B0604020202020204" pitchFamily="34" charset="0"/>
                <a:cs typeface="Arial" panose="020B0604020202020204" pitchFamily="34" charset="0"/>
              </a:rPr>
              <a:t>, if there is a possibility that the reader might be confused. </a:t>
            </a:r>
          </a:p>
          <a:p>
            <a:pPr marL="0" indent="0" algn="just"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8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5283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ko-KR" sz="2000" u="sng" dirty="0">
                <a:latin typeface="Arial" panose="020B0604020202020204" pitchFamily="34" charset="0"/>
                <a:cs typeface="Arial" panose="020B0604020202020204" pitchFamily="34" charset="0"/>
              </a:rPr>
              <a:t>What does “</a:t>
            </a:r>
            <a:r>
              <a:rPr lang="en-US" altLang="ko-KR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this understanding” </a:t>
            </a:r>
            <a:r>
              <a:rPr lang="en-US" altLang="ko-KR" sz="2000" u="sng" dirty="0">
                <a:latin typeface="Arial" panose="020B0604020202020204" pitchFamily="34" charset="0"/>
                <a:cs typeface="Arial" panose="020B0604020202020204" pitchFamily="34" charset="0"/>
              </a:rPr>
              <a:t>refer to?</a:t>
            </a:r>
          </a:p>
          <a:p>
            <a:pPr marL="0" indent="0" algn="just">
              <a:buNone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ESL lecturers know that students need to understand the differences between formal and informal language. However, </a:t>
            </a:r>
            <a:r>
              <a:rPr lang="en-US" altLang="ko-K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cannot usually be acquired quickly. </a:t>
            </a:r>
          </a:p>
          <a:p>
            <a:pPr marL="0" indent="0" algn="just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ko-KR" sz="2000" u="sng" dirty="0">
                <a:latin typeface="Arial" panose="020B0604020202020204" pitchFamily="34" charset="0"/>
                <a:cs typeface="Arial" panose="020B0604020202020204" pitchFamily="34" charset="0"/>
              </a:rPr>
              <a:t>What does “</a:t>
            </a:r>
            <a:r>
              <a:rPr lang="en-US" altLang="ko-KR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this situation” </a:t>
            </a:r>
            <a:r>
              <a:rPr lang="en-US" altLang="ko-KR" sz="2000" u="sng" dirty="0">
                <a:latin typeface="Arial" panose="020B0604020202020204" pitchFamily="34" charset="0"/>
                <a:cs typeface="Arial" panose="020B0604020202020204" pitchFamily="34" charset="0"/>
              </a:rPr>
              <a:t>refer to?</a:t>
            </a: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In recent years, the number of students applying to Ph. D. programs has increased steadily, while the number of places available has remained constant. </a:t>
            </a:r>
            <a:r>
              <a:rPr lang="en-US" altLang="ko-K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This situation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has resulted in intense competition for admission. </a:t>
            </a:r>
          </a:p>
          <a:p>
            <a:pPr marL="0" indent="0" algn="just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41424" y="292494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“Understand(</a:t>
            </a:r>
            <a:r>
              <a:rPr lang="en-US" altLang="ko-K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) the differences between formal and informal language”</a:t>
            </a:r>
            <a:endParaRPr lang="ko-KR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3528" y="5733256"/>
            <a:ext cx="8229600" cy="468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The entire previous sentence</a:t>
            </a:r>
            <a:endParaRPr lang="ko-KR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3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2880320"/>
          </a:xfrm>
        </p:spPr>
        <p:txBody>
          <a:bodyPr>
            <a:noAutofit/>
          </a:bodyPr>
          <a:lstStyle/>
          <a:p>
            <a:pPr algn="just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Both ‘it’ and ‘this’ can be used to refer back to something in the previous sentence. 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The amount of rain the Midwest received in spring was much heavier than usual.</a:t>
            </a:r>
          </a:p>
          <a:p>
            <a:pPr marL="0" indent="0" algn="just">
              <a:buNone/>
            </a:pPr>
            <a:endParaRPr lang="en-US" altLang="ko-KR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ko-KR" sz="2000" u="sng" dirty="0">
                <a:latin typeface="Arial" panose="020B0604020202020204" pitchFamily="34" charset="0"/>
                <a:cs typeface="Arial" panose="020B0604020202020204" pitchFamily="34" charset="0"/>
              </a:rPr>
              <a:t>Which of the sentences in each set make better sense as a follow-up? Why?</a:t>
            </a:r>
          </a:p>
          <a:p>
            <a:pPr algn="just">
              <a:buAutoNum type="alphaL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In fact, it was the second heaviest on record. </a:t>
            </a:r>
          </a:p>
          <a:p>
            <a:pPr algn="just">
              <a:buAutoNum type="alphaL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In fact, this was the second heaviest on record.</a:t>
            </a:r>
          </a:p>
          <a:p>
            <a:pPr marL="0" indent="0" algn="just">
              <a:buNone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AutoNum type="alphaL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In fact, it was even heavier than the amount of rain recorded in 1999.</a:t>
            </a:r>
          </a:p>
          <a:p>
            <a:pPr algn="just">
              <a:buFont typeface="Arial" pitchFamily="34" charset="0"/>
              <a:buAutoNum type="alphaL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In fact, this was even heavier than the amount of rain recorded in 1999.</a:t>
            </a:r>
          </a:p>
          <a:p>
            <a:pPr marL="0" indent="0" algn="just">
              <a:buNone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itchFamily="34" charset="0"/>
              <a:buAutoNum type="alphaL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It has led to huge losses in the millions of the dollars.</a:t>
            </a:r>
          </a:p>
          <a:p>
            <a:pPr algn="just">
              <a:buFont typeface="Arial" pitchFamily="34" charset="0"/>
              <a:buAutoNum type="alphaL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This has led to huge losses in the millions of the dollars.</a:t>
            </a:r>
          </a:p>
          <a:p>
            <a:pPr algn="just">
              <a:buFont typeface="Arial" pitchFamily="34" charset="0"/>
              <a:buAutoNum type="alphaLcPeriod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a.   It may be connected to increasing destruction of wetlands.</a:t>
            </a:r>
          </a:p>
          <a:p>
            <a:pPr marL="0" indent="0" algn="just">
              <a:buNone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b.   This may be connected to increasing destruction of wetlands.</a:t>
            </a:r>
          </a:p>
          <a:p>
            <a:pPr algn="just">
              <a:buFont typeface="Arial" pitchFamily="34" charset="0"/>
              <a:buAutoNum type="alphaLcPeriod"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AutoNum type="alphaLcPeriod"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3284984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4149080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5301208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6165304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7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296144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It” refers to the subject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(the amount of rain in the Midwest), while </a:t>
            </a:r>
            <a:r>
              <a:rPr lang="en-US" altLang="ko-KR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“this” refers to the entire idea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(the amount of rain in the Midwest was heavier than usual in spring.)</a:t>
            </a:r>
          </a:p>
          <a:p>
            <a:pPr algn="just">
              <a:buFont typeface="Arial" pitchFamily="34" charset="0"/>
              <a:buAutoNum type="alphaLcPeriod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AutoNum type="alphaLcPeriod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1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text&#10;&#10;Description automatically generated">
            <a:extLst>
              <a:ext uri="{FF2B5EF4-FFF2-40B4-BE49-F238E27FC236}">
                <a16:creationId xmlns:a16="http://schemas.microsoft.com/office/drawing/2014/main" id="{2D3CADE5-AAF0-26B5-0EBD-5DD6B5338D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5"/>
            <a:ext cx="9175420" cy="24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582</Words>
  <Application>Microsoft Office PowerPoint</Application>
  <PresentationFormat>화면 슬라이드 쇼(4:3)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Wingdings</vt:lpstr>
      <vt:lpstr>Office 테마</vt:lpstr>
      <vt:lpstr>Pronoun Reference</vt:lpstr>
      <vt:lpstr>Pronoun Reference</vt:lpstr>
      <vt:lpstr>This + (summary word)</vt:lpstr>
      <vt:lpstr>Exercise</vt:lpstr>
      <vt:lpstr>Exercise</vt:lpstr>
      <vt:lpstr>Exercise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Writing Approach, Purpose &amp; Strategy</dc:title>
  <dc:creator>haejin</dc:creator>
  <cp:lastModifiedBy>전유진(컴퓨터공학전공)</cp:lastModifiedBy>
  <cp:revision>113</cp:revision>
  <dcterms:created xsi:type="dcterms:W3CDTF">2012-12-25T05:50:46Z</dcterms:created>
  <dcterms:modified xsi:type="dcterms:W3CDTF">2024-10-22T00:06:46Z</dcterms:modified>
</cp:coreProperties>
</file>