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65" r:id="rId1"/>
  </p:sldMasterIdLst>
  <p:notesMasterIdLst>
    <p:notesMasterId r:id="rId45"/>
  </p:notesMasterIdLst>
  <p:sldIdLst>
    <p:sldId id="256" r:id="rId2"/>
    <p:sldId id="312" r:id="rId3"/>
    <p:sldId id="342" r:id="rId4"/>
    <p:sldId id="271" r:id="rId5"/>
    <p:sldId id="335" r:id="rId6"/>
    <p:sldId id="336" r:id="rId7"/>
    <p:sldId id="310" r:id="rId8"/>
    <p:sldId id="332" r:id="rId9"/>
    <p:sldId id="331" r:id="rId10"/>
    <p:sldId id="314" r:id="rId11"/>
    <p:sldId id="325" r:id="rId12"/>
    <p:sldId id="349" r:id="rId13"/>
    <p:sldId id="345" r:id="rId14"/>
    <p:sldId id="309" r:id="rId15"/>
    <p:sldId id="346" r:id="rId16"/>
    <p:sldId id="322" r:id="rId17"/>
    <p:sldId id="315" r:id="rId18"/>
    <p:sldId id="316" r:id="rId19"/>
    <p:sldId id="273" r:id="rId20"/>
    <p:sldId id="308" r:id="rId21"/>
    <p:sldId id="327" r:id="rId22"/>
    <p:sldId id="338" r:id="rId23"/>
    <p:sldId id="318" r:id="rId24"/>
    <p:sldId id="277" r:id="rId25"/>
    <p:sldId id="278" r:id="rId26"/>
    <p:sldId id="343" r:id="rId27"/>
    <p:sldId id="347" r:id="rId28"/>
    <p:sldId id="348" r:id="rId29"/>
    <p:sldId id="320" r:id="rId30"/>
    <p:sldId id="328" r:id="rId31"/>
    <p:sldId id="282" r:id="rId32"/>
    <p:sldId id="340" r:id="rId33"/>
    <p:sldId id="330" r:id="rId34"/>
    <p:sldId id="337" r:id="rId35"/>
    <p:sldId id="284" r:id="rId36"/>
    <p:sldId id="329" r:id="rId37"/>
    <p:sldId id="288" r:id="rId38"/>
    <p:sldId id="323" r:id="rId39"/>
    <p:sldId id="321" r:id="rId40"/>
    <p:sldId id="287" r:id="rId41"/>
    <p:sldId id="341" r:id="rId42"/>
    <p:sldId id="344" r:id="rId43"/>
    <p:sldId id="313" r:id="rId44"/>
  </p:sldIdLst>
  <p:sldSz cx="9144000" cy="5143500" type="screen16x9"/>
  <p:notesSz cx="6858000" cy="9144000"/>
  <p:defaultTextStyle>
    <a:defPPr>
      <a:defRPr lang="en-US"/>
    </a:defPPr>
    <a:lvl1pPr algn="ctr" rtl="0" fontAlgn="base">
      <a:spcBef>
        <a:spcPct val="0"/>
      </a:spcBef>
      <a:spcAft>
        <a:spcPct val="0"/>
      </a:spcAft>
      <a:defRPr sz="2699" kern="1200">
        <a:solidFill>
          <a:srgbClr val="000000"/>
        </a:solidFill>
        <a:latin typeface="Gill Sans" pitchFamily="-109" charset="0"/>
        <a:ea typeface="ヒラギノ角ゴ ProN W3" pitchFamily="-109" charset="-128"/>
        <a:cs typeface="+mn-cs"/>
        <a:sym typeface="Gill Sans" pitchFamily="-109" charset="0"/>
      </a:defRPr>
    </a:lvl1pPr>
    <a:lvl2pPr marL="285988" indent="997" algn="ctr" rtl="0" fontAlgn="base">
      <a:spcBef>
        <a:spcPct val="0"/>
      </a:spcBef>
      <a:spcAft>
        <a:spcPct val="0"/>
      </a:spcAft>
      <a:defRPr sz="2699" kern="1200">
        <a:solidFill>
          <a:srgbClr val="000000"/>
        </a:solidFill>
        <a:latin typeface="Gill Sans" pitchFamily="-109" charset="0"/>
        <a:ea typeface="ヒラギノ角ゴ ProN W3" pitchFamily="-109" charset="-128"/>
        <a:cs typeface="+mn-cs"/>
        <a:sym typeface="Gill Sans" pitchFamily="-109" charset="0"/>
      </a:defRPr>
    </a:lvl2pPr>
    <a:lvl3pPr marL="572973" indent="997" algn="ctr" rtl="0" fontAlgn="base">
      <a:spcBef>
        <a:spcPct val="0"/>
      </a:spcBef>
      <a:spcAft>
        <a:spcPct val="0"/>
      </a:spcAft>
      <a:defRPr sz="2699" kern="1200">
        <a:solidFill>
          <a:srgbClr val="000000"/>
        </a:solidFill>
        <a:latin typeface="Gill Sans" pitchFamily="-109" charset="0"/>
        <a:ea typeface="ヒラギノ角ゴ ProN W3" pitchFamily="-109" charset="-128"/>
        <a:cs typeface="+mn-cs"/>
        <a:sym typeface="Gill Sans" pitchFamily="-109" charset="0"/>
      </a:defRPr>
    </a:lvl3pPr>
    <a:lvl4pPr marL="859957" indent="997" algn="ctr" rtl="0" fontAlgn="base">
      <a:spcBef>
        <a:spcPct val="0"/>
      </a:spcBef>
      <a:spcAft>
        <a:spcPct val="0"/>
      </a:spcAft>
      <a:defRPr sz="2699" kern="1200">
        <a:solidFill>
          <a:srgbClr val="000000"/>
        </a:solidFill>
        <a:latin typeface="Gill Sans" pitchFamily="-109" charset="0"/>
        <a:ea typeface="ヒラギノ角ゴ ProN W3" pitchFamily="-109" charset="-128"/>
        <a:cs typeface="+mn-cs"/>
        <a:sym typeface="Gill Sans" pitchFamily="-109" charset="0"/>
      </a:defRPr>
    </a:lvl4pPr>
    <a:lvl5pPr marL="1146942" indent="997" algn="ctr" rtl="0" fontAlgn="base">
      <a:spcBef>
        <a:spcPct val="0"/>
      </a:spcBef>
      <a:spcAft>
        <a:spcPct val="0"/>
      </a:spcAft>
      <a:defRPr sz="2699" kern="1200">
        <a:solidFill>
          <a:srgbClr val="000000"/>
        </a:solidFill>
        <a:latin typeface="Gill Sans" pitchFamily="-109" charset="0"/>
        <a:ea typeface="ヒラギノ角ゴ ProN W3" pitchFamily="-109" charset="-128"/>
        <a:cs typeface="+mn-cs"/>
        <a:sym typeface="Gill Sans" pitchFamily="-109" charset="0"/>
      </a:defRPr>
    </a:lvl5pPr>
    <a:lvl6pPr marL="1434922" algn="l" defTabSz="573969" rtl="0" eaLnBrk="1" latinLnBrk="0" hangingPunct="1">
      <a:defRPr sz="2699" kern="1200">
        <a:solidFill>
          <a:srgbClr val="000000"/>
        </a:solidFill>
        <a:latin typeface="Gill Sans" pitchFamily="-109" charset="0"/>
        <a:ea typeface="ヒラギノ角ゴ ProN W3" pitchFamily="-109" charset="-128"/>
        <a:cs typeface="+mn-cs"/>
        <a:sym typeface="Gill Sans" pitchFamily="-109" charset="0"/>
      </a:defRPr>
    </a:lvl6pPr>
    <a:lvl7pPr marL="1721907" algn="l" defTabSz="573969" rtl="0" eaLnBrk="1" latinLnBrk="0" hangingPunct="1">
      <a:defRPr sz="2699" kern="1200">
        <a:solidFill>
          <a:srgbClr val="000000"/>
        </a:solidFill>
        <a:latin typeface="Gill Sans" pitchFamily="-109" charset="0"/>
        <a:ea typeface="ヒラギノ角ゴ ProN W3" pitchFamily="-109" charset="-128"/>
        <a:cs typeface="+mn-cs"/>
        <a:sym typeface="Gill Sans" pitchFamily="-109" charset="0"/>
      </a:defRPr>
    </a:lvl7pPr>
    <a:lvl8pPr marL="2008891" algn="l" defTabSz="573969" rtl="0" eaLnBrk="1" latinLnBrk="0" hangingPunct="1">
      <a:defRPr sz="2699" kern="1200">
        <a:solidFill>
          <a:srgbClr val="000000"/>
        </a:solidFill>
        <a:latin typeface="Gill Sans" pitchFamily="-109" charset="0"/>
        <a:ea typeface="ヒラギノ角ゴ ProN W3" pitchFamily="-109" charset="-128"/>
        <a:cs typeface="+mn-cs"/>
        <a:sym typeface="Gill Sans" pitchFamily="-109" charset="0"/>
      </a:defRPr>
    </a:lvl8pPr>
    <a:lvl9pPr marL="2295876" algn="l" defTabSz="573969" rtl="0" eaLnBrk="1" latinLnBrk="0" hangingPunct="1">
      <a:defRPr sz="2699" kern="1200">
        <a:solidFill>
          <a:srgbClr val="000000"/>
        </a:solidFill>
        <a:latin typeface="Gill Sans" pitchFamily="-109" charset="0"/>
        <a:ea typeface="ヒラギノ角ゴ ProN W3" pitchFamily="-109" charset="-128"/>
        <a:cs typeface="+mn-cs"/>
        <a:sym typeface="Gill Sans" pitchFamily="-109"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93B0"/>
    <a:srgbClr val="F7D489"/>
    <a:srgbClr val="78A9CA"/>
    <a:srgbClr val="D0B782"/>
    <a:srgbClr val="C0C0FD"/>
    <a:srgbClr val="C0C0D8"/>
    <a:srgbClr val="F7A589"/>
    <a:srgbClr val="F7C289"/>
    <a:srgbClr val="7D562B"/>
    <a:srgbClr val="3C29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38" autoAdjust="0"/>
    <p:restoredTop sz="94694" autoAdjust="0"/>
  </p:normalViewPr>
  <p:slideViewPr>
    <p:cSldViewPr>
      <p:cViewPr varScale="1">
        <p:scale>
          <a:sx n="161" d="100"/>
          <a:sy n="161" d="100"/>
        </p:scale>
        <p:origin x="240"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ヒラギノ角ゴ ProN W3" pitchFamily="-109"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D7EFC69-DB6A-47E3-9F88-8A7BA1D542BA}" type="datetime1">
              <a:rPr lang="en-US"/>
              <a:pPr/>
              <a:t>9/1/21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cs typeface="ヒラギノ角ゴ ProN W3" pitchFamily="-109"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1516C64-A2C5-4B90-BC60-BC442F39CDAF}" type="slidenum">
              <a:rPr lang="en-US"/>
              <a:pPr/>
              <a:t>‹#›</a:t>
            </a:fld>
            <a:endParaRPr lang="en-US"/>
          </a:p>
        </p:txBody>
      </p:sp>
    </p:spTree>
    <p:extLst>
      <p:ext uri="{BB962C8B-B14F-4D97-AF65-F5344CB8AC3E}">
        <p14:creationId xmlns:p14="http://schemas.microsoft.com/office/powerpoint/2010/main" val="220918087"/>
      </p:ext>
    </p:extLst>
  </p:cSld>
  <p:clrMap bg1="lt1" tx1="dk1" bg2="lt2" tx2="dk2" accent1="accent1" accent2="accent2" accent3="accent3" accent4="accent4" accent5="accent5" accent6="accent6" hlink="hlink" folHlink="folHlink"/>
  <p:notesStyle>
    <a:lvl1pPr algn="l" defTabSz="286984" rtl="0" fontAlgn="base">
      <a:spcBef>
        <a:spcPct val="30000"/>
      </a:spcBef>
      <a:spcAft>
        <a:spcPct val="0"/>
      </a:spcAft>
      <a:defRPr sz="753" kern="1200">
        <a:solidFill>
          <a:schemeClr val="tx1"/>
        </a:solidFill>
        <a:latin typeface="+mn-lt"/>
        <a:ea typeface="ＭＳ Ｐゴシック" pitchFamily="-109" charset="-128"/>
        <a:cs typeface="+mn-cs"/>
      </a:defRPr>
    </a:lvl1pPr>
    <a:lvl2pPr marL="286984" algn="l" defTabSz="286984" rtl="0" fontAlgn="base">
      <a:spcBef>
        <a:spcPct val="30000"/>
      </a:spcBef>
      <a:spcAft>
        <a:spcPct val="0"/>
      </a:spcAft>
      <a:defRPr sz="753" kern="1200">
        <a:solidFill>
          <a:schemeClr val="tx1"/>
        </a:solidFill>
        <a:latin typeface="+mn-lt"/>
        <a:ea typeface="ＭＳ Ｐゴシック" pitchFamily="-109" charset="-128"/>
        <a:cs typeface="+mn-cs"/>
      </a:defRPr>
    </a:lvl2pPr>
    <a:lvl3pPr marL="573969" algn="l" defTabSz="286984" rtl="0" fontAlgn="base">
      <a:spcBef>
        <a:spcPct val="30000"/>
      </a:spcBef>
      <a:spcAft>
        <a:spcPct val="0"/>
      </a:spcAft>
      <a:defRPr sz="753" kern="1200">
        <a:solidFill>
          <a:schemeClr val="tx1"/>
        </a:solidFill>
        <a:latin typeface="+mn-lt"/>
        <a:ea typeface="ＭＳ Ｐゴシック" pitchFamily="-109" charset="-128"/>
        <a:cs typeface="+mn-cs"/>
      </a:defRPr>
    </a:lvl3pPr>
    <a:lvl4pPr marL="860953" algn="l" defTabSz="286984" rtl="0" fontAlgn="base">
      <a:spcBef>
        <a:spcPct val="30000"/>
      </a:spcBef>
      <a:spcAft>
        <a:spcPct val="0"/>
      </a:spcAft>
      <a:defRPr sz="753" kern="1200">
        <a:solidFill>
          <a:schemeClr val="tx1"/>
        </a:solidFill>
        <a:latin typeface="+mn-lt"/>
        <a:ea typeface="ＭＳ Ｐゴシック" pitchFamily="-109" charset="-128"/>
        <a:cs typeface="+mn-cs"/>
      </a:defRPr>
    </a:lvl4pPr>
    <a:lvl5pPr marL="1147938" algn="l" defTabSz="286984" rtl="0" fontAlgn="base">
      <a:spcBef>
        <a:spcPct val="30000"/>
      </a:spcBef>
      <a:spcAft>
        <a:spcPct val="0"/>
      </a:spcAft>
      <a:defRPr sz="753" kern="1200">
        <a:solidFill>
          <a:schemeClr val="tx1"/>
        </a:solidFill>
        <a:latin typeface="+mn-lt"/>
        <a:ea typeface="ＭＳ Ｐゴシック" pitchFamily="-109" charset="-128"/>
        <a:cs typeface="+mn-cs"/>
      </a:defRPr>
    </a:lvl5pPr>
    <a:lvl6pPr marL="1434922" algn="l" defTabSz="286984" rtl="0" eaLnBrk="1" latinLnBrk="0" hangingPunct="1">
      <a:defRPr sz="753" kern="1200">
        <a:solidFill>
          <a:schemeClr val="tx1"/>
        </a:solidFill>
        <a:latin typeface="+mn-lt"/>
        <a:ea typeface="+mn-ea"/>
        <a:cs typeface="+mn-cs"/>
      </a:defRPr>
    </a:lvl6pPr>
    <a:lvl7pPr marL="1721907" algn="l" defTabSz="286984" rtl="0" eaLnBrk="1" latinLnBrk="0" hangingPunct="1">
      <a:defRPr sz="753" kern="1200">
        <a:solidFill>
          <a:schemeClr val="tx1"/>
        </a:solidFill>
        <a:latin typeface="+mn-lt"/>
        <a:ea typeface="+mn-ea"/>
        <a:cs typeface="+mn-cs"/>
      </a:defRPr>
    </a:lvl7pPr>
    <a:lvl8pPr marL="2008891" algn="l" defTabSz="286984" rtl="0" eaLnBrk="1" latinLnBrk="0" hangingPunct="1">
      <a:defRPr sz="753" kern="1200">
        <a:solidFill>
          <a:schemeClr val="tx1"/>
        </a:solidFill>
        <a:latin typeface="+mn-lt"/>
        <a:ea typeface="+mn-ea"/>
        <a:cs typeface="+mn-cs"/>
      </a:defRPr>
    </a:lvl8pPr>
    <a:lvl9pPr marL="2295876" algn="l" defTabSz="286984" rtl="0" eaLnBrk="1" latinLnBrk="0" hangingPunct="1">
      <a:defRPr sz="75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Wrapper</a:t>
            </a:r>
          </a:p>
          <a:p>
            <a:r>
              <a:rPr lang="en-US" dirty="0"/>
              <a:t>HTTP, TCP, DNS</a:t>
            </a:r>
          </a:p>
        </p:txBody>
      </p:sp>
      <p:sp>
        <p:nvSpPr>
          <p:cNvPr id="4" name="Slide Number Placeholder 3"/>
          <p:cNvSpPr>
            <a:spLocks noGrp="1"/>
          </p:cNvSpPr>
          <p:nvPr>
            <p:ph type="sldNum" sz="quarter" idx="10"/>
          </p:nvPr>
        </p:nvSpPr>
        <p:spPr/>
        <p:txBody>
          <a:bodyPr/>
          <a:lstStyle/>
          <a:p>
            <a:fld id="{81516C64-A2C5-4B90-BC60-BC442F39CDAF}" type="slidenum">
              <a:rPr lang="en-US" smtClean="0"/>
              <a:pPr/>
              <a:t>5</a:t>
            </a:fld>
            <a:endParaRPr lang="en-US"/>
          </a:p>
        </p:txBody>
      </p:sp>
    </p:spTree>
    <p:extLst>
      <p:ext uri="{BB962C8B-B14F-4D97-AF65-F5344CB8AC3E}">
        <p14:creationId xmlns:p14="http://schemas.microsoft.com/office/powerpoint/2010/main" val="3748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About 5*10^28 per each of the 7Billion on </a:t>
            </a:r>
            <a:r>
              <a:rPr lang="en-US"/>
              <a:t>the planet</a:t>
            </a:r>
          </a:p>
        </p:txBody>
      </p:sp>
      <p:sp>
        <p:nvSpPr>
          <p:cNvPr id="4" name="Slide Number Placeholder 3"/>
          <p:cNvSpPr>
            <a:spLocks noGrp="1"/>
          </p:cNvSpPr>
          <p:nvPr>
            <p:ph type="sldNum" sz="quarter" idx="10"/>
          </p:nvPr>
        </p:nvSpPr>
        <p:spPr/>
        <p:txBody>
          <a:bodyPr/>
          <a:lstStyle/>
          <a:p>
            <a:fld id="{81516C64-A2C5-4B90-BC60-BC442F39CDAF}" type="slidenum">
              <a:rPr lang="en-US" smtClean="0"/>
              <a:pPr/>
              <a:t>26</a:t>
            </a:fld>
            <a:endParaRPr lang="en-US"/>
          </a:p>
        </p:txBody>
      </p:sp>
    </p:spTree>
    <p:extLst>
      <p:ext uri="{BB962C8B-B14F-4D97-AF65-F5344CB8AC3E}">
        <p14:creationId xmlns:p14="http://schemas.microsoft.com/office/powerpoint/2010/main" val="223573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TCP –</a:t>
            </a:r>
            <a:r>
              <a:rPr lang="en-US" baseline="0" dirty="0"/>
              <a:t> Mom calls you on your cell phone to come home for dinner</a:t>
            </a:r>
          </a:p>
          <a:p>
            <a:r>
              <a:rPr lang="en-US" baseline="0" dirty="0"/>
              <a:t>UDP – Mom shouts out the front door</a:t>
            </a:r>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32</a:t>
            </a:fld>
            <a:endParaRPr lang="en-US"/>
          </a:p>
        </p:txBody>
      </p:sp>
    </p:spTree>
    <p:extLst>
      <p:ext uri="{BB962C8B-B14F-4D97-AF65-F5344CB8AC3E}">
        <p14:creationId xmlns:p14="http://schemas.microsoft.com/office/powerpoint/2010/main" val="3869010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Like the </a:t>
            </a:r>
            <a:r>
              <a:rPr lang="en-US" dirty="0" err="1"/>
              <a:t>childs</a:t>
            </a:r>
            <a:r>
              <a:rPr lang="en-US" dirty="0"/>
              <a:t> game with a board and differently-</a:t>
            </a:r>
            <a:r>
              <a:rPr lang="en-US"/>
              <a:t>shaped holes</a:t>
            </a:r>
          </a:p>
          <a:p>
            <a:r>
              <a:rPr lang="en-US" dirty="0"/>
              <a:t>Like a screen fence, or sieve</a:t>
            </a:r>
          </a:p>
        </p:txBody>
      </p:sp>
      <p:sp>
        <p:nvSpPr>
          <p:cNvPr id="4" name="Slide Number Placeholder 3"/>
          <p:cNvSpPr>
            <a:spLocks noGrp="1"/>
          </p:cNvSpPr>
          <p:nvPr>
            <p:ph type="sldNum" sz="quarter" idx="10"/>
          </p:nvPr>
        </p:nvSpPr>
        <p:spPr/>
        <p:txBody>
          <a:bodyPr/>
          <a:lstStyle/>
          <a:p>
            <a:fld id="{81516C64-A2C5-4B90-BC60-BC442F39CDAF}" type="slidenum">
              <a:rPr lang="en-US" smtClean="0"/>
              <a:pPr/>
              <a:t>34</a:t>
            </a:fld>
            <a:endParaRPr lang="en-US"/>
          </a:p>
        </p:txBody>
      </p:sp>
    </p:spTree>
    <p:extLst>
      <p:ext uri="{BB962C8B-B14F-4D97-AF65-F5344CB8AC3E}">
        <p14:creationId xmlns:p14="http://schemas.microsoft.com/office/powerpoint/2010/main" val="67581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7681" y="971023"/>
            <a:ext cx="6488640" cy="2365448"/>
          </a:xfrm>
          <a:prstGeom prst="rect">
            <a:avLst/>
          </a:prstGeom>
          <a:ln w="3175">
            <a:solidFill>
              <a:schemeClr val="bg1"/>
            </a:solidFill>
          </a:ln>
          <a:effectLst>
            <a:outerShdw blurRad="63500" sx="100500" sy="100500" algn="ctr" rotWithShape="0">
              <a:prstClr val="black">
                <a:alpha val="50000"/>
              </a:prstClr>
            </a:outerShdw>
          </a:effectLst>
        </p:spPr>
        <p:txBody>
          <a:bodyPr lIns="68573" tIns="34286" rIns="68573" bIns="34286">
            <a:normAutofit/>
          </a:bodyPr>
          <a:lstStyle/>
          <a:p>
            <a:pPr defTabSz="684674">
              <a:lnSpc>
                <a:spcPct val="96000"/>
              </a:lnSpc>
              <a:spcBef>
                <a:spcPts val="1496"/>
              </a:spcBef>
              <a:buClr>
                <a:srgbClr val="6FB7D7"/>
              </a:buClr>
              <a:buSzPct val="110000"/>
              <a:buFont typeface="Wingdings 2" pitchFamily="-109" charset="2"/>
              <a:buNone/>
              <a:defRPr/>
            </a:pPr>
            <a:endParaRPr lang="en-US" sz="2373">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964541"/>
            <a:ext cx="6498158" cy="2384890"/>
          </a:xfrm>
        </p:spPr>
        <p:txBody>
          <a:bodyPr rtlCol="0" anchor="ctr" anchorCtr="0">
            <a:noAutofit/>
          </a:bodyPr>
          <a:lstStyle>
            <a:lvl1pPr marL="0" indent="0" algn="ctr" defTabSz="685673" rtl="0" eaLnBrk="1" latinLnBrk="0" hangingPunct="1">
              <a:spcBef>
                <a:spcPct val="0"/>
              </a:spcBef>
              <a:buClr>
                <a:schemeClr val="accent1">
                  <a:lumMod val="60000"/>
                  <a:lumOff val="40000"/>
                </a:schemeClr>
              </a:buClr>
              <a:buSzPct val="110000"/>
              <a:buFont typeface="Wingdings 2" pitchFamily="18" charset="2"/>
              <a:buNone/>
              <a:defRPr sz="3480" kern="1200">
                <a:solidFill>
                  <a:schemeClr val="accent1"/>
                </a:solidFill>
                <a:latin typeface="Kozuka Gothic Pro M" pitchFamily="34" charset="-128"/>
                <a:ea typeface="Kozuka Gothic Pro M" pitchFamily="34" charset="-128"/>
                <a:cs typeface="+mj-cs"/>
              </a:defRPr>
            </a:lvl1pPr>
          </a:lstStyle>
          <a:p>
            <a:r>
              <a:rPr lang="en-US"/>
              <a:t>Click to edit Master title style</a:t>
            </a:r>
            <a:endParaRPr/>
          </a:p>
        </p:txBody>
      </p:sp>
      <p:sp>
        <p:nvSpPr>
          <p:cNvPr id="3" name="Subtitle 2"/>
          <p:cNvSpPr>
            <a:spLocks noGrp="1"/>
          </p:cNvSpPr>
          <p:nvPr>
            <p:ph type="subTitle" idx="1"/>
          </p:nvPr>
        </p:nvSpPr>
        <p:spPr>
          <a:xfrm>
            <a:off x="1322922" y="3387787"/>
            <a:ext cx="6498159" cy="687481"/>
          </a:xfrm>
        </p:spPr>
        <p:txBody>
          <a:bodyPr rtlCol="0">
            <a:normAutofit/>
          </a:bodyPr>
          <a:lstStyle>
            <a:lvl1pPr marL="0" indent="0" algn="ctr" defTabSz="685673" rtl="0" eaLnBrk="1" latinLnBrk="0" hangingPunct="1">
              <a:spcBef>
                <a:spcPts val="225"/>
              </a:spcBef>
              <a:buClr>
                <a:schemeClr val="accent1">
                  <a:lumMod val="60000"/>
                  <a:lumOff val="40000"/>
                </a:schemeClr>
              </a:buClr>
              <a:buSzPct val="110000"/>
              <a:buFont typeface="Wingdings 2" pitchFamily="18" charset="2"/>
              <a:buNone/>
              <a:defRPr sz="1371" kern="1200">
                <a:solidFill>
                  <a:schemeClr val="tx1">
                    <a:tint val="75000"/>
                  </a:schemeClr>
                </a:solidFill>
                <a:latin typeface="Kozuka Gothic Pro M" pitchFamily="34" charset="-128"/>
                <a:ea typeface="Kozuka Gothic Pro M" pitchFamily="34" charset="-128"/>
                <a:cs typeface="+mn-cs"/>
              </a:defRPr>
            </a:lvl1pPr>
            <a:lvl2pPr marL="342837" indent="0" algn="ctr">
              <a:buNone/>
              <a:defRPr>
                <a:solidFill>
                  <a:schemeClr val="tx1">
                    <a:tint val="75000"/>
                  </a:schemeClr>
                </a:solidFill>
              </a:defRPr>
            </a:lvl2pPr>
            <a:lvl3pPr marL="685673" indent="0" algn="ctr">
              <a:buNone/>
              <a:defRPr>
                <a:solidFill>
                  <a:schemeClr val="tx1">
                    <a:tint val="75000"/>
                  </a:schemeClr>
                </a:solidFill>
              </a:defRPr>
            </a:lvl3pPr>
            <a:lvl4pPr marL="1028510" indent="0" algn="ctr">
              <a:buNone/>
              <a:defRPr>
                <a:solidFill>
                  <a:schemeClr val="tx1">
                    <a:tint val="75000"/>
                  </a:schemeClr>
                </a:solidFill>
              </a:defRPr>
            </a:lvl4pPr>
            <a:lvl5pPr marL="1371346" indent="0" algn="ctr">
              <a:buNone/>
              <a:defRPr>
                <a:solidFill>
                  <a:schemeClr val="tx1">
                    <a:tint val="75000"/>
                  </a:schemeClr>
                </a:solidFill>
              </a:defRPr>
            </a:lvl5pPr>
            <a:lvl6pPr marL="1714183" indent="0" algn="ctr">
              <a:buNone/>
              <a:defRPr>
                <a:solidFill>
                  <a:schemeClr val="tx1">
                    <a:tint val="75000"/>
                  </a:schemeClr>
                </a:solidFill>
              </a:defRPr>
            </a:lvl6pPr>
            <a:lvl7pPr marL="2057019" indent="0" algn="ctr">
              <a:buNone/>
              <a:defRPr>
                <a:solidFill>
                  <a:schemeClr val="tx1">
                    <a:tint val="75000"/>
                  </a:schemeClr>
                </a:solidFill>
              </a:defRPr>
            </a:lvl7pPr>
            <a:lvl8pPr marL="2399856" indent="0" algn="ctr">
              <a:buNone/>
              <a:defRPr>
                <a:solidFill>
                  <a:schemeClr val="tx1">
                    <a:tint val="75000"/>
                  </a:schemeClr>
                </a:solidFill>
              </a:defRPr>
            </a:lvl8pPr>
            <a:lvl9pPr marL="2742692" indent="0" algn="ctr">
              <a:buNone/>
              <a:defRPr>
                <a:solidFill>
                  <a:schemeClr val="tx1">
                    <a:tint val="75000"/>
                  </a:schemeClr>
                </a:solidFill>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458905"/>
            <a:ext cx="3840481" cy="871537"/>
          </a:xfrm>
        </p:spPr>
        <p:txBody>
          <a:bodyPr/>
          <a:lstStyle>
            <a:lvl1pPr algn="ctr">
              <a:defRPr sz="2742" b="0"/>
            </a:lvl1pPr>
          </a:lstStyle>
          <a:p>
            <a:r>
              <a:rPr lang="en-US"/>
              <a:t>Click to edit Master title style</a:t>
            </a:r>
            <a:endParaRPr/>
          </a:p>
        </p:txBody>
      </p:sp>
      <p:sp>
        <p:nvSpPr>
          <p:cNvPr id="3" name="Content Placeholder 2"/>
          <p:cNvSpPr>
            <a:spLocks noGrp="1"/>
          </p:cNvSpPr>
          <p:nvPr>
            <p:ph idx="1"/>
          </p:nvPr>
        </p:nvSpPr>
        <p:spPr>
          <a:xfrm>
            <a:off x="4742824" y="276225"/>
            <a:ext cx="3840481" cy="4181475"/>
          </a:xfrm>
        </p:spPr>
        <p:txBody>
          <a:bodyPr>
            <a:normAutofit/>
          </a:bodyPr>
          <a:lstStyle>
            <a:lvl1pPr>
              <a:spcBef>
                <a:spcPts val="1500"/>
              </a:spcBef>
              <a:defRPr sz="1635"/>
            </a:lvl1pPr>
            <a:lvl2pPr>
              <a:defRPr sz="1476"/>
            </a:lvl2pPr>
            <a:lvl3pPr>
              <a:defRPr sz="1371"/>
            </a:lvl3pPr>
            <a:lvl4pPr>
              <a:defRPr sz="1371"/>
            </a:lvl4pPr>
            <a:lvl5pPr>
              <a:defRPr sz="1371"/>
            </a:lvl5pPr>
            <a:lvl6pPr>
              <a:defRPr sz="1476"/>
            </a:lvl6pPr>
            <a:lvl7pPr>
              <a:defRPr sz="1476"/>
            </a:lvl7pPr>
            <a:lvl8pPr>
              <a:defRPr sz="1476"/>
            </a:lvl8pPr>
            <a:lvl9pPr>
              <a:defRPr sz="14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33399" y="1340893"/>
            <a:ext cx="3840481" cy="2790114"/>
          </a:xfrm>
        </p:spPr>
        <p:txBody>
          <a:bodyPr>
            <a:normAutofit/>
          </a:bodyPr>
          <a:lstStyle>
            <a:lvl1pPr marL="0" indent="0" algn="ctr">
              <a:buNone/>
              <a:defRPr sz="1371"/>
            </a:lvl1pPr>
            <a:lvl2pPr marL="342837" indent="0">
              <a:buNone/>
              <a:defRPr sz="896"/>
            </a:lvl2pPr>
            <a:lvl3pPr marL="685673" indent="0">
              <a:buNone/>
              <a:defRPr sz="738"/>
            </a:lvl3pPr>
            <a:lvl4pPr marL="1028510" indent="0">
              <a:buNone/>
              <a:defRPr sz="685"/>
            </a:lvl4pPr>
            <a:lvl5pPr marL="1371346" indent="0">
              <a:buNone/>
              <a:defRPr sz="685"/>
            </a:lvl5pPr>
            <a:lvl6pPr marL="1714183" indent="0">
              <a:buNone/>
              <a:defRPr sz="685"/>
            </a:lvl6pPr>
            <a:lvl7pPr marL="2057019" indent="0">
              <a:buNone/>
              <a:defRPr sz="685"/>
            </a:lvl7pPr>
            <a:lvl8pPr marL="2399856" indent="0">
              <a:buNone/>
              <a:defRPr sz="685"/>
            </a:lvl8pPr>
            <a:lvl9pPr marL="2742692" indent="0">
              <a:buNone/>
              <a:defRPr sz="685"/>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458905"/>
            <a:ext cx="4079545" cy="871537"/>
          </a:xfrm>
        </p:spPr>
        <p:txBody>
          <a:bodyPr/>
          <a:lstStyle>
            <a:lvl1pPr algn="ctr">
              <a:defRPr sz="2742" b="0"/>
            </a:lvl1pPr>
          </a:lstStyle>
          <a:p>
            <a:r>
              <a:rPr lang="en-US"/>
              <a:t>Click to edit Master title style</a:t>
            </a:r>
            <a:endParaRPr/>
          </a:p>
        </p:txBody>
      </p:sp>
      <p:sp>
        <p:nvSpPr>
          <p:cNvPr id="4" name="Text Placeholder 3"/>
          <p:cNvSpPr>
            <a:spLocks noGrp="1"/>
          </p:cNvSpPr>
          <p:nvPr>
            <p:ph type="body" sz="half" idx="2"/>
          </p:nvPr>
        </p:nvSpPr>
        <p:spPr>
          <a:xfrm>
            <a:off x="533399" y="1340893"/>
            <a:ext cx="4079545" cy="2790114"/>
          </a:xfrm>
        </p:spPr>
        <p:txBody>
          <a:bodyPr>
            <a:normAutofit/>
          </a:bodyPr>
          <a:lstStyle>
            <a:lvl1pPr marL="0" indent="0" algn="ctr">
              <a:buNone/>
              <a:defRPr sz="1371"/>
            </a:lvl1pPr>
            <a:lvl2pPr marL="342837" indent="0">
              <a:buNone/>
              <a:defRPr sz="896"/>
            </a:lvl2pPr>
            <a:lvl3pPr marL="685673" indent="0">
              <a:buNone/>
              <a:defRPr sz="738"/>
            </a:lvl3pPr>
            <a:lvl4pPr marL="1028510" indent="0">
              <a:buNone/>
              <a:defRPr sz="685"/>
            </a:lvl4pPr>
            <a:lvl5pPr marL="1371346" indent="0">
              <a:buNone/>
              <a:defRPr sz="685"/>
            </a:lvl5pPr>
            <a:lvl6pPr marL="1714183" indent="0">
              <a:buNone/>
              <a:defRPr sz="685"/>
            </a:lvl6pPr>
            <a:lvl7pPr marL="2057019" indent="0">
              <a:buNone/>
              <a:defRPr sz="685"/>
            </a:lvl7pPr>
            <a:lvl8pPr marL="2399856" indent="0">
              <a:buNone/>
              <a:defRPr sz="685"/>
            </a:lvl8pPr>
            <a:lvl9pPr marL="2742692" indent="0">
              <a:buNone/>
              <a:defRPr sz="685"/>
            </a:lvl9pPr>
          </a:lstStyle>
          <a:p>
            <a:pPr lvl="0"/>
            <a:r>
              <a:rPr lang="en-US"/>
              <a:t>Click to edit Master text styles</a:t>
            </a:r>
          </a:p>
        </p:txBody>
      </p:sp>
      <p:sp>
        <p:nvSpPr>
          <p:cNvPr id="8" name="Picture Placeholder 2"/>
          <p:cNvSpPr>
            <a:spLocks noGrp="1"/>
          </p:cNvSpPr>
          <p:nvPr>
            <p:ph type="pic" idx="1"/>
          </p:nvPr>
        </p:nvSpPr>
        <p:spPr>
          <a:xfrm>
            <a:off x="5090617" y="269545"/>
            <a:ext cx="3657600" cy="3988558"/>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685673" rtl="0" eaLnBrk="1" latinLnBrk="0" hangingPunct="1">
              <a:spcBef>
                <a:spcPts val="1500"/>
              </a:spcBef>
              <a:buClr>
                <a:schemeClr val="accent1">
                  <a:lumMod val="60000"/>
                  <a:lumOff val="40000"/>
                </a:schemeClr>
              </a:buClr>
              <a:buSzPct val="110000"/>
              <a:buFont typeface="Wingdings 2" pitchFamily="18" charset="2"/>
              <a:buNone/>
              <a:defRPr sz="2373" kern="1200">
                <a:solidFill>
                  <a:schemeClr val="tx1">
                    <a:lumMod val="65000"/>
                    <a:lumOff val="35000"/>
                  </a:schemeClr>
                </a:solidFill>
                <a:latin typeface="+mn-lt"/>
                <a:ea typeface="+mn-ea"/>
                <a:cs typeface="+mn-cs"/>
              </a:defRPr>
            </a:lvl1pPr>
            <a:lvl2pPr marL="342837" indent="0">
              <a:buNone/>
              <a:defRPr sz="2109"/>
            </a:lvl2pPr>
            <a:lvl3pPr marL="685673" indent="0">
              <a:buNone/>
              <a:defRPr sz="1793"/>
            </a:lvl3pPr>
            <a:lvl4pPr marL="1028510" indent="0">
              <a:buNone/>
              <a:defRPr sz="1476"/>
            </a:lvl4pPr>
            <a:lvl5pPr marL="1371346" indent="0">
              <a:buNone/>
              <a:defRPr sz="1476"/>
            </a:lvl5pPr>
            <a:lvl6pPr marL="1714183" indent="0">
              <a:buNone/>
              <a:defRPr sz="1476"/>
            </a:lvl6pPr>
            <a:lvl7pPr marL="2057019" indent="0">
              <a:buNone/>
              <a:defRPr sz="1476"/>
            </a:lvl7pPr>
            <a:lvl8pPr marL="2399856" indent="0">
              <a:buNone/>
              <a:defRPr sz="1476"/>
            </a:lvl8pPr>
            <a:lvl9pPr marL="2742692" indent="0">
              <a:buNone/>
              <a:defRPr sz="1476"/>
            </a:lvl9pPr>
          </a:lstStyle>
          <a:p>
            <a:pPr lvl="0"/>
            <a:r>
              <a:rPr lang="en-US" noProof="0"/>
              <a:t>Click icon to add picture</a:t>
            </a:r>
            <a:endParaRP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276226"/>
            <a:ext cx="1524000" cy="418147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5" y="276226"/>
            <a:ext cx="6689726" cy="4181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05222"/>
            <a:ext cx="8228160" cy="857610"/>
          </a:xfrm>
        </p:spPr>
        <p:txBody>
          <a:bodyPr/>
          <a:lstStyle/>
          <a:p>
            <a:r>
              <a:rPr lang="en-US"/>
              <a:t>Click to edit Master title style</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2514601"/>
            <a:ext cx="8416924" cy="1102519"/>
          </a:xfrm>
        </p:spPr>
        <p:txBody>
          <a:bodyPr/>
          <a:lstStyle/>
          <a:p>
            <a:r>
              <a:rPr lang="en-US"/>
              <a:t>Click to edit Master title style</a:t>
            </a:r>
            <a:endParaRPr/>
          </a:p>
        </p:txBody>
      </p:sp>
      <p:sp>
        <p:nvSpPr>
          <p:cNvPr id="3" name="Subtitle 2"/>
          <p:cNvSpPr>
            <a:spLocks noGrp="1"/>
          </p:cNvSpPr>
          <p:nvPr>
            <p:ph type="subTitle" idx="1"/>
          </p:nvPr>
        </p:nvSpPr>
        <p:spPr>
          <a:xfrm>
            <a:off x="363539" y="3578272"/>
            <a:ext cx="8416924" cy="729504"/>
          </a:xfrm>
        </p:spPr>
        <p:txBody>
          <a:bodyPr>
            <a:normAutofit/>
          </a:bodyPr>
          <a:lstStyle>
            <a:lvl1pPr marL="0" indent="0" algn="ctr">
              <a:spcBef>
                <a:spcPts val="225"/>
              </a:spcBef>
              <a:buNone/>
              <a:defRPr sz="1371">
                <a:solidFill>
                  <a:schemeClr val="tx1">
                    <a:tint val="75000"/>
                  </a:schemeClr>
                </a:solidFill>
              </a:defRPr>
            </a:lvl1pPr>
            <a:lvl2pPr marL="342837" indent="0" algn="ctr">
              <a:buNone/>
              <a:defRPr>
                <a:solidFill>
                  <a:schemeClr val="tx1">
                    <a:tint val="75000"/>
                  </a:schemeClr>
                </a:solidFill>
              </a:defRPr>
            </a:lvl2pPr>
            <a:lvl3pPr marL="685673" indent="0" algn="ctr">
              <a:buNone/>
              <a:defRPr>
                <a:solidFill>
                  <a:schemeClr val="tx1">
                    <a:tint val="75000"/>
                  </a:schemeClr>
                </a:solidFill>
              </a:defRPr>
            </a:lvl3pPr>
            <a:lvl4pPr marL="1028510" indent="0" algn="ctr">
              <a:buNone/>
              <a:defRPr>
                <a:solidFill>
                  <a:schemeClr val="tx1">
                    <a:tint val="75000"/>
                  </a:schemeClr>
                </a:solidFill>
              </a:defRPr>
            </a:lvl4pPr>
            <a:lvl5pPr marL="1371346" indent="0" algn="ctr">
              <a:buNone/>
              <a:defRPr>
                <a:solidFill>
                  <a:schemeClr val="tx1">
                    <a:tint val="75000"/>
                  </a:schemeClr>
                </a:solidFill>
              </a:defRPr>
            </a:lvl5pPr>
            <a:lvl6pPr marL="1714183" indent="0" algn="ctr">
              <a:buNone/>
              <a:defRPr>
                <a:solidFill>
                  <a:schemeClr val="tx1">
                    <a:tint val="75000"/>
                  </a:schemeClr>
                </a:solidFill>
              </a:defRPr>
            </a:lvl6pPr>
            <a:lvl7pPr marL="2057019" indent="0" algn="ctr">
              <a:buNone/>
              <a:defRPr>
                <a:solidFill>
                  <a:schemeClr val="tx1">
                    <a:tint val="75000"/>
                  </a:schemeClr>
                </a:solidFill>
              </a:defRPr>
            </a:lvl7pPr>
            <a:lvl8pPr marL="2399856" indent="0" algn="ctr">
              <a:buNone/>
              <a:defRPr>
                <a:solidFill>
                  <a:schemeClr val="tx1">
                    <a:tint val="75000"/>
                  </a:schemeClr>
                </a:solidFill>
              </a:defRPr>
            </a:lvl8pPr>
            <a:lvl9pPr marL="274269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370981" y="272654"/>
            <a:ext cx="8402040" cy="2127646"/>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2373"/>
            </a:lvl1pPr>
            <a:lvl2pPr marL="342837" indent="0">
              <a:buNone/>
              <a:defRPr sz="2109"/>
            </a:lvl2pPr>
            <a:lvl3pPr marL="685673" indent="0">
              <a:buNone/>
              <a:defRPr sz="1793"/>
            </a:lvl3pPr>
            <a:lvl4pPr marL="1028510" indent="0">
              <a:buNone/>
              <a:defRPr sz="1476"/>
            </a:lvl4pPr>
            <a:lvl5pPr marL="1371346" indent="0">
              <a:buNone/>
              <a:defRPr sz="1476"/>
            </a:lvl5pPr>
            <a:lvl6pPr marL="1714183" indent="0">
              <a:buNone/>
              <a:defRPr sz="1476"/>
            </a:lvl6pPr>
            <a:lvl7pPr marL="2057019" indent="0">
              <a:buNone/>
              <a:defRPr sz="1476"/>
            </a:lvl7pPr>
            <a:lvl8pPr marL="2399856" indent="0">
              <a:buNone/>
              <a:defRPr sz="1476"/>
            </a:lvl8pPr>
            <a:lvl9pPr marL="2742692" indent="0">
              <a:buNone/>
              <a:defRPr sz="1476"/>
            </a:lvl9pPr>
          </a:lstStyle>
          <a:p>
            <a:pPr lvl="0"/>
            <a:r>
              <a:rPr lang="en-US" noProof="0"/>
              <a:t>Click icon to add picture</a:t>
            </a:r>
            <a:endParaRPr noProof="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1802359"/>
            <a:ext cx="8056563" cy="1021556"/>
          </a:xfrm>
        </p:spPr>
        <p:txBody>
          <a:bodyPr/>
          <a:lstStyle>
            <a:lvl1pPr algn="ctr">
              <a:defRPr sz="3480" b="0" cap="none" baseline="0"/>
            </a:lvl1pPr>
          </a:lstStyle>
          <a:p>
            <a:r>
              <a:rPr lang="en-US"/>
              <a:t>Click to edit Master title style</a:t>
            </a:r>
            <a:endParaRPr/>
          </a:p>
        </p:txBody>
      </p:sp>
      <p:sp>
        <p:nvSpPr>
          <p:cNvPr id="3" name="Text Placeholder 2"/>
          <p:cNvSpPr>
            <a:spLocks noGrp="1"/>
          </p:cNvSpPr>
          <p:nvPr>
            <p:ph type="body" idx="1"/>
          </p:nvPr>
        </p:nvSpPr>
        <p:spPr>
          <a:xfrm>
            <a:off x="549276" y="2802004"/>
            <a:ext cx="8056563" cy="1125140"/>
          </a:xfrm>
        </p:spPr>
        <p:txBody>
          <a:bodyPr>
            <a:normAutofit/>
          </a:bodyPr>
          <a:lstStyle>
            <a:lvl1pPr marL="0" indent="0" algn="ctr">
              <a:spcBef>
                <a:spcPts val="225"/>
              </a:spcBef>
              <a:buNone/>
              <a:defRPr sz="1371">
                <a:solidFill>
                  <a:schemeClr val="tx1">
                    <a:tint val="75000"/>
                  </a:schemeClr>
                </a:solidFill>
              </a:defRPr>
            </a:lvl1pPr>
            <a:lvl2pPr marL="342837" indent="0">
              <a:buNone/>
              <a:defRPr sz="1371">
                <a:solidFill>
                  <a:schemeClr val="tx1">
                    <a:tint val="75000"/>
                  </a:schemeClr>
                </a:solidFill>
              </a:defRPr>
            </a:lvl2pPr>
            <a:lvl3pPr marL="685673" indent="0">
              <a:buNone/>
              <a:defRPr sz="1213">
                <a:solidFill>
                  <a:schemeClr val="tx1">
                    <a:tint val="75000"/>
                  </a:schemeClr>
                </a:solidFill>
              </a:defRPr>
            </a:lvl3pPr>
            <a:lvl4pPr marL="1028510" indent="0">
              <a:buNone/>
              <a:defRPr sz="1002">
                <a:solidFill>
                  <a:schemeClr val="tx1">
                    <a:tint val="75000"/>
                  </a:schemeClr>
                </a:solidFill>
              </a:defRPr>
            </a:lvl4pPr>
            <a:lvl5pPr marL="1371346" indent="0">
              <a:buNone/>
              <a:defRPr sz="1002">
                <a:solidFill>
                  <a:schemeClr val="tx1">
                    <a:tint val="75000"/>
                  </a:schemeClr>
                </a:solidFill>
              </a:defRPr>
            </a:lvl5pPr>
            <a:lvl6pPr marL="1714183" indent="0">
              <a:buNone/>
              <a:defRPr sz="1002">
                <a:solidFill>
                  <a:schemeClr val="tx1">
                    <a:tint val="75000"/>
                  </a:schemeClr>
                </a:solidFill>
              </a:defRPr>
            </a:lvl6pPr>
            <a:lvl7pPr marL="2057019" indent="0">
              <a:buNone/>
              <a:defRPr sz="1002">
                <a:solidFill>
                  <a:schemeClr val="tx1">
                    <a:tint val="75000"/>
                  </a:schemeClr>
                </a:solidFill>
              </a:defRPr>
            </a:lvl7pPr>
            <a:lvl8pPr marL="2399856" indent="0">
              <a:buNone/>
              <a:defRPr sz="1002">
                <a:solidFill>
                  <a:schemeClr val="tx1">
                    <a:tint val="75000"/>
                  </a:schemeClr>
                </a:solidFill>
              </a:defRPr>
            </a:lvl8pPr>
            <a:lvl9pPr marL="2742692" indent="0">
              <a:buNone/>
              <a:defRPr sz="1002">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80682"/>
            <a:ext cx="8042276" cy="1002717"/>
          </a:xfrm>
        </p:spPr>
        <p:txBody>
          <a:bodyPr/>
          <a:lstStyle/>
          <a:p>
            <a:r>
              <a:rPr lang="en-US"/>
              <a:t>Click to edit Master title style</a:t>
            </a:r>
            <a:endParaRPr/>
          </a:p>
        </p:txBody>
      </p:sp>
      <p:sp>
        <p:nvSpPr>
          <p:cNvPr id="3" name="Content Placeholder 2"/>
          <p:cNvSpPr>
            <a:spLocks noGrp="1"/>
          </p:cNvSpPr>
          <p:nvPr>
            <p:ph sz="half" idx="1"/>
          </p:nvPr>
        </p:nvSpPr>
        <p:spPr>
          <a:xfrm>
            <a:off x="549275" y="1200151"/>
            <a:ext cx="3840481" cy="3257550"/>
          </a:xfrm>
        </p:spPr>
        <p:txBody>
          <a:bodyPr>
            <a:normAutofit/>
          </a:bodyPr>
          <a:lstStyle>
            <a:lvl1pPr>
              <a:spcBef>
                <a:spcPts val="1200"/>
              </a:spcBef>
              <a:defRPr sz="1476"/>
            </a:lvl1pPr>
            <a:lvl2pPr>
              <a:defRPr sz="1371"/>
            </a:lvl2pPr>
            <a:lvl3pPr>
              <a:defRPr sz="1371"/>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51071" y="1200151"/>
            <a:ext cx="3840481" cy="3257550"/>
          </a:xfrm>
        </p:spPr>
        <p:txBody>
          <a:bodyPr>
            <a:normAutofit/>
          </a:bodyPr>
          <a:lstStyle>
            <a:lvl1pPr>
              <a:spcBef>
                <a:spcPts val="1200"/>
              </a:spcBef>
              <a:defRPr sz="1476"/>
            </a:lvl1pPr>
            <a:lvl2pPr>
              <a:defRPr sz="1371"/>
            </a:lvl2pPr>
            <a:lvl3pPr>
              <a:defRPr sz="1371"/>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80682"/>
            <a:ext cx="8042276" cy="100271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089918"/>
            <a:ext cx="3840481" cy="563165"/>
          </a:xfrm>
        </p:spPr>
        <p:txBody>
          <a:bodyPr anchor="b">
            <a:noAutofit/>
          </a:bodyPr>
          <a:lstStyle>
            <a:lvl1pPr marL="0" indent="0" algn="ctr">
              <a:spcBef>
                <a:spcPts val="0"/>
              </a:spcBef>
              <a:buNone/>
              <a:defRPr sz="1793" b="0">
                <a:solidFill>
                  <a:schemeClr val="accent1">
                    <a:lumMod val="60000"/>
                    <a:lumOff val="40000"/>
                  </a:schemeClr>
                </a:solidFill>
              </a:defRPr>
            </a:lvl1pPr>
            <a:lvl2pPr marL="342837" indent="0">
              <a:buNone/>
              <a:defRPr sz="1476" b="1"/>
            </a:lvl2pPr>
            <a:lvl3pPr marL="685673" indent="0">
              <a:buNone/>
              <a:defRPr sz="1371" b="1"/>
            </a:lvl3pPr>
            <a:lvl4pPr marL="1028510" indent="0">
              <a:buNone/>
              <a:defRPr sz="1213" b="1"/>
            </a:lvl4pPr>
            <a:lvl5pPr marL="1371346" indent="0">
              <a:buNone/>
              <a:defRPr sz="1213" b="1"/>
            </a:lvl5pPr>
            <a:lvl6pPr marL="1714183" indent="0">
              <a:buNone/>
              <a:defRPr sz="1213" b="1"/>
            </a:lvl6pPr>
            <a:lvl7pPr marL="2057019" indent="0">
              <a:buNone/>
              <a:defRPr sz="1213" b="1"/>
            </a:lvl7pPr>
            <a:lvl8pPr marL="2399856" indent="0">
              <a:buNone/>
              <a:defRPr sz="1213" b="1"/>
            </a:lvl8pPr>
            <a:lvl9pPr marL="2742692" indent="0">
              <a:buNone/>
              <a:defRPr sz="1213" b="1"/>
            </a:lvl9pPr>
          </a:lstStyle>
          <a:p>
            <a:pPr lvl="0"/>
            <a:r>
              <a:rPr lang="en-US"/>
              <a:t>Click to edit Master text styles</a:t>
            </a:r>
          </a:p>
        </p:txBody>
      </p:sp>
      <p:sp>
        <p:nvSpPr>
          <p:cNvPr id="4" name="Content Placeholder 3"/>
          <p:cNvSpPr>
            <a:spLocks noGrp="1"/>
          </p:cNvSpPr>
          <p:nvPr>
            <p:ph sz="half" idx="2"/>
          </p:nvPr>
        </p:nvSpPr>
        <p:spPr>
          <a:xfrm>
            <a:off x="549274" y="1760562"/>
            <a:ext cx="3840481" cy="2697139"/>
          </a:xfrm>
        </p:spPr>
        <p:txBody>
          <a:bodyPr>
            <a:normAutofit/>
          </a:bodyPr>
          <a:lstStyle>
            <a:lvl1pPr>
              <a:spcBef>
                <a:spcPts val="1200"/>
              </a:spcBef>
              <a:defRPr sz="1476"/>
            </a:lvl1pPr>
            <a:lvl2pPr>
              <a:defRPr sz="1371"/>
            </a:lvl2pPr>
            <a:lvl3pPr>
              <a:defRPr sz="1371"/>
            </a:lvl3pPr>
            <a:lvl4pPr>
              <a:defRPr sz="1371"/>
            </a:lvl4pPr>
            <a:lvl5pPr>
              <a:defRPr sz="1371"/>
            </a:lvl5pPr>
            <a:lvl6pPr>
              <a:defRPr sz="1213"/>
            </a:lvl6pPr>
            <a:lvl7pPr>
              <a:defRPr sz="1213"/>
            </a:lvl7pPr>
            <a:lvl8pPr>
              <a:defRPr sz="1213"/>
            </a:lvl8pPr>
            <a:lvl9pPr>
              <a:defRPr sz="12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51070" y="1089918"/>
            <a:ext cx="3840481" cy="563165"/>
          </a:xfrm>
        </p:spPr>
        <p:txBody>
          <a:bodyPr anchor="b">
            <a:noAutofit/>
          </a:bodyPr>
          <a:lstStyle>
            <a:lvl1pPr marL="0" indent="0" algn="ctr">
              <a:spcBef>
                <a:spcPts val="0"/>
              </a:spcBef>
              <a:buNone/>
              <a:defRPr sz="1793" b="0">
                <a:solidFill>
                  <a:schemeClr val="accent1">
                    <a:lumMod val="60000"/>
                    <a:lumOff val="40000"/>
                  </a:schemeClr>
                </a:solidFill>
              </a:defRPr>
            </a:lvl1pPr>
            <a:lvl2pPr marL="342837" indent="0">
              <a:buNone/>
              <a:defRPr sz="1476" b="1"/>
            </a:lvl2pPr>
            <a:lvl3pPr marL="685673" indent="0">
              <a:buNone/>
              <a:defRPr sz="1371" b="1"/>
            </a:lvl3pPr>
            <a:lvl4pPr marL="1028510" indent="0">
              <a:buNone/>
              <a:defRPr sz="1213" b="1"/>
            </a:lvl4pPr>
            <a:lvl5pPr marL="1371346" indent="0">
              <a:buNone/>
              <a:defRPr sz="1213" b="1"/>
            </a:lvl5pPr>
            <a:lvl6pPr marL="1714183" indent="0">
              <a:buNone/>
              <a:defRPr sz="1213" b="1"/>
            </a:lvl6pPr>
            <a:lvl7pPr marL="2057019" indent="0">
              <a:buNone/>
              <a:defRPr sz="1213" b="1"/>
            </a:lvl7pPr>
            <a:lvl8pPr marL="2399856" indent="0">
              <a:buNone/>
              <a:defRPr sz="1213" b="1"/>
            </a:lvl8pPr>
            <a:lvl9pPr marL="2742692" indent="0">
              <a:buNone/>
              <a:defRPr sz="1213" b="1"/>
            </a:lvl9pPr>
          </a:lstStyle>
          <a:p>
            <a:pPr lvl="0"/>
            <a:r>
              <a:rPr lang="en-US"/>
              <a:t>Click to edit Master text styles</a:t>
            </a:r>
          </a:p>
        </p:txBody>
      </p:sp>
      <p:sp>
        <p:nvSpPr>
          <p:cNvPr id="6" name="Content Placeholder 5"/>
          <p:cNvSpPr>
            <a:spLocks noGrp="1"/>
          </p:cNvSpPr>
          <p:nvPr>
            <p:ph sz="quarter" idx="4"/>
          </p:nvPr>
        </p:nvSpPr>
        <p:spPr>
          <a:xfrm>
            <a:off x="4751070" y="1760562"/>
            <a:ext cx="3840481" cy="2697139"/>
          </a:xfrm>
        </p:spPr>
        <p:txBody>
          <a:bodyPr>
            <a:normAutofit/>
          </a:bodyPr>
          <a:lstStyle>
            <a:lvl1pPr>
              <a:spcBef>
                <a:spcPts val="1200"/>
              </a:spcBef>
              <a:defRPr sz="1476"/>
            </a:lvl1pPr>
            <a:lvl2pPr>
              <a:defRPr sz="1371"/>
            </a:lvl2pPr>
            <a:lvl3pPr>
              <a:defRPr sz="1371"/>
            </a:lvl3pPr>
            <a:lvl4pPr>
              <a:defRPr sz="1371"/>
            </a:lvl4pPr>
            <a:lvl5pPr>
              <a:defRPr sz="1371"/>
            </a:lvl5pPr>
            <a:lvl6pPr>
              <a:defRPr sz="1213"/>
            </a:lvl6pPr>
            <a:lvl7pPr>
              <a:defRPr sz="1213"/>
            </a:lvl7pPr>
            <a:lvl8pPr>
              <a:defRPr sz="1213"/>
            </a:lvl8pPr>
            <a:lvl9pPr>
              <a:defRPr sz="12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9274" y="321469"/>
            <a:ext cx="3840481" cy="563165"/>
          </a:xfrm>
        </p:spPr>
        <p:txBody>
          <a:bodyPr anchor="b">
            <a:noAutofit/>
          </a:bodyPr>
          <a:lstStyle>
            <a:lvl1pPr marL="0" indent="0" algn="ctr">
              <a:spcBef>
                <a:spcPts val="0"/>
              </a:spcBef>
              <a:buNone/>
              <a:defRPr sz="1793" b="0">
                <a:solidFill>
                  <a:schemeClr val="accent1">
                    <a:lumMod val="75000"/>
                  </a:schemeClr>
                </a:solidFill>
              </a:defRPr>
            </a:lvl1pPr>
            <a:lvl2pPr marL="342837" indent="0">
              <a:buNone/>
              <a:defRPr sz="1476" b="1"/>
            </a:lvl2pPr>
            <a:lvl3pPr marL="685673" indent="0">
              <a:buNone/>
              <a:defRPr sz="1371" b="1"/>
            </a:lvl3pPr>
            <a:lvl4pPr marL="1028510" indent="0">
              <a:buNone/>
              <a:defRPr sz="1213" b="1"/>
            </a:lvl4pPr>
            <a:lvl5pPr marL="1371346" indent="0">
              <a:buNone/>
              <a:defRPr sz="1213" b="1"/>
            </a:lvl5pPr>
            <a:lvl6pPr marL="1714183" indent="0">
              <a:buNone/>
              <a:defRPr sz="1213" b="1"/>
            </a:lvl6pPr>
            <a:lvl7pPr marL="2057019" indent="0">
              <a:buNone/>
              <a:defRPr sz="1213" b="1"/>
            </a:lvl7pPr>
            <a:lvl8pPr marL="2399856" indent="0">
              <a:buNone/>
              <a:defRPr sz="1213" b="1"/>
            </a:lvl8pPr>
            <a:lvl9pPr marL="2742692" indent="0">
              <a:buNone/>
              <a:defRPr sz="1213" b="1"/>
            </a:lvl9pPr>
          </a:lstStyle>
          <a:p>
            <a:pPr lvl="0"/>
            <a:r>
              <a:rPr lang="en-US" dirty="0"/>
              <a:t>Click to edit Master text styles</a:t>
            </a:r>
          </a:p>
        </p:txBody>
      </p:sp>
      <p:sp>
        <p:nvSpPr>
          <p:cNvPr id="4" name="Content Placeholder 3"/>
          <p:cNvSpPr>
            <a:spLocks noGrp="1"/>
          </p:cNvSpPr>
          <p:nvPr>
            <p:ph sz="half" idx="2"/>
          </p:nvPr>
        </p:nvSpPr>
        <p:spPr>
          <a:xfrm>
            <a:off x="549274" y="1044774"/>
            <a:ext cx="3840481" cy="3412927"/>
          </a:xfrm>
        </p:spPr>
        <p:txBody>
          <a:bodyPr>
            <a:normAutofit/>
          </a:bodyPr>
          <a:lstStyle>
            <a:lvl1pPr marL="118867" indent="-118867">
              <a:spcBef>
                <a:spcPts val="1200"/>
              </a:spcBef>
              <a:defRPr sz="633"/>
            </a:lvl1pPr>
            <a:lvl2pPr>
              <a:defRPr sz="633"/>
            </a:lvl2pPr>
            <a:lvl3pPr>
              <a:defRPr sz="633"/>
            </a:lvl3pPr>
            <a:lvl4pPr>
              <a:defRPr sz="633"/>
            </a:lvl4pPr>
            <a:lvl5pPr>
              <a:defRPr sz="633"/>
            </a:lvl5pPr>
            <a:lvl6pPr>
              <a:defRPr sz="1213"/>
            </a:lvl6pPr>
            <a:lvl7pPr>
              <a:defRPr sz="1213"/>
            </a:lvl7pPr>
            <a:lvl8pPr>
              <a:defRPr sz="1213"/>
            </a:lvl8pPr>
            <a:lvl9pPr>
              <a:defRPr sz="12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751070" y="321469"/>
            <a:ext cx="3840481" cy="563165"/>
          </a:xfrm>
        </p:spPr>
        <p:txBody>
          <a:bodyPr anchor="b">
            <a:noAutofit/>
          </a:bodyPr>
          <a:lstStyle>
            <a:lvl1pPr marL="0" indent="0" algn="ctr">
              <a:spcBef>
                <a:spcPts val="0"/>
              </a:spcBef>
              <a:buNone/>
              <a:defRPr sz="1793" b="0">
                <a:solidFill>
                  <a:schemeClr val="accent1">
                    <a:lumMod val="75000"/>
                  </a:schemeClr>
                </a:solidFill>
              </a:defRPr>
            </a:lvl1pPr>
            <a:lvl2pPr marL="342837" indent="0">
              <a:buNone/>
              <a:defRPr sz="1476" b="1"/>
            </a:lvl2pPr>
            <a:lvl3pPr marL="685673" indent="0">
              <a:buNone/>
              <a:defRPr sz="1371" b="1"/>
            </a:lvl3pPr>
            <a:lvl4pPr marL="1028510" indent="0">
              <a:buNone/>
              <a:defRPr sz="1213" b="1"/>
            </a:lvl4pPr>
            <a:lvl5pPr marL="1371346" indent="0">
              <a:buNone/>
              <a:defRPr sz="1213" b="1"/>
            </a:lvl5pPr>
            <a:lvl6pPr marL="1714183" indent="0">
              <a:buNone/>
              <a:defRPr sz="1213" b="1"/>
            </a:lvl6pPr>
            <a:lvl7pPr marL="2057019" indent="0">
              <a:buNone/>
              <a:defRPr sz="1213" b="1"/>
            </a:lvl7pPr>
            <a:lvl8pPr marL="2399856" indent="0">
              <a:buNone/>
              <a:defRPr sz="1213" b="1"/>
            </a:lvl8pPr>
            <a:lvl9pPr marL="2742692" indent="0">
              <a:buNone/>
              <a:defRPr sz="1213" b="1"/>
            </a:lvl9pPr>
          </a:lstStyle>
          <a:p>
            <a:pPr lvl="0"/>
            <a:r>
              <a:rPr lang="en-US"/>
              <a:t>Click to edit Master text styles</a:t>
            </a:r>
          </a:p>
        </p:txBody>
      </p:sp>
      <p:sp>
        <p:nvSpPr>
          <p:cNvPr id="6" name="Content Placeholder 5"/>
          <p:cNvSpPr>
            <a:spLocks noGrp="1"/>
          </p:cNvSpPr>
          <p:nvPr>
            <p:ph sz="quarter" idx="4"/>
          </p:nvPr>
        </p:nvSpPr>
        <p:spPr>
          <a:xfrm>
            <a:off x="4751070" y="1044774"/>
            <a:ext cx="3840481" cy="3412927"/>
          </a:xfrm>
        </p:spPr>
        <p:txBody>
          <a:bodyPr>
            <a:normAutofit/>
          </a:bodyPr>
          <a:lstStyle>
            <a:lvl1pPr marL="118867" indent="-118867">
              <a:spcBef>
                <a:spcPts val="1200"/>
              </a:spcBef>
              <a:buFont typeface="+mj-lt"/>
              <a:buAutoNum type="arabicPeriod"/>
              <a:defRPr sz="633"/>
            </a:lvl1pPr>
            <a:lvl2pPr marL="533639" indent="-271217">
              <a:buFont typeface="+mj-lt"/>
              <a:buAutoNum type="arabicPeriod"/>
              <a:defRPr sz="633"/>
            </a:lvl2pPr>
            <a:lvl3pPr marL="785263" indent="-271217">
              <a:buFont typeface="+mj-lt"/>
              <a:buAutoNum type="arabicPeriod"/>
              <a:defRPr sz="633"/>
            </a:lvl3pPr>
            <a:lvl4pPr marL="996928" indent="-271217">
              <a:buFont typeface="+mj-lt"/>
              <a:buAutoNum type="arabicPeriod"/>
              <a:defRPr sz="633"/>
            </a:lvl4pPr>
            <a:lvl5pPr marL="1218314" indent="-271217">
              <a:buFont typeface="+mj-lt"/>
              <a:buAutoNum type="arabicPeriod"/>
              <a:defRPr sz="633"/>
            </a:lvl5pPr>
            <a:lvl6pPr>
              <a:defRPr sz="1213"/>
            </a:lvl6pPr>
            <a:lvl7pPr>
              <a:defRPr sz="1213"/>
            </a:lvl7pPr>
            <a:lvl8pPr>
              <a:defRPr sz="1213"/>
            </a:lvl8pPr>
            <a:lvl9pPr>
              <a:defRPr sz="12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73510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81009"/>
            <a:ext cx="8042399" cy="1002345"/>
          </a:xfrm>
          <a:prstGeom prst="rect">
            <a:avLst/>
          </a:prstGeom>
          <a:noFill/>
          <a:ln w="9525">
            <a:noFill/>
            <a:miter lim="800000"/>
            <a:headEnd/>
            <a:tailEnd/>
          </a:ln>
        </p:spPr>
        <p:txBody>
          <a:bodyPr vert="horz" wrap="square" lIns="130034" tIns="65017" rIns="130034" bIns="65017" numCol="1" anchor="b"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548641" y="1200006"/>
            <a:ext cx="8042399" cy="3257622"/>
          </a:xfrm>
          <a:prstGeom prst="rect">
            <a:avLst/>
          </a:prstGeom>
          <a:noFill/>
          <a:ln w="9525">
            <a:noFill/>
            <a:miter lim="800000"/>
            <a:headEnd/>
            <a:tailEnd/>
          </a:ln>
        </p:spPr>
        <p:txBody>
          <a:bodyPr vert="horz" wrap="square" lIns="130034" tIns="65017" rIns="130034" bIns="650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p:nvSpPr>
        <p:spPr>
          <a:xfrm>
            <a:off x="279284" y="4749259"/>
            <a:ext cx="4838400" cy="184515"/>
          </a:xfrm>
          <a:prstGeom prst="rect">
            <a:avLst/>
          </a:prstGeom>
          <a:noFill/>
        </p:spPr>
        <p:txBody>
          <a:bodyPr wrap="square" lIns="62209" tIns="31104" rIns="62209" bIns="31104" rtlCol="0">
            <a:spAutoFit/>
          </a:bodyPr>
          <a:lstStyle/>
          <a:p>
            <a:pPr marL="0" marR="0" indent="0" algn="l" defTabSz="311019" rtl="0" eaLnBrk="1" fontAlgn="base" latinLnBrk="0" hangingPunct="1">
              <a:lnSpc>
                <a:spcPct val="100000"/>
              </a:lnSpc>
              <a:spcBef>
                <a:spcPct val="0"/>
              </a:spcBef>
              <a:spcAft>
                <a:spcPct val="0"/>
              </a:spcAft>
              <a:buClrTx/>
              <a:buSzTx/>
              <a:buFontTx/>
              <a:buNone/>
              <a:tabLst/>
              <a:defRPr/>
            </a:pPr>
            <a:r>
              <a:rPr lang="en-GB" sz="791" dirty="0">
                <a:solidFill>
                  <a:schemeClr val="bg1"/>
                </a:solidFill>
              </a:rPr>
              <a:t>Intro to IT – Network Protocols</a:t>
            </a:r>
            <a:endParaRPr lang="en-US" sz="791" dirty="0">
              <a:solidFill>
                <a:schemeClr val="bg1"/>
              </a:solidFill>
            </a:endParaRPr>
          </a:p>
        </p:txBody>
      </p:sp>
      <p:sp>
        <p:nvSpPr>
          <p:cNvPr id="9" name="TextBox 8"/>
          <p:cNvSpPr txBox="1"/>
          <p:nvPr/>
        </p:nvSpPr>
        <p:spPr>
          <a:xfrm>
            <a:off x="7889759" y="4746345"/>
            <a:ext cx="967680" cy="184515"/>
          </a:xfrm>
          <a:prstGeom prst="rect">
            <a:avLst/>
          </a:prstGeom>
          <a:noFill/>
        </p:spPr>
        <p:txBody>
          <a:bodyPr wrap="square" lIns="62209" tIns="31104" rIns="62209" bIns="31104" rtlCol="0">
            <a:spAutoFit/>
          </a:bodyPr>
          <a:lstStyle/>
          <a:p>
            <a:pPr marL="0" marR="0" indent="0" algn="r" defTabSz="311019" rtl="0" eaLnBrk="1" fontAlgn="base" latinLnBrk="0" hangingPunct="1">
              <a:lnSpc>
                <a:spcPct val="100000"/>
              </a:lnSpc>
              <a:spcBef>
                <a:spcPct val="0"/>
              </a:spcBef>
              <a:spcAft>
                <a:spcPct val="0"/>
              </a:spcAft>
              <a:buClrTx/>
              <a:buSzTx/>
              <a:buFontTx/>
              <a:buNone/>
              <a:tabLst/>
              <a:defRPr/>
            </a:pPr>
            <a:fld id="{9B18C7E6-C3BD-49B5-A2FD-A3D0A1B3F1A5}" type="slidenum">
              <a:rPr lang="en-US" sz="791" smtClean="0">
                <a:solidFill>
                  <a:schemeClr val="bg1"/>
                </a:solidFill>
              </a:rPr>
              <a:pPr marL="0" marR="0" indent="0" algn="r" defTabSz="311019" rtl="0" eaLnBrk="1" fontAlgn="base" latinLnBrk="0" hangingPunct="1">
                <a:lnSpc>
                  <a:spcPct val="100000"/>
                </a:lnSpc>
                <a:spcBef>
                  <a:spcPct val="0"/>
                </a:spcBef>
                <a:spcAft>
                  <a:spcPct val="0"/>
                </a:spcAft>
                <a:buClrTx/>
                <a:buSzTx/>
                <a:buFontTx/>
                <a:buNone/>
                <a:tabLst/>
                <a:defRPr/>
              </a:pPr>
              <a:t>‹#›</a:t>
            </a:fld>
            <a:endParaRPr lang="en-US" sz="79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9" r:id="rId7"/>
    <p:sldLayoutId id="2147484372" r:id="rId8"/>
    <p:sldLayoutId id="2147484373" r:id="rId9"/>
    <p:sldLayoutId id="2147484374" r:id="rId10"/>
    <p:sldLayoutId id="2147484375" r:id="rId11"/>
    <p:sldLayoutId id="2147484376" r:id="rId12"/>
    <p:sldLayoutId id="2147484377" r:id="rId13"/>
    <p:sldLayoutId id="2147484378" r:id="rId14"/>
  </p:sldLayoutIdLst>
  <p:hf hdr="0" ftr="0" dt="0"/>
  <p:txStyles>
    <p:titleStyle>
      <a:lvl1pPr algn="ctr" defTabSz="684674" rtl="0" eaLnBrk="1" fontAlgn="base" hangingPunct="1">
        <a:spcBef>
          <a:spcPct val="0"/>
        </a:spcBef>
        <a:spcAft>
          <a:spcPct val="0"/>
        </a:spcAft>
        <a:defRPr sz="3480" kern="1200">
          <a:solidFill>
            <a:schemeClr val="accent1"/>
          </a:solidFill>
          <a:latin typeface="Kozuka Gothic Pro M" pitchFamily="34" charset="-128"/>
          <a:ea typeface="Kozuka Gothic Pro M" pitchFamily="34" charset="-128"/>
          <a:cs typeface="Kozuka Gothic Pro M" pitchFamily="34" charset="-128"/>
        </a:defRPr>
      </a:lvl1pPr>
      <a:lvl2pPr algn="ctr" defTabSz="684674" rtl="0" eaLnBrk="1" fontAlgn="base" hangingPunct="1">
        <a:spcBef>
          <a:spcPct val="0"/>
        </a:spcBef>
        <a:spcAft>
          <a:spcPct val="0"/>
        </a:spcAft>
        <a:defRPr sz="3480">
          <a:solidFill>
            <a:schemeClr val="accent1"/>
          </a:solidFill>
          <a:latin typeface="News Gothic MT" pitchFamily="-109" charset="0"/>
          <a:ea typeface="ＭＳ Ｐゴシック" pitchFamily="-109" charset="-128"/>
          <a:cs typeface="ＭＳ Ｐゴシック" pitchFamily="-109" charset="-128"/>
        </a:defRPr>
      </a:lvl2pPr>
      <a:lvl3pPr algn="ctr" defTabSz="684674" rtl="0" eaLnBrk="1" fontAlgn="base" hangingPunct="1">
        <a:spcBef>
          <a:spcPct val="0"/>
        </a:spcBef>
        <a:spcAft>
          <a:spcPct val="0"/>
        </a:spcAft>
        <a:defRPr sz="3480">
          <a:solidFill>
            <a:schemeClr val="accent1"/>
          </a:solidFill>
          <a:latin typeface="News Gothic MT" pitchFamily="-109" charset="0"/>
          <a:ea typeface="ＭＳ Ｐゴシック" pitchFamily="-109" charset="-128"/>
          <a:cs typeface="ＭＳ Ｐゴシック" pitchFamily="-109" charset="-128"/>
        </a:defRPr>
      </a:lvl3pPr>
      <a:lvl4pPr algn="ctr" defTabSz="684674" rtl="0" eaLnBrk="1" fontAlgn="base" hangingPunct="1">
        <a:spcBef>
          <a:spcPct val="0"/>
        </a:spcBef>
        <a:spcAft>
          <a:spcPct val="0"/>
        </a:spcAft>
        <a:defRPr sz="3480">
          <a:solidFill>
            <a:schemeClr val="accent1"/>
          </a:solidFill>
          <a:latin typeface="News Gothic MT" pitchFamily="-109" charset="0"/>
          <a:ea typeface="ＭＳ Ｐゴシック" pitchFamily="-109" charset="-128"/>
          <a:cs typeface="ＭＳ Ｐゴシック" pitchFamily="-109" charset="-128"/>
        </a:defRPr>
      </a:lvl4pPr>
      <a:lvl5pPr algn="ctr" defTabSz="684674" rtl="0" eaLnBrk="1" fontAlgn="base" hangingPunct="1">
        <a:spcBef>
          <a:spcPct val="0"/>
        </a:spcBef>
        <a:spcAft>
          <a:spcPct val="0"/>
        </a:spcAft>
        <a:defRPr sz="3480">
          <a:solidFill>
            <a:schemeClr val="accent1"/>
          </a:solidFill>
          <a:latin typeface="News Gothic MT" pitchFamily="-109" charset="0"/>
          <a:ea typeface="ＭＳ Ｐゴシック" pitchFamily="-109" charset="-128"/>
          <a:cs typeface="ＭＳ Ｐゴシック" pitchFamily="-109" charset="-128"/>
        </a:defRPr>
      </a:lvl5pPr>
      <a:lvl6pPr marL="311019" algn="ctr" defTabSz="684674" rtl="0" eaLnBrk="1" fontAlgn="base" hangingPunct="1">
        <a:spcBef>
          <a:spcPct val="0"/>
        </a:spcBef>
        <a:spcAft>
          <a:spcPct val="0"/>
        </a:spcAft>
        <a:defRPr sz="3480">
          <a:solidFill>
            <a:schemeClr val="accent1"/>
          </a:solidFill>
          <a:latin typeface="News Gothic MT" pitchFamily="-109" charset="0"/>
          <a:ea typeface="ＭＳ Ｐゴシック" pitchFamily="-109" charset="-128"/>
          <a:cs typeface="ＭＳ Ｐゴシック" pitchFamily="-109" charset="-128"/>
        </a:defRPr>
      </a:lvl6pPr>
      <a:lvl7pPr marL="622038" algn="ctr" defTabSz="684674" rtl="0" eaLnBrk="1" fontAlgn="base" hangingPunct="1">
        <a:spcBef>
          <a:spcPct val="0"/>
        </a:spcBef>
        <a:spcAft>
          <a:spcPct val="0"/>
        </a:spcAft>
        <a:defRPr sz="3480">
          <a:solidFill>
            <a:schemeClr val="accent1"/>
          </a:solidFill>
          <a:latin typeface="News Gothic MT" pitchFamily="-109" charset="0"/>
          <a:ea typeface="ＭＳ Ｐゴシック" pitchFamily="-109" charset="-128"/>
          <a:cs typeface="ＭＳ Ｐゴシック" pitchFamily="-109" charset="-128"/>
        </a:defRPr>
      </a:lvl7pPr>
      <a:lvl8pPr marL="933058" algn="ctr" defTabSz="684674" rtl="0" eaLnBrk="1" fontAlgn="base" hangingPunct="1">
        <a:spcBef>
          <a:spcPct val="0"/>
        </a:spcBef>
        <a:spcAft>
          <a:spcPct val="0"/>
        </a:spcAft>
        <a:defRPr sz="3480">
          <a:solidFill>
            <a:schemeClr val="accent1"/>
          </a:solidFill>
          <a:latin typeface="News Gothic MT" pitchFamily="-109" charset="0"/>
          <a:ea typeface="ＭＳ Ｐゴシック" pitchFamily="-109" charset="-128"/>
          <a:cs typeface="ＭＳ Ｐゴシック" pitchFamily="-109" charset="-128"/>
        </a:defRPr>
      </a:lvl8pPr>
      <a:lvl9pPr marL="1244077" algn="ctr" defTabSz="684674" rtl="0" eaLnBrk="1" fontAlgn="base" hangingPunct="1">
        <a:spcBef>
          <a:spcPct val="0"/>
        </a:spcBef>
        <a:spcAft>
          <a:spcPct val="0"/>
        </a:spcAft>
        <a:defRPr sz="3480">
          <a:solidFill>
            <a:schemeClr val="accent1"/>
          </a:solidFill>
          <a:latin typeface="News Gothic MT" pitchFamily="-109" charset="0"/>
          <a:ea typeface="ＭＳ Ｐゴシック" pitchFamily="-109" charset="-128"/>
          <a:cs typeface="ＭＳ Ｐゴシック" pitchFamily="-109" charset="-128"/>
        </a:defRPr>
      </a:lvl9pPr>
    </p:titleStyle>
    <p:bodyStyle>
      <a:lvl1pPr marL="261343" indent="-261343" algn="l" defTabSz="684674" rtl="0" eaLnBrk="1" fontAlgn="base" hangingPunct="1">
        <a:spcBef>
          <a:spcPts val="1496"/>
        </a:spcBef>
        <a:spcAft>
          <a:spcPct val="0"/>
        </a:spcAft>
        <a:buClr>
          <a:srgbClr val="6FB7D7"/>
        </a:buClr>
        <a:buSzPct val="110000"/>
        <a:buFont typeface="Wingdings 2" pitchFamily="18" charset="2"/>
        <a:buChar char=""/>
        <a:defRPr sz="1793" kern="1200">
          <a:solidFill>
            <a:srgbClr val="595959"/>
          </a:solidFill>
          <a:latin typeface="Kozuka Gothic Pro M" pitchFamily="34" charset="-128"/>
          <a:ea typeface="Kozuka Gothic Pro M" pitchFamily="34" charset="-128"/>
          <a:cs typeface="Kozuka Gothic Pro M" pitchFamily="34" charset="-128"/>
        </a:defRPr>
      </a:lvl1pPr>
      <a:lvl2pPr marL="514046" indent="-251624" algn="l" defTabSz="684674" rtl="0" eaLnBrk="1" fontAlgn="base" hangingPunct="1">
        <a:spcBef>
          <a:spcPts val="451"/>
        </a:spcBef>
        <a:spcAft>
          <a:spcPct val="0"/>
        </a:spcAft>
        <a:buClr>
          <a:srgbClr val="215D77"/>
        </a:buClr>
        <a:buSzPct val="110000"/>
        <a:buFont typeface="Wingdings 2" pitchFamily="18" charset="2"/>
        <a:buChar char=""/>
        <a:defRPr sz="1635" kern="1200">
          <a:solidFill>
            <a:srgbClr val="595959"/>
          </a:solidFill>
          <a:latin typeface="Kozuka Gothic Pro M" pitchFamily="34" charset="-128"/>
          <a:ea typeface="Kozuka Gothic Pro M" pitchFamily="34" charset="-128"/>
          <a:cs typeface="+mn-cs"/>
        </a:defRPr>
      </a:lvl2pPr>
      <a:lvl3pPr marL="725712" indent="-211666" algn="l" defTabSz="684674" rtl="0" eaLnBrk="1" fontAlgn="base" hangingPunct="1">
        <a:spcBef>
          <a:spcPts val="451"/>
        </a:spcBef>
        <a:spcAft>
          <a:spcPct val="0"/>
        </a:spcAft>
        <a:buClr>
          <a:srgbClr val="6FB7D7"/>
        </a:buClr>
        <a:buSzPct val="110000"/>
        <a:buFont typeface="Wingdings 2" pitchFamily="18" charset="2"/>
        <a:buChar char=""/>
        <a:defRPr sz="1476" kern="1200">
          <a:solidFill>
            <a:srgbClr val="595959"/>
          </a:solidFill>
          <a:latin typeface="Kozuka Gothic Pro M" pitchFamily="34" charset="-128"/>
          <a:ea typeface="Kozuka Gothic Pro M" pitchFamily="34" charset="-128"/>
          <a:cs typeface="+mn-cs"/>
        </a:defRPr>
      </a:lvl3pPr>
      <a:lvl4pPr marL="947097" indent="-221386" algn="l" defTabSz="684674" rtl="0" eaLnBrk="1" fontAlgn="base" hangingPunct="1">
        <a:spcBef>
          <a:spcPts val="451"/>
        </a:spcBef>
        <a:spcAft>
          <a:spcPct val="0"/>
        </a:spcAft>
        <a:buClr>
          <a:srgbClr val="215D77"/>
        </a:buClr>
        <a:buSzPct val="110000"/>
        <a:buFont typeface="Wingdings 2" pitchFamily="18" charset="2"/>
        <a:buChar char=""/>
        <a:defRPr sz="1371" kern="1200">
          <a:solidFill>
            <a:srgbClr val="595959"/>
          </a:solidFill>
          <a:latin typeface="Kozuka Gothic Pro M" pitchFamily="34" charset="-128"/>
          <a:ea typeface="Kozuka Gothic Pro M" pitchFamily="34" charset="-128"/>
          <a:cs typeface="+mn-cs"/>
        </a:defRPr>
      </a:lvl4pPr>
      <a:lvl5pPr marL="1158763" indent="-211666" algn="l" defTabSz="684674" rtl="0" eaLnBrk="1" fontAlgn="base" hangingPunct="1">
        <a:spcBef>
          <a:spcPts val="451"/>
        </a:spcBef>
        <a:spcAft>
          <a:spcPct val="0"/>
        </a:spcAft>
        <a:buClr>
          <a:srgbClr val="6FB7D7"/>
        </a:buClr>
        <a:buSzPct val="110000"/>
        <a:buFont typeface="Wingdings 2" pitchFamily="18" charset="2"/>
        <a:buChar char=""/>
        <a:defRPr sz="1371" kern="1200">
          <a:solidFill>
            <a:srgbClr val="595959"/>
          </a:solidFill>
          <a:latin typeface="Kozuka Gothic Pro M" pitchFamily="34" charset="-128"/>
          <a:ea typeface="Kozuka Gothic Pro M" pitchFamily="34" charset="-128"/>
          <a:cs typeface="+mn-cs"/>
        </a:defRPr>
      </a:lvl5pPr>
      <a:lvl6pPr marL="1885602" indent="-171418" algn="l" defTabSz="685673" rtl="0" eaLnBrk="1" latinLnBrk="0" hangingPunct="1">
        <a:spcBef>
          <a:spcPct val="20000"/>
        </a:spcBef>
        <a:buFont typeface="Arial" pitchFamily="34" charset="0"/>
        <a:buChar char="•"/>
        <a:defRPr sz="1476" kern="1200">
          <a:solidFill>
            <a:schemeClr val="tx1"/>
          </a:solidFill>
          <a:latin typeface="+mn-lt"/>
          <a:ea typeface="+mn-ea"/>
          <a:cs typeface="+mn-cs"/>
        </a:defRPr>
      </a:lvl6pPr>
      <a:lvl7pPr marL="2228438" indent="-171418" algn="l" defTabSz="685673" rtl="0" eaLnBrk="1" latinLnBrk="0" hangingPunct="1">
        <a:spcBef>
          <a:spcPct val="20000"/>
        </a:spcBef>
        <a:buFont typeface="Arial" pitchFamily="34" charset="0"/>
        <a:buChar char="•"/>
        <a:defRPr sz="1476" kern="1200">
          <a:solidFill>
            <a:schemeClr val="tx1"/>
          </a:solidFill>
          <a:latin typeface="+mn-lt"/>
          <a:ea typeface="+mn-ea"/>
          <a:cs typeface="+mn-cs"/>
        </a:defRPr>
      </a:lvl7pPr>
      <a:lvl8pPr marL="2571275" indent="-171418" algn="l" defTabSz="685673" rtl="0" eaLnBrk="1" latinLnBrk="0" hangingPunct="1">
        <a:spcBef>
          <a:spcPct val="20000"/>
        </a:spcBef>
        <a:buFont typeface="Arial" pitchFamily="34" charset="0"/>
        <a:buChar char="•"/>
        <a:defRPr sz="1476" kern="1200">
          <a:solidFill>
            <a:schemeClr val="tx1"/>
          </a:solidFill>
          <a:latin typeface="+mn-lt"/>
          <a:ea typeface="+mn-ea"/>
          <a:cs typeface="+mn-cs"/>
        </a:defRPr>
      </a:lvl8pPr>
      <a:lvl9pPr marL="2914111" indent="-171418" algn="l" defTabSz="685673" rtl="0" eaLnBrk="1" latinLnBrk="0" hangingPunct="1">
        <a:spcBef>
          <a:spcPct val="20000"/>
        </a:spcBef>
        <a:buFont typeface="Arial" pitchFamily="34" charset="0"/>
        <a:buChar char="•"/>
        <a:defRPr sz="1476" kern="1200">
          <a:solidFill>
            <a:schemeClr val="tx1"/>
          </a:solidFill>
          <a:latin typeface="+mn-lt"/>
          <a:ea typeface="+mn-ea"/>
          <a:cs typeface="+mn-cs"/>
        </a:defRPr>
      </a:lvl9pPr>
    </p:bodyStyle>
    <p:otherStyle>
      <a:defPPr>
        <a:defRPr/>
      </a:defPPr>
      <a:lvl1pPr marL="0" algn="l" defTabSz="685673" rtl="0" eaLnBrk="1" latinLnBrk="0" hangingPunct="1">
        <a:defRPr sz="1371" kern="1200">
          <a:solidFill>
            <a:schemeClr val="tx1"/>
          </a:solidFill>
          <a:latin typeface="+mn-lt"/>
          <a:ea typeface="+mn-ea"/>
          <a:cs typeface="+mn-cs"/>
        </a:defRPr>
      </a:lvl1pPr>
      <a:lvl2pPr marL="342837" algn="l" defTabSz="685673" rtl="0" eaLnBrk="1" latinLnBrk="0" hangingPunct="1">
        <a:defRPr sz="1371" kern="1200">
          <a:solidFill>
            <a:schemeClr val="tx1"/>
          </a:solidFill>
          <a:latin typeface="+mn-lt"/>
          <a:ea typeface="+mn-ea"/>
          <a:cs typeface="+mn-cs"/>
        </a:defRPr>
      </a:lvl2pPr>
      <a:lvl3pPr marL="685673" algn="l" defTabSz="685673" rtl="0" eaLnBrk="1" latinLnBrk="0" hangingPunct="1">
        <a:defRPr sz="1371" kern="1200">
          <a:solidFill>
            <a:schemeClr val="tx1"/>
          </a:solidFill>
          <a:latin typeface="+mn-lt"/>
          <a:ea typeface="+mn-ea"/>
          <a:cs typeface="+mn-cs"/>
        </a:defRPr>
      </a:lvl3pPr>
      <a:lvl4pPr marL="1028510" algn="l" defTabSz="685673" rtl="0" eaLnBrk="1" latinLnBrk="0" hangingPunct="1">
        <a:defRPr sz="1371" kern="1200">
          <a:solidFill>
            <a:schemeClr val="tx1"/>
          </a:solidFill>
          <a:latin typeface="+mn-lt"/>
          <a:ea typeface="+mn-ea"/>
          <a:cs typeface="+mn-cs"/>
        </a:defRPr>
      </a:lvl4pPr>
      <a:lvl5pPr marL="1371346" algn="l" defTabSz="685673" rtl="0" eaLnBrk="1" latinLnBrk="0" hangingPunct="1">
        <a:defRPr sz="1371" kern="1200">
          <a:solidFill>
            <a:schemeClr val="tx1"/>
          </a:solidFill>
          <a:latin typeface="+mn-lt"/>
          <a:ea typeface="+mn-ea"/>
          <a:cs typeface="+mn-cs"/>
        </a:defRPr>
      </a:lvl5pPr>
      <a:lvl6pPr marL="1714183" algn="l" defTabSz="685673" rtl="0" eaLnBrk="1" latinLnBrk="0" hangingPunct="1">
        <a:defRPr sz="1371" kern="1200">
          <a:solidFill>
            <a:schemeClr val="tx1"/>
          </a:solidFill>
          <a:latin typeface="+mn-lt"/>
          <a:ea typeface="+mn-ea"/>
          <a:cs typeface="+mn-cs"/>
        </a:defRPr>
      </a:lvl6pPr>
      <a:lvl7pPr marL="2057019" algn="l" defTabSz="685673" rtl="0" eaLnBrk="1" latinLnBrk="0" hangingPunct="1">
        <a:defRPr sz="1371" kern="1200">
          <a:solidFill>
            <a:schemeClr val="tx1"/>
          </a:solidFill>
          <a:latin typeface="+mn-lt"/>
          <a:ea typeface="+mn-ea"/>
          <a:cs typeface="+mn-cs"/>
        </a:defRPr>
      </a:lvl7pPr>
      <a:lvl8pPr marL="2399856" algn="l" defTabSz="685673" rtl="0" eaLnBrk="1" latinLnBrk="0" hangingPunct="1">
        <a:defRPr sz="1371" kern="1200">
          <a:solidFill>
            <a:schemeClr val="tx1"/>
          </a:solidFill>
          <a:latin typeface="+mn-lt"/>
          <a:ea typeface="+mn-ea"/>
          <a:cs typeface="+mn-cs"/>
        </a:defRPr>
      </a:lvl8pPr>
      <a:lvl9pPr marL="2742692" algn="l" defTabSz="685673" rtl="0" eaLnBrk="1" latinLnBrk="0" hangingPunct="1">
        <a:defRPr sz="13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6.png"/><Relationship Id="rId7"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8.png"/><Relationship Id="rId10" Type="http://schemas.openxmlformats.org/officeDocument/2006/relationships/image" Target="../media/image14.gif"/><Relationship Id="rId4" Type="http://schemas.openxmlformats.org/officeDocument/2006/relationships/image" Target="../media/image7.jpeg"/><Relationship Id="rId9" Type="http://schemas.openxmlformats.org/officeDocument/2006/relationships/image" Target="../media/image1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hyperlink" Target="http://www.icann.org/en/announcements/announcement-20jun11-en.ht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opac.lib.rpi.edu/search/t?SEARCH=Designing%20for%20Cisco%20Internetwork%20Solutions&amp;searchscope=1" TargetMode="External"/><Relationship Id="rId2" Type="http://schemas.openxmlformats.org/officeDocument/2006/relationships/hyperlink" Target="http://opac.lib.rpi.edu/search~S4?/Xcomputer+networks&amp;searchscope=4&amp;SORT=DX/Xcomputer+networks&amp;searchscope=4&amp;SORT=DX&amp;extended=0&amp;SUBKEY=computer%20networks/1,1283,1283,B/frameset&amp;FF=Xcomputer+networks&amp;searchscope=4&amp;SORT=DX&amp;34,34,"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images.highspeedbackbone.net/skuimages/large/C94-2196-main.jpg" TargetMode="External"/><Relationship Id="rId2" Type="http://schemas.openxmlformats.org/officeDocument/2006/relationships/hyperlink" Target="http://www.visitourchina.com/china_great_wall/faq_02.htm" TargetMode="External"/><Relationship Id="rId1" Type="http://schemas.openxmlformats.org/officeDocument/2006/relationships/slideLayout" Target="../slideLayouts/slideLayout7.xml"/><Relationship Id="rId4" Type="http://schemas.openxmlformats.org/officeDocument/2006/relationships/hyperlink" Target="http://arxiv.org/ftp/cs/papers/0412/0412017.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gif"/><Relationship Id="rId11" Type="http://schemas.openxmlformats.org/officeDocument/2006/relationships/image" Target="../media/image14.gif"/><Relationship Id="rId5" Type="http://schemas.openxmlformats.org/officeDocument/2006/relationships/image" Target="../media/image8.png"/><Relationship Id="rId10" Type="http://schemas.openxmlformats.org/officeDocument/2006/relationships/image" Target="../media/image13.gif"/><Relationship Id="rId4" Type="http://schemas.openxmlformats.org/officeDocument/2006/relationships/image" Target="../media/image7.jpeg"/><Relationship Id="rId9" Type="http://schemas.openxmlformats.org/officeDocument/2006/relationships/image" Target="../media/image12.gif"/></Relationships>
</file>

<file path=ppt/slides/_rels/slide8.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6.png"/><Relationship Id="rId7" Type="http://schemas.openxmlformats.org/officeDocument/2006/relationships/image" Target="../media/image11.gif"/><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8.png"/><Relationship Id="rId10" Type="http://schemas.openxmlformats.org/officeDocument/2006/relationships/image" Target="../media/image14.gif"/><Relationship Id="rId4" Type="http://schemas.openxmlformats.org/officeDocument/2006/relationships/image" Target="../media/image7.jpeg"/><Relationship Id="rId9" Type="http://schemas.openxmlformats.org/officeDocument/2006/relationships/image" Target="../media/image13.gif"/></Relationships>
</file>

<file path=ppt/slides/_rels/slide9.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7.jpeg"/><Relationship Id="rId7" Type="http://schemas.openxmlformats.org/officeDocument/2006/relationships/image" Target="../media/image17.wmf"/><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3.gif"/><Relationship Id="rId5" Type="http://schemas.openxmlformats.org/officeDocument/2006/relationships/image" Target="../media/image1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Protocols</a:t>
            </a:r>
          </a:p>
        </p:txBody>
      </p:sp>
      <p:sp>
        <p:nvSpPr>
          <p:cNvPr id="176130" name="Rectangle 2"/>
          <p:cNvSpPr>
            <a:spLocks noGrp="1" noChangeArrowheads="1"/>
          </p:cNvSpPr>
          <p:nvPr>
            <p:ph type="subTitle" idx="1"/>
          </p:nvPr>
        </p:nvSpPr>
        <p:spPr/>
        <p:txBody>
          <a:bodyPr anchor="ctr"/>
          <a:lstStyle/>
          <a:p>
            <a:pPr algn="ctr" eaLnBrk="1" hangingPunct="1">
              <a:buFont typeface="Wingdings 2" pitchFamily="-109" charset="2"/>
              <a:buNone/>
            </a:pPr>
            <a:endParaRPr lang="en-US" sz="2847"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Protocol?</a:t>
            </a:r>
          </a:p>
        </p:txBody>
      </p:sp>
      <p:sp>
        <p:nvSpPr>
          <p:cNvPr id="3" name="Content Placeholder 2"/>
          <p:cNvSpPr>
            <a:spLocks noGrp="1"/>
          </p:cNvSpPr>
          <p:nvPr>
            <p:ph idx="1"/>
          </p:nvPr>
        </p:nvSpPr>
        <p:spPr/>
        <p:txBody>
          <a:bodyPr/>
          <a:lstStyle/>
          <a:p>
            <a:r>
              <a:rPr lang="en-US" dirty="0"/>
              <a:t>A protocol  is a set of rules</a:t>
            </a:r>
          </a:p>
          <a:p>
            <a:r>
              <a:rPr lang="en-US" dirty="0"/>
              <a:t>“A set of conventions governing the treatment and especially the formatting of data in an electronic communications system.” </a:t>
            </a:r>
            <a:r>
              <a:rPr lang="en-US" sz="844" dirty="0"/>
              <a:t>Merriam-Webster Dictionary</a:t>
            </a:r>
          </a:p>
          <a:p>
            <a:endParaRPr lang="en-US" dirty="0"/>
          </a:p>
          <a:p>
            <a:endParaRPr lang="en-US" dirty="0"/>
          </a:p>
          <a:p>
            <a:r>
              <a:rPr lang="en-US" dirty="0"/>
              <a:t>Already we've named:</a:t>
            </a:r>
          </a:p>
          <a:p>
            <a:pPr lvl="1"/>
            <a:r>
              <a:rPr lang="en-US" dirty="0"/>
              <a:t>HTTP, DNS, TCP, UDP, IP, and Ethernet protocols</a:t>
            </a:r>
          </a:p>
        </p:txBody>
      </p:sp>
    </p:spTree>
    <p:extLst>
      <p:ext uri="{BB962C8B-B14F-4D97-AF65-F5344CB8AC3E}">
        <p14:creationId xmlns:p14="http://schemas.microsoft.com/office/powerpoint/2010/main" val="241434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Protocol</a:t>
            </a:r>
          </a:p>
        </p:txBody>
      </p:sp>
      <p:sp>
        <p:nvSpPr>
          <p:cNvPr id="3" name="Content Placeholder 2"/>
          <p:cNvSpPr>
            <a:spLocks noGrp="1"/>
          </p:cNvSpPr>
          <p:nvPr>
            <p:ph idx="1"/>
          </p:nvPr>
        </p:nvSpPr>
        <p:spPr/>
        <p:txBody>
          <a:bodyPr/>
          <a:lstStyle/>
          <a:p>
            <a:r>
              <a:rPr lang="en-US" dirty="0"/>
              <a:t>Let’s look at an HTTP request / response cycle:</a:t>
            </a:r>
          </a:p>
          <a:p>
            <a:pPr lvl="1"/>
            <a:endParaRPr lang="en-US" dirty="0"/>
          </a:p>
          <a:p>
            <a:pPr lvl="1"/>
            <a:r>
              <a:rPr lang="en-US" dirty="0"/>
              <a:t>Open Firefox, and visit</a:t>
            </a:r>
            <a:br>
              <a:rPr lang="en-US" dirty="0"/>
            </a:br>
            <a:r>
              <a:rPr lang="en-US" dirty="0"/>
              <a:t>http://www.facebook.com</a:t>
            </a:r>
            <a:br>
              <a:rPr lang="en-US" dirty="0"/>
            </a:br>
            <a:r>
              <a:rPr lang="en-US" dirty="0"/>
              <a:t>(or any site of your choosing)</a:t>
            </a:r>
            <a:br>
              <a:rPr lang="en-US" dirty="0"/>
            </a:br>
            <a:endParaRPr lang="en-US" dirty="0"/>
          </a:p>
          <a:p>
            <a:pPr lvl="1"/>
            <a:r>
              <a:rPr lang="en-US" dirty="0"/>
              <a:t>Select “Tools </a:t>
            </a:r>
            <a:r>
              <a:rPr lang="en-US" dirty="0">
                <a:sym typeface="Wingdings" pitchFamily="2" charset="2"/>
              </a:rPr>
              <a:t> Page Info” </a:t>
            </a:r>
            <a:br>
              <a:rPr lang="en-US" dirty="0">
                <a:sym typeface="Wingdings" pitchFamily="2" charset="2"/>
              </a:rPr>
            </a:br>
            <a:r>
              <a:rPr lang="en-US" dirty="0">
                <a:sym typeface="Wingdings" pitchFamily="2" charset="2"/>
              </a:rPr>
              <a:t>from the menu bar</a:t>
            </a:r>
            <a:br>
              <a:rPr lang="en-US" dirty="0">
                <a:sym typeface="Wingdings" pitchFamily="2" charset="2"/>
              </a:rPr>
            </a:br>
            <a:endParaRPr lang="en-US" dirty="0">
              <a:sym typeface="Wingdings" pitchFamily="2" charset="2"/>
            </a:endParaRPr>
          </a:p>
          <a:p>
            <a:pPr lvl="1"/>
            <a:r>
              <a:rPr lang="en-US" dirty="0">
                <a:sym typeface="Wingdings" pitchFamily="2" charset="2"/>
              </a:rPr>
              <a:t>Select “Headers” to see the</a:t>
            </a:r>
            <a:br>
              <a:rPr lang="en-US" dirty="0">
                <a:sym typeface="Wingdings" pitchFamily="2" charset="2"/>
              </a:rPr>
            </a:br>
            <a:r>
              <a:rPr lang="en-US" dirty="0">
                <a:sym typeface="Wingdings" pitchFamily="2" charset="2"/>
              </a:rPr>
              <a:t>Request and Response </a:t>
            </a:r>
            <a:br>
              <a:rPr lang="en-US" dirty="0">
                <a:sym typeface="Wingdings" pitchFamily="2" charset="2"/>
              </a:rPr>
            </a:br>
            <a:r>
              <a:rPr lang="en-US" dirty="0">
                <a:sym typeface="Wingdings" pitchFamily="2" charset="2"/>
              </a:rPr>
              <a:t>headers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78" y="1702062"/>
            <a:ext cx="2411016" cy="2798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98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_6_20_13_4_23_P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326" y="1352550"/>
            <a:ext cx="3254871" cy="3455789"/>
          </a:xfrm>
          <a:prstGeom prst="rect">
            <a:avLst/>
          </a:prstGeom>
        </p:spPr>
      </p:pic>
      <p:sp>
        <p:nvSpPr>
          <p:cNvPr id="2" name="Title 1"/>
          <p:cNvSpPr>
            <a:spLocks noGrp="1"/>
          </p:cNvSpPr>
          <p:nvPr>
            <p:ph type="title"/>
          </p:nvPr>
        </p:nvSpPr>
        <p:spPr/>
        <p:txBody>
          <a:bodyPr/>
          <a:lstStyle/>
          <a:p>
            <a:r>
              <a:rPr lang="en-US" dirty="0"/>
              <a:t>HTTP Protocol</a:t>
            </a:r>
          </a:p>
        </p:txBody>
      </p:sp>
      <p:sp>
        <p:nvSpPr>
          <p:cNvPr id="3" name="Content Placeholder 2"/>
          <p:cNvSpPr>
            <a:spLocks noGrp="1"/>
          </p:cNvSpPr>
          <p:nvPr>
            <p:ph idx="1"/>
          </p:nvPr>
        </p:nvSpPr>
        <p:spPr>
          <a:xfrm>
            <a:off x="370939" y="1184041"/>
            <a:ext cx="4624863" cy="3257622"/>
          </a:xfrm>
        </p:spPr>
        <p:txBody>
          <a:bodyPr/>
          <a:lstStyle/>
          <a:p>
            <a:r>
              <a:rPr lang="en-US" dirty="0"/>
              <a:t>Let’s look at an HTTP request / response cycle:</a:t>
            </a:r>
          </a:p>
          <a:p>
            <a:pPr lvl="1"/>
            <a:r>
              <a:rPr lang="en-US" sz="1476" dirty="0"/>
              <a:t>Open Chrome, and visit</a:t>
            </a:r>
            <a:br>
              <a:rPr lang="en-US" sz="1476" dirty="0"/>
            </a:br>
            <a:r>
              <a:rPr lang="en-US" sz="1476" dirty="0"/>
              <a:t>http://www.facebook.com</a:t>
            </a:r>
            <a:br>
              <a:rPr lang="en-US" sz="1476" dirty="0"/>
            </a:br>
            <a:r>
              <a:rPr lang="en-US" sz="1476" dirty="0"/>
              <a:t>(or any site of your choosing)</a:t>
            </a:r>
            <a:br>
              <a:rPr lang="en-US" sz="1476" dirty="0"/>
            </a:br>
            <a:endParaRPr lang="en-US" sz="1476" dirty="0"/>
          </a:p>
          <a:p>
            <a:pPr lvl="1"/>
            <a:r>
              <a:rPr lang="en-US" sz="1476" dirty="0"/>
              <a:t>Select      </a:t>
            </a:r>
            <a:r>
              <a:rPr lang="en-US" sz="949" dirty="0"/>
              <a:t>(Hotdog menu) </a:t>
            </a:r>
            <a:r>
              <a:rPr lang="en-US" sz="1476" dirty="0">
                <a:sym typeface="Wingdings"/>
              </a:rPr>
              <a:t> </a:t>
            </a:r>
            <a:r>
              <a:rPr lang="en-US" sz="1476" dirty="0"/>
              <a:t>Tools </a:t>
            </a:r>
          </a:p>
          <a:p>
            <a:pPr marL="262422" lvl="1" indent="0">
              <a:buNone/>
            </a:pPr>
            <a:r>
              <a:rPr lang="en-US" sz="1476" dirty="0">
                <a:sym typeface="Wingdings" pitchFamily="2" charset="2"/>
              </a:rPr>
              <a:t>	 Developer Tools</a:t>
            </a:r>
          </a:p>
          <a:p>
            <a:pPr lvl="1"/>
            <a:r>
              <a:rPr lang="en-US" sz="1476" dirty="0">
                <a:sym typeface="Wingdings" pitchFamily="2" charset="2"/>
              </a:rPr>
              <a:t>Select Network and then select a </a:t>
            </a:r>
          </a:p>
          <a:p>
            <a:pPr marL="262422" lvl="1" indent="0">
              <a:buNone/>
            </a:pPr>
            <a:r>
              <a:rPr lang="en-US" sz="1476" dirty="0">
                <a:sym typeface="Wingdings" pitchFamily="2" charset="2"/>
              </a:rPr>
              <a:t>	page (in this case </a:t>
            </a:r>
            <a:r>
              <a:rPr lang="en-US" sz="1476" dirty="0" err="1">
                <a:sym typeface="Wingdings" pitchFamily="2" charset="2"/>
              </a:rPr>
              <a:t>www.facebook.com</a:t>
            </a:r>
            <a:r>
              <a:rPr lang="en-US" sz="1476" dirty="0">
                <a:sym typeface="Wingdings" pitchFamily="2" charset="2"/>
              </a:rPr>
              <a:t>) </a:t>
            </a:r>
          </a:p>
          <a:p>
            <a:pPr lvl="1"/>
            <a:r>
              <a:rPr lang="en-US" sz="1476" dirty="0">
                <a:sym typeface="Wingdings" pitchFamily="2" charset="2"/>
              </a:rPr>
              <a:t>Select “Headers” to see the</a:t>
            </a:r>
            <a:br>
              <a:rPr lang="en-US" sz="1476" dirty="0">
                <a:sym typeface="Wingdings" pitchFamily="2" charset="2"/>
              </a:rPr>
            </a:br>
            <a:r>
              <a:rPr lang="en-US" sz="1476" dirty="0">
                <a:sym typeface="Wingdings" pitchFamily="2" charset="2"/>
              </a:rPr>
              <a:t>Request and Response </a:t>
            </a:r>
            <a:br>
              <a:rPr lang="en-US" sz="1476" dirty="0">
                <a:sym typeface="Wingdings" pitchFamily="2" charset="2"/>
              </a:rPr>
            </a:br>
            <a:r>
              <a:rPr lang="en-US" sz="1476" dirty="0">
                <a:sym typeface="Wingdings" pitchFamily="2" charset="2"/>
              </a:rPr>
              <a:t>headers</a:t>
            </a:r>
            <a:endParaRPr lang="en-US" sz="1476"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7313" y="1526977"/>
            <a:ext cx="2411016" cy="2798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p:cNvPicPr>
            <a:picLocks noChangeAspect="1"/>
          </p:cNvPicPr>
          <p:nvPr/>
        </p:nvPicPr>
        <p:blipFill>
          <a:blip r:embed="rId4"/>
          <a:stretch>
            <a:fillRect/>
          </a:stretch>
        </p:blipFill>
        <p:spPr>
          <a:xfrm>
            <a:off x="2683371" y="2812852"/>
            <a:ext cx="187523" cy="174129"/>
          </a:xfrm>
          <a:prstGeom prst="rect">
            <a:avLst/>
          </a:prstGeom>
        </p:spPr>
      </p:pic>
    </p:spTree>
    <p:extLst>
      <p:ext uri="{BB962C8B-B14F-4D97-AF65-F5344CB8AC3E}">
        <p14:creationId xmlns:p14="http://schemas.microsoft.com/office/powerpoint/2010/main" val="68910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164" dirty="0"/>
              <a:t>Network Models</a:t>
            </a:r>
            <a:br>
              <a:rPr lang="en-US" sz="3164" dirty="0"/>
            </a:br>
            <a:r>
              <a:rPr lang="en-US" sz="2109" dirty="0"/>
              <a:t>and the</a:t>
            </a:r>
            <a:br>
              <a:rPr lang="en-US" sz="3164" dirty="0"/>
            </a:br>
            <a:r>
              <a:rPr lang="en-US" sz="3164" dirty="0"/>
              <a:t>Internet Protocol Suite (TCP/IP)</a:t>
            </a:r>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2322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64" dirty="0"/>
              <a:t>Network Models</a:t>
            </a:r>
          </a:p>
        </p:txBody>
      </p:sp>
      <p:grpSp>
        <p:nvGrpSpPr>
          <p:cNvPr id="102" name="Group 101"/>
          <p:cNvGrpSpPr/>
          <p:nvPr/>
        </p:nvGrpSpPr>
        <p:grpSpPr>
          <a:xfrm>
            <a:off x="1656423" y="1433396"/>
            <a:ext cx="5836577" cy="3175387"/>
            <a:chOff x="973603" y="2718142"/>
            <a:chExt cx="11067879" cy="6021475"/>
          </a:xfrm>
        </p:grpSpPr>
        <p:grpSp>
          <p:nvGrpSpPr>
            <p:cNvPr id="79" name="Group 78"/>
            <p:cNvGrpSpPr/>
            <p:nvPr/>
          </p:nvGrpSpPr>
          <p:grpSpPr>
            <a:xfrm>
              <a:off x="973603" y="2718142"/>
              <a:ext cx="11067879" cy="5212699"/>
              <a:chOff x="1102486" y="2718142"/>
              <a:chExt cx="11067879" cy="5212699"/>
            </a:xfrm>
          </p:grpSpPr>
          <p:grpSp>
            <p:nvGrpSpPr>
              <p:cNvPr id="71" name="Group 70"/>
              <p:cNvGrpSpPr/>
              <p:nvPr/>
            </p:nvGrpSpPr>
            <p:grpSpPr>
              <a:xfrm>
                <a:off x="1102486" y="2718142"/>
                <a:ext cx="2919279" cy="5206657"/>
                <a:chOff x="1434414" y="3771901"/>
                <a:chExt cx="2235886" cy="3987799"/>
              </a:xfrm>
            </p:grpSpPr>
            <p:sp>
              <p:nvSpPr>
                <p:cNvPr id="58" name="Rectangle 12"/>
                <p:cNvSpPr>
                  <a:spLocks/>
                </p:cNvSpPr>
                <p:nvPr/>
              </p:nvSpPr>
              <p:spPr bwMode="auto">
                <a:xfrm>
                  <a:off x="1790700" y="5346700"/>
                  <a:ext cx="1879600" cy="4826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055" b="1" dirty="0">
                      <a:solidFill>
                        <a:schemeClr val="tx1"/>
                      </a:solidFill>
                      <a:latin typeface="Kozuka Gothic Pro M" pitchFamily="34" charset="-128"/>
                      <a:ea typeface="Kozuka Gothic Pro M" pitchFamily="34" charset="-128"/>
                    </a:rPr>
                    <a:t>Session</a:t>
                  </a:r>
                </a:p>
              </p:txBody>
            </p:sp>
            <p:sp>
              <p:nvSpPr>
                <p:cNvPr id="59" name="Rectangle 12"/>
                <p:cNvSpPr>
                  <a:spLocks/>
                </p:cNvSpPr>
                <p:nvPr/>
              </p:nvSpPr>
              <p:spPr bwMode="auto">
                <a:xfrm>
                  <a:off x="1790700" y="5829300"/>
                  <a:ext cx="1879600" cy="482600"/>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055" b="1" dirty="0">
                      <a:solidFill>
                        <a:schemeClr val="tx1"/>
                      </a:solidFill>
                      <a:latin typeface="Kozuka Gothic Pro M" pitchFamily="34" charset="-128"/>
                      <a:ea typeface="Kozuka Gothic Pro M" pitchFamily="34" charset="-128"/>
                    </a:rPr>
                    <a:t>Transport</a:t>
                  </a:r>
                </a:p>
              </p:txBody>
            </p:sp>
            <p:sp>
              <p:nvSpPr>
                <p:cNvPr id="60" name="Rectangle 12"/>
                <p:cNvSpPr>
                  <a:spLocks/>
                </p:cNvSpPr>
                <p:nvPr/>
              </p:nvSpPr>
              <p:spPr bwMode="auto">
                <a:xfrm>
                  <a:off x="1790700" y="6311900"/>
                  <a:ext cx="1879600" cy="482600"/>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055" b="1" dirty="0">
                      <a:solidFill>
                        <a:schemeClr val="tx1"/>
                      </a:solidFill>
                      <a:latin typeface="Kozuka Gothic Pro M" pitchFamily="34" charset="-128"/>
                      <a:ea typeface="Kozuka Gothic Pro M" pitchFamily="34" charset="-128"/>
                    </a:rPr>
                    <a:t>Network</a:t>
                  </a:r>
                  <a:endParaRPr lang="en-US" sz="1055" b="1" dirty="0">
                    <a:latin typeface="Kozuka Gothic Pro M" pitchFamily="34" charset="-128"/>
                    <a:ea typeface="Kozuka Gothic Pro M" pitchFamily="34" charset="-128"/>
                  </a:endParaRPr>
                </a:p>
              </p:txBody>
            </p:sp>
            <p:sp>
              <p:nvSpPr>
                <p:cNvPr id="61" name="Rectangle 12"/>
                <p:cNvSpPr>
                  <a:spLocks/>
                </p:cNvSpPr>
                <p:nvPr/>
              </p:nvSpPr>
              <p:spPr bwMode="auto">
                <a:xfrm>
                  <a:off x="1790700" y="6794500"/>
                  <a:ext cx="1879600" cy="482600"/>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1055" b="1" dirty="0">
                      <a:solidFill>
                        <a:schemeClr val="accent1">
                          <a:lumMod val="40000"/>
                          <a:lumOff val="60000"/>
                        </a:schemeClr>
                      </a:solidFill>
                      <a:latin typeface="Kozuka Gothic Pro M" pitchFamily="34" charset="-128"/>
                      <a:ea typeface="Kozuka Gothic Pro M" pitchFamily="34" charset="-128"/>
                    </a:rPr>
                    <a:t>Data Link</a:t>
                  </a:r>
                </a:p>
              </p:txBody>
            </p:sp>
            <p:sp>
              <p:nvSpPr>
                <p:cNvPr id="62" name="Rectangle 12"/>
                <p:cNvSpPr>
                  <a:spLocks/>
                </p:cNvSpPr>
                <p:nvPr/>
              </p:nvSpPr>
              <p:spPr bwMode="auto">
                <a:xfrm>
                  <a:off x="1790700" y="7277100"/>
                  <a:ext cx="1879600" cy="482600"/>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1055" b="1" dirty="0">
                      <a:solidFill>
                        <a:schemeClr val="accent1">
                          <a:lumMod val="40000"/>
                          <a:lumOff val="60000"/>
                        </a:schemeClr>
                      </a:solidFill>
                      <a:latin typeface="Kozuka Gothic Pro M" pitchFamily="34" charset="-128"/>
                      <a:ea typeface="Kozuka Gothic Pro M" pitchFamily="34" charset="-128"/>
                    </a:rPr>
                    <a:t>Physical</a:t>
                  </a:r>
                </a:p>
              </p:txBody>
            </p:sp>
            <p:sp>
              <p:nvSpPr>
                <p:cNvPr id="5" name="Rectangle 4"/>
                <p:cNvSpPr>
                  <a:spLocks/>
                </p:cNvSpPr>
                <p:nvPr/>
              </p:nvSpPr>
              <p:spPr bwMode="auto">
                <a:xfrm>
                  <a:off x="1970526" y="3771901"/>
                  <a:ext cx="1529607" cy="471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tabLst>
                      <a:tab pos="562524" algn="l"/>
                    </a:tabLst>
                  </a:pPr>
                  <a:r>
                    <a:rPr lang="en-US" sz="1055" b="1" dirty="0">
                      <a:solidFill>
                        <a:schemeClr val="tx1"/>
                      </a:solidFill>
                      <a:latin typeface="Kozuka Gothic Pro M" pitchFamily="34" charset="-128"/>
                      <a:ea typeface="Kozuka Gothic Pro M" pitchFamily="34" charset="-128"/>
                    </a:rPr>
                    <a:t>OSI 7-Layer </a:t>
                  </a:r>
                  <a:br>
                    <a:rPr lang="en-US" sz="1055" b="1" dirty="0">
                      <a:solidFill>
                        <a:schemeClr val="tx1"/>
                      </a:solidFill>
                      <a:latin typeface="Kozuka Gothic Pro M" pitchFamily="34" charset="-128"/>
                      <a:ea typeface="Kozuka Gothic Pro M" pitchFamily="34" charset="-128"/>
                    </a:rPr>
                  </a:br>
                  <a:r>
                    <a:rPr lang="en-US" sz="1055" b="1" dirty="0">
                      <a:solidFill>
                        <a:schemeClr val="tx1"/>
                      </a:solidFill>
                      <a:latin typeface="Kozuka Gothic Pro M" pitchFamily="34" charset="-128"/>
                      <a:ea typeface="Kozuka Gothic Pro M" pitchFamily="34" charset="-128"/>
                    </a:rPr>
                    <a:t>reference model</a:t>
                  </a:r>
                </a:p>
              </p:txBody>
            </p:sp>
            <p:sp>
              <p:nvSpPr>
                <p:cNvPr id="26" name="Rectangle 12"/>
                <p:cNvSpPr>
                  <a:spLocks/>
                </p:cNvSpPr>
                <p:nvPr/>
              </p:nvSpPr>
              <p:spPr bwMode="auto">
                <a:xfrm>
                  <a:off x="1790700" y="4864100"/>
                  <a:ext cx="1879600" cy="4826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055" b="1" dirty="0">
                      <a:latin typeface="Kozuka Gothic Pro M" pitchFamily="34" charset="-128"/>
                      <a:ea typeface="Kozuka Gothic Pro M" pitchFamily="34" charset="-128"/>
                    </a:rPr>
                    <a:t>Presentation</a:t>
                  </a:r>
                </a:p>
              </p:txBody>
            </p:sp>
            <p:sp>
              <p:nvSpPr>
                <p:cNvPr id="50" name="Rectangle 49"/>
                <p:cNvSpPr>
                  <a:spLocks/>
                </p:cNvSpPr>
                <p:nvPr/>
              </p:nvSpPr>
              <p:spPr bwMode="auto">
                <a:xfrm>
                  <a:off x="1447116" y="7289800"/>
                  <a:ext cx="114082" cy="23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tabLst>
                      <a:tab pos="562524" algn="l"/>
                    </a:tabLst>
                  </a:pPr>
                  <a:r>
                    <a:rPr lang="en-US" sz="1055" b="1">
                      <a:solidFill>
                        <a:schemeClr val="tx1"/>
                      </a:solidFill>
                      <a:latin typeface="Kozuka Gothic Pro M" pitchFamily="34" charset="-128"/>
                      <a:ea typeface="Kozuka Gothic Pro M" pitchFamily="34" charset="-128"/>
                    </a:rPr>
                    <a:t>1</a:t>
                  </a:r>
                </a:p>
              </p:txBody>
            </p:sp>
            <p:sp>
              <p:nvSpPr>
                <p:cNvPr id="51" name="Rectangle 50"/>
                <p:cNvSpPr>
                  <a:spLocks/>
                </p:cNvSpPr>
                <p:nvPr/>
              </p:nvSpPr>
              <p:spPr bwMode="auto">
                <a:xfrm>
                  <a:off x="1440765" y="6807200"/>
                  <a:ext cx="114082" cy="23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tabLst>
                      <a:tab pos="562524" algn="l"/>
                    </a:tabLst>
                  </a:pPr>
                  <a:r>
                    <a:rPr lang="en-US" sz="1055" b="1">
                      <a:solidFill>
                        <a:schemeClr val="tx1"/>
                      </a:solidFill>
                      <a:latin typeface="Kozuka Gothic Pro M" pitchFamily="34" charset="-128"/>
                      <a:ea typeface="Kozuka Gothic Pro M" pitchFamily="34" charset="-128"/>
                    </a:rPr>
                    <a:t>2</a:t>
                  </a:r>
                </a:p>
              </p:txBody>
            </p:sp>
            <p:sp>
              <p:nvSpPr>
                <p:cNvPr id="52" name="Rectangle 51"/>
                <p:cNvSpPr>
                  <a:spLocks/>
                </p:cNvSpPr>
                <p:nvPr/>
              </p:nvSpPr>
              <p:spPr bwMode="auto">
                <a:xfrm>
                  <a:off x="1434415" y="6324600"/>
                  <a:ext cx="114082" cy="23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tabLst>
                      <a:tab pos="562524" algn="l"/>
                    </a:tabLst>
                  </a:pPr>
                  <a:r>
                    <a:rPr lang="en-US" sz="1055" b="1">
                      <a:solidFill>
                        <a:schemeClr val="tx1"/>
                      </a:solidFill>
                      <a:latin typeface="Kozuka Gothic Pro M" pitchFamily="34" charset="-128"/>
                      <a:ea typeface="Kozuka Gothic Pro M" pitchFamily="34" charset="-128"/>
                    </a:rPr>
                    <a:t>3</a:t>
                  </a:r>
                </a:p>
              </p:txBody>
            </p:sp>
            <p:sp>
              <p:nvSpPr>
                <p:cNvPr id="53" name="Rectangle 52"/>
                <p:cNvSpPr>
                  <a:spLocks/>
                </p:cNvSpPr>
                <p:nvPr/>
              </p:nvSpPr>
              <p:spPr bwMode="auto">
                <a:xfrm>
                  <a:off x="1440768" y="5842000"/>
                  <a:ext cx="114082" cy="23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tabLst>
                      <a:tab pos="562524" algn="l"/>
                    </a:tabLst>
                  </a:pPr>
                  <a:r>
                    <a:rPr lang="en-US" sz="1055" b="1">
                      <a:solidFill>
                        <a:schemeClr val="tx1"/>
                      </a:solidFill>
                      <a:latin typeface="Kozuka Gothic Pro M" pitchFamily="34" charset="-128"/>
                      <a:ea typeface="Kozuka Gothic Pro M" pitchFamily="34" charset="-128"/>
                    </a:rPr>
                    <a:t>4</a:t>
                  </a:r>
                </a:p>
              </p:txBody>
            </p:sp>
            <p:sp>
              <p:nvSpPr>
                <p:cNvPr id="54" name="Rectangle 53"/>
                <p:cNvSpPr>
                  <a:spLocks/>
                </p:cNvSpPr>
                <p:nvPr/>
              </p:nvSpPr>
              <p:spPr bwMode="auto">
                <a:xfrm>
                  <a:off x="1434414" y="5359400"/>
                  <a:ext cx="114082" cy="23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tabLst>
                      <a:tab pos="562524" algn="l"/>
                    </a:tabLst>
                  </a:pPr>
                  <a:r>
                    <a:rPr lang="en-US" sz="1055" b="1">
                      <a:solidFill>
                        <a:schemeClr val="tx1"/>
                      </a:solidFill>
                      <a:latin typeface="Kozuka Gothic Pro M" pitchFamily="34" charset="-128"/>
                      <a:ea typeface="Kozuka Gothic Pro M" pitchFamily="34" charset="-128"/>
                    </a:rPr>
                    <a:t>5</a:t>
                  </a:r>
                </a:p>
              </p:txBody>
            </p:sp>
            <p:sp>
              <p:nvSpPr>
                <p:cNvPr id="55" name="Rectangle 54"/>
                <p:cNvSpPr>
                  <a:spLocks/>
                </p:cNvSpPr>
                <p:nvPr/>
              </p:nvSpPr>
              <p:spPr bwMode="auto">
                <a:xfrm>
                  <a:off x="1440767" y="4876800"/>
                  <a:ext cx="114082" cy="23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tabLst>
                      <a:tab pos="562524" algn="l"/>
                    </a:tabLst>
                  </a:pPr>
                  <a:r>
                    <a:rPr lang="en-US" sz="1055" b="1">
                      <a:solidFill>
                        <a:schemeClr val="tx1"/>
                      </a:solidFill>
                      <a:latin typeface="Kozuka Gothic Pro M" pitchFamily="34" charset="-128"/>
                      <a:ea typeface="Kozuka Gothic Pro M" pitchFamily="34" charset="-128"/>
                    </a:rPr>
                    <a:t>6</a:t>
                  </a:r>
                </a:p>
              </p:txBody>
            </p:sp>
            <p:sp>
              <p:nvSpPr>
                <p:cNvPr id="56" name="Rectangle 55"/>
                <p:cNvSpPr>
                  <a:spLocks/>
                </p:cNvSpPr>
                <p:nvPr/>
              </p:nvSpPr>
              <p:spPr bwMode="auto">
                <a:xfrm>
                  <a:off x="1434417" y="4381500"/>
                  <a:ext cx="114082" cy="23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tabLst>
                      <a:tab pos="562524" algn="l"/>
                    </a:tabLst>
                  </a:pPr>
                  <a:r>
                    <a:rPr lang="en-US" sz="1055" b="1">
                      <a:solidFill>
                        <a:schemeClr val="tx1"/>
                      </a:solidFill>
                      <a:latin typeface="Kozuka Gothic Pro M" pitchFamily="34" charset="-128"/>
                      <a:ea typeface="Kozuka Gothic Pro M" pitchFamily="34" charset="-128"/>
                    </a:rPr>
                    <a:t>7</a:t>
                  </a:r>
                </a:p>
              </p:txBody>
            </p:sp>
            <p:sp>
              <p:nvSpPr>
                <p:cNvPr id="57" name="Rectangle 12"/>
                <p:cNvSpPr>
                  <a:spLocks/>
                </p:cNvSpPr>
                <p:nvPr/>
              </p:nvSpPr>
              <p:spPr bwMode="auto">
                <a:xfrm>
                  <a:off x="1790700" y="4381500"/>
                  <a:ext cx="1879600" cy="4826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055" b="1" dirty="0">
                      <a:latin typeface="Kozuka Gothic Pro M" pitchFamily="34" charset="-128"/>
                      <a:ea typeface="Kozuka Gothic Pro M" pitchFamily="34" charset="-128"/>
                    </a:rPr>
                    <a:t>Application</a:t>
                  </a:r>
                </a:p>
              </p:txBody>
            </p:sp>
          </p:grpSp>
          <p:grpSp>
            <p:nvGrpSpPr>
              <p:cNvPr id="70" name="Group 69"/>
              <p:cNvGrpSpPr/>
              <p:nvPr/>
            </p:nvGrpSpPr>
            <p:grpSpPr>
              <a:xfrm>
                <a:off x="4144030" y="2718142"/>
                <a:ext cx="2817867" cy="5206658"/>
                <a:chOff x="4077093" y="3771900"/>
                <a:chExt cx="2158215" cy="3987799"/>
              </a:xfrm>
            </p:grpSpPr>
            <p:sp>
              <p:nvSpPr>
                <p:cNvPr id="7" name="Rectangle 6"/>
                <p:cNvSpPr>
                  <a:spLocks/>
                </p:cNvSpPr>
                <p:nvPr/>
              </p:nvSpPr>
              <p:spPr bwMode="auto">
                <a:xfrm>
                  <a:off x="4077093" y="3771900"/>
                  <a:ext cx="2158215" cy="471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tabLst>
                      <a:tab pos="562524" algn="l"/>
                    </a:tabLst>
                  </a:pPr>
                  <a:r>
                    <a:rPr lang="en-US" sz="1055" b="1" dirty="0">
                      <a:solidFill>
                        <a:schemeClr val="tx1"/>
                      </a:solidFill>
                      <a:latin typeface="Kozuka Gothic Pro M" pitchFamily="34" charset="-128"/>
                      <a:ea typeface="Kozuka Gothic Pro M" pitchFamily="34" charset="-128"/>
                    </a:rPr>
                    <a:t>Internet  Protocol Suite</a:t>
                  </a:r>
                </a:p>
                <a:p>
                  <a:pPr>
                    <a:tabLst>
                      <a:tab pos="562524" algn="l"/>
                    </a:tabLst>
                  </a:pPr>
                  <a:r>
                    <a:rPr lang="en-US" sz="1055" b="1" dirty="0">
                      <a:solidFill>
                        <a:schemeClr val="tx1"/>
                      </a:solidFill>
                      <a:latin typeface="Kozuka Gothic Pro M" pitchFamily="34" charset="-128"/>
                      <a:ea typeface="Kozuka Gothic Pro M" pitchFamily="34" charset="-128"/>
                    </a:rPr>
                    <a:t>(also known as TCP/IP)</a:t>
                  </a:r>
                </a:p>
              </p:txBody>
            </p:sp>
            <p:sp>
              <p:nvSpPr>
                <p:cNvPr id="64" name="Rectangle 12"/>
                <p:cNvSpPr>
                  <a:spLocks/>
                </p:cNvSpPr>
                <p:nvPr/>
              </p:nvSpPr>
              <p:spPr bwMode="auto">
                <a:xfrm>
                  <a:off x="4216400" y="5822043"/>
                  <a:ext cx="1879600" cy="482600"/>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055" b="1" dirty="0">
                      <a:solidFill>
                        <a:schemeClr val="tx1"/>
                      </a:solidFill>
                      <a:latin typeface="Kozuka Gothic Pro M" pitchFamily="34" charset="-128"/>
                      <a:ea typeface="Kozuka Gothic Pro M" pitchFamily="34" charset="-128"/>
                    </a:rPr>
                    <a:t>Transport</a:t>
                  </a:r>
                </a:p>
              </p:txBody>
            </p:sp>
            <p:sp>
              <p:nvSpPr>
                <p:cNvPr id="65" name="Rectangle 12"/>
                <p:cNvSpPr>
                  <a:spLocks/>
                </p:cNvSpPr>
                <p:nvPr/>
              </p:nvSpPr>
              <p:spPr bwMode="auto">
                <a:xfrm>
                  <a:off x="4216400" y="6304643"/>
                  <a:ext cx="1879600" cy="482600"/>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055" b="1" dirty="0">
                      <a:solidFill>
                        <a:schemeClr val="tx1"/>
                      </a:solidFill>
                      <a:latin typeface="Kozuka Gothic Pro M" pitchFamily="34" charset="-128"/>
                      <a:ea typeface="Kozuka Gothic Pro M" pitchFamily="34" charset="-128"/>
                    </a:rPr>
                    <a:t>Internet</a:t>
                  </a:r>
                  <a:endParaRPr lang="en-US" sz="1055" b="1" dirty="0">
                    <a:latin typeface="Kozuka Gothic Pro M" pitchFamily="34" charset="-128"/>
                    <a:ea typeface="Kozuka Gothic Pro M" pitchFamily="34" charset="-128"/>
                  </a:endParaRPr>
                </a:p>
              </p:txBody>
            </p:sp>
            <p:sp>
              <p:nvSpPr>
                <p:cNvPr id="66" name="Rectangle 12"/>
                <p:cNvSpPr>
                  <a:spLocks/>
                </p:cNvSpPr>
                <p:nvPr/>
              </p:nvSpPr>
              <p:spPr bwMode="auto">
                <a:xfrm>
                  <a:off x="4216400" y="6787242"/>
                  <a:ext cx="1879600" cy="972457"/>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1055" b="1" dirty="0">
                      <a:solidFill>
                        <a:schemeClr val="accent1">
                          <a:lumMod val="40000"/>
                          <a:lumOff val="60000"/>
                        </a:schemeClr>
                      </a:solidFill>
                      <a:latin typeface="Kozuka Gothic Pro M" pitchFamily="34" charset="-128"/>
                      <a:ea typeface="Kozuka Gothic Pro M" pitchFamily="34" charset="-128"/>
                    </a:rPr>
                    <a:t>Link</a:t>
                  </a:r>
                </a:p>
              </p:txBody>
            </p:sp>
            <p:sp>
              <p:nvSpPr>
                <p:cNvPr id="69" name="Rectangle 12"/>
                <p:cNvSpPr>
                  <a:spLocks/>
                </p:cNvSpPr>
                <p:nvPr/>
              </p:nvSpPr>
              <p:spPr bwMode="auto">
                <a:xfrm>
                  <a:off x="4216400" y="4374243"/>
                  <a:ext cx="1879600" cy="14478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055" b="1" dirty="0">
                      <a:latin typeface="Kozuka Gothic Pro M" pitchFamily="34" charset="-128"/>
                      <a:ea typeface="Kozuka Gothic Pro M" pitchFamily="34" charset="-128"/>
                    </a:rPr>
                    <a:t>Application</a:t>
                  </a:r>
                </a:p>
              </p:txBody>
            </p:sp>
          </p:grpSp>
          <p:grpSp>
            <p:nvGrpSpPr>
              <p:cNvPr id="78" name="Group 77"/>
              <p:cNvGrpSpPr/>
              <p:nvPr/>
            </p:nvGrpSpPr>
            <p:grpSpPr>
              <a:xfrm>
                <a:off x="7088481" y="2995141"/>
                <a:ext cx="5081884" cy="4935700"/>
                <a:chOff x="7364115" y="2995141"/>
                <a:chExt cx="5081884" cy="4935700"/>
              </a:xfrm>
            </p:grpSpPr>
            <p:sp>
              <p:nvSpPr>
                <p:cNvPr id="73" name="Rectangle 72"/>
                <p:cNvSpPr>
                  <a:spLocks/>
                </p:cNvSpPr>
                <p:nvPr/>
              </p:nvSpPr>
              <p:spPr bwMode="auto">
                <a:xfrm>
                  <a:off x="7364115" y="2995141"/>
                  <a:ext cx="5081884" cy="307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tabLst>
                      <a:tab pos="562524" algn="l"/>
                    </a:tabLst>
                  </a:pPr>
                  <a:r>
                    <a:rPr lang="en-US" sz="1055" b="1" dirty="0">
                      <a:solidFill>
                        <a:schemeClr val="tx1"/>
                      </a:solidFill>
                      <a:latin typeface="Kozuka Gothic Pro M" pitchFamily="34" charset="-128"/>
                      <a:ea typeface="Kozuka Gothic Pro M" pitchFamily="34" charset="-128"/>
                    </a:rPr>
                    <a:t>Protocol Examples</a:t>
                  </a:r>
                </a:p>
              </p:txBody>
            </p:sp>
            <p:sp>
              <p:nvSpPr>
                <p:cNvPr id="74" name="Rectangle 12"/>
                <p:cNvSpPr>
                  <a:spLocks/>
                </p:cNvSpPr>
                <p:nvPr/>
              </p:nvSpPr>
              <p:spPr bwMode="auto">
                <a:xfrm>
                  <a:off x="7364117" y="5400946"/>
                  <a:ext cx="5081882"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055" b="1" dirty="0">
                      <a:solidFill>
                        <a:schemeClr val="tx1"/>
                      </a:solidFill>
                      <a:latin typeface="Kozuka Gothic Pro M" pitchFamily="34" charset="-128"/>
                      <a:ea typeface="Kozuka Gothic Pro M" pitchFamily="34" charset="-128"/>
                    </a:rPr>
                    <a:t>TCP, UDP...</a:t>
                  </a:r>
                </a:p>
              </p:txBody>
            </p:sp>
            <p:sp>
              <p:nvSpPr>
                <p:cNvPr id="75" name="Rectangle 12"/>
                <p:cNvSpPr>
                  <a:spLocks/>
                </p:cNvSpPr>
                <p:nvPr/>
              </p:nvSpPr>
              <p:spPr bwMode="auto">
                <a:xfrm>
                  <a:off x="7364117" y="6031051"/>
                  <a:ext cx="508188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055" b="1" dirty="0">
                      <a:solidFill>
                        <a:schemeClr val="tx1"/>
                      </a:solidFill>
                      <a:latin typeface="Kozuka Gothic Pro M" pitchFamily="34" charset="-128"/>
                      <a:ea typeface="Kozuka Gothic Pro M" pitchFamily="34" charset="-128"/>
                    </a:rPr>
                    <a:t>IP (v4, v6)...</a:t>
                  </a:r>
                  <a:endParaRPr lang="en-US" sz="1055" b="1" dirty="0">
                    <a:latin typeface="Kozuka Gothic Pro M" pitchFamily="34" charset="-128"/>
                    <a:ea typeface="Kozuka Gothic Pro M" pitchFamily="34" charset="-128"/>
                  </a:endParaRPr>
                </a:p>
              </p:txBody>
            </p:sp>
            <p:sp>
              <p:nvSpPr>
                <p:cNvPr id="76" name="Rectangle 12"/>
                <p:cNvSpPr>
                  <a:spLocks/>
                </p:cNvSpPr>
                <p:nvPr/>
              </p:nvSpPr>
              <p:spPr bwMode="auto">
                <a:xfrm>
                  <a:off x="7364117" y="6661155"/>
                  <a:ext cx="5081882"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1055" b="1" dirty="0">
                      <a:solidFill>
                        <a:schemeClr val="accent1">
                          <a:lumMod val="40000"/>
                          <a:lumOff val="60000"/>
                        </a:schemeClr>
                      </a:solidFill>
                      <a:latin typeface="Kozuka Gothic Pro M" pitchFamily="34" charset="-128"/>
                      <a:ea typeface="Kozuka Gothic Pro M" pitchFamily="34" charset="-128"/>
                    </a:rPr>
                    <a:t>Ethernet, IEEE 802.11, USB, DSL... </a:t>
                  </a:r>
                </a:p>
                <a:p>
                  <a:endParaRPr lang="en-US" sz="1055" b="1" dirty="0">
                    <a:solidFill>
                      <a:schemeClr val="accent1">
                        <a:lumMod val="40000"/>
                        <a:lumOff val="60000"/>
                      </a:schemeClr>
                    </a:solidFill>
                    <a:latin typeface="Kozuka Gothic Pro M" pitchFamily="34" charset="-128"/>
                    <a:ea typeface="Kozuka Gothic Pro M" pitchFamily="34" charset="-128"/>
                  </a:endParaRPr>
                </a:p>
                <a:p>
                  <a:r>
                    <a:rPr lang="en-US" sz="1055" b="1" dirty="0">
                      <a:solidFill>
                        <a:schemeClr val="accent1">
                          <a:lumMod val="40000"/>
                          <a:lumOff val="60000"/>
                        </a:schemeClr>
                      </a:solidFill>
                      <a:latin typeface="Kozuka Gothic Pro M" pitchFamily="34" charset="-128"/>
                      <a:ea typeface="Kozuka Gothic Pro M" pitchFamily="34" charset="-128"/>
                    </a:rPr>
                    <a:t>NIC, Category 5 cables, Microwave</a:t>
                  </a:r>
                </a:p>
              </p:txBody>
            </p:sp>
            <p:sp>
              <p:nvSpPr>
                <p:cNvPr id="77" name="Rectangle 12"/>
                <p:cNvSpPr>
                  <a:spLocks/>
                </p:cNvSpPr>
                <p:nvPr/>
              </p:nvSpPr>
              <p:spPr bwMode="auto">
                <a:xfrm>
                  <a:off x="7364117" y="3510630"/>
                  <a:ext cx="5081882"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055" b="1" dirty="0">
                      <a:latin typeface="Kozuka Gothic Pro M" pitchFamily="34" charset="-128"/>
                      <a:ea typeface="Kozuka Gothic Pro M" pitchFamily="34" charset="-128"/>
                    </a:rPr>
                    <a:t>HTTP, FTP, IMAP, POP, SSH...</a:t>
                  </a:r>
                </a:p>
              </p:txBody>
            </p:sp>
          </p:grpSp>
        </p:grpSp>
        <p:sp>
          <p:nvSpPr>
            <p:cNvPr id="80" name="TextBox 79"/>
            <p:cNvSpPr txBox="1"/>
            <p:nvPr/>
          </p:nvSpPr>
          <p:spPr>
            <a:xfrm>
              <a:off x="4058799" y="8010436"/>
              <a:ext cx="2769838" cy="729181"/>
            </a:xfrm>
            <a:prstGeom prst="rect">
              <a:avLst/>
            </a:prstGeom>
            <a:noFill/>
          </p:spPr>
          <p:txBody>
            <a:bodyPr wrap="none" rtlCol="0">
              <a:spAutoFit/>
            </a:bodyPr>
            <a:lstStyle/>
            <a:p>
              <a:r>
                <a:rPr lang="en-US" sz="633" b="1" dirty="0">
                  <a:solidFill>
                    <a:schemeClr val="tx1"/>
                  </a:solidFill>
                  <a:latin typeface="Kozuka Gothic Pro M" pitchFamily="34" charset="-128"/>
                  <a:ea typeface="Kozuka Gothic Pro M" pitchFamily="34" charset="-128"/>
                </a:rPr>
                <a:t>RFC 1122</a:t>
              </a:r>
            </a:p>
            <a:p>
              <a:r>
                <a:rPr lang="en-US" sz="633" b="1" dirty="0">
                  <a:solidFill>
                    <a:schemeClr val="tx1"/>
                  </a:solidFill>
                  <a:latin typeface="Kozuka Gothic Pro M" pitchFamily="34" charset="-128"/>
                  <a:ea typeface="Kozuka Gothic Pro M" pitchFamily="34" charset="-128"/>
                </a:rPr>
                <a:t>http://tools.ietf.org/html/rfc1122</a:t>
              </a:r>
            </a:p>
            <a:p>
              <a:endParaRPr lang="en-US" sz="633" b="1" dirty="0">
                <a:latin typeface="Kozuka Gothic Pro M" pitchFamily="34" charset="-128"/>
                <a:ea typeface="Kozuka Gothic Pro M" pitchFamily="34" charset="-128"/>
              </a:endParaRPr>
            </a:p>
          </p:txBody>
        </p:sp>
      </p:grpSp>
      <p:cxnSp>
        <p:nvCxnSpPr>
          <p:cNvPr id="98" name="Straight Connector 97"/>
          <p:cNvCxnSpPr>
            <a:stCxn id="76" idx="1"/>
            <a:endCxn id="76" idx="3"/>
          </p:cNvCxnSpPr>
          <p:nvPr/>
        </p:nvCxnSpPr>
        <p:spPr>
          <a:xfrm>
            <a:off x="4813101" y="3847499"/>
            <a:ext cx="2679899" cy="0"/>
          </a:xfrm>
          <a:prstGeom prst="line">
            <a:avLst/>
          </a:prstGeom>
          <a:ln cmpd="sng">
            <a:solidFill>
              <a:schemeClr val="accent1">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33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rlen\Local Settings\Temporary Internet Files\Content.IE5\60JUL2MZ\MC900435242[1].png"/>
          <p:cNvPicPr>
            <a:picLocks noChangeAspect="1" noChangeArrowheads="1"/>
          </p:cNvPicPr>
          <p:nvPr/>
        </p:nvPicPr>
        <p:blipFill>
          <a:blip r:embed="rId3"/>
          <a:srcRect/>
          <a:stretch>
            <a:fillRect/>
          </a:stretch>
        </p:blipFill>
        <p:spPr bwMode="auto">
          <a:xfrm>
            <a:off x="7344668" y="1285875"/>
            <a:ext cx="548478" cy="1084957"/>
          </a:xfrm>
          <a:prstGeom prst="rect">
            <a:avLst/>
          </a:prstGeom>
          <a:noFill/>
        </p:spPr>
      </p:pic>
      <p:pic>
        <p:nvPicPr>
          <p:cNvPr id="1027" name="Picture 3" descr="C:\Documents and Settings\arlen\Local Settings\Temporary Internet Files\Content.IE5\QLKWF6EG\MP900314180[1].jpg"/>
          <p:cNvPicPr>
            <a:picLocks noChangeAspect="1" noChangeArrowheads="1"/>
          </p:cNvPicPr>
          <p:nvPr/>
        </p:nvPicPr>
        <p:blipFill>
          <a:blip r:embed="rId4"/>
          <a:srcRect/>
          <a:stretch>
            <a:fillRect/>
          </a:stretch>
        </p:blipFill>
        <p:spPr bwMode="auto">
          <a:xfrm>
            <a:off x="1143000" y="1326059"/>
            <a:ext cx="817066" cy="573308"/>
          </a:xfrm>
          <a:prstGeom prst="rect">
            <a:avLst/>
          </a:prstGeom>
          <a:noFill/>
        </p:spPr>
      </p:pic>
      <p:sp>
        <p:nvSpPr>
          <p:cNvPr id="2" name="Title 1"/>
          <p:cNvSpPr>
            <a:spLocks noGrp="1"/>
          </p:cNvSpPr>
          <p:nvPr>
            <p:ph type="title"/>
          </p:nvPr>
        </p:nvSpPr>
        <p:spPr/>
        <p:txBody>
          <a:bodyPr/>
          <a:lstStyle/>
          <a:p>
            <a:r>
              <a:rPr lang="en-US" dirty="0"/>
              <a:t>Web Browsing</a:t>
            </a:r>
          </a:p>
        </p:txBody>
      </p:sp>
      <p:grpSp>
        <p:nvGrpSpPr>
          <p:cNvPr id="7" name="Group 6"/>
          <p:cNvGrpSpPr/>
          <p:nvPr/>
        </p:nvGrpSpPr>
        <p:grpSpPr>
          <a:xfrm>
            <a:off x="1638598" y="1446609"/>
            <a:ext cx="158627" cy="2759108"/>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Transport</a:t>
              </a: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Internet</a:t>
              </a:r>
              <a:endParaRPr lang="en-US" sz="738"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738" dirty="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738" dirty="0">
                  <a:latin typeface="Kozuka Gothic Pro M" pitchFamily="34" charset="-128"/>
                  <a:ea typeface="Kozuka Gothic Pro M" pitchFamily="34" charset="-128"/>
                </a:rPr>
                <a:t>Application</a:t>
              </a:r>
            </a:p>
          </p:txBody>
        </p:sp>
      </p:grpSp>
      <p:grpSp>
        <p:nvGrpSpPr>
          <p:cNvPr id="8" name="Group 7"/>
          <p:cNvGrpSpPr/>
          <p:nvPr/>
        </p:nvGrpSpPr>
        <p:grpSpPr>
          <a:xfrm>
            <a:off x="7304484" y="1446609"/>
            <a:ext cx="158627" cy="2759108"/>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Transport</a:t>
              </a: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Internet</a:t>
              </a:r>
              <a:endParaRPr lang="en-US" sz="738"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738" dirty="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738" dirty="0">
                  <a:latin typeface="Kozuka Gothic Pro M" pitchFamily="34" charset="-128"/>
                  <a:ea typeface="Kozuka Gothic Pro M" pitchFamily="34" charset="-128"/>
                </a:rPr>
                <a:t>Application</a:t>
              </a: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168" y="1526977"/>
            <a:ext cx="568484" cy="602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0" name="Picture 6" descr="C:\Documents and Settings\arlen\Local Settings\Temporary Internet Files\Content.IE5\S1C6TV35\MC900432567[1].png"/>
          <p:cNvPicPr>
            <a:picLocks noChangeAspect="1" noChangeArrowheads="1"/>
          </p:cNvPicPr>
          <p:nvPr/>
        </p:nvPicPr>
        <p:blipFill>
          <a:blip r:embed="rId6"/>
          <a:srcRect/>
          <a:stretch>
            <a:fillRect/>
          </a:stretch>
        </p:blipFill>
        <p:spPr bwMode="auto">
          <a:xfrm>
            <a:off x="1879699" y="4098726"/>
            <a:ext cx="683001" cy="683001"/>
          </a:xfrm>
          <a:prstGeom prst="rect">
            <a:avLst/>
          </a:prstGeom>
          <a:noFill/>
        </p:spPr>
      </p:pic>
      <p:sp>
        <p:nvSpPr>
          <p:cNvPr id="1032" name="Cloud"/>
          <p:cNvSpPr>
            <a:spLocks noChangeAspect="1" noEditPoints="1" noChangeArrowheads="1"/>
          </p:cNvSpPr>
          <p:nvPr/>
        </p:nvSpPr>
        <p:spPr bwMode="auto">
          <a:xfrm>
            <a:off x="3286125" y="4179094"/>
            <a:ext cx="659594" cy="44202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48220" tIns="24110" rIns="48220" bIns="24110" numCol="1" anchor="t" anchorCtr="0" compatLnSpc="1">
            <a:prstTxWarp prst="textNoShape">
              <a:avLst/>
            </a:prstTxWarp>
          </a:bodyPr>
          <a:lstStyle/>
          <a:p>
            <a:endParaRPr lang="en-US" sz="1423"/>
          </a:p>
        </p:txBody>
      </p:sp>
      <p:pic>
        <p:nvPicPr>
          <p:cNvPr id="27" name="Picture 26" descr="cableModem.gif"/>
          <p:cNvPicPr>
            <a:picLocks noChangeAspect="1"/>
          </p:cNvPicPr>
          <p:nvPr/>
        </p:nvPicPr>
        <p:blipFill>
          <a:blip r:embed="rId7"/>
          <a:stretch>
            <a:fillRect/>
          </a:stretch>
        </p:blipFill>
        <p:spPr>
          <a:xfrm>
            <a:off x="2844106" y="4098727"/>
            <a:ext cx="190280" cy="416905"/>
          </a:xfrm>
          <a:prstGeom prst="rect">
            <a:avLst/>
          </a:prstGeom>
        </p:spPr>
      </p:pic>
      <p:cxnSp>
        <p:nvCxnSpPr>
          <p:cNvPr id="29" name="Straight Connector 28"/>
          <p:cNvCxnSpPr>
            <a:stCxn id="1030" idx="3"/>
            <a:endCxn id="27" idx="1"/>
          </p:cNvCxnSpPr>
          <p:nvPr/>
        </p:nvCxnSpPr>
        <p:spPr>
          <a:xfrm flipV="1">
            <a:off x="2562700" y="4307179"/>
            <a:ext cx="281405" cy="13304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30" name="Cloud"/>
          <p:cNvSpPr>
            <a:spLocks noChangeAspect="1" noEditPoints="1" noChangeArrowheads="1"/>
          </p:cNvSpPr>
          <p:nvPr/>
        </p:nvSpPr>
        <p:spPr bwMode="auto">
          <a:xfrm>
            <a:off x="4853285" y="4179094"/>
            <a:ext cx="659594" cy="44202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48220" tIns="24110" rIns="48220" bIns="24110" numCol="1" anchor="t" anchorCtr="0" compatLnSpc="1">
            <a:prstTxWarp prst="textNoShape">
              <a:avLst/>
            </a:prstTxWarp>
          </a:bodyPr>
          <a:lstStyle/>
          <a:p>
            <a:endParaRPr lang="en-US" sz="1423"/>
          </a:p>
        </p:txBody>
      </p:sp>
      <p:cxnSp>
        <p:nvCxnSpPr>
          <p:cNvPr id="32" name="Straight Connector 31"/>
          <p:cNvCxnSpPr>
            <a:stCxn id="27" idx="3"/>
            <a:endCxn id="1032" idx="0"/>
          </p:cNvCxnSpPr>
          <p:nvPr/>
        </p:nvCxnSpPr>
        <p:spPr>
          <a:xfrm>
            <a:off x="3034385" y="4307179"/>
            <a:ext cx="253786" cy="9292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3" name="Picture 32" descr="router.gif"/>
          <p:cNvPicPr>
            <a:picLocks noChangeAspect="1"/>
          </p:cNvPicPr>
          <p:nvPr/>
        </p:nvPicPr>
        <p:blipFill>
          <a:blip r:embed="rId8"/>
          <a:stretch>
            <a:fillRect/>
          </a:stretch>
        </p:blipFill>
        <p:spPr>
          <a:xfrm>
            <a:off x="4170164" y="4058543"/>
            <a:ext cx="381744" cy="535020"/>
          </a:xfrm>
          <a:prstGeom prst="rect">
            <a:avLst/>
          </a:prstGeom>
        </p:spPr>
      </p:pic>
      <p:pic>
        <p:nvPicPr>
          <p:cNvPr id="34" name="Picture 33" descr="router.gif"/>
          <p:cNvPicPr>
            <a:picLocks noChangeAspect="1"/>
          </p:cNvPicPr>
          <p:nvPr/>
        </p:nvPicPr>
        <p:blipFill>
          <a:blip r:embed="rId8"/>
          <a:stretch>
            <a:fillRect/>
          </a:stretch>
        </p:blipFill>
        <p:spPr>
          <a:xfrm>
            <a:off x="5777508" y="4018360"/>
            <a:ext cx="381744" cy="535020"/>
          </a:xfrm>
          <a:prstGeom prst="rect">
            <a:avLst/>
          </a:prstGeom>
        </p:spPr>
      </p:pic>
      <p:pic>
        <p:nvPicPr>
          <p:cNvPr id="42" name="Picture 41" descr="nic.gif"/>
          <p:cNvPicPr>
            <a:picLocks noChangeAspect="1"/>
          </p:cNvPicPr>
          <p:nvPr/>
        </p:nvPicPr>
        <p:blipFill>
          <a:blip r:embed="rId9"/>
          <a:stretch>
            <a:fillRect/>
          </a:stretch>
        </p:blipFill>
        <p:spPr>
          <a:xfrm>
            <a:off x="1477863" y="4018359"/>
            <a:ext cx="452065" cy="272212"/>
          </a:xfrm>
          <a:prstGeom prst="rect">
            <a:avLst/>
          </a:prstGeom>
        </p:spPr>
      </p:pic>
      <p:pic>
        <p:nvPicPr>
          <p:cNvPr id="43" name="Picture 42" descr="nic.gif"/>
          <p:cNvPicPr>
            <a:picLocks noChangeAspect="1"/>
          </p:cNvPicPr>
          <p:nvPr/>
        </p:nvPicPr>
        <p:blipFill>
          <a:blip r:embed="rId9"/>
          <a:stretch>
            <a:fillRect/>
          </a:stretch>
        </p:blipFill>
        <p:spPr>
          <a:xfrm>
            <a:off x="7143750" y="4018359"/>
            <a:ext cx="452065" cy="272212"/>
          </a:xfrm>
          <a:prstGeom prst="rect">
            <a:avLst/>
          </a:prstGeom>
        </p:spPr>
      </p:pic>
      <p:cxnSp>
        <p:nvCxnSpPr>
          <p:cNvPr id="49" name="Straight Connector 48"/>
          <p:cNvCxnSpPr>
            <a:stCxn id="42" idx="2"/>
            <a:endCxn id="1030" idx="1"/>
          </p:cNvCxnSpPr>
          <p:nvPr/>
        </p:nvCxnSpPr>
        <p:spPr>
          <a:xfrm rot="16200000" flipH="1">
            <a:off x="1716969" y="4277498"/>
            <a:ext cx="149656" cy="175803"/>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32" idx="2"/>
            <a:endCxn id="33" idx="1"/>
          </p:cNvCxnSpPr>
          <p:nvPr/>
        </p:nvCxnSpPr>
        <p:spPr>
          <a:xfrm flipV="1">
            <a:off x="3945169" y="4326054"/>
            <a:ext cx="224995" cy="74050"/>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3"/>
            <a:endCxn id="30" idx="0"/>
          </p:cNvCxnSpPr>
          <p:nvPr/>
        </p:nvCxnSpPr>
        <p:spPr>
          <a:xfrm>
            <a:off x="4551908" y="4326054"/>
            <a:ext cx="303423" cy="74050"/>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0" idx="2"/>
            <a:endCxn id="34" idx="1"/>
          </p:cNvCxnSpPr>
          <p:nvPr/>
        </p:nvCxnSpPr>
        <p:spPr>
          <a:xfrm flipV="1">
            <a:off x="5512330" y="4285870"/>
            <a:ext cx="265178" cy="11423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57" name="Picture 56" descr="switch.gif"/>
          <p:cNvPicPr>
            <a:picLocks noChangeAspect="1"/>
          </p:cNvPicPr>
          <p:nvPr/>
        </p:nvPicPr>
        <p:blipFill>
          <a:blip r:embed="rId10"/>
          <a:stretch>
            <a:fillRect/>
          </a:stretch>
        </p:blipFill>
        <p:spPr>
          <a:xfrm>
            <a:off x="6460629" y="4380012"/>
            <a:ext cx="713259" cy="149785"/>
          </a:xfrm>
          <a:prstGeom prst="rect">
            <a:avLst/>
          </a:prstGeom>
        </p:spPr>
      </p:pic>
      <p:cxnSp>
        <p:nvCxnSpPr>
          <p:cNvPr id="82" name="Straight Connector 81"/>
          <p:cNvCxnSpPr>
            <a:stCxn id="34" idx="3"/>
            <a:endCxn id="57" idx="1"/>
          </p:cNvCxnSpPr>
          <p:nvPr/>
        </p:nvCxnSpPr>
        <p:spPr>
          <a:xfrm>
            <a:off x="6159252" y="4285870"/>
            <a:ext cx="301377" cy="16903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7" idx="3"/>
            <a:endCxn id="43" idx="2"/>
          </p:cNvCxnSpPr>
          <p:nvPr/>
        </p:nvCxnSpPr>
        <p:spPr>
          <a:xfrm flipV="1">
            <a:off x="7173888" y="4290571"/>
            <a:ext cx="195895" cy="164333"/>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882692" y="2772668"/>
            <a:ext cx="522387" cy="200918"/>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TCP</a:t>
            </a:r>
          </a:p>
        </p:txBody>
      </p:sp>
      <p:sp>
        <p:nvSpPr>
          <p:cNvPr id="88" name="Rectangle 87"/>
          <p:cNvSpPr/>
          <p:nvPr/>
        </p:nvSpPr>
        <p:spPr>
          <a:xfrm>
            <a:off x="6661912" y="2772668"/>
            <a:ext cx="522387" cy="200918"/>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TCP</a:t>
            </a:r>
          </a:p>
        </p:txBody>
      </p:sp>
      <p:sp>
        <p:nvSpPr>
          <p:cNvPr id="89" name="TextBox 88"/>
          <p:cNvSpPr txBox="1"/>
          <p:nvPr/>
        </p:nvSpPr>
        <p:spPr>
          <a:xfrm>
            <a:off x="4143050" y="1044774"/>
            <a:ext cx="857928" cy="287130"/>
          </a:xfrm>
          <a:prstGeom prst="rect">
            <a:avLst/>
          </a:prstGeom>
          <a:noFill/>
        </p:spPr>
        <p:txBody>
          <a:bodyPr wrap="none" rtlCol="0">
            <a:spAutoFit/>
          </a:bodyPr>
          <a:lstStyle/>
          <a:p>
            <a:r>
              <a:rPr lang="en-US" sz="1266" dirty="0">
                <a:solidFill>
                  <a:schemeClr val="accent1">
                    <a:lumMod val="75000"/>
                  </a:schemeClr>
                </a:solidFill>
                <a:latin typeface="Kozuka Gothic Pro M" pitchFamily="34" charset="-128"/>
                <a:ea typeface="Kozuka Gothic Pro M" pitchFamily="34" charset="-128"/>
              </a:rPr>
              <a:t>Revisited</a:t>
            </a:r>
            <a:endParaRPr lang="en-US" sz="1266" i="1" dirty="0">
              <a:solidFill>
                <a:schemeClr val="accent1">
                  <a:lumMod val="75000"/>
                </a:schemeClr>
              </a:solidFill>
              <a:latin typeface="Kozuka Gothic Pro M" pitchFamily="34" charset="-128"/>
              <a:ea typeface="Kozuka Gothic Pro M" pitchFamily="34" charset="-128"/>
            </a:endParaRPr>
          </a:p>
        </p:txBody>
      </p:sp>
      <p:sp>
        <p:nvSpPr>
          <p:cNvPr id="92" name="Rectangle 91"/>
          <p:cNvSpPr/>
          <p:nvPr/>
        </p:nvSpPr>
        <p:spPr>
          <a:xfrm>
            <a:off x="1882692" y="3274963"/>
            <a:ext cx="522387" cy="200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IP</a:t>
            </a:r>
          </a:p>
        </p:txBody>
      </p:sp>
      <p:cxnSp>
        <p:nvCxnSpPr>
          <p:cNvPr id="103" name="Straight Arrow Connector 102"/>
          <p:cNvCxnSpPr>
            <a:stCxn id="87" idx="2"/>
            <a:endCxn id="92" idx="0"/>
          </p:cNvCxnSpPr>
          <p:nvPr/>
        </p:nvCxnSpPr>
        <p:spPr>
          <a:xfrm rot="5400000">
            <a:off x="1993197" y="3124275"/>
            <a:ext cx="301377" cy="837"/>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2" idx="2"/>
            <a:endCxn id="5" idx="3"/>
          </p:cNvCxnSpPr>
          <p:nvPr/>
        </p:nvCxnSpPr>
        <p:spPr>
          <a:xfrm rot="5400000">
            <a:off x="1773028" y="3500079"/>
            <a:ext cx="395056" cy="346660"/>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661547" y="3274963"/>
            <a:ext cx="522387" cy="200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IP</a:t>
            </a:r>
          </a:p>
        </p:txBody>
      </p:sp>
      <p:cxnSp>
        <p:nvCxnSpPr>
          <p:cNvPr id="108" name="Straight Arrow Connector 107"/>
          <p:cNvCxnSpPr>
            <a:stCxn id="88" idx="2"/>
            <a:endCxn id="106" idx="0"/>
          </p:cNvCxnSpPr>
          <p:nvPr/>
        </p:nvCxnSpPr>
        <p:spPr>
          <a:xfrm rot="5400000">
            <a:off x="6772234" y="3124092"/>
            <a:ext cx="301377" cy="365"/>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06" idx="2"/>
            <a:endCxn id="11" idx="1"/>
          </p:cNvCxnSpPr>
          <p:nvPr/>
        </p:nvCxnSpPr>
        <p:spPr>
          <a:xfrm rot="16200000" flipH="1">
            <a:off x="6916085" y="3482537"/>
            <a:ext cx="395056" cy="381744"/>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344306" y="2256434"/>
            <a:ext cx="1579278" cy="287130"/>
          </a:xfrm>
          <a:prstGeom prst="rect">
            <a:avLst/>
          </a:prstGeom>
          <a:noFill/>
        </p:spPr>
        <p:txBody>
          <a:bodyPr wrap="none" rtlCol="0">
            <a:spAutoFit/>
          </a:bodyPr>
          <a:lstStyle/>
          <a:p>
            <a:r>
              <a:rPr lang="en-US" sz="1266" b="1" dirty="0">
                <a:solidFill>
                  <a:schemeClr val="accent1">
                    <a:lumMod val="75000"/>
                  </a:schemeClr>
                </a:solidFill>
                <a:latin typeface="Kozuka Gothic Pro M" pitchFamily="34" charset="-128"/>
                <a:ea typeface="Kozuka Gothic Pro M" pitchFamily="34" charset="-128"/>
              </a:rPr>
              <a:t>HTTP GET Request</a:t>
            </a:r>
          </a:p>
        </p:txBody>
      </p:sp>
      <p:sp>
        <p:nvSpPr>
          <p:cNvPr id="48" name="Rectangle 47"/>
          <p:cNvSpPr/>
          <p:nvPr/>
        </p:nvSpPr>
        <p:spPr>
          <a:xfrm>
            <a:off x="5777508" y="1607344"/>
            <a:ext cx="1326059" cy="281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5" b="1" dirty="0"/>
              <a:t>apache web server</a:t>
            </a:r>
          </a:p>
        </p:txBody>
      </p:sp>
      <p:cxnSp>
        <p:nvCxnSpPr>
          <p:cNvPr id="52" name="Straight Arrow Connector 51"/>
          <p:cNvCxnSpPr>
            <a:stCxn id="2050" idx="2"/>
            <a:endCxn id="87" idx="0"/>
          </p:cNvCxnSpPr>
          <p:nvPr/>
        </p:nvCxnSpPr>
        <p:spPr>
          <a:xfrm rot="5400000">
            <a:off x="1993099" y="2280356"/>
            <a:ext cx="643098" cy="341525"/>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2"/>
            <a:endCxn id="88" idx="0"/>
          </p:cNvCxnSpPr>
          <p:nvPr/>
        </p:nvCxnSpPr>
        <p:spPr>
          <a:xfrm rot="16200000" flipH="1">
            <a:off x="6239802" y="2089364"/>
            <a:ext cx="884039" cy="482568"/>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379240" y="2256434"/>
            <a:ext cx="1354858" cy="287130"/>
          </a:xfrm>
          <a:prstGeom prst="rect">
            <a:avLst/>
          </a:prstGeom>
          <a:noFill/>
        </p:spPr>
        <p:txBody>
          <a:bodyPr wrap="none" rtlCol="0">
            <a:spAutoFit/>
          </a:bodyPr>
          <a:lstStyle/>
          <a:p>
            <a:r>
              <a:rPr lang="en-US" sz="1266" b="1" dirty="0">
                <a:solidFill>
                  <a:schemeClr val="accent1">
                    <a:lumMod val="75000"/>
                  </a:schemeClr>
                </a:solidFill>
                <a:latin typeface="Kozuka Gothic Pro M" pitchFamily="34" charset="-128"/>
                <a:ea typeface="Kozuka Gothic Pro M" pitchFamily="34" charset="-128"/>
              </a:rPr>
              <a:t>HTTP Response</a:t>
            </a:r>
          </a:p>
        </p:txBody>
      </p:sp>
      <p:sp>
        <p:nvSpPr>
          <p:cNvPr id="59" name="TextBox 58"/>
          <p:cNvSpPr txBox="1"/>
          <p:nvPr/>
        </p:nvSpPr>
        <p:spPr>
          <a:xfrm>
            <a:off x="2366112" y="2795052"/>
            <a:ext cx="958917" cy="238399"/>
          </a:xfrm>
          <a:prstGeom prst="rect">
            <a:avLst/>
          </a:prstGeom>
          <a:noFill/>
        </p:spPr>
        <p:txBody>
          <a:bodyPr wrap="none" rtlCol="0">
            <a:spAutoFit/>
          </a:bodyPr>
          <a:lstStyle/>
          <a:p>
            <a:r>
              <a:rPr lang="en-US" sz="949" b="1" dirty="0">
                <a:solidFill>
                  <a:schemeClr val="accent1">
                    <a:lumMod val="75000"/>
                  </a:schemeClr>
                </a:solidFill>
                <a:latin typeface="Kozuka Gothic Pro M" pitchFamily="34" charset="-128"/>
                <a:ea typeface="Kozuka Gothic Pro M" pitchFamily="34" charset="-128"/>
              </a:rPr>
              <a:t>ESTABLISHED</a:t>
            </a:r>
          </a:p>
        </p:txBody>
      </p:sp>
      <p:sp>
        <p:nvSpPr>
          <p:cNvPr id="60" name="TextBox 59"/>
          <p:cNvSpPr txBox="1"/>
          <p:nvPr/>
        </p:nvSpPr>
        <p:spPr>
          <a:xfrm>
            <a:off x="5738604" y="2795052"/>
            <a:ext cx="958917" cy="238399"/>
          </a:xfrm>
          <a:prstGeom prst="rect">
            <a:avLst/>
          </a:prstGeom>
          <a:noFill/>
        </p:spPr>
        <p:txBody>
          <a:bodyPr wrap="none" rtlCol="0">
            <a:spAutoFit/>
          </a:bodyPr>
          <a:lstStyle/>
          <a:p>
            <a:r>
              <a:rPr lang="en-US" sz="949" b="1" dirty="0">
                <a:solidFill>
                  <a:schemeClr val="accent1">
                    <a:lumMod val="75000"/>
                  </a:schemeClr>
                </a:solidFill>
                <a:latin typeface="Kozuka Gothic Pro M" pitchFamily="34" charset="-128"/>
                <a:ea typeface="Kozuka Gothic Pro M" pitchFamily="34" charset="-128"/>
              </a:rPr>
              <a:t>ESTABLISHED</a:t>
            </a:r>
          </a:p>
        </p:txBody>
      </p:sp>
      <p:sp>
        <p:nvSpPr>
          <p:cNvPr id="62" name="TextBox 61"/>
          <p:cNvSpPr txBox="1"/>
          <p:nvPr/>
        </p:nvSpPr>
        <p:spPr>
          <a:xfrm>
            <a:off x="7443777" y="3897809"/>
            <a:ext cx="423514" cy="222240"/>
          </a:xfrm>
          <a:prstGeom prst="rect">
            <a:avLst/>
          </a:prstGeom>
          <a:noFill/>
        </p:spPr>
        <p:txBody>
          <a:bodyPr wrap="none" rtlCol="0">
            <a:spAutoFit/>
          </a:bodyPr>
          <a:lstStyle/>
          <a:p>
            <a:r>
              <a:rPr lang="en-US" sz="844" b="1" dirty="0">
                <a:solidFill>
                  <a:schemeClr val="accent1">
                    <a:lumMod val="75000"/>
                  </a:schemeClr>
                </a:solidFill>
                <a:latin typeface="Kozuka Gothic Pro M" pitchFamily="34" charset="-128"/>
                <a:ea typeface="Kozuka Gothic Pro M" pitchFamily="34" charset="-128"/>
              </a:rPr>
              <a:t>MAC</a:t>
            </a:r>
          </a:p>
        </p:txBody>
      </p:sp>
      <p:sp>
        <p:nvSpPr>
          <p:cNvPr id="63" name="TextBox 62"/>
          <p:cNvSpPr txBox="1"/>
          <p:nvPr/>
        </p:nvSpPr>
        <p:spPr>
          <a:xfrm>
            <a:off x="6936876" y="2652117"/>
            <a:ext cx="312906" cy="205890"/>
          </a:xfrm>
          <a:prstGeom prst="rect">
            <a:avLst/>
          </a:prstGeom>
          <a:noFill/>
        </p:spPr>
        <p:txBody>
          <a:bodyPr wrap="none" rtlCol="0">
            <a:spAutoFit/>
          </a:bodyPr>
          <a:lstStyle/>
          <a:p>
            <a:r>
              <a:rPr lang="en-US" sz="738" dirty="0">
                <a:solidFill>
                  <a:schemeClr val="accent1">
                    <a:lumMod val="75000"/>
                  </a:schemeClr>
                </a:solidFill>
                <a:latin typeface="Kozuka Gothic Pro M" pitchFamily="34" charset="-128"/>
                <a:ea typeface="Kozuka Gothic Pro M" pitchFamily="34" charset="-128"/>
              </a:rPr>
              <a:t>:80</a:t>
            </a:r>
          </a:p>
        </p:txBody>
      </p:sp>
      <p:sp>
        <p:nvSpPr>
          <p:cNvPr id="65" name="TextBox 64"/>
          <p:cNvSpPr txBox="1"/>
          <p:nvPr/>
        </p:nvSpPr>
        <p:spPr>
          <a:xfrm>
            <a:off x="1729961" y="1366242"/>
            <a:ext cx="542136"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client</a:t>
            </a:r>
          </a:p>
        </p:txBody>
      </p:sp>
      <p:sp>
        <p:nvSpPr>
          <p:cNvPr id="66" name="TextBox 65"/>
          <p:cNvSpPr txBox="1"/>
          <p:nvPr/>
        </p:nvSpPr>
        <p:spPr>
          <a:xfrm>
            <a:off x="6797224" y="1372395"/>
            <a:ext cx="579005"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server</a:t>
            </a:r>
          </a:p>
        </p:txBody>
      </p:sp>
      <p:sp>
        <p:nvSpPr>
          <p:cNvPr id="76" name="TextBox 75"/>
          <p:cNvSpPr txBox="1"/>
          <p:nvPr/>
        </p:nvSpPr>
        <p:spPr>
          <a:xfrm>
            <a:off x="1274524" y="3937992"/>
            <a:ext cx="423514" cy="222240"/>
          </a:xfrm>
          <a:prstGeom prst="rect">
            <a:avLst/>
          </a:prstGeom>
          <a:noFill/>
        </p:spPr>
        <p:txBody>
          <a:bodyPr wrap="none" rtlCol="0">
            <a:spAutoFit/>
          </a:bodyPr>
          <a:lstStyle/>
          <a:p>
            <a:r>
              <a:rPr lang="en-US" sz="844" b="1" dirty="0">
                <a:solidFill>
                  <a:schemeClr val="accent1">
                    <a:lumMod val="75000"/>
                  </a:schemeClr>
                </a:solidFill>
                <a:latin typeface="Kozuka Gothic Pro M" pitchFamily="34" charset="-128"/>
                <a:ea typeface="Kozuka Gothic Pro M" pitchFamily="34" charset="-128"/>
              </a:rPr>
              <a:t>MAC</a:t>
            </a:r>
          </a:p>
        </p:txBody>
      </p:sp>
      <p:grpSp>
        <p:nvGrpSpPr>
          <p:cNvPr id="77" name="Group 76"/>
          <p:cNvGrpSpPr/>
          <p:nvPr/>
        </p:nvGrpSpPr>
        <p:grpSpPr>
          <a:xfrm>
            <a:off x="1827896" y="3897809"/>
            <a:ext cx="361652" cy="108931"/>
            <a:chOff x="1440149" y="7140766"/>
            <a:chExt cx="685800" cy="206566"/>
          </a:xfrm>
        </p:grpSpPr>
        <p:sp>
          <p:nvSpPr>
            <p:cNvPr id="78" name="Rectangle 77"/>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grpSp>
          <p:nvGrpSpPr>
            <p:cNvPr id="79" name="Group 122"/>
            <p:cNvGrpSpPr/>
            <p:nvPr/>
          </p:nvGrpSpPr>
          <p:grpSpPr>
            <a:xfrm>
              <a:off x="1549400" y="7162800"/>
              <a:ext cx="533400" cy="152400"/>
              <a:chOff x="3965766" y="6205251"/>
              <a:chExt cx="533400" cy="152400"/>
            </a:xfrm>
          </p:grpSpPr>
          <p:sp>
            <p:nvSpPr>
              <p:cNvPr id="80" name="Rectangle 7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81" name="Rectangle 80"/>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grpSp>
      </p:grpSp>
      <p:grpSp>
        <p:nvGrpSpPr>
          <p:cNvPr id="83" name="Group 82"/>
          <p:cNvGrpSpPr/>
          <p:nvPr/>
        </p:nvGrpSpPr>
        <p:grpSpPr>
          <a:xfrm>
            <a:off x="6902649" y="3949612"/>
            <a:ext cx="361652" cy="108931"/>
            <a:chOff x="1440149" y="7140766"/>
            <a:chExt cx="685800" cy="206566"/>
          </a:xfrm>
        </p:grpSpPr>
        <p:sp>
          <p:nvSpPr>
            <p:cNvPr id="85" name="Rectangle 84"/>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grpSp>
          <p:nvGrpSpPr>
            <p:cNvPr id="86" name="Group 132"/>
            <p:cNvGrpSpPr/>
            <p:nvPr/>
          </p:nvGrpSpPr>
          <p:grpSpPr>
            <a:xfrm>
              <a:off x="1549400" y="7162800"/>
              <a:ext cx="533400" cy="152400"/>
              <a:chOff x="3965766" y="6205251"/>
              <a:chExt cx="533400" cy="152400"/>
            </a:xfrm>
          </p:grpSpPr>
          <p:sp>
            <p:nvSpPr>
              <p:cNvPr id="90" name="Rectangle 8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93" name="Rectangle 92"/>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grpSp>
      </p:grpSp>
    </p:spTree>
    <p:extLst>
      <p:ext uri="{BB962C8B-B14F-4D97-AF65-F5344CB8AC3E}">
        <p14:creationId xmlns:p14="http://schemas.microsoft.com/office/powerpoint/2010/main" val="3033988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The Link Layer</a:t>
            </a:r>
          </a:p>
        </p:txBody>
      </p:sp>
      <p:sp>
        <p:nvSpPr>
          <p:cNvPr id="9" name="Text Placeholder 8"/>
          <p:cNvSpPr>
            <a:spLocks noGrp="1"/>
          </p:cNvSpPr>
          <p:nvPr>
            <p:ph type="body" idx="1"/>
          </p:nvPr>
        </p:nvSpPr>
        <p:spPr/>
        <p:txBody>
          <a:bodyPr/>
          <a:lstStyle/>
          <a:p>
            <a:endParaRPr lang="en-US"/>
          </a:p>
        </p:txBody>
      </p:sp>
      <p:grpSp>
        <p:nvGrpSpPr>
          <p:cNvPr id="3" name="Group 2"/>
          <p:cNvGrpSpPr/>
          <p:nvPr/>
        </p:nvGrpSpPr>
        <p:grpSpPr>
          <a:xfrm>
            <a:off x="6862465" y="1285875"/>
            <a:ext cx="771764" cy="2330971"/>
            <a:chOff x="9855200" y="3504589"/>
            <a:chExt cx="2454094" cy="4420211"/>
          </a:xfrm>
        </p:grpSpPr>
        <p:sp>
          <p:nvSpPr>
            <p:cNvPr id="4" name="Rectangle 12"/>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5"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6"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7"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extLst>
      <p:ext uri="{BB962C8B-B14F-4D97-AF65-F5344CB8AC3E}">
        <p14:creationId xmlns:p14="http://schemas.microsoft.com/office/powerpoint/2010/main" val="38621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Layer</a:t>
            </a:r>
          </a:p>
        </p:txBody>
      </p:sp>
      <p:sp>
        <p:nvSpPr>
          <p:cNvPr id="7" name="Content Placeholder 6"/>
          <p:cNvSpPr>
            <a:spLocks noGrp="1"/>
          </p:cNvSpPr>
          <p:nvPr>
            <p:ph idx="1"/>
          </p:nvPr>
        </p:nvSpPr>
        <p:spPr>
          <a:xfrm>
            <a:off x="457201" y="1200006"/>
            <a:ext cx="6365082" cy="3257622"/>
          </a:xfrm>
        </p:spPr>
        <p:txBody>
          <a:bodyPr/>
          <a:lstStyle/>
          <a:p>
            <a:r>
              <a:rPr lang="en-US" dirty="0"/>
              <a:t>Physical layer  </a:t>
            </a:r>
          </a:p>
          <a:p>
            <a:pPr lvl="1"/>
            <a:r>
              <a:rPr lang="en-US" dirty="0"/>
              <a:t>Primarily Cat 5 or 6 (wired) and Microwave  (wireless)</a:t>
            </a:r>
          </a:p>
          <a:p>
            <a:pPr lvl="1"/>
            <a:r>
              <a:rPr lang="en-US" dirty="0"/>
              <a:t>Transmits and receives signals in the form of electrical current, light pulses, microwaves, etc. </a:t>
            </a:r>
          </a:p>
          <a:p>
            <a:r>
              <a:rPr lang="en-US" dirty="0"/>
              <a:t>Data link layer</a:t>
            </a:r>
          </a:p>
          <a:p>
            <a:pPr lvl="1"/>
            <a:r>
              <a:rPr lang="en-US" dirty="0"/>
              <a:t>The Data layer converts the signal from the Physical layer into 1s and 0s that can be used by the Network layer (and vice versa)</a:t>
            </a:r>
          </a:p>
          <a:p>
            <a:pPr lvl="1"/>
            <a:r>
              <a:rPr lang="en-US" i="1" dirty="0"/>
              <a:t>Ethernet</a:t>
            </a:r>
            <a:r>
              <a:rPr lang="en-US" dirty="0"/>
              <a:t> is the most common data layer protocol</a:t>
            </a:r>
          </a:p>
          <a:p>
            <a:pPr lvl="1"/>
            <a:r>
              <a:rPr lang="en-US" dirty="0"/>
              <a:t>Data layer messages (called </a:t>
            </a:r>
            <a:r>
              <a:rPr lang="en-US" i="1" dirty="0"/>
              <a:t>frames) </a:t>
            </a:r>
            <a:r>
              <a:rPr lang="en-US" dirty="0"/>
              <a:t>can only send messages on the local network</a:t>
            </a:r>
          </a:p>
        </p:txBody>
      </p:sp>
      <p:grpSp>
        <p:nvGrpSpPr>
          <p:cNvPr id="8" name="Group 7"/>
          <p:cNvGrpSpPr/>
          <p:nvPr/>
        </p:nvGrpSpPr>
        <p:grpSpPr>
          <a:xfrm>
            <a:off x="6862464" y="1285875"/>
            <a:ext cx="986135" cy="2330971"/>
            <a:chOff x="9855200" y="3504589"/>
            <a:chExt cx="2454094" cy="4420211"/>
          </a:xfrm>
        </p:grpSpPr>
        <p:sp>
          <p:nvSpPr>
            <p:cNvPr id="3" name="Rectangle 12"/>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4"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5"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1055" b="1" i="1" dirty="0">
                  <a:solidFill>
                    <a:sysClr val="windowText" lastClr="000000"/>
                  </a:solidFill>
                  <a:latin typeface="Kozuka Gothic Pro M" pitchFamily="34" charset="-128"/>
                  <a:ea typeface="Kozuka Gothic Pro M" pitchFamily="34" charset="-128"/>
                </a:rPr>
                <a:t>Data</a:t>
              </a:r>
              <a:br>
                <a:rPr lang="en-US" sz="1476" b="1" dirty="0">
                  <a:solidFill>
                    <a:sysClr val="windowText" lastClr="000000"/>
                  </a:solidFill>
                  <a:latin typeface="Kozuka Gothic Pro M" pitchFamily="34" charset="-128"/>
                  <a:ea typeface="Kozuka Gothic Pro M" pitchFamily="34" charset="-128"/>
                </a:rPr>
              </a:br>
              <a:r>
                <a:rPr lang="en-US" sz="949" dirty="0">
                  <a:solidFill>
                    <a:sysClr val="windowText" lastClr="000000"/>
                  </a:solidFill>
                  <a:latin typeface="Kozuka Gothic Pro M" pitchFamily="34" charset="-128"/>
                  <a:ea typeface="Kozuka Gothic Pro M" pitchFamily="34" charset="-128"/>
                </a:rPr>
                <a:t>Link</a:t>
              </a:r>
            </a:p>
            <a:p>
              <a:r>
                <a:rPr lang="en-US" sz="1055" b="1" i="1" dirty="0">
                  <a:solidFill>
                    <a:sysClr val="windowText" lastClr="000000"/>
                  </a:solidFill>
                  <a:latin typeface="Kozuka Gothic Pro M" pitchFamily="34" charset="-128"/>
                  <a:ea typeface="Kozuka Gothic Pro M" pitchFamily="34" charset="-128"/>
                </a:rPr>
                <a:t>Physical</a:t>
              </a:r>
              <a:endParaRPr lang="en-US" sz="1476" b="1" i="1" dirty="0">
                <a:solidFill>
                  <a:sysClr val="windowText" lastClr="000000"/>
                </a:solidFill>
                <a:latin typeface="Kozuka Gothic Pro M" pitchFamily="34" charset="-128"/>
                <a:ea typeface="Kozuka Gothic Pro M" pitchFamily="34" charset="-128"/>
              </a:endParaRPr>
            </a:p>
          </p:txBody>
        </p:sp>
        <p:sp>
          <p:nvSpPr>
            <p:cNvPr id="6"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cxnSp>
        <p:nvCxnSpPr>
          <p:cNvPr id="12" name="Straight Connector 11"/>
          <p:cNvCxnSpPr>
            <a:stCxn id="5" idx="1"/>
            <a:endCxn id="5" idx="3"/>
          </p:cNvCxnSpPr>
          <p:nvPr/>
        </p:nvCxnSpPr>
        <p:spPr>
          <a:xfrm>
            <a:off x="6862464" y="3282066"/>
            <a:ext cx="986135" cy="0"/>
          </a:xfrm>
          <a:prstGeom prst="line">
            <a:avLst/>
          </a:prstGeom>
          <a:ln w="38100" cmpd="sng">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17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Addressing</a:t>
            </a:r>
          </a:p>
        </p:txBody>
      </p:sp>
      <p:sp>
        <p:nvSpPr>
          <p:cNvPr id="3" name="Content Placeholder 2"/>
          <p:cNvSpPr>
            <a:spLocks noGrp="1"/>
          </p:cNvSpPr>
          <p:nvPr>
            <p:ph idx="1"/>
          </p:nvPr>
        </p:nvSpPr>
        <p:spPr/>
        <p:txBody>
          <a:bodyPr/>
          <a:lstStyle/>
          <a:p>
            <a:r>
              <a:rPr lang="en-US" sz="1898" dirty="0"/>
              <a:t>Every Ethernet adapter must have a unique address:</a:t>
            </a:r>
          </a:p>
          <a:p>
            <a:pPr lvl="1"/>
            <a:r>
              <a:rPr lang="en-US" sz="1687" dirty="0"/>
              <a:t>Media Access Control (MAC) address</a:t>
            </a:r>
          </a:p>
          <a:p>
            <a:pPr lvl="2"/>
            <a:r>
              <a:rPr lang="en-US" dirty="0"/>
              <a:t>aka physical address, Ethernet address, adaptor address, or hardware address </a:t>
            </a:r>
            <a:r>
              <a:rPr lang="en-US" sz="738" dirty="0"/>
              <a:t>(Saunders)</a:t>
            </a:r>
            <a:endParaRPr lang="en-US" dirty="0"/>
          </a:p>
          <a:p>
            <a:pPr lvl="2"/>
            <a:r>
              <a:rPr lang="en-US" dirty="0"/>
              <a:t>is unique to a specific Ethernet adapter </a:t>
            </a:r>
          </a:p>
          <a:p>
            <a:pPr lvl="2"/>
            <a:r>
              <a:rPr lang="en-US" dirty="0"/>
              <a:t>12-digit (48 bit) hexadecimal address</a:t>
            </a:r>
          </a:p>
          <a:p>
            <a:pPr lvl="3"/>
            <a:r>
              <a:rPr lang="en-US" sz="1266" dirty="0"/>
              <a:t>e.g.  </a:t>
            </a:r>
            <a:r>
              <a:rPr lang="en-US" sz="1266" dirty="0">
                <a:latin typeface="Courier New" pitchFamily="49" charset="0"/>
                <a:cs typeface="Courier New" pitchFamily="49" charset="0"/>
              </a:rPr>
              <a:t>00-13-CE-BE-8B-9F</a:t>
            </a:r>
          </a:p>
          <a:p>
            <a:pPr lvl="3"/>
            <a:r>
              <a:rPr lang="en-US" sz="1266" dirty="0"/>
              <a:t>Note: 64 bit MAC addresses will supersede 48 bit addresses due to address exhaustion </a:t>
            </a:r>
            <a:endParaRPr lang="en-US" sz="1266" dirty="0">
              <a:latin typeface="Courier New" pitchFamily="49" charset="0"/>
              <a:cs typeface="Courier New" pitchFamily="49" charset="0"/>
            </a:endParaRPr>
          </a:p>
          <a:p>
            <a:pPr lvl="2"/>
            <a:r>
              <a:rPr lang="en-US" dirty="0"/>
              <a:t>The first 6 digits are the Vendor code, (0013CE belongs to Intel), the last 6 are the individual interface’s own. </a:t>
            </a:r>
            <a:r>
              <a:rPr lang="en-US" sz="738" dirty="0"/>
              <a:t>(Saunders)</a:t>
            </a:r>
            <a:endParaRPr lang="en-US" sz="1687" dirty="0"/>
          </a:p>
          <a:p>
            <a:pPr lvl="3"/>
            <a:r>
              <a:rPr lang="en-US" sz="1266" dirty="0"/>
              <a:t>See http://coffer.com/mac_find/ to look up some vendor codes.</a:t>
            </a:r>
            <a:br>
              <a:rPr lang="en-US" sz="1266" dirty="0"/>
            </a:br>
            <a:endParaRPr lang="en-US" sz="1266" dirty="0"/>
          </a:p>
          <a:p>
            <a:endParaRPr lang="en-US" sz="1898" dirty="0"/>
          </a:p>
          <a:p>
            <a:endParaRPr lang="en-US" sz="1898" dirty="0"/>
          </a:p>
        </p:txBody>
      </p:sp>
    </p:spTree>
    <p:extLst>
      <p:ext uri="{BB962C8B-B14F-4D97-AF65-F5344CB8AC3E}">
        <p14:creationId xmlns:p14="http://schemas.microsoft.com/office/powerpoint/2010/main" val="4267199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581180" y="2411016"/>
            <a:ext cx="361652" cy="80367"/>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9" name="Rectangle 18"/>
          <p:cNvSpPr/>
          <p:nvPr/>
        </p:nvSpPr>
        <p:spPr>
          <a:xfrm>
            <a:off x="6581180" y="1888629"/>
            <a:ext cx="361652" cy="80367"/>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7" name="Rectangle 16"/>
          <p:cNvSpPr/>
          <p:nvPr/>
        </p:nvSpPr>
        <p:spPr>
          <a:xfrm>
            <a:off x="6581180" y="2732484"/>
            <a:ext cx="361652" cy="80367"/>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80226" name="Rectangle 1"/>
          <p:cNvSpPr>
            <a:spLocks noGrp="1" noChangeArrowheads="1"/>
          </p:cNvSpPr>
          <p:nvPr>
            <p:ph type="title"/>
          </p:nvPr>
        </p:nvSpPr>
        <p:spPr/>
        <p:txBody>
          <a:bodyPr/>
          <a:lstStyle/>
          <a:p>
            <a:r>
              <a:rPr lang="en-US" dirty="0"/>
              <a:t>Ethernet Communication</a:t>
            </a:r>
            <a:r>
              <a:rPr lang="en-US" sz="1476" dirty="0"/>
              <a:t> 1 of 2</a:t>
            </a:r>
            <a:endParaRPr lang="en-US" dirty="0"/>
          </a:p>
        </p:txBody>
      </p:sp>
      <p:sp>
        <p:nvSpPr>
          <p:cNvPr id="180227" name="Rectangle 2"/>
          <p:cNvSpPr>
            <a:spLocks noGrp="1" noChangeArrowheads="1"/>
          </p:cNvSpPr>
          <p:nvPr>
            <p:ph idx="1"/>
          </p:nvPr>
        </p:nvSpPr>
        <p:spPr>
          <a:xfrm>
            <a:off x="838201" y="1200006"/>
            <a:ext cx="5542062" cy="3257622"/>
          </a:xfrm>
        </p:spPr>
        <p:txBody>
          <a:bodyPr/>
          <a:lstStyle/>
          <a:p>
            <a:r>
              <a:rPr lang="en-US" sz="1687" dirty="0"/>
              <a:t>If one machine on an Ethernet Local Area Network wants to communicate with another, it sends a “broadcast” frame</a:t>
            </a:r>
          </a:p>
          <a:p>
            <a:r>
              <a:rPr lang="en-US" sz="1687" dirty="0"/>
              <a:t>All machines on the wire see the frame</a:t>
            </a:r>
          </a:p>
          <a:p>
            <a:pPr lvl="1"/>
            <a:r>
              <a:rPr lang="en-US" sz="1476" dirty="0"/>
              <a:t>Check the destination address - is it me?</a:t>
            </a:r>
          </a:p>
          <a:p>
            <a:pPr lvl="2"/>
            <a:r>
              <a:rPr lang="en-US" sz="1266" dirty="0"/>
              <a:t>yes - hand data up the stack</a:t>
            </a:r>
          </a:p>
          <a:p>
            <a:pPr lvl="2"/>
            <a:r>
              <a:rPr lang="en-US" sz="1266" dirty="0"/>
              <a:t>no - ignore (or so we hope...)</a:t>
            </a:r>
          </a:p>
          <a:p>
            <a:pPr lvl="1"/>
            <a:r>
              <a:rPr lang="en-US" sz="1476" dirty="0"/>
              <a:t>When the recipient responds, it will include it’s MAC address in the frame headers</a:t>
            </a:r>
          </a:p>
          <a:p>
            <a:pPr lvl="1"/>
            <a:r>
              <a:rPr lang="en-US" sz="1476" dirty="0"/>
              <a:t>From this point, sender and receiver know each other by MAC address (no more broadcasts until a set period of time has passed)</a:t>
            </a:r>
          </a:p>
        </p:txBody>
      </p:sp>
      <p:grpSp>
        <p:nvGrpSpPr>
          <p:cNvPr id="4" name="Group 3"/>
          <p:cNvGrpSpPr/>
          <p:nvPr/>
        </p:nvGrpSpPr>
        <p:grpSpPr>
          <a:xfrm>
            <a:off x="6862464" y="1285875"/>
            <a:ext cx="986135" cy="2330971"/>
            <a:chOff x="9855200" y="3504589"/>
            <a:chExt cx="2454094" cy="4420211"/>
          </a:xfrm>
        </p:grpSpPr>
        <p:sp>
          <p:nvSpPr>
            <p:cNvPr id="5" name="Rectangle 4"/>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6"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7"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8"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cxnSp>
        <p:nvCxnSpPr>
          <p:cNvPr id="14" name="Shape 13"/>
          <p:cNvCxnSpPr>
            <a:stCxn id="7" idx="1"/>
          </p:cNvCxnSpPr>
          <p:nvPr/>
        </p:nvCxnSpPr>
        <p:spPr>
          <a:xfrm rot="10800000">
            <a:off x="6701732" y="1928814"/>
            <a:ext cx="160733" cy="1353253"/>
          </a:xfrm>
          <a:prstGeom prst="bentConnector2">
            <a:avLst/>
          </a:prstGeom>
          <a:ln w="57150" cmpd="sng">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Network?</a:t>
            </a:r>
          </a:p>
        </p:txBody>
      </p:sp>
      <p:sp>
        <p:nvSpPr>
          <p:cNvPr id="3" name="Content Placeholder 2"/>
          <p:cNvSpPr>
            <a:spLocks noGrp="1"/>
          </p:cNvSpPr>
          <p:nvPr>
            <p:ph idx="1"/>
          </p:nvPr>
        </p:nvSpPr>
        <p:spPr/>
        <p:txBody>
          <a:bodyPr/>
          <a:lstStyle/>
          <a:p>
            <a:r>
              <a:rPr lang="en-US" dirty="0"/>
              <a:t>A network is a way to transfer information or goods between people, places, or things.</a:t>
            </a:r>
          </a:p>
        </p:txBody>
      </p:sp>
      <p:pic>
        <p:nvPicPr>
          <p:cNvPr id="4" name="Picture 14"/>
          <p:cNvPicPr>
            <a:picLocks noChangeAspect="1" noChangeArrowheads="1"/>
          </p:cNvPicPr>
          <p:nvPr/>
        </p:nvPicPr>
        <p:blipFill>
          <a:blip r:embed="rId2"/>
          <a:srcRect/>
          <a:stretch>
            <a:fillRect/>
          </a:stretch>
        </p:blipFill>
        <p:spPr bwMode="auto">
          <a:xfrm>
            <a:off x="3567410" y="2112811"/>
            <a:ext cx="2009180" cy="2299982"/>
          </a:xfrm>
          <a:prstGeom prst="rect">
            <a:avLst/>
          </a:prstGeom>
          <a:noFill/>
          <a:ln w="9525">
            <a:noFill/>
            <a:miter lim="800000"/>
            <a:headEnd/>
            <a:tailEnd/>
          </a:ln>
        </p:spPr>
      </p:pic>
      <p:sp>
        <p:nvSpPr>
          <p:cNvPr id="6" name="TextBox 5"/>
          <p:cNvSpPr txBox="1"/>
          <p:nvPr/>
        </p:nvSpPr>
        <p:spPr>
          <a:xfrm>
            <a:off x="5510850" y="4314305"/>
            <a:ext cx="229550" cy="189732"/>
          </a:xfrm>
          <a:prstGeom prst="rect">
            <a:avLst/>
          </a:prstGeom>
          <a:noFill/>
        </p:spPr>
        <p:txBody>
          <a:bodyPr wrap="none" rtlCol="0">
            <a:spAutoFit/>
          </a:bodyPr>
          <a:lstStyle/>
          <a:p>
            <a:r>
              <a:rPr lang="en-US" sz="633" dirty="0">
                <a:solidFill>
                  <a:schemeClr val="accent1">
                    <a:lumMod val="75000"/>
                  </a:schemeClr>
                </a:solidFill>
                <a:latin typeface="Kozuka Gothic Pro M" pitchFamily="34" charset="-128"/>
                <a:ea typeface="Kozuka Gothic Pro M" pitchFamily="34" charset="-128"/>
              </a:rPr>
              <a:t>1</a:t>
            </a:r>
          </a:p>
        </p:txBody>
      </p:sp>
    </p:spTree>
    <p:extLst>
      <p:ext uri="{BB962C8B-B14F-4D97-AF65-F5344CB8AC3E}">
        <p14:creationId xmlns:p14="http://schemas.microsoft.com/office/powerpoint/2010/main" val="412226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581180" y="2411016"/>
            <a:ext cx="361652" cy="80367"/>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21" name="Rectangle 20"/>
          <p:cNvSpPr/>
          <p:nvPr/>
        </p:nvSpPr>
        <p:spPr>
          <a:xfrm>
            <a:off x="6581180" y="1888629"/>
            <a:ext cx="361652" cy="80367"/>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22" name="Rectangle 21"/>
          <p:cNvSpPr/>
          <p:nvPr/>
        </p:nvSpPr>
        <p:spPr>
          <a:xfrm>
            <a:off x="6581180" y="2732484"/>
            <a:ext cx="361652" cy="80367"/>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79203" name="Rectangle 1"/>
          <p:cNvSpPr>
            <a:spLocks noGrp="1" noChangeArrowheads="1"/>
          </p:cNvSpPr>
          <p:nvPr>
            <p:ph type="title"/>
          </p:nvPr>
        </p:nvSpPr>
        <p:spPr/>
        <p:txBody>
          <a:bodyPr/>
          <a:lstStyle/>
          <a:p>
            <a:r>
              <a:rPr lang="en-US" dirty="0"/>
              <a:t>Ethernet Communication </a:t>
            </a:r>
            <a:r>
              <a:rPr lang="en-US" sz="1476" dirty="0"/>
              <a:t>2 of 2</a:t>
            </a:r>
            <a:endParaRPr lang="en-US" dirty="0"/>
          </a:p>
        </p:txBody>
      </p:sp>
      <p:sp>
        <p:nvSpPr>
          <p:cNvPr id="179204" name="Rectangle 2"/>
          <p:cNvSpPr>
            <a:spLocks noGrp="1" noChangeArrowheads="1"/>
          </p:cNvSpPr>
          <p:nvPr>
            <p:ph idx="1"/>
          </p:nvPr>
        </p:nvSpPr>
        <p:spPr/>
        <p:txBody>
          <a:bodyPr/>
          <a:lstStyle/>
          <a:p>
            <a:r>
              <a:rPr lang="en-US" dirty="0"/>
              <a:t>Sender constructs a frame</a:t>
            </a:r>
          </a:p>
          <a:p>
            <a:pPr lvl="1"/>
            <a:r>
              <a:rPr lang="en-US" dirty="0"/>
              <a:t>header includes source and destination address</a:t>
            </a:r>
          </a:p>
          <a:p>
            <a:pPr lvl="1"/>
            <a:r>
              <a:rPr lang="en-US" dirty="0"/>
              <a:t>payload (data) comes from higher layer</a:t>
            </a:r>
            <a:br>
              <a:rPr lang="en-US" dirty="0"/>
            </a:br>
            <a:endParaRPr lang="en-US" dirty="0"/>
          </a:p>
          <a:p>
            <a:r>
              <a:rPr lang="en-US" dirty="0"/>
              <a:t>Sender puts the frame on “the wire”</a:t>
            </a:r>
          </a:p>
          <a:p>
            <a:pPr lvl="1"/>
            <a:r>
              <a:rPr lang="en-US" dirty="0"/>
              <a:t>asks physical layer to send it</a:t>
            </a:r>
          </a:p>
        </p:txBody>
      </p:sp>
      <p:grpSp>
        <p:nvGrpSpPr>
          <p:cNvPr id="12" name="Group 11"/>
          <p:cNvGrpSpPr/>
          <p:nvPr/>
        </p:nvGrpSpPr>
        <p:grpSpPr>
          <a:xfrm>
            <a:off x="6862464" y="1285875"/>
            <a:ext cx="986135" cy="2330971"/>
            <a:chOff x="9855200" y="3504589"/>
            <a:chExt cx="2454094" cy="4420211"/>
          </a:xfrm>
        </p:grpSpPr>
        <p:sp>
          <p:nvSpPr>
            <p:cNvPr id="13" name="Rectangle 12"/>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14"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15"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16"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cxnSp>
        <p:nvCxnSpPr>
          <p:cNvPr id="24" name="Shape 23"/>
          <p:cNvCxnSpPr>
            <a:endCxn id="15" idx="1"/>
          </p:cNvCxnSpPr>
          <p:nvPr/>
        </p:nvCxnSpPr>
        <p:spPr>
          <a:xfrm rot="16200000" flipH="1">
            <a:off x="6105470" y="2525072"/>
            <a:ext cx="1313070" cy="200917"/>
          </a:xfrm>
          <a:prstGeom prst="bentConnector2">
            <a:avLst/>
          </a:prstGeom>
          <a:ln w="57150" cmpd="sng">
            <a:tailEnd type="arrow"/>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1752600" y="3271720"/>
            <a:ext cx="3743623" cy="1500432"/>
            <a:chOff x="2082800" y="6204148"/>
            <a:chExt cx="6172200" cy="2845264"/>
          </a:xfrm>
        </p:grpSpPr>
        <p:grpSp>
          <p:nvGrpSpPr>
            <p:cNvPr id="179201" name="Group 179200"/>
            <p:cNvGrpSpPr/>
            <p:nvPr/>
          </p:nvGrpSpPr>
          <p:grpSpPr>
            <a:xfrm>
              <a:off x="2082800" y="6204148"/>
              <a:ext cx="6172200" cy="2154555"/>
              <a:chOff x="2540000" y="6280348"/>
              <a:chExt cx="6172200" cy="2154555"/>
            </a:xfrm>
          </p:grpSpPr>
          <p:sp>
            <p:nvSpPr>
              <p:cNvPr id="179200" name="Right Brace 179199"/>
              <p:cNvSpPr/>
              <p:nvPr/>
            </p:nvSpPr>
            <p:spPr>
              <a:xfrm rot="16200000">
                <a:off x="5401305" y="3862793"/>
                <a:ext cx="438701" cy="6161312"/>
              </a:xfrm>
              <a:prstGeom prst="rightBrace">
                <a:avLst>
                  <a:gd name="adj1" fmla="val 72035"/>
                  <a:gd name="adj2" fmla="val 50000"/>
                </a:avLst>
              </a:prstGeom>
              <a:ln w="4762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23"/>
              </a:p>
            </p:txBody>
          </p:sp>
          <p:sp>
            <p:nvSpPr>
              <p:cNvPr id="20" name="Rectangle 19"/>
              <p:cNvSpPr/>
              <p:nvPr/>
            </p:nvSpPr>
            <p:spPr>
              <a:xfrm>
                <a:off x="3443512" y="7239000"/>
                <a:ext cx="5257800" cy="838200"/>
              </a:xfrm>
              <a:prstGeom prst="rect">
                <a:avLst/>
              </a:prstGeom>
              <a:solidFill>
                <a:schemeClr val="accent5">
                  <a:lumMod val="7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4" dirty="0">
                  <a:solidFill>
                    <a:schemeClr val="tx2"/>
                  </a:solidFill>
                  <a:latin typeface="Kozuka Gothic Pro M" pitchFamily="34" charset="-128"/>
                  <a:ea typeface="Kozuka Gothic Pro M" pitchFamily="34" charset="-128"/>
                </a:endParaRPr>
              </a:p>
            </p:txBody>
          </p:sp>
          <p:sp>
            <p:nvSpPr>
              <p:cNvPr id="29" name="TextBox 28"/>
              <p:cNvSpPr txBox="1"/>
              <p:nvPr/>
            </p:nvSpPr>
            <p:spPr>
              <a:xfrm>
                <a:off x="4961199" y="6280348"/>
                <a:ext cx="1307709" cy="605764"/>
              </a:xfrm>
              <a:prstGeom prst="rect">
                <a:avLst/>
              </a:prstGeom>
              <a:noFill/>
            </p:spPr>
            <p:txBody>
              <a:bodyPr wrap="none" rtlCol="0">
                <a:spAutoFit/>
              </a:bodyPr>
              <a:lstStyle/>
              <a:p>
                <a:r>
                  <a:rPr lang="en-US" sz="1476" dirty="0">
                    <a:solidFill>
                      <a:schemeClr val="accent1">
                        <a:lumMod val="75000"/>
                      </a:schemeClr>
                    </a:solidFill>
                    <a:latin typeface="Kozuka Gothic Pro M" pitchFamily="34" charset="-128"/>
                    <a:ea typeface="Kozuka Gothic Pro M" pitchFamily="34" charset="-128"/>
                  </a:rPr>
                  <a:t>frame</a:t>
                </a:r>
              </a:p>
            </p:txBody>
          </p:sp>
          <p:sp>
            <p:nvSpPr>
              <p:cNvPr id="23" name="Rectangle 22"/>
              <p:cNvSpPr/>
              <p:nvPr/>
            </p:nvSpPr>
            <p:spPr>
              <a:xfrm>
                <a:off x="7645400" y="7239000"/>
                <a:ext cx="1066800" cy="838200"/>
              </a:xfrm>
              <a:prstGeom prst="rect">
                <a:avLst/>
              </a:prstGeom>
              <a:solidFill>
                <a:schemeClr val="accent5">
                  <a:lumMod val="20000"/>
                  <a:lumOff val="8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5" b="1" dirty="0">
                    <a:solidFill>
                      <a:schemeClr val="tx1"/>
                    </a:solidFill>
                    <a:latin typeface="Kozuka Gothic Pro M" pitchFamily="34" charset="-128"/>
                    <a:ea typeface="Kozuka Gothic Pro M" pitchFamily="34" charset="-128"/>
                  </a:rPr>
                  <a:t>footer</a:t>
                </a:r>
              </a:p>
            </p:txBody>
          </p:sp>
          <p:sp>
            <p:nvSpPr>
              <p:cNvPr id="6" name="Rectangle 5"/>
              <p:cNvSpPr/>
              <p:nvPr/>
            </p:nvSpPr>
            <p:spPr>
              <a:xfrm>
                <a:off x="2540000" y="7239000"/>
                <a:ext cx="1066800" cy="838200"/>
              </a:xfrm>
              <a:prstGeom prst="rect">
                <a:avLst/>
              </a:prstGeom>
              <a:solidFill>
                <a:schemeClr val="accent5">
                  <a:lumMod val="20000"/>
                  <a:lumOff val="8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5" b="1" dirty="0">
                    <a:solidFill>
                      <a:schemeClr val="tx1"/>
                    </a:solidFill>
                    <a:latin typeface="Kozuka Gothic Pro M" pitchFamily="34" charset="-128"/>
                    <a:ea typeface="Kozuka Gothic Pro M" pitchFamily="34" charset="-128"/>
                  </a:rPr>
                  <a:t>header</a:t>
                </a:r>
              </a:p>
            </p:txBody>
          </p:sp>
          <p:sp>
            <p:nvSpPr>
              <p:cNvPr id="25" name="Right Brace 24"/>
              <p:cNvSpPr/>
              <p:nvPr/>
            </p:nvSpPr>
            <p:spPr>
              <a:xfrm rot="16200000" flipH="1">
                <a:off x="5485350" y="6274852"/>
                <a:ext cx="281501" cy="4038602"/>
              </a:xfrm>
              <a:prstGeom prst="rightBrace">
                <a:avLst>
                  <a:gd name="adj1" fmla="val 72035"/>
                  <a:gd name="adj2" fmla="val 50000"/>
                </a:avLst>
              </a:prstGeom>
              <a:ln w="4762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23"/>
              </a:p>
            </p:txBody>
          </p:sp>
          <p:sp>
            <p:nvSpPr>
              <p:cNvPr id="26" name="Rectangle 25"/>
              <p:cNvSpPr/>
              <p:nvPr/>
            </p:nvSpPr>
            <p:spPr>
              <a:xfrm>
                <a:off x="4216400" y="7467600"/>
                <a:ext cx="2819400" cy="419100"/>
              </a:xfrm>
              <a:prstGeom prst="rect">
                <a:avLst/>
              </a:prstGeom>
              <a:solidFill>
                <a:schemeClr val="tx2">
                  <a:lumMod val="25000"/>
                  <a:lumOff val="7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5" b="1" dirty="0">
                    <a:solidFill>
                      <a:schemeClr val="tx2"/>
                    </a:solidFill>
                    <a:latin typeface="Kozuka Gothic Pro M" pitchFamily="34" charset="-128"/>
                    <a:ea typeface="Kozuka Gothic Pro M" pitchFamily="34" charset="-128"/>
                  </a:rPr>
                  <a:t>higher layer data</a:t>
                </a:r>
              </a:p>
            </p:txBody>
          </p:sp>
          <p:sp>
            <p:nvSpPr>
              <p:cNvPr id="27" name="Rectangle 26"/>
              <p:cNvSpPr/>
              <p:nvPr/>
            </p:nvSpPr>
            <p:spPr>
              <a:xfrm>
                <a:off x="7035800" y="7467600"/>
                <a:ext cx="381000" cy="419100"/>
              </a:xfrm>
              <a:prstGeom prst="rect">
                <a:avLst/>
              </a:prstGeom>
              <a:solidFill>
                <a:schemeClr val="tx2">
                  <a:lumMod val="10000"/>
                  <a:lumOff val="9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49" dirty="0">
                  <a:solidFill>
                    <a:schemeClr val="tx1"/>
                  </a:solidFill>
                  <a:latin typeface="Kozuka Gothic Pro M" pitchFamily="34" charset="-128"/>
                  <a:ea typeface="Kozuka Gothic Pro M" pitchFamily="34" charset="-128"/>
                </a:endParaRPr>
              </a:p>
            </p:txBody>
          </p:sp>
          <p:sp>
            <p:nvSpPr>
              <p:cNvPr id="28" name="Rectangle 27"/>
              <p:cNvSpPr/>
              <p:nvPr/>
            </p:nvSpPr>
            <p:spPr>
              <a:xfrm>
                <a:off x="3835400" y="7467600"/>
                <a:ext cx="381000" cy="419100"/>
              </a:xfrm>
              <a:prstGeom prst="rect">
                <a:avLst/>
              </a:prstGeom>
              <a:solidFill>
                <a:schemeClr val="tx2">
                  <a:lumMod val="10000"/>
                  <a:lumOff val="9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49" dirty="0">
                  <a:solidFill>
                    <a:schemeClr val="tx1"/>
                  </a:solidFill>
                  <a:latin typeface="Kozuka Gothic Pro M" pitchFamily="34" charset="-128"/>
                  <a:ea typeface="Kozuka Gothic Pro M" pitchFamily="34" charset="-128"/>
                </a:endParaRPr>
              </a:p>
            </p:txBody>
          </p:sp>
        </p:grpSp>
        <p:sp>
          <p:nvSpPr>
            <p:cNvPr id="2" name="TextBox 1"/>
            <p:cNvSpPr txBox="1"/>
            <p:nvPr/>
          </p:nvSpPr>
          <p:spPr>
            <a:xfrm>
              <a:off x="4241768" y="8381999"/>
              <a:ext cx="1854868" cy="667413"/>
            </a:xfrm>
            <a:prstGeom prst="rect">
              <a:avLst/>
            </a:prstGeom>
            <a:noFill/>
          </p:spPr>
          <p:txBody>
            <a:bodyPr wrap="none" rtlCol="0">
              <a:spAutoFit/>
            </a:bodyPr>
            <a:lstStyle/>
            <a:p>
              <a:r>
                <a:rPr lang="en-US" sz="1687" dirty="0">
                  <a:solidFill>
                    <a:schemeClr val="accent1">
                      <a:lumMod val="75000"/>
                    </a:schemeClr>
                  </a:solidFill>
                  <a:latin typeface="Kozuka Gothic Pro M" pitchFamily="34" charset="-128"/>
                  <a:ea typeface="Kozuka Gothic Pro M" pitchFamily="34" charset="-128"/>
                </a:rPr>
                <a:t>payload</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Internet Layer</a:t>
            </a:r>
          </a:p>
        </p:txBody>
      </p:sp>
      <p:sp>
        <p:nvSpPr>
          <p:cNvPr id="5" name="Text Placeholder 4"/>
          <p:cNvSpPr>
            <a:spLocks noGrp="1"/>
          </p:cNvSpPr>
          <p:nvPr>
            <p:ph type="body" idx="1"/>
          </p:nvPr>
        </p:nvSpPr>
        <p:spPr/>
        <p:txBody>
          <a:bodyPr/>
          <a:lstStyle/>
          <a:p>
            <a:r>
              <a:rPr lang="en-US" dirty="0"/>
              <a:t>Called the “Network Layer” in the </a:t>
            </a:r>
            <a:br>
              <a:rPr lang="en-US" dirty="0"/>
            </a:br>
            <a:r>
              <a:rPr lang="en-US" dirty="0"/>
              <a:t>OSI Reference Model</a:t>
            </a:r>
          </a:p>
        </p:txBody>
      </p:sp>
      <p:grpSp>
        <p:nvGrpSpPr>
          <p:cNvPr id="6" name="Group 5"/>
          <p:cNvGrpSpPr/>
          <p:nvPr/>
        </p:nvGrpSpPr>
        <p:grpSpPr>
          <a:xfrm>
            <a:off x="6862464" y="1285875"/>
            <a:ext cx="909935" cy="233097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extLst>
      <p:ext uri="{BB962C8B-B14F-4D97-AF65-F5344CB8AC3E}">
        <p14:creationId xmlns:p14="http://schemas.microsoft.com/office/powerpoint/2010/main" val="2684897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
          <p:cNvSpPr>
            <a:spLocks noGrp="1" noChangeArrowheads="1"/>
          </p:cNvSpPr>
          <p:nvPr>
            <p:ph type="title"/>
          </p:nvPr>
        </p:nvSpPr>
        <p:spPr/>
        <p:txBody>
          <a:bodyPr/>
          <a:lstStyle/>
          <a:p>
            <a:r>
              <a:rPr lang="en-US" dirty="0"/>
              <a:t>Internet Layer</a:t>
            </a:r>
          </a:p>
        </p:txBody>
      </p:sp>
      <p:sp>
        <p:nvSpPr>
          <p:cNvPr id="181251" name="Rectangle 2"/>
          <p:cNvSpPr>
            <a:spLocks noGrp="1" noChangeArrowheads="1"/>
          </p:cNvSpPr>
          <p:nvPr>
            <p:ph idx="1"/>
          </p:nvPr>
        </p:nvSpPr>
        <p:spPr>
          <a:xfrm>
            <a:off x="381000" y="1504950"/>
            <a:ext cx="6284715" cy="3257622"/>
          </a:xfrm>
        </p:spPr>
        <p:txBody>
          <a:bodyPr/>
          <a:lstStyle/>
          <a:p>
            <a:r>
              <a:rPr lang="en-US" sz="1476" dirty="0"/>
              <a:t>When you link computers up via the Link Layer you get a network. </a:t>
            </a:r>
          </a:p>
          <a:p>
            <a:r>
              <a:rPr lang="en-US" sz="1476" dirty="0"/>
              <a:t>When you link networks up, you get an internetwork. </a:t>
            </a:r>
          </a:p>
          <a:p>
            <a:r>
              <a:rPr lang="en-US" sz="1476" dirty="0"/>
              <a:t>You need the Network layer to get data between all the little networks (often called subnets) of your internetwork. </a:t>
            </a:r>
            <a:br>
              <a:rPr lang="en-US" sz="1476" dirty="0"/>
            </a:br>
            <a:br>
              <a:rPr lang="en-US" sz="1476" dirty="0"/>
            </a:br>
            <a:r>
              <a:rPr lang="en-US" sz="844" dirty="0"/>
              <a:t>(Saunders)</a:t>
            </a:r>
            <a:endParaRPr lang="en-US" sz="1476" dirty="0"/>
          </a:p>
        </p:txBody>
      </p:sp>
      <p:grpSp>
        <p:nvGrpSpPr>
          <p:cNvPr id="6" name="Group 5"/>
          <p:cNvGrpSpPr/>
          <p:nvPr/>
        </p:nvGrpSpPr>
        <p:grpSpPr>
          <a:xfrm>
            <a:off x="6862464" y="1285875"/>
            <a:ext cx="909935" cy="233097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extLst>
      <p:ext uri="{BB962C8B-B14F-4D97-AF65-F5344CB8AC3E}">
        <p14:creationId xmlns:p14="http://schemas.microsoft.com/office/powerpoint/2010/main" val="390926474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Internet Protocol (IP)</a:t>
            </a:r>
          </a:p>
        </p:txBody>
      </p:sp>
      <p:sp>
        <p:nvSpPr>
          <p:cNvPr id="3" name="Content Placeholder 2"/>
          <p:cNvSpPr>
            <a:spLocks noGrp="1"/>
          </p:cNvSpPr>
          <p:nvPr>
            <p:ph idx="1"/>
          </p:nvPr>
        </p:nvSpPr>
        <p:spPr>
          <a:xfrm>
            <a:off x="1143000" y="1200006"/>
            <a:ext cx="5598915" cy="3257622"/>
          </a:xfrm>
        </p:spPr>
        <p:txBody>
          <a:bodyPr/>
          <a:lstStyle/>
          <a:p>
            <a:r>
              <a:rPr lang="en-US" sz="1687" dirty="0"/>
              <a:t>The Internet Protocol (IP) is the Network layer protocol used on the Internet! It’s so handy that most everyone uses it on all their networks big and small. </a:t>
            </a:r>
          </a:p>
          <a:p>
            <a:r>
              <a:rPr lang="en-US" sz="1687" dirty="0"/>
              <a:t>Designed for huge, ever-expanding networks of networks. Works pretty well with unreliable links, routes can be re-built when links go down.</a:t>
            </a:r>
            <a:br>
              <a:rPr lang="en-US" sz="1687" dirty="0"/>
            </a:br>
            <a:br>
              <a:rPr lang="en-US" sz="1687" dirty="0"/>
            </a:br>
            <a:r>
              <a:rPr lang="en-US" sz="738" dirty="0"/>
              <a:t>Saunders, Drew.  </a:t>
            </a:r>
            <a:r>
              <a:rPr lang="en-US" sz="738" i="1" dirty="0"/>
              <a:t>Introduction to Networking </a:t>
            </a:r>
            <a:r>
              <a:rPr lang="en-US" sz="738" dirty="0"/>
              <a:t>[PDF Document].  Retrieved from </a:t>
            </a:r>
            <a:br>
              <a:rPr lang="en-US" sz="738" dirty="0"/>
            </a:br>
            <a:r>
              <a:rPr lang="en-US" sz="738" dirty="0"/>
              <a:t>http://www.stanford.edu/dept/its/support/techtraining/techbriefing-media/Intro_Net_91407.ppt    </a:t>
            </a:r>
            <a:br>
              <a:rPr lang="en-US" sz="738" dirty="0"/>
            </a:br>
            <a:r>
              <a:rPr lang="en-US" sz="738" dirty="0"/>
              <a:t>Used with permission of the author.</a:t>
            </a:r>
            <a:endParaRPr lang="en-US" sz="844" i="1" dirty="0"/>
          </a:p>
          <a:p>
            <a:endParaRPr lang="en-US" sz="1687" dirty="0"/>
          </a:p>
          <a:p>
            <a:endParaRPr lang="en-US" sz="1687" dirty="0"/>
          </a:p>
        </p:txBody>
      </p:sp>
      <p:grpSp>
        <p:nvGrpSpPr>
          <p:cNvPr id="6" name="Group 5"/>
          <p:cNvGrpSpPr/>
          <p:nvPr/>
        </p:nvGrpSpPr>
        <p:grpSpPr>
          <a:xfrm>
            <a:off x="6862464" y="1285875"/>
            <a:ext cx="986135" cy="233097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extLst>
      <p:ext uri="{BB962C8B-B14F-4D97-AF65-F5344CB8AC3E}">
        <p14:creationId xmlns:p14="http://schemas.microsoft.com/office/powerpoint/2010/main" val="837973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
          <p:cNvSpPr>
            <a:spLocks noGrp="1" noChangeArrowheads="1"/>
          </p:cNvSpPr>
          <p:nvPr>
            <p:ph type="title"/>
          </p:nvPr>
        </p:nvSpPr>
        <p:spPr/>
        <p:txBody>
          <a:bodyPr/>
          <a:lstStyle/>
          <a:p>
            <a:r>
              <a:rPr lang="en-US" dirty="0"/>
              <a:t>IP Address </a:t>
            </a:r>
            <a:r>
              <a:rPr lang="en-US" sz="2109" dirty="0"/>
              <a:t>(IPv4)</a:t>
            </a:r>
            <a:endParaRPr lang="en-US" dirty="0"/>
          </a:p>
        </p:txBody>
      </p:sp>
      <p:sp>
        <p:nvSpPr>
          <p:cNvPr id="184323" name="Rectangle 2"/>
          <p:cNvSpPr>
            <a:spLocks noGrp="1" noChangeArrowheads="1"/>
          </p:cNvSpPr>
          <p:nvPr>
            <p:ph sz="half" idx="1"/>
          </p:nvPr>
        </p:nvSpPr>
        <p:spPr>
          <a:xfrm>
            <a:off x="1554956" y="2772668"/>
            <a:ext cx="2880361" cy="1685032"/>
          </a:xfrm>
        </p:spPr>
        <p:txBody>
          <a:bodyPr>
            <a:normAutofit fontScale="92500" lnSpcReduction="10000"/>
          </a:bodyPr>
          <a:lstStyle/>
          <a:p>
            <a:r>
              <a:rPr lang="en-US" dirty="0"/>
              <a:t>IP Address:</a:t>
            </a:r>
          </a:p>
          <a:p>
            <a:pPr lvl="1"/>
            <a:r>
              <a:rPr lang="en-US" sz="1266" dirty="0"/>
              <a:t>First byte(s) identify the network</a:t>
            </a:r>
          </a:p>
          <a:p>
            <a:pPr lvl="1"/>
            <a:r>
              <a:rPr lang="en-US" sz="1266" dirty="0"/>
              <a:t>Last byte(s) identify the machine</a:t>
            </a:r>
          </a:p>
          <a:p>
            <a:r>
              <a:rPr lang="en-US" dirty="0"/>
              <a:t>RPI is a Class B network</a:t>
            </a:r>
          </a:p>
          <a:p>
            <a:pPr lvl="1"/>
            <a:r>
              <a:rPr lang="en-US" sz="1318" dirty="0"/>
              <a:t>128.113.</a:t>
            </a:r>
            <a:r>
              <a:rPr lang="en-US" sz="1318" i="1" dirty="0"/>
              <a:t>subnet</a:t>
            </a:r>
            <a:r>
              <a:rPr lang="en-US" sz="1318" dirty="0"/>
              <a:t>.</a:t>
            </a:r>
            <a:r>
              <a:rPr lang="en-US" sz="1318" i="1" dirty="0"/>
              <a:t>host</a:t>
            </a:r>
          </a:p>
        </p:txBody>
      </p:sp>
      <p:sp>
        <p:nvSpPr>
          <p:cNvPr id="2" name="Content Placeholder 1"/>
          <p:cNvSpPr>
            <a:spLocks noGrp="1"/>
          </p:cNvSpPr>
          <p:nvPr>
            <p:ph sz="half" idx="2"/>
          </p:nvPr>
        </p:nvSpPr>
        <p:spPr>
          <a:xfrm>
            <a:off x="4706303" y="2772668"/>
            <a:ext cx="2880361" cy="1685032"/>
          </a:xfrm>
        </p:spPr>
        <p:txBody>
          <a:bodyPr>
            <a:normAutofit fontScale="92500" lnSpcReduction="10000"/>
          </a:bodyPr>
          <a:lstStyle/>
          <a:p>
            <a:r>
              <a:rPr lang="en-US" dirty="0"/>
              <a:t>Every host must have a unique IP address</a:t>
            </a:r>
          </a:p>
          <a:p>
            <a:r>
              <a:rPr lang="en-US" dirty="0"/>
              <a:t>Examples:</a:t>
            </a:r>
          </a:p>
          <a:p>
            <a:pPr lvl="1"/>
            <a:r>
              <a:rPr lang="en-US" dirty="0"/>
              <a:t>128.113.91.241 </a:t>
            </a:r>
          </a:p>
          <a:p>
            <a:pPr lvl="1"/>
            <a:r>
              <a:rPr lang="en-US" dirty="0"/>
              <a:t>173.194.33.104</a:t>
            </a:r>
          </a:p>
          <a:p>
            <a:endParaRPr lang="en-US" dirty="0"/>
          </a:p>
        </p:txBody>
      </p:sp>
      <p:graphicFrame>
        <p:nvGraphicFramePr>
          <p:cNvPr id="36867" name="Group 3"/>
          <p:cNvGraphicFramePr>
            <a:graphicFrameLocks noGrp="1"/>
          </p:cNvGraphicFramePr>
          <p:nvPr>
            <p:extLst>
              <p:ext uri="{D42A27DB-BD31-4B8C-83A1-F6EECF244321}">
                <p14:modId xmlns:p14="http://schemas.microsoft.com/office/powerpoint/2010/main" val="3009825104"/>
              </p:ext>
            </p:extLst>
          </p:nvPr>
        </p:nvGraphicFramePr>
        <p:xfrm>
          <a:off x="1832818" y="1165324"/>
          <a:ext cx="4587625" cy="1393032"/>
        </p:xfrm>
        <a:graphic>
          <a:graphicData uri="http://schemas.openxmlformats.org/drawingml/2006/table">
            <a:tbl>
              <a:tblPr/>
              <a:tblGrid>
                <a:gridCol w="917525">
                  <a:extLst>
                    <a:ext uri="{9D8B030D-6E8A-4147-A177-3AD203B41FA5}">
                      <a16:colId xmlns:a16="http://schemas.microsoft.com/office/drawing/2014/main" val="20000"/>
                    </a:ext>
                  </a:extLst>
                </a:gridCol>
                <a:gridCol w="917525">
                  <a:extLst>
                    <a:ext uri="{9D8B030D-6E8A-4147-A177-3AD203B41FA5}">
                      <a16:colId xmlns:a16="http://schemas.microsoft.com/office/drawing/2014/main" val="20001"/>
                    </a:ext>
                  </a:extLst>
                </a:gridCol>
                <a:gridCol w="917525">
                  <a:extLst>
                    <a:ext uri="{9D8B030D-6E8A-4147-A177-3AD203B41FA5}">
                      <a16:colId xmlns:a16="http://schemas.microsoft.com/office/drawing/2014/main" val="20002"/>
                    </a:ext>
                  </a:extLst>
                </a:gridCol>
                <a:gridCol w="917525">
                  <a:extLst>
                    <a:ext uri="{9D8B030D-6E8A-4147-A177-3AD203B41FA5}">
                      <a16:colId xmlns:a16="http://schemas.microsoft.com/office/drawing/2014/main" val="20003"/>
                    </a:ext>
                  </a:extLst>
                </a:gridCol>
                <a:gridCol w="917525">
                  <a:extLst>
                    <a:ext uri="{9D8B030D-6E8A-4147-A177-3AD203B41FA5}">
                      <a16:colId xmlns:a16="http://schemas.microsoft.com/office/drawing/2014/main" val="20004"/>
                    </a:ext>
                  </a:extLst>
                </a:gridCol>
              </a:tblGrid>
              <a:tr h="348258">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1" i="0" u="none" strike="noStrike" cap="none" normalizeH="0" baseline="0" dirty="0">
                          <a:ln>
                            <a:noFill/>
                          </a:ln>
                          <a:solidFill>
                            <a:schemeClr val="tx1"/>
                          </a:solidFill>
                          <a:effectLst/>
                          <a:latin typeface="Kozuka Gothic Pro M" pitchFamily="34" charset="-128"/>
                          <a:ea typeface="Kozuka Gothic Pro M" pitchFamily="34" charset="-128"/>
                          <a:cs typeface="Times" pitchFamily="-109" charset="0"/>
                          <a:sym typeface="Times" pitchFamily="-109" charset="0"/>
                        </a:rPr>
                        <a:t>Class A</a:t>
                      </a:r>
                    </a:p>
                  </a:txBody>
                  <a:tcPr marL="26789" marR="26789" marT="26789" marB="26789" anchor="ct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Net ID</a:t>
                      </a:r>
                    </a:p>
                  </a:txBody>
                  <a:tcPr marL="26789" marR="26789" marT="26789" marB="26789"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Host ID</a:t>
                      </a:r>
                    </a:p>
                  </a:txBody>
                  <a:tcPr marL="26789" marR="26789" marT="26789" marB="26789"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893B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8258">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1" i="0" u="none" strike="noStrike" cap="none" normalizeH="0" baseline="0" dirty="0">
                          <a:ln>
                            <a:noFill/>
                          </a:ln>
                          <a:solidFill>
                            <a:schemeClr val="tx1"/>
                          </a:solidFill>
                          <a:effectLst/>
                          <a:latin typeface="Kozuka Gothic Pro M" pitchFamily="34" charset="-128"/>
                          <a:ea typeface="Kozuka Gothic Pro M" pitchFamily="34" charset="-128"/>
                          <a:cs typeface="Times" pitchFamily="-109" charset="0"/>
                          <a:sym typeface="Times" pitchFamily="-109" charset="0"/>
                        </a:rPr>
                        <a:t>Class B</a:t>
                      </a:r>
                    </a:p>
                  </a:txBody>
                  <a:tcPr marL="26789" marR="26789" marT="26789" marB="26789" anchor="ct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Network ID</a:t>
                      </a:r>
                    </a:p>
                  </a:txBody>
                  <a:tcPr marL="26789" marR="26789" marT="26789" marB="26789"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Host ID</a:t>
                      </a:r>
                    </a:p>
                  </a:txBody>
                  <a:tcPr marL="26789" marR="26789" marT="26789" marB="26789"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893B0"/>
                    </a:solidFill>
                  </a:tcPr>
                </a:tc>
                <a:tc hMerge="1">
                  <a:txBody>
                    <a:bodyPr/>
                    <a:lstStyle/>
                    <a:p>
                      <a:endParaRPr lang="en-US"/>
                    </a:p>
                  </a:txBody>
                  <a:tcPr/>
                </a:tc>
                <a:extLst>
                  <a:ext uri="{0D108BD9-81ED-4DB2-BD59-A6C34878D82A}">
                    <a16:rowId xmlns:a16="http://schemas.microsoft.com/office/drawing/2014/main" val="10001"/>
                  </a:ext>
                </a:extLst>
              </a:tr>
              <a:tr h="348258">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1" i="0" u="none" strike="noStrike" cap="none" normalizeH="0" baseline="0" dirty="0">
                          <a:ln>
                            <a:noFill/>
                          </a:ln>
                          <a:solidFill>
                            <a:schemeClr val="tx1"/>
                          </a:solidFill>
                          <a:effectLst/>
                          <a:latin typeface="Kozuka Gothic Pro M" pitchFamily="34" charset="-128"/>
                          <a:ea typeface="Kozuka Gothic Pro M" pitchFamily="34" charset="-128"/>
                          <a:cs typeface="Times" pitchFamily="-109" charset="0"/>
                          <a:sym typeface="Times" pitchFamily="-109" charset="0"/>
                        </a:rPr>
                        <a:t>Class C</a:t>
                      </a:r>
                    </a:p>
                  </a:txBody>
                  <a:tcPr marL="26789" marR="26789" marT="26789" marB="26789" anchor="ct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Network ID</a:t>
                      </a:r>
                    </a:p>
                  </a:txBody>
                  <a:tcPr marL="26789" marR="26789" marT="26789" marB="26789"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Host ID</a:t>
                      </a:r>
                    </a:p>
                  </a:txBody>
                  <a:tcPr marL="26789" marR="26789" marT="26789" marB="26789"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893B0"/>
                    </a:solidFill>
                  </a:tcPr>
                </a:tc>
                <a:extLst>
                  <a:ext uri="{0D108BD9-81ED-4DB2-BD59-A6C34878D82A}">
                    <a16:rowId xmlns:a16="http://schemas.microsoft.com/office/drawing/2014/main" val="10002"/>
                  </a:ext>
                </a:extLst>
              </a:tr>
              <a:tr h="348258">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endPar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endParaRPr>
                    </a:p>
                  </a:txBody>
                  <a:tcPr marL="26789" marR="26789" marT="26789" marB="26789" anchor="ctr" horzOverflow="overflow">
                    <a:lnL>
                      <a:noFill/>
                    </a:lnL>
                    <a:lnR w="381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8 bits</a:t>
                      </a:r>
                    </a:p>
                  </a:txBody>
                  <a:tcPr marL="26789" marR="26789" marT="26789" marB="26789"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8 bits</a:t>
                      </a:r>
                    </a:p>
                  </a:txBody>
                  <a:tcPr marL="26789" marR="26789" marT="26789" marB="26789"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8 bits</a:t>
                      </a:r>
                    </a:p>
                  </a:txBody>
                  <a:tcPr marL="26789" marR="26789" marT="26789" marB="26789"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1300" b="0" i="0" u="none" strike="noStrike" cap="none" normalizeH="0" baseline="0" dirty="0">
                          <a:ln>
                            <a:noFill/>
                          </a:ln>
                          <a:solidFill>
                            <a:schemeClr val="tx1"/>
                          </a:solidFill>
                          <a:effectLst/>
                          <a:latin typeface="Kozuka Gothic Pro M" pitchFamily="34" charset="-128"/>
                          <a:ea typeface="Kozuka Gothic Pro M" pitchFamily="34" charset="-128"/>
                          <a:sym typeface="Gill Sans" pitchFamily="-109" charset="0"/>
                        </a:rPr>
                        <a:t>8 bits</a:t>
                      </a:r>
                    </a:p>
                  </a:txBody>
                  <a:tcPr marL="26789" marR="26789" marT="26789" marB="26789"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
          <p:cNvSpPr>
            <a:spLocks noGrp="1" noChangeArrowheads="1"/>
          </p:cNvSpPr>
          <p:nvPr>
            <p:ph type="title"/>
          </p:nvPr>
        </p:nvSpPr>
        <p:spPr/>
        <p:txBody>
          <a:bodyPr/>
          <a:lstStyle/>
          <a:p>
            <a:r>
              <a:rPr lang="en-US"/>
              <a:t>Dotted Decimal Notation</a:t>
            </a:r>
          </a:p>
        </p:txBody>
      </p:sp>
      <p:sp>
        <p:nvSpPr>
          <p:cNvPr id="185347" name="Rectangle 2"/>
          <p:cNvSpPr>
            <a:spLocks noGrp="1" noChangeArrowheads="1"/>
          </p:cNvSpPr>
          <p:nvPr>
            <p:ph idx="1"/>
          </p:nvPr>
        </p:nvSpPr>
        <p:spPr/>
        <p:txBody>
          <a:bodyPr/>
          <a:lstStyle/>
          <a:p>
            <a:r>
              <a:rPr lang="en-US" dirty="0"/>
              <a:t>IPv4 addresses are typically displayed by showing the value of each byte (in decimal).</a:t>
            </a:r>
          </a:p>
        </p:txBody>
      </p:sp>
      <p:graphicFrame>
        <p:nvGraphicFramePr>
          <p:cNvPr id="37891" name="Group 3"/>
          <p:cNvGraphicFramePr>
            <a:graphicFrameLocks noGrp="1"/>
          </p:cNvGraphicFramePr>
          <p:nvPr>
            <p:extLst>
              <p:ext uri="{D42A27DB-BD31-4B8C-83A1-F6EECF244321}">
                <p14:modId xmlns:p14="http://schemas.microsoft.com/office/powerpoint/2010/main" val="3343614740"/>
              </p:ext>
            </p:extLst>
          </p:nvPr>
        </p:nvGraphicFramePr>
        <p:xfrm>
          <a:off x="1673759" y="2089547"/>
          <a:ext cx="5796484" cy="2014203"/>
        </p:xfrm>
        <a:graphic>
          <a:graphicData uri="http://schemas.openxmlformats.org/drawingml/2006/table">
            <a:tbl>
              <a:tblPr firstRow="1" bandRow="1">
                <a:tableStyleId>{B301B821-A1FF-4177-AEE7-76D212191A09}</a:tableStyleId>
              </a:tblPr>
              <a:tblGrid>
                <a:gridCol w="3649173">
                  <a:extLst>
                    <a:ext uri="{9D8B030D-6E8A-4147-A177-3AD203B41FA5}">
                      <a16:colId xmlns:a16="http://schemas.microsoft.com/office/drawing/2014/main" val="20000"/>
                    </a:ext>
                  </a:extLst>
                </a:gridCol>
                <a:gridCol w="2147311">
                  <a:extLst>
                    <a:ext uri="{9D8B030D-6E8A-4147-A177-3AD203B41FA5}">
                      <a16:colId xmlns:a16="http://schemas.microsoft.com/office/drawing/2014/main" val="20001"/>
                    </a:ext>
                  </a:extLst>
                </a:gridCol>
              </a:tblGrid>
              <a:tr h="437834">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700" u="none" strike="noStrike" cap="none" normalizeH="0" baseline="0" dirty="0">
                          <a:ln>
                            <a:noFill/>
                          </a:ln>
                          <a:effectLst/>
                          <a:sym typeface="Helvetica" pitchFamily="-109" charset="0"/>
                        </a:rPr>
                        <a:t>Binary  </a:t>
                      </a:r>
                      <a:endParaRPr kumimoji="0" lang="en-US" sz="1700" b="0" i="0" u="none" strike="noStrike" cap="none" normalizeH="0" baseline="0" dirty="0">
                        <a:ln>
                          <a:noFill/>
                        </a:ln>
                        <a:solidFill>
                          <a:schemeClr val="tx1"/>
                        </a:solidFill>
                        <a:effectLst/>
                        <a:latin typeface="Helvetica" pitchFamily="-109" charset="0"/>
                        <a:ea typeface="ヒラギノ角ゴ ProN W3" pitchFamily="-109" charset="-128"/>
                        <a:sym typeface="Helvetica" pitchFamily="-109" charset="0"/>
                      </a:endParaRPr>
                    </a:p>
                  </a:txBody>
                  <a:tcPr marL="26789" marR="26789" marT="26789" marB="26789"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700" u="none" strike="noStrike" cap="none" normalizeH="0" baseline="0">
                          <a:ln>
                            <a:noFill/>
                          </a:ln>
                          <a:effectLst/>
                          <a:sym typeface="Helvetica" pitchFamily="-109" charset="0"/>
                        </a:rPr>
                        <a:t>Dotted Decimal</a:t>
                      </a:r>
                      <a:endParaRPr kumimoji="0" lang="en-US" sz="1700" b="1" i="0" u="none" strike="noStrike" cap="none" normalizeH="0" baseline="0">
                        <a:ln>
                          <a:noFill/>
                        </a:ln>
                        <a:solidFill>
                          <a:schemeClr val="tx1"/>
                        </a:solidFill>
                        <a:effectLst/>
                        <a:latin typeface="Helvetica" pitchFamily="-109" charset="0"/>
                        <a:ea typeface="ヒラギノ角ゴ ProN W3" pitchFamily="-109" charset="-128"/>
                        <a:sym typeface="Helvetica" pitchFamily="-109" charset="0"/>
                      </a:endParaRPr>
                    </a:p>
                  </a:txBody>
                  <a:tcPr marL="26789" marR="26789" marT="26789" marB="26789" anchor="ctr" horzOverflow="overflow"/>
                </a:tc>
                <a:extLst>
                  <a:ext uri="{0D108BD9-81ED-4DB2-BD59-A6C34878D82A}">
                    <a16:rowId xmlns:a16="http://schemas.microsoft.com/office/drawing/2014/main" val="10000"/>
                  </a:ext>
                </a:extLst>
              </a:tr>
              <a:tr h="452903">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300" b="1" u="none" strike="noStrike" cap="none" normalizeH="0" baseline="0" dirty="0">
                          <a:ln>
                            <a:noFill/>
                          </a:ln>
                          <a:effectLst/>
                          <a:latin typeface="Courier New" pitchFamily="49" charset="0"/>
                          <a:cs typeface="Courier New" pitchFamily="49" charset="0"/>
                          <a:sym typeface="Courier" pitchFamily="-109" charset="0"/>
                        </a:rPr>
                        <a:t>00000001 00000010 00000011 00000100 </a:t>
                      </a:r>
                      <a:endParaRPr kumimoji="0" lang="en-US" sz="1300" b="1" i="0" u="none" strike="noStrike" cap="none" normalizeH="0" baseline="0" dirty="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26789" marR="26789" marT="26789" marB="26789"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300" b="1" u="none" strike="noStrike" cap="none" normalizeH="0" baseline="0">
                          <a:ln>
                            <a:noFill/>
                          </a:ln>
                          <a:effectLst/>
                          <a:latin typeface="Courier New" pitchFamily="49" charset="0"/>
                          <a:cs typeface="Courier New" pitchFamily="49" charset="0"/>
                          <a:sym typeface="Courier" pitchFamily="-109" charset="0"/>
                        </a:rPr>
                        <a:t>1.2.3.4</a:t>
                      </a:r>
                      <a:endParaRPr kumimoji="0" lang="en-US" sz="1300" b="1" i="0" u="none" strike="noStrike" cap="none" normalizeH="0" baseline="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26789" marR="26789" marT="26789" marB="26789" anchor="ctr" horzOverflow="overflow"/>
                </a:tc>
                <a:extLst>
                  <a:ext uri="{0D108BD9-81ED-4DB2-BD59-A6C34878D82A}">
                    <a16:rowId xmlns:a16="http://schemas.microsoft.com/office/drawing/2014/main" val="10001"/>
                  </a:ext>
                </a:extLst>
              </a:tr>
              <a:tr h="561733">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300" b="1" u="none" strike="noStrike" cap="none" normalizeH="0" baseline="0" dirty="0">
                          <a:ln>
                            <a:noFill/>
                          </a:ln>
                          <a:effectLst/>
                          <a:latin typeface="Courier New" pitchFamily="49" charset="0"/>
                          <a:cs typeface="Courier New" pitchFamily="49" charset="0"/>
                          <a:sym typeface="Courier" pitchFamily="-109" charset="0"/>
                        </a:rPr>
                        <a:t>10000000 11010101 00000001 00000001 </a:t>
                      </a:r>
                      <a:endParaRPr kumimoji="0" lang="en-US" sz="1300" b="1" i="0" u="none" strike="noStrike" cap="none" normalizeH="0" baseline="0" dirty="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26789" marR="26789" marT="26789" marB="26789"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300" b="1" u="none" strike="noStrike" cap="none" normalizeH="0" baseline="0">
                          <a:ln>
                            <a:noFill/>
                          </a:ln>
                          <a:effectLst/>
                          <a:latin typeface="Courier New" pitchFamily="49" charset="0"/>
                          <a:cs typeface="Courier New" pitchFamily="49" charset="0"/>
                          <a:sym typeface="Courier" pitchFamily="-109" charset="0"/>
                        </a:rPr>
                        <a:t>128.213.1.1</a:t>
                      </a:r>
                      <a:endParaRPr kumimoji="0" lang="en-US" sz="1300" b="1" i="0" u="none" strike="noStrike" cap="none" normalizeH="0" baseline="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26789" marR="26789" marT="26789" marB="26789" anchor="ctr" horzOverflow="overflow"/>
                </a:tc>
                <a:extLst>
                  <a:ext uri="{0D108BD9-81ED-4DB2-BD59-A6C34878D82A}">
                    <a16:rowId xmlns:a16="http://schemas.microsoft.com/office/drawing/2014/main" val="10002"/>
                  </a:ext>
                </a:extLst>
              </a:tr>
              <a:tr h="561733">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300" b="1" u="none" strike="noStrike" cap="none" normalizeH="0" baseline="0" dirty="0">
                          <a:ln>
                            <a:noFill/>
                          </a:ln>
                          <a:effectLst/>
                          <a:latin typeface="Courier New" pitchFamily="49" charset="0"/>
                          <a:cs typeface="Courier New" pitchFamily="49" charset="0"/>
                          <a:sym typeface="Courier" pitchFamily="-109" charset="0"/>
                        </a:rPr>
                        <a:t>01111111 00000000 00000000 00000001</a:t>
                      </a:r>
                      <a:endParaRPr kumimoji="0" lang="en-US" sz="1300" b="1" i="0" u="none" strike="noStrike" cap="none" normalizeH="0" baseline="0" dirty="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26789" marR="26789" marT="26789" marB="26789"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300" b="1" u="none" strike="noStrike" cap="none" normalizeH="0" baseline="0" dirty="0">
                          <a:ln>
                            <a:noFill/>
                          </a:ln>
                          <a:effectLst/>
                          <a:latin typeface="Courier New" pitchFamily="49" charset="0"/>
                          <a:cs typeface="Courier New" pitchFamily="49" charset="0"/>
                          <a:sym typeface="Courier" pitchFamily="-109" charset="0"/>
                        </a:rPr>
                        <a:t>127.0.0.1</a:t>
                      </a:r>
                    </a:p>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300" b="1" u="none" strike="noStrike" cap="none" normalizeH="0" baseline="0" dirty="0">
                          <a:ln>
                            <a:noFill/>
                          </a:ln>
                          <a:effectLst/>
                          <a:latin typeface="Courier New" pitchFamily="49" charset="0"/>
                          <a:cs typeface="Courier New" pitchFamily="49" charset="0"/>
                          <a:sym typeface="Courier" pitchFamily="-109" charset="0"/>
                        </a:rPr>
                        <a:t>(</a:t>
                      </a:r>
                      <a:r>
                        <a:rPr kumimoji="0" lang="en-US" sz="1300" b="1" u="none" strike="noStrike" cap="none" normalizeH="0" baseline="0" dirty="0" err="1">
                          <a:ln>
                            <a:noFill/>
                          </a:ln>
                          <a:effectLst/>
                          <a:latin typeface="Courier New" pitchFamily="49" charset="0"/>
                          <a:cs typeface="Courier New" pitchFamily="49" charset="0"/>
                          <a:sym typeface="Courier" pitchFamily="-109" charset="0"/>
                        </a:rPr>
                        <a:t>localhost</a:t>
                      </a:r>
                      <a:r>
                        <a:rPr kumimoji="0" lang="en-US" sz="1300" b="1" u="none" strike="noStrike" cap="none" normalizeH="0" baseline="0" dirty="0">
                          <a:ln>
                            <a:noFill/>
                          </a:ln>
                          <a:effectLst/>
                          <a:latin typeface="Courier New" pitchFamily="49" charset="0"/>
                          <a:cs typeface="Courier New" pitchFamily="49" charset="0"/>
                          <a:sym typeface="Courier" pitchFamily="-109" charset="0"/>
                        </a:rPr>
                        <a:t>)</a:t>
                      </a:r>
                      <a:endParaRPr kumimoji="0" lang="en-US" sz="1300" b="1" i="0" u="none" strike="noStrike" cap="none" normalizeH="0" baseline="0" dirty="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26789" marR="26789" marT="26789" marB="26789" anchor="ctr" horzOverflow="overflow"/>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IPv6</a:t>
            </a:r>
            <a:endParaRPr lang="en-US" sz="3164" dirty="0"/>
          </a:p>
        </p:txBody>
      </p:sp>
      <p:sp>
        <p:nvSpPr>
          <p:cNvPr id="6" name="Content Placeholder 5"/>
          <p:cNvSpPr>
            <a:spLocks noGrp="1"/>
          </p:cNvSpPr>
          <p:nvPr>
            <p:ph idx="1"/>
          </p:nvPr>
        </p:nvSpPr>
        <p:spPr/>
        <p:txBody>
          <a:bodyPr/>
          <a:lstStyle/>
          <a:p>
            <a:r>
              <a:rPr lang="en-US" sz="1687" dirty="0"/>
              <a:t>IPv4 addresses are 4 bytes (32 bits)</a:t>
            </a:r>
          </a:p>
          <a:p>
            <a:pPr lvl="1"/>
            <a:r>
              <a:rPr lang="en-US" sz="1476" dirty="0"/>
              <a:t>Supports 2</a:t>
            </a:r>
            <a:r>
              <a:rPr lang="en-US" sz="1476" baseline="30000" dirty="0"/>
              <a:t>32 </a:t>
            </a:r>
            <a:r>
              <a:rPr lang="en-US" sz="1476" dirty="0"/>
              <a:t> (approximately 4.3 billion) addresses</a:t>
            </a:r>
          </a:p>
          <a:p>
            <a:pPr lvl="1"/>
            <a:r>
              <a:rPr lang="en-US" sz="1476" dirty="0"/>
              <a:t>These are becoming exhausted</a:t>
            </a:r>
          </a:p>
          <a:p>
            <a:r>
              <a:rPr lang="en-US" sz="1687" dirty="0"/>
              <a:t>IPv6 addresses are 16 bytes (128 bits)</a:t>
            </a:r>
          </a:p>
          <a:p>
            <a:pPr lvl="1"/>
            <a:r>
              <a:rPr lang="en-US" sz="1476" dirty="0"/>
              <a:t>Supports 2</a:t>
            </a:r>
            <a:r>
              <a:rPr lang="en-US" sz="1476" baseline="30000" dirty="0"/>
              <a:t>128 </a:t>
            </a:r>
            <a:r>
              <a:rPr lang="en-US" sz="1476" dirty="0"/>
              <a:t> (approximately 340 undecillion) addresses</a:t>
            </a:r>
          </a:p>
          <a:p>
            <a:pPr lvl="1"/>
            <a:r>
              <a:rPr lang="en-US" sz="1476" dirty="0"/>
              <a:t>Notation uses hexadecimal representing pairs of bytes separated by a colon.  For example:</a:t>
            </a:r>
            <a:br>
              <a:rPr lang="en-US" sz="1476" dirty="0"/>
            </a:br>
            <a:r>
              <a:rPr lang="en-US" sz="1476" dirty="0"/>
              <a:t>2620:0:2820:2:3c7f:8f2:389a:b053</a:t>
            </a:r>
          </a:p>
          <a:p>
            <a:r>
              <a:rPr lang="en-US" sz="1687" dirty="0"/>
              <a:t>How big is 340 undecillion?  </a:t>
            </a:r>
          </a:p>
          <a:p>
            <a:pPr lvl="2"/>
            <a:r>
              <a:rPr lang="en-US" sz="1266" dirty="0"/>
              <a:t>If you were to line up 340 undecillion soccer balls back-to-back on a string, the strand would wrap around our known universe 200 billion times. </a:t>
            </a:r>
          </a:p>
        </p:txBody>
      </p:sp>
      <p:sp>
        <p:nvSpPr>
          <p:cNvPr id="7" name="Rectangle 6"/>
          <p:cNvSpPr/>
          <p:nvPr/>
        </p:nvSpPr>
        <p:spPr>
          <a:xfrm>
            <a:off x="3446859" y="4500563"/>
            <a:ext cx="4259461" cy="287130"/>
          </a:xfrm>
          <a:prstGeom prst="rect">
            <a:avLst/>
          </a:prstGeom>
        </p:spPr>
        <p:txBody>
          <a:bodyPr wrap="square">
            <a:spAutoFit/>
          </a:bodyPr>
          <a:lstStyle/>
          <a:p>
            <a:pPr lvl="2" algn="l"/>
            <a:r>
              <a:rPr lang="en-US" sz="633" dirty="0">
                <a:solidFill>
                  <a:schemeClr val="tx1">
                    <a:lumMod val="65000"/>
                    <a:lumOff val="35000"/>
                  </a:schemeClr>
                </a:solidFill>
              </a:rPr>
              <a:t>IPv6 .</a:t>
            </a:r>
            <a:r>
              <a:rPr lang="en-US" sz="633" i="1" dirty="0">
                <a:solidFill>
                  <a:schemeClr val="tx1">
                    <a:lumMod val="65000"/>
                    <a:lumOff val="35000"/>
                  </a:schemeClr>
                </a:solidFill>
              </a:rPr>
              <a:t>340 Undecillion Soccer Balls. </a:t>
            </a:r>
            <a:r>
              <a:rPr lang="en-US" sz="633" dirty="0">
                <a:solidFill>
                  <a:schemeClr val="tx1">
                    <a:lumMod val="65000"/>
                    <a:lumOff val="35000"/>
                  </a:schemeClr>
                </a:solidFill>
              </a:rPr>
              <a:t>[Web log posting].</a:t>
            </a:r>
            <a:br>
              <a:rPr lang="en-US" sz="633" dirty="0">
                <a:solidFill>
                  <a:schemeClr val="tx1">
                    <a:lumMod val="65000"/>
                    <a:lumOff val="35000"/>
                  </a:schemeClr>
                </a:solidFill>
              </a:rPr>
            </a:br>
            <a:r>
              <a:rPr lang="en-US" sz="633" dirty="0">
                <a:solidFill>
                  <a:schemeClr val="tx1">
                    <a:lumMod val="65000"/>
                    <a:lumOff val="35000"/>
                  </a:schemeClr>
                </a:solidFill>
              </a:rPr>
              <a:t>Retrieved August 31, 2011 from http://www.ipv6resource.com/340-undecillion-soccer-balls.html</a:t>
            </a:r>
          </a:p>
        </p:txBody>
      </p:sp>
    </p:spTree>
    <p:extLst>
      <p:ext uri="{BB962C8B-B14F-4D97-AF65-F5344CB8AC3E}">
        <p14:creationId xmlns:p14="http://schemas.microsoft.com/office/powerpoint/2010/main" val="76485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IP Routing </a:t>
            </a:r>
            <a:r>
              <a:rPr lang="en-US" sz="1476" dirty="0"/>
              <a:t>1of 3</a:t>
            </a:r>
            <a:endParaRPr lang="en-US" dirty="0"/>
          </a:p>
        </p:txBody>
      </p:sp>
      <p:sp>
        <p:nvSpPr>
          <p:cNvPr id="3" name="Content Placeholder 2"/>
          <p:cNvSpPr>
            <a:spLocks noGrp="1"/>
          </p:cNvSpPr>
          <p:nvPr>
            <p:ph idx="1"/>
          </p:nvPr>
        </p:nvSpPr>
        <p:spPr>
          <a:xfrm>
            <a:off x="838200" y="1200006"/>
            <a:ext cx="5903715" cy="3257622"/>
          </a:xfrm>
        </p:spPr>
        <p:txBody>
          <a:bodyPr/>
          <a:lstStyle/>
          <a:p>
            <a:r>
              <a:rPr lang="en-US" sz="1476" dirty="0"/>
              <a:t>How do we communicate between machines when all we may have is an IP address??</a:t>
            </a:r>
            <a:endParaRPr lang="en-US" sz="949" dirty="0"/>
          </a:p>
          <a:p>
            <a:r>
              <a:rPr lang="en-US" sz="1476" dirty="0"/>
              <a:t>ARP: Address Resolution Protocol</a:t>
            </a:r>
          </a:p>
          <a:p>
            <a:pPr lvl="1"/>
            <a:r>
              <a:rPr lang="en-US" sz="1266" dirty="0"/>
              <a:t>Turns an IP address into a MAC address.  You ask “Who’s 172.19.4.15” and if you get a reply, associate the MAC address with the IP address in your ARP table, and now you can keep sending your data to the intended recipient via the correct MAC address. </a:t>
            </a:r>
            <a:r>
              <a:rPr lang="en-US" sz="844" dirty="0"/>
              <a:t>(Saunders)</a:t>
            </a:r>
          </a:p>
          <a:p>
            <a:r>
              <a:rPr lang="en-US" sz="1476" dirty="0"/>
              <a:t>Every IP number not on your local network will “belong” to your router in your ARP table. </a:t>
            </a:r>
          </a:p>
          <a:p>
            <a:endParaRPr lang="en-US" sz="1107" dirty="0"/>
          </a:p>
          <a:p>
            <a:endParaRPr lang="en-US" sz="1476" dirty="0"/>
          </a:p>
        </p:txBody>
      </p:sp>
      <p:grpSp>
        <p:nvGrpSpPr>
          <p:cNvPr id="6" name="Group 5"/>
          <p:cNvGrpSpPr/>
          <p:nvPr/>
        </p:nvGrpSpPr>
        <p:grpSpPr>
          <a:xfrm>
            <a:off x="6862464" y="1285875"/>
            <a:ext cx="986135" cy="233097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Network</a:t>
              </a:r>
              <a:endParaRPr lang="en-US" sz="949"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
        <p:nvSpPr>
          <p:cNvPr id="11" name="Rectangle 12"/>
          <p:cNvSpPr>
            <a:spLocks/>
          </p:cNvSpPr>
          <p:nvPr/>
        </p:nvSpPr>
        <p:spPr bwMode="auto">
          <a:xfrm>
            <a:off x="6902648" y="2991141"/>
            <a:ext cx="412552" cy="166141"/>
          </a:xfrm>
          <a:prstGeom prst="rect">
            <a:avLst/>
          </a:prstGeom>
          <a:solidFill>
            <a:srgbClr val="F7D489"/>
          </a:solidFill>
          <a:ln w="25400">
            <a:solidFill>
              <a:schemeClr val="tx1"/>
            </a:solidFill>
            <a:miter lim="800000"/>
            <a:headEnd/>
            <a:tailEnd/>
          </a:ln>
        </p:spPr>
        <p:txBody>
          <a:bodyPr anchor="ctr" anchorCtr="0"/>
          <a:lstStyle/>
          <a:p>
            <a:r>
              <a:rPr lang="en-US" sz="738" dirty="0">
                <a:solidFill>
                  <a:schemeClr val="tx1"/>
                </a:solidFill>
                <a:latin typeface="Kozuka Gothic Pro M" pitchFamily="34" charset="-128"/>
                <a:ea typeface="Kozuka Gothic Pro M" pitchFamily="34" charset="-128"/>
              </a:rPr>
              <a:t>ARP</a:t>
            </a:r>
            <a:endParaRPr lang="en-US" sz="738" dirty="0">
              <a:latin typeface="Kozuka Gothic Pro M" pitchFamily="34" charset="-128"/>
              <a:ea typeface="Kozuka Gothic Pro M" pitchFamily="34" charset="-128"/>
            </a:endParaRPr>
          </a:p>
        </p:txBody>
      </p:sp>
    </p:spTree>
    <p:extLst>
      <p:ext uri="{BB962C8B-B14F-4D97-AF65-F5344CB8AC3E}">
        <p14:creationId xmlns:p14="http://schemas.microsoft.com/office/powerpoint/2010/main" val="226641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dirty="0"/>
              <a:t>IP Routing </a:t>
            </a:r>
            <a:r>
              <a:rPr lang="en-US" sz="1476" dirty="0"/>
              <a:t>2 of 3</a:t>
            </a:r>
          </a:p>
        </p:txBody>
      </p:sp>
      <p:sp>
        <p:nvSpPr>
          <p:cNvPr id="32772" name="Rectangle 2"/>
          <p:cNvSpPr>
            <a:spLocks noGrp="1" noChangeArrowheads="1"/>
          </p:cNvSpPr>
          <p:nvPr>
            <p:ph type="body" idx="1"/>
          </p:nvPr>
        </p:nvSpPr>
        <p:spPr>
          <a:xfrm>
            <a:off x="1066801" y="1200006"/>
            <a:ext cx="5715298" cy="3257622"/>
          </a:xfrm>
        </p:spPr>
        <p:txBody>
          <a:bodyPr/>
          <a:lstStyle/>
          <a:p>
            <a:r>
              <a:rPr lang="en-US" sz="1476" dirty="0"/>
              <a:t>Routers keep a table of </a:t>
            </a:r>
            <a:r>
              <a:rPr lang="en-US" sz="1476" i="1" dirty="0"/>
              <a:t>networks </a:t>
            </a:r>
            <a:r>
              <a:rPr lang="en-US" sz="1476" dirty="0"/>
              <a:t>attainable by the router, called a “routing table”</a:t>
            </a:r>
          </a:p>
          <a:p>
            <a:r>
              <a:rPr lang="en-US" sz="1476" dirty="0"/>
              <a:t>A routing table keeps track of </a:t>
            </a:r>
          </a:p>
          <a:p>
            <a:pPr lvl="1"/>
            <a:r>
              <a:rPr lang="en-US" sz="1266" dirty="0"/>
              <a:t>the topology of the network immediately around it,</a:t>
            </a:r>
          </a:p>
          <a:p>
            <a:pPr lvl="1"/>
            <a:r>
              <a:rPr lang="en-US" sz="1266" dirty="0"/>
              <a:t>measurements to determine best paths to destination networks it knows about,</a:t>
            </a:r>
          </a:p>
          <a:p>
            <a:pPr lvl="1"/>
            <a:r>
              <a:rPr lang="en-US" sz="1266" dirty="0"/>
              <a:t>and contains a “default route” for everything else.</a:t>
            </a:r>
          </a:p>
        </p:txBody>
      </p:sp>
      <p:grpSp>
        <p:nvGrpSpPr>
          <p:cNvPr id="9" name="Group 8"/>
          <p:cNvGrpSpPr/>
          <p:nvPr/>
        </p:nvGrpSpPr>
        <p:grpSpPr>
          <a:xfrm>
            <a:off x="6862464" y="1285875"/>
            <a:ext cx="986135" cy="2330971"/>
            <a:chOff x="9855200" y="3504589"/>
            <a:chExt cx="2454094" cy="4420211"/>
          </a:xfrm>
        </p:grpSpPr>
        <p:sp>
          <p:nvSpPr>
            <p:cNvPr id="10" name="Rectangle 9"/>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11"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Network</a:t>
              </a:r>
              <a:endParaRPr lang="en-US" sz="949" dirty="0">
                <a:latin typeface="Kozuka Gothic Pro M" pitchFamily="34" charset="-128"/>
                <a:ea typeface="Kozuka Gothic Pro M" pitchFamily="34" charset="-128"/>
              </a:endParaRPr>
            </a:p>
          </p:txBody>
        </p:sp>
        <p:sp>
          <p:nvSpPr>
            <p:cNvPr id="12"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13"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extLst>
      <p:ext uri="{BB962C8B-B14F-4D97-AF65-F5344CB8AC3E}">
        <p14:creationId xmlns:p14="http://schemas.microsoft.com/office/powerpoint/2010/main" val="841726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IP Routing </a:t>
            </a:r>
            <a:r>
              <a:rPr lang="en-US" sz="1476" dirty="0"/>
              <a:t>3 of 3</a:t>
            </a:r>
            <a:endParaRPr lang="en-US" dirty="0"/>
          </a:p>
        </p:txBody>
      </p:sp>
      <p:sp>
        <p:nvSpPr>
          <p:cNvPr id="3" name="Content Placeholder 2"/>
          <p:cNvSpPr>
            <a:spLocks noGrp="1"/>
          </p:cNvSpPr>
          <p:nvPr>
            <p:ph idx="1"/>
          </p:nvPr>
        </p:nvSpPr>
        <p:spPr>
          <a:xfrm>
            <a:off x="762001" y="1205508"/>
            <a:ext cx="6020098" cy="3257622"/>
          </a:xfrm>
        </p:spPr>
        <p:txBody>
          <a:bodyPr/>
          <a:lstStyle/>
          <a:p>
            <a:r>
              <a:rPr lang="en-US" sz="1476" dirty="0"/>
              <a:t>When an Ethernet frame arrives at a router,  it looks at the destination IP address inside the Internet packet and sends a new Ethernet (or other link layer) frame out the correct interface based on the routing tables.</a:t>
            </a:r>
          </a:p>
          <a:p>
            <a:r>
              <a:rPr lang="en-US" sz="1476" dirty="0"/>
              <a:t>That frame may go to the final host if it’s on one of the routers directly connected networks, or to another router, which does the same process, until your packet gets to the router responsible for that local network, who then sends your packet to the intended host. </a:t>
            </a:r>
          </a:p>
          <a:p>
            <a:pPr lvl="1"/>
            <a:endParaRPr lang="en-US" sz="1476" dirty="0"/>
          </a:p>
          <a:p>
            <a:pPr lvl="1"/>
            <a:endParaRPr lang="en-US" sz="1476" dirty="0"/>
          </a:p>
          <a:p>
            <a:pPr marL="262422" lvl="1" indent="0">
              <a:buNone/>
            </a:pPr>
            <a:endParaRPr lang="en-US" sz="1476" dirty="0"/>
          </a:p>
        </p:txBody>
      </p:sp>
      <p:grpSp>
        <p:nvGrpSpPr>
          <p:cNvPr id="6" name="Group 5"/>
          <p:cNvGrpSpPr/>
          <p:nvPr/>
        </p:nvGrpSpPr>
        <p:grpSpPr>
          <a:xfrm>
            <a:off x="6862464" y="1285875"/>
            <a:ext cx="986135" cy="233097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10" name="Rectangle 9"/>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extLst>
      <p:ext uri="{BB962C8B-B14F-4D97-AF65-F5344CB8AC3E}">
        <p14:creationId xmlns:p14="http://schemas.microsoft.com/office/powerpoint/2010/main" val="18428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Networking</a:t>
            </a:r>
          </a:p>
        </p:txBody>
      </p:sp>
      <p:sp>
        <p:nvSpPr>
          <p:cNvPr id="3" name="Content Placeholder 2"/>
          <p:cNvSpPr>
            <a:spLocks noGrp="1"/>
          </p:cNvSpPr>
          <p:nvPr>
            <p:ph idx="1"/>
          </p:nvPr>
        </p:nvSpPr>
        <p:spPr/>
        <p:txBody>
          <a:bodyPr/>
          <a:lstStyle/>
          <a:p>
            <a:r>
              <a:rPr lang="en-US" dirty="0"/>
              <a:t>Connecting devices together to share data</a:t>
            </a:r>
          </a:p>
          <a:p>
            <a:pPr lvl="1"/>
            <a:r>
              <a:rPr lang="en-US" sz="1266" b="1" dirty="0"/>
              <a:t>Switch:</a:t>
            </a:r>
            <a:r>
              <a:rPr lang="en-US" sz="1266" dirty="0"/>
              <a:t> </a:t>
            </a:r>
            <a:br>
              <a:rPr lang="en-US" sz="1266" dirty="0"/>
            </a:br>
            <a:r>
              <a:rPr lang="en-US" sz="1266" dirty="0"/>
              <a:t>links devices </a:t>
            </a:r>
            <a:br>
              <a:rPr lang="en-US" sz="1266" dirty="0"/>
            </a:br>
            <a:r>
              <a:rPr lang="en-US" sz="1266" dirty="0"/>
              <a:t>together to form </a:t>
            </a:r>
            <a:br>
              <a:rPr lang="en-US" sz="1266" dirty="0"/>
            </a:br>
            <a:r>
              <a:rPr lang="en-US" sz="1266" dirty="0"/>
              <a:t>a network  </a:t>
            </a:r>
          </a:p>
          <a:p>
            <a:pPr lvl="1"/>
            <a:r>
              <a:rPr lang="en-US" sz="1266" b="1" dirty="0"/>
              <a:t>Router: </a:t>
            </a:r>
            <a:r>
              <a:rPr lang="en-US" sz="1266" dirty="0"/>
              <a:t> </a:t>
            </a:r>
            <a:br>
              <a:rPr lang="en-US" sz="1266" dirty="0"/>
            </a:br>
            <a:r>
              <a:rPr lang="en-US" sz="1266" dirty="0"/>
              <a:t>connects networks </a:t>
            </a:r>
            <a:br>
              <a:rPr lang="en-US" sz="1266" dirty="0"/>
            </a:br>
            <a:r>
              <a:rPr lang="en-US" sz="1266" dirty="0"/>
              <a:t>together and acts as </a:t>
            </a:r>
            <a:br>
              <a:rPr lang="en-US" sz="1266" dirty="0"/>
            </a:br>
            <a:r>
              <a:rPr lang="en-US" sz="1266" dirty="0"/>
              <a:t>a dispatcher</a:t>
            </a:r>
          </a:p>
          <a:p>
            <a:pPr lvl="1"/>
            <a:r>
              <a:rPr lang="en-US" sz="1266" dirty="0"/>
              <a:t>Some devices act as</a:t>
            </a:r>
            <a:br>
              <a:rPr lang="en-US" sz="1266" dirty="0"/>
            </a:br>
            <a:r>
              <a:rPr lang="en-US" sz="1266" dirty="0"/>
              <a:t>both switch and router</a:t>
            </a:r>
            <a:br>
              <a:rPr lang="en-US" sz="1266" dirty="0"/>
            </a:br>
            <a:r>
              <a:rPr lang="en-US" sz="1266" dirty="0"/>
              <a:t>(many of the </a:t>
            </a:r>
            <a:br>
              <a:rPr lang="en-US" sz="1266" dirty="0"/>
            </a:br>
            <a:r>
              <a:rPr lang="en-US" sz="1266" dirty="0"/>
              <a:t>consumer-grade </a:t>
            </a:r>
            <a:br>
              <a:rPr lang="en-US" sz="1266" dirty="0"/>
            </a:br>
            <a:r>
              <a:rPr lang="en-US" sz="1266" dirty="0"/>
              <a:t>routers, for example)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835" y="1674934"/>
            <a:ext cx="3506019" cy="276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7439663" y="4327051"/>
            <a:ext cx="229550" cy="189732"/>
          </a:xfrm>
          <a:prstGeom prst="rect">
            <a:avLst/>
          </a:prstGeom>
          <a:noFill/>
        </p:spPr>
        <p:txBody>
          <a:bodyPr wrap="none" rtlCol="0">
            <a:spAutoFit/>
          </a:bodyPr>
          <a:lstStyle/>
          <a:p>
            <a:r>
              <a:rPr lang="en-US" sz="633" dirty="0">
                <a:solidFill>
                  <a:schemeClr val="accent1">
                    <a:lumMod val="75000"/>
                  </a:schemeClr>
                </a:solidFill>
                <a:latin typeface="Kozuka Gothic Pro M" pitchFamily="34" charset="-128"/>
                <a:ea typeface="Kozuka Gothic Pro M" pitchFamily="34" charset="-128"/>
              </a:rPr>
              <a:t>2</a:t>
            </a:r>
          </a:p>
        </p:txBody>
      </p:sp>
      <p:sp>
        <p:nvSpPr>
          <p:cNvPr id="6" name="TextBox 5"/>
          <p:cNvSpPr txBox="1"/>
          <p:nvPr/>
        </p:nvSpPr>
        <p:spPr>
          <a:xfrm>
            <a:off x="3998276" y="4442579"/>
            <a:ext cx="2794356" cy="222240"/>
          </a:xfrm>
          <a:prstGeom prst="rect">
            <a:avLst/>
          </a:prstGeom>
          <a:noFill/>
        </p:spPr>
        <p:txBody>
          <a:bodyPr wrap="none" rtlCol="0">
            <a:spAutoFit/>
          </a:bodyPr>
          <a:lstStyle/>
          <a:p>
            <a:r>
              <a:rPr lang="en-US" sz="844" dirty="0">
                <a:solidFill>
                  <a:schemeClr val="tx1">
                    <a:lumMod val="65000"/>
                    <a:lumOff val="35000"/>
                  </a:schemeClr>
                </a:solidFill>
              </a:rPr>
              <a:t>IP Telephony Network Topology Diagram Example (Cisco)</a:t>
            </a:r>
            <a:endParaRPr lang="en-US" sz="844" dirty="0">
              <a:solidFill>
                <a:schemeClr val="tx1">
                  <a:lumMod val="65000"/>
                  <a:lumOff val="35000"/>
                </a:schemeClr>
              </a:solidFill>
              <a:latin typeface="Kozuka Gothic Pro M" pitchFamily="34" charset="-128"/>
              <a:ea typeface="Kozuka Gothic Pro M" pitchFamily="34" charset="-128"/>
            </a:endParaRPr>
          </a:p>
        </p:txBody>
      </p:sp>
    </p:spTree>
    <p:extLst>
      <p:ext uri="{BB962C8B-B14F-4D97-AF65-F5344CB8AC3E}">
        <p14:creationId xmlns:p14="http://schemas.microsoft.com/office/powerpoint/2010/main" val="736185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Transport Layer</a:t>
            </a:r>
          </a:p>
        </p:txBody>
      </p:sp>
      <p:sp>
        <p:nvSpPr>
          <p:cNvPr id="5" name="Text Placeholder 4"/>
          <p:cNvSpPr>
            <a:spLocks noGrp="1"/>
          </p:cNvSpPr>
          <p:nvPr>
            <p:ph type="body" idx="1"/>
          </p:nvPr>
        </p:nvSpPr>
        <p:spPr/>
        <p:txBody>
          <a:bodyPr/>
          <a:lstStyle/>
          <a:p>
            <a:endParaRPr lang="en-US"/>
          </a:p>
        </p:txBody>
      </p:sp>
      <p:grpSp>
        <p:nvGrpSpPr>
          <p:cNvPr id="6" name="Group 5"/>
          <p:cNvGrpSpPr/>
          <p:nvPr/>
        </p:nvGrpSpPr>
        <p:grpSpPr>
          <a:xfrm>
            <a:off x="6862464" y="1285875"/>
            <a:ext cx="986135" cy="2330971"/>
            <a:chOff x="9855200" y="3504589"/>
            <a:chExt cx="2454094" cy="4420211"/>
          </a:xfrm>
        </p:grpSpPr>
        <p:sp>
          <p:nvSpPr>
            <p:cNvPr id="7" name="Rectangle 6"/>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8"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10" name="Rectangle 9"/>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extLst>
      <p:ext uri="{BB962C8B-B14F-4D97-AF65-F5344CB8AC3E}">
        <p14:creationId xmlns:p14="http://schemas.microsoft.com/office/powerpoint/2010/main" val="1165658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
          <p:cNvSpPr>
            <a:spLocks noGrp="1" noChangeArrowheads="1"/>
          </p:cNvSpPr>
          <p:nvPr>
            <p:ph type="title"/>
          </p:nvPr>
        </p:nvSpPr>
        <p:spPr/>
        <p:txBody>
          <a:bodyPr/>
          <a:lstStyle/>
          <a:p>
            <a:r>
              <a:rPr lang="en-US" dirty="0"/>
              <a:t>Transport Layer </a:t>
            </a:r>
            <a:r>
              <a:rPr lang="en-US" sz="1476" dirty="0"/>
              <a:t>1 of 2</a:t>
            </a:r>
            <a:endParaRPr lang="en-US" dirty="0"/>
          </a:p>
        </p:txBody>
      </p:sp>
      <p:sp>
        <p:nvSpPr>
          <p:cNvPr id="188419" name="Rectangle 2"/>
          <p:cNvSpPr>
            <a:spLocks noGrp="1" noChangeArrowheads="1"/>
          </p:cNvSpPr>
          <p:nvPr>
            <p:ph idx="1"/>
          </p:nvPr>
        </p:nvSpPr>
        <p:spPr>
          <a:xfrm>
            <a:off x="381000" y="1653254"/>
            <a:ext cx="6244531" cy="3257622"/>
          </a:xfrm>
        </p:spPr>
        <p:txBody>
          <a:bodyPr/>
          <a:lstStyle/>
          <a:p>
            <a:r>
              <a:rPr lang="en-US" sz="1687" dirty="0"/>
              <a:t>Responsible for delivering data to the application layer and for preparing application layer data for transport to other hosts</a:t>
            </a:r>
          </a:p>
          <a:p>
            <a:r>
              <a:rPr lang="en-US" sz="1687" dirty="0"/>
              <a:t>Breaks the data up into packets - usually called segments </a:t>
            </a:r>
          </a:p>
          <a:p>
            <a:r>
              <a:rPr lang="en-US" sz="1687" dirty="0"/>
              <a:t>Includes source and destination port numbers for application layer processes in its headers</a:t>
            </a:r>
          </a:p>
        </p:txBody>
      </p:sp>
      <p:grpSp>
        <p:nvGrpSpPr>
          <p:cNvPr id="4" name="Group 3"/>
          <p:cNvGrpSpPr/>
          <p:nvPr/>
        </p:nvGrpSpPr>
        <p:grpSpPr>
          <a:xfrm>
            <a:off x="6862464" y="1285875"/>
            <a:ext cx="986135" cy="2330971"/>
            <a:chOff x="9855200" y="3504589"/>
            <a:chExt cx="2454094" cy="4420211"/>
          </a:xfrm>
        </p:grpSpPr>
        <p:sp>
          <p:nvSpPr>
            <p:cNvPr id="5" name="Rectangle 4"/>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6"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7"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8" name="Rectangle 7"/>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idx="1"/>
          </p:nvPr>
        </p:nvSpPr>
        <p:spPr>
          <a:xfrm>
            <a:off x="1554481" y="1200006"/>
            <a:ext cx="5227617" cy="3257622"/>
          </a:xfrm>
        </p:spPr>
        <p:txBody>
          <a:bodyPr/>
          <a:lstStyle/>
          <a:p>
            <a:r>
              <a:rPr lang="en-US" sz="1476" dirty="0"/>
              <a:t>Transmission Control Protocol (TCP)</a:t>
            </a:r>
          </a:p>
          <a:p>
            <a:pPr lvl="1"/>
            <a:r>
              <a:rPr lang="en-US" sz="1266" i="1" dirty="0"/>
              <a:t>Guarantees</a:t>
            </a:r>
            <a:r>
              <a:rPr lang="en-US" sz="1266" dirty="0"/>
              <a:t> reliability and sequencing</a:t>
            </a:r>
          </a:p>
          <a:p>
            <a:pPr lvl="1"/>
            <a:r>
              <a:rPr lang="en-US" sz="1266" dirty="0"/>
              <a:t>Connection-oriented transmission</a:t>
            </a:r>
          </a:p>
          <a:p>
            <a:pPr lvl="1"/>
            <a:r>
              <a:rPr lang="en-US" sz="1266" dirty="0"/>
              <a:t>Used by HTTP, FTP, SSH, Email</a:t>
            </a:r>
          </a:p>
          <a:p>
            <a:r>
              <a:rPr lang="en-US" sz="1476" dirty="0"/>
              <a:t>User Datagram Protocol (UDP)</a:t>
            </a:r>
          </a:p>
          <a:p>
            <a:pPr lvl="1"/>
            <a:r>
              <a:rPr lang="en-US" sz="1266" i="1" dirty="0"/>
              <a:t>Does not guarantee </a:t>
            </a:r>
            <a:r>
              <a:rPr lang="en-US" sz="1266" dirty="0"/>
              <a:t>reliability or sequencing</a:t>
            </a:r>
          </a:p>
          <a:p>
            <a:pPr lvl="1"/>
            <a:r>
              <a:rPr lang="en-US" sz="1266" dirty="0"/>
              <a:t>Connectionless, best-effort transmission</a:t>
            </a:r>
          </a:p>
          <a:p>
            <a:pPr lvl="1"/>
            <a:r>
              <a:rPr lang="en-US" sz="1266" dirty="0"/>
              <a:t>Used by VOIP, DNS, RTP where speed is more important than lost or damaged packets</a:t>
            </a:r>
          </a:p>
          <a:p>
            <a:r>
              <a:rPr lang="en-US" sz="1476" dirty="0"/>
              <a:t>Both use port numbers to identify processes</a:t>
            </a:r>
          </a:p>
          <a:p>
            <a:pPr lvl="1"/>
            <a:r>
              <a:rPr lang="en-US" sz="1266" dirty="0"/>
              <a:t>e.g. http is often on port 80, https is often on port 443, </a:t>
            </a:r>
            <a:r>
              <a:rPr lang="en-US" sz="1266" dirty="0" err="1"/>
              <a:t>mysql</a:t>
            </a:r>
            <a:r>
              <a:rPr lang="en-US" sz="1266" dirty="0"/>
              <a:t> is often on port 3306, etc.</a:t>
            </a:r>
          </a:p>
        </p:txBody>
      </p:sp>
      <p:sp>
        <p:nvSpPr>
          <p:cNvPr id="188418" name="Rectangle 1"/>
          <p:cNvSpPr>
            <a:spLocks noGrp="1" noChangeArrowheads="1"/>
          </p:cNvSpPr>
          <p:nvPr>
            <p:ph type="title"/>
          </p:nvPr>
        </p:nvSpPr>
        <p:spPr/>
        <p:txBody>
          <a:bodyPr/>
          <a:lstStyle/>
          <a:p>
            <a:r>
              <a:rPr lang="en-US" dirty="0"/>
              <a:t>Transport Layer </a:t>
            </a:r>
            <a:r>
              <a:rPr lang="en-US" sz="1476" dirty="0"/>
              <a:t>2 of 2</a:t>
            </a:r>
            <a:endParaRPr lang="en-US" dirty="0"/>
          </a:p>
        </p:txBody>
      </p:sp>
      <p:grpSp>
        <p:nvGrpSpPr>
          <p:cNvPr id="4" name="Group 3"/>
          <p:cNvGrpSpPr/>
          <p:nvPr/>
        </p:nvGrpSpPr>
        <p:grpSpPr>
          <a:xfrm>
            <a:off x="6862464" y="1285875"/>
            <a:ext cx="986135" cy="2330971"/>
            <a:chOff x="9855200" y="3504589"/>
            <a:chExt cx="2454094" cy="4420211"/>
          </a:xfrm>
        </p:grpSpPr>
        <p:sp>
          <p:nvSpPr>
            <p:cNvPr id="5" name="Rectangle 4"/>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6"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7"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8" name="Rectangle 7"/>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extLst>
      <p:ext uri="{BB962C8B-B14F-4D97-AF65-F5344CB8AC3E}">
        <p14:creationId xmlns:p14="http://schemas.microsoft.com/office/powerpoint/2010/main" val="418312207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Sequencing</a:t>
            </a:r>
          </a:p>
        </p:txBody>
      </p:sp>
      <p:sp>
        <p:nvSpPr>
          <p:cNvPr id="3" name="Content Placeholder 2"/>
          <p:cNvSpPr>
            <a:spLocks noGrp="1"/>
          </p:cNvSpPr>
          <p:nvPr>
            <p:ph idx="4294967295"/>
          </p:nvPr>
        </p:nvSpPr>
        <p:spPr>
          <a:xfrm>
            <a:off x="1556138" y="3656707"/>
            <a:ext cx="6031725" cy="399325"/>
          </a:xfrm>
        </p:spPr>
        <p:txBody>
          <a:bodyPr/>
          <a:lstStyle/>
          <a:p>
            <a:r>
              <a:rPr lang="en-US" sz="1266" dirty="0">
                <a:sym typeface="Wingdings" pitchFamily="2" charset="2"/>
              </a:rPr>
              <a:t>Different packets may take different routes to get to their destination</a:t>
            </a:r>
          </a:p>
          <a:p>
            <a:r>
              <a:rPr lang="en-US" sz="1266" dirty="0">
                <a:sym typeface="Wingdings" pitchFamily="2" charset="2"/>
              </a:rPr>
              <a:t>TCP has to put things back in order, UDP does not (though an application may try to do so, e.g. while buffering video)</a:t>
            </a:r>
            <a:endParaRPr lang="en-US" sz="1266" dirty="0"/>
          </a:p>
        </p:txBody>
      </p:sp>
      <p:pic>
        <p:nvPicPr>
          <p:cNvPr id="4098" name="Picture 2" descr="C:\Documents and Settings\arlen\Local Settings\Temporary Internet Files\Content.IE5\60JUL2MZ\MC910217021[1].png"/>
          <p:cNvPicPr>
            <a:picLocks noChangeAspect="1" noChangeArrowheads="1"/>
          </p:cNvPicPr>
          <p:nvPr/>
        </p:nvPicPr>
        <p:blipFill>
          <a:blip r:embed="rId2"/>
          <a:srcRect/>
          <a:stretch>
            <a:fillRect/>
          </a:stretch>
        </p:blipFill>
        <p:spPr bwMode="auto">
          <a:xfrm>
            <a:off x="1638598" y="1285875"/>
            <a:ext cx="669772" cy="827206"/>
          </a:xfrm>
          <a:prstGeom prst="rect">
            <a:avLst/>
          </a:prstGeom>
          <a:noFill/>
        </p:spPr>
      </p:pic>
      <p:pic>
        <p:nvPicPr>
          <p:cNvPr id="5" name="Picture 2" descr="C:\Documents and Settings\arlen\Local Settings\Temporary Internet Files\Content.IE5\60JUL2MZ\MC910217021[1].png"/>
          <p:cNvPicPr>
            <a:picLocks noChangeAspect="1" noChangeArrowheads="1"/>
          </p:cNvPicPr>
          <p:nvPr/>
        </p:nvPicPr>
        <p:blipFill>
          <a:blip r:embed="rId2"/>
          <a:srcRect/>
          <a:stretch>
            <a:fillRect/>
          </a:stretch>
        </p:blipFill>
        <p:spPr bwMode="auto">
          <a:xfrm flipH="1">
            <a:off x="5938793" y="1285875"/>
            <a:ext cx="682571" cy="827206"/>
          </a:xfrm>
          <a:prstGeom prst="rect">
            <a:avLst/>
          </a:prstGeom>
          <a:noFill/>
        </p:spPr>
      </p:pic>
      <p:grpSp>
        <p:nvGrpSpPr>
          <p:cNvPr id="10" name="Group 9"/>
          <p:cNvGrpSpPr/>
          <p:nvPr/>
        </p:nvGrpSpPr>
        <p:grpSpPr>
          <a:xfrm>
            <a:off x="-147340" y="2663130"/>
            <a:ext cx="68257" cy="293841"/>
            <a:chOff x="3149600" y="2307429"/>
            <a:chExt cx="152400" cy="557210"/>
          </a:xfrm>
        </p:grpSpPr>
        <p:sp>
          <p:nvSpPr>
            <p:cNvPr id="11" name="Rectangle 10"/>
            <p:cNvSpPr/>
            <p:nvPr/>
          </p:nvSpPr>
          <p:spPr>
            <a:xfrm>
              <a:off x="3187700" y="2636039"/>
              <a:ext cx="76200"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2" name="Rounded Rectangle 11"/>
            <p:cNvSpPr/>
            <p:nvPr/>
          </p:nvSpPr>
          <p:spPr>
            <a:xfrm>
              <a:off x="3149600" y="2438400"/>
              <a:ext cx="152400" cy="228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baseline="-25000" dirty="0"/>
            </a:p>
          </p:txBody>
        </p:sp>
        <p:sp>
          <p:nvSpPr>
            <p:cNvPr id="13" name="Oval 12"/>
            <p:cNvSpPr/>
            <p:nvPr/>
          </p:nvSpPr>
          <p:spPr>
            <a:xfrm>
              <a:off x="3156743" y="2307429"/>
              <a:ext cx="138114" cy="138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grpSp>
      <p:grpSp>
        <p:nvGrpSpPr>
          <p:cNvPr id="50" name="Group 49"/>
          <p:cNvGrpSpPr/>
          <p:nvPr/>
        </p:nvGrpSpPr>
        <p:grpSpPr>
          <a:xfrm>
            <a:off x="6862465" y="1285875"/>
            <a:ext cx="987698" cy="2330971"/>
            <a:chOff x="9855200" y="3504589"/>
            <a:chExt cx="2454094" cy="4420211"/>
          </a:xfrm>
        </p:grpSpPr>
        <p:sp>
          <p:nvSpPr>
            <p:cNvPr id="51" name="Rectangle 50"/>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52"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53"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54" name="Rectangle 53"/>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
        <p:nvSpPr>
          <p:cNvPr id="23" name="Oval 22"/>
          <p:cNvSpPr/>
          <p:nvPr/>
        </p:nvSpPr>
        <p:spPr>
          <a:xfrm>
            <a:off x="1719915" y="3313588"/>
            <a:ext cx="101765" cy="101765"/>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38" name="Oval 37"/>
          <p:cNvSpPr/>
          <p:nvPr/>
        </p:nvSpPr>
        <p:spPr>
          <a:xfrm>
            <a:off x="3054590" y="2845520"/>
            <a:ext cx="101765" cy="101765"/>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0" name="Oval 39"/>
          <p:cNvSpPr/>
          <p:nvPr/>
        </p:nvSpPr>
        <p:spPr>
          <a:xfrm>
            <a:off x="4308212" y="1935500"/>
            <a:ext cx="101765" cy="101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1" name="Oval 40"/>
          <p:cNvSpPr/>
          <p:nvPr/>
        </p:nvSpPr>
        <p:spPr>
          <a:xfrm>
            <a:off x="3622882" y="2558694"/>
            <a:ext cx="101765" cy="101765"/>
          </a:xfrm>
          <a:prstGeom prst="ellipse">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2" name="Oval 41"/>
          <p:cNvSpPr/>
          <p:nvPr/>
        </p:nvSpPr>
        <p:spPr>
          <a:xfrm>
            <a:off x="4359824" y="2956971"/>
            <a:ext cx="101765" cy="101765"/>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3" name="Oval 42"/>
          <p:cNvSpPr/>
          <p:nvPr/>
        </p:nvSpPr>
        <p:spPr>
          <a:xfrm>
            <a:off x="5371062" y="2541939"/>
            <a:ext cx="101765" cy="101765"/>
          </a:xfrm>
          <a:prstGeom prst="ellipse">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4" name="Oval 43"/>
          <p:cNvSpPr/>
          <p:nvPr/>
        </p:nvSpPr>
        <p:spPr>
          <a:xfrm>
            <a:off x="6640149" y="2411015"/>
            <a:ext cx="101765" cy="101765"/>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5" name="Oval 44"/>
          <p:cNvSpPr/>
          <p:nvPr/>
        </p:nvSpPr>
        <p:spPr>
          <a:xfrm>
            <a:off x="6371066" y="3180300"/>
            <a:ext cx="101765" cy="101765"/>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6" name="Oval 45"/>
          <p:cNvSpPr/>
          <p:nvPr/>
        </p:nvSpPr>
        <p:spPr>
          <a:xfrm>
            <a:off x="4652367" y="3428698"/>
            <a:ext cx="101765" cy="101765"/>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cxnSp>
        <p:nvCxnSpPr>
          <p:cNvPr id="28" name="Straight Connector 27"/>
          <p:cNvCxnSpPr>
            <a:endCxn id="40" idx="2"/>
          </p:cNvCxnSpPr>
          <p:nvPr/>
        </p:nvCxnSpPr>
        <p:spPr>
          <a:xfrm>
            <a:off x="2824453" y="1963693"/>
            <a:ext cx="1483759" cy="22689"/>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40" idx="6"/>
            <a:endCxn id="67" idx="2"/>
          </p:cNvCxnSpPr>
          <p:nvPr/>
        </p:nvCxnSpPr>
        <p:spPr>
          <a:xfrm>
            <a:off x="4409977" y="1986382"/>
            <a:ext cx="1692007" cy="114232"/>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7" name="Straight Connector 36"/>
          <p:cNvCxnSpPr>
            <a:endCxn id="41" idx="2"/>
          </p:cNvCxnSpPr>
          <p:nvPr/>
        </p:nvCxnSpPr>
        <p:spPr>
          <a:xfrm>
            <a:off x="2438111" y="2210098"/>
            <a:ext cx="1184772" cy="399479"/>
          </a:xfrm>
          <a:prstGeom prst="line">
            <a:avLst/>
          </a:prstGeom>
          <a:ln w="3810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1" idx="6"/>
            <a:endCxn id="43" idx="2"/>
          </p:cNvCxnSpPr>
          <p:nvPr/>
        </p:nvCxnSpPr>
        <p:spPr>
          <a:xfrm flipV="1">
            <a:off x="3724648" y="2592821"/>
            <a:ext cx="1646415" cy="16755"/>
          </a:xfrm>
          <a:prstGeom prst="line">
            <a:avLst/>
          </a:prstGeom>
          <a:ln w="3810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3" idx="6"/>
            <a:endCxn id="67" idx="3"/>
          </p:cNvCxnSpPr>
          <p:nvPr/>
        </p:nvCxnSpPr>
        <p:spPr>
          <a:xfrm flipV="1">
            <a:off x="5472827" y="2136593"/>
            <a:ext cx="644060" cy="456228"/>
          </a:xfrm>
          <a:prstGeom prst="line">
            <a:avLst/>
          </a:prstGeom>
          <a:ln w="3810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6101983" y="2049731"/>
            <a:ext cx="101765" cy="101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cxnSp>
        <p:nvCxnSpPr>
          <p:cNvPr id="4100" name="Straight Connector 4099"/>
          <p:cNvCxnSpPr>
            <a:stCxn id="44" idx="1"/>
            <a:endCxn id="67" idx="5"/>
          </p:cNvCxnSpPr>
          <p:nvPr/>
        </p:nvCxnSpPr>
        <p:spPr>
          <a:xfrm flipH="1" flipV="1">
            <a:off x="6188845" y="2136593"/>
            <a:ext cx="466208" cy="289326"/>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2" name="Straight Connector 4101"/>
          <p:cNvCxnSpPr>
            <a:endCxn id="23" idx="7"/>
          </p:cNvCxnSpPr>
          <p:nvPr/>
        </p:nvCxnSpPr>
        <p:spPr>
          <a:xfrm flipH="1">
            <a:off x="1806777" y="2570733"/>
            <a:ext cx="286987" cy="757758"/>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p:cNvCxnSpPr>
            <a:stCxn id="23" idx="6"/>
            <a:endCxn id="38" idx="2"/>
          </p:cNvCxnSpPr>
          <p:nvPr/>
        </p:nvCxnSpPr>
        <p:spPr>
          <a:xfrm flipV="1">
            <a:off x="1821680" y="2896402"/>
            <a:ext cx="1232910" cy="468068"/>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7" name="Straight Connector 4106"/>
          <p:cNvCxnSpPr>
            <a:stCxn id="38" idx="6"/>
            <a:endCxn id="42" idx="2"/>
          </p:cNvCxnSpPr>
          <p:nvPr/>
        </p:nvCxnSpPr>
        <p:spPr>
          <a:xfrm>
            <a:off x="3156355" y="2896402"/>
            <a:ext cx="1203470" cy="111451"/>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9" name="Straight Connector 4108"/>
          <p:cNvCxnSpPr>
            <a:stCxn id="42" idx="5"/>
            <a:endCxn id="46" idx="2"/>
          </p:cNvCxnSpPr>
          <p:nvPr/>
        </p:nvCxnSpPr>
        <p:spPr>
          <a:xfrm>
            <a:off x="4446686" y="3043833"/>
            <a:ext cx="205681" cy="435748"/>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11" name="Straight Connector 4110"/>
          <p:cNvCxnSpPr>
            <a:stCxn id="46" idx="6"/>
            <a:endCxn id="45" idx="2"/>
          </p:cNvCxnSpPr>
          <p:nvPr/>
        </p:nvCxnSpPr>
        <p:spPr>
          <a:xfrm flipV="1">
            <a:off x="4754132" y="3231183"/>
            <a:ext cx="1616935" cy="248398"/>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13" name="Straight Connector 4112"/>
          <p:cNvCxnSpPr>
            <a:stCxn id="45" idx="7"/>
            <a:endCxn id="44" idx="4"/>
          </p:cNvCxnSpPr>
          <p:nvPr/>
        </p:nvCxnSpPr>
        <p:spPr>
          <a:xfrm flipV="1">
            <a:off x="6457928" y="2512781"/>
            <a:ext cx="233104" cy="682423"/>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pic>
        <p:nvPicPr>
          <p:cNvPr id="1026" name="Picture 2" descr="C:\Users\johnsa.WIN\AppData\Local\Microsoft\Windows\Temporary Internet Files\Content.IE5\F0KYJCYF\MC90000216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269" y="1781395"/>
            <a:ext cx="516681" cy="319219"/>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2" descr="C:\Users\johnsa.WIN\AppData\Local\Microsoft\Windows\Temporary Internet Files\Content.IE5\F0KYJCYF\MC90000216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6306" y="2404258"/>
            <a:ext cx="516681" cy="319219"/>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2" descr="C:\Users\johnsa.WIN\AppData\Local\Microsoft\Windows\Temporary Internet Files\Content.IE5\F0KYJCYF\MC90000216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770" y="2009180"/>
            <a:ext cx="516681" cy="3192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40622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a:t>
            </a:r>
            <a:r>
              <a:rPr lang="en-US" sz="1476" dirty="0"/>
              <a:t>1 of 2</a:t>
            </a:r>
            <a:endParaRPr lang="en-US" dirty="0"/>
          </a:p>
        </p:txBody>
      </p:sp>
      <p:sp>
        <p:nvSpPr>
          <p:cNvPr id="3" name="Content Placeholder 2"/>
          <p:cNvSpPr>
            <a:spLocks noGrp="1"/>
          </p:cNvSpPr>
          <p:nvPr>
            <p:ph idx="1"/>
          </p:nvPr>
        </p:nvSpPr>
        <p:spPr>
          <a:xfrm>
            <a:off x="1554481" y="1200006"/>
            <a:ext cx="5227617" cy="3257622"/>
          </a:xfrm>
        </p:spPr>
        <p:txBody>
          <a:bodyPr/>
          <a:lstStyle/>
          <a:p>
            <a:r>
              <a:rPr lang="en-US" sz="1687" dirty="0"/>
              <a:t>Ports are application or process-specific endpoints for data communication </a:t>
            </a:r>
          </a:p>
          <a:p>
            <a:r>
              <a:rPr lang="en-US" sz="1687" dirty="0"/>
              <a:t>Source and destination ports are included in the transport layer headers</a:t>
            </a:r>
          </a:p>
          <a:p>
            <a:endParaRPr lang="en-US" sz="1687" dirty="0"/>
          </a:p>
        </p:txBody>
      </p:sp>
      <p:grpSp>
        <p:nvGrpSpPr>
          <p:cNvPr id="4" name="Group 3"/>
          <p:cNvGrpSpPr/>
          <p:nvPr/>
        </p:nvGrpSpPr>
        <p:grpSpPr>
          <a:xfrm>
            <a:off x="1638598" y="2853035"/>
            <a:ext cx="4862215" cy="1326059"/>
            <a:chOff x="1016000" y="2438400"/>
            <a:chExt cx="9220200" cy="2514600"/>
          </a:xfrm>
        </p:grpSpPr>
        <p:grpSp>
          <p:nvGrpSpPr>
            <p:cNvPr id="5" name="Group 4"/>
            <p:cNvGrpSpPr/>
            <p:nvPr/>
          </p:nvGrpSpPr>
          <p:grpSpPr>
            <a:xfrm>
              <a:off x="1016000" y="2438400"/>
              <a:ext cx="9220200" cy="2514600"/>
              <a:chOff x="1016000" y="2514600"/>
              <a:chExt cx="9220200" cy="2514600"/>
            </a:xfrm>
          </p:grpSpPr>
          <p:sp>
            <p:nvSpPr>
              <p:cNvPr id="9" name="Rectangle 8"/>
              <p:cNvSpPr>
                <a:spLocks/>
              </p:cNvSpPr>
              <p:nvPr/>
            </p:nvSpPr>
            <p:spPr bwMode="auto">
              <a:xfrm>
                <a:off x="1016000" y="4404916"/>
                <a:ext cx="9220200" cy="624284"/>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266" dirty="0">
                    <a:solidFill>
                      <a:schemeClr val="tx1"/>
                    </a:solidFill>
                    <a:latin typeface="Kozuka Gothic Pro M" pitchFamily="34" charset="-128"/>
                    <a:ea typeface="Kozuka Gothic Pro M" pitchFamily="34" charset="-128"/>
                  </a:rPr>
                  <a:t>Transport</a:t>
                </a:r>
              </a:p>
            </p:txBody>
          </p:sp>
          <p:sp>
            <p:nvSpPr>
              <p:cNvPr id="10" name="Rectangle 9"/>
              <p:cNvSpPr>
                <a:spLocks/>
              </p:cNvSpPr>
              <p:nvPr/>
            </p:nvSpPr>
            <p:spPr bwMode="auto">
              <a:xfrm>
                <a:off x="1016000" y="2514600"/>
                <a:ext cx="9220200" cy="1890316"/>
              </a:xfrm>
              <a:prstGeom prst="rect">
                <a:avLst/>
              </a:prstGeom>
              <a:solidFill>
                <a:schemeClr val="accent1">
                  <a:lumMod val="20000"/>
                  <a:lumOff val="80000"/>
                </a:schemeClr>
              </a:solidFill>
              <a:ln w="25400">
                <a:solidFill>
                  <a:schemeClr val="tx1"/>
                </a:solidFill>
                <a:miter lim="800000"/>
                <a:headEnd/>
                <a:tailEnd/>
              </a:ln>
            </p:spPr>
            <p:txBody>
              <a:bodyPr anchor="b" anchorCtr="0"/>
              <a:lstStyle/>
              <a:p>
                <a:endParaRPr lang="en-US" sz="1266" dirty="0">
                  <a:latin typeface="Kozuka Gothic Pro M" pitchFamily="34" charset="-128"/>
                  <a:ea typeface="Kozuka Gothic Pro M" pitchFamily="34" charset="-128"/>
                </a:endParaRPr>
              </a:p>
              <a:p>
                <a:endParaRPr lang="en-US" sz="1266" dirty="0">
                  <a:latin typeface="Kozuka Gothic Pro M" pitchFamily="34" charset="-128"/>
                  <a:ea typeface="Kozuka Gothic Pro M" pitchFamily="34" charset="-128"/>
                </a:endParaRPr>
              </a:p>
              <a:p>
                <a:r>
                  <a:rPr lang="en-US" sz="1266" dirty="0">
                    <a:latin typeface="Kozuka Gothic Pro M" pitchFamily="34" charset="-128"/>
                    <a:ea typeface="Kozuka Gothic Pro M" pitchFamily="34" charset="-128"/>
                  </a:rPr>
                  <a:t>Application</a:t>
                </a:r>
              </a:p>
              <a:p>
                <a:endParaRPr lang="en-US" sz="1266" dirty="0">
                  <a:latin typeface="Kozuka Gothic Pro M" pitchFamily="34" charset="-128"/>
                  <a:ea typeface="Kozuka Gothic Pro M" pitchFamily="34" charset="-128"/>
                </a:endParaRPr>
              </a:p>
            </p:txBody>
          </p:sp>
          <p:sp>
            <p:nvSpPr>
              <p:cNvPr id="11" name="Oval 18"/>
              <p:cNvSpPr>
                <a:spLocks/>
              </p:cNvSpPr>
              <p:nvPr/>
            </p:nvSpPr>
            <p:spPr bwMode="auto">
              <a:xfrm>
                <a:off x="838835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sz="1423"/>
              </a:p>
            </p:txBody>
          </p:sp>
          <p:sp>
            <p:nvSpPr>
              <p:cNvPr id="12" name="Oval 19"/>
              <p:cNvSpPr>
                <a:spLocks/>
              </p:cNvSpPr>
              <p:nvPr/>
            </p:nvSpPr>
            <p:spPr bwMode="auto">
              <a:xfrm>
                <a:off x="699770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sz="1423"/>
              </a:p>
            </p:txBody>
          </p:sp>
          <p:sp>
            <p:nvSpPr>
              <p:cNvPr id="13" name="Oval 20"/>
              <p:cNvSpPr>
                <a:spLocks/>
              </p:cNvSpPr>
              <p:nvPr/>
            </p:nvSpPr>
            <p:spPr bwMode="auto">
              <a:xfrm>
                <a:off x="457835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sz="1423"/>
              </a:p>
            </p:txBody>
          </p:sp>
          <p:sp>
            <p:nvSpPr>
              <p:cNvPr id="14" name="Oval 21"/>
              <p:cNvSpPr>
                <a:spLocks/>
              </p:cNvSpPr>
              <p:nvPr/>
            </p:nvSpPr>
            <p:spPr bwMode="auto">
              <a:xfrm>
                <a:off x="318770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sz="1423"/>
              </a:p>
            </p:txBody>
          </p:sp>
          <p:sp>
            <p:nvSpPr>
              <p:cNvPr id="15" name="Oval 22"/>
              <p:cNvSpPr>
                <a:spLocks/>
              </p:cNvSpPr>
              <p:nvPr/>
            </p:nvSpPr>
            <p:spPr bwMode="auto">
              <a:xfrm>
                <a:off x="179705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sz="1423"/>
              </a:p>
            </p:txBody>
          </p:sp>
          <p:sp>
            <p:nvSpPr>
              <p:cNvPr id="16" name="Oval 28"/>
              <p:cNvSpPr>
                <a:spLocks/>
              </p:cNvSpPr>
              <p:nvPr/>
            </p:nvSpPr>
            <p:spPr bwMode="auto">
              <a:xfrm>
                <a:off x="2501900" y="32902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1055"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17" name="Oval 29"/>
              <p:cNvSpPr>
                <a:spLocks/>
              </p:cNvSpPr>
              <p:nvPr/>
            </p:nvSpPr>
            <p:spPr bwMode="auto">
              <a:xfrm>
                <a:off x="7988300" y="27695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1055"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18" name="Oval 30"/>
              <p:cNvSpPr>
                <a:spLocks/>
              </p:cNvSpPr>
              <p:nvPr/>
            </p:nvSpPr>
            <p:spPr bwMode="auto">
              <a:xfrm>
                <a:off x="6502400" y="33029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1055"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19" name="Oval 28"/>
              <p:cNvSpPr>
                <a:spLocks/>
              </p:cNvSpPr>
              <p:nvPr/>
            </p:nvSpPr>
            <p:spPr bwMode="auto">
              <a:xfrm>
                <a:off x="1244600" y="26933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1055"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20" name="Oval 28"/>
              <p:cNvSpPr>
                <a:spLocks/>
              </p:cNvSpPr>
              <p:nvPr/>
            </p:nvSpPr>
            <p:spPr bwMode="auto">
              <a:xfrm>
                <a:off x="3911600" y="27695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1055"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cxnSp>
            <p:nvCxnSpPr>
              <p:cNvPr id="21" name="Straight Arrow Connector 20"/>
              <p:cNvCxnSpPr>
                <a:stCxn id="15" idx="0"/>
                <a:endCxn id="19" idx="4"/>
              </p:cNvCxnSpPr>
              <p:nvPr/>
            </p:nvCxnSpPr>
            <p:spPr>
              <a:xfrm flipV="1">
                <a:off x="1930400" y="3365500"/>
                <a:ext cx="95250" cy="9887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0"/>
                <a:endCxn id="16" idx="4"/>
              </p:cNvCxnSpPr>
              <p:nvPr/>
            </p:nvCxnSpPr>
            <p:spPr>
              <a:xfrm flipH="1" flipV="1">
                <a:off x="3282950" y="3962400"/>
                <a:ext cx="38100" cy="3918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0"/>
                <a:endCxn id="20" idx="4"/>
              </p:cNvCxnSpPr>
              <p:nvPr/>
            </p:nvCxnSpPr>
            <p:spPr>
              <a:xfrm flipH="1" flipV="1">
                <a:off x="4692650" y="3441700"/>
                <a:ext cx="19050" cy="9125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0"/>
                <a:endCxn id="18" idx="4"/>
              </p:cNvCxnSpPr>
              <p:nvPr/>
            </p:nvCxnSpPr>
            <p:spPr>
              <a:xfrm flipV="1">
                <a:off x="7131050" y="3975100"/>
                <a:ext cx="152400" cy="3791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1" idx="0"/>
                <a:endCxn id="17" idx="4"/>
              </p:cNvCxnSpPr>
              <p:nvPr/>
            </p:nvCxnSpPr>
            <p:spPr>
              <a:xfrm flipV="1">
                <a:off x="8521700" y="3441700"/>
                <a:ext cx="247650" cy="9125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7336962" y="4309646"/>
              <a:ext cx="982454" cy="482958"/>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ports</a:t>
              </a:r>
            </a:p>
          </p:txBody>
        </p:sp>
        <p:sp>
          <p:nvSpPr>
            <p:cNvPr id="7" name="TextBox 6"/>
            <p:cNvSpPr txBox="1"/>
            <p:nvPr/>
          </p:nvSpPr>
          <p:spPr>
            <a:xfrm>
              <a:off x="2094587" y="4300251"/>
              <a:ext cx="982454" cy="482958"/>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ports</a:t>
              </a:r>
            </a:p>
          </p:txBody>
        </p:sp>
        <p:sp>
          <p:nvSpPr>
            <p:cNvPr id="8" name="TextBox 7"/>
            <p:cNvSpPr txBox="1"/>
            <p:nvPr/>
          </p:nvSpPr>
          <p:spPr>
            <a:xfrm>
              <a:off x="3542386" y="4309646"/>
              <a:ext cx="982454" cy="482958"/>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ports</a:t>
              </a:r>
            </a:p>
          </p:txBody>
        </p:sp>
      </p:grpSp>
      <p:grpSp>
        <p:nvGrpSpPr>
          <p:cNvPr id="26" name="Group 25"/>
          <p:cNvGrpSpPr/>
          <p:nvPr/>
        </p:nvGrpSpPr>
        <p:grpSpPr>
          <a:xfrm>
            <a:off x="6862465" y="1285875"/>
            <a:ext cx="964406" cy="2330971"/>
            <a:chOff x="9855200" y="3504589"/>
            <a:chExt cx="2454094" cy="4420211"/>
          </a:xfrm>
        </p:grpSpPr>
        <p:sp>
          <p:nvSpPr>
            <p:cNvPr id="27" name="Rectangle 26"/>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28"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2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30" name="Rectangle 29"/>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extLst>
      <p:ext uri="{BB962C8B-B14F-4D97-AF65-F5344CB8AC3E}">
        <p14:creationId xmlns:p14="http://schemas.microsoft.com/office/powerpoint/2010/main" val="1582635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
          <p:cNvSpPr>
            <a:spLocks noGrp="1" noChangeArrowheads="1"/>
          </p:cNvSpPr>
          <p:nvPr>
            <p:ph type="title"/>
          </p:nvPr>
        </p:nvSpPr>
        <p:spPr/>
        <p:txBody>
          <a:bodyPr/>
          <a:lstStyle/>
          <a:p>
            <a:r>
              <a:rPr lang="en-US"/>
              <a:t>Ports </a:t>
            </a:r>
            <a:r>
              <a:rPr lang="en-US" sz="1476"/>
              <a:t>2 of 2</a:t>
            </a:r>
            <a:endParaRPr lang="en-US" dirty="0"/>
          </a:p>
        </p:txBody>
      </p:sp>
      <p:sp>
        <p:nvSpPr>
          <p:cNvPr id="68" name="Content Placeholder 67"/>
          <p:cNvSpPr>
            <a:spLocks noGrp="1"/>
          </p:cNvSpPr>
          <p:nvPr>
            <p:ph idx="1"/>
          </p:nvPr>
        </p:nvSpPr>
        <p:spPr>
          <a:xfrm>
            <a:off x="1554481" y="1200006"/>
            <a:ext cx="5267801" cy="3257622"/>
          </a:xfrm>
        </p:spPr>
        <p:txBody>
          <a:bodyPr/>
          <a:lstStyle/>
          <a:p>
            <a:r>
              <a:rPr lang="en-US" sz="1687" dirty="0"/>
              <a:t>Port numbers less than 1024 are typically reserved for important network services</a:t>
            </a:r>
          </a:p>
          <a:p>
            <a:r>
              <a:rPr lang="en-US" sz="1687" dirty="0"/>
              <a:t>Common well-known port numbers include 80 (HTTP), 443 (HTTP over TLS/SSL), 53 (DNS) etc.</a:t>
            </a:r>
          </a:p>
          <a:p>
            <a:r>
              <a:rPr lang="en-US" sz="1687" dirty="0"/>
              <a:t>You’ll sometimes see port numbers on URLs, </a:t>
            </a:r>
            <a:br>
              <a:rPr lang="en-US" sz="1687" dirty="0"/>
            </a:br>
            <a:r>
              <a:rPr lang="en-US" sz="1687" dirty="0"/>
              <a:t>e.g. “http://somesite:8080”</a:t>
            </a:r>
          </a:p>
        </p:txBody>
      </p:sp>
      <p:grpSp>
        <p:nvGrpSpPr>
          <p:cNvPr id="40" name="Group 39"/>
          <p:cNvGrpSpPr/>
          <p:nvPr/>
        </p:nvGrpSpPr>
        <p:grpSpPr>
          <a:xfrm>
            <a:off x="6862464" y="1285875"/>
            <a:ext cx="986135" cy="2330971"/>
            <a:chOff x="9855200" y="3504589"/>
            <a:chExt cx="2454094" cy="4420211"/>
          </a:xfrm>
        </p:grpSpPr>
        <p:sp>
          <p:nvSpPr>
            <p:cNvPr id="41" name="Rectangle 40"/>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42"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43"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44" name="Rectangle 43"/>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Application Layer</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08340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
          <p:cNvSpPr>
            <a:spLocks noGrp="1" noChangeArrowheads="1"/>
          </p:cNvSpPr>
          <p:nvPr>
            <p:ph type="title"/>
          </p:nvPr>
        </p:nvSpPr>
        <p:spPr/>
        <p:txBody>
          <a:bodyPr/>
          <a:lstStyle/>
          <a:p>
            <a:r>
              <a:rPr lang="en-US"/>
              <a:t>Application Layer</a:t>
            </a:r>
            <a:endParaRPr lang="en-US" dirty="0"/>
          </a:p>
        </p:txBody>
      </p:sp>
      <p:sp>
        <p:nvSpPr>
          <p:cNvPr id="195587" name="Rectangle 2"/>
          <p:cNvSpPr>
            <a:spLocks noGrp="1" noChangeArrowheads="1"/>
          </p:cNvSpPr>
          <p:nvPr>
            <p:ph sz="half" idx="1"/>
          </p:nvPr>
        </p:nvSpPr>
        <p:spPr>
          <a:xfrm>
            <a:off x="1554956" y="1200151"/>
            <a:ext cx="2534841" cy="3257550"/>
          </a:xfrm>
        </p:spPr>
        <p:txBody>
          <a:bodyPr>
            <a:normAutofit lnSpcReduction="10000"/>
          </a:bodyPr>
          <a:lstStyle/>
          <a:p>
            <a:pPr marL="0" indent="0">
              <a:buNone/>
            </a:pPr>
            <a:r>
              <a:rPr lang="en-US" b="1" dirty="0"/>
              <a:t>HTTP</a:t>
            </a:r>
          </a:p>
          <a:p>
            <a:pPr lvl="1"/>
            <a:r>
              <a:rPr lang="en-US" dirty="0"/>
              <a:t>Hypertext Transfer Protocol for the WWW</a:t>
            </a:r>
          </a:p>
          <a:p>
            <a:pPr marL="0" indent="0">
              <a:buNone/>
            </a:pPr>
            <a:r>
              <a:rPr lang="en-US" b="1" dirty="0"/>
              <a:t>POP, IMAP</a:t>
            </a:r>
          </a:p>
          <a:p>
            <a:pPr lvl="1"/>
            <a:r>
              <a:rPr lang="en-US" dirty="0"/>
              <a:t>Post Office Protocol and Internet Message Access Protocol for reading email</a:t>
            </a:r>
          </a:p>
          <a:p>
            <a:pPr marL="0" indent="0">
              <a:buNone/>
            </a:pPr>
            <a:r>
              <a:rPr lang="en-US" b="1" dirty="0"/>
              <a:t>SMTP</a:t>
            </a:r>
          </a:p>
          <a:p>
            <a:pPr lvl="1"/>
            <a:r>
              <a:rPr lang="en-US" dirty="0"/>
              <a:t>Simple Mail Transfer Protocol for sending email</a:t>
            </a:r>
          </a:p>
        </p:txBody>
      </p:sp>
      <p:sp>
        <p:nvSpPr>
          <p:cNvPr id="4" name="Content Placeholder 3"/>
          <p:cNvSpPr>
            <a:spLocks noGrp="1"/>
          </p:cNvSpPr>
          <p:nvPr>
            <p:ph sz="half" idx="2"/>
          </p:nvPr>
        </p:nvSpPr>
        <p:spPr>
          <a:xfrm>
            <a:off x="4166890" y="1200151"/>
            <a:ext cx="2534841" cy="3257550"/>
          </a:xfrm>
        </p:spPr>
        <p:txBody>
          <a:bodyPr>
            <a:normAutofit lnSpcReduction="10000"/>
          </a:bodyPr>
          <a:lstStyle/>
          <a:p>
            <a:pPr marL="0" indent="0">
              <a:buNone/>
            </a:pPr>
            <a:r>
              <a:rPr lang="en-US" b="1" dirty="0"/>
              <a:t>DNS</a:t>
            </a:r>
          </a:p>
          <a:p>
            <a:pPr lvl="1"/>
            <a:r>
              <a:rPr lang="en-US" dirty="0"/>
              <a:t>Protocol for the Domain Name System (both are referred to as “DNS”)</a:t>
            </a:r>
          </a:p>
          <a:p>
            <a:pPr marL="0" indent="0">
              <a:buNone/>
            </a:pPr>
            <a:r>
              <a:rPr lang="en-US" b="1" dirty="0"/>
              <a:t>RTP</a:t>
            </a:r>
          </a:p>
          <a:p>
            <a:pPr lvl="1"/>
            <a:r>
              <a:rPr lang="en-US" dirty="0"/>
              <a:t>Real-time Transport Protocol for delivering audio and video (e.g. VOIP – uses RTP over UDP)</a:t>
            </a:r>
          </a:p>
          <a:p>
            <a:pPr marL="262422" lvl="1" indent="0">
              <a:buNone/>
            </a:pPr>
            <a:endParaRPr lang="en-US" dirty="0"/>
          </a:p>
          <a:p>
            <a:pPr marL="9719" indent="0">
              <a:buNone/>
            </a:pPr>
            <a:r>
              <a:rPr lang="en-US" dirty="0"/>
              <a:t>Many more...</a:t>
            </a:r>
          </a:p>
        </p:txBody>
      </p:sp>
      <p:grpSp>
        <p:nvGrpSpPr>
          <p:cNvPr id="7" name="Group 6"/>
          <p:cNvGrpSpPr/>
          <p:nvPr/>
        </p:nvGrpSpPr>
        <p:grpSpPr>
          <a:xfrm>
            <a:off x="6862464" y="1285875"/>
            <a:ext cx="986135" cy="2330971"/>
            <a:chOff x="9855200" y="3504589"/>
            <a:chExt cx="2454094" cy="4420211"/>
          </a:xfrm>
        </p:grpSpPr>
        <p:sp>
          <p:nvSpPr>
            <p:cNvPr id="8" name="Rectangle 7"/>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Transport</a:t>
              </a:r>
            </a:p>
          </p:txBody>
        </p:sp>
        <p:sp>
          <p:nvSpPr>
            <p:cNvPr id="9" name="Rectangle 8"/>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949" dirty="0">
                  <a:solidFill>
                    <a:schemeClr val="tx1"/>
                  </a:solidFill>
                  <a:latin typeface="Kozuka Gothic Pro M" pitchFamily="34" charset="-128"/>
                  <a:ea typeface="Kozuka Gothic Pro M" pitchFamily="34" charset="-128"/>
                </a:rPr>
                <a:t>Internet</a:t>
              </a:r>
              <a:endParaRPr lang="en-US" sz="949" dirty="0">
                <a:latin typeface="Kozuka Gothic Pro M" pitchFamily="34" charset="-128"/>
                <a:ea typeface="Kozuka Gothic Pro M" pitchFamily="34" charset="-128"/>
              </a:endParaRPr>
            </a:p>
          </p:txBody>
        </p:sp>
        <p:sp>
          <p:nvSpPr>
            <p:cNvPr id="10"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949" dirty="0">
                  <a:solidFill>
                    <a:sysClr val="windowText" lastClr="000000"/>
                  </a:solidFill>
                  <a:latin typeface="Kozuka Gothic Pro M" pitchFamily="34" charset="-128"/>
                  <a:ea typeface="Kozuka Gothic Pro M" pitchFamily="34" charset="-128"/>
                </a:rPr>
                <a:t>Link</a:t>
              </a:r>
            </a:p>
          </p:txBody>
        </p:sp>
        <p:sp>
          <p:nvSpPr>
            <p:cNvPr id="11" name="Rectangle 10"/>
            <p:cNvSpPr>
              <a:spLocks/>
            </p:cNvSpPr>
            <p:nvPr/>
          </p:nvSpPr>
          <p:spPr bwMode="auto">
            <a:xfrm>
              <a:off x="9855200" y="3504589"/>
              <a:ext cx="2454094" cy="1890316"/>
            </a:xfrm>
            <a:prstGeom prst="rect">
              <a:avLst/>
            </a:prstGeom>
            <a:solidFill>
              <a:srgbClr val="F7D489"/>
            </a:solidFill>
            <a:ln w="25400">
              <a:solidFill>
                <a:schemeClr val="tx1"/>
              </a:solidFill>
              <a:miter lim="800000"/>
              <a:headEnd/>
              <a:tailEnd/>
            </a:ln>
          </p:spPr>
          <p:txBody>
            <a:bodyPr anchor="ctr" anchorCtr="0"/>
            <a:lstStyle/>
            <a:p>
              <a:r>
                <a:rPr lang="en-US" sz="949" dirty="0">
                  <a:latin typeface="Kozuka Gothic Pro M" pitchFamily="34" charset="-128"/>
                  <a:ea typeface="Kozuka Gothic Pro M" pitchFamily="34" charset="-128"/>
                </a:rPr>
                <a:t>Application</a:t>
              </a: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66" dirty="0"/>
              <a:t>Application Layer Example:</a:t>
            </a:r>
            <a:br>
              <a:rPr lang="en-US" sz="1266" dirty="0"/>
            </a:br>
            <a:r>
              <a:rPr lang="en-US" dirty="0"/>
              <a:t>DNS</a:t>
            </a:r>
          </a:p>
        </p:txBody>
      </p:sp>
      <p:sp>
        <p:nvSpPr>
          <p:cNvPr id="6" name="Text Placeholder 5"/>
          <p:cNvSpPr>
            <a:spLocks noGrp="1"/>
          </p:cNvSpPr>
          <p:nvPr>
            <p:ph type="body" idx="1"/>
          </p:nvPr>
        </p:nvSpPr>
        <p:spPr/>
        <p:txBody>
          <a:bodyPr/>
          <a:lstStyle/>
          <a:p>
            <a:r>
              <a:rPr lang="en-US" dirty="0"/>
              <a:t>Domain Name System</a:t>
            </a:r>
          </a:p>
        </p:txBody>
      </p:sp>
    </p:spTree>
    <p:extLst>
      <p:ext uri="{BB962C8B-B14F-4D97-AF65-F5344CB8AC3E}">
        <p14:creationId xmlns:p14="http://schemas.microsoft.com/office/powerpoint/2010/main" val="1035707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lstStyle/>
          <a:p>
            <a:r>
              <a:rPr lang="en-US"/>
              <a:t>Domain Name System</a:t>
            </a:r>
            <a:endParaRPr lang="en-US" dirty="0"/>
          </a:p>
        </p:txBody>
      </p:sp>
      <p:sp>
        <p:nvSpPr>
          <p:cNvPr id="30724" name="Rectangle 2"/>
          <p:cNvSpPr>
            <a:spLocks noGrp="1" noChangeArrowheads="1"/>
          </p:cNvSpPr>
          <p:nvPr>
            <p:ph type="body" idx="1"/>
          </p:nvPr>
        </p:nvSpPr>
        <p:spPr/>
        <p:txBody>
          <a:bodyPr/>
          <a:lstStyle/>
          <a:p>
            <a:r>
              <a:rPr lang="en-US" dirty="0"/>
              <a:t>Domain Name System (DNS)</a:t>
            </a:r>
          </a:p>
          <a:p>
            <a:pPr lvl="1"/>
            <a:r>
              <a:rPr lang="en-US" dirty="0"/>
              <a:t>It’s hard to remember IP addresses</a:t>
            </a:r>
          </a:p>
          <a:p>
            <a:pPr lvl="1"/>
            <a:r>
              <a:rPr lang="en-US" dirty="0"/>
              <a:t>Since computers require numbers, DNS provides a lookup service to convert domain names to IP addresses</a:t>
            </a:r>
          </a:p>
          <a:p>
            <a:pPr lvl="1"/>
            <a:r>
              <a:rPr lang="en-US" dirty="0"/>
              <a:t>Example:</a:t>
            </a:r>
          </a:p>
          <a:p>
            <a:pPr lvl="2"/>
            <a:r>
              <a:rPr lang="en-US" dirty="0"/>
              <a:t>If you want the number for a host name within the rpi.edu domain, you’ll ask one of our DNS servers to give it to you. If you need to go outside rpi.edu, you’ll still ask our servers, but they’ll figure out which other server(s) should get your request, send it to them (unless our server has already cached it), and will send the reply back to you. </a:t>
            </a:r>
          </a:p>
        </p:txBody>
      </p:sp>
    </p:spTree>
    <p:extLst>
      <p:ext uri="{BB962C8B-B14F-4D97-AF65-F5344CB8AC3E}">
        <p14:creationId xmlns:p14="http://schemas.microsoft.com/office/powerpoint/2010/main" val="157528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
          <p:cNvSpPr>
            <a:spLocks noGrp="1" noChangeArrowheads="1"/>
          </p:cNvSpPr>
          <p:nvPr>
            <p:ph type="title"/>
          </p:nvPr>
        </p:nvSpPr>
        <p:spPr/>
        <p:txBody>
          <a:bodyPr/>
          <a:lstStyle/>
          <a:p>
            <a:r>
              <a:rPr lang="en-US" dirty="0"/>
              <a:t>How does it work?</a:t>
            </a:r>
          </a:p>
        </p:txBody>
      </p:sp>
      <p:grpSp>
        <p:nvGrpSpPr>
          <p:cNvPr id="11" name="Group 10"/>
          <p:cNvGrpSpPr/>
          <p:nvPr/>
        </p:nvGrpSpPr>
        <p:grpSpPr>
          <a:xfrm>
            <a:off x="2181076" y="2306371"/>
            <a:ext cx="4781848" cy="1269969"/>
            <a:chOff x="1701800" y="4983162"/>
            <a:chExt cx="9067800" cy="2408238"/>
          </a:xfrm>
        </p:grpSpPr>
        <p:pic>
          <p:nvPicPr>
            <p:cNvPr id="17715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4983162"/>
              <a:ext cx="3657600" cy="2408238"/>
            </a:xfrm>
            <a:prstGeom prst="rect">
              <a:avLst/>
            </a:prstGeom>
            <a:noFill/>
            <a:ln w="19050">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pic>
        <p:grpSp>
          <p:nvGrpSpPr>
            <p:cNvPr id="7" name="Group 6"/>
            <p:cNvGrpSpPr/>
            <p:nvPr/>
          </p:nvGrpSpPr>
          <p:grpSpPr>
            <a:xfrm>
              <a:off x="6883400" y="4983162"/>
              <a:ext cx="3886200" cy="2408238"/>
              <a:chOff x="8026400" y="5029200"/>
              <a:chExt cx="3886200" cy="2408238"/>
            </a:xfrm>
          </p:grpSpPr>
          <p:sp>
            <p:nvSpPr>
              <p:cNvPr id="4" name="Rectangle 3"/>
              <p:cNvSpPr/>
              <p:nvPr/>
            </p:nvSpPr>
            <p:spPr>
              <a:xfrm>
                <a:off x="8026400" y="5029200"/>
                <a:ext cx="3886200" cy="24082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23"/>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9813" y="5780882"/>
                <a:ext cx="2619375" cy="904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
        <p:nvSpPr>
          <p:cNvPr id="12" name="Curved Down Arrow 11"/>
          <p:cNvSpPr/>
          <p:nvPr/>
        </p:nvSpPr>
        <p:spPr>
          <a:xfrm>
            <a:off x="3145482" y="1326059"/>
            <a:ext cx="2792760" cy="84385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solidFill>
                <a:schemeClr val="tx1"/>
              </a:solidFill>
            </a:endParaRPr>
          </a:p>
        </p:txBody>
      </p:sp>
      <p:sp>
        <p:nvSpPr>
          <p:cNvPr id="21" name="Curved Down Arrow 20"/>
          <p:cNvSpPr/>
          <p:nvPr/>
        </p:nvSpPr>
        <p:spPr>
          <a:xfrm flipH="1" flipV="1">
            <a:off x="3105299" y="3656707"/>
            <a:ext cx="2712393" cy="80367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solidFill>
                <a:schemeClr val="tx1"/>
              </a:solidFill>
            </a:endParaRPr>
          </a:p>
        </p:txBody>
      </p:sp>
      <p:sp>
        <p:nvSpPr>
          <p:cNvPr id="22" name="TextBox 21"/>
          <p:cNvSpPr txBox="1"/>
          <p:nvPr/>
        </p:nvSpPr>
        <p:spPr>
          <a:xfrm>
            <a:off x="6917276" y="3470450"/>
            <a:ext cx="229550" cy="189732"/>
          </a:xfrm>
          <a:prstGeom prst="rect">
            <a:avLst/>
          </a:prstGeom>
          <a:noFill/>
        </p:spPr>
        <p:txBody>
          <a:bodyPr wrap="none" rtlCol="0">
            <a:spAutoFit/>
          </a:bodyPr>
          <a:lstStyle/>
          <a:p>
            <a:r>
              <a:rPr lang="en-US" sz="633" dirty="0">
                <a:solidFill>
                  <a:schemeClr val="accent1">
                    <a:lumMod val="75000"/>
                  </a:schemeClr>
                </a:solidFill>
                <a:latin typeface="Kozuka Gothic Pro M" pitchFamily="34" charset="-128"/>
                <a:ea typeface="Kozuka Gothic Pro M" pitchFamily="34" charset="-128"/>
              </a:rPr>
              <a:t>3</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
          <p:cNvSpPr>
            <a:spLocks noGrp="1" noChangeArrowheads="1"/>
          </p:cNvSpPr>
          <p:nvPr>
            <p:ph type="title"/>
          </p:nvPr>
        </p:nvSpPr>
        <p:spPr/>
        <p:txBody>
          <a:bodyPr/>
          <a:lstStyle/>
          <a:p>
            <a:r>
              <a:rPr lang="en-US" dirty="0"/>
              <a:t>Domain Name Hierarchy</a:t>
            </a:r>
          </a:p>
        </p:txBody>
      </p:sp>
      <p:grpSp>
        <p:nvGrpSpPr>
          <p:cNvPr id="194586" name="Group 194585"/>
          <p:cNvGrpSpPr/>
          <p:nvPr/>
        </p:nvGrpSpPr>
        <p:grpSpPr>
          <a:xfrm>
            <a:off x="2526353" y="1406426"/>
            <a:ext cx="4091294" cy="2984840"/>
            <a:chOff x="1930400" y="2667000"/>
            <a:chExt cx="7758306" cy="5660142"/>
          </a:xfrm>
        </p:grpSpPr>
        <p:sp>
          <p:nvSpPr>
            <p:cNvPr id="59" name="Oval 58"/>
            <p:cNvSpPr/>
            <p:nvPr/>
          </p:nvSpPr>
          <p:spPr>
            <a:xfrm>
              <a:off x="2387600" y="6019800"/>
              <a:ext cx="3376806" cy="2162937"/>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94582" name="Oval 194581"/>
            <p:cNvSpPr/>
            <p:nvPr/>
          </p:nvSpPr>
          <p:spPr>
            <a:xfrm>
              <a:off x="1930400" y="2667000"/>
              <a:ext cx="7758306" cy="2405371"/>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2" name="Oval 1"/>
            <p:cNvSpPr/>
            <p:nvPr/>
          </p:nvSpPr>
          <p:spPr>
            <a:xfrm>
              <a:off x="5724312" y="30099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5" name="Oval 4"/>
            <p:cNvSpPr/>
            <p:nvPr/>
          </p:nvSpPr>
          <p:spPr>
            <a:xfrm>
              <a:off x="8712200" y="38862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6" name="Oval 5"/>
            <p:cNvSpPr/>
            <p:nvPr/>
          </p:nvSpPr>
          <p:spPr>
            <a:xfrm>
              <a:off x="2997200" y="39243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7" name="Oval 6"/>
            <p:cNvSpPr/>
            <p:nvPr/>
          </p:nvSpPr>
          <p:spPr>
            <a:xfrm>
              <a:off x="4902200" y="41529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8" name="Oval 7"/>
            <p:cNvSpPr/>
            <p:nvPr/>
          </p:nvSpPr>
          <p:spPr>
            <a:xfrm>
              <a:off x="6807200" y="40767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0" name="Oval 9"/>
            <p:cNvSpPr/>
            <p:nvPr/>
          </p:nvSpPr>
          <p:spPr>
            <a:xfrm>
              <a:off x="2038658" y="54483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1" name="Oval 10"/>
            <p:cNvSpPr/>
            <p:nvPr/>
          </p:nvSpPr>
          <p:spPr>
            <a:xfrm>
              <a:off x="3138911" y="53340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2" name="Oval 11"/>
            <p:cNvSpPr/>
            <p:nvPr/>
          </p:nvSpPr>
          <p:spPr>
            <a:xfrm>
              <a:off x="3976217" y="6227969"/>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3" name="Oval 12"/>
            <p:cNvSpPr/>
            <p:nvPr/>
          </p:nvSpPr>
          <p:spPr>
            <a:xfrm>
              <a:off x="5359400" y="56388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4" name="Oval 13"/>
            <p:cNvSpPr/>
            <p:nvPr/>
          </p:nvSpPr>
          <p:spPr>
            <a:xfrm>
              <a:off x="8331200" y="52578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5" name="Oval 14"/>
            <p:cNvSpPr/>
            <p:nvPr/>
          </p:nvSpPr>
          <p:spPr>
            <a:xfrm>
              <a:off x="7493000" y="57150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8" name="Oval 17"/>
            <p:cNvSpPr/>
            <p:nvPr/>
          </p:nvSpPr>
          <p:spPr>
            <a:xfrm>
              <a:off x="4738217" y="6989969"/>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19" name="Oval 18"/>
            <p:cNvSpPr/>
            <p:nvPr/>
          </p:nvSpPr>
          <p:spPr>
            <a:xfrm>
              <a:off x="3961703" y="762134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20" name="Oval 19"/>
            <p:cNvSpPr/>
            <p:nvPr/>
          </p:nvSpPr>
          <p:spPr>
            <a:xfrm>
              <a:off x="2985617" y="7441077"/>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cxnSp>
          <p:nvCxnSpPr>
            <p:cNvPr id="4" name="Straight Connector 3"/>
            <p:cNvCxnSpPr>
              <a:stCxn id="2" idx="4"/>
              <a:endCxn id="5" idx="2"/>
            </p:cNvCxnSpPr>
            <p:nvPr/>
          </p:nvCxnSpPr>
          <p:spPr>
            <a:xfrm>
              <a:off x="5838612" y="3238500"/>
              <a:ext cx="2873588" cy="762000"/>
            </a:xfrm>
            <a:prstGeom prst="line">
              <a:avLst/>
            </a:prstGeom>
            <a:ln>
              <a:solidFill>
                <a:schemeClr val="accent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834908">
              <a:off x="6152993" y="2916729"/>
              <a:ext cx="2721202" cy="790826"/>
            </a:xfrm>
            <a:prstGeom prst="rect">
              <a:avLst/>
            </a:prstGeom>
            <a:noFill/>
          </p:spPr>
          <p:txBody>
            <a:bodyPr wrap="none" rtlCol="0">
              <a:spAutoFit/>
            </a:bodyPr>
            <a:lstStyle/>
            <a:p>
              <a:r>
                <a:rPr lang="en-US" sz="1055" dirty="0">
                  <a:solidFill>
                    <a:schemeClr val="accent1">
                      <a:lumMod val="75000"/>
                    </a:schemeClr>
                  </a:solidFill>
                  <a:latin typeface="Kozuka Gothic Pro M" pitchFamily="34" charset="-128"/>
                  <a:ea typeface="Kozuka Gothic Pro M" pitchFamily="34" charset="-128"/>
                </a:rPr>
                <a:t>other TLDs, e.g.</a:t>
              </a:r>
              <a:br>
                <a:rPr lang="en-US" sz="1055" dirty="0">
                  <a:solidFill>
                    <a:schemeClr val="accent1">
                      <a:lumMod val="75000"/>
                    </a:schemeClr>
                  </a:solidFill>
                  <a:latin typeface="Kozuka Gothic Pro M" pitchFamily="34" charset="-128"/>
                  <a:ea typeface="Kozuka Gothic Pro M" pitchFamily="34" charset="-128"/>
                </a:rPr>
              </a:br>
              <a:r>
                <a:rPr lang="en-US" sz="1055" dirty="0">
                  <a:solidFill>
                    <a:schemeClr val="accent1">
                      <a:lumMod val="75000"/>
                    </a:schemeClr>
                  </a:solidFill>
                  <a:latin typeface="Kozuka Gothic Pro M" pitchFamily="34" charset="-128"/>
                  <a:ea typeface="Kozuka Gothic Pro M" pitchFamily="34" charset="-128"/>
                </a:rPr>
                <a:t>net / </a:t>
              </a:r>
              <a:r>
                <a:rPr lang="en-US" sz="1055" dirty="0" err="1">
                  <a:solidFill>
                    <a:schemeClr val="accent1">
                      <a:lumMod val="75000"/>
                    </a:schemeClr>
                  </a:solidFill>
                  <a:latin typeface="Kozuka Gothic Pro M" pitchFamily="34" charset="-128"/>
                  <a:ea typeface="Kozuka Gothic Pro M" pitchFamily="34" charset="-128"/>
                </a:rPr>
                <a:t>gov</a:t>
              </a:r>
              <a:r>
                <a:rPr lang="en-US" sz="1055" dirty="0">
                  <a:solidFill>
                    <a:schemeClr val="accent1">
                      <a:lumMod val="75000"/>
                    </a:schemeClr>
                  </a:solidFill>
                  <a:latin typeface="Kozuka Gothic Pro M" pitchFamily="34" charset="-128"/>
                  <a:ea typeface="Kozuka Gothic Pro M" pitchFamily="34" charset="-128"/>
                </a:rPr>
                <a:t> / mil / etc...</a:t>
              </a:r>
            </a:p>
          </p:txBody>
        </p:sp>
        <p:sp>
          <p:nvSpPr>
            <p:cNvPr id="24" name="TextBox 23"/>
            <p:cNvSpPr txBox="1"/>
            <p:nvPr/>
          </p:nvSpPr>
          <p:spPr>
            <a:xfrm>
              <a:off x="3061325" y="3897867"/>
              <a:ext cx="854782" cy="482958"/>
            </a:xfrm>
            <a:prstGeom prst="rect">
              <a:avLst/>
            </a:prstGeom>
            <a:noFill/>
          </p:spPr>
          <p:txBody>
            <a:bodyPr wrap="none" rtlCol="0">
              <a:spAutoFit/>
            </a:bodyPr>
            <a:lstStyle/>
            <a:p>
              <a:r>
                <a:rPr lang="en-US" sz="1055" dirty="0">
                  <a:solidFill>
                    <a:schemeClr val="accent1">
                      <a:lumMod val="75000"/>
                    </a:schemeClr>
                  </a:solidFill>
                  <a:latin typeface="Kozuka Gothic Pro M" pitchFamily="34" charset="-128"/>
                  <a:ea typeface="Kozuka Gothic Pro M" pitchFamily="34" charset="-128"/>
                </a:rPr>
                <a:t>com</a:t>
              </a:r>
            </a:p>
          </p:txBody>
        </p:sp>
        <p:sp>
          <p:nvSpPr>
            <p:cNvPr id="25" name="TextBox 24"/>
            <p:cNvSpPr txBox="1"/>
            <p:nvPr/>
          </p:nvSpPr>
          <p:spPr>
            <a:xfrm>
              <a:off x="5051444" y="4126468"/>
              <a:ext cx="797029" cy="482958"/>
            </a:xfrm>
            <a:prstGeom prst="rect">
              <a:avLst/>
            </a:prstGeom>
            <a:noFill/>
          </p:spPr>
          <p:txBody>
            <a:bodyPr wrap="none" rtlCol="0">
              <a:spAutoFit/>
            </a:bodyPr>
            <a:lstStyle/>
            <a:p>
              <a:r>
                <a:rPr lang="en-US" sz="1055" dirty="0" err="1">
                  <a:solidFill>
                    <a:schemeClr val="accent1">
                      <a:lumMod val="75000"/>
                    </a:schemeClr>
                  </a:solidFill>
                  <a:latin typeface="Kozuka Gothic Pro M" pitchFamily="34" charset="-128"/>
                  <a:ea typeface="Kozuka Gothic Pro M" pitchFamily="34" charset="-128"/>
                </a:rPr>
                <a:t>edu</a:t>
              </a:r>
              <a:endParaRPr lang="en-US" sz="1055" dirty="0">
                <a:solidFill>
                  <a:schemeClr val="accent1">
                    <a:lumMod val="75000"/>
                  </a:schemeClr>
                </a:solidFill>
                <a:latin typeface="Kozuka Gothic Pro M" pitchFamily="34" charset="-128"/>
                <a:ea typeface="Kozuka Gothic Pro M" pitchFamily="34" charset="-128"/>
              </a:endParaRPr>
            </a:p>
          </p:txBody>
        </p:sp>
        <p:sp>
          <p:nvSpPr>
            <p:cNvPr id="26" name="TextBox 25"/>
            <p:cNvSpPr txBox="1"/>
            <p:nvPr/>
          </p:nvSpPr>
          <p:spPr>
            <a:xfrm>
              <a:off x="6974353" y="4050269"/>
              <a:ext cx="751430" cy="482958"/>
            </a:xfrm>
            <a:prstGeom prst="rect">
              <a:avLst/>
            </a:prstGeom>
            <a:noFill/>
          </p:spPr>
          <p:txBody>
            <a:bodyPr wrap="none" rtlCol="0">
              <a:spAutoFit/>
            </a:bodyPr>
            <a:lstStyle/>
            <a:p>
              <a:r>
                <a:rPr lang="en-US" sz="1055" dirty="0">
                  <a:solidFill>
                    <a:schemeClr val="accent1">
                      <a:lumMod val="75000"/>
                    </a:schemeClr>
                  </a:solidFill>
                  <a:latin typeface="Kozuka Gothic Pro M" pitchFamily="34" charset="-128"/>
                  <a:ea typeface="Kozuka Gothic Pro M" pitchFamily="34" charset="-128"/>
                </a:rPr>
                <a:t>org</a:t>
              </a:r>
            </a:p>
          </p:txBody>
        </p:sp>
        <p:cxnSp>
          <p:nvCxnSpPr>
            <p:cNvPr id="23" name="Straight Connector 22"/>
            <p:cNvCxnSpPr>
              <a:stCxn id="8" idx="4"/>
              <a:endCxn id="14" idx="1"/>
            </p:cNvCxnSpPr>
            <p:nvPr/>
          </p:nvCxnSpPr>
          <p:spPr>
            <a:xfrm>
              <a:off x="6921500" y="4305300"/>
              <a:ext cx="1443178" cy="985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8" idx="4"/>
              <a:endCxn id="15" idx="0"/>
            </p:cNvCxnSpPr>
            <p:nvPr/>
          </p:nvCxnSpPr>
          <p:spPr>
            <a:xfrm>
              <a:off x="6921500" y="4305300"/>
              <a:ext cx="685800" cy="1409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7" idx="4"/>
              <a:endCxn id="13" idx="0"/>
            </p:cNvCxnSpPr>
            <p:nvPr/>
          </p:nvCxnSpPr>
          <p:spPr>
            <a:xfrm>
              <a:off x="5016500" y="4381500"/>
              <a:ext cx="457200"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1" name="Straight Connector 194560"/>
            <p:cNvCxnSpPr>
              <a:stCxn id="2" idx="4"/>
              <a:endCxn id="8" idx="1"/>
            </p:cNvCxnSpPr>
            <p:nvPr/>
          </p:nvCxnSpPr>
          <p:spPr>
            <a:xfrm>
              <a:off x="5838612" y="3238500"/>
              <a:ext cx="1002066" cy="8716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5" name="Straight Connector 194564"/>
            <p:cNvCxnSpPr>
              <a:stCxn id="7" idx="0"/>
              <a:endCxn id="2" idx="4"/>
            </p:cNvCxnSpPr>
            <p:nvPr/>
          </p:nvCxnSpPr>
          <p:spPr>
            <a:xfrm flipV="1">
              <a:off x="5016500" y="3238500"/>
              <a:ext cx="822112"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7" name="Straight Connector 194566"/>
            <p:cNvCxnSpPr>
              <a:stCxn id="6" idx="7"/>
              <a:endCxn id="2" idx="4"/>
            </p:cNvCxnSpPr>
            <p:nvPr/>
          </p:nvCxnSpPr>
          <p:spPr>
            <a:xfrm flipV="1">
              <a:off x="3192322" y="3238500"/>
              <a:ext cx="2646290" cy="7192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9" name="Straight Connector 194568"/>
            <p:cNvCxnSpPr>
              <a:stCxn id="6" idx="4"/>
              <a:endCxn id="10" idx="7"/>
            </p:cNvCxnSpPr>
            <p:nvPr/>
          </p:nvCxnSpPr>
          <p:spPr>
            <a:xfrm flipH="1">
              <a:off x="2233780" y="4152900"/>
              <a:ext cx="877720" cy="13288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71" name="Straight Connector 194570"/>
            <p:cNvCxnSpPr>
              <a:stCxn id="11" idx="0"/>
              <a:endCxn id="6" idx="4"/>
            </p:cNvCxnSpPr>
            <p:nvPr/>
          </p:nvCxnSpPr>
          <p:spPr>
            <a:xfrm flipH="1" flipV="1">
              <a:off x="3111500" y="4152900"/>
              <a:ext cx="141711" cy="1181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73" name="Straight Connector 194572"/>
            <p:cNvCxnSpPr>
              <a:stCxn id="12" idx="0"/>
              <a:endCxn id="7" idx="4"/>
            </p:cNvCxnSpPr>
            <p:nvPr/>
          </p:nvCxnSpPr>
          <p:spPr>
            <a:xfrm flipV="1">
              <a:off x="4090517" y="4381500"/>
              <a:ext cx="925983" cy="1846469"/>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91537" y="6157602"/>
              <a:ext cx="669358" cy="482958"/>
            </a:xfrm>
            <a:prstGeom prst="rect">
              <a:avLst/>
            </a:prstGeom>
            <a:noFill/>
          </p:spPr>
          <p:txBody>
            <a:bodyPr wrap="none" rtlCol="0">
              <a:spAutoFit/>
            </a:bodyPr>
            <a:lstStyle/>
            <a:p>
              <a:r>
                <a:rPr lang="en-US" sz="1055" dirty="0" err="1">
                  <a:solidFill>
                    <a:schemeClr val="accent1">
                      <a:lumMod val="75000"/>
                    </a:schemeClr>
                  </a:solidFill>
                  <a:latin typeface="Kozuka Gothic Pro M" pitchFamily="34" charset="-128"/>
                  <a:ea typeface="Kozuka Gothic Pro M" pitchFamily="34" charset="-128"/>
                </a:rPr>
                <a:t>rpi</a:t>
              </a:r>
              <a:endParaRPr lang="en-US" sz="1055" dirty="0">
                <a:solidFill>
                  <a:schemeClr val="accent1">
                    <a:lumMod val="75000"/>
                  </a:schemeClr>
                </a:solidFill>
                <a:latin typeface="Kozuka Gothic Pro M" pitchFamily="34" charset="-128"/>
                <a:ea typeface="Kozuka Gothic Pro M" pitchFamily="34" charset="-128"/>
              </a:endParaRPr>
            </a:p>
          </p:txBody>
        </p:sp>
        <p:sp>
          <p:nvSpPr>
            <p:cNvPr id="47" name="TextBox 46"/>
            <p:cNvSpPr txBox="1"/>
            <p:nvPr/>
          </p:nvSpPr>
          <p:spPr>
            <a:xfrm>
              <a:off x="4862846" y="6928379"/>
              <a:ext cx="581203" cy="482958"/>
            </a:xfrm>
            <a:prstGeom prst="rect">
              <a:avLst/>
            </a:prstGeom>
            <a:noFill/>
          </p:spPr>
          <p:txBody>
            <a:bodyPr wrap="none" rtlCol="0">
              <a:spAutoFit/>
            </a:bodyPr>
            <a:lstStyle/>
            <a:p>
              <a:r>
                <a:rPr lang="en-US" sz="1055" dirty="0">
                  <a:solidFill>
                    <a:schemeClr val="accent1">
                      <a:lumMod val="75000"/>
                    </a:schemeClr>
                  </a:solidFill>
                  <a:latin typeface="Kozuka Gothic Pro M" pitchFamily="34" charset="-128"/>
                  <a:ea typeface="Kozuka Gothic Pro M" pitchFamily="34" charset="-128"/>
                </a:rPr>
                <a:t>m</a:t>
              </a:r>
            </a:p>
          </p:txBody>
        </p:sp>
        <p:sp>
          <p:nvSpPr>
            <p:cNvPr id="50" name="TextBox 49"/>
            <p:cNvSpPr txBox="1"/>
            <p:nvPr/>
          </p:nvSpPr>
          <p:spPr>
            <a:xfrm>
              <a:off x="4036618" y="7550974"/>
              <a:ext cx="970297" cy="482958"/>
            </a:xfrm>
            <a:prstGeom prst="rect">
              <a:avLst/>
            </a:prstGeom>
            <a:noFill/>
          </p:spPr>
          <p:txBody>
            <a:bodyPr wrap="none" rtlCol="0">
              <a:spAutoFit/>
            </a:bodyPr>
            <a:lstStyle/>
            <a:p>
              <a:r>
                <a:rPr lang="en-US" sz="1055" dirty="0">
                  <a:solidFill>
                    <a:schemeClr val="accent1">
                      <a:lumMod val="75000"/>
                    </a:schemeClr>
                  </a:solidFill>
                  <a:latin typeface="Kozuka Gothic Pro M" pitchFamily="34" charset="-128"/>
                  <a:ea typeface="Kozuka Gothic Pro M" pitchFamily="34" charset="-128"/>
                </a:rPr>
                <a:t>www</a:t>
              </a:r>
            </a:p>
          </p:txBody>
        </p:sp>
        <p:cxnSp>
          <p:nvCxnSpPr>
            <p:cNvPr id="194576" name="Straight Connector 194575"/>
            <p:cNvCxnSpPr>
              <a:stCxn id="20" idx="7"/>
              <a:endCxn id="12" idx="4"/>
            </p:cNvCxnSpPr>
            <p:nvPr/>
          </p:nvCxnSpPr>
          <p:spPr>
            <a:xfrm flipV="1">
              <a:off x="3180739" y="6456569"/>
              <a:ext cx="909778" cy="1017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78" name="Straight Connector 194577"/>
            <p:cNvCxnSpPr>
              <a:stCxn id="19" idx="0"/>
              <a:endCxn id="12" idx="4"/>
            </p:cNvCxnSpPr>
            <p:nvPr/>
          </p:nvCxnSpPr>
          <p:spPr>
            <a:xfrm flipV="1">
              <a:off x="4076003" y="6456569"/>
              <a:ext cx="14514" cy="1164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81" name="Straight Connector 194580"/>
            <p:cNvCxnSpPr>
              <a:stCxn id="18" idx="1"/>
              <a:endCxn id="12" idx="4"/>
            </p:cNvCxnSpPr>
            <p:nvPr/>
          </p:nvCxnSpPr>
          <p:spPr>
            <a:xfrm flipH="1" flipV="1">
              <a:off x="4090517" y="6456569"/>
              <a:ext cx="681178" cy="566878"/>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143454" y="7844184"/>
              <a:ext cx="3116372" cy="482958"/>
            </a:xfrm>
            <a:prstGeom prst="rect">
              <a:avLst/>
            </a:prstGeom>
            <a:noFill/>
          </p:spPr>
          <p:txBody>
            <a:bodyPr wrap="none" rtlCol="0">
              <a:spAutoFit/>
            </a:bodyPr>
            <a:lstStyle/>
            <a:p>
              <a:r>
                <a:rPr lang="en-US" sz="1055" dirty="0">
                  <a:solidFill>
                    <a:schemeClr val="accent1">
                      <a:lumMod val="75000"/>
                    </a:schemeClr>
                  </a:solidFill>
                  <a:latin typeface="Kozuka Gothic Pro M" pitchFamily="34" charset="-128"/>
                  <a:ea typeface="Kozuka Gothic Pro M" pitchFamily="34" charset="-128"/>
                </a:rPr>
                <a:t>managed by Rensselaer</a:t>
              </a:r>
            </a:p>
          </p:txBody>
        </p:sp>
      </p:grpSp>
      <p:sp>
        <p:nvSpPr>
          <p:cNvPr id="65" name="TextBox 64"/>
          <p:cNvSpPr txBox="1"/>
          <p:nvPr/>
        </p:nvSpPr>
        <p:spPr>
          <a:xfrm>
            <a:off x="5167338" y="1165324"/>
            <a:ext cx="2451313" cy="417037"/>
          </a:xfrm>
          <a:prstGeom prst="rect">
            <a:avLst/>
          </a:prstGeom>
          <a:noFill/>
        </p:spPr>
        <p:txBody>
          <a:bodyPr wrap="none" rtlCol="0">
            <a:spAutoFit/>
          </a:bodyPr>
          <a:lstStyle/>
          <a:p>
            <a:r>
              <a:rPr lang="en-US" sz="1055" dirty="0">
                <a:solidFill>
                  <a:schemeClr val="accent1">
                    <a:lumMod val="75000"/>
                  </a:schemeClr>
                </a:solidFill>
                <a:latin typeface="Kozuka Gothic Pro M" pitchFamily="34" charset="-128"/>
                <a:ea typeface="Kozuka Gothic Pro M" pitchFamily="34" charset="-128"/>
              </a:rPr>
              <a:t>managed by IANA: Internet Assigned</a:t>
            </a:r>
          </a:p>
          <a:p>
            <a:r>
              <a:rPr lang="en-US" sz="1055" dirty="0">
                <a:solidFill>
                  <a:schemeClr val="accent1">
                    <a:lumMod val="75000"/>
                  </a:schemeClr>
                </a:solidFill>
                <a:latin typeface="Kozuka Gothic Pro M" pitchFamily="34" charset="-128"/>
                <a:ea typeface="Kozuka Gothic Pro M" pitchFamily="34" charset="-128"/>
              </a:rPr>
              <a:t>Numbers Authority*</a:t>
            </a:r>
          </a:p>
        </p:txBody>
      </p:sp>
      <p:sp>
        <p:nvSpPr>
          <p:cNvPr id="66" name="TextBox 65"/>
          <p:cNvSpPr txBox="1"/>
          <p:nvPr/>
        </p:nvSpPr>
        <p:spPr>
          <a:xfrm>
            <a:off x="1357312" y="4621114"/>
            <a:ext cx="5344418" cy="238399"/>
          </a:xfrm>
          <a:prstGeom prst="rect">
            <a:avLst/>
          </a:prstGeom>
          <a:noFill/>
        </p:spPr>
        <p:txBody>
          <a:bodyPr wrap="square" rtlCol="0">
            <a:spAutoFit/>
          </a:bodyPr>
          <a:lstStyle/>
          <a:p>
            <a:pPr algn="l"/>
            <a:r>
              <a:rPr lang="en-US" sz="949" dirty="0">
                <a:solidFill>
                  <a:schemeClr val="bg2">
                    <a:lumMod val="25000"/>
                  </a:schemeClr>
                </a:solidFill>
                <a:latin typeface="Kozuka Gothic Pro M" pitchFamily="34" charset="-128"/>
                <a:ea typeface="Kozuka Gothic Pro M" pitchFamily="34" charset="-128"/>
              </a:rPr>
              <a:t>*IANA is part of ICANN:  the Internet Corporation  For Assigned Names and Numbers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64" dirty="0"/>
              <a:t>2011: TLDs for Sale</a:t>
            </a:r>
          </a:p>
        </p:txBody>
      </p:sp>
      <p:sp>
        <p:nvSpPr>
          <p:cNvPr id="3" name="Content Placeholder 2"/>
          <p:cNvSpPr>
            <a:spLocks noGrp="1"/>
          </p:cNvSpPr>
          <p:nvPr>
            <p:ph idx="1"/>
          </p:nvPr>
        </p:nvSpPr>
        <p:spPr/>
        <p:txBody>
          <a:bodyPr/>
          <a:lstStyle/>
          <a:p>
            <a:r>
              <a:rPr lang="en-US" dirty="0"/>
              <a:t>June 2011: ICANN, the "Internet Corporation for Assigned Names and Numbers", approves a plan to allow groups to create new generic top level domains</a:t>
            </a:r>
            <a:br>
              <a:rPr lang="en-US" dirty="0"/>
            </a:br>
            <a:r>
              <a:rPr lang="en-US" sz="949" dirty="0">
                <a:hlinkClick r:id="rId2"/>
              </a:rPr>
              <a:t>http://www.icann.org/en/announcements/announcement-20jun11-en.htm</a:t>
            </a:r>
            <a:endParaRPr lang="en-US" sz="949" dirty="0"/>
          </a:p>
          <a:p>
            <a:r>
              <a:rPr lang="en-US" dirty="0"/>
              <a:t>Becoming a registrar is somewhat expensive: </a:t>
            </a:r>
          </a:p>
          <a:p>
            <a:pPr lvl="2"/>
            <a:r>
              <a:rPr lang="en-US" dirty="0"/>
              <a:t>$185K evaluation fee</a:t>
            </a:r>
          </a:p>
          <a:p>
            <a:pPr lvl="2"/>
            <a:r>
              <a:rPr lang="en-US" dirty="0"/>
              <a:t>Can take up to 20 months to go through evaluation</a:t>
            </a:r>
          </a:p>
          <a:p>
            <a:pPr lvl="2"/>
            <a:r>
              <a:rPr lang="en-US" dirty="0"/>
              <a:t>$25K per year if approved (plus possible other fees)</a:t>
            </a:r>
          </a:p>
          <a:p>
            <a:pPr lvl="2"/>
            <a:endParaRPr lang="en-US" dirty="0"/>
          </a:p>
        </p:txBody>
      </p:sp>
    </p:spTree>
    <p:extLst>
      <p:ext uri="{BB962C8B-B14F-4D97-AF65-F5344CB8AC3E}">
        <p14:creationId xmlns:p14="http://schemas.microsoft.com/office/powerpoint/2010/main" val="2431627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Reading</a:t>
            </a:r>
          </a:p>
        </p:txBody>
      </p:sp>
      <p:sp>
        <p:nvSpPr>
          <p:cNvPr id="3" name="Content Placeholder 2"/>
          <p:cNvSpPr>
            <a:spLocks noGrp="1"/>
          </p:cNvSpPr>
          <p:nvPr>
            <p:ph idx="1"/>
          </p:nvPr>
        </p:nvSpPr>
        <p:spPr/>
        <p:txBody>
          <a:bodyPr/>
          <a:lstStyle/>
          <a:p>
            <a:r>
              <a:rPr lang="en-US" dirty="0">
                <a:hlinkClick r:id="rId2"/>
              </a:rPr>
              <a:t>Designing for Cisco Internetwork Solutions</a:t>
            </a:r>
            <a:r>
              <a:rPr lang="en-US" dirty="0"/>
              <a:t>,</a:t>
            </a:r>
            <a:br>
              <a:rPr lang="en-US" dirty="0"/>
            </a:br>
            <a:r>
              <a:rPr lang="en-US" dirty="0"/>
              <a:t>Chapter 1. Network Fundamentals Review.</a:t>
            </a:r>
          </a:p>
          <a:p>
            <a:pPr lvl="1"/>
            <a:r>
              <a:rPr lang="en-US" sz="738" dirty="0">
                <a:hlinkClick r:id="rId3"/>
              </a:rPr>
              <a:t>http://opac.lib.rpi.edu/search/t?SEARCH=Designing%20for%20Cisco%20Internetwork%20Solutions&amp;searchscope=1</a:t>
            </a:r>
            <a:r>
              <a:rPr lang="en-US" sz="738" dirty="0"/>
              <a:t> </a:t>
            </a:r>
          </a:p>
        </p:txBody>
      </p:sp>
    </p:spTree>
    <p:extLst>
      <p:ext uri="{BB962C8B-B14F-4D97-AF65-F5344CB8AC3E}">
        <p14:creationId xmlns:p14="http://schemas.microsoft.com/office/powerpoint/2010/main" val="1232623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a:t>Works Cited</a:t>
            </a:r>
            <a:endParaRPr lang="en-US" dirty="0"/>
          </a:p>
        </p:txBody>
      </p:sp>
      <p:sp>
        <p:nvSpPr>
          <p:cNvPr id="3" name="Content Placeholder 2"/>
          <p:cNvSpPr>
            <a:spLocks noGrp="1"/>
          </p:cNvSpPr>
          <p:nvPr>
            <p:ph sz="half" idx="2"/>
          </p:nvPr>
        </p:nvSpPr>
        <p:spPr/>
        <p:txBody>
          <a:bodyPr/>
          <a:lstStyle/>
          <a:p>
            <a:r>
              <a:rPr lang="en-US" dirty="0"/>
              <a:t>Saunders, Drew.  Introduction to Networking [PDF Document].  Retrieved from </a:t>
            </a:r>
            <a:br>
              <a:rPr lang="en-US" dirty="0"/>
            </a:br>
            <a:r>
              <a:rPr lang="en-US" dirty="0"/>
              <a:t>http://www.stanford.edu/dept/its/support/techtraining/techbriefing-media/Intro_Net_91407.ppt  Used with permission of the author.</a:t>
            </a:r>
          </a:p>
          <a:p>
            <a:r>
              <a:rPr lang="en-US" dirty="0"/>
              <a:t>IPv6 .</a:t>
            </a:r>
            <a:r>
              <a:rPr lang="en-US" i="1" dirty="0"/>
              <a:t>340 </a:t>
            </a:r>
            <a:r>
              <a:rPr lang="en-US" i="1" dirty="0" err="1"/>
              <a:t>Undecillion</a:t>
            </a:r>
            <a:r>
              <a:rPr lang="en-US" i="1" dirty="0"/>
              <a:t> Soccer Balls. </a:t>
            </a:r>
            <a:r>
              <a:rPr lang="en-US" dirty="0"/>
              <a:t>[Web log posting].</a:t>
            </a:r>
            <a:br>
              <a:rPr lang="en-US" dirty="0"/>
            </a:br>
            <a:r>
              <a:rPr lang="en-US" dirty="0"/>
              <a:t>Retrieved August 31, 2011 from http://www.ipv6resource.com/340-undecillion-soccer-balls.html</a:t>
            </a:r>
          </a:p>
          <a:p>
            <a:pPr marL="0" indent="0">
              <a:buNone/>
            </a:pPr>
            <a:endParaRPr lang="en-US" dirty="0"/>
          </a:p>
          <a:p>
            <a:endParaRPr lang="en-US" dirty="0"/>
          </a:p>
          <a:p>
            <a:endParaRPr lang="en-US" dirty="0"/>
          </a:p>
        </p:txBody>
      </p:sp>
      <p:sp>
        <p:nvSpPr>
          <p:cNvPr id="7" name="Text Placeholder 6"/>
          <p:cNvSpPr>
            <a:spLocks noGrp="1"/>
          </p:cNvSpPr>
          <p:nvPr>
            <p:ph type="body" sz="quarter" idx="3"/>
          </p:nvPr>
        </p:nvSpPr>
        <p:spPr/>
        <p:txBody>
          <a:bodyPr/>
          <a:lstStyle/>
          <a:p>
            <a:r>
              <a:rPr lang="en-US"/>
              <a:t>List of Figures</a:t>
            </a:r>
            <a:endParaRPr lang="en-US" dirty="0"/>
          </a:p>
        </p:txBody>
      </p:sp>
      <p:sp>
        <p:nvSpPr>
          <p:cNvPr id="8" name="Content Placeholder 7"/>
          <p:cNvSpPr>
            <a:spLocks noGrp="1"/>
          </p:cNvSpPr>
          <p:nvPr>
            <p:ph sz="quarter" idx="4"/>
          </p:nvPr>
        </p:nvSpPr>
        <p:spPr>
          <a:xfrm>
            <a:off x="4652368" y="1044774"/>
            <a:ext cx="2934296" cy="3412927"/>
          </a:xfrm>
        </p:spPr>
        <p:txBody>
          <a:bodyPr/>
          <a:lstStyle/>
          <a:p>
            <a:r>
              <a:rPr lang="en-US" dirty="0"/>
              <a:t>How were the messages sent along the wall?  [Photograph, Great Wall of China].  Retrieved August 4, 2010 from </a:t>
            </a:r>
            <a:r>
              <a:rPr lang="en-US" dirty="0">
                <a:hlinkClick r:id="rId2"/>
              </a:rPr>
              <a:t>http://www.visitourchina.com/china_great_wall/faq_02.htm</a:t>
            </a:r>
            <a:endParaRPr lang="en-US" dirty="0"/>
          </a:p>
          <a:p>
            <a:r>
              <a:rPr lang="en-US" dirty="0"/>
              <a:t>IP Telephony Network Topology Diagram Example [Bitmap].   Retrieved August 31, 2011 from http://www.cisco.com/iam/unified/ipt1/Preparing_Your_Network_for_Troubleshooting_and_Recovery.htm</a:t>
            </a:r>
          </a:p>
          <a:p>
            <a:r>
              <a:rPr lang="en-US" dirty="0"/>
              <a:t>Google Logo [Bitmap].  Retrieved September 3, 2010 from http://www.google.com</a:t>
            </a:r>
          </a:p>
          <a:p>
            <a:r>
              <a:rPr lang="en-US" dirty="0"/>
              <a:t>Slides 7 &amp; 8:</a:t>
            </a:r>
            <a:br>
              <a:rPr lang="en-US" dirty="0"/>
            </a:br>
            <a:r>
              <a:rPr lang="en-US" dirty="0"/>
              <a:t>Cisco ASR 1000 Series Aggregation Services Routers [Photograph]. Retrieved September 5, 2010 from http://www.cisco.com/en/US/products/ps9343/prod_view_selector.html</a:t>
            </a:r>
            <a:br>
              <a:rPr lang="en-US" dirty="0"/>
            </a:br>
            <a:br>
              <a:rPr lang="en-US" dirty="0"/>
            </a:br>
            <a:r>
              <a:rPr lang="en-US" dirty="0"/>
              <a:t> Cisco WS-C3750-48PS-S Catalyst 3750-48PS SMI Network Switch - 48-Port, 10/100, </a:t>
            </a:r>
            <a:r>
              <a:rPr lang="en-US" dirty="0" err="1"/>
              <a:t>PoE</a:t>
            </a:r>
            <a:r>
              <a:rPr lang="en-US" dirty="0"/>
              <a:t> [Photograph]. Retrieved September 5, 2010 from </a:t>
            </a:r>
            <a:r>
              <a:rPr lang="en-US" dirty="0">
                <a:hlinkClick r:id="rId3"/>
              </a:rPr>
              <a:t>http://images.highspeedbackbone.net/skuimages/large/C94-2196-main.jpg</a:t>
            </a:r>
            <a:endParaRPr lang="en-US" dirty="0"/>
          </a:p>
          <a:p>
            <a:r>
              <a:rPr lang="en-US" dirty="0">
                <a:solidFill>
                  <a:schemeClr val="accent1">
                    <a:lumMod val="75000"/>
                  </a:schemeClr>
                </a:solidFill>
              </a:rPr>
              <a:t> </a:t>
            </a:r>
            <a:r>
              <a:rPr lang="en-US" dirty="0" err="1">
                <a:solidFill>
                  <a:schemeClr val="accent1">
                    <a:lumMod val="75000"/>
                  </a:schemeClr>
                </a:solidFill>
              </a:rPr>
              <a:t>Baset</a:t>
            </a:r>
            <a:r>
              <a:rPr lang="en-US" dirty="0">
                <a:solidFill>
                  <a:schemeClr val="accent1">
                    <a:lumMod val="75000"/>
                  </a:schemeClr>
                </a:solidFill>
              </a:rPr>
              <a:t>, </a:t>
            </a:r>
            <a:r>
              <a:rPr lang="en-US" dirty="0" err="1">
                <a:solidFill>
                  <a:schemeClr val="accent1">
                    <a:lumMod val="75000"/>
                  </a:schemeClr>
                </a:solidFill>
              </a:rPr>
              <a:t>Salman</a:t>
            </a:r>
            <a:r>
              <a:rPr lang="en-US" dirty="0">
                <a:solidFill>
                  <a:schemeClr val="accent1">
                    <a:lumMod val="75000"/>
                  </a:schemeClr>
                </a:solidFill>
              </a:rPr>
              <a:t> A. and Henning </a:t>
            </a:r>
            <a:r>
              <a:rPr lang="en-US" dirty="0" err="1">
                <a:solidFill>
                  <a:schemeClr val="accent1">
                    <a:lumMod val="75000"/>
                  </a:schemeClr>
                </a:solidFill>
              </a:rPr>
              <a:t>Schulzrinne</a:t>
            </a:r>
            <a:r>
              <a:rPr lang="en-US" dirty="0">
                <a:solidFill>
                  <a:schemeClr val="accent1">
                    <a:lumMod val="75000"/>
                  </a:schemeClr>
                </a:solidFill>
              </a:rPr>
              <a:t>.  (2004). An Analysis of the Skype Peer-to-Peer Internet Telephony Protocol [PDF Document]. </a:t>
            </a:r>
            <a:r>
              <a:rPr lang="en-US" dirty="0" err="1">
                <a:solidFill>
                  <a:schemeClr val="accent1">
                    <a:lumMod val="75000"/>
                  </a:schemeClr>
                </a:solidFill>
              </a:rPr>
              <a:t>Retrived</a:t>
            </a:r>
            <a:r>
              <a:rPr lang="en-US" dirty="0">
                <a:solidFill>
                  <a:schemeClr val="accent1">
                    <a:lumMod val="75000"/>
                  </a:schemeClr>
                </a:solidFill>
              </a:rPr>
              <a:t> from </a:t>
            </a:r>
            <a:r>
              <a:rPr lang="en-US" dirty="0">
                <a:solidFill>
                  <a:schemeClr val="accent1">
                    <a:lumMod val="75000"/>
                  </a:schemeClr>
                </a:solidFill>
                <a:hlinkClick r:id="rId4"/>
              </a:rPr>
              <a:t>http://arxiv.org/ftp/cs/papers/0412/0412017.pdf</a:t>
            </a:r>
            <a:br>
              <a:rPr lang="en-US" dirty="0">
                <a:solidFill>
                  <a:schemeClr val="accent1">
                    <a:lumMod val="75000"/>
                  </a:schemeClr>
                </a:solidFill>
              </a:rPr>
            </a:br>
            <a:br>
              <a:rPr lang="en-US" dirty="0">
                <a:solidFill>
                  <a:schemeClr val="accent1">
                    <a:lumMod val="75000"/>
                  </a:schemeClr>
                </a:solidFill>
              </a:rPr>
            </a:br>
            <a:r>
              <a:rPr lang="en-US" dirty="0">
                <a:solidFill>
                  <a:schemeClr val="accent1">
                    <a:lumMod val="75000"/>
                  </a:schemeClr>
                </a:solidFill>
              </a:rPr>
              <a:t>[Untitled photo of iPhone with Skype]. Retrieved September 5, 2010 from http://static.skattertech.com/media/2010/05/skype-mobile-for-iphone-3g-600x342.jpg</a:t>
            </a:r>
          </a:p>
          <a:p>
            <a:endParaRPr lang="en-US" dirty="0"/>
          </a:p>
        </p:txBody>
      </p:sp>
    </p:spTree>
    <p:extLst>
      <p:ext uri="{BB962C8B-B14F-4D97-AF65-F5344CB8AC3E}">
        <p14:creationId xmlns:p14="http://schemas.microsoft.com/office/powerpoint/2010/main" val="48387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Curved Connector 68"/>
          <p:cNvCxnSpPr>
            <a:stCxn id="5" idx="2"/>
          </p:cNvCxnSpPr>
          <p:nvPr/>
        </p:nvCxnSpPr>
        <p:spPr>
          <a:xfrm rot="16200000" flipH="1">
            <a:off x="2629386" y="3116046"/>
            <a:ext cx="883384" cy="1483147"/>
          </a:xfrm>
          <a:prstGeom prst="curvedConnector2">
            <a:avLst/>
          </a:prstGeom>
          <a:ln w="57150" cmpd="sng"/>
        </p:spPr>
        <p:style>
          <a:lnRef idx="2">
            <a:schemeClr val="accent1"/>
          </a:lnRef>
          <a:fillRef idx="0">
            <a:schemeClr val="accent1"/>
          </a:fillRef>
          <a:effectRef idx="1">
            <a:schemeClr val="accent1"/>
          </a:effectRef>
          <a:fontRef idx="minor">
            <a:schemeClr val="tx1"/>
          </a:fontRef>
        </p:style>
      </p:cxnSp>
      <p:cxnSp>
        <p:nvCxnSpPr>
          <p:cNvPr id="71" name="Curved Connector 70"/>
          <p:cNvCxnSpPr>
            <a:stCxn id="11" idx="2"/>
          </p:cNvCxnSpPr>
          <p:nvPr/>
        </p:nvCxnSpPr>
        <p:spPr>
          <a:xfrm rot="5400000">
            <a:off x="5494602" y="3002611"/>
            <a:ext cx="889031" cy="1715665"/>
          </a:xfrm>
          <a:prstGeom prst="curvedConnector2">
            <a:avLst/>
          </a:prstGeom>
          <a:ln w="57150" cmpd="sng"/>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rot="1001743">
            <a:off x="2883065" y="2575502"/>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8" name="Rectangle 47"/>
          <p:cNvSpPr/>
          <p:nvPr/>
        </p:nvSpPr>
        <p:spPr>
          <a:xfrm rot="20974411">
            <a:off x="2919363" y="2175320"/>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9" name="Rectangle 48"/>
          <p:cNvSpPr/>
          <p:nvPr/>
        </p:nvSpPr>
        <p:spPr>
          <a:xfrm>
            <a:off x="2868335" y="1555178"/>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50" name="Rectangle 49"/>
          <p:cNvSpPr/>
          <p:nvPr/>
        </p:nvSpPr>
        <p:spPr>
          <a:xfrm rot="1055337">
            <a:off x="2920566" y="3124086"/>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51" name="Rectangle 50"/>
          <p:cNvSpPr/>
          <p:nvPr/>
        </p:nvSpPr>
        <p:spPr>
          <a:xfrm rot="20069338">
            <a:off x="5771399" y="3110492"/>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52" name="Rectangle 51"/>
          <p:cNvSpPr/>
          <p:nvPr/>
        </p:nvSpPr>
        <p:spPr>
          <a:xfrm rot="20060214">
            <a:off x="5770951" y="2554806"/>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53" name="Rectangle 52"/>
          <p:cNvSpPr/>
          <p:nvPr/>
        </p:nvSpPr>
        <p:spPr>
          <a:xfrm rot="1133197">
            <a:off x="5774229" y="2164886"/>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54" name="Rectangle 53"/>
          <p:cNvSpPr/>
          <p:nvPr/>
        </p:nvSpPr>
        <p:spPr>
          <a:xfrm>
            <a:off x="5810405" y="1555178"/>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2" name="Title 1"/>
          <p:cNvSpPr>
            <a:spLocks noGrp="1"/>
          </p:cNvSpPr>
          <p:nvPr>
            <p:ph type="title"/>
          </p:nvPr>
        </p:nvSpPr>
        <p:spPr/>
        <p:txBody>
          <a:bodyPr/>
          <a:lstStyle/>
          <a:p>
            <a:r>
              <a:rPr lang="en-US" dirty="0"/>
              <a:t>A Simple View</a:t>
            </a:r>
          </a:p>
        </p:txBody>
      </p:sp>
      <p:grpSp>
        <p:nvGrpSpPr>
          <p:cNvPr id="7" name="Group 6"/>
          <p:cNvGrpSpPr/>
          <p:nvPr/>
        </p:nvGrpSpPr>
        <p:grpSpPr>
          <a:xfrm>
            <a:off x="1549572" y="1084957"/>
            <a:ext cx="1559866" cy="2330971"/>
            <a:chOff x="4197031" y="3504589"/>
            <a:chExt cx="2454094" cy="4420211"/>
          </a:xfrm>
        </p:grpSpPr>
        <p:sp>
          <p:nvSpPr>
            <p:cNvPr id="3" name="Rectangle 12"/>
            <p:cNvSpPr>
              <a:spLocks/>
            </p:cNvSpPr>
            <p:nvPr/>
          </p:nvSpPr>
          <p:spPr bwMode="auto">
            <a:xfrm>
              <a:off x="4197031"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687" dirty="0">
                  <a:solidFill>
                    <a:schemeClr val="tx1"/>
                  </a:solidFill>
                  <a:latin typeface="Kozuka Gothic Pro M" pitchFamily="34" charset="-128"/>
                  <a:ea typeface="Kozuka Gothic Pro M" pitchFamily="34" charset="-128"/>
                </a:rPr>
                <a:t>Transport</a:t>
              </a:r>
            </a:p>
          </p:txBody>
        </p:sp>
        <p:sp>
          <p:nvSpPr>
            <p:cNvPr id="4" name="Rectangle 12"/>
            <p:cNvSpPr>
              <a:spLocks/>
            </p:cNvSpPr>
            <p:nvPr/>
          </p:nvSpPr>
          <p:spPr bwMode="auto">
            <a:xfrm>
              <a:off x="4197031"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687" dirty="0">
                  <a:solidFill>
                    <a:schemeClr val="tx1"/>
                  </a:solidFill>
                  <a:latin typeface="Kozuka Gothic Pro M" pitchFamily="34" charset="-128"/>
                  <a:ea typeface="Kozuka Gothic Pro M" pitchFamily="34" charset="-128"/>
                </a:rPr>
                <a:t>Internet</a:t>
              </a:r>
              <a:endParaRPr lang="en-US" sz="1687" dirty="0">
                <a:latin typeface="Kozuka Gothic Pro M" pitchFamily="34" charset="-128"/>
                <a:ea typeface="Kozuka Gothic Pro M" pitchFamily="34" charset="-128"/>
              </a:endParaRPr>
            </a:p>
          </p:txBody>
        </p:sp>
        <p:sp>
          <p:nvSpPr>
            <p:cNvPr id="5" name="Rectangle 12"/>
            <p:cNvSpPr>
              <a:spLocks/>
            </p:cNvSpPr>
            <p:nvPr/>
          </p:nvSpPr>
          <p:spPr bwMode="auto">
            <a:xfrm>
              <a:off x="4197031" y="6655114"/>
              <a:ext cx="2454094"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1687" dirty="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687" dirty="0">
                  <a:latin typeface="Kozuka Gothic Pro M" pitchFamily="34" charset="-128"/>
                  <a:ea typeface="Kozuka Gothic Pro M" pitchFamily="34" charset="-128"/>
                </a:rPr>
                <a:t>Application</a:t>
              </a:r>
            </a:p>
          </p:txBody>
        </p:sp>
      </p:grpSp>
      <p:grpSp>
        <p:nvGrpSpPr>
          <p:cNvPr id="8" name="Group 7"/>
          <p:cNvGrpSpPr/>
          <p:nvPr/>
        </p:nvGrpSpPr>
        <p:grpSpPr>
          <a:xfrm>
            <a:off x="6034563" y="1084957"/>
            <a:ext cx="1524771" cy="2330971"/>
            <a:chOff x="4197031" y="3504589"/>
            <a:chExt cx="2454094" cy="4420211"/>
          </a:xfrm>
        </p:grpSpPr>
        <p:sp>
          <p:nvSpPr>
            <p:cNvPr id="9" name="Rectangle 12"/>
            <p:cNvSpPr>
              <a:spLocks/>
            </p:cNvSpPr>
            <p:nvPr/>
          </p:nvSpPr>
          <p:spPr bwMode="auto">
            <a:xfrm>
              <a:off x="4197031"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687" dirty="0">
                  <a:solidFill>
                    <a:schemeClr val="tx1"/>
                  </a:solidFill>
                  <a:latin typeface="Kozuka Gothic Pro M" pitchFamily="34" charset="-128"/>
                  <a:ea typeface="Kozuka Gothic Pro M" pitchFamily="34" charset="-128"/>
                </a:rPr>
                <a:t>Transport</a:t>
              </a:r>
            </a:p>
          </p:txBody>
        </p:sp>
        <p:sp>
          <p:nvSpPr>
            <p:cNvPr id="10" name="Rectangle 12"/>
            <p:cNvSpPr>
              <a:spLocks/>
            </p:cNvSpPr>
            <p:nvPr/>
          </p:nvSpPr>
          <p:spPr bwMode="auto">
            <a:xfrm>
              <a:off x="4197031"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687" dirty="0">
                  <a:solidFill>
                    <a:schemeClr val="tx1"/>
                  </a:solidFill>
                  <a:latin typeface="Kozuka Gothic Pro M" pitchFamily="34" charset="-128"/>
                  <a:ea typeface="Kozuka Gothic Pro M" pitchFamily="34" charset="-128"/>
                </a:rPr>
                <a:t>Internet</a:t>
              </a:r>
              <a:endParaRPr lang="en-US" sz="1687" dirty="0">
                <a:latin typeface="Kozuka Gothic Pro M" pitchFamily="34" charset="-128"/>
                <a:ea typeface="Kozuka Gothic Pro M" pitchFamily="34" charset="-128"/>
              </a:endParaRPr>
            </a:p>
          </p:txBody>
        </p:sp>
        <p:sp>
          <p:nvSpPr>
            <p:cNvPr id="11" name="Rectangle 12"/>
            <p:cNvSpPr>
              <a:spLocks/>
            </p:cNvSpPr>
            <p:nvPr/>
          </p:nvSpPr>
          <p:spPr bwMode="auto">
            <a:xfrm>
              <a:off x="4197031" y="6655114"/>
              <a:ext cx="2454094"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1687" dirty="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687" dirty="0">
                  <a:latin typeface="Kozuka Gothic Pro M" pitchFamily="34" charset="-128"/>
                  <a:ea typeface="Kozuka Gothic Pro M" pitchFamily="34" charset="-128"/>
                </a:rPr>
                <a:t>Application</a:t>
              </a:r>
            </a:p>
          </p:txBody>
        </p:sp>
      </p:grpSp>
      <p:sp>
        <p:nvSpPr>
          <p:cNvPr id="14" name="Cloud"/>
          <p:cNvSpPr>
            <a:spLocks noChangeAspect="1" noEditPoints="1" noChangeArrowheads="1"/>
          </p:cNvSpPr>
          <p:nvPr/>
        </p:nvSpPr>
        <p:spPr bwMode="auto">
          <a:xfrm>
            <a:off x="3283243" y="3656707"/>
            <a:ext cx="2203131" cy="11631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57150">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48220" tIns="24110" rIns="48220" bIns="24110" numCol="1" anchor="t" anchorCtr="0" compatLnSpc="1">
            <a:prstTxWarp prst="textNoShape">
              <a:avLst/>
            </a:prstTxWarp>
          </a:bodyPr>
          <a:lstStyle/>
          <a:p>
            <a:endParaRPr lang="en-US" sz="1423" dirty="0"/>
          </a:p>
        </p:txBody>
      </p:sp>
      <p:sp>
        <p:nvSpPr>
          <p:cNvPr id="15" name="Rectangle 12"/>
          <p:cNvSpPr>
            <a:spLocks/>
          </p:cNvSpPr>
          <p:nvPr/>
        </p:nvSpPr>
        <p:spPr bwMode="auto">
          <a:xfrm>
            <a:off x="3205757" y="1486793"/>
            <a:ext cx="595953" cy="23723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000" b="1" dirty="0">
                <a:latin typeface="Kozuka Gothic Pro M" pitchFamily="34" charset="-128"/>
                <a:ea typeface="Kozuka Gothic Pro M" pitchFamily="34" charset="-128"/>
              </a:rPr>
              <a:t>HTTP</a:t>
            </a:r>
            <a:endParaRPr lang="en-US" sz="1266" b="1" dirty="0">
              <a:latin typeface="Kozuka Gothic Pro M" pitchFamily="34" charset="-128"/>
              <a:ea typeface="Kozuka Gothic Pro M" pitchFamily="34" charset="-128"/>
            </a:endParaRPr>
          </a:p>
        </p:txBody>
      </p:sp>
      <p:grpSp>
        <p:nvGrpSpPr>
          <p:cNvPr id="18" name="Group 17"/>
          <p:cNvGrpSpPr/>
          <p:nvPr/>
        </p:nvGrpSpPr>
        <p:grpSpPr>
          <a:xfrm>
            <a:off x="3205758" y="2009180"/>
            <a:ext cx="1176327" cy="332282"/>
            <a:chOff x="3884976" y="4481116"/>
            <a:chExt cx="1779224" cy="630105"/>
          </a:xfrm>
        </p:grpSpPr>
        <p:sp>
          <p:nvSpPr>
            <p:cNvPr id="16" name="Rectangle 12"/>
            <p:cNvSpPr>
              <a:spLocks/>
            </p:cNvSpPr>
            <p:nvPr/>
          </p:nvSpPr>
          <p:spPr bwMode="auto">
            <a:xfrm>
              <a:off x="3884976" y="4481116"/>
              <a:ext cx="177922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1266" b="1" dirty="0">
                  <a:solidFill>
                    <a:schemeClr val="tx1"/>
                  </a:solidFill>
                  <a:latin typeface="Kozuka Gothic Pro M" pitchFamily="34" charset="-128"/>
                  <a:ea typeface="Kozuka Gothic Pro M" pitchFamily="34" charset="-128"/>
                </a:rPr>
                <a:t>TCP</a:t>
              </a:r>
            </a:p>
          </p:txBody>
        </p:sp>
        <p:sp>
          <p:nvSpPr>
            <p:cNvPr id="17" name="Rectangle 12"/>
            <p:cNvSpPr>
              <a:spLocks/>
            </p:cNvSpPr>
            <p:nvPr/>
          </p:nvSpPr>
          <p:spPr bwMode="auto">
            <a:xfrm>
              <a:off x="4633074" y="4612000"/>
              <a:ext cx="957898" cy="3736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800" b="1" dirty="0">
                  <a:latin typeface="Kozuka Gothic Pro M" pitchFamily="34" charset="-128"/>
                  <a:ea typeface="Kozuka Gothic Pro M" pitchFamily="34" charset="-128"/>
                </a:rPr>
                <a:t>HTTP</a:t>
              </a:r>
            </a:p>
          </p:txBody>
        </p:sp>
      </p:grpSp>
      <p:grpSp>
        <p:nvGrpSpPr>
          <p:cNvPr id="23" name="Group 22"/>
          <p:cNvGrpSpPr/>
          <p:nvPr/>
        </p:nvGrpSpPr>
        <p:grpSpPr>
          <a:xfrm>
            <a:off x="3178173" y="2491383"/>
            <a:ext cx="1367480" cy="332282"/>
            <a:chOff x="3884976" y="5181600"/>
            <a:chExt cx="2160224" cy="630105"/>
          </a:xfrm>
        </p:grpSpPr>
        <p:sp>
          <p:nvSpPr>
            <p:cNvPr id="22" name="Rectangle 12"/>
            <p:cNvSpPr>
              <a:spLocks/>
            </p:cNvSpPr>
            <p:nvPr/>
          </p:nvSpPr>
          <p:spPr bwMode="auto">
            <a:xfrm>
              <a:off x="3884976" y="5181600"/>
              <a:ext cx="216022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1266" b="1" dirty="0">
                  <a:solidFill>
                    <a:schemeClr val="tx1"/>
                  </a:solidFill>
                  <a:latin typeface="Kozuka Gothic Pro M" pitchFamily="34" charset="-128"/>
                  <a:ea typeface="Kozuka Gothic Pro M" pitchFamily="34" charset="-128"/>
                </a:rPr>
                <a:t>IP</a:t>
              </a:r>
              <a:endParaRPr lang="en-US" sz="1266" b="1" dirty="0">
                <a:latin typeface="Kozuka Gothic Pro M" pitchFamily="34" charset="-128"/>
                <a:ea typeface="Kozuka Gothic Pro M" pitchFamily="34" charset="-128"/>
              </a:endParaRPr>
            </a:p>
          </p:txBody>
        </p:sp>
        <p:grpSp>
          <p:nvGrpSpPr>
            <p:cNvPr id="19" name="Group 18"/>
            <p:cNvGrpSpPr/>
            <p:nvPr/>
          </p:nvGrpSpPr>
          <p:grpSpPr>
            <a:xfrm>
              <a:off x="4412304" y="5259948"/>
              <a:ext cx="1502336" cy="473407"/>
              <a:chOff x="4023420" y="4559465"/>
              <a:chExt cx="1502336" cy="473407"/>
            </a:xfrm>
          </p:grpSpPr>
          <p:sp>
            <p:nvSpPr>
              <p:cNvPr id="20" name="Rectangle 12"/>
              <p:cNvSpPr>
                <a:spLocks/>
              </p:cNvSpPr>
              <p:nvPr/>
            </p:nvSpPr>
            <p:spPr bwMode="auto">
              <a:xfrm>
                <a:off x="4023420"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1055" b="1" dirty="0">
                    <a:solidFill>
                      <a:schemeClr val="tx1"/>
                    </a:solidFill>
                    <a:latin typeface="Kozuka Gothic Pro M" pitchFamily="34" charset="-128"/>
                    <a:ea typeface="Kozuka Gothic Pro M" pitchFamily="34" charset="-128"/>
                  </a:rPr>
                  <a:t>TCP</a:t>
                </a:r>
              </a:p>
            </p:txBody>
          </p:sp>
          <p:sp>
            <p:nvSpPr>
              <p:cNvPr id="21" name="Rectangle 12"/>
              <p:cNvSpPr>
                <a:spLocks/>
              </p:cNvSpPr>
              <p:nvPr/>
            </p:nvSpPr>
            <p:spPr bwMode="auto">
              <a:xfrm>
                <a:off x="4626195"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600" b="1" dirty="0">
                    <a:latin typeface="Kozuka Gothic Pro M" pitchFamily="34" charset="-128"/>
                    <a:ea typeface="Kozuka Gothic Pro M" pitchFamily="34" charset="-128"/>
                  </a:rPr>
                  <a:t>HTTP</a:t>
                </a:r>
              </a:p>
            </p:txBody>
          </p:sp>
        </p:grpSp>
      </p:grpSp>
      <p:grpSp>
        <p:nvGrpSpPr>
          <p:cNvPr id="30" name="Group 29"/>
          <p:cNvGrpSpPr/>
          <p:nvPr/>
        </p:nvGrpSpPr>
        <p:grpSpPr>
          <a:xfrm>
            <a:off x="3205757" y="2990950"/>
            <a:ext cx="1434795" cy="577713"/>
            <a:chOff x="1427253" y="5893725"/>
            <a:chExt cx="2293847" cy="1095515"/>
          </a:xfrm>
        </p:grpSpPr>
        <p:sp>
          <p:nvSpPr>
            <p:cNvPr id="24" name="Rectangle 12"/>
            <p:cNvSpPr>
              <a:spLocks/>
            </p:cNvSpPr>
            <p:nvPr/>
          </p:nvSpPr>
          <p:spPr bwMode="auto">
            <a:xfrm>
              <a:off x="1427253" y="5893725"/>
              <a:ext cx="2293847" cy="1095515"/>
            </a:xfrm>
            <a:prstGeom prst="rect">
              <a:avLst/>
            </a:prstGeom>
            <a:solidFill>
              <a:schemeClr val="accent1">
                <a:lumMod val="75000"/>
              </a:schemeClr>
            </a:solidFill>
            <a:ln w="25400">
              <a:solidFill>
                <a:schemeClr val="tx1"/>
              </a:solidFill>
              <a:miter lim="800000"/>
              <a:headEnd/>
              <a:tailEnd/>
            </a:ln>
          </p:spPr>
          <p:txBody>
            <a:bodyPr anchor="t" anchorCtr="0"/>
            <a:lstStyle/>
            <a:p>
              <a:r>
                <a:rPr lang="en-US" sz="1055" b="1" dirty="0">
                  <a:solidFill>
                    <a:schemeClr val="accent1">
                      <a:lumMod val="40000"/>
                      <a:lumOff val="60000"/>
                    </a:schemeClr>
                  </a:solidFill>
                  <a:latin typeface="Kozuka Gothic Pro M" pitchFamily="34" charset="-128"/>
                  <a:ea typeface="Kozuka Gothic Pro M" pitchFamily="34" charset="-128"/>
                </a:rPr>
                <a:t>Ethernet</a:t>
              </a:r>
            </a:p>
          </p:txBody>
        </p:sp>
        <p:grpSp>
          <p:nvGrpSpPr>
            <p:cNvPr id="25" name="Group 24"/>
            <p:cNvGrpSpPr/>
            <p:nvPr/>
          </p:nvGrpSpPr>
          <p:grpSpPr>
            <a:xfrm>
              <a:off x="1574188" y="6213515"/>
              <a:ext cx="1994512" cy="630105"/>
              <a:chOff x="3884976" y="5181600"/>
              <a:chExt cx="1994512" cy="630105"/>
            </a:xfrm>
          </p:grpSpPr>
          <p:sp>
            <p:nvSpPr>
              <p:cNvPr id="26" name="Rectangle 12"/>
              <p:cNvSpPr>
                <a:spLocks/>
              </p:cNvSpPr>
              <p:nvPr/>
            </p:nvSpPr>
            <p:spPr bwMode="auto">
              <a:xfrm>
                <a:off x="3884976" y="5181600"/>
                <a:ext cx="199451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1055" b="1" dirty="0">
                    <a:solidFill>
                      <a:schemeClr val="tx1"/>
                    </a:solidFill>
                    <a:latin typeface="Kozuka Gothic Pro M" pitchFamily="34" charset="-128"/>
                    <a:ea typeface="Kozuka Gothic Pro M" pitchFamily="34" charset="-128"/>
                  </a:rPr>
                  <a:t>IP</a:t>
                </a:r>
                <a:endParaRPr lang="en-US" sz="1055" b="1" dirty="0">
                  <a:latin typeface="Kozuka Gothic Pro M" pitchFamily="34" charset="-128"/>
                  <a:ea typeface="Kozuka Gothic Pro M" pitchFamily="34" charset="-128"/>
                </a:endParaRPr>
              </a:p>
            </p:txBody>
          </p:sp>
          <p:grpSp>
            <p:nvGrpSpPr>
              <p:cNvPr id="27" name="Group 26"/>
              <p:cNvGrpSpPr/>
              <p:nvPr/>
            </p:nvGrpSpPr>
            <p:grpSpPr>
              <a:xfrm>
                <a:off x="4279288" y="5259948"/>
                <a:ext cx="1502336" cy="473407"/>
                <a:chOff x="3890404" y="4559465"/>
                <a:chExt cx="1502336" cy="473407"/>
              </a:xfrm>
            </p:grpSpPr>
            <p:sp>
              <p:nvSpPr>
                <p:cNvPr id="28" name="Rectangle 12"/>
                <p:cNvSpPr>
                  <a:spLocks/>
                </p:cNvSpPr>
                <p:nvPr/>
              </p:nvSpPr>
              <p:spPr bwMode="auto">
                <a:xfrm>
                  <a:off x="3890404"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1055" b="1" dirty="0">
                      <a:solidFill>
                        <a:schemeClr val="tx1"/>
                      </a:solidFill>
                      <a:latin typeface="Kozuka Gothic Pro M" pitchFamily="34" charset="-128"/>
                      <a:ea typeface="Kozuka Gothic Pro M" pitchFamily="34" charset="-128"/>
                    </a:rPr>
                    <a:t>TCP</a:t>
                  </a:r>
                </a:p>
              </p:txBody>
            </p:sp>
            <p:sp>
              <p:nvSpPr>
                <p:cNvPr id="29" name="Rectangle 12"/>
                <p:cNvSpPr>
                  <a:spLocks/>
                </p:cNvSpPr>
                <p:nvPr/>
              </p:nvSpPr>
              <p:spPr bwMode="auto">
                <a:xfrm>
                  <a:off x="4500004"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600" b="1" dirty="0">
                      <a:latin typeface="Kozuka Gothic Pro M" pitchFamily="34" charset="-128"/>
                      <a:ea typeface="Kozuka Gothic Pro M" pitchFamily="34" charset="-128"/>
                    </a:rPr>
                    <a:t>HTTP</a:t>
                  </a:r>
                </a:p>
              </p:txBody>
            </p:sp>
          </p:grpSp>
        </p:grpSp>
      </p:grpSp>
      <p:sp>
        <p:nvSpPr>
          <p:cNvPr id="31" name="Rectangle 12"/>
          <p:cNvSpPr>
            <a:spLocks/>
          </p:cNvSpPr>
          <p:nvPr/>
        </p:nvSpPr>
        <p:spPr bwMode="auto">
          <a:xfrm>
            <a:off x="5241080" y="1486793"/>
            <a:ext cx="701300" cy="23723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000" b="1" dirty="0">
                <a:latin typeface="Kozuka Gothic Pro M" pitchFamily="34" charset="-128"/>
                <a:ea typeface="Kozuka Gothic Pro M" pitchFamily="34" charset="-128"/>
              </a:rPr>
              <a:t>HTTP</a:t>
            </a:r>
            <a:endParaRPr lang="en-US" sz="1266" b="1" dirty="0">
              <a:latin typeface="Kozuka Gothic Pro M" pitchFamily="34" charset="-128"/>
              <a:ea typeface="Kozuka Gothic Pro M" pitchFamily="34" charset="-128"/>
            </a:endParaRPr>
          </a:p>
        </p:txBody>
      </p:sp>
      <p:grpSp>
        <p:nvGrpSpPr>
          <p:cNvPr id="32" name="Group 31"/>
          <p:cNvGrpSpPr/>
          <p:nvPr/>
        </p:nvGrpSpPr>
        <p:grpSpPr>
          <a:xfrm>
            <a:off x="4732735" y="2009180"/>
            <a:ext cx="1209645" cy="332282"/>
            <a:chOff x="3884976" y="4481116"/>
            <a:chExt cx="1779224" cy="630105"/>
          </a:xfrm>
        </p:grpSpPr>
        <p:sp>
          <p:nvSpPr>
            <p:cNvPr id="33" name="Rectangle 12"/>
            <p:cNvSpPr>
              <a:spLocks/>
            </p:cNvSpPr>
            <p:nvPr/>
          </p:nvSpPr>
          <p:spPr bwMode="auto">
            <a:xfrm>
              <a:off x="3884976" y="4481116"/>
              <a:ext cx="177922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1100" b="1" dirty="0">
                  <a:solidFill>
                    <a:schemeClr val="tx1"/>
                  </a:solidFill>
                  <a:latin typeface="Kozuka Gothic Pro M" pitchFamily="34" charset="-128"/>
                  <a:ea typeface="Kozuka Gothic Pro M" pitchFamily="34" charset="-128"/>
                </a:rPr>
                <a:t>TCP</a:t>
              </a:r>
            </a:p>
          </p:txBody>
        </p:sp>
        <p:sp>
          <p:nvSpPr>
            <p:cNvPr id="34" name="Rectangle 12"/>
            <p:cNvSpPr>
              <a:spLocks/>
            </p:cNvSpPr>
            <p:nvPr/>
          </p:nvSpPr>
          <p:spPr bwMode="auto">
            <a:xfrm>
              <a:off x="4633074" y="4612000"/>
              <a:ext cx="957898" cy="3736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000" b="1" dirty="0">
                  <a:latin typeface="Kozuka Gothic Pro M" pitchFamily="34" charset="-128"/>
                  <a:ea typeface="Kozuka Gothic Pro M" pitchFamily="34" charset="-128"/>
                </a:rPr>
                <a:t>HTTP</a:t>
              </a:r>
            </a:p>
          </p:txBody>
        </p:sp>
      </p:grpSp>
      <p:grpSp>
        <p:nvGrpSpPr>
          <p:cNvPr id="35" name="Group 34"/>
          <p:cNvGrpSpPr/>
          <p:nvPr/>
        </p:nvGrpSpPr>
        <p:grpSpPr>
          <a:xfrm>
            <a:off x="4625257" y="2491383"/>
            <a:ext cx="1317124" cy="332282"/>
            <a:chOff x="3884976" y="5181600"/>
            <a:chExt cx="2160224" cy="630105"/>
          </a:xfrm>
        </p:grpSpPr>
        <p:sp>
          <p:nvSpPr>
            <p:cNvPr id="36" name="Rectangle 12"/>
            <p:cNvSpPr>
              <a:spLocks/>
            </p:cNvSpPr>
            <p:nvPr/>
          </p:nvSpPr>
          <p:spPr bwMode="auto">
            <a:xfrm>
              <a:off x="3884976" y="5181600"/>
              <a:ext cx="216022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1266" b="1" dirty="0">
                  <a:solidFill>
                    <a:schemeClr val="tx1"/>
                  </a:solidFill>
                  <a:latin typeface="Kozuka Gothic Pro M" pitchFamily="34" charset="-128"/>
                  <a:ea typeface="Kozuka Gothic Pro M" pitchFamily="34" charset="-128"/>
                </a:rPr>
                <a:t>IP</a:t>
              </a:r>
              <a:endParaRPr lang="en-US" sz="1266" b="1" dirty="0">
                <a:latin typeface="Kozuka Gothic Pro M" pitchFamily="34" charset="-128"/>
                <a:ea typeface="Kozuka Gothic Pro M" pitchFamily="34" charset="-128"/>
              </a:endParaRPr>
            </a:p>
          </p:txBody>
        </p:sp>
        <p:grpSp>
          <p:nvGrpSpPr>
            <p:cNvPr id="37" name="Group 36"/>
            <p:cNvGrpSpPr/>
            <p:nvPr/>
          </p:nvGrpSpPr>
          <p:grpSpPr>
            <a:xfrm>
              <a:off x="4412304" y="5259948"/>
              <a:ext cx="1502336" cy="473407"/>
              <a:chOff x="4023420" y="4559465"/>
              <a:chExt cx="1502336" cy="473407"/>
            </a:xfrm>
          </p:grpSpPr>
          <p:sp>
            <p:nvSpPr>
              <p:cNvPr id="38" name="Rectangle 12"/>
              <p:cNvSpPr>
                <a:spLocks/>
              </p:cNvSpPr>
              <p:nvPr/>
            </p:nvSpPr>
            <p:spPr bwMode="auto">
              <a:xfrm>
                <a:off x="4023420"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900" b="1" dirty="0">
                    <a:solidFill>
                      <a:schemeClr val="tx1"/>
                    </a:solidFill>
                    <a:latin typeface="Kozuka Gothic Pro M" pitchFamily="34" charset="-128"/>
                    <a:ea typeface="Kozuka Gothic Pro M" pitchFamily="34" charset="-128"/>
                  </a:rPr>
                  <a:t>TCP</a:t>
                </a:r>
                <a:endParaRPr lang="en-US" sz="1055" b="1" dirty="0">
                  <a:solidFill>
                    <a:schemeClr val="tx1"/>
                  </a:solidFill>
                  <a:latin typeface="Kozuka Gothic Pro M" pitchFamily="34" charset="-128"/>
                  <a:ea typeface="Kozuka Gothic Pro M" pitchFamily="34" charset="-128"/>
                </a:endParaRPr>
              </a:p>
            </p:txBody>
          </p:sp>
          <p:sp>
            <p:nvSpPr>
              <p:cNvPr id="39" name="Rectangle 12"/>
              <p:cNvSpPr>
                <a:spLocks/>
              </p:cNvSpPr>
              <p:nvPr/>
            </p:nvSpPr>
            <p:spPr bwMode="auto">
              <a:xfrm>
                <a:off x="4626195"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600" b="1" dirty="0">
                    <a:latin typeface="Kozuka Gothic Pro M" pitchFamily="34" charset="-128"/>
                    <a:ea typeface="Kozuka Gothic Pro M" pitchFamily="34" charset="-128"/>
                  </a:rPr>
                  <a:t>HTTP</a:t>
                </a:r>
              </a:p>
            </p:txBody>
          </p:sp>
        </p:grpSp>
      </p:grpSp>
      <p:grpSp>
        <p:nvGrpSpPr>
          <p:cNvPr id="40" name="Group 39"/>
          <p:cNvGrpSpPr/>
          <p:nvPr/>
        </p:nvGrpSpPr>
        <p:grpSpPr>
          <a:xfrm>
            <a:off x="4732735" y="2990950"/>
            <a:ext cx="1209646" cy="577713"/>
            <a:chOff x="1427253" y="5893725"/>
            <a:chExt cx="2293847" cy="1095515"/>
          </a:xfrm>
        </p:grpSpPr>
        <p:sp>
          <p:nvSpPr>
            <p:cNvPr id="41" name="Rectangle 12"/>
            <p:cNvSpPr>
              <a:spLocks/>
            </p:cNvSpPr>
            <p:nvPr/>
          </p:nvSpPr>
          <p:spPr bwMode="auto">
            <a:xfrm>
              <a:off x="1427253" y="5893725"/>
              <a:ext cx="2293847" cy="1095515"/>
            </a:xfrm>
            <a:prstGeom prst="rect">
              <a:avLst/>
            </a:prstGeom>
            <a:solidFill>
              <a:schemeClr val="accent1">
                <a:lumMod val="75000"/>
              </a:schemeClr>
            </a:solidFill>
            <a:ln w="25400">
              <a:solidFill>
                <a:schemeClr val="tx1"/>
              </a:solidFill>
              <a:miter lim="800000"/>
              <a:headEnd/>
              <a:tailEnd/>
            </a:ln>
          </p:spPr>
          <p:txBody>
            <a:bodyPr anchor="t" anchorCtr="0"/>
            <a:lstStyle/>
            <a:p>
              <a:r>
                <a:rPr lang="en-US" sz="1055" b="1" dirty="0">
                  <a:solidFill>
                    <a:schemeClr val="accent1">
                      <a:lumMod val="40000"/>
                      <a:lumOff val="60000"/>
                    </a:schemeClr>
                  </a:solidFill>
                  <a:latin typeface="Kozuka Gothic Pro M" pitchFamily="34" charset="-128"/>
                  <a:ea typeface="Kozuka Gothic Pro M" pitchFamily="34" charset="-128"/>
                </a:rPr>
                <a:t>Ethernet</a:t>
              </a:r>
            </a:p>
          </p:txBody>
        </p:sp>
        <p:grpSp>
          <p:nvGrpSpPr>
            <p:cNvPr id="42" name="Group 41"/>
            <p:cNvGrpSpPr/>
            <p:nvPr/>
          </p:nvGrpSpPr>
          <p:grpSpPr>
            <a:xfrm>
              <a:off x="1574188" y="6213515"/>
              <a:ext cx="1994512" cy="630105"/>
              <a:chOff x="3884976" y="5181600"/>
              <a:chExt cx="1994512" cy="630105"/>
            </a:xfrm>
          </p:grpSpPr>
          <p:sp>
            <p:nvSpPr>
              <p:cNvPr id="43" name="Rectangle 12"/>
              <p:cNvSpPr>
                <a:spLocks/>
              </p:cNvSpPr>
              <p:nvPr/>
            </p:nvSpPr>
            <p:spPr bwMode="auto">
              <a:xfrm>
                <a:off x="3884976" y="5181600"/>
                <a:ext cx="199451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1055" b="1" dirty="0">
                    <a:solidFill>
                      <a:schemeClr val="tx1"/>
                    </a:solidFill>
                    <a:latin typeface="Kozuka Gothic Pro M" pitchFamily="34" charset="-128"/>
                    <a:ea typeface="Kozuka Gothic Pro M" pitchFamily="34" charset="-128"/>
                  </a:rPr>
                  <a:t>IP</a:t>
                </a:r>
                <a:endParaRPr lang="en-US" sz="1055" b="1" dirty="0">
                  <a:latin typeface="Kozuka Gothic Pro M" pitchFamily="34" charset="-128"/>
                  <a:ea typeface="Kozuka Gothic Pro M" pitchFamily="34" charset="-128"/>
                </a:endParaRPr>
              </a:p>
            </p:txBody>
          </p:sp>
          <p:grpSp>
            <p:nvGrpSpPr>
              <p:cNvPr id="44" name="Group 43"/>
              <p:cNvGrpSpPr/>
              <p:nvPr/>
            </p:nvGrpSpPr>
            <p:grpSpPr>
              <a:xfrm>
                <a:off x="4279288" y="5259948"/>
                <a:ext cx="1502336" cy="473407"/>
                <a:chOff x="3890404" y="4559465"/>
                <a:chExt cx="1502336" cy="473407"/>
              </a:xfrm>
            </p:grpSpPr>
            <p:sp>
              <p:nvSpPr>
                <p:cNvPr id="45" name="Rectangle 12"/>
                <p:cNvSpPr>
                  <a:spLocks/>
                </p:cNvSpPr>
                <p:nvPr/>
              </p:nvSpPr>
              <p:spPr bwMode="auto">
                <a:xfrm>
                  <a:off x="3890404"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900" b="1" dirty="0">
                      <a:solidFill>
                        <a:schemeClr val="tx1"/>
                      </a:solidFill>
                      <a:latin typeface="Kozuka Gothic Pro M" pitchFamily="34" charset="-128"/>
                      <a:ea typeface="Kozuka Gothic Pro M" pitchFamily="34" charset="-128"/>
                    </a:rPr>
                    <a:t>TCP</a:t>
                  </a:r>
                </a:p>
              </p:txBody>
            </p:sp>
            <p:sp>
              <p:nvSpPr>
                <p:cNvPr id="46" name="Rectangle 12"/>
                <p:cNvSpPr>
                  <a:spLocks/>
                </p:cNvSpPr>
                <p:nvPr/>
              </p:nvSpPr>
              <p:spPr bwMode="auto">
                <a:xfrm>
                  <a:off x="4500004"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600" b="1" dirty="0">
                      <a:latin typeface="Kozuka Gothic Pro M" pitchFamily="34" charset="-128"/>
                      <a:ea typeface="Kozuka Gothic Pro M" pitchFamily="34" charset="-128"/>
                    </a:rPr>
                    <a:t>HTTP</a:t>
                  </a:r>
                </a:p>
              </p:txBody>
            </p:sp>
          </p:grpSp>
        </p:grpSp>
      </p:grpSp>
      <p:grpSp>
        <p:nvGrpSpPr>
          <p:cNvPr id="55" name="Group 54"/>
          <p:cNvGrpSpPr/>
          <p:nvPr/>
        </p:nvGrpSpPr>
        <p:grpSpPr>
          <a:xfrm>
            <a:off x="4144020" y="4075765"/>
            <a:ext cx="1342353" cy="457162"/>
            <a:chOff x="1427254" y="6122325"/>
            <a:chExt cx="1697326" cy="866915"/>
          </a:xfrm>
        </p:grpSpPr>
        <p:sp>
          <p:nvSpPr>
            <p:cNvPr id="56" name="Rectangle 12"/>
            <p:cNvSpPr>
              <a:spLocks/>
            </p:cNvSpPr>
            <p:nvPr/>
          </p:nvSpPr>
          <p:spPr bwMode="auto">
            <a:xfrm>
              <a:off x="1427254" y="6122325"/>
              <a:ext cx="1697326" cy="866915"/>
            </a:xfrm>
            <a:prstGeom prst="rect">
              <a:avLst/>
            </a:prstGeom>
            <a:solidFill>
              <a:schemeClr val="accent1">
                <a:lumMod val="75000"/>
              </a:schemeClr>
            </a:solidFill>
            <a:ln w="25400">
              <a:solidFill>
                <a:schemeClr val="tx1"/>
              </a:solidFill>
              <a:miter lim="800000"/>
              <a:headEnd/>
              <a:tailEnd/>
            </a:ln>
          </p:spPr>
          <p:txBody>
            <a:bodyPr anchor="t" anchorCtr="0"/>
            <a:lstStyle/>
            <a:p>
              <a:endParaRPr lang="en-US" sz="1055" b="1" dirty="0">
                <a:solidFill>
                  <a:schemeClr val="accent1">
                    <a:lumMod val="40000"/>
                    <a:lumOff val="60000"/>
                  </a:schemeClr>
                </a:solidFill>
                <a:latin typeface="Kozuka Gothic Pro M" pitchFamily="34" charset="-128"/>
                <a:ea typeface="Kozuka Gothic Pro M" pitchFamily="34" charset="-128"/>
              </a:endParaRPr>
            </a:p>
          </p:txBody>
        </p:sp>
        <p:grpSp>
          <p:nvGrpSpPr>
            <p:cNvPr id="57" name="Group 56"/>
            <p:cNvGrpSpPr/>
            <p:nvPr/>
          </p:nvGrpSpPr>
          <p:grpSpPr>
            <a:xfrm>
              <a:off x="1574188" y="6231183"/>
              <a:ext cx="1474191" cy="630105"/>
              <a:chOff x="3884976" y="5199268"/>
              <a:chExt cx="1474191" cy="630105"/>
            </a:xfrm>
          </p:grpSpPr>
          <p:sp>
            <p:nvSpPr>
              <p:cNvPr id="58" name="Rectangle 12"/>
              <p:cNvSpPr>
                <a:spLocks/>
              </p:cNvSpPr>
              <p:nvPr/>
            </p:nvSpPr>
            <p:spPr bwMode="auto">
              <a:xfrm>
                <a:off x="3884976" y="5199268"/>
                <a:ext cx="1474191"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1055" b="1" dirty="0">
                    <a:solidFill>
                      <a:schemeClr val="tx1"/>
                    </a:solidFill>
                    <a:latin typeface="Kozuka Gothic Pro M" pitchFamily="34" charset="-128"/>
                    <a:ea typeface="Kozuka Gothic Pro M" pitchFamily="34" charset="-128"/>
                  </a:rPr>
                  <a:t>IP</a:t>
                </a:r>
                <a:endParaRPr lang="en-US" sz="1055" b="1" dirty="0">
                  <a:latin typeface="Kozuka Gothic Pro M" pitchFamily="34" charset="-128"/>
                  <a:ea typeface="Kozuka Gothic Pro M" pitchFamily="34" charset="-128"/>
                </a:endParaRPr>
              </a:p>
            </p:txBody>
          </p:sp>
          <p:grpSp>
            <p:nvGrpSpPr>
              <p:cNvPr id="59" name="Group 58"/>
              <p:cNvGrpSpPr/>
              <p:nvPr/>
            </p:nvGrpSpPr>
            <p:grpSpPr>
              <a:xfrm>
                <a:off x="4279288" y="5292606"/>
                <a:ext cx="1003679" cy="473407"/>
                <a:chOff x="3890404" y="4592123"/>
                <a:chExt cx="1003679" cy="473407"/>
              </a:xfrm>
            </p:grpSpPr>
            <p:sp>
              <p:nvSpPr>
                <p:cNvPr id="60" name="Rectangle 12"/>
                <p:cNvSpPr>
                  <a:spLocks/>
                </p:cNvSpPr>
                <p:nvPr/>
              </p:nvSpPr>
              <p:spPr bwMode="auto">
                <a:xfrm>
                  <a:off x="3890404" y="4592123"/>
                  <a:ext cx="1003679"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endParaRPr lang="en-US" sz="1055" b="1" dirty="0">
                    <a:solidFill>
                      <a:schemeClr val="tx1"/>
                    </a:solidFill>
                    <a:latin typeface="Kozuka Gothic Pro M" pitchFamily="34" charset="-128"/>
                    <a:ea typeface="Kozuka Gothic Pro M" pitchFamily="34" charset="-128"/>
                  </a:endParaRPr>
                </a:p>
              </p:txBody>
            </p:sp>
            <p:sp>
              <p:nvSpPr>
                <p:cNvPr id="61" name="Rectangle 12"/>
                <p:cNvSpPr>
                  <a:spLocks/>
                </p:cNvSpPr>
                <p:nvPr/>
              </p:nvSpPr>
              <p:spPr bwMode="auto">
                <a:xfrm>
                  <a:off x="4063474" y="4670141"/>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endParaRPr lang="en-US" sz="949" b="1" dirty="0">
                    <a:latin typeface="Kozuka Gothic Pro M" pitchFamily="34" charset="-128"/>
                    <a:ea typeface="Kozuka Gothic Pro M" pitchFamily="34" charset="-128"/>
                  </a:endParaRPr>
                </a:p>
              </p:txBody>
            </p:sp>
          </p:grpSp>
        </p:grpSp>
      </p:grpSp>
      <p:sp>
        <p:nvSpPr>
          <p:cNvPr id="62" name="TextBox 61"/>
          <p:cNvSpPr txBox="1"/>
          <p:nvPr/>
        </p:nvSpPr>
        <p:spPr>
          <a:xfrm>
            <a:off x="3629190" y="3874014"/>
            <a:ext cx="481222" cy="351956"/>
          </a:xfrm>
          <a:prstGeom prst="rect">
            <a:avLst/>
          </a:prstGeom>
          <a:noFill/>
        </p:spPr>
        <p:txBody>
          <a:bodyPr wrap="none" rtlCol="0">
            <a:spAutoFit/>
          </a:bodyPr>
          <a:lstStyle/>
          <a:p>
            <a:r>
              <a:rPr lang="en-US" sz="1687" b="1" dirty="0">
                <a:solidFill>
                  <a:schemeClr val="accent1">
                    <a:lumMod val="75000"/>
                  </a:schemeClr>
                </a:solidFill>
                <a:latin typeface="Kozuka Gothic Pro M" pitchFamily="34" charset="-128"/>
                <a:ea typeface="Kozuka Gothic Pro M" pitchFamily="34" charset="-128"/>
              </a:rPr>
              <a:t>IP?</a:t>
            </a:r>
          </a:p>
        </p:txBody>
      </p:sp>
      <p:cxnSp>
        <p:nvCxnSpPr>
          <p:cNvPr id="64" name="Curved Connector 63"/>
          <p:cNvCxnSpPr>
            <a:stCxn id="62" idx="2"/>
            <a:endCxn id="58" idx="1"/>
          </p:cNvCxnSpPr>
          <p:nvPr/>
        </p:nvCxnSpPr>
        <p:spPr>
          <a:xfrm rot="16200000" flipH="1">
            <a:off x="4028342" y="4067429"/>
            <a:ext cx="73342" cy="390424"/>
          </a:xfrm>
          <a:prstGeom prst="curvedConnector2">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cxnSpLocks/>
            <a:stCxn id="15" idx="2"/>
            <a:endCxn id="16" idx="0"/>
          </p:cNvCxnSpPr>
          <p:nvPr/>
        </p:nvCxnSpPr>
        <p:spPr>
          <a:xfrm>
            <a:off x="3503734" y="1724023"/>
            <a:ext cx="290188" cy="285157"/>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6" idx="2"/>
            <a:endCxn id="22" idx="0"/>
          </p:cNvCxnSpPr>
          <p:nvPr/>
        </p:nvCxnSpPr>
        <p:spPr>
          <a:xfrm>
            <a:off x="3793922" y="2341462"/>
            <a:ext cx="67991" cy="149921"/>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22" idx="2"/>
            <a:endCxn id="24" idx="0"/>
          </p:cNvCxnSpPr>
          <p:nvPr/>
        </p:nvCxnSpPr>
        <p:spPr>
          <a:xfrm>
            <a:off x="3861913" y="2823665"/>
            <a:ext cx="61242" cy="16728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41" idx="0"/>
            <a:endCxn id="36" idx="2"/>
          </p:cNvCxnSpPr>
          <p:nvPr/>
        </p:nvCxnSpPr>
        <p:spPr>
          <a:xfrm flipH="1" flipV="1">
            <a:off x="5283819" y="2823665"/>
            <a:ext cx="53739" cy="16728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a:stCxn id="36" idx="0"/>
            <a:endCxn id="33" idx="2"/>
          </p:cNvCxnSpPr>
          <p:nvPr/>
        </p:nvCxnSpPr>
        <p:spPr>
          <a:xfrm flipV="1">
            <a:off x="5283819" y="2341462"/>
            <a:ext cx="53739" cy="149921"/>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cxnSpLocks/>
            <a:stCxn id="33" idx="0"/>
            <a:endCxn id="31" idx="2"/>
          </p:cNvCxnSpPr>
          <p:nvPr/>
        </p:nvCxnSpPr>
        <p:spPr>
          <a:xfrm flipV="1">
            <a:off x="5337558" y="1724023"/>
            <a:ext cx="254172" cy="285157"/>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4002775" y="1195637"/>
            <a:ext cx="1138453" cy="351956"/>
          </a:xfrm>
          <a:prstGeom prst="rect">
            <a:avLst/>
          </a:prstGeom>
          <a:noFill/>
        </p:spPr>
        <p:txBody>
          <a:bodyPr wrap="none" rtlCol="0">
            <a:spAutoFit/>
          </a:bodyPr>
          <a:lstStyle/>
          <a:p>
            <a:r>
              <a:rPr lang="en-US" sz="1687" dirty="0">
                <a:solidFill>
                  <a:schemeClr val="accent1">
                    <a:lumMod val="75000"/>
                  </a:schemeClr>
                </a:solidFill>
                <a:latin typeface="Kozuka Gothic Pro M" pitchFamily="34" charset="-128"/>
                <a:ea typeface="Kozuka Gothic Pro M" pitchFamily="34" charset="-128"/>
              </a:rPr>
              <a:t>messages</a:t>
            </a:r>
          </a:p>
        </p:txBody>
      </p:sp>
    </p:spTree>
    <p:extLst>
      <p:ext uri="{BB962C8B-B14F-4D97-AF65-F5344CB8AC3E}">
        <p14:creationId xmlns:p14="http://schemas.microsoft.com/office/powerpoint/2010/main" val="189207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14" grpId="0" animBg="1"/>
      <p:bldP spid="15" grpId="0" animBg="1"/>
      <p:bldP spid="31" grpId="0" animBg="1"/>
      <p:bldP spid="62" grpId="0"/>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rot="1001743">
            <a:off x="3307299" y="2542996"/>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8" name="Rectangle 47"/>
          <p:cNvSpPr/>
          <p:nvPr/>
        </p:nvSpPr>
        <p:spPr>
          <a:xfrm rot="20974411">
            <a:off x="3343598" y="2142814"/>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49" name="Rectangle 48"/>
          <p:cNvSpPr/>
          <p:nvPr/>
        </p:nvSpPr>
        <p:spPr>
          <a:xfrm>
            <a:off x="3292570" y="1522672"/>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50" name="Rectangle 49"/>
          <p:cNvSpPr/>
          <p:nvPr/>
        </p:nvSpPr>
        <p:spPr>
          <a:xfrm rot="1055337">
            <a:off x="3344800" y="3091580"/>
            <a:ext cx="482203" cy="100459"/>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sp>
        <p:nvSpPr>
          <p:cNvPr id="2" name="Title 1"/>
          <p:cNvSpPr>
            <a:spLocks noGrp="1"/>
          </p:cNvSpPr>
          <p:nvPr>
            <p:ph type="title"/>
          </p:nvPr>
        </p:nvSpPr>
        <p:spPr/>
        <p:txBody>
          <a:bodyPr/>
          <a:lstStyle/>
          <a:p>
            <a:r>
              <a:rPr lang="en-US" dirty="0"/>
              <a:t>Messages</a:t>
            </a:r>
          </a:p>
        </p:txBody>
      </p:sp>
      <p:grpSp>
        <p:nvGrpSpPr>
          <p:cNvPr id="7" name="Group 6"/>
          <p:cNvGrpSpPr/>
          <p:nvPr/>
        </p:nvGrpSpPr>
        <p:grpSpPr>
          <a:xfrm>
            <a:off x="2066495" y="1052451"/>
            <a:ext cx="1467178" cy="2330971"/>
            <a:chOff x="4197031" y="3504589"/>
            <a:chExt cx="2454094" cy="4420211"/>
          </a:xfrm>
        </p:grpSpPr>
        <p:sp>
          <p:nvSpPr>
            <p:cNvPr id="3" name="Rectangle 12"/>
            <p:cNvSpPr>
              <a:spLocks/>
            </p:cNvSpPr>
            <p:nvPr/>
          </p:nvSpPr>
          <p:spPr bwMode="auto">
            <a:xfrm>
              <a:off x="4197031"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687" dirty="0">
                  <a:solidFill>
                    <a:schemeClr val="tx1"/>
                  </a:solidFill>
                  <a:latin typeface="Kozuka Gothic Pro M" pitchFamily="34" charset="-128"/>
                  <a:ea typeface="Kozuka Gothic Pro M" pitchFamily="34" charset="-128"/>
                </a:rPr>
                <a:t>Transport</a:t>
              </a:r>
            </a:p>
          </p:txBody>
        </p:sp>
        <p:sp>
          <p:nvSpPr>
            <p:cNvPr id="4" name="Rectangle 12"/>
            <p:cNvSpPr>
              <a:spLocks/>
            </p:cNvSpPr>
            <p:nvPr/>
          </p:nvSpPr>
          <p:spPr bwMode="auto">
            <a:xfrm>
              <a:off x="4197031"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687" dirty="0">
                  <a:solidFill>
                    <a:schemeClr val="tx1"/>
                  </a:solidFill>
                  <a:latin typeface="Kozuka Gothic Pro M" pitchFamily="34" charset="-128"/>
                  <a:ea typeface="Kozuka Gothic Pro M" pitchFamily="34" charset="-128"/>
                </a:rPr>
                <a:t>Internet</a:t>
              </a:r>
              <a:endParaRPr lang="en-US" sz="1687" dirty="0">
                <a:latin typeface="Kozuka Gothic Pro M" pitchFamily="34" charset="-128"/>
                <a:ea typeface="Kozuka Gothic Pro M" pitchFamily="34" charset="-128"/>
              </a:endParaRPr>
            </a:p>
          </p:txBody>
        </p:sp>
        <p:sp>
          <p:nvSpPr>
            <p:cNvPr id="5" name="Rectangle 12"/>
            <p:cNvSpPr>
              <a:spLocks/>
            </p:cNvSpPr>
            <p:nvPr/>
          </p:nvSpPr>
          <p:spPr bwMode="auto">
            <a:xfrm>
              <a:off x="4197031" y="6655114"/>
              <a:ext cx="2454094"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1687" dirty="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687" dirty="0">
                  <a:latin typeface="Kozuka Gothic Pro M" pitchFamily="34" charset="-128"/>
                  <a:ea typeface="Kozuka Gothic Pro M" pitchFamily="34" charset="-128"/>
                </a:rPr>
                <a:t>Application</a:t>
              </a:r>
            </a:p>
          </p:txBody>
        </p:sp>
      </p:grpSp>
      <p:sp>
        <p:nvSpPr>
          <p:cNvPr id="15" name="Rectangle 12"/>
          <p:cNvSpPr>
            <a:spLocks/>
          </p:cNvSpPr>
          <p:nvPr/>
        </p:nvSpPr>
        <p:spPr bwMode="auto">
          <a:xfrm>
            <a:off x="3629991" y="1454286"/>
            <a:ext cx="569591" cy="23723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000" b="1" dirty="0">
                <a:latin typeface="Kozuka Gothic Pro M" pitchFamily="34" charset="-128"/>
                <a:ea typeface="Kozuka Gothic Pro M" pitchFamily="34" charset="-128"/>
              </a:rPr>
              <a:t>HTTP</a:t>
            </a:r>
          </a:p>
        </p:txBody>
      </p:sp>
      <p:grpSp>
        <p:nvGrpSpPr>
          <p:cNvPr id="18" name="Group 17"/>
          <p:cNvGrpSpPr/>
          <p:nvPr/>
        </p:nvGrpSpPr>
        <p:grpSpPr>
          <a:xfrm>
            <a:off x="3629993" y="1976673"/>
            <a:ext cx="938263" cy="332282"/>
            <a:chOff x="3884976" y="4481116"/>
            <a:chExt cx="1779224" cy="630105"/>
          </a:xfrm>
        </p:grpSpPr>
        <p:sp>
          <p:nvSpPr>
            <p:cNvPr id="16" name="Rectangle 12"/>
            <p:cNvSpPr>
              <a:spLocks/>
            </p:cNvSpPr>
            <p:nvPr/>
          </p:nvSpPr>
          <p:spPr bwMode="auto">
            <a:xfrm>
              <a:off x="3884976" y="4481116"/>
              <a:ext cx="177922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1266" b="1" dirty="0">
                  <a:solidFill>
                    <a:schemeClr val="tx1"/>
                  </a:solidFill>
                  <a:latin typeface="Kozuka Gothic Pro M" pitchFamily="34" charset="-128"/>
                  <a:ea typeface="Kozuka Gothic Pro M" pitchFamily="34" charset="-128"/>
                </a:rPr>
                <a:t>TCP</a:t>
              </a:r>
            </a:p>
          </p:txBody>
        </p:sp>
        <p:sp>
          <p:nvSpPr>
            <p:cNvPr id="17" name="Rectangle 12"/>
            <p:cNvSpPr>
              <a:spLocks/>
            </p:cNvSpPr>
            <p:nvPr/>
          </p:nvSpPr>
          <p:spPr bwMode="auto">
            <a:xfrm>
              <a:off x="4633074" y="4612000"/>
              <a:ext cx="957898" cy="3736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900" b="1" dirty="0">
                  <a:latin typeface="Kozuka Gothic Pro M" pitchFamily="34" charset="-128"/>
                  <a:ea typeface="Kozuka Gothic Pro M" pitchFamily="34" charset="-128"/>
                </a:rPr>
                <a:t>HTTP</a:t>
              </a:r>
            </a:p>
          </p:txBody>
        </p:sp>
      </p:grpSp>
      <p:grpSp>
        <p:nvGrpSpPr>
          <p:cNvPr id="23" name="Group 22"/>
          <p:cNvGrpSpPr/>
          <p:nvPr/>
        </p:nvGrpSpPr>
        <p:grpSpPr>
          <a:xfrm>
            <a:off x="3629992" y="2458877"/>
            <a:ext cx="1400314" cy="332282"/>
            <a:chOff x="3884976" y="5181600"/>
            <a:chExt cx="2160224" cy="630105"/>
          </a:xfrm>
        </p:grpSpPr>
        <p:sp>
          <p:nvSpPr>
            <p:cNvPr id="22" name="Rectangle 12"/>
            <p:cNvSpPr>
              <a:spLocks/>
            </p:cNvSpPr>
            <p:nvPr/>
          </p:nvSpPr>
          <p:spPr bwMode="auto">
            <a:xfrm>
              <a:off x="3884976" y="5181600"/>
              <a:ext cx="216022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1266" b="1" dirty="0">
                  <a:solidFill>
                    <a:schemeClr val="tx1"/>
                  </a:solidFill>
                  <a:latin typeface="Kozuka Gothic Pro M" pitchFamily="34" charset="-128"/>
                  <a:ea typeface="Kozuka Gothic Pro M" pitchFamily="34" charset="-128"/>
                </a:rPr>
                <a:t>IP</a:t>
              </a:r>
              <a:endParaRPr lang="en-US" sz="1266" b="1" dirty="0">
                <a:latin typeface="Kozuka Gothic Pro M" pitchFamily="34" charset="-128"/>
                <a:ea typeface="Kozuka Gothic Pro M" pitchFamily="34" charset="-128"/>
              </a:endParaRPr>
            </a:p>
          </p:txBody>
        </p:sp>
        <p:grpSp>
          <p:nvGrpSpPr>
            <p:cNvPr id="19" name="Group 18"/>
            <p:cNvGrpSpPr/>
            <p:nvPr/>
          </p:nvGrpSpPr>
          <p:grpSpPr>
            <a:xfrm>
              <a:off x="4412304" y="5259948"/>
              <a:ext cx="1502336" cy="473407"/>
              <a:chOff x="4023420" y="4559465"/>
              <a:chExt cx="1502336" cy="473407"/>
            </a:xfrm>
          </p:grpSpPr>
          <p:sp>
            <p:nvSpPr>
              <p:cNvPr id="20" name="Rectangle 12"/>
              <p:cNvSpPr>
                <a:spLocks/>
              </p:cNvSpPr>
              <p:nvPr/>
            </p:nvSpPr>
            <p:spPr bwMode="auto">
              <a:xfrm>
                <a:off x="4023420"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1055" b="1" dirty="0">
                    <a:solidFill>
                      <a:schemeClr val="tx1"/>
                    </a:solidFill>
                    <a:latin typeface="Kozuka Gothic Pro M" pitchFamily="34" charset="-128"/>
                    <a:ea typeface="Kozuka Gothic Pro M" pitchFamily="34" charset="-128"/>
                  </a:rPr>
                  <a:t>TCP</a:t>
                </a:r>
              </a:p>
            </p:txBody>
          </p:sp>
          <p:sp>
            <p:nvSpPr>
              <p:cNvPr id="21" name="Rectangle 12"/>
              <p:cNvSpPr>
                <a:spLocks/>
              </p:cNvSpPr>
              <p:nvPr/>
            </p:nvSpPr>
            <p:spPr bwMode="auto">
              <a:xfrm>
                <a:off x="4626195"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600" b="1" dirty="0">
                    <a:latin typeface="Kozuka Gothic Pro M" pitchFamily="34" charset="-128"/>
                    <a:ea typeface="Kozuka Gothic Pro M" pitchFamily="34" charset="-128"/>
                  </a:rPr>
                  <a:t>HTTP</a:t>
                </a:r>
              </a:p>
            </p:txBody>
          </p:sp>
        </p:grpSp>
      </p:grpSp>
      <p:grpSp>
        <p:nvGrpSpPr>
          <p:cNvPr id="30" name="Group 29"/>
          <p:cNvGrpSpPr/>
          <p:nvPr/>
        </p:nvGrpSpPr>
        <p:grpSpPr>
          <a:xfrm>
            <a:off x="3629992" y="2958444"/>
            <a:ext cx="1475315" cy="577713"/>
            <a:chOff x="1427253" y="5893725"/>
            <a:chExt cx="2293847" cy="1095515"/>
          </a:xfrm>
        </p:grpSpPr>
        <p:sp>
          <p:nvSpPr>
            <p:cNvPr id="24" name="Rectangle 12"/>
            <p:cNvSpPr>
              <a:spLocks/>
            </p:cNvSpPr>
            <p:nvPr/>
          </p:nvSpPr>
          <p:spPr bwMode="auto">
            <a:xfrm>
              <a:off x="1427253" y="5893725"/>
              <a:ext cx="2293847" cy="1095515"/>
            </a:xfrm>
            <a:prstGeom prst="rect">
              <a:avLst/>
            </a:prstGeom>
            <a:solidFill>
              <a:schemeClr val="accent1">
                <a:lumMod val="75000"/>
              </a:schemeClr>
            </a:solidFill>
            <a:ln w="25400">
              <a:solidFill>
                <a:schemeClr val="tx1"/>
              </a:solidFill>
              <a:miter lim="800000"/>
              <a:headEnd/>
              <a:tailEnd/>
            </a:ln>
          </p:spPr>
          <p:txBody>
            <a:bodyPr anchor="t" anchorCtr="0"/>
            <a:lstStyle/>
            <a:p>
              <a:r>
                <a:rPr lang="en-US" sz="1055" b="1" dirty="0">
                  <a:solidFill>
                    <a:schemeClr val="accent1">
                      <a:lumMod val="40000"/>
                      <a:lumOff val="60000"/>
                    </a:schemeClr>
                  </a:solidFill>
                  <a:latin typeface="Kozuka Gothic Pro M" pitchFamily="34" charset="-128"/>
                  <a:ea typeface="Kozuka Gothic Pro M" pitchFamily="34" charset="-128"/>
                </a:rPr>
                <a:t>Ethernet</a:t>
              </a:r>
            </a:p>
          </p:txBody>
        </p:sp>
        <p:grpSp>
          <p:nvGrpSpPr>
            <p:cNvPr id="25" name="Group 24"/>
            <p:cNvGrpSpPr/>
            <p:nvPr/>
          </p:nvGrpSpPr>
          <p:grpSpPr>
            <a:xfrm>
              <a:off x="1574188" y="6213515"/>
              <a:ext cx="1994512" cy="630105"/>
              <a:chOff x="3884976" y="5181600"/>
              <a:chExt cx="1994512" cy="630105"/>
            </a:xfrm>
          </p:grpSpPr>
          <p:sp>
            <p:nvSpPr>
              <p:cNvPr id="26" name="Rectangle 12"/>
              <p:cNvSpPr>
                <a:spLocks/>
              </p:cNvSpPr>
              <p:nvPr/>
            </p:nvSpPr>
            <p:spPr bwMode="auto">
              <a:xfrm>
                <a:off x="3884976" y="5181600"/>
                <a:ext cx="199451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1055" b="1" dirty="0">
                    <a:solidFill>
                      <a:schemeClr val="tx1"/>
                    </a:solidFill>
                    <a:latin typeface="Kozuka Gothic Pro M" pitchFamily="34" charset="-128"/>
                    <a:ea typeface="Kozuka Gothic Pro M" pitchFamily="34" charset="-128"/>
                  </a:rPr>
                  <a:t>IP</a:t>
                </a:r>
                <a:endParaRPr lang="en-US" sz="1055" b="1" dirty="0">
                  <a:latin typeface="Kozuka Gothic Pro M" pitchFamily="34" charset="-128"/>
                  <a:ea typeface="Kozuka Gothic Pro M" pitchFamily="34" charset="-128"/>
                </a:endParaRPr>
              </a:p>
            </p:txBody>
          </p:sp>
          <p:grpSp>
            <p:nvGrpSpPr>
              <p:cNvPr id="27" name="Group 26"/>
              <p:cNvGrpSpPr/>
              <p:nvPr/>
            </p:nvGrpSpPr>
            <p:grpSpPr>
              <a:xfrm>
                <a:off x="4279288" y="5259948"/>
                <a:ext cx="1502336" cy="473407"/>
                <a:chOff x="3890404" y="4559465"/>
                <a:chExt cx="1502336" cy="473407"/>
              </a:xfrm>
            </p:grpSpPr>
            <p:sp>
              <p:nvSpPr>
                <p:cNvPr id="28" name="Rectangle 12"/>
                <p:cNvSpPr>
                  <a:spLocks/>
                </p:cNvSpPr>
                <p:nvPr/>
              </p:nvSpPr>
              <p:spPr bwMode="auto">
                <a:xfrm>
                  <a:off x="3890404"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1055" b="1" dirty="0">
                      <a:solidFill>
                        <a:schemeClr val="tx1"/>
                      </a:solidFill>
                      <a:latin typeface="Kozuka Gothic Pro M" pitchFamily="34" charset="-128"/>
                      <a:ea typeface="Kozuka Gothic Pro M" pitchFamily="34" charset="-128"/>
                    </a:rPr>
                    <a:t>TCP</a:t>
                  </a:r>
                </a:p>
              </p:txBody>
            </p:sp>
            <p:sp>
              <p:nvSpPr>
                <p:cNvPr id="29" name="Rectangle 12"/>
                <p:cNvSpPr>
                  <a:spLocks/>
                </p:cNvSpPr>
                <p:nvPr/>
              </p:nvSpPr>
              <p:spPr bwMode="auto">
                <a:xfrm>
                  <a:off x="4500004"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600" b="1" dirty="0">
                      <a:latin typeface="Kozuka Gothic Pro M" pitchFamily="34" charset="-128"/>
                      <a:ea typeface="Kozuka Gothic Pro M" pitchFamily="34" charset="-128"/>
                    </a:rPr>
                    <a:t>HTTP</a:t>
                  </a:r>
                </a:p>
              </p:txBody>
            </p:sp>
          </p:grpSp>
        </p:grpSp>
      </p:grpSp>
      <p:cxnSp>
        <p:nvCxnSpPr>
          <p:cNvPr id="78" name="Straight Arrow Connector 77"/>
          <p:cNvCxnSpPr>
            <a:cxnSpLocks/>
            <a:stCxn id="15" idx="2"/>
            <a:endCxn id="16" idx="0"/>
          </p:cNvCxnSpPr>
          <p:nvPr/>
        </p:nvCxnSpPr>
        <p:spPr>
          <a:xfrm>
            <a:off x="3914787" y="1691516"/>
            <a:ext cx="184338" cy="285157"/>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6" idx="2"/>
            <a:endCxn id="22" idx="0"/>
          </p:cNvCxnSpPr>
          <p:nvPr/>
        </p:nvCxnSpPr>
        <p:spPr>
          <a:xfrm>
            <a:off x="4099125" y="2308955"/>
            <a:ext cx="231024" cy="14992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22" idx="2"/>
            <a:endCxn id="24" idx="0"/>
          </p:cNvCxnSpPr>
          <p:nvPr/>
        </p:nvCxnSpPr>
        <p:spPr>
          <a:xfrm>
            <a:off x="4330149" y="2791159"/>
            <a:ext cx="37501" cy="16728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08525" y="1419517"/>
            <a:ext cx="1588897" cy="351956"/>
          </a:xfrm>
          <a:prstGeom prst="rect">
            <a:avLst/>
          </a:prstGeom>
          <a:noFill/>
        </p:spPr>
        <p:txBody>
          <a:bodyPr wrap="none" rtlCol="0">
            <a:spAutoFit/>
          </a:bodyPr>
          <a:lstStyle/>
          <a:p>
            <a:pPr algn="l"/>
            <a:r>
              <a:rPr lang="en-US" sz="1687" dirty="0">
                <a:solidFill>
                  <a:schemeClr val="accent1">
                    <a:lumMod val="75000"/>
                  </a:schemeClr>
                </a:solidFill>
                <a:latin typeface="Kozuka Gothic Pro M" pitchFamily="34" charset="-128"/>
                <a:ea typeface="Kozuka Gothic Pro M" pitchFamily="34" charset="-128"/>
              </a:rPr>
              <a:t>message, data</a:t>
            </a:r>
          </a:p>
        </p:txBody>
      </p:sp>
      <p:sp>
        <p:nvSpPr>
          <p:cNvPr id="74" name="TextBox 73"/>
          <p:cNvSpPr txBox="1"/>
          <p:nvPr/>
        </p:nvSpPr>
        <p:spPr>
          <a:xfrm>
            <a:off x="5508525" y="1990028"/>
            <a:ext cx="2111475" cy="351956"/>
          </a:xfrm>
          <a:prstGeom prst="rect">
            <a:avLst/>
          </a:prstGeom>
          <a:noFill/>
        </p:spPr>
        <p:txBody>
          <a:bodyPr wrap="none" rtlCol="0">
            <a:spAutoFit/>
          </a:bodyPr>
          <a:lstStyle/>
          <a:p>
            <a:pPr algn="l"/>
            <a:r>
              <a:rPr lang="en-US" sz="1687" dirty="0">
                <a:solidFill>
                  <a:schemeClr val="accent1">
                    <a:lumMod val="75000"/>
                  </a:schemeClr>
                </a:solidFill>
                <a:latin typeface="Kozuka Gothic Pro M" pitchFamily="34" charset="-128"/>
                <a:ea typeface="Kozuka Gothic Pro M" pitchFamily="34" charset="-128"/>
              </a:rPr>
              <a:t>segment, datagram</a:t>
            </a:r>
          </a:p>
        </p:txBody>
      </p:sp>
      <p:sp>
        <p:nvSpPr>
          <p:cNvPr id="75" name="TextBox 74"/>
          <p:cNvSpPr txBox="1"/>
          <p:nvPr/>
        </p:nvSpPr>
        <p:spPr>
          <a:xfrm>
            <a:off x="5508525" y="2464290"/>
            <a:ext cx="846707" cy="351956"/>
          </a:xfrm>
          <a:prstGeom prst="rect">
            <a:avLst/>
          </a:prstGeom>
          <a:noFill/>
        </p:spPr>
        <p:txBody>
          <a:bodyPr wrap="none" rtlCol="0">
            <a:spAutoFit/>
          </a:bodyPr>
          <a:lstStyle/>
          <a:p>
            <a:pPr algn="l"/>
            <a:r>
              <a:rPr lang="en-US" sz="1687" dirty="0">
                <a:solidFill>
                  <a:schemeClr val="accent1">
                    <a:lumMod val="75000"/>
                  </a:schemeClr>
                </a:solidFill>
                <a:latin typeface="Kozuka Gothic Pro M" pitchFamily="34" charset="-128"/>
                <a:ea typeface="Kozuka Gothic Pro M" pitchFamily="34" charset="-128"/>
              </a:rPr>
              <a:t>packet</a:t>
            </a:r>
          </a:p>
        </p:txBody>
      </p:sp>
      <p:sp>
        <p:nvSpPr>
          <p:cNvPr id="76" name="TextBox 75"/>
          <p:cNvSpPr txBox="1"/>
          <p:nvPr/>
        </p:nvSpPr>
        <p:spPr>
          <a:xfrm>
            <a:off x="5508525" y="3064012"/>
            <a:ext cx="764953" cy="351956"/>
          </a:xfrm>
          <a:prstGeom prst="rect">
            <a:avLst/>
          </a:prstGeom>
          <a:noFill/>
        </p:spPr>
        <p:txBody>
          <a:bodyPr wrap="none" rtlCol="0">
            <a:spAutoFit/>
          </a:bodyPr>
          <a:lstStyle/>
          <a:p>
            <a:pPr algn="l"/>
            <a:r>
              <a:rPr lang="en-US" sz="1687" dirty="0">
                <a:solidFill>
                  <a:schemeClr val="accent1">
                    <a:lumMod val="75000"/>
                  </a:schemeClr>
                </a:solidFill>
                <a:latin typeface="Kozuka Gothic Pro M" pitchFamily="34" charset="-128"/>
                <a:ea typeface="Kozuka Gothic Pro M" pitchFamily="34" charset="-128"/>
              </a:rPr>
              <a:t>frame</a:t>
            </a:r>
          </a:p>
        </p:txBody>
      </p:sp>
      <p:sp>
        <p:nvSpPr>
          <p:cNvPr id="65" name="TextBox 64"/>
          <p:cNvSpPr txBox="1"/>
          <p:nvPr/>
        </p:nvSpPr>
        <p:spPr>
          <a:xfrm>
            <a:off x="1844344" y="3802655"/>
            <a:ext cx="5455340" cy="936282"/>
          </a:xfrm>
          <a:prstGeom prst="rect">
            <a:avLst/>
          </a:prstGeom>
          <a:noFill/>
        </p:spPr>
        <p:txBody>
          <a:bodyPr wrap="none" rtlCol="0">
            <a:spAutoFit/>
          </a:bodyPr>
          <a:lstStyle/>
          <a:p>
            <a:r>
              <a:rPr lang="en-US" sz="2109" b="1" dirty="0">
                <a:solidFill>
                  <a:schemeClr val="accent1">
                    <a:lumMod val="75000"/>
                  </a:schemeClr>
                </a:solidFill>
                <a:latin typeface="Kozuka Gothic Pro M" pitchFamily="34" charset="-128"/>
                <a:ea typeface="Kozuka Gothic Pro M" pitchFamily="34" charset="-128"/>
              </a:rPr>
              <a:t>All are “messages”.</a:t>
            </a:r>
          </a:p>
          <a:p>
            <a:r>
              <a:rPr lang="en-US" sz="2109" b="1" dirty="0">
                <a:solidFill>
                  <a:schemeClr val="accent1">
                    <a:lumMod val="75000"/>
                  </a:schemeClr>
                </a:solidFill>
                <a:latin typeface="Kozuka Gothic Pro M" pitchFamily="34" charset="-128"/>
                <a:ea typeface="Kozuka Gothic Pro M" pitchFamily="34" charset="-128"/>
              </a:rPr>
              <a:t>All are frequently referred to as “packets”</a:t>
            </a:r>
            <a:br>
              <a:rPr lang="en-US" sz="2109" b="1" dirty="0">
                <a:solidFill>
                  <a:schemeClr val="accent1">
                    <a:lumMod val="75000"/>
                  </a:schemeClr>
                </a:solidFill>
                <a:latin typeface="Kozuka Gothic Pro M" pitchFamily="34" charset="-128"/>
                <a:ea typeface="Kozuka Gothic Pro M" pitchFamily="34" charset="-128"/>
              </a:rPr>
            </a:br>
            <a:r>
              <a:rPr lang="en-US" sz="1266" b="1" dirty="0">
                <a:solidFill>
                  <a:schemeClr val="accent1">
                    <a:lumMod val="75000"/>
                  </a:schemeClr>
                </a:solidFill>
                <a:latin typeface="Kozuka Gothic Pro M" pitchFamily="34" charset="-128"/>
                <a:ea typeface="Kozuka Gothic Pro M" pitchFamily="34" charset="-128"/>
              </a:rPr>
              <a:t>(and for the purposes of this class, that’s ok).</a:t>
            </a:r>
            <a:endParaRPr lang="en-US" sz="2109" b="1" dirty="0">
              <a:solidFill>
                <a:schemeClr val="accent1">
                  <a:lumMod val="75000"/>
                </a:schemeClr>
              </a:solidFill>
              <a:latin typeface="Kozuka Gothic Pro M" pitchFamily="34" charset="-128"/>
              <a:ea typeface="Kozuka Gothic Pro M" pitchFamily="34" charset="-128"/>
            </a:endParaRPr>
          </a:p>
        </p:txBody>
      </p:sp>
    </p:spTree>
    <p:extLst>
      <p:ext uri="{BB962C8B-B14F-4D97-AF65-F5344CB8AC3E}">
        <p14:creationId xmlns:p14="http://schemas.microsoft.com/office/powerpoint/2010/main" val="2256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rlen\Local Settings\Temporary Internet Files\Content.IE5\60JUL2MZ\MC900435242[1].png"/>
          <p:cNvPicPr>
            <a:picLocks noChangeAspect="1" noChangeArrowheads="1"/>
          </p:cNvPicPr>
          <p:nvPr/>
        </p:nvPicPr>
        <p:blipFill>
          <a:blip r:embed="rId3"/>
          <a:srcRect/>
          <a:stretch>
            <a:fillRect/>
          </a:stretch>
        </p:blipFill>
        <p:spPr bwMode="auto">
          <a:xfrm>
            <a:off x="7344668" y="1285875"/>
            <a:ext cx="548478" cy="1084957"/>
          </a:xfrm>
          <a:prstGeom prst="rect">
            <a:avLst/>
          </a:prstGeom>
          <a:noFill/>
        </p:spPr>
      </p:pic>
      <p:pic>
        <p:nvPicPr>
          <p:cNvPr id="1027" name="Picture 3" descr="C:\Documents and Settings\arlen\Local Settings\Temporary Internet Files\Content.IE5\QLKWF6EG\MP900314180[1].jpg"/>
          <p:cNvPicPr>
            <a:picLocks noChangeAspect="1" noChangeArrowheads="1"/>
          </p:cNvPicPr>
          <p:nvPr/>
        </p:nvPicPr>
        <p:blipFill>
          <a:blip r:embed="rId4"/>
          <a:srcRect/>
          <a:stretch>
            <a:fillRect/>
          </a:stretch>
        </p:blipFill>
        <p:spPr bwMode="auto">
          <a:xfrm>
            <a:off x="1143000" y="1326059"/>
            <a:ext cx="817066" cy="573308"/>
          </a:xfrm>
          <a:prstGeom prst="rect">
            <a:avLst/>
          </a:prstGeom>
          <a:noFill/>
        </p:spPr>
      </p:pic>
      <p:sp>
        <p:nvSpPr>
          <p:cNvPr id="2" name="Title 1"/>
          <p:cNvSpPr>
            <a:spLocks noGrp="1"/>
          </p:cNvSpPr>
          <p:nvPr>
            <p:ph type="title"/>
          </p:nvPr>
        </p:nvSpPr>
        <p:spPr/>
        <p:txBody>
          <a:bodyPr/>
          <a:lstStyle/>
          <a:p>
            <a:r>
              <a:rPr lang="en-US" dirty="0"/>
              <a:t>Web Browsing</a:t>
            </a:r>
          </a:p>
        </p:txBody>
      </p:sp>
      <p:grpSp>
        <p:nvGrpSpPr>
          <p:cNvPr id="7" name="Group 6"/>
          <p:cNvGrpSpPr/>
          <p:nvPr/>
        </p:nvGrpSpPr>
        <p:grpSpPr>
          <a:xfrm>
            <a:off x="1638598" y="1446609"/>
            <a:ext cx="158627" cy="2759108"/>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Transport</a:t>
              </a: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Internet</a:t>
              </a:r>
              <a:endParaRPr lang="en-US" sz="738"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738" dirty="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738" dirty="0">
                  <a:latin typeface="Kozuka Gothic Pro M" pitchFamily="34" charset="-128"/>
                  <a:ea typeface="Kozuka Gothic Pro M" pitchFamily="34" charset="-128"/>
                </a:rPr>
                <a:t>Application</a:t>
              </a:r>
            </a:p>
          </p:txBody>
        </p:sp>
      </p:grpSp>
      <p:grpSp>
        <p:nvGrpSpPr>
          <p:cNvPr id="8" name="Group 7"/>
          <p:cNvGrpSpPr/>
          <p:nvPr/>
        </p:nvGrpSpPr>
        <p:grpSpPr>
          <a:xfrm>
            <a:off x="7304484" y="1446609"/>
            <a:ext cx="158627" cy="2759108"/>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Transport</a:t>
              </a: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Internet</a:t>
              </a:r>
              <a:endParaRPr lang="en-US" sz="738"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738" dirty="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738" dirty="0">
                  <a:latin typeface="Kozuka Gothic Pro M" pitchFamily="34" charset="-128"/>
                  <a:ea typeface="Kozuka Gothic Pro M" pitchFamily="34" charset="-128"/>
                </a:rPr>
                <a:t>Application</a:t>
              </a: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168" y="1526977"/>
            <a:ext cx="568484" cy="602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253497">
            <a:off x="2717097" y="1794946"/>
            <a:ext cx="281285" cy="443024"/>
          </a:xfrm>
          <a:prstGeom prst="rect">
            <a:avLst/>
          </a:prstGeom>
        </p:spPr>
      </p:pic>
      <p:pic>
        <p:nvPicPr>
          <p:cNvPr id="1030" name="Picture 6" descr="C:\Documents and Settings\arlen\Local Settings\Temporary Internet Files\Content.IE5\S1C6TV35\MC900432567[1].png"/>
          <p:cNvPicPr>
            <a:picLocks noChangeAspect="1" noChangeArrowheads="1"/>
          </p:cNvPicPr>
          <p:nvPr/>
        </p:nvPicPr>
        <p:blipFill>
          <a:blip r:embed="rId7"/>
          <a:srcRect/>
          <a:stretch>
            <a:fillRect/>
          </a:stretch>
        </p:blipFill>
        <p:spPr bwMode="auto">
          <a:xfrm>
            <a:off x="1879699" y="4098726"/>
            <a:ext cx="683001" cy="683001"/>
          </a:xfrm>
          <a:prstGeom prst="rect">
            <a:avLst/>
          </a:prstGeom>
          <a:noFill/>
        </p:spPr>
      </p:pic>
      <p:sp>
        <p:nvSpPr>
          <p:cNvPr id="1032" name="Cloud"/>
          <p:cNvSpPr>
            <a:spLocks noChangeAspect="1" noEditPoints="1" noChangeArrowheads="1"/>
          </p:cNvSpPr>
          <p:nvPr/>
        </p:nvSpPr>
        <p:spPr bwMode="auto">
          <a:xfrm>
            <a:off x="3286125" y="4179094"/>
            <a:ext cx="659594" cy="44202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48220" tIns="24110" rIns="48220" bIns="24110" numCol="1" anchor="t" anchorCtr="0" compatLnSpc="1">
            <a:prstTxWarp prst="textNoShape">
              <a:avLst/>
            </a:prstTxWarp>
          </a:bodyPr>
          <a:lstStyle/>
          <a:p>
            <a:endParaRPr lang="en-US" sz="1423"/>
          </a:p>
        </p:txBody>
      </p:sp>
      <p:pic>
        <p:nvPicPr>
          <p:cNvPr id="27" name="Picture 26" descr="cableModem.gif"/>
          <p:cNvPicPr>
            <a:picLocks noChangeAspect="1"/>
          </p:cNvPicPr>
          <p:nvPr/>
        </p:nvPicPr>
        <p:blipFill>
          <a:blip r:embed="rId8"/>
          <a:stretch>
            <a:fillRect/>
          </a:stretch>
        </p:blipFill>
        <p:spPr>
          <a:xfrm>
            <a:off x="2844106" y="4098727"/>
            <a:ext cx="190280" cy="416905"/>
          </a:xfrm>
          <a:prstGeom prst="rect">
            <a:avLst/>
          </a:prstGeom>
        </p:spPr>
      </p:pic>
      <p:cxnSp>
        <p:nvCxnSpPr>
          <p:cNvPr id="29" name="Straight Connector 28"/>
          <p:cNvCxnSpPr>
            <a:stCxn id="1030" idx="3"/>
            <a:endCxn id="27" idx="1"/>
          </p:cNvCxnSpPr>
          <p:nvPr/>
        </p:nvCxnSpPr>
        <p:spPr>
          <a:xfrm flipV="1">
            <a:off x="2562700" y="4307179"/>
            <a:ext cx="281405" cy="13304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30" name="Cloud"/>
          <p:cNvSpPr>
            <a:spLocks noChangeAspect="1" noEditPoints="1" noChangeArrowheads="1"/>
          </p:cNvSpPr>
          <p:nvPr/>
        </p:nvSpPr>
        <p:spPr bwMode="auto">
          <a:xfrm>
            <a:off x="4853285" y="4179094"/>
            <a:ext cx="659594" cy="44202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48220" tIns="24110" rIns="48220" bIns="24110" numCol="1" anchor="t" anchorCtr="0" compatLnSpc="1">
            <a:prstTxWarp prst="textNoShape">
              <a:avLst/>
            </a:prstTxWarp>
          </a:bodyPr>
          <a:lstStyle/>
          <a:p>
            <a:endParaRPr lang="en-US" sz="1423"/>
          </a:p>
        </p:txBody>
      </p:sp>
      <p:cxnSp>
        <p:nvCxnSpPr>
          <p:cNvPr id="32" name="Straight Connector 31"/>
          <p:cNvCxnSpPr>
            <a:stCxn id="27" idx="3"/>
            <a:endCxn id="1032" idx="0"/>
          </p:cNvCxnSpPr>
          <p:nvPr/>
        </p:nvCxnSpPr>
        <p:spPr>
          <a:xfrm>
            <a:off x="3034385" y="4307179"/>
            <a:ext cx="253786" cy="9292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3" name="Picture 32" descr="router.gif"/>
          <p:cNvPicPr>
            <a:picLocks noChangeAspect="1"/>
          </p:cNvPicPr>
          <p:nvPr/>
        </p:nvPicPr>
        <p:blipFill>
          <a:blip r:embed="rId9"/>
          <a:stretch>
            <a:fillRect/>
          </a:stretch>
        </p:blipFill>
        <p:spPr>
          <a:xfrm>
            <a:off x="4170164" y="4058543"/>
            <a:ext cx="381744" cy="535020"/>
          </a:xfrm>
          <a:prstGeom prst="rect">
            <a:avLst/>
          </a:prstGeom>
        </p:spPr>
      </p:pic>
      <p:pic>
        <p:nvPicPr>
          <p:cNvPr id="34" name="Picture 33" descr="router.gif"/>
          <p:cNvPicPr>
            <a:picLocks noChangeAspect="1"/>
          </p:cNvPicPr>
          <p:nvPr/>
        </p:nvPicPr>
        <p:blipFill>
          <a:blip r:embed="rId9"/>
          <a:stretch>
            <a:fillRect/>
          </a:stretch>
        </p:blipFill>
        <p:spPr>
          <a:xfrm>
            <a:off x="5777508" y="4018360"/>
            <a:ext cx="381744" cy="535020"/>
          </a:xfrm>
          <a:prstGeom prst="rect">
            <a:avLst/>
          </a:prstGeom>
        </p:spPr>
      </p:pic>
      <p:pic>
        <p:nvPicPr>
          <p:cNvPr id="42" name="Picture 41" descr="nic.gif"/>
          <p:cNvPicPr>
            <a:picLocks noChangeAspect="1"/>
          </p:cNvPicPr>
          <p:nvPr/>
        </p:nvPicPr>
        <p:blipFill>
          <a:blip r:embed="rId10"/>
          <a:stretch>
            <a:fillRect/>
          </a:stretch>
        </p:blipFill>
        <p:spPr>
          <a:xfrm>
            <a:off x="1477863" y="4018359"/>
            <a:ext cx="452065" cy="272212"/>
          </a:xfrm>
          <a:prstGeom prst="rect">
            <a:avLst/>
          </a:prstGeom>
        </p:spPr>
      </p:pic>
      <p:pic>
        <p:nvPicPr>
          <p:cNvPr id="43" name="Picture 42" descr="nic.gif"/>
          <p:cNvPicPr>
            <a:picLocks noChangeAspect="1"/>
          </p:cNvPicPr>
          <p:nvPr/>
        </p:nvPicPr>
        <p:blipFill>
          <a:blip r:embed="rId10"/>
          <a:stretch>
            <a:fillRect/>
          </a:stretch>
        </p:blipFill>
        <p:spPr>
          <a:xfrm>
            <a:off x="7143750" y="4018359"/>
            <a:ext cx="452065" cy="272212"/>
          </a:xfrm>
          <a:prstGeom prst="rect">
            <a:avLst/>
          </a:prstGeom>
        </p:spPr>
      </p:pic>
      <p:cxnSp>
        <p:nvCxnSpPr>
          <p:cNvPr id="49" name="Straight Connector 48"/>
          <p:cNvCxnSpPr>
            <a:stCxn id="42" idx="2"/>
            <a:endCxn id="1030" idx="1"/>
          </p:cNvCxnSpPr>
          <p:nvPr/>
        </p:nvCxnSpPr>
        <p:spPr>
          <a:xfrm rot="16200000" flipH="1">
            <a:off x="1716969" y="4277498"/>
            <a:ext cx="149656" cy="175803"/>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32" idx="2"/>
            <a:endCxn id="33" idx="1"/>
          </p:cNvCxnSpPr>
          <p:nvPr/>
        </p:nvCxnSpPr>
        <p:spPr>
          <a:xfrm flipV="1">
            <a:off x="3945169" y="4326054"/>
            <a:ext cx="224995" cy="74050"/>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3"/>
            <a:endCxn id="30" idx="0"/>
          </p:cNvCxnSpPr>
          <p:nvPr/>
        </p:nvCxnSpPr>
        <p:spPr>
          <a:xfrm>
            <a:off x="4551908" y="4326054"/>
            <a:ext cx="303423" cy="74050"/>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0" idx="2"/>
            <a:endCxn id="34" idx="1"/>
          </p:cNvCxnSpPr>
          <p:nvPr/>
        </p:nvCxnSpPr>
        <p:spPr>
          <a:xfrm flipV="1">
            <a:off x="5512330" y="4285870"/>
            <a:ext cx="265178" cy="11423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57" name="Picture 56" descr="switch.gif"/>
          <p:cNvPicPr>
            <a:picLocks noChangeAspect="1"/>
          </p:cNvPicPr>
          <p:nvPr/>
        </p:nvPicPr>
        <p:blipFill>
          <a:blip r:embed="rId11"/>
          <a:stretch>
            <a:fillRect/>
          </a:stretch>
        </p:blipFill>
        <p:spPr>
          <a:xfrm>
            <a:off x="6460629" y="4380012"/>
            <a:ext cx="713259" cy="149785"/>
          </a:xfrm>
          <a:prstGeom prst="rect">
            <a:avLst/>
          </a:prstGeom>
        </p:spPr>
      </p:pic>
      <p:cxnSp>
        <p:nvCxnSpPr>
          <p:cNvPr id="82" name="Straight Connector 81"/>
          <p:cNvCxnSpPr>
            <a:stCxn id="34" idx="3"/>
            <a:endCxn id="57" idx="1"/>
          </p:cNvCxnSpPr>
          <p:nvPr/>
        </p:nvCxnSpPr>
        <p:spPr>
          <a:xfrm>
            <a:off x="6159252" y="4285870"/>
            <a:ext cx="301377" cy="16903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7" idx="3"/>
            <a:endCxn id="43" idx="2"/>
          </p:cNvCxnSpPr>
          <p:nvPr/>
        </p:nvCxnSpPr>
        <p:spPr>
          <a:xfrm flipV="1">
            <a:off x="7173888" y="4290571"/>
            <a:ext cx="195895" cy="164333"/>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565684" y="1044774"/>
            <a:ext cx="4012638" cy="287130"/>
          </a:xfrm>
          <a:prstGeom prst="rect">
            <a:avLst/>
          </a:prstGeom>
          <a:noFill/>
        </p:spPr>
        <p:txBody>
          <a:bodyPr wrap="none" rtlCol="0">
            <a:spAutoFit/>
          </a:bodyPr>
          <a:lstStyle/>
          <a:p>
            <a:r>
              <a:rPr lang="en-US" sz="1266" dirty="0">
                <a:solidFill>
                  <a:schemeClr val="accent1">
                    <a:lumMod val="75000"/>
                  </a:schemeClr>
                </a:solidFill>
                <a:latin typeface="Kozuka Gothic Pro M" pitchFamily="34" charset="-128"/>
                <a:ea typeface="Kozuka Gothic Pro M" pitchFamily="34" charset="-128"/>
              </a:rPr>
              <a:t>1. TCP three-way-handshake: </a:t>
            </a:r>
            <a:r>
              <a:rPr lang="en-US" sz="1266" i="1" dirty="0">
                <a:solidFill>
                  <a:schemeClr val="accent1">
                    <a:lumMod val="75000"/>
                  </a:schemeClr>
                </a:solidFill>
                <a:latin typeface="Kozuka Gothic Pro M" pitchFamily="34" charset="-128"/>
                <a:ea typeface="Kozuka Gothic Pro M" pitchFamily="34" charset="-128"/>
              </a:rPr>
              <a:t>establish a connection</a:t>
            </a:r>
          </a:p>
        </p:txBody>
      </p:sp>
      <p:cxnSp>
        <p:nvCxnSpPr>
          <p:cNvPr id="91" name="Straight Arrow Connector 90"/>
          <p:cNvCxnSpPr>
            <a:stCxn id="2050" idx="2"/>
          </p:cNvCxnSpPr>
          <p:nvPr/>
        </p:nvCxnSpPr>
        <p:spPr>
          <a:xfrm rot="5400000">
            <a:off x="1996642" y="2273822"/>
            <a:ext cx="633021" cy="344517"/>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2350470" y="2762590"/>
            <a:ext cx="588623"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1. SYN</a:t>
            </a:r>
          </a:p>
        </p:txBody>
      </p:sp>
      <p:sp>
        <p:nvSpPr>
          <p:cNvPr id="97" name="TextBox 96"/>
          <p:cNvSpPr txBox="1"/>
          <p:nvPr/>
        </p:nvSpPr>
        <p:spPr>
          <a:xfrm>
            <a:off x="5774961" y="2762590"/>
            <a:ext cx="942887"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2. SYN+ACK</a:t>
            </a:r>
          </a:p>
        </p:txBody>
      </p:sp>
      <p:sp>
        <p:nvSpPr>
          <p:cNvPr id="99" name="TextBox 98"/>
          <p:cNvSpPr txBox="1"/>
          <p:nvPr/>
        </p:nvSpPr>
        <p:spPr>
          <a:xfrm>
            <a:off x="2905714" y="2762590"/>
            <a:ext cx="591829"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3. ACK</a:t>
            </a:r>
          </a:p>
        </p:txBody>
      </p:sp>
      <p:cxnSp>
        <p:nvCxnSpPr>
          <p:cNvPr id="103" name="Straight Arrow Connector 102"/>
          <p:cNvCxnSpPr>
            <a:stCxn id="150" idx="2"/>
            <a:endCxn id="152" idx="0"/>
          </p:cNvCxnSpPr>
          <p:nvPr/>
        </p:nvCxnSpPr>
        <p:spPr>
          <a:xfrm rot="5400000">
            <a:off x="1993197" y="3124275"/>
            <a:ext cx="301377" cy="837"/>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152" idx="2"/>
            <a:endCxn id="5" idx="3"/>
          </p:cNvCxnSpPr>
          <p:nvPr/>
        </p:nvCxnSpPr>
        <p:spPr>
          <a:xfrm rot="5400000">
            <a:off x="1773028" y="3500079"/>
            <a:ext cx="395056" cy="346660"/>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151" idx="2"/>
            <a:endCxn id="153" idx="0"/>
          </p:cNvCxnSpPr>
          <p:nvPr/>
        </p:nvCxnSpPr>
        <p:spPr>
          <a:xfrm rot="5400000">
            <a:off x="6772234" y="3124092"/>
            <a:ext cx="301377" cy="365"/>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53" idx="2"/>
            <a:endCxn id="11" idx="1"/>
          </p:cNvCxnSpPr>
          <p:nvPr/>
        </p:nvCxnSpPr>
        <p:spPr>
          <a:xfrm rot="16200000" flipH="1">
            <a:off x="6916085" y="3482537"/>
            <a:ext cx="395056" cy="381744"/>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a:off x="1729961" y="1366242"/>
            <a:ext cx="542136"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client</a:t>
            </a:r>
          </a:p>
        </p:txBody>
      </p:sp>
      <p:sp>
        <p:nvSpPr>
          <p:cNvPr id="122" name="TextBox 121"/>
          <p:cNvSpPr txBox="1"/>
          <p:nvPr/>
        </p:nvSpPr>
        <p:spPr>
          <a:xfrm>
            <a:off x="6797224" y="1372395"/>
            <a:ext cx="579005"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server</a:t>
            </a:r>
          </a:p>
        </p:txBody>
      </p:sp>
      <p:grpSp>
        <p:nvGrpSpPr>
          <p:cNvPr id="130" name="Group 129"/>
          <p:cNvGrpSpPr/>
          <p:nvPr/>
        </p:nvGrpSpPr>
        <p:grpSpPr>
          <a:xfrm>
            <a:off x="1827896" y="3897809"/>
            <a:ext cx="361652" cy="108931"/>
            <a:chOff x="1440149" y="7140766"/>
            <a:chExt cx="685800" cy="206566"/>
          </a:xfrm>
        </p:grpSpPr>
        <p:sp>
          <p:nvSpPr>
            <p:cNvPr id="129" name="Rectangle 128"/>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grpSp>
          <p:nvGrpSpPr>
            <p:cNvPr id="123" name="Group 122"/>
            <p:cNvGrpSpPr/>
            <p:nvPr/>
          </p:nvGrpSpPr>
          <p:grpSpPr>
            <a:xfrm>
              <a:off x="1549400" y="7162800"/>
              <a:ext cx="533400" cy="152400"/>
              <a:chOff x="3965766" y="6205251"/>
              <a:chExt cx="533400" cy="152400"/>
            </a:xfrm>
          </p:grpSpPr>
          <p:sp>
            <p:nvSpPr>
              <p:cNvPr id="124" name="Rectangle 123"/>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125" name="Rectangle 124"/>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grpSp>
      </p:grpSp>
      <p:grpSp>
        <p:nvGrpSpPr>
          <p:cNvPr id="131" name="Group 130"/>
          <p:cNvGrpSpPr/>
          <p:nvPr/>
        </p:nvGrpSpPr>
        <p:grpSpPr>
          <a:xfrm>
            <a:off x="6902649" y="3949612"/>
            <a:ext cx="361652" cy="108931"/>
            <a:chOff x="1440149" y="7140766"/>
            <a:chExt cx="685800" cy="206566"/>
          </a:xfrm>
        </p:grpSpPr>
        <p:sp>
          <p:nvSpPr>
            <p:cNvPr id="132" name="Rectangle 131"/>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grpSp>
          <p:nvGrpSpPr>
            <p:cNvPr id="133" name="Group 132"/>
            <p:cNvGrpSpPr/>
            <p:nvPr/>
          </p:nvGrpSpPr>
          <p:grpSpPr>
            <a:xfrm>
              <a:off x="1549400" y="7162800"/>
              <a:ext cx="533400" cy="152400"/>
              <a:chOff x="3965766" y="6205251"/>
              <a:chExt cx="533400" cy="152400"/>
            </a:xfrm>
          </p:grpSpPr>
          <p:sp>
            <p:nvSpPr>
              <p:cNvPr id="134" name="Rectangle 133"/>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135" name="Rectangle 134"/>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grpSp>
      </p:grpSp>
      <p:sp>
        <p:nvSpPr>
          <p:cNvPr id="142" name="TextBox 141"/>
          <p:cNvSpPr txBox="1"/>
          <p:nvPr/>
        </p:nvSpPr>
        <p:spPr>
          <a:xfrm>
            <a:off x="2321719" y="2448845"/>
            <a:ext cx="1176925" cy="287130"/>
          </a:xfrm>
          <a:prstGeom prst="rect">
            <a:avLst/>
          </a:prstGeom>
          <a:noFill/>
        </p:spPr>
        <p:txBody>
          <a:bodyPr wrap="none" rtlCol="0">
            <a:spAutoFit/>
          </a:bodyPr>
          <a:lstStyle/>
          <a:p>
            <a:pPr algn="l"/>
            <a:r>
              <a:rPr lang="en-US" sz="633" dirty="0">
                <a:solidFill>
                  <a:schemeClr val="accent1">
                    <a:lumMod val="75000"/>
                  </a:schemeClr>
                </a:solidFill>
                <a:latin typeface="Kozuka Gothic Pro M" pitchFamily="34" charset="-128"/>
                <a:ea typeface="Kozuka Gothic Pro M" pitchFamily="34" charset="-128"/>
              </a:rPr>
              <a:t>Note: There’s a DNS lookup</a:t>
            </a:r>
            <a:br>
              <a:rPr lang="en-US" sz="633" dirty="0">
                <a:solidFill>
                  <a:schemeClr val="accent1">
                    <a:lumMod val="75000"/>
                  </a:schemeClr>
                </a:solidFill>
                <a:latin typeface="Kozuka Gothic Pro M" pitchFamily="34" charset="-128"/>
                <a:ea typeface="Kozuka Gothic Pro M" pitchFamily="34" charset="-128"/>
              </a:rPr>
            </a:br>
            <a:r>
              <a:rPr lang="en-US" sz="633" dirty="0">
                <a:solidFill>
                  <a:schemeClr val="accent1">
                    <a:lumMod val="75000"/>
                  </a:schemeClr>
                </a:solidFill>
                <a:latin typeface="Kozuka Gothic Pro M" pitchFamily="34" charset="-128"/>
                <a:ea typeface="Kozuka Gothic Pro M" pitchFamily="34" charset="-128"/>
              </a:rPr>
              <a:t>of hostname over UDP...</a:t>
            </a:r>
          </a:p>
        </p:txBody>
      </p:sp>
      <p:sp>
        <p:nvSpPr>
          <p:cNvPr id="150" name="Rectangle 149"/>
          <p:cNvSpPr/>
          <p:nvPr/>
        </p:nvSpPr>
        <p:spPr>
          <a:xfrm>
            <a:off x="1882692" y="2772668"/>
            <a:ext cx="522387" cy="200918"/>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TCP</a:t>
            </a:r>
          </a:p>
        </p:txBody>
      </p:sp>
      <p:sp>
        <p:nvSpPr>
          <p:cNvPr id="151" name="Rectangle 150"/>
          <p:cNvSpPr/>
          <p:nvPr/>
        </p:nvSpPr>
        <p:spPr>
          <a:xfrm>
            <a:off x="6661912" y="2772668"/>
            <a:ext cx="522387" cy="200918"/>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TCP</a:t>
            </a:r>
          </a:p>
        </p:txBody>
      </p:sp>
      <p:sp>
        <p:nvSpPr>
          <p:cNvPr id="152" name="Rectangle 151"/>
          <p:cNvSpPr/>
          <p:nvPr/>
        </p:nvSpPr>
        <p:spPr>
          <a:xfrm>
            <a:off x="1882692" y="3274963"/>
            <a:ext cx="522387" cy="200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IP</a:t>
            </a:r>
          </a:p>
        </p:txBody>
      </p:sp>
      <p:sp>
        <p:nvSpPr>
          <p:cNvPr id="153" name="Rectangle 152"/>
          <p:cNvSpPr/>
          <p:nvPr/>
        </p:nvSpPr>
        <p:spPr>
          <a:xfrm>
            <a:off x="6661547" y="3274963"/>
            <a:ext cx="522387" cy="200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IP</a:t>
            </a:r>
          </a:p>
        </p:txBody>
      </p:sp>
      <p:sp>
        <p:nvSpPr>
          <p:cNvPr id="62" name="TextBox 61"/>
          <p:cNvSpPr txBox="1"/>
          <p:nvPr/>
        </p:nvSpPr>
        <p:spPr>
          <a:xfrm>
            <a:off x="7443777" y="3897809"/>
            <a:ext cx="423514" cy="222240"/>
          </a:xfrm>
          <a:prstGeom prst="rect">
            <a:avLst/>
          </a:prstGeom>
          <a:noFill/>
        </p:spPr>
        <p:txBody>
          <a:bodyPr wrap="none" rtlCol="0">
            <a:spAutoFit/>
          </a:bodyPr>
          <a:lstStyle/>
          <a:p>
            <a:r>
              <a:rPr lang="en-US" sz="844" b="1" dirty="0">
                <a:solidFill>
                  <a:schemeClr val="accent1">
                    <a:lumMod val="75000"/>
                  </a:schemeClr>
                </a:solidFill>
                <a:latin typeface="Kozuka Gothic Pro M" pitchFamily="34" charset="-128"/>
                <a:ea typeface="Kozuka Gothic Pro M" pitchFamily="34" charset="-128"/>
              </a:rPr>
              <a:t>MAC</a:t>
            </a:r>
          </a:p>
        </p:txBody>
      </p:sp>
      <p:sp>
        <p:nvSpPr>
          <p:cNvPr id="63" name="TextBox 62"/>
          <p:cNvSpPr txBox="1"/>
          <p:nvPr/>
        </p:nvSpPr>
        <p:spPr>
          <a:xfrm>
            <a:off x="1274524" y="3937992"/>
            <a:ext cx="423514" cy="222240"/>
          </a:xfrm>
          <a:prstGeom prst="rect">
            <a:avLst/>
          </a:prstGeom>
          <a:noFill/>
        </p:spPr>
        <p:txBody>
          <a:bodyPr wrap="none" rtlCol="0">
            <a:spAutoFit/>
          </a:bodyPr>
          <a:lstStyle/>
          <a:p>
            <a:r>
              <a:rPr lang="en-US" sz="844" b="1" dirty="0">
                <a:solidFill>
                  <a:schemeClr val="accent1">
                    <a:lumMod val="75000"/>
                  </a:schemeClr>
                </a:solidFill>
                <a:latin typeface="Kozuka Gothic Pro M" pitchFamily="34" charset="-128"/>
                <a:ea typeface="Kozuka Gothic Pro M" pitchFamily="34" charset="-128"/>
              </a:rPr>
              <a:t>MAC</a:t>
            </a:r>
          </a:p>
        </p:txBody>
      </p:sp>
    </p:spTree>
    <p:extLst>
      <p:ext uri="{BB962C8B-B14F-4D97-AF65-F5344CB8AC3E}">
        <p14:creationId xmlns:p14="http://schemas.microsoft.com/office/powerpoint/2010/main" val="214568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rlen\Local Settings\Temporary Internet Files\Content.IE5\60JUL2MZ\MC900435242[1].png"/>
          <p:cNvPicPr>
            <a:picLocks noChangeAspect="1" noChangeArrowheads="1"/>
          </p:cNvPicPr>
          <p:nvPr/>
        </p:nvPicPr>
        <p:blipFill>
          <a:blip r:embed="rId3"/>
          <a:srcRect/>
          <a:stretch>
            <a:fillRect/>
          </a:stretch>
        </p:blipFill>
        <p:spPr bwMode="auto">
          <a:xfrm>
            <a:off x="7344668" y="1285875"/>
            <a:ext cx="548478" cy="1084957"/>
          </a:xfrm>
          <a:prstGeom prst="rect">
            <a:avLst/>
          </a:prstGeom>
          <a:noFill/>
        </p:spPr>
      </p:pic>
      <p:pic>
        <p:nvPicPr>
          <p:cNvPr id="1027" name="Picture 3" descr="C:\Documents and Settings\arlen\Local Settings\Temporary Internet Files\Content.IE5\QLKWF6EG\MP900314180[1].jpg"/>
          <p:cNvPicPr>
            <a:picLocks noChangeAspect="1" noChangeArrowheads="1"/>
          </p:cNvPicPr>
          <p:nvPr/>
        </p:nvPicPr>
        <p:blipFill>
          <a:blip r:embed="rId4"/>
          <a:srcRect/>
          <a:stretch>
            <a:fillRect/>
          </a:stretch>
        </p:blipFill>
        <p:spPr bwMode="auto">
          <a:xfrm>
            <a:off x="1143000" y="1326059"/>
            <a:ext cx="817066" cy="573308"/>
          </a:xfrm>
          <a:prstGeom prst="rect">
            <a:avLst/>
          </a:prstGeom>
          <a:noFill/>
        </p:spPr>
      </p:pic>
      <p:sp>
        <p:nvSpPr>
          <p:cNvPr id="2" name="Title 1"/>
          <p:cNvSpPr>
            <a:spLocks noGrp="1"/>
          </p:cNvSpPr>
          <p:nvPr>
            <p:ph type="title"/>
          </p:nvPr>
        </p:nvSpPr>
        <p:spPr/>
        <p:txBody>
          <a:bodyPr/>
          <a:lstStyle/>
          <a:p>
            <a:r>
              <a:rPr lang="en-US" dirty="0"/>
              <a:t>Web Browsing</a:t>
            </a:r>
          </a:p>
        </p:txBody>
      </p:sp>
      <p:grpSp>
        <p:nvGrpSpPr>
          <p:cNvPr id="7" name="Group 6"/>
          <p:cNvGrpSpPr/>
          <p:nvPr/>
        </p:nvGrpSpPr>
        <p:grpSpPr>
          <a:xfrm>
            <a:off x="1638598" y="1446609"/>
            <a:ext cx="158627" cy="2759108"/>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Transport</a:t>
              </a: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Internet</a:t>
              </a:r>
              <a:endParaRPr lang="en-US" sz="738"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738" dirty="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738" dirty="0">
                  <a:latin typeface="Kozuka Gothic Pro M" pitchFamily="34" charset="-128"/>
                  <a:ea typeface="Kozuka Gothic Pro M" pitchFamily="34" charset="-128"/>
                </a:rPr>
                <a:t>Application</a:t>
              </a:r>
            </a:p>
          </p:txBody>
        </p:sp>
      </p:grpSp>
      <p:grpSp>
        <p:nvGrpSpPr>
          <p:cNvPr id="8" name="Group 7"/>
          <p:cNvGrpSpPr/>
          <p:nvPr/>
        </p:nvGrpSpPr>
        <p:grpSpPr>
          <a:xfrm>
            <a:off x="7304484" y="1446609"/>
            <a:ext cx="158627" cy="2759108"/>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Transport</a:t>
              </a: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Internet</a:t>
              </a:r>
              <a:endParaRPr lang="en-US" sz="738"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738" dirty="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738" dirty="0">
                  <a:latin typeface="Kozuka Gothic Pro M" pitchFamily="34" charset="-128"/>
                  <a:ea typeface="Kozuka Gothic Pro M" pitchFamily="34" charset="-128"/>
                </a:rPr>
                <a:t>Application</a:t>
              </a: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168" y="1526977"/>
            <a:ext cx="568484" cy="602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0" name="Picture 6" descr="C:\Documents and Settings\arlen\Local Settings\Temporary Internet Files\Content.IE5\S1C6TV35\MC900432567[1].png"/>
          <p:cNvPicPr>
            <a:picLocks noChangeAspect="1" noChangeArrowheads="1"/>
          </p:cNvPicPr>
          <p:nvPr/>
        </p:nvPicPr>
        <p:blipFill>
          <a:blip r:embed="rId6"/>
          <a:srcRect/>
          <a:stretch>
            <a:fillRect/>
          </a:stretch>
        </p:blipFill>
        <p:spPr bwMode="auto">
          <a:xfrm>
            <a:off x="1879699" y="4098726"/>
            <a:ext cx="683001" cy="683001"/>
          </a:xfrm>
          <a:prstGeom prst="rect">
            <a:avLst/>
          </a:prstGeom>
          <a:noFill/>
        </p:spPr>
      </p:pic>
      <p:sp>
        <p:nvSpPr>
          <p:cNvPr id="1032" name="Cloud"/>
          <p:cNvSpPr>
            <a:spLocks noChangeAspect="1" noEditPoints="1" noChangeArrowheads="1"/>
          </p:cNvSpPr>
          <p:nvPr/>
        </p:nvSpPr>
        <p:spPr bwMode="auto">
          <a:xfrm>
            <a:off x="3286125" y="4179094"/>
            <a:ext cx="659594" cy="44202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48220" tIns="24110" rIns="48220" bIns="24110" numCol="1" anchor="t" anchorCtr="0" compatLnSpc="1">
            <a:prstTxWarp prst="textNoShape">
              <a:avLst/>
            </a:prstTxWarp>
          </a:bodyPr>
          <a:lstStyle/>
          <a:p>
            <a:endParaRPr lang="en-US" sz="1423"/>
          </a:p>
        </p:txBody>
      </p:sp>
      <p:pic>
        <p:nvPicPr>
          <p:cNvPr id="27" name="Picture 26" descr="cableModem.gif"/>
          <p:cNvPicPr>
            <a:picLocks noChangeAspect="1"/>
          </p:cNvPicPr>
          <p:nvPr/>
        </p:nvPicPr>
        <p:blipFill>
          <a:blip r:embed="rId7"/>
          <a:stretch>
            <a:fillRect/>
          </a:stretch>
        </p:blipFill>
        <p:spPr>
          <a:xfrm>
            <a:off x="2844106" y="4098727"/>
            <a:ext cx="190280" cy="416905"/>
          </a:xfrm>
          <a:prstGeom prst="rect">
            <a:avLst/>
          </a:prstGeom>
        </p:spPr>
      </p:pic>
      <p:cxnSp>
        <p:nvCxnSpPr>
          <p:cNvPr id="29" name="Straight Connector 28"/>
          <p:cNvCxnSpPr>
            <a:stCxn id="1030" idx="3"/>
            <a:endCxn id="27" idx="1"/>
          </p:cNvCxnSpPr>
          <p:nvPr/>
        </p:nvCxnSpPr>
        <p:spPr>
          <a:xfrm flipV="1">
            <a:off x="2562700" y="4307179"/>
            <a:ext cx="281405" cy="13304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30" name="Cloud"/>
          <p:cNvSpPr>
            <a:spLocks noChangeAspect="1" noEditPoints="1" noChangeArrowheads="1"/>
          </p:cNvSpPr>
          <p:nvPr/>
        </p:nvSpPr>
        <p:spPr bwMode="auto">
          <a:xfrm>
            <a:off x="4853285" y="4179094"/>
            <a:ext cx="659594" cy="44202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48220" tIns="24110" rIns="48220" bIns="24110" numCol="1" anchor="t" anchorCtr="0" compatLnSpc="1">
            <a:prstTxWarp prst="textNoShape">
              <a:avLst/>
            </a:prstTxWarp>
          </a:bodyPr>
          <a:lstStyle/>
          <a:p>
            <a:endParaRPr lang="en-US" sz="1423"/>
          </a:p>
        </p:txBody>
      </p:sp>
      <p:cxnSp>
        <p:nvCxnSpPr>
          <p:cNvPr id="32" name="Straight Connector 31"/>
          <p:cNvCxnSpPr>
            <a:stCxn id="27" idx="3"/>
            <a:endCxn id="1032" idx="0"/>
          </p:cNvCxnSpPr>
          <p:nvPr/>
        </p:nvCxnSpPr>
        <p:spPr>
          <a:xfrm>
            <a:off x="3034385" y="4307179"/>
            <a:ext cx="253786" cy="9292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3" name="Picture 32" descr="router.gif"/>
          <p:cNvPicPr>
            <a:picLocks noChangeAspect="1"/>
          </p:cNvPicPr>
          <p:nvPr/>
        </p:nvPicPr>
        <p:blipFill>
          <a:blip r:embed="rId8"/>
          <a:stretch>
            <a:fillRect/>
          </a:stretch>
        </p:blipFill>
        <p:spPr>
          <a:xfrm>
            <a:off x="4170164" y="4058543"/>
            <a:ext cx="381744" cy="535020"/>
          </a:xfrm>
          <a:prstGeom prst="rect">
            <a:avLst/>
          </a:prstGeom>
        </p:spPr>
      </p:pic>
      <p:pic>
        <p:nvPicPr>
          <p:cNvPr id="34" name="Picture 33" descr="router.gif"/>
          <p:cNvPicPr>
            <a:picLocks noChangeAspect="1"/>
          </p:cNvPicPr>
          <p:nvPr/>
        </p:nvPicPr>
        <p:blipFill>
          <a:blip r:embed="rId8"/>
          <a:stretch>
            <a:fillRect/>
          </a:stretch>
        </p:blipFill>
        <p:spPr>
          <a:xfrm>
            <a:off x="5777508" y="4018360"/>
            <a:ext cx="381744" cy="535020"/>
          </a:xfrm>
          <a:prstGeom prst="rect">
            <a:avLst/>
          </a:prstGeom>
        </p:spPr>
      </p:pic>
      <p:pic>
        <p:nvPicPr>
          <p:cNvPr id="42" name="Picture 41" descr="nic.gif"/>
          <p:cNvPicPr>
            <a:picLocks noChangeAspect="1"/>
          </p:cNvPicPr>
          <p:nvPr/>
        </p:nvPicPr>
        <p:blipFill>
          <a:blip r:embed="rId9"/>
          <a:stretch>
            <a:fillRect/>
          </a:stretch>
        </p:blipFill>
        <p:spPr>
          <a:xfrm>
            <a:off x="1477863" y="4018359"/>
            <a:ext cx="452065" cy="272212"/>
          </a:xfrm>
          <a:prstGeom prst="rect">
            <a:avLst/>
          </a:prstGeom>
        </p:spPr>
      </p:pic>
      <p:pic>
        <p:nvPicPr>
          <p:cNvPr id="43" name="Picture 42" descr="nic.gif"/>
          <p:cNvPicPr>
            <a:picLocks noChangeAspect="1"/>
          </p:cNvPicPr>
          <p:nvPr/>
        </p:nvPicPr>
        <p:blipFill>
          <a:blip r:embed="rId9"/>
          <a:stretch>
            <a:fillRect/>
          </a:stretch>
        </p:blipFill>
        <p:spPr>
          <a:xfrm>
            <a:off x="7143750" y="4018359"/>
            <a:ext cx="452065" cy="272212"/>
          </a:xfrm>
          <a:prstGeom prst="rect">
            <a:avLst/>
          </a:prstGeom>
        </p:spPr>
      </p:pic>
      <p:cxnSp>
        <p:nvCxnSpPr>
          <p:cNvPr id="49" name="Straight Connector 48"/>
          <p:cNvCxnSpPr>
            <a:stCxn id="42" idx="2"/>
            <a:endCxn id="1030" idx="1"/>
          </p:cNvCxnSpPr>
          <p:nvPr/>
        </p:nvCxnSpPr>
        <p:spPr>
          <a:xfrm rot="16200000" flipH="1">
            <a:off x="1716969" y="4277498"/>
            <a:ext cx="149656" cy="175803"/>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32" idx="2"/>
            <a:endCxn id="33" idx="1"/>
          </p:cNvCxnSpPr>
          <p:nvPr/>
        </p:nvCxnSpPr>
        <p:spPr>
          <a:xfrm flipV="1">
            <a:off x="3945169" y="4326054"/>
            <a:ext cx="224995" cy="74050"/>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3"/>
            <a:endCxn id="30" idx="0"/>
          </p:cNvCxnSpPr>
          <p:nvPr/>
        </p:nvCxnSpPr>
        <p:spPr>
          <a:xfrm>
            <a:off x="4551908" y="4326054"/>
            <a:ext cx="303423" cy="74050"/>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0" idx="2"/>
            <a:endCxn id="34" idx="1"/>
          </p:cNvCxnSpPr>
          <p:nvPr/>
        </p:nvCxnSpPr>
        <p:spPr>
          <a:xfrm flipV="1">
            <a:off x="5512330" y="4285870"/>
            <a:ext cx="265178" cy="11423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57" name="Picture 56" descr="switch.gif"/>
          <p:cNvPicPr>
            <a:picLocks noChangeAspect="1"/>
          </p:cNvPicPr>
          <p:nvPr/>
        </p:nvPicPr>
        <p:blipFill>
          <a:blip r:embed="rId10"/>
          <a:stretch>
            <a:fillRect/>
          </a:stretch>
        </p:blipFill>
        <p:spPr>
          <a:xfrm>
            <a:off x="6460629" y="4380012"/>
            <a:ext cx="713259" cy="149785"/>
          </a:xfrm>
          <a:prstGeom prst="rect">
            <a:avLst/>
          </a:prstGeom>
        </p:spPr>
      </p:pic>
      <p:cxnSp>
        <p:nvCxnSpPr>
          <p:cNvPr id="82" name="Straight Connector 81"/>
          <p:cNvCxnSpPr>
            <a:stCxn id="34" idx="3"/>
            <a:endCxn id="57" idx="1"/>
          </p:cNvCxnSpPr>
          <p:nvPr/>
        </p:nvCxnSpPr>
        <p:spPr>
          <a:xfrm>
            <a:off x="6159252" y="4285870"/>
            <a:ext cx="301377" cy="16903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7" idx="3"/>
            <a:endCxn id="43" idx="2"/>
          </p:cNvCxnSpPr>
          <p:nvPr/>
        </p:nvCxnSpPr>
        <p:spPr>
          <a:xfrm flipV="1">
            <a:off x="7173888" y="4290571"/>
            <a:ext cx="195895" cy="164333"/>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882692" y="2772668"/>
            <a:ext cx="522387" cy="200918"/>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TCP</a:t>
            </a:r>
          </a:p>
        </p:txBody>
      </p:sp>
      <p:sp>
        <p:nvSpPr>
          <p:cNvPr id="88" name="Rectangle 87"/>
          <p:cNvSpPr/>
          <p:nvPr/>
        </p:nvSpPr>
        <p:spPr>
          <a:xfrm>
            <a:off x="6661912" y="2772668"/>
            <a:ext cx="522387" cy="200918"/>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TCP</a:t>
            </a:r>
          </a:p>
        </p:txBody>
      </p:sp>
      <p:sp>
        <p:nvSpPr>
          <p:cNvPr id="89" name="TextBox 88"/>
          <p:cNvSpPr txBox="1"/>
          <p:nvPr/>
        </p:nvSpPr>
        <p:spPr>
          <a:xfrm>
            <a:off x="2395776" y="1044774"/>
            <a:ext cx="4352475" cy="481927"/>
          </a:xfrm>
          <a:prstGeom prst="rect">
            <a:avLst/>
          </a:prstGeom>
          <a:noFill/>
        </p:spPr>
        <p:txBody>
          <a:bodyPr wrap="none" rtlCol="0">
            <a:spAutoFit/>
          </a:bodyPr>
          <a:lstStyle/>
          <a:p>
            <a:r>
              <a:rPr lang="en-US" sz="1266" dirty="0">
                <a:solidFill>
                  <a:schemeClr val="accent1">
                    <a:lumMod val="75000"/>
                  </a:schemeClr>
                </a:solidFill>
                <a:latin typeface="Kozuka Gothic Pro M" pitchFamily="34" charset="-128"/>
                <a:ea typeface="Kozuka Gothic Pro M" pitchFamily="34" charset="-128"/>
              </a:rPr>
              <a:t>2. Use the HTTP protocol to get a web page</a:t>
            </a:r>
            <a:br>
              <a:rPr lang="en-US" sz="1266" dirty="0">
                <a:solidFill>
                  <a:schemeClr val="accent1">
                    <a:lumMod val="75000"/>
                  </a:schemeClr>
                </a:solidFill>
                <a:latin typeface="Kozuka Gothic Pro M" pitchFamily="34" charset="-128"/>
                <a:ea typeface="Kozuka Gothic Pro M" pitchFamily="34" charset="-128"/>
              </a:rPr>
            </a:br>
            <a:r>
              <a:rPr lang="en-US" sz="1266" dirty="0">
                <a:solidFill>
                  <a:schemeClr val="accent1">
                    <a:lumMod val="75000"/>
                  </a:schemeClr>
                </a:solidFill>
                <a:latin typeface="Kozuka Gothic Pro M" pitchFamily="34" charset="-128"/>
                <a:ea typeface="Kozuka Gothic Pro M" pitchFamily="34" charset="-128"/>
              </a:rPr>
              <a:t>(and we’ll make further requests for all its resources, too)</a:t>
            </a:r>
            <a:endParaRPr lang="en-US" sz="1266" i="1" dirty="0">
              <a:solidFill>
                <a:schemeClr val="accent1">
                  <a:lumMod val="75000"/>
                </a:schemeClr>
              </a:solidFill>
              <a:latin typeface="Kozuka Gothic Pro M" pitchFamily="34" charset="-128"/>
              <a:ea typeface="Kozuka Gothic Pro M" pitchFamily="34" charset="-128"/>
            </a:endParaRPr>
          </a:p>
        </p:txBody>
      </p:sp>
      <p:sp>
        <p:nvSpPr>
          <p:cNvPr id="92" name="Rectangle 91"/>
          <p:cNvSpPr/>
          <p:nvPr/>
        </p:nvSpPr>
        <p:spPr>
          <a:xfrm>
            <a:off x="1882692" y="3274963"/>
            <a:ext cx="522387" cy="200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IP</a:t>
            </a:r>
          </a:p>
        </p:txBody>
      </p:sp>
      <p:cxnSp>
        <p:nvCxnSpPr>
          <p:cNvPr id="103" name="Straight Arrow Connector 102"/>
          <p:cNvCxnSpPr>
            <a:stCxn id="87" idx="2"/>
            <a:endCxn id="92" idx="0"/>
          </p:cNvCxnSpPr>
          <p:nvPr/>
        </p:nvCxnSpPr>
        <p:spPr>
          <a:xfrm rot="5400000">
            <a:off x="1993197" y="3124275"/>
            <a:ext cx="301377" cy="837"/>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2" idx="2"/>
            <a:endCxn id="5" idx="3"/>
          </p:cNvCxnSpPr>
          <p:nvPr/>
        </p:nvCxnSpPr>
        <p:spPr>
          <a:xfrm rot="5400000">
            <a:off x="1773028" y="3500079"/>
            <a:ext cx="395056" cy="346660"/>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661547" y="3274963"/>
            <a:ext cx="522387" cy="200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IP</a:t>
            </a:r>
          </a:p>
        </p:txBody>
      </p:sp>
      <p:cxnSp>
        <p:nvCxnSpPr>
          <p:cNvPr id="108" name="Straight Arrow Connector 107"/>
          <p:cNvCxnSpPr>
            <a:stCxn id="88" idx="2"/>
            <a:endCxn id="106" idx="0"/>
          </p:cNvCxnSpPr>
          <p:nvPr/>
        </p:nvCxnSpPr>
        <p:spPr>
          <a:xfrm rot="5400000">
            <a:off x="6772234" y="3124092"/>
            <a:ext cx="301377" cy="365"/>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06" idx="2"/>
            <a:endCxn id="11" idx="1"/>
          </p:cNvCxnSpPr>
          <p:nvPr/>
        </p:nvCxnSpPr>
        <p:spPr>
          <a:xfrm rot="16200000" flipH="1">
            <a:off x="6916085" y="3482537"/>
            <a:ext cx="395056" cy="381744"/>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344306" y="2256434"/>
            <a:ext cx="1579278" cy="287130"/>
          </a:xfrm>
          <a:prstGeom prst="rect">
            <a:avLst/>
          </a:prstGeom>
          <a:noFill/>
        </p:spPr>
        <p:txBody>
          <a:bodyPr wrap="none" rtlCol="0">
            <a:spAutoFit/>
          </a:bodyPr>
          <a:lstStyle/>
          <a:p>
            <a:r>
              <a:rPr lang="en-US" sz="1266" b="1" dirty="0">
                <a:solidFill>
                  <a:schemeClr val="accent1">
                    <a:lumMod val="75000"/>
                  </a:schemeClr>
                </a:solidFill>
                <a:latin typeface="Kozuka Gothic Pro M" pitchFamily="34" charset="-128"/>
                <a:ea typeface="Kozuka Gothic Pro M" pitchFamily="34" charset="-128"/>
              </a:rPr>
              <a:t>HTTP GET Request</a:t>
            </a:r>
          </a:p>
        </p:txBody>
      </p:sp>
      <p:sp>
        <p:nvSpPr>
          <p:cNvPr id="48" name="Rectangle 47"/>
          <p:cNvSpPr/>
          <p:nvPr/>
        </p:nvSpPr>
        <p:spPr>
          <a:xfrm>
            <a:off x="5777508" y="1607344"/>
            <a:ext cx="1326059" cy="281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5" b="1" dirty="0"/>
              <a:t>apache web server</a:t>
            </a:r>
          </a:p>
        </p:txBody>
      </p:sp>
      <p:cxnSp>
        <p:nvCxnSpPr>
          <p:cNvPr id="52" name="Straight Arrow Connector 51"/>
          <p:cNvCxnSpPr>
            <a:stCxn id="2050" idx="2"/>
            <a:endCxn id="87" idx="0"/>
          </p:cNvCxnSpPr>
          <p:nvPr/>
        </p:nvCxnSpPr>
        <p:spPr>
          <a:xfrm rot="5400000">
            <a:off x="1993099" y="2280356"/>
            <a:ext cx="643098" cy="341525"/>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2"/>
            <a:endCxn id="88" idx="0"/>
          </p:cNvCxnSpPr>
          <p:nvPr/>
        </p:nvCxnSpPr>
        <p:spPr>
          <a:xfrm rot="16200000" flipH="1">
            <a:off x="6239802" y="2089364"/>
            <a:ext cx="884039" cy="482568"/>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379240" y="2256434"/>
            <a:ext cx="1354858" cy="287130"/>
          </a:xfrm>
          <a:prstGeom prst="rect">
            <a:avLst/>
          </a:prstGeom>
          <a:noFill/>
        </p:spPr>
        <p:txBody>
          <a:bodyPr wrap="none" rtlCol="0">
            <a:spAutoFit/>
          </a:bodyPr>
          <a:lstStyle/>
          <a:p>
            <a:r>
              <a:rPr lang="en-US" sz="1266" b="1" dirty="0">
                <a:solidFill>
                  <a:schemeClr val="accent1">
                    <a:lumMod val="75000"/>
                  </a:schemeClr>
                </a:solidFill>
                <a:latin typeface="Kozuka Gothic Pro M" pitchFamily="34" charset="-128"/>
                <a:ea typeface="Kozuka Gothic Pro M" pitchFamily="34" charset="-128"/>
              </a:rPr>
              <a:t>HTTP Response</a:t>
            </a:r>
          </a:p>
        </p:txBody>
      </p:sp>
      <p:sp>
        <p:nvSpPr>
          <p:cNvPr id="59" name="TextBox 58"/>
          <p:cNvSpPr txBox="1"/>
          <p:nvPr/>
        </p:nvSpPr>
        <p:spPr>
          <a:xfrm>
            <a:off x="2366112" y="2795052"/>
            <a:ext cx="958917" cy="238399"/>
          </a:xfrm>
          <a:prstGeom prst="rect">
            <a:avLst/>
          </a:prstGeom>
          <a:noFill/>
        </p:spPr>
        <p:txBody>
          <a:bodyPr wrap="none" rtlCol="0">
            <a:spAutoFit/>
          </a:bodyPr>
          <a:lstStyle/>
          <a:p>
            <a:r>
              <a:rPr lang="en-US" sz="949" b="1" dirty="0">
                <a:solidFill>
                  <a:schemeClr val="accent1">
                    <a:lumMod val="75000"/>
                  </a:schemeClr>
                </a:solidFill>
                <a:latin typeface="Kozuka Gothic Pro M" pitchFamily="34" charset="-128"/>
                <a:ea typeface="Kozuka Gothic Pro M" pitchFamily="34" charset="-128"/>
              </a:rPr>
              <a:t>ESTABLISHED</a:t>
            </a:r>
          </a:p>
        </p:txBody>
      </p:sp>
      <p:sp>
        <p:nvSpPr>
          <p:cNvPr id="60" name="TextBox 59"/>
          <p:cNvSpPr txBox="1"/>
          <p:nvPr/>
        </p:nvSpPr>
        <p:spPr>
          <a:xfrm>
            <a:off x="5738604" y="2795052"/>
            <a:ext cx="958917" cy="238399"/>
          </a:xfrm>
          <a:prstGeom prst="rect">
            <a:avLst/>
          </a:prstGeom>
          <a:noFill/>
        </p:spPr>
        <p:txBody>
          <a:bodyPr wrap="none" rtlCol="0">
            <a:spAutoFit/>
          </a:bodyPr>
          <a:lstStyle/>
          <a:p>
            <a:r>
              <a:rPr lang="en-US" sz="949" b="1" dirty="0">
                <a:solidFill>
                  <a:schemeClr val="accent1">
                    <a:lumMod val="75000"/>
                  </a:schemeClr>
                </a:solidFill>
                <a:latin typeface="Kozuka Gothic Pro M" pitchFamily="34" charset="-128"/>
                <a:ea typeface="Kozuka Gothic Pro M" pitchFamily="34" charset="-128"/>
              </a:rPr>
              <a:t>ESTABLISHED</a:t>
            </a:r>
          </a:p>
        </p:txBody>
      </p:sp>
      <p:sp>
        <p:nvSpPr>
          <p:cNvPr id="62" name="TextBox 61"/>
          <p:cNvSpPr txBox="1"/>
          <p:nvPr/>
        </p:nvSpPr>
        <p:spPr>
          <a:xfrm>
            <a:off x="7443777" y="3897809"/>
            <a:ext cx="423514" cy="222240"/>
          </a:xfrm>
          <a:prstGeom prst="rect">
            <a:avLst/>
          </a:prstGeom>
          <a:noFill/>
        </p:spPr>
        <p:txBody>
          <a:bodyPr wrap="none" rtlCol="0">
            <a:spAutoFit/>
          </a:bodyPr>
          <a:lstStyle/>
          <a:p>
            <a:r>
              <a:rPr lang="en-US" sz="844" b="1" dirty="0">
                <a:solidFill>
                  <a:schemeClr val="accent1">
                    <a:lumMod val="75000"/>
                  </a:schemeClr>
                </a:solidFill>
                <a:latin typeface="Kozuka Gothic Pro M" pitchFamily="34" charset="-128"/>
                <a:ea typeface="Kozuka Gothic Pro M" pitchFamily="34" charset="-128"/>
              </a:rPr>
              <a:t>MAC</a:t>
            </a:r>
          </a:p>
        </p:txBody>
      </p:sp>
      <p:sp>
        <p:nvSpPr>
          <p:cNvPr id="63" name="TextBox 62"/>
          <p:cNvSpPr txBox="1"/>
          <p:nvPr/>
        </p:nvSpPr>
        <p:spPr>
          <a:xfrm>
            <a:off x="6936876" y="2652117"/>
            <a:ext cx="312906" cy="205890"/>
          </a:xfrm>
          <a:prstGeom prst="rect">
            <a:avLst/>
          </a:prstGeom>
          <a:noFill/>
        </p:spPr>
        <p:txBody>
          <a:bodyPr wrap="none" rtlCol="0">
            <a:spAutoFit/>
          </a:bodyPr>
          <a:lstStyle/>
          <a:p>
            <a:r>
              <a:rPr lang="en-US" sz="738" dirty="0">
                <a:solidFill>
                  <a:schemeClr val="accent1">
                    <a:lumMod val="75000"/>
                  </a:schemeClr>
                </a:solidFill>
                <a:latin typeface="Kozuka Gothic Pro M" pitchFamily="34" charset="-128"/>
                <a:ea typeface="Kozuka Gothic Pro M" pitchFamily="34" charset="-128"/>
              </a:rPr>
              <a:t>:80</a:t>
            </a:r>
          </a:p>
        </p:txBody>
      </p:sp>
      <p:sp>
        <p:nvSpPr>
          <p:cNvPr id="65" name="TextBox 64"/>
          <p:cNvSpPr txBox="1"/>
          <p:nvPr/>
        </p:nvSpPr>
        <p:spPr>
          <a:xfrm>
            <a:off x="1729961" y="1366242"/>
            <a:ext cx="542136"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client</a:t>
            </a:r>
          </a:p>
        </p:txBody>
      </p:sp>
      <p:sp>
        <p:nvSpPr>
          <p:cNvPr id="66" name="TextBox 65"/>
          <p:cNvSpPr txBox="1"/>
          <p:nvPr/>
        </p:nvSpPr>
        <p:spPr>
          <a:xfrm>
            <a:off x="6797224" y="1372395"/>
            <a:ext cx="579005"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server</a:t>
            </a:r>
          </a:p>
        </p:txBody>
      </p:sp>
      <p:sp>
        <p:nvSpPr>
          <p:cNvPr id="76" name="TextBox 75"/>
          <p:cNvSpPr txBox="1"/>
          <p:nvPr/>
        </p:nvSpPr>
        <p:spPr>
          <a:xfrm>
            <a:off x="1274524" y="3937992"/>
            <a:ext cx="423514" cy="222240"/>
          </a:xfrm>
          <a:prstGeom prst="rect">
            <a:avLst/>
          </a:prstGeom>
          <a:noFill/>
        </p:spPr>
        <p:txBody>
          <a:bodyPr wrap="none" rtlCol="0">
            <a:spAutoFit/>
          </a:bodyPr>
          <a:lstStyle/>
          <a:p>
            <a:r>
              <a:rPr lang="en-US" sz="844" b="1" dirty="0">
                <a:solidFill>
                  <a:schemeClr val="accent1">
                    <a:lumMod val="75000"/>
                  </a:schemeClr>
                </a:solidFill>
                <a:latin typeface="Kozuka Gothic Pro M" pitchFamily="34" charset="-128"/>
                <a:ea typeface="Kozuka Gothic Pro M" pitchFamily="34" charset="-128"/>
              </a:rPr>
              <a:t>MAC</a:t>
            </a:r>
          </a:p>
        </p:txBody>
      </p:sp>
      <p:grpSp>
        <p:nvGrpSpPr>
          <p:cNvPr id="77" name="Group 76"/>
          <p:cNvGrpSpPr/>
          <p:nvPr/>
        </p:nvGrpSpPr>
        <p:grpSpPr>
          <a:xfrm>
            <a:off x="1827896" y="3897809"/>
            <a:ext cx="361652" cy="108931"/>
            <a:chOff x="1440149" y="7140766"/>
            <a:chExt cx="685800" cy="206566"/>
          </a:xfrm>
        </p:grpSpPr>
        <p:sp>
          <p:nvSpPr>
            <p:cNvPr id="78" name="Rectangle 77"/>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grpSp>
          <p:nvGrpSpPr>
            <p:cNvPr id="79" name="Group 122"/>
            <p:cNvGrpSpPr/>
            <p:nvPr/>
          </p:nvGrpSpPr>
          <p:grpSpPr>
            <a:xfrm>
              <a:off x="1549400" y="7162800"/>
              <a:ext cx="533400" cy="152400"/>
              <a:chOff x="3965766" y="6205251"/>
              <a:chExt cx="533400" cy="152400"/>
            </a:xfrm>
          </p:grpSpPr>
          <p:sp>
            <p:nvSpPr>
              <p:cNvPr id="80" name="Rectangle 7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81" name="Rectangle 80"/>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grpSp>
      </p:grpSp>
      <p:grpSp>
        <p:nvGrpSpPr>
          <p:cNvPr id="83" name="Group 82"/>
          <p:cNvGrpSpPr/>
          <p:nvPr/>
        </p:nvGrpSpPr>
        <p:grpSpPr>
          <a:xfrm>
            <a:off x="6902649" y="3949612"/>
            <a:ext cx="361652" cy="108931"/>
            <a:chOff x="1440149" y="7140766"/>
            <a:chExt cx="685800" cy="206566"/>
          </a:xfrm>
        </p:grpSpPr>
        <p:sp>
          <p:nvSpPr>
            <p:cNvPr id="85" name="Rectangle 84"/>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grpSp>
          <p:nvGrpSpPr>
            <p:cNvPr id="86" name="Group 132"/>
            <p:cNvGrpSpPr/>
            <p:nvPr/>
          </p:nvGrpSpPr>
          <p:grpSpPr>
            <a:xfrm>
              <a:off x="1549400" y="7162800"/>
              <a:ext cx="533400" cy="152400"/>
              <a:chOff x="3965766" y="6205251"/>
              <a:chExt cx="533400" cy="152400"/>
            </a:xfrm>
          </p:grpSpPr>
          <p:sp>
            <p:nvSpPr>
              <p:cNvPr id="90" name="Rectangle 8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93" name="Rectangle 92"/>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grpSp>
      </p:grpSp>
    </p:spTree>
    <p:extLst>
      <p:ext uri="{BB962C8B-B14F-4D97-AF65-F5344CB8AC3E}">
        <p14:creationId xmlns:p14="http://schemas.microsoft.com/office/powerpoint/2010/main" val="214568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srcRect/>
          <a:stretch>
            <a:fillRect/>
          </a:stretch>
        </p:blipFill>
        <p:spPr bwMode="auto">
          <a:xfrm>
            <a:off x="4692551" y="1305967"/>
            <a:ext cx="384916" cy="783580"/>
          </a:xfrm>
          <a:prstGeom prst="rect">
            <a:avLst/>
          </a:prstGeom>
          <a:noFill/>
          <a:ln w="9525">
            <a:noFill/>
            <a:miter lim="800000"/>
            <a:headEnd/>
            <a:tailEnd/>
          </a:ln>
        </p:spPr>
      </p:pic>
      <p:pic>
        <p:nvPicPr>
          <p:cNvPr id="1027" name="Picture 3" descr="C:\Documents and Settings\arlen\Local Settings\Temporary Internet Files\Content.IE5\QLKWF6EG\MP900314180[1].jpg"/>
          <p:cNvPicPr>
            <a:picLocks noChangeAspect="1" noChangeArrowheads="1"/>
          </p:cNvPicPr>
          <p:nvPr/>
        </p:nvPicPr>
        <p:blipFill>
          <a:blip r:embed="rId3"/>
          <a:srcRect/>
          <a:stretch>
            <a:fillRect/>
          </a:stretch>
        </p:blipFill>
        <p:spPr bwMode="auto">
          <a:xfrm>
            <a:off x="1143000" y="1326059"/>
            <a:ext cx="817066" cy="573308"/>
          </a:xfrm>
          <a:prstGeom prst="rect">
            <a:avLst/>
          </a:prstGeom>
          <a:noFill/>
        </p:spPr>
      </p:pic>
      <p:sp>
        <p:nvSpPr>
          <p:cNvPr id="2" name="Title 1"/>
          <p:cNvSpPr>
            <a:spLocks noGrp="1"/>
          </p:cNvSpPr>
          <p:nvPr>
            <p:ph type="title"/>
          </p:nvPr>
        </p:nvSpPr>
        <p:spPr/>
        <p:txBody>
          <a:bodyPr/>
          <a:lstStyle/>
          <a:p>
            <a:r>
              <a:rPr lang="en-US" dirty="0"/>
              <a:t>Skype</a:t>
            </a:r>
          </a:p>
        </p:txBody>
      </p:sp>
      <p:grpSp>
        <p:nvGrpSpPr>
          <p:cNvPr id="7" name="Group 6"/>
          <p:cNvGrpSpPr/>
          <p:nvPr/>
        </p:nvGrpSpPr>
        <p:grpSpPr>
          <a:xfrm>
            <a:off x="1638598" y="1446609"/>
            <a:ext cx="158627" cy="2759108"/>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Transport</a:t>
              </a: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Internet</a:t>
              </a:r>
              <a:endParaRPr lang="en-US" sz="738"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738" dirty="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738" dirty="0">
                  <a:latin typeface="Kozuka Gothic Pro M" pitchFamily="34" charset="-128"/>
                  <a:ea typeface="Kozuka Gothic Pro M" pitchFamily="34" charset="-128"/>
                </a:rPr>
                <a:t>Application</a:t>
              </a:r>
            </a:p>
          </p:txBody>
        </p:sp>
      </p:grpSp>
      <p:grpSp>
        <p:nvGrpSpPr>
          <p:cNvPr id="8" name="Group 7"/>
          <p:cNvGrpSpPr/>
          <p:nvPr/>
        </p:nvGrpSpPr>
        <p:grpSpPr>
          <a:xfrm>
            <a:off x="4602329" y="1446609"/>
            <a:ext cx="158627" cy="2759108"/>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Transport</a:t>
              </a: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738" dirty="0">
                  <a:solidFill>
                    <a:schemeClr val="tx1"/>
                  </a:solidFill>
                  <a:latin typeface="Kozuka Gothic Pro M" pitchFamily="34" charset="-128"/>
                  <a:ea typeface="Kozuka Gothic Pro M" pitchFamily="34" charset="-128"/>
                </a:rPr>
                <a:t>Internet</a:t>
              </a:r>
              <a:endParaRPr lang="en-US" sz="738"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738" dirty="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738" dirty="0">
                  <a:latin typeface="Kozuka Gothic Pro M" pitchFamily="34" charset="-128"/>
                  <a:ea typeface="Kozuka Gothic Pro M" pitchFamily="34" charset="-128"/>
                </a:rPr>
                <a:t>Application</a:t>
              </a:r>
            </a:p>
          </p:txBody>
        </p:sp>
      </p:grpSp>
      <p:sp>
        <p:nvSpPr>
          <p:cNvPr id="19" name="TextBox 18"/>
          <p:cNvSpPr txBox="1"/>
          <p:nvPr/>
        </p:nvSpPr>
        <p:spPr>
          <a:xfrm>
            <a:off x="1762822" y="1366242"/>
            <a:ext cx="476413"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peer</a:t>
            </a:r>
          </a:p>
        </p:txBody>
      </p:sp>
      <p:sp>
        <p:nvSpPr>
          <p:cNvPr id="20" name="TextBox 19"/>
          <p:cNvSpPr txBox="1"/>
          <p:nvPr/>
        </p:nvSpPr>
        <p:spPr>
          <a:xfrm>
            <a:off x="4146364" y="1372395"/>
            <a:ext cx="476413" cy="254685"/>
          </a:xfrm>
          <a:prstGeom prst="rect">
            <a:avLst/>
          </a:prstGeom>
          <a:noFill/>
        </p:spPr>
        <p:txBody>
          <a:bodyPr wrap="none" rtlCol="0">
            <a:spAutoFit/>
          </a:bodyPr>
          <a:lstStyle/>
          <a:p>
            <a:r>
              <a:rPr lang="en-US" sz="1055" b="1" dirty="0">
                <a:solidFill>
                  <a:schemeClr val="accent1">
                    <a:lumMod val="75000"/>
                  </a:schemeClr>
                </a:solidFill>
                <a:latin typeface="Kozuka Gothic Pro M" pitchFamily="34" charset="-128"/>
                <a:ea typeface="Kozuka Gothic Pro M" pitchFamily="34" charset="-128"/>
              </a:rPr>
              <a:t>peer</a:t>
            </a:r>
          </a:p>
        </p:txBody>
      </p:sp>
      <p:pic>
        <p:nvPicPr>
          <p:cNvPr id="2051" name="Picture 3"/>
          <p:cNvPicPr>
            <a:picLocks noChangeAspect="1" noChangeArrowheads="1"/>
          </p:cNvPicPr>
          <p:nvPr/>
        </p:nvPicPr>
        <p:blipFill>
          <a:blip r:embed="rId4"/>
          <a:srcRect/>
          <a:stretch>
            <a:fillRect/>
          </a:stretch>
        </p:blipFill>
        <p:spPr bwMode="auto">
          <a:xfrm>
            <a:off x="5415855" y="361652"/>
            <a:ext cx="2210098" cy="4333335"/>
          </a:xfrm>
          <a:prstGeom prst="rect">
            <a:avLst/>
          </a:prstGeom>
          <a:noFill/>
          <a:ln w="9525">
            <a:noFill/>
            <a:miter lim="800000"/>
            <a:headEnd/>
            <a:tailEnd/>
          </a:ln>
        </p:spPr>
      </p:pic>
      <p:pic>
        <p:nvPicPr>
          <p:cNvPr id="24" name="Picture 6" descr="C:\Documents and Settings\arlen\Local Settings\Temporary Internet Files\Content.IE5\S1C6TV35\MC900432567[1].png"/>
          <p:cNvPicPr>
            <a:picLocks noChangeAspect="1" noChangeArrowheads="1"/>
          </p:cNvPicPr>
          <p:nvPr/>
        </p:nvPicPr>
        <p:blipFill>
          <a:blip r:embed="rId5"/>
          <a:srcRect/>
          <a:stretch>
            <a:fillRect/>
          </a:stretch>
        </p:blipFill>
        <p:spPr bwMode="auto">
          <a:xfrm>
            <a:off x="1879819" y="4138910"/>
            <a:ext cx="683001" cy="683001"/>
          </a:xfrm>
          <a:prstGeom prst="rect">
            <a:avLst/>
          </a:prstGeom>
          <a:noFill/>
        </p:spPr>
      </p:pic>
      <p:sp>
        <p:nvSpPr>
          <p:cNvPr id="25" name="Cloud"/>
          <p:cNvSpPr>
            <a:spLocks noChangeAspect="1" noEditPoints="1" noChangeArrowheads="1"/>
          </p:cNvSpPr>
          <p:nvPr/>
        </p:nvSpPr>
        <p:spPr bwMode="auto">
          <a:xfrm>
            <a:off x="2907817" y="4179094"/>
            <a:ext cx="659594" cy="44202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48220" tIns="24110" rIns="48220" bIns="24110" numCol="1" anchor="t" anchorCtr="0" compatLnSpc="1">
            <a:prstTxWarp prst="textNoShape">
              <a:avLst/>
            </a:prstTxWarp>
          </a:bodyPr>
          <a:lstStyle/>
          <a:p>
            <a:endParaRPr lang="en-US" sz="1423"/>
          </a:p>
        </p:txBody>
      </p:sp>
      <p:cxnSp>
        <p:nvCxnSpPr>
          <p:cNvPr id="29" name="Straight Connector 28"/>
          <p:cNvCxnSpPr>
            <a:stCxn id="24" idx="3"/>
            <a:endCxn id="25" idx="0"/>
          </p:cNvCxnSpPr>
          <p:nvPr/>
        </p:nvCxnSpPr>
        <p:spPr>
          <a:xfrm flipV="1">
            <a:off x="2562821" y="4400104"/>
            <a:ext cx="347042" cy="80307"/>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1" name="Picture 30" descr="nic.gif"/>
          <p:cNvPicPr>
            <a:picLocks noChangeAspect="1"/>
          </p:cNvPicPr>
          <p:nvPr/>
        </p:nvPicPr>
        <p:blipFill>
          <a:blip r:embed="rId6"/>
          <a:stretch>
            <a:fillRect/>
          </a:stretch>
        </p:blipFill>
        <p:spPr>
          <a:xfrm>
            <a:off x="1477863" y="4018359"/>
            <a:ext cx="452065" cy="272212"/>
          </a:xfrm>
          <a:prstGeom prst="rect">
            <a:avLst/>
          </a:prstGeom>
        </p:spPr>
      </p:pic>
      <p:cxnSp>
        <p:nvCxnSpPr>
          <p:cNvPr id="32" name="Straight Connector 31"/>
          <p:cNvCxnSpPr>
            <a:stCxn id="31" idx="2"/>
            <a:endCxn id="24" idx="1"/>
          </p:cNvCxnSpPr>
          <p:nvPr/>
        </p:nvCxnSpPr>
        <p:spPr>
          <a:xfrm rot="16200000" flipH="1">
            <a:off x="1696937" y="4297529"/>
            <a:ext cx="189840" cy="175923"/>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5" idx="2"/>
            <a:endCxn id="35" idx="1"/>
          </p:cNvCxnSpPr>
          <p:nvPr/>
        </p:nvCxnSpPr>
        <p:spPr>
          <a:xfrm>
            <a:off x="3566860" y="4400103"/>
            <a:ext cx="402506" cy="12049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5" name="Picture 6" descr="C:\Documents and Settings\arlen\Local Settings\Temporary Internet Files\Content.IE5\S1C6TV35\MC900432567[1].png"/>
          <p:cNvPicPr>
            <a:picLocks noChangeAspect="1" noChangeArrowheads="1"/>
          </p:cNvPicPr>
          <p:nvPr/>
        </p:nvPicPr>
        <p:blipFill>
          <a:blip r:embed="rId5"/>
          <a:srcRect/>
          <a:stretch>
            <a:fillRect/>
          </a:stretch>
        </p:blipFill>
        <p:spPr bwMode="auto">
          <a:xfrm>
            <a:off x="3969366" y="4179094"/>
            <a:ext cx="683001" cy="683001"/>
          </a:xfrm>
          <a:prstGeom prst="rect">
            <a:avLst/>
          </a:prstGeom>
          <a:noFill/>
        </p:spPr>
      </p:pic>
      <p:pic>
        <p:nvPicPr>
          <p:cNvPr id="2053" name="Picture 5" descr="C:\Documents and Settings\arlen\Local Settings\Temporary Internet Files\Content.IE5\QLKWF6EG\MC900216459[1].wmf"/>
          <p:cNvPicPr>
            <a:picLocks noChangeAspect="1" noChangeArrowheads="1"/>
          </p:cNvPicPr>
          <p:nvPr/>
        </p:nvPicPr>
        <p:blipFill>
          <a:blip r:embed="rId7"/>
          <a:srcRect/>
          <a:stretch>
            <a:fillRect/>
          </a:stretch>
        </p:blipFill>
        <p:spPr bwMode="auto">
          <a:xfrm>
            <a:off x="4250531" y="4058543"/>
            <a:ext cx="375047" cy="348258"/>
          </a:xfrm>
          <a:prstGeom prst="rect">
            <a:avLst/>
          </a:prstGeom>
          <a:noFill/>
        </p:spPr>
      </p:pic>
      <p:sp>
        <p:nvSpPr>
          <p:cNvPr id="51" name="TextBox 50"/>
          <p:cNvSpPr txBox="1"/>
          <p:nvPr/>
        </p:nvSpPr>
        <p:spPr>
          <a:xfrm>
            <a:off x="7582183" y="4563522"/>
            <a:ext cx="226345" cy="181588"/>
          </a:xfrm>
          <a:prstGeom prst="rect">
            <a:avLst/>
          </a:prstGeom>
          <a:noFill/>
        </p:spPr>
        <p:txBody>
          <a:bodyPr wrap="none" rtlCol="0">
            <a:spAutoFit/>
          </a:bodyPr>
          <a:lstStyle/>
          <a:p>
            <a:r>
              <a:rPr lang="en-US" sz="580" dirty="0">
                <a:solidFill>
                  <a:schemeClr val="accent1">
                    <a:lumMod val="75000"/>
                  </a:schemeClr>
                </a:solidFill>
                <a:latin typeface="Kozuka Gothic Pro M" pitchFamily="34" charset="-128"/>
                <a:ea typeface="Kozuka Gothic Pro M" pitchFamily="34" charset="-128"/>
              </a:rPr>
              <a:t>5</a:t>
            </a:r>
          </a:p>
        </p:txBody>
      </p:sp>
      <p:sp>
        <p:nvSpPr>
          <p:cNvPr id="55" name="TextBox 54"/>
          <p:cNvSpPr txBox="1"/>
          <p:nvPr/>
        </p:nvSpPr>
        <p:spPr>
          <a:xfrm>
            <a:off x="4141441" y="1044774"/>
            <a:ext cx="861133" cy="287130"/>
          </a:xfrm>
          <a:prstGeom prst="rect">
            <a:avLst/>
          </a:prstGeom>
          <a:noFill/>
        </p:spPr>
        <p:txBody>
          <a:bodyPr wrap="none" rtlCol="0">
            <a:spAutoFit/>
          </a:bodyPr>
          <a:lstStyle/>
          <a:p>
            <a:r>
              <a:rPr lang="en-US" sz="1266" dirty="0">
                <a:solidFill>
                  <a:schemeClr val="accent1">
                    <a:lumMod val="75000"/>
                  </a:schemeClr>
                </a:solidFill>
                <a:latin typeface="Kozuka Gothic Pro M" pitchFamily="34" charset="-128"/>
                <a:ea typeface="Kozuka Gothic Pro M" pitchFamily="34" charset="-128"/>
              </a:rPr>
              <a:t>P2P VOIP</a:t>
            </a:r>
            <a:endParaRPr lang="en-US" sz="1266" i="1" dirty="0">
              <a:solidFill>
                <a:schemeClr val="accent1">
                  <a:lumMod val="75000"/>
                </a:schemeClr>
              </a:solidFill>
              <a:latin typeface="Kozuka Gothic Pro M" pitchFamily="34" charset="-128"/>
              <a:ea typeface="Kozuka Gothic Pro M" pitchFamily="34" charset="-128"/>
            </a:endParaRPr>
          </a:p>
        </p:txBody>
      </p:sp>
      <p:sp>
        <p:nvSpPr>
          <p:cNvPr id="56" name="TextBox 55"/>
          <p:cNvSpPr txBox="1"/>
          <p:nvPr/>
        </p:nvSpPr>
        <p:spPr>
          <a:xfrm>
            <a:off x="2321719" y="1326208"/>
            <a:ext cx="1682626" cy="3347583"/>
          </a:xfrm>
          <a:prstGeom prst="rect">
            <a:avLst/>
          </a:prstGeom>
          <a:noFill/>
        </p:spPr>
        <p:txBody>
          <a:bodyPr wrap="square" rtlCol="0">
            <a:spAutoFit/>
          </a:bodyPr>
          <a:lstStyle/>
          <a:p>
            <a:r>
              <a:rPr lang="en-US" sz="1055" b="1" dirty="0">
                <a:solidFill>
                  <a:schemeClr val="accent1">
                    <a:lumMod val="75000"/>
                  </a:schemeClr>
                </a:solidFill>
                <a:latin typeface="Kozuka Gothic Pro M" pitchFamily="34" charset="-128"/>
                <a:ea typeface="Kozuka Gothic Pro M" pitchFamily="34" charset="-128"/>
              </a:rPr>
              <a:t>1. Connects  to the login </a:t>
            </a:r>
          </a:p>
          <a:p>
            <a:r>
              <a:rPr lang="en-US" sz="1055" b="1" dirty="0">
                <a:solidFill>
                  <a:schemeClr val="accent1">
                    <a:lumMod val="75000"/>
                  </a:schemeClr>
                </a:solidFill>
                <a:latin typeface="Kozuka Gothic Pro M" pitchFamily="34" charset="-128"/>
                <a:ea typeface="Kozuka Gothic Pro M" pitchFamily="34" charset="-128"/>
              </a:rPr>
              <a:t>server (TCP) – (all TCP</a:t>
            </a:r>
          </a:p>
          <a:p>
            <a:r>
              <a:rPr lang="en-US" sz="1055" b="1" dirty="0">
                <a:solidFill>
                  <a:schemeClr val="accent1">
                    <a:lumMod val="75000"/>
                  </a:schemeClr>
                </a:solidFill>
                <a:latin typeface="Kozuka Gothic Pro M" pitchFamily="34" charset="-128"/>
                <a:ea typeface="Kozuka Gothic Pro M" pitchFamily="34" charset="-128"/>
              </a:rPr>
              <a:t>connections require the</a:t>
            </a:r>
          </a:p>
          <a:p>
            <a:r>
              <a:rPr lang="en-US" sz="1055" b="1" dirty="0">
                <a:solidFill>
                  <a:schemeClr val="accent1">
                    <a:lumMod val="75000"/>
                  </a:schemeClr>
                </a:solidFill>
                <a:latin typeface="Kozuka Gothic Pro M" pitchFamily="34" charset="-128"/>
                <a:ea typeface="Kozuka Gothic Pro M" pitchFamily="34" charset="-128"/>
              </a:rPr>
              <a:t>three-way handshake)</a:t>
            </a:r>
          </a:p>
          <a:p>
            <a:endParaRPr lang="en-US" sz="1055" b="1" dirty="0">
              <a:solidFill>
                <a:schemeClr val="accent1">
                  <a:lumMod val="75000"/>
                </a:schemeClr>
              </a:solidFill>
              <a:latin typeface="Kozuka Gothic Pro M" pitchFamily="34" charset="-128"/>
              <a:ea typeface="Kozuka Gothic Pro M" pitchFamily="34" charset="-128"/>
            </a:endParaRPr>
          </a:p>
          <a:p>
            <a:r>
              <a:rPr lang="en-US" sz="1055" b="1" dirty="0">
                <a:solidFill>
                  <a:schemeClr val="accent1">
                    <a:lumMod val="75000"/>
                  </a:schemeClr>
                </a:solidFill>
                <a:latin typeface="Kozuka Gothic Pro M" pitchFamily="34" charset="-128"/>
                <a:ea typeface="Kozuka Gothic Pro M" pitchFamily="34" charset="-128"/>
              </a:rPr>
              <a:t>2. Connects to a</a:t>
            </a:r>
            <a:br>
              <a:rPr lang="en-US" sz="1055" b="1" dirty="0">
                <a:solidFill>
                  <a:schemeClr val="accent1">
                    <a:lumMod val="75000"/>
                  </a:schemeClr>
                </a:solidFill>
                <a:latin typeface="Kozuka Gothic Pro M" pitchFamily="34" charset="-128"/>
                <a:ea typeface="Kozuka Gothic Pro M" pitchFamily="34" charset="-128"/>
              </a:rPr>
            </a:br>
            <a:r>
              <a:rPr lang="en-US" sz="1055" b="1" dirty="0">
                <a:solidFill>
                  <a:schemeClr val="accent1">
                    <a:lumMod val="75000"/>
                  </a:schemeClr>
                </a:solidFill>
                <a:latin typeface="Kozuka Gothic Pro M" pitchFamily="34" charset="-128"/>
                <a:ea typeface="Kozuka Gothic Pro M" pitchFamily="34" charset="-128"/>
              </a:rPr>
              <a:t>super node (TCP)</a:t>
            </a:r>
            <a:br>
              <a:rPr lang="en-US" sz="1055" b="1" dirty="0">
                <a:solidFill>
                  <a:schemeClr val="accent1">
                    <a:lumMod val="75000"/>
                  </a:schemeClr>
                </a:solidFill>
                <a:latin typeface="Kozuka Gothic Pro M" pitchFamily="34" charset="-128"/>
                <a:ea typeface="Kozuka Gothic Pro M" pitchFamily="34" charset="-128"/>
              </a:rPr>
            </a:br>
            <a:r>
              <a:rPr lang="en-US" sz="554" b="1" dirty="0">
                <a:solidFill>
                  <a:schemeClr val="accent1">
                    <a:lumMod val="75000"/>
                  </a:schemeClr>
                </a:solidFill>
                <a:latin typeface="Kozuka Gothic Pro M" pitchFamily="34" charset="-128"/>
                <a:ea typeface="Kozuka Gothic Pro M" pitchFamily="34" charset="-128"/>
              </a:rPr>
              <a:t>So calls can be relayed behind firewalls. See http://www.theregister.co.uk/2003/10/08/how_does_skype_get_through/</a:t>
            </a:r>
            <a:r>
              <a:rPr lang="en-US" sz="1055" b="1" dirty="0">
                <a:solidFill>
                  <a:schemeClr val="accent1">
                    <a:lumMod val="75000"/>
                  </a:schemeClr>
                </a:solidFill>
                <a:latin typeface="Kozuka Gothic Pro M" pitchFamily="34" charset="-128"/>
                <a:ea typeface="Kozuka Gothic Pro M" pitchFamily="34" charset="-128"/>
              </a:rPr>
              <a:t> </a:t>
            </a:r>
          </a:p>
          <a:p>
            <a:br>
              <a:rPr lang="en-US" sz="1055" b="1" dirty="0">
                <a:solidFill>
                  <a:schemeClr val="accent1">
                    <a:lumMod val="75000"/>
                  </a:schemeClr>
                </a:solidFill>
                <a:latin typeface="Kozuka Gothic Pro M" pitchFamily="34" charset="-128"/>
                <a:ea typeface="Kozuka Gothic Pro M" pitchFamily="34" charset="-128"/>
              </a:rPr>
            </a:br>
            <a:r>
              <a:rPr lang="en-US" sz="1055" b="1" dirty="0">
                <a:solidFill>
                  <a:schemeClr val="accent1">
                    <a:lumMod val="75000"/>
                  </a:schemeClr>
                </a:solidFill>
                <a:latin typeface="Kozuka Gothic Pro M" pitchFamily="34" charset="-128"/>
                <a:ea typeface="Kozuka Gothic Pro M" pitchFamily="34" charset="-128"/>
              </a:rPr>
              <a:t>3. Can use both </a:t>
            </a:r>
          </a:p>
          <a:p>
            <a:r>
              <a:rPr lang="en-US" sz="1055" b="1" dirty="0">
                <a:solidFill>
                  <a:schemeClr val="accent1">
                    <a:lumMod val="75000"/>
                  </a:schemeClr>
                </a:solidFill>
                <a:latin typeface="Kozuka Gothic Pro M" pitchFamily="34" charset="-128"/>
                <a:ea typeface="Kozuka Gothic Pro M" pitchFamily="34" charset="-128"/>
              </a:rPr>
              <a:t>TCP and UDP</a:t>
            </a:r>
          </a:p>
          <a:p>
            <a:r>
              <a:rPr lang="en-US" sz="1055" b="1" dirty="0">
                <a:solidFill>
                  <a:schemeClr val="accent1">
                    <a:lumMod val="75000"/>
                  </a:schemeClr>
                </a:solidFill>
                <a:latin typeface="Kozuka Gothic Pro M" pitchFamily="34" charset="-128"/>
                <a:ea typeface="Kozuka Gothic Pro M" pitchFamily="34" charset="-128"/>
              </a:rPr>
              <a:t>during calls.</a:t>
            </a:r>
            <a:br>
              <a:rPr lang="en-US" sz="1055" b="1" dirty="0">
                <a:solidFill>
                  <a:schemeClr val="accent1">
                    <a:lumMod val="75000"/>
                  </a:schemeClr>
                </a:solidFill>
                <a:latin typeface="Kozuka Gothic Pro M" pitchFamily="34" charset="-128"/>
                <a:ea typeface="Kozuka Gothic Pro M" pitchFamily="34" charset="-128"/>
              </a:rPr>
            </a:br>
            <a:endParaRPr lang="en-US" sz="1055" b="1" dirty="0">
              <a:solidFill>
                <a:schemeClr val="accent1">
                  <a:lumMod val="75000"/>
                </a:schemeClr>
              </a:solidFill>
              <a:latin typeface="Kozuka Gothic Pro M" pitchFamily="34" charset="-128"/>
              <a:ea typeface="Kozuka Gothic Pro M" pitchFamily="34" charset="-128"/>
            </a:endParaRPr>
          </a:p>
          <a:p>
            <a:r>
              <a:rPr lang="en-US" sz="1055" b="1" dirty="0">
                <a:solidFill>
                  <a:schemeClr val="accent1">
                    <a:lumMod val="75000"/>
                  </a:schemeClr>
                </a:solidFill>
                <a:latin typeface="Kozuka Gothic Pro M" pitchFamily="34" charset="-128"/>
                <a:ea typeface="Kozuka Gothic Pro M" pitchFamily="34" charset="-128"/>
              </a:rPr>
              <a:t>If both Skype Clients are</a:t>
            </a:r>
          </a:p>
          <a:p>
            <a:r>
              <a:rPr lang="en-US" sz="1055" b="1" dirty="0">
                <a:solidFill>
                  <a:schemeClr val="accent1">
                    <a:lumMod val="75000"/>
                  </a:schemeClr>
                </a:solidFill>
                <a:latin typeface="Kozuka Gothic Pro M" pitchFamily="34" charset="-128"/>
                <a:ea typeface="Kozuka Gothic Pro M" pitchFamily="34" charset="-128"/>
              </a:rPr>
              <a:t>public, messages are </a:t>
            </a:r>
            <a:br>
              <a:rPr lang="en-US" sz="1055" b="1" dirty="0">
                <a:solidFill>
                  <a:schemeClr val="accent1">
                    <a:lumMod val="75000"/>
                  </a:schemeClr>
                </a:solidFill>
                <a:latin typeface="Kozuka Gothic Pro M" pitchFamily="34" charset="-128"/>
                <a:ea typeface="Kozuka Gothic Pro M" pitchFamily="34" charset="-128"/>
              </a:rPr>
            </a:br>
            <a:r>
              <a:rPr lang="en-US" sz="1055" b="1" dirty="0">
                <a:solidFill>
                  <a:schemeClr val="accent1">
                    <a:lumMod val="75000"/>
                  </a:schemeClr>
                </a:solidFill>
                <a:latin typeface="Kozuka Gothic Pro M" pitchFamily="34" charset="-128"/>
                <a:ea typeface="Kozuka Gothic Pro M" pitchFamily="34" charset="-128"/>
              </a:rPr>
              <a:t>passed via UDP.</a:t>
            </a:r>
          </a:p>
        </p:txBody>
      </p:sp>
      <p:cxnSp>
        <p:nvCxnSpPr>
          <p:cNvPr id="57" name="Straight Arrow Connector 56"/>
          <p:cNvCxnSpPr>
            <a:stCxn id="71" idx="2"/>
            <a:endCxn id="73" idx="0"/>
          </p:cNvCxnSpPr>
          <p:nvPr/>
        </p:nvCxnSpPr>
        <p:spPr>
          <a:xfrm rot="5400000">
            <a:off x="1993197" y="3124275"/>
            <a:ext cx="301377" cy="837"/>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73" idx="2"/>
          </p:cNvCxnSpPr>
          <p:nvPr/>
        </p:nvCxnSpPr>
        <p:spPr>
          <a:xfrm rot="5400000">
            <a:off x="1773028" y="3500079"/>
            <a:ext cx="395056" cy="346660"/>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2" idx="2"/>
            <a:endCxn id="74" idx="0"/>
          </p:cNvCxnSpPr>
          <p:nvPr/>
        </p:nvCxnSpPr>
        <p:spPr>
          <a:xfrm rot="5400000">
            <a:off x="4039749" y="3124092"/>
            <a:ext cx="301377" cy="365"/>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74" idx="2"/>
          </p:cNvCxnSpPr>
          <p:nvPr/>
        </p:nvCxnSpPr>
        <p:spPr>
          <a:xfrm rot="16200000" flipH="1">
            <a:off x="4183600" y="3482537"/>
            <a:ext cx="395056" cy="381744"/>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1827896" y="3897809"/>
            <a:ext cx="361652" cy="108931"/>
            <a:chOff x="1440149" y="7140766"/>
            <a:chExt cx="685800" cy="206566"/>
          </a:xfrm>
        </p:grpSpPr>
        <p:sp>
          <p:nvSpPr>
            <p:cNvPr id="62" name="Rectangle 61"/>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grpSp>
          <p:nvGrpSpPr>
            <p:cNvPr id="63" name="Group 122"/>
            <p:cNvGrpSpPr/>
            <p:nvPr/>
          </p:nvGrpSpPr>
          <p:grpSpPr>
            <a:xfrm>
              <a:off x="1549400" y="7162800"/>
              <a:ext cx="533400" cy="152400"/>
              <a:chOff x="3965766" y="6205251"/>
              <a:chExt cx="533400" cy="152400"/>
            </a:xfrm>
          </p:grpSpPr>
          <p:sp>
            <p:nvSpPr>
              <p:cNvPr id="64" name="Rectangle 63"/>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65" name="Rectangle 64"/>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grpSp>
      </p:grpSp>
      <p:grpSp>
        <p:nvGrpSpPr>
          <p:cNvPr id="66" name="Group 65"/>
          <p:cNvGrpSpPr/>
          <p:nvPr/>
        </p:nvGrpSpPr>
        <p:grpSpPr>
          <a:xfrm>
            <a:off x="4210348" y="3937992"/>
            <a:ext cx="361652" cy="108931"/>
            <a:chOff x="1440149" y="7140766"/>
            <a:chExt cx="685800" cy="206566"/>
          </a:xfrm>
        </p:grpSpPr>
        <p:sp>
          <p:nvSpPr>
            <p:cNvPr id="67" name="Rectangle 66"/>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23"/>
            </a:p>
          </p:txBody>
        </p:sp>
        <p:grpSp>
          <p:nvGrpSpPr>
            <p:cNvPr id="68" name="Group 132"/>
            <p:cNvGrpSpPr/>
            <p:nvPr/>
          </p:nvGrpSpPr>
          <p:grpSpPr>
            <a:xfrm>
              <a:off x="1549400" y="7162800"/>
              <a:ext cx="533400" cy="152400"/>
              <a:chOff x="3965766" y="6205251"/>
              <a:chExt cx="533400" cy="152400"/>
            </a:xfrm>
          </p:grpSpPr>
          <p:sp>
            <p:nvSpPr>
              <p:cNvPr id="69" name="Rectangle 68"/>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70" name="Rectangle 69"/>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grpSp>
      </p:grpSp>
      <p:sp>
        <p:nvSpPr>
          <p:cNvPr id="71" name="Rectangle 70"/>
          <p:cNvSpPr/>
          <p:nvPr/>
        </p:nvSpPr>
        <p:spPr>
          <a:xfrm>
            <a:off x="1882692" y="2772668"/>
            <a:ext cx="522387" cy="200918"/>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UDP</a:t>
            </a:r>
          </a:p>
        </p:txBody>
      </p:sp>
      <p:sp>
        <p:nvSpPr>
          <p:cNvPr id="72" name="Rectangle 71"/>
          <p:cNvSpPr/>
          <p:nvPr/>
        </p:nvSpPr>
        <p:spPr>
          <a:xfrm>
            <a:off x="3929427" y="2772668"/>
            <a:ext cx="522387" cy="200918"/>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UDP</a:t>
            </a:r>
          </a:p>
        </p:txBody>
      </p:sp>
      <p:sp>
        <p:nvSpPr>
          <p:cNvPr id="73" name="Rectangle 72"/>
          <p:cNvSpPr/>
          <p:nvPr/>
        </p:nvSpPr>
        <p:spPr>
          <a:xfrm>
            <a:off x="1882692" y="3274963"/>
            <a:ext cx="522387" cy="200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IP</a:t>
            </a:r>
          </a:p>
        </p:txBody>
      </p:sp>
      <p:sp>
        <p:nvSpPr>
          <p:cNvPr id="74" name="Rectangle 73"/>
          <p:cNvSpPr/>
          <p:nvPr/>
        </p:nvSpPr>
        <p:spPr>
          <a:xfrm>
            <a:off x="3929062" y="3274963"/>
            <a:ext cx="522387" cy="200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66" dirty="0"/>
              <a:t>IP</a:t>
            </a:r>
          </a:p>
        </p:txBody>
      </p:sp>
      <p:pic>
        <p:nvPicPr>
          <p:cNvPr id="49" name="Picture 48" descr="skype.gif"/>
          <p:cNvPicPr>
            <a:picLocks noChangeAspect="1"/>
          </p:cNvPicPr>
          <p:nvPr/>
        </p:nvPicPr>
        <p:blipFill>
          <a:blip r:embed="rId8"/>
          <a:stretch>
            <a:fillRect/>
          </a:stretch>
        </p:blipFill>
        <p:spPr>
          <a:xfrm>
            <a:off x="1839516" y="1868537"/>
            <a:ext cx="622271" cy="321469"/>
          </a:xfrm>
          <a:prstGeom prst="rect">
            <a:avLst/>
          </a:prstGeom>
        </p:spPr>
      </p:pic>
      <p:pic>
        <p:nvPicPr>
          <p:cNvPr id="50" name="Picture 49" descr="skype.gif"/>
          <p:cNvPicPr>
            <a:picLocks noChangeAspect="1"/>
          </p:cNvPicPr>
          <p:nvPr/>
        </p:nvPicPr>
        <p:blipFill>
          <a:blip r:embed="rId8"/>
          <a:stretch>
            <a:fillRect/>
          </a:stretch>
        </p:blipFill>
        <p:spPr>
          <a:xfrm>
            <a:off x="3877745" y="1868537"/>
            <a:ext cx="622271" cy="321469"/>
          </a:xfrm>
          <a:prstGeom prst="rect">
            <a:avLst/>
          </a:prstGeom>
        </p:spPr>
      </p:pic>
      <p:cxnSp>
        <p:nvCxnSpPr>
          <p:cNvPr id="54" name="Straight Arrow Connector 53"/>
          <p:cNvCxnSpPr>
            <a:stCxn id="49" idx="2"/>
            <a:endCxn id="71" idx="0"/>
          </p:cNvCxnSpPr>
          <p:nvPr/>
        </p:nvCxnSpPr>
        <p:spPr>
          <a:xfrm rot="5400000">
            <a:off x="1855938" y="2477954"/>
            <a:ext cx="582662" cy="6766"/>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50" idx="2"/>
            <a:endCxn id="72" idx="0"/>
          </p:cNvCxnSpPr>
          <p:nvPr/>
        </p:nvCxnSpPr>
        <p:spPr>
          <a:xfrm rot="16200000" flipH="1">
            <a:off x="3898419" y="2480467"/>
            <a:ext cx="582662" cy="1740"/>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684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cmpd="sng"/>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3200" dirty="0" smtClean="0">
            <a:solidFill>
              <a:schemeClr val="accent1">
                <a:lumMod val="75000"/>
              </a:schemeClr>
            </a:solidFill>
            <a:latin typeface="Kozuka Gothic Pro M" pitchFamily="34" charset="-128"/>
            <a:ea typeface="Kozuka Gothic Pro M"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16525</TotalTime>
  <Pages>0</Pages>
  <Words>2880</Words>
  <Characters>0</Characters>
  <Application>Microsoft Macintosh PowerPoint</Application>
  <PresentationFormat>On-screen Show (16:9)</PresentationFormat>
  <Lines>0</Lines>
  <Paragraphs>498</Paragraphs>
  <Slides>43</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Courier New</vt:lpstr>
      <vt:lpstr>Gill Sans</vt:lpstr>
      <vt:lpstr>Helvetica</vt:lpstr>
      <vt:lpstr>Kozuka Gothic Pro M</vt:lpstr>
      <vt:lpstr>News Gothic MT</vt:lpstr>
      <vt:lpstr>Wingdings 2</vt:lpstr>
      <vt:lpstr>IntroIT-Theme</vt:lpstr>
      <vt:lpstr>Network Protocols</vt:lpstr>
      <vt:lpstr>What is a Network?</vt:lpstr>
      <vt:lpstr>Computer Networking</vt:lpstr>
      <vt:lpstr>How does it work?</vt:lpstr>
      <vt:lpstr>A Simple View</vt:lpstr>
      <vt:lpstr>Messages</vt:lpstr>
      <vt:lpstr>Web Browsing</vt:lpstr>
      <vt:lpstr>Web Browsing</vt:lpstr>
      <vt:lpstr>Skype</vt:lpstr>
      <vt:lpstr>What is a Protocol?</vt:lpstr>
      <vt:lpstr>HTTP Protocol</vt:lpstr>
      <vt:lpstr>HTTP Protocol</vt:lpstr>
      <vt:lpstr>Network Models and the Internet Protocol Suite (TCP/IP)</vt:lpstr>
      <vt:lpstr>Network Models</vt:lpstr>
      <vt:lpstr>Web Browsing</vt:lpstr>
      <vt:lpstr>The Link Layer</vt:lpstr>
      <vt:lpstr>Link Layer</vt:lpstr>
      <vt:lpstr>Ethernet: Addressing</vt:lpstr>
      <vt:lpstr>Ethernet Communication 1 of 2</vt:lpstr>
      <vt:lpstr>Ethernet Communication 2 of 2</vt:lpstr>
      <vt:lpstr>The Internet Layer</vt:lpstr>
      <vt:lpstr>Internet Layer</vt:lpstr>
      <vt:lpstr>Internet Protocol (IP)</vt:lpstr>
      <vt:lpstr>IP Address (IPv4)</vt:lpstr>
      <vt:lpstr>Dotted Decimal Notation</vt:lpstr>
      <vt:lpstr>IPv6</vt:lpstr>
      <vt:lpstr>IP Routing 1of 3</vt:lpstr>
      <vt:lpstr>IP Routing 2 of 3</vt:lpstr>
      <vt:lpstr>IP Routing 3 of 3</vt:lpstr>
      <vt:lpstr>The Transport Layer</vt:lpstr>
      <vt:lpstr>Transport Layer 1 of 2</vt:lpstr>
      <vt:lpstr>Transport Layer 2 of 2</vt:lpstr>
      <vt:lpstr>Sequencing</vt:lpstr>
      <vt:lpstr>Ports 1 of 2</vt:lpstr>
      <vt:lpstr>Ports 2 of 2</vt:lpstr>
      <vt:lpstr>The Application Layer</vt:lpstr>
      <vt:lpstr>Application Layer</vt:lpstr>
      <vt:lpstr>Application Layer Example: DNS</vt:lpstr>
      <vt:lpstr>Domain Name System</vt:lpstr>
      <vt:lpstr>Domain Name Hierarchy</vt:lpstr>
      <vt:lpstr>2011: TLDs for Sale</vt:lpstr>
      <vt:lpstr>Suggested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and The Internet</dc:title>
  <dc:creator>Johnson, Arlen D</dc:creator>
  <cp:lastModifiedBy>Richard Plotka</cp:lastModifiedBy>
  <cp:revision>281</cp:revision>
  <dcterms:created xsi:type="dcterms:W3CDTF">2009-09-06T20:09:08Z</dcterms:created>
  <dcterms:modified xsi:type="dcterms:W3CDTF">2021-09-02T01:05:19Z</dcterms:modified>
</cp:coreProperties>
</file>