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7" r:id="rId2"/>
    <p:sldId id="318" r:id="rId3"/>
    <p:sldId id="319" r:id="rId4"/>
    <p:sldId id="320" r:id="rId5"/>
    <p:sldId id="321" r:id="rId6"/>
    <p:sldId id="322" r:id="rId7"/>
    <p:sldId id="287" r:id="rId8"/>
    <p:sldId id="324" r:id="rId9"/>
    <p:sldId id="329" r:id="rId10"/>
    <p:sldId id="325" r:id="rId11"/>
    <p:sldId id="326" r:id="rId12"/>
    <p:sldId id="286" r:id="rId13"/>
    <p:sldId id="283" r:id="rId14"/>
    <p:sldId id="285" r:id="rId15"/>
    <p:sldId id="291" r:id="rId16"/>
    <p:sldId id="292" r:id="rId17"/>
    <p:sldId id="297" r:id="rId18"/>
    <p:sldId id="303" r:id="rId19"/>
    <p:sldId id="316" r:id="rId20"/>
    <p:sldId id="304" r:id="rId21"/>
    <p:sldId id="317" r:id="rId22"/>
    <p:sldId id="298" r:id="rId23"/>
    <p:sldId id="295" r:id="rId24"/>
    <p:sldId id="302" r:id="rId25"/>
    <p:sldId id="296" r:id="rId26"/>
    <p:sldId id="301" r:id="rId27"/>
    <p:sldId id="305" r:id="rId28"/>
    <p:sldId id="299" r:id="rId29"/>
    <p:sldId id="288" r:id="rId30"/>
    <p:sldId id="289" r:id="rId31"/>
    <p:sldId id="290" r:id="rId32"/>
    <p:sldId id="293" r:id="rId33"/>
    <p:sldId id="294" r:id="rId34"/>
    <p:sldId id="327" r:id="rId35"/>
    <p:sldId id="328" r:id="rId36"/>
    <p:sldId id="315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CDFC7-D868-934C-ADAF-65078DA4D8B1}" v="2" dt="2020-01-27T15:09:30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1"/>
    <p:restoredTop sz="77305" autoAdjust="0"/>
  </p:normalViewPr>
  <p:slideViewPr>
    <p:cSldViewPr snapToGrid="0" snapToObjects="1">
      <p:cViewPr varScale="1">
        <p:scale>
          <a:sx n="232" d="100"/>
          <a:sy n="232" d="100"/>
        </p:scale>
        <p:origin x="121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F9B7-6BF7-B44C-9680-19AFE88D3E0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F3B1-B58C-E548-8BC1-039336F9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0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Ex-Pg8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&amp; CSS - ex1.html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Ex-Pg11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https://www.w3.org/standards/techs/</a:t>
            </a:r>
            <a:r>
              <a:rPr lang="en-US" dirty="0" err="1"/>
              <a:t>html#drafts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6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D4CBECD9-8867-4749-882E-F18FBF0F2D46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6</a:t>
            </a:fld>
            <a:endParaRPr lang="en-GB" dirty="0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94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Pg4-Ex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Cascading_Style_Sheets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971023"/>
            <a:ext cx="6488640" cy="236544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68573" tIns="34286" rIns="68573" bIns="34286">
            <a:normAutofit/>
          </a:bodyPr>
          <a:lstStyle/>
          <a:p>
            <a:pPr defTabSz="684730">
              <a:lnSpc>
                <a:spcPct val="96000"/>
              </a:lnSpc>
              <a:spcBef>
                <a:spcPts val="1497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24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964540"/>
            <a:ext cx="6498158" cy="2384891"/>
          </a:xfrm>
        </p:spPr>
        <p:txBody>
          <a:bodyPr rtlCol="0" anchor="ctr" anchorCtr="0">
            <a:noAutofit/>
          </a:bodyPr>
          <a:lstStyle>
            <a:lvl1pPr marL="0" indent="0" algn="ctr" defTabSz="685729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45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3387787"/>
            <a:ext cx="6498159" cy="687481"/>
          </a:xfrm>
        </p:spPr>
        <p:txBody>
          <a:bodyPr rtlCol="0">
            <a:normAutofit/>
          </a:bodyPr>
          <a:lstStyle>
            <a:lvl1pPr marL="0" indent="0" algn="ctr" defTabSz="685729" rtl="0" eaLnBrk="1" latinLnBrk="0" hangingPunct="1">
              <a:spcBef>
                <a:spcPts val="22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3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/>
          <a:lstStyle>
            <a:lvl1pPr algn="ctr">
              <a:defRPr sz="27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865" indent="0">
              <a:buNone/>
              <a:defRPr sz="900"/>
            </a:lvl2pPr>
            <a:lvl3pPr marL="685729" indent="0">
              <a:buNone/>
              <a:defRPr sz="750"/>
            </a:lvl3pPr>
            <a:lvl4pPr marL="1028594" indent="0">
              <a:buNone/>
              <a:defRPr sz="675"/>
            </a:lvl4pPr>
            <a:lvl5pPr marL="1371458" indent="0">
              <a:buNone/>
              <a:defRPr sz="675"/>
            </a:lvl5pPr>
            <a:lvl6pPr marL="1714322" indent="0">
              <a:buNone/>
              <a:defRPr sz="675"/>
            </a:lvl6pPr>
            <a:lvl7pPr marL="2057186" indent="0">
              <a:buNone/>
              <a:defRPr sz="675"/>
            </a:lvl7pPr>
            <a:lvl8pPr marL="2400051" indent="0">
              <a:buNone/>
              <a:defRPr sz="675"/>
            </a:lvl8pPr>
            <a:lvl9pPr marL="274291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5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685729" rtl="0" eaLnBrk="1" latinLnBrk="0" hangingPunct="1">
              <a:spcBef>
                <a:spcPts val="15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4" indent="0">
              <a:buNone/>
              <a:defRPr sz="1500"/>
            </a:lvl4pPr>
            <a:lvl5pPr marL="1371458" indent="0">
              <a:buNone/>
              <a:defRPr sz="1500"/>
            </a:lvl5pPr>
            <a:lvl6pPr marL="1714322" indent="0">
              <a:buNone/>
              <a:defRPr sz="1500"/>
            </a:lvl6pPr>
            <a:lvl7pPr marL="2057186" indent="0">
              <a:buNone/>
              <a:defRPr sz="1500"/>
            </a:lvl7pPr>
            <a:lvl8pPr marL="2400051" indent="0">
              <a:buNone/>
              <a:defRPr sz="1500"/>
            </a:lvl8pPr>
            <a:lvl9pPr marL="2742915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05222"/>
            <a:ext cx="8228160" cy="8576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321469"/>
            <a:ext cx="3840481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1">
                    <a:lumMod val="75000"/>
                  </a:schemeClr>
                </a:solidFill>
              </a:defRPr>
            </a:lvl1pPr>
            <a:lvl2pPr marL="342853" indent="0">
              <a:buNone/>
              <a:defRPr sz="1500" b="1"/>
            </a:lvl2pPr>
            <a:lvl3pPr marL="685706" indent="0">
              <a:buNone/>
              <a:defRPr sz="1350" b="1"/>
            </a:lvl3pPr>
            <a:lvl4pPr marL="1028559" indent="0">
              <a:buNone/>
              <a:defRPr sz="1200" b="1"/>
            </a:lvl4pPr>
            <a:lvl5pPr marL="1371412" indent="0">
              <a:buNone/>
              <a:defRPr sz="1200" b="1"/>
            </a:lvl5pPr>
            <a:lvl6pPr marL="1714265" indent="0">
              <a:buNone/>
              <a:defRPr sz="1200" b="1"/>
            </a:lvl6pPr>
            <a:lvl7pPr marL="2057117" indent="0">
              <a:buNone/>
              <a:defRPr sz="1200" b="1"/>
            </a:lvl7pPr>
            <a:lvl8pPr marL="2399970" indent="0">
              <a:buNone/>
              <a:defRPr sz="1200" b="1"/>
            </a:lvl8pPr>
            <a:lvl9pPr marL="2742823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044774"/>
            <a:ext cx="3840481" cy="3412927"/>
          </a:xfrm>
        </p:spPr>
        <p:txBody>
          <a:bodyPr>
            <a:normAutofit/>
          </a:bodyPr>
          <a:lstStyle>
            <a:lvl1pPr marL="118872" indent="-118872">
              <a:spcBef>
                <a:spcPts val="12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1" y="321469"/>
            <a:ext cx="3840481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1">
                    <a:lumMod val="75000"/>
                  </a:schemeClr>
                </a:solidFill>
              </a:defRPr>
            </a:lvl1pPr>
            <a:lvl2pPr marL="342853" indent="0">
              <a:buNone/>
              <a:defRPr sz="1500" b="1"/>
            </a:lvl2pPr>
            <a:lvl3pPr marL="685706" indent="0">
              <a:buNone/>
              <a:defRPr sz="1350" b="1"/>
            </a:lvl3pPr>
            <a:lvl4pPr marL="1028559" indent="0">
              <a:buNone/>
              <a:defRPr sz="1200" b="1"/>
            </a:lvl4pPr>
            <a:lvl5pPr marL="1371412" indent="0">
              <a:buNone/>
              <a:defRPr sz="1200" b="1"/>
            </a:lvl5pPr>
            <a:lvl6pPr marL="1714265" indent="0">
              <a:buNone/>
              <a:defRPr sz="1200" b="1"/>
            </a:lvl6pPr>
            <a:lvl7pPr marL="2057117" indent="0">
              <a:buNone/>
              <a:defRPr sz="1200" b="1"/>
            </a:lvl7pPr>
            <a:lvl8pPr marL="2399970" indent="0">
              <a:buNone/>
              <a:defRPr sz="1200" b="1"/>
            </a:lvl8pPr>
            <a:lvl9pPr marL="27428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1" y="1044774"/>
            <a:ext cx="3840481" cy="3412927"/>
          </a:xfrm>
        </p:spPr>
        <p:txBody>
          <a:bodyPr>
            <a:normAutofit/>
          </a:bodyPr>
          <a:lstStyle>
            <a:lvl1pPr marL="118872" indent="-118872">
              <a:spcBef>
                <a:spcPts val="1200"/>
              </a:spcBef>
              <a:buFont typeface="+mj-lt"/>
              <a:buAutoNum type="arabicPeriod"/>
              <a:defRPr sz="600"/>
            </a:lvl1pPr>
            <a:lvl2pPr marL="533664" indent="-271229">
              <a:buFont typeface="+mj-lt"/>
              <a:buAutoNum type="arabicPeriod"/>
              <a:defRPr sz="600"/>
            </a:lvl2pPr>
            <a:lvl3pPr marL="785300" indent="-271229">
              <a:buFont typeface="+mj-lt"/>
              <a:buAutoNum type="arabicPeriod"/>
              <a:defRPr sz="600"/>
            </a:lvl3pPr>
            <a:lvl4pPr marL="996976" indent="-271229">
              <a:buFont typeface="+mj-lt"/>
              <a:buAutoNum type="arabicPeriod"/>
              <a:defRPr sz="600"/>
            </a:lvl4pPr>
            <a:lvl5pPr marL="1218372" indent="-271229">
              <a:buFont typeface="+mj-lt"/>
              <a:buAutoNum type="arabicPeriod"/>
              <a:defRPr sz="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4" indent="0">
              <a:buNone/>
              <a:defRPr sz="1500"/>
            </a:lvl4pPr>
            <a:lvl5pPr marL="1371458" indent="0">
              <a:buNone/>
              <a:defRPr sz="1500"/>
            </a:lvl5pPr>
            <a:lvl6pPr marL="1714322" indent="0">
              <a:buNone/>
              <a:defRPr sz="1500"/>
            </a:lvl6pPr>
            <a:lvl7pPr marL="2057186" indent="0">
              <a:buNone/>
              <a:defRPr sz="1500"/>
            </a:lvl7pPr>
            <a:lvl8pPr marL="2400051" indent="0">
              <a:buNone/>
              <a:defRPr sz="1500"/>
            </a:lvl8pPr>
            <a:lvl9pPr marL="2742915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/>
          <a:lstStyle>
            <a:lvl1pPr algn="ctr">
              <a:defRPr sz="345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>
            <a:normAutofit/>
          </a:bodyPr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8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865" indent="0">
              <a:buNone/>
              <a:defRPr sz="1500" b="1"/>
            </a:lvl2pPr>
            <a:lvl3pPr marL="685729" indent="0">
              <a:buNone/>
              <a:defRPr sz="1350" b="1"/>
            </a:lvl3pPr>
            <a:lvl4pPr marL="1028594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6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865" indent="0">
              <a:buNone/>
              <a:defRPr sz="1500" b="1"/>
            </a:lvl2pPr>
            <a:lvl3pPr marL="685729" indent="0">
              <a:buNone/>
              <a:defRPr sz="1350" b="1"/>
            </a:lvl3pPr>
            <a:lvl4pPr marL="1028594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6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/>
          <a:lstStyle>
            <a:lvl1pPr algn="ctr">
              <a:defRPr sz="27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865" indent="0">
              <a:buNone/>
              <a:defRPr sz="900"/>
            </a:lvl2pPr>
            <a:lvl3pPr marL="685729" indent="0">
              <a:buNone/>
              <a:defRPr sz="750"/>
            </a:lvl3pPr>
            <a:lvl4pPr marL="1028594" indent="0">
              <a:buNone/>
              <a:defRPr sz="675"/>
            </a:lvl4pPr>
            <a:lvl5pPr marL="1371458" indent="0">
              <a:buNone/>
              <a:defRPr sz="675"/>
            </a:lvl5pPr>
            <a:lvl6pPr marL="1714322" indent="0">
              <a:buNone/>
              <a:defRPr sz="675"/>
            </a:lvl6pPr>
            <a:lvl7pPr marL="2057186" indent="0">
              <a:buNone/>
              <a:defRPr sz="675"/>
            </a:lvl7pPr>
            <a:lvl8pPr marL="2400051" indent="0">
              <a:buNone/>
              <a:defRPr sz="675"/>
            </a:lvl8pPr>
            <a:lvl9pPr marL="274291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81009"/>
            <a:ext cx="8042400" cy="100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200006"/>
            <a:ext cx="8042400" cy="325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284" y="4749259"/>
            <a:ext cx="4838400" cy="189775"/>
          </a:xfrm>
          <a:prstGeom prst="rect">
            <a:avLst/>
          </a:prstGeom>
          <a:noFill/>
        </p:spPr>
        <p:txBody>
          <a:bodyPr wrap="square" lIns="62209" tIns="31105" rIns="62209" bIns="31105" rtlCol="0">
            <a:spAutoFit/>
          </a:bodyPr>
          <a:lstStyle/>
          <a:p>
            <a:pPr marL="0" marR="0" indent="0" algn="l" defTabSz="3110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25" dirty="0">
                <a:solidFill>
                  <a:schemeClr val="bg1"/>
                </a:solidFill>
              </a:rPr>
              <a:t>Intro to ITWS – HTML &amp; CSS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4743802"/>
            <a:ext cx="1375124" cy="189775"/>
          </a:xfrm>
          <a:prstGeom prst="rect">
            <a:avLst/>
          </a:prstGeom>
          <a:noFill/>
        </p:spPr>
        <p:txBody>
          <a:bodyPr wrap="square" lIns="62209" tIns="31105" rIns="62209" bIns="31105" rtlCol="0">
            <a:spAutoFit/>
          </a:bodyPr>
          <a:lstStyle/>
          <a:p>
            <a:pPr marL="0" marR="0" indent="0" algn="r" defTabSz="3110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25" dirty="0">
                <a:solidFill>
                  <a:schemeClr val="bg1"/>
                </a:solidFill>
              </a:rPr>
              <a:t>2011-09-15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4746345"/>
            <a:ext cx="967680" cy="189775"/>
          </a:xfrm>
          <a:prstGeom prst="rect">
            <a:avLst/>
          </a:prstGeom>
          <a:noFill/>
        </p:spPr>
        <p:txBody>
          <a:bodyPr wrap="square" lIns="62209" tIns="31105" rIns="62209" bIns="31105" rtlCol="0">
            <a:spAutoFit/>
          </a:bodyPr>
          <a:lstStyle/>
          <a:p>
            <a:pPr marL="0" marR="0" indent="0" algn="r" defTabSz="3110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825" smtClean="0">
                <a:solidFill>
                  <a:schemeClr val="bg1"/>
                </a:solidFill>
              </a:rPr>
              <a:pPr marL="0" marR="0" indent="0" algn="r" defTabSz="31104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 9/21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ctr" defTabSz="684730" rtl="0" eaLnBrk="1" fontAlgn="base" hangingPunct="1">
        <a:spcBef>
          <a:spcPct val="0"/>
        </a:spcBef>
        <a:spcAft>
          <a:spcPct val="0"/>
        </a:spcAft>
        <a:defRPr sz="345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311045"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622089"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933134"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244178" algn="ctr" defTabSz="684730" rtl="0" eaLnBrk="1" fontAlgn="base" hangingPunct="1">
        <a:spcBef>
          <a:spcPct val="0"/>
        </a:spcBef>
        <a:spcAft>
          <a:spcPct val="0"/>
        </a:spcAft>
        <a:defRPr sz="345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261364" indent="-261364" algn="l" defTabSz="684730" rtl="0" eaLnBrk="1" fontAlgn="base" hangingPunct="1">
        <a:spcBef>
          <a:spcPts val="1497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514088" indent="-251644" algn="l" defTabSz="684730" rtl="0" eaLnBrk="1" fontAlgn="base" hangingPunct="1">
        <a:spcBef>
          <a:spcPts val="45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65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725771" indent="-211683" algn="l" defTabSz="684730" rtl="0" eaLnBrk="1" fontAlgn="base" hangingPunct="1">
        <a:spcBef>
          <a:spcPts val="45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5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947174" indent="-221404" algn="l" defTabSz="684730" rtl="0" eaLnBrk="1" fontAlgn="base" hangingPunct="1">
        <a:spcBef>
          <a:spcPts val="45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35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158857" indent="-211683" algn="l" defTabSz="684730" rtl="0" eaLnBrk="1" fontAlgn="base" hangingPunct="1">
        <a:spcBef>
          <a:spcPts val="45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35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1885755" indent="-171433" algn="l" defTabSz="68572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3" algn="l" defTabSz="68572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4" indent="-171433" algn="l" defTabSz="68572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3" algn="l" defTabSz="68572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4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6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/selec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s.maxdesign.com.au/selectutoria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selector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hatI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dalatv.net/itp/drivebys/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www.w3schools.com/html/html_xhtm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5R1Jl5P7Mw&amp;ab_channel=TheNetNinja" TargetMode="External"/><Relationship Id="rId5" Type="http://schemas.openxmlformats.org/officeDocument/2006/relationships/hyperlink" Target="https://www.w3schools.com/cssref/" TargetMode="External"/><Relationship Id="rId4" Type="http://schemas.openxmlformats.org/officeDocument/2006/relationships/hyperlink" Target="http://www.w3schools.com/tags/ref_byfunc.as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dalatv.net/itp/drivebys/css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2018/SPSD-xhtml1-20180327/" TargetMode="External"/><Relationship Id="rId3" Type="http://schemas.openxmlformats.org/officeDocument/2006/relationships/hyperlink" Target="https://www.w3.org/TR/tr-technology-stds" TargetMode="External"/><Relationship Id="rId7" Type="http://schemas.openxmlformats.org/officeDocument/2006/relationships/hyperlink" Target="https://www.w3.org/TR/2018/SPSD-html401-2018032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2018/SPSD-html5-20180327/" TargetMode="External"/><Relationship Id="rId5" Type="http://schemas.openxmlformats.org/officeDocument/2006/relationships/hyperlink" Target="https://www.w3.org/TR/2018/WD-html53-20180809/" TargetMode="External"/><Relationship Id="rId4" Type="http://schemas.openxmlformats.org/officeDocument/2006/relationships/hyperlink" Target="https://www.w3.org/TR/2017/REC-html52-20171214/" TargetMode="External"/><Relationship Id="rId9" Type="http://schemas.openxmlformats.org/officeDocument/2006/relationships/hyperlink" Target="https://html.spec.whatwg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HTML, </a:t>
            </a:r>
            <a:r>
              <a:rPr lang="en-US" dirty="0"/>
              <a:t>XHTML &amp; CSS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sz="2700" dirty="0"/>
              <a:t>Hypertext </a:t>
            </a:r>
            <a:r>
              <a:rPr lang="en-GB" sz="2700" dirty="0" err="1"/>
              <a:t>Markup</a:t>
            </a:r>
            <a:r>
              <a:rPr lang="en-GB" sz="2700" dirty="0"/>
              <a:t> Language &amp; Cascading </a:t>
            </a:r>
            <a:r>
              <a:rPr lang="en-GB" sz="2700" dirty="0" err="1"/>
              <a:t>Stylesheets</a:t>
            </a:r>
            <a:endParaRPr lang="en-GB" sz="27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&lt;body&gt;…&lt;/body&gt;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Contains document content, e.g. paragraphs of text, images, captions, videos, interactive components, inline scripts ...</a:t>
            </a:r>
          </a:p>
          <a:p>
            <a:r>
              <a:rPr lang="en-US" sz="1500" dirty="0"/>
              <a:t>Examples of markup found in the body:</a:t>
            </a:r>
          </a:p>
          <a:p>
            <a:pPr lvl="1"/>
            <a:r>
              <a:rPr lang="en-US" sz="1275" dirty="0"/>
              <a:t>&lt;h1&gt;This is a First-level Heading&lt;/h1&gt;</a:t>
            </a:r>
          </a:p>
          <a:p>
            <a:pPr lvl="1"/>
            <a:r>
              <a:rPr lang="en-US" sz="1275" dirty="0"/>
              <a:t>&lt;h2&gt;This is a Second-level Heading&lt;/h2&gt;</a:t>
            </a:r>
          </a:p>
          <a:p>
            <a:pPr lvl="1"/>
            <a:r>
              <a:rPr lang="en-US" sz="1275" dirty="0"/>
              <a:t>&lt;p&gt;paragraph text&lt;/p&gt;</a:t>
            </a:r>
          </a:p>
          <a:p>
            <a:pPr lvl="1"/>
            <a:r>
              <a:rPr lang="en-US" sz="1275" dirty="0"/>
              <a:t>&lt;</a:t>
            </a:r>
            <a:r>
              <a:rPr lang="en-US" sz="1275" dirty="0" err="1"/>
              <a:t>em</a:t>
            </a:r>
            <a:r>
              <a:rPr lang="en-US" sz="1275" dirty="0"/>
              <a:t>&gt;emphasized text&lt;/</a:t>
            </a:r>
            <a:r>
              <a:rPr lang="en-US" sz="1275" dirty="0" err="1"/>
              <a:t>em</a:t>
            </a:r>
            <a:r>
              <a:rPr lang="en-US" sz="1275" dirty="0"/>
              <a:t>&gt;</a:t>
            </a:r>
          </a:p>
          <a:p>
            <a:pPr lvl="1"/>
            <a:r>
              <a:rPr lang="en-US" sz="1275" dirty="0"/>
              <a:t>&lt;div id=“footer”&gt;An arbitrary block named “footer”&lt;/div&gt;</a:t>
            </a:r>
          </a:p>
          <a:p>
            <a:pPr lvl="1"/>
            <a:r>
              <a:rPr lang="en-US" sz="1275" dirty="0"/>
              <a:t>&lt;</a:t>
            </a:r>
            <a:r>
              <a:rPr lang="en-US" sz="1275" dirty="0" err="1"/>
              <a:t>img</a:t>
            </a:r>
            <a:r>
              <a:rPr lang="en-US" sz="1275" dirty="0"/>
              <a:t> </a:t>
            </a:r>
            <a:r>
              <a:rPr lang="en-US" sz="1275" dirty="0" err="1"/>
              <a:t>src</a:t>
            </a:r>
            <a:r>
              <a:rPr lang="en-US" sz="1275" dirty="0"/>
              <a:t>=“figure1.jpg” width=“500” height=“300” alt=“Figure 1”/&gt;</a:t>
            </a:r>
          </a:p>
          <a:p>
            <a:pPr lvl="1"/>
            <a:r>
              <a:rPr lang="en-US" sz="1275" dirty="0"/>
              <a:t>&lt;</a:t>
            </a:r>
            <a:r>
              <a:rPr lang="en-US" sz="1275" dirty="0" err="1"/>
              <a:t>ul</a:t>
            </a:r>
            <a:r>
              <a:rPr lang="en-US" sz="1275" dirty="0"/>
              <a:t>&gt;</a:t>
            </a:r>
            <a:br>
              <a:rPr lang="en-US" sz="1275" dirty="0"/>
            </a:br>
            <a:r>
              <a:rPr lang="en-US" sz="1275" dirty="0"/>
              <a:t>      &lt;li&gt;bulleted list item 1&lt;/li&gt;</a:t>
            </a:r>
            <a:br>
              <a:rPr lang="en-US" sz="1275" dirty="0"/>
            </a:br>
            <a:r>
              <a:rPr lang="en-US" sz="1275" dirty="0"/>
              <a:t>      &lt;li&gt;bulleted list item 2&lt;/li&gt;</a:t>
            </a:r>
            <a:br>
              <a:rPr lang="en-US" sz="1275" dirty="0"/>
            </a:br>
            <a:r>
              <a:rPr lang="en-US" sz="1275" dirty="0"/>
              <a:t>&lt;/</a:t>
            </a:r>
            <a:r>
              <a:rPr lang="en-US" sz="1275" dirty="0" err="1"/>
              <a:t>ul</a:t>
            </a:r>
            <a:r>
              <a:rPr lang="en-US" sz="1275" dirty="0"/>
              <a:t>&gt;</a:t>
            </a:r>
          </a:p>
          <a:p>
            <a:pPr lvl="1"/>
            <a:endParaRPr lang="en-US" sz="127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70425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Display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have three basic display states:</a:t>
            </a:r>
          </a:p>
          <a:p>
            <a:pPr marL="533664" lvl="1" indent="-271229">
              <a:buFont typeface="+mj-lt"/>
              <a:buAutoNum type="arabicPeriod"/>
            </a:pPr>
            <a:r>
              <a:rPr lang="en-US" dirty="0"/>
              <a:t>block</a:t>
            </a:r>
          </a:p>
          <a:p>
            <a:pPr marL="745340" lvl="2" indent="-271229"/>
            <a:r>
              <a:rPr lang="en-US" dirty="0"/>
              <a:t>block elements can be thought of as </a:t>
            </a:r>
            <a:br>
              <a:rPr lang="en-US" dirty="0"/>
            </a:br>
            <a:r>
              <a:rPr lang="en-US" dirty="0"/>
              <a:t>a box with breaks before and after, </a:t>
            </a:r>
            <a:br>
              <a:rPr lang="en-US" dirty="0"/>
            </a:br>
            <a:r>
              <a:rPr lang="en-US" dirty="0"/>
              <a:t>e.g. paragraphs  &amp; headings</a:t>
            </a:r>
          </a:p>
          <a:p>
            <a:pPr marL="533664" lvl="1" indent="-271229">
              <a:buFont typeface="+mj-lt"/>
              <a:buAutoNum type="arabicPeriod"/>
            </a:pPr>
            <a:r>
              <a:rPr lang="en-US" dirty="0"/>
              <a:t>inline</a:t>
            </a:r>
          </a:p>
          <a:p>
            <a:pPr marL="745340" lvl="2" indent="-271229"/>
            <a:r>
              <a:rPr lang="en-US" dirty="0"/>
              <a:t>inline elements flow with the content</a:t>
            </a:r>
            <a:br>
              <a:rPr lang="en-US" dirty="0"/>
            </a:br>
            <a:r>
              <a:rPr lang="en-US" dirty="0"/>
              <a:t>around them and do not break before </a:t>
            </a:r>
            <a:br>
              <a:rPr lang="en-US" dirty="0"/>
            </a:br>
            <a:r>
              <a:rPr lang="en-US" dirty="0"/>
              <a:t>and after, e.g. </a:t>
            </a:r>
            <a:r>
              <a:rPr lang="en-US" i="1" dirty="0"/>
              <a:t>emphasized text</a:t>
            </a:r>
          </a:p>
          <a:p>
            <a:pPr marL="533664" lvl="1" indent="-271229">
              <a:buFont typeface="+mj-lt"/>
              <a:buAutoNum type="arabicPeriod"/>
            </a:pPr>
            <a:r>
              <a:rPr lang="en-US" dirty="0"/>
              <a:t>none</a:t>
            </a:r>
          </a:p>
          <a:p>
            <a:pPr marL="745340" lvl="2" indent="-271229"/>
            <a:r>
              <a:rPr lang="en-US" dirty="0"/>
              <a:t>elements with display set to none will be hidden in the browser (though their content will still exist in the markup), e.g. scripts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24" y="1567160"/>
            <a:ext cx="2009180" cy="200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57532" y="3495973"/>
            <a:ext cx="1391002" cy="279523"/>
          </a:xfrm>
          <a:prstGeom prst="rect">
            <a:avLst/>
          </a:prstGeom>
          <a:noFill/>
        </p:spPr>
        <p:txBody>
          <a:bodyPr wrap="none" lIns="48218" tIns="24110" rIns="48218" bIns="24110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CSS Box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3658" y="3576340"/>
            <a:ext cx="140659" cy="141024"/>
          </a:xfrm>
          <a:prstGeom prst="rect">
            <a:avLst/>
          </a:prstGeom>
          <a:noFill/>
        </p:spPr>
        <p:txBody>
          <a:bodyPr wrap="none" lIns="48218" tIns="24110" rIns="48218" bIns="24110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</a:t>
            </a:r>
            <a:endParaRPr lang="en-US" sz="165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5753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365" y="1141079"/>
            <a:ext cx="7478891" cy="362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73" tIns="44237" rIns="88473" bIns="44237" rtlCol="0" anchor="t"/>
          <a:lstStyle/>
          <a:p>
            <a:pPr algn="l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30" y="1731075"/>
            <a:ext cx="6977107" cy="13122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473" tIns="44237" rIns="88473" bIns="44237" rtlCol="0" anchor="t"/>
          <a:lstStyle/>
          <a:p>
            <a:pPr algn="l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630" y="3043344"/>
            <a:ext cx="6978148" cy="1088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8473" tIns="44237" rIns="88473" bIns="44237" rtlCol="0" anchor="t"/>
          <a:lstStyle/>
          <a:p>
            <a:pPr algn="l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/>
              <a:t>XHTML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366" y="1141079"/>
            <a:ext cx="7426882" cy="3408698"/>
          </a:xfrm>
        </p:spPr>
        <p:txBody>
          <a:bodyPr/>
          <a:lstStyle/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&lt;!DOCTYPE html PUBLIC "-//W3C//DTD XHTML 1.0 Strict//EN" "http://www.w3.org/TR/xhtml1/DTD/xhtml1-strict.dtd"&gt;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&lt;html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xmlns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="http://www.w3.org/1999/xhtml"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xml:lang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="en"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lang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="en"&gt; 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&lt;head&gt;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&lt;meta http-</a:t>
            </a:r>
            <a:r>
              <a:rPr lang="en-US" sz="1350" dirty="0" err="1">
                <a:solidFill>
                  <a:schemeClr val="tx1"/>
                </a:solidFill>
                <a:latin typeface="+mn-lt"/>
              </a:rPr>
              <a:t>equiv</a:t>
            </a:r>
            <a:r>
              <a:rPr lang="en-US" sz="1350" dirty="0">
                <a:solidFill>
                  <a:schemeClr val="tx1"/>
                </a:solidFill>
                <a:latin typeface="+mn-lt"/>
              </a:rPr>
              <a:t>="Content-Type" content="text/html; charset=UTF-8"/&gt; 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&lt;title&gt;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      a title for the document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&lt;/title&gt;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&lt;/head&gt;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&lt;body&gt;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&lt;div id=“content”&gt;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     document content goes here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    &lt;/div&gt;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350" dirty="0">
                <a:solidFill>
                  <a:schemeClr val="tx1"/>
                </a:solidFill>
                <a:latin typeface="+mn-lt"/>
              </a:rPr>
              <a:t>    &lt;/body&gt;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39412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XHTML </a:t>
            </a:r>
            <a:r>
              <a:rPr lang="en-US" sz="1500" dirty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r>
              <a:rPr lang="en-US" dirty="0"/>
              <a:t>Consists of </a:t>
            </a:r>
          </a:p>
          <a:p>
            <a:pPr lvl="1"/>
            <a:r>
              <a:rPr lang="en-US" dirty="0"/>
              <a:t>a DOCTYPE to tell us what html version we are using</a:t>
            </a:r>
          </a:p>
          <a:p>
            <a:pPr lvl="1"/>
            <a:r>
              <a:rPr lang="en-US" dirty="0"/>
              <a:t>A &lt;head&gt;, &lt;title&gt;, and &lt;body&gt;</a:t>
            </a:r>
          </a:p>
          <a:p>
            <a:pPr lvl="1"/>
            <a:r>
              <a:rPr lang="en-US" dirty="0"/>
              <a:t>elements or “tags”: </a:t>
            </a:r>
            <a:r>
              <a:rPr lang="en-US" sz="1350" dirty="0"/>
              <a:t>&lt;p&gt;A paragraph tag&lt;/p&gt;</a:t>
            </a:r>
          </a:p>
          <a:p>
            <a:pPr lvl="1"/>
            <a:r>
              <a:rPr lang="en-US" dirty="0"/>
              <a:t>attributes: </a:t>
            </a:r>
            <a:r>
              <a:rPr lang="en-US" sz="1350" dirty="0"/>
              <a:t>&lt;p class=“golden”&gt;</a:t>
            </a:r>
            <a:r>
              <a:rPr lang="en-US" sz="1350" i="1" dirty="0"/>
              <a:t>class</a:t>
            </a:r>
            <a:r>
              <a:rPr lang="en-US" sz="1350" dirty="0"/>
              <a:t> is an attribute on </a:t>
            </a:r>
            <a:r>
              <a:rPr lang="en-US" sz="1350" i="1" dirty="0"/>
              <a:t>p</a:t>
            </a:r>
            <a:r>
              <a:rPr lang="en-US" sz="1350" dirty="0"/>
              <a:t>&lt;/p&gt;</a:t>
            </a:r>
          </a:p>
          <a:p>
            <a:pPr lvl="2"/>
            <a:r>
              <a:rPr lang="en-US" sz="1200" dirty="0"/>
              <a:t>some attributes are mandatory, e.g. the script tag requires a </a:t>
            </a:r>
            <a:r>
              <a:rPr lang="en-US" sz="1200" i="1" dirty="0"/>
              <a:t>type:</a:t>
            </a:r>
            <a:br>
              <a:rPr lang="en-US" sz="1200" i="1" dirty="0"/>
            </a:br>
            <a:r>
              <a:rPr lang="en-US" sz="1200" dirty="0"/>
              <a:t>&lt;script type=“text/</a:t>
            </a:r>
            <a:r>
              <a:rPr lang="en-US" sz="1200" dirty="0" err="1"/>
              <a:t>javascript</a:t>
            </a:r>
            <a:r>
              <a:rPr lang="en-US" sz="1200" dirty="0"/>
              <a:t>”&gt;&lt;/script&gt;</a:t>
            </a:r>
          </a:p>
          <a:p>
            <a:pPr lvl="1"/>
            <a:r>
              <a:rPr lang="en-US" dirty="0"/>
              <a:t>Text nodes (e.g. the text we see in a paragraph)</a:t>
            </a:r>
          </a:p>
          <a:p>
            <a:pPr lvl="1"/>
            <a:r>
              <a:rPr lang="en-US" dirty="0"/>
              <a:t>There may be embedded scripts or styles (within &lt;script&gt; and &lt;style&gt; tags.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27127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XHTML </a:t>
            </a:r>
            <a:r>
              <a:rPr lang="en-US" sz="1350" dirty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the road:</a:t>
            </a:r>
          </a:p>
          <a:p>
            <a:pPr lvl="1"/>
            <a:r>
              <a:rPr lang="en-US" dirty="0"/>
              <a:t>elements must be closed </a:t>
            </a:r>
            <a:r>
              <a:rPr lang="en-US" sz="1050" dirty="0"/>
              <a:t>&lt;p&gt; closing tag </a:t>
            </a:r>
            <a:r>
              <a:rPr lang="en-US" sz="1050" dirty="0">
                <a:sym typeface="Wingdings" pitchFamily="2" charset="2"/>
              </a:rPr>
              <a:t> </a:t>
            </a:r>
            <a:r>
              <a:rPr lang="en-US" sz="1050" dirty="0"/>
              <a:t>&lt;/p&gt;, &lt;</a:t>
            </a:r>
            <a:r>
              <a:rPr lang="en-US" sz="1050" dirty="0" err="1"/>
              <a:t>br</a:t>
            </a:r>
            <a:r>
              <a:rPr lang="en-US" sz="1050" dirty="0"/>
              <a:t> /&gt; </a:t>
            </a:r>
            <a:r>
              <a:rPr lang="en-US" sz="1050" dirty="0">
                <a:sym typeface="Wingdings" pitchFamily="2" charset="2"/>
              </a:rPr>
              <a:t></a:t>
            </a:r>
            <a:r>
              <a:rPr lang="en-US" sz="1050" dirty="0"/>
              <a:t> also closed</a:t>
            </a:r>
            <a:endParaRPr lang="en-US" dirty="0"/>
          </a:p>
          <a:p>
            <a:pPr lvl="1"/>
            <a:r>
              <a:rPr lang="en-US" dirty="0"/>
              <a:t>attributes must be quoted </a:t>
            </a:r>
            <a:r>
              <a:rPr lang="en-US" sz="1050" dirty="0"/>
              <a:t>&lt;p class=“</a:t>
            </a:r>
            <a:r>
              <a:rPr lang="en-US" sz="1050" dirty="0" err="1"/>
              <a:t>shinyGem</a:t>
            </a:r>
            <a:r>
              <a:rPr lang="en-US" sz="1050" dirty="0"/>
              <a:t>”&gt;is correct&lt;/p&gt;</a:t>
            </a:r>
          </a:p>
          <a:p>
            <a:pPr lvl="1"/>
            <a:r>
              <a:rPr lang="en-US" dirty="0"/>
              <a:t>elements and attribute names must be lower case </a:t>
            </a:r>
            <a:br>
              <a:rPr lang="en-US" dirty="0"/>
            </a:br>
            <a:r>
              <a:rPr lang="en-US" sz="1050" dirty="0"/>
              <a:t>&lt;p&gt;is correct&lt;/p&gt;, &lt;P&gt; is not, &lt;p class=“LOVELY”&gt;is correct&lt;/p&gt;, &lt;p CLASS=“</a:t>
            </a:r>
            <a:r>
              <a:rPr lang="en-US" sz="1050" dirty="0" err="1"/>
              <a:t>isnot</a:t>
            </a:r>
            <a:r>
              <a:rPr lang="en-US" sz="1050" dirty="0"/>
              <a:t>”&gt;...</a:t>
            </a:r>
          </a:p>
          <a:p>
            <a:pPr lvl="1"/>
            <a:r>
              <a:rPr lang="en-US" dirty="0"/>
              <a:t>nesting must be correct </a:t>
            </a:r>
            <a:r>
              <a:rPr lang="en-US" sz="1050" dirty="0"/>
              <a:t>&lt;strong&gt;&lt;</a:t>
            </a:r>
            <a:r>
              <a:rPr lang="en-US" sz="1050" dirty="0" err="1"/>
              <a:t>em</a:t>
            </a:r>
            <a:r>
              <a:rPr lang="en-US" sz="1050" dirty="0"/>
              <a:t>&gt;is correct&lt;/</a:t>
            </a:r>
            <a:r>
              <a:rPr lang="en-US" sz="1050" dirty="0" err="1"/>
              <a:t>em</a:t>
            </a:r>
            <a:r>
              <a:rPr lang="en-US" sz="1050" dirty="0"/>
              <a:t>&gt;&lt;/strong&gt;</a:t>
            </a:r>
            <a:endParaRPr lang="en-US" dirty="0"/>
          </a:p>
          <a:p>
            <a:pPr lvl="1"/>
            <a:r>
              <a:rPr lang="en-US" dirty="0"/>
              <a:t>DOCTYPE, head, title, and body are mandatory</a:t>
            </a:r>
          </a:p>
          <a:p>
            <a:pPr lvl="1"/>
            <a:r>
              <a:rPr lang="en-US" dirty="0"/>
              <a:t>extra white space is ignored by the browser </a:t>
            </a:r>
            <a:br>
              <a:rPr lang="en-US" dirty="0"/>
            </a:br>
            <a:r>
              <a:rPr lang="en-US" sz="1050" dirty="0"/>
              <a:t>ten spaces are the same as one</a:t>
            </a:r>
          </a:p>
          <a:p>
            <a:r>
              <a:rPr lang="en-US" b="1" u="sng" dirty="0">
                <a:hlinkClick r:id="rId3"/>
              </a:rPr>
              <a:t>Validate your code</a:t>
            </a:r>
            <a:r>
              <a:rPr lang="en-US" b="1" dirty="0"/>
              <a:t>. </a:t>
            </a:r>
            <a:endParaRPr lang="en-US" sz="1350" b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30415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/>
              <a:t>Cascading Style Sheets – we will focus on CSS 2 (and some CSS 3)</a:t>
            </a:r>
          </a:p>
          <a:p>
            <a:r>
              <a:rPr lang="en-US" sz="1350" dirty="0"/>
              <a:t>A CSS document is a list of rules that apply styles to HTML elements</a:t>
            </a:r>
          </a:p>
          <a:p>
            <a:r>
              <a:rPr lang="en-US" sz="1350" dirty="0"/>
              <a:t>Consists of </a:t>
            </a:r>
          </a:p>
          <a:p>
            <a:pPr lvl="1"/>
            <a:r>
              <a:rPr lang="en-US" sz="1350" dirty="0"/>
              <a:t>Selectors</a:t>
            </a:r>
          </a:p>
          <a:p>
            <a:pPr lvl="2"/>
            <a:r>
              <a:rPr lang="en-US" sz="1200" dirty="0"/>
              <a:t>quite literally, things we select for styling</a:t>
            </a:r>
          </a:p>
          <a:p>
            <a:pPr lvl="2"/>
            <a:r>
              <a:rPr lang="en-US" sz="1200" dirty="0"/>
              <a:t>can select on tags, IDs, classes, pseudo-classes, and combinations thereof</a:t>
            </a:r>
          </a:p>
          <a:p>
            <a:pPr lvl="2"/>
            <a:r>
              <a:rPr lang="en-US" sz="1200" dirty="0"/>
              <a:t>can select children, descendants, parents, ancestors, etc. of an element</a:t>
            </a:r>
          </a:p>
          <a:p>
            <a:pPr lvl="2"/>
            <a:r>
              <a:rPr lang="en-US" sz="1200" dirty="0"/>
              <a:t>See </a:t>
            </a:r>
            <a:r>
              <a:rPr lang="en-US" sz="1200" dirty="0">
                <a:hlinkClick r:id="rId3"/>
              </a:rPr>
              <a:t>http://www.w3.org/TR/CSS2/selector.html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See </a:t>
            </a:r>
            <a:r>
              <a:rPr lang="en-US" sz="1200" dirty="0">
                <a:hlinkClick r:id="rId4"/>
              </a:rPr>
              <a:t>http://css.maxdesign.com.au/selectutorial/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  <a:p>
            <a:pPr lvl="1"/>
            <a:r>
              <a:rPr lang="en-US" sz="1350" dirty="0"/>
              <a:t>Property/value pairs in declaration blocks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14641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#footer {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border-top: 1px solid black;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padding: 0.5em 1em </a:t>
            </a:r>
            <a:r>
              <a:rPr lang="en-US" sz="1650" b="1" dirty="0" err="1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b="1" dirty="0" err="1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color: #333;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1650" b="1" dirty="0" err="1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#footer p {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margin: 0 0 1em 0;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#footer p a:hover {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font-weight: bold;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font-style: italic;</a:t>
            </a:r>
            <a:br>
              <a:rPr lang="en-US" sz="1650" b="1" dirty="0">
                <a:latin typeface="Courier New" pitchFamily="49" charset="0"/>
                <a:cs typeface="Courier New" pitchFamily="49" charset="0"/>
              </a:rPr>
            </a:br>
            <a:r>
              <a:rPr lang="en-US" sz="16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632" y="2697570"/>
            <a:ext cx="3008298" cy="2169825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&lt;div id=“footer”&gt;</a:t>
            </a:r>
          </a:p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3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=“somepage.html”&gt; </a:t>
            </a:r>
          </a:p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This link will be 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styled on a mouse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hover</a:t>
            </a:r>
          </a:p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01854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Declaring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Where to put them?  Three ways to do it:</a:t>
            </a:r>
          </a:p>
          <a:p>
            <a:pPr marL="605344" lvl="1" indent="-342900">
              <a:buFont typeface="+mj-lt"/>
              <a:buAutoNum type="arabicPeriod"/>
            </a:pPr>
            <a:r>
              <a:rPr lang="en-US" sz="1500" dirty="0"/>
              <a:t>external </a:t>
            </a:r>
            <a:r>
              <a:rPr lang="en-US" sz="1500" dirty="0" err="1"/>
              <a:t>stylesheets</a:t>
            </a:r>
            <a:endParaRPr lang="en-US" sz="1500" dirty="0"/>
          </a:p>
          <a:p>
            <a:pPr lvl="2"/>
            <a:r>
              <a:rPr lang="en-US" sz="1350" dirty="0"/>
              <a:t>this is best – your </a:t>
            </a:r>
            <a:r>
              <a:rPr lang="en-US" sz="1350" dirty="0" err="1"/>
              <a:t>stylesheets</a:t>
            </a:r>
            <a:r>
              <a:rPr lang="en-US" sz="1350" dirty="0"/>
              <a:t> will be cached by the browser and can be referenced by all your pages</a:t>
            </a:r>
          </a:p>
          <a:p>
            <a:pPr lvl="2"/>
            <a:r>
              <a:rPr lang="en-US" sz="1350" dirty="0"/>
              <a:t>ex: 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=“mystyle.css"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605344" lvl="1" indent="-342900">
              <a:buFont typeface="+mj-lt"/>
              <a:buAutoNum type="arabicPeriod"/>
            </a:pPr>
            <a:r>
              <a:rPr lang="en-US" sz="1500" dirty="0"/>
              <a:t>embedded (in-page) styles</a:t>
            </a:r>
          </a:p>
          <a:p>
            <a:pPr lvl="2"/>
            <a:r>
              <a:rPr lang="en-US" sz="1350" dirty="0"/>
              <a:t>useful for a one-off style on a specific page</a:t>
            </a:r>
          </a:p>
          <a:p>
            <a:pPr lvl="2"/>
            <a:r>
              <a:rPr lang="en-US" sz="1350" dirty="0"/>
              <a:t>ex: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&lt;head&gt;&lt;style type="text/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"&gt;…styles go here…&lt;/style&gt;&lt;/head&gt;</a:t>
            </a:r>
            <a:endParaRPr lang="en-US" sz="1350" dirty="0"/>
          </a:p>
          <a:p>
            <a:pPr marL="605344" lvl="1" indent="-342900">
              <a:buFont typeface="+mj-lt"/>
              <a:buAutoNum type="arabicPeriod"/>
            </a:pPr>
            <a:r>
              <a:rPr lang="en-US" sz="1500" dirty="0"/>
              <a:t>inline styles</a:t>
            </a:r>
          </a:p>
          <a:p>
            <a:pPr lvl="2"/>
            <a:r>
              <a:rPr lang="en-US" sz="1350" dirty="0"/>
              <a:t>Good for testing, and </a:t>
            </a:r>
            <a:r>
              <a:rPr lang="en-US" sz="1350" i="1" dirty="0"/>
              <a:t>sometimes</a:t>
            </a:r>
            <a:r>
              <a:rPr lang="en-US" sz="1350" dirty="0"/>
              <a:t> helpful when generating sites</a:t>
            </a:r>
          </a:p>
          <a:p>
            <a:pPr lvl="2"/>
            <a:r>
              <a:rPr lang="en-US" sz="1350" dirty="0"/>
              <a:t>Generally avoid</a:t>
            </a:r>
          </a:p>
          <a:p>
            <a:pPr lvl="2"/>
            <a:r>
              <a:rPr lang="en-US" sz="1350" dirty="0"/>
              <a:t>ex: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&lt;p style="font-weight: bold;"&gt;…&lt;/p&gt;</a:t>
            </a:r>
            <a:endParaRPr lang="en-US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213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57437"/>
              </p:ext>
            </p:extLst>
          </p:nvPr>
        </p:nvGraphicFramePr>
        <p:xfrm>
          <a:off x="1681843" y="1237931"/>
          <a:ext cx="5780314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HTML like this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i="1" dirty="0"/>
                        <a:t>might</a:t>
                      </a:r>
                      <a:r>
                        <a:rPr lang="en-US" sz="1000" dirty="0"/>
                        <a:t> be selected like</a:t>
                      </a:r>
                      <a:r>
                        <a:rPr lang="en-US" sz="1000" baseline="0" dirty="0"/>
                        <a:t> this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Courier New" pitchFamily="49" charset="0"/>
                        </a:rPr>
                        <a:t>ID selectors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&lt;div id=“header”&gt;&lt;/div&gt;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#header {}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&lt;h2 id=“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mainTitle</a:t>
                      </a: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”&gt;&lt;/h2&gt;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h2#mainTitle {}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Courier New" pitchFamily="49" charset="0"/>
                        </a:rPr>
                        <a:t>class selectors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.green {}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&lt;li class=“selected”&gt;&lt;/li&gt;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li.selected</a:t>
                      </a: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Courier New" pitchFamily="49" charset="0"/>
                        </a:rPr>
                        <a:t>element</a:t>
                      </a:r>
                      <a:r>
                        <a:rPr lang="en-US" sz="1000" b="1" baseline="0" dirty="0">
                          <a:latin typeface="+mn-lt"/>
                          <a:cs typeface="Courier New" pitchFamily="49" charset="0"/>
                        </a:rPr>
                        <a:t> selectors</a:t>
                      </a:r>
                      <a:endParaRPr lang="en-US" sz="1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p {}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&lt;h1&gt;&lt;/h1&gt;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h1 {}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&lt;p&gt;&lt;strong&gt;hi&lt;/strong&gt;&lt;/p&gt;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 New" pitchFamily="49" charset="0"/>
                          <a:cs typeface="Courier New" pitchFamily="49" charset="0"/>
                        </a:rPr>
                        <a:t>p strong {}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81843" y="4424902"/>
            <a:ext cx="357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200" dirty="0"/>
              <a:t>See </a:t>
            </a:r>
            <a:r>
              <a:rPr lang="en-US" sz="1200" dirty="0">
                <a:hlinkClick r:id="rId2"/>
              </a:rPr>
              <a:t>http://www.w3.org/TR/CSS2/selector.html</a:t>
            </a:r>
            <a:r>
              <a:rPr lang="en-US" sz="12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37498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IDs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"id" is a </a:t>
            </a:r>
            <a:r>
              <a:rPr lang="en-US" i="1" u="sng" dirty="0"/>
              <a:t>unique</a:t>
            </a:r>
            <a:r>
              <a:rPr lang="en-US" dirty="0"/>
              <a:t> identifier for an element</a:t>
            </a:r>
          </a:p>
          <a:p>
            <a:pPr lvl="1"/>
            <a:r>
              <a:rPr lang="en-US" dirty="0"/>
              <a:t>For example, &lt;div id="footer"&gt;&lt;/div&gt;</a:t>
            </a:r>
          </a:p>
          <a:p>
            <a:pPr lvl="1"/>
            <a:r>
              <a:rPr lang="en-US" dirty="0"/>
              <a:t>An id of a specific name should only exist once in a document (it must be unique)</a:t>
            </a:r>
          </a:p>
          <a:p>
            <a:pPr lvl="1"/>
            <a:r>
              <a:rPr lang="en-US" dirty="0"/>
              <a:t>Ids are useful for naming important blocks </a:t>
            </a:r>
          </a:p>
          <a:p>
            <a:pPr lvl="1"/>
            <a:r>
              <a:rPr lang="en-US" sz="1200" i="1" dirty="0"/>
              <a:t>Aside: "footer"  actually has its own element defined in HTML5 </a:t>
            </a:r>
            <a:br>
              <a:rPr lang="en-US" sz="1200" i="1" dirty="0"/>
            </a:br>
            <a:r>
              <a:rPr lang="en-US" sz="1200" i="1" dirty="0"/>
              <a:t>&lt;footer&gt;&lt;/footer&gt;</a:t>
            </a:r>
            <a:endParaRPr lang="en-US" i="1" dirty="0"/>
          </a:p>
          <a:p>
            <a:r>
              <a:rPr lang="en-US" dirty="0"/>
              <a:t>A "class" is a </a:t>
            </a:r>
            <a:r>
              <a:rPr lang="en-US" i="1" u="sng" dirty="0"/>
              <a:t>non-unique</a:t>
            </a:r>
            <a:r>
              <a:rPr lang="en-US" dirty="0"/>
              <a:t> identifier for an element</a:t>
            </a:r>
          </a:p>
          <a:p>
            <a:pPr lvl="1"/>
            <a:r>
              <a:rPr lang="en-US" dirty="0"/>
              <a:t>For example, &lt;div class="</a:t>
            </a:r>
            <a:r>
              <a:rPr lang="en-US" dirty="0" err="1"/>
              <a:t>rightCallOut</a:t>
            </a:r>
            <a:r>
              <a:rPr lang="en-US" dirty="0"/>
              <a:t>"&gt;&lt;/div&gt;</a:t>
            </a:r>
          </a:p>
          <a:p>
            <a:pPr lvl="1"/>
            <a:r>
              <a:rPr lang="en-US" dirty="0"/>
              <a:t>A class can be placed on many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36387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/>
              <a:t>yper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/>
              <a:t>ext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/>
              <a:t>arkup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50" dirty="0"/>
              <a:t>What is Hypertext?</a:t>
            </a:r>
            <a:endParaRPr lang="en-US" sz="1200" dirty="0"/>
          </a:p>
          <a:p>
            <a:pPr lvl="1"/>
            <a:r>
              <a:rPr lang="en-US" sz="1200" dirty="0"/>
              <a:t>Text containing links to more text. (see </a:t>
            </a:r>
            <a:r>
              <a:rPr lang="en-US" sz="1200" dirty="0">
                <a:hlinkClick r:id="rId3"/>
              </a:rPr>
              <a:t>http://www.w3.org/WhatIs.html</a:t>
            </a:r>
            <a:r>
              <a:rPr lang="en-US" sz="1200" dirty="0"/>
              <a:t>)</a:t>
            </a:r>
          </a:p>
          <a:p>
            <a:r>
              <a:rPr lang="en-US" sz="1650" dirty="0"/>
              <a:t>What is a markup language?</a:t>
            </a:r>
          </a:p>
          <a:p>
            <a:pPr lvl="1"/>
            <a:r>
              <a:rPr lang="en-US" sz="1200" dirty="0"/>
              <a:t>A way to embed formatting information within a text file by using tags</a:t>
            </a:r>
          </a:p>
          <a:p>
            <a:pPr lvl="1"/>
            <a:r>
              <a:rPr lang="en-US" sz="1200" dirty="0"/>
              <a:t>A way to describe the data or information (metadata) contained in a text file</a:t>
            </a:r>
          </a:p>
          <a:p>
            <a:r>
              <a:rPr lang="en-US" sz="1650" dirty="0"/>
              <a:t>What is a tag?</a:t>
            </a:r>
          </a:p>
          <a:p>
            <a:pPr lvl="1"/>
            <a:r>
              <a:rPr lang="en-US" sz="1200" dirty="0"/>
              <a:t>Method of identifying metadata within a document</a:t>
            </a:r>
          </a:p>
          <a:p>
            <a:r>
              <a:rPr lang="en-US" sz="1650" dirty="0"/>
              <a:t>What is metadata?</a:t>
            </a:r>
          </a:p>
          <a:p>
            <a:pPr lvl="1"/>
            <a:r>
              <a:rPr lang="en-US" sz="1200" dirty="0"/>
              <a:t>Data that describes data (</a:t>
            </a:r>
            <a:r>
              <a:rPr lang="en-US" sz="1200" dirty="0" err="1"/>
              <a:t>ie</a:t>
            </a:r>
            <a:r>
              <a:rPr lang="en-US" sz="1200" dirty="0"/>
              <a:t> GPS info in a digital picture)</a:t>
            </a:r>
          </a:p>
          <a:p>
            <a:pPr lvl="1"/>
            <a:r>
              <a:rPr lang="en-US" sz="1200" dirty="0"/>
              <a:t>Tags are used to describe the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Precedence and the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trump classes (by a lot)</a:t>
            </a:r>
          </a:p>
          <a:p>
            <a:r>
              <a:rPr lang="en-US" dirty="0"/>
              <a:t> More specific trumps less specific</a:t>
            </a:r>
          </a:p>
          <a:p>
            <a:pPr lvl="1"/>
            <a:r>
              <a:rPr lang="en-US" dirty="0"/>
              <a:t>You can set general rules and then override with a class</a:t>
            </a:r>
          </a:p>
          <a:p>
            <a:pPr lvl="1"/>
            <a:r>
              <a:rPr lang="en-US" dirty="0"/>
              <a:t>ex:  </a:t>
            </a:r>
          </a:p>
          <a:p>
            <a:pPr marL="514088" lvl="2" indent="0">
              <a:buNone/>
            </a:pPr>
            <a:r>
              <a:rPr lang="en-US" dirty="0" err="1"/>
              <a:t>p.someclass</a:t>
            </a:r>
            <a:r>
              <a:rPr lang="en-US" dirty="0"/>
              <a:t> (more specific) trumps a simple p (less specific)</a:t>
            </a:r>
          </a:p>
          <a:p>
            <a:r>
              <a:rPr lang="en-US" dirty="0"/>
              <a:t>Style rules are read in order top to bottom.  </a:t>
            </a:r>
            <a:br>
              <a:rPr lang="en-US" dirty="0"/>
            </a:br>
            <a:r>
              <a:rPr lang="en-US" dirty="0"/>
              <a:t>If two style rules call the same selector, </a:t>
            </a:r>
          </a:p>
          <a:p>
            <a:pPr lvl="1"/>
            <a:r>
              <a:rPr lang="en-US" dirty="0"/>
              <a:t>Later styles trump earlier styles</a:t>
            </a:r>
          </a:p>
          <a:p>
            <a:pPr lvl="1"/>
            <a:r>
              <a:rPr lang="en-US" dirty="0"/>
              <a:t>Inline styles trump embedded styles</a:t>
            </a:r>
          </a:p>
          <a:p>
            <a:pPr lvl="1"/>
            <a:r>
              <a:rPr lang="en-US" dirty="0"/>
              <a:t>Embedded styles trump externally declared styles</a:t>
            </a:r>
          </a:p>
          <a:p>
            <a:pPr lvl="1"/>
            <a:r>
              <a:rPr lang="en-US" dirty="0"/>
              <a:t>(So again, more specific trumps less specific)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344934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4865" y="1803315"/>
            <a:ext cx="3006842" cy="208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ul</a:t>
            </a:r>
            <a:r>
              <a:rPr lang="en-US" sz="1600" b="1" dirty="0">
                <a:latin typeface="Courier New"/>
                <a:cs typeface="Courier New"/>
              </a:rPr>
              <a:t> class="menu"&gt;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&lt;li&gt;item 1&lt;/li&gt;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&lt;li&gt;item 2&lt;/li&gt;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&lt;li&gt;item 3&lt;/li&gt;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ul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55" y="1803315"/>
            <a:ext cx="2799570" cy="208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.menu li {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color: blue;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li {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color: green;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440" y="3994718"/>
            <a:ext cx="59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Will the list elements be rendered in blue or green?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D036-BC83-8349-B9B6-912EA355F323}"/>
              </a:ext>
            </a:extLst>
          </p:cNvPr>
          <p:cNvSpPr txBox="1"/>
          <p:nvPr/>
        </p:nvSpPr>
        <p:spPr>
          <a:xfrm>
            <a:off x="900440" y="1189076"/>
            <a:ext cx="59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Given the following HTML and CSS </a:t>
            </a:r>
          </a:p>
        </p:txBody>
      </p:sp>
    </p:spTree>
    <p:extLst>
      <p:ext uri="{BB962C8B-B14F-4D97-AF65-F5344CB8AC3E}">
        <p14:creationId xmlns:p14="http://schemas.microsoft.com/office/powerpoint/2010/main" val="120704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Sizes of fonts, margins, borders, and so forth can be declared using the following units: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– ems are the size of an “M” and scale relative to your font.  Very handy. – Why an M?</a:t>
            </a:r>
          </a:p>
          <a:p>
            <a:pPr lvl="1"/>
            <a:r>
              <a:rPr lang="en-US" dirty="0" err="1"/>
              <a:t>px</a:t>
            </a:r>
            <a:r>
              <a:rPr lang="en-US" dirty="0"/>
              <a:t> – pixels … for when you need precision (e.g. for a fixed-width layout)</a:t>
            </a:r>
          </a:p>
          <a:p>
            <a:pPr lvl="1"/>
            <a:r>
              <a:rPr lang="en-US" dirty="0"/>
              <a:t>% – percent (e.g. 90%) </a:t>
            </a:r>
          </a:p>
          <a:p>
            <a:pPr lvl="1"/>
            <a:endParaRPr lang="en-US" sz="1350" dirty="0"/>
          </a:p>
          <a:p>
            <a:pPr lvl="1"/>
            <a:r>
              <a:rPr lang="en-US" sz="1350" dirty="0"/>
              <a:t>there are others, but let’s avoid them for now.</a:t>
            </a:r>
          </a:p>
          <a:p>
            <a:r>
              <a:rPr lang="en-US" dirty="0"/>
              <a:t>Always put units on sizes</a:t>
            </a:r>
          </a:p>
          <a:p>
            <a:pPr lvl="1"/>
            <a:r>
              <a:rPr lang="en-US" sz="1500" dirty="0"/>
              <a:t>with the exception of zero which does not require a 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96367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Red, Green, Blue values used in additive color are commonly represented by hex values, one byte of information per color: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chemeClr val="accent5"/>
                </a:solidFill>
              </a:rPr>
              <a:t>00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en-US" dirty="0"/>
              <a:t> (black)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chemeClr val="accent5"/>
                </a:solidFill>
              </a:rPr>
              <a:t>FF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en-US" dirty="0"/>
              <a:t> (white)</a:t>
            </a:r>
          </a:p>
          <a:p>
            <a:pPr marL="0" indent="0" algn="ctr">
              <a:buNone/>
            </a:pPr>
            <a:r>
              <a:rPr lang="en-US" dirty="0"/>
              <a:t>16</a:t>
            </a:r>
            <a:r>
              <a:rPr lang="en-US" baseline="30000" dirty="0"/>
              <a:t>6</a:t>
            </a:r>
            <a:r>
              <a:rPr lang="en-US" dirty="0"/>
              <a:t> = 16 million colors </a:t>
            </a:r>
            <a:r>
              <a:rPr lang="en-US" sz="975" dirty="0"/>
              <a:t>(16.8 million, really)</a:t>
            </a:r>
            <a:br>
              <a:rPr lang="en-US" sz="975" dirty="0"/>
            </a:br>
            <a:br>
              <a:rPr lang="en-US" sz="975" dirty="0"/>
            </a:br>
            <a:r>
              <a:rPr lang="en-US" sz="1350" dirty="0"/>
              <a:t>For example, solid red is:</a:t>
            </a:r>
            <a:br>
              <a:rPr lang="en-US" sz="1350" dirty="0"/>
            </a:br>
            <a:r>
              <a:rPr lang="en-US" sz="1350" dirty="0"/>
              <a:t>Red  Green  Blue</a:t>
            </a:r>
            <a:br>
              <a:rPr lang="en-US" sz="1350" dirty="0"/>
            </a:br>
            <a:r>
              <a:rPr lang="en-US" sz="2175" dirty="0"/>
              <a:t>FF   00   00</a:t>
            </a:r>
          </a:p>
          <a:p>
            <a:pPr marL="0" indent="0" algn="ctr">
              <a:buNone/>
            </a:pPr>
            <a:r>
              <a:rPr lang="en-US" sz="1350" dirty="0"/>
              <a:t>Q: How many values of Red are possible?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67115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215" y="1115144"/>
            <a:ext cx="3293570" cy="329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9338" y="4450923"/>
            <a:ext cx="3705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[Untitled graphic of the CSS Box Model, Bitmap].  </a:t>
            </a:r>
            <a:b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September 10 from 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http://www.mandalatv.net/itp/drivebys/css/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89394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/>
              <a:t>CSS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Colors:</a:t>
            </a:r>
          </a:p>
          <a:p>
            <a:pPr lvl="1"/>
            <a:r>
              <a:rPr lang="en-US" dirty="0"/>
              <a:t>If Red is #FF0000, we can write shorthand as #F00</a:t>
            </a:r>
          </a:p>
          <a:p>
            <a:r>
              <a:rPr lang="en-US" dirty="0"/>
              <a:t>Margins, padding, borders,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Properties that have top, right, bottom, and left values can be shorthanded with a single value for all or  in various combinations.  For this class, either use a single value or write the whole thing out.  You can also specify specific top, right, bottom, and left properties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margin: 20px;</a:t>
            </a:r>
          </a:p>
          <a:p>
            <a:pPr lvl="2"/>
            <a:r>
              <a:rPr lang="en-US" dirty="0"/>
              <a:t>margin: 1em 2em 3em 2em;  /* clockwise from top */</a:t>
            </a:r>
          </a:p>
          <a:p>
            <a:pPr lvl="2"/>
            <a:r>
              <a:rPr lang="en-US" dirty="0"/>
              <a:t>margin-top: 200px;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74903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Floating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may be floated left or right</a:t>
            </a:r>
            <a:br>
              <a:rPr lang="en-US" dirty="0"/>
            </a:br>
            <a:r>
              <a:rPr lang="en-US" dirty="0"/>
              <a:t>(or not at all, which is default)</a:t>
            </a:r>
          </a:p>
          <a:p>
            <a:r>
              <a:rPr lang="en-US" dirty="0"/>
              <a:t>Text / elements will flow to the left </a:t>
            </a:r>
            <a:br>
              <a:rPr lang="en-US" dirty="0"/>
            </a:br>
            <a:r>
              <a:rPr lang="en-US" dirty="0"/>
              <a:t>around items floated to the right.  Text</a:t>
            </a:r>
            <a:br>
              <a:rPr lang="en-US" dirty="0"/>
            </a:br>
            <a:r>
              <a:rPr lang="en-US" dirty="0"/>
              <a:t>will flow to the right around items floated left.</a:t>
            </a:r>
          </a:p>
          <a:p>
            <a:r>
              <a:rPr lang="en-US" dirty="0"/>
              <a:t>The “clear” property allows you to force the flow to break on the left side, right side, or both.</a:t>
            </a:r>
            <a:br>
              <a:rPr lang="en-US" dirty="0"/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pullQuote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float: right;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clear: right;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1880" y="1252761"/>
            <a:ext cx="1330570" cy="900246"/>
          </a:xfrm>
          <a:prstGeom prst="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68580" tIns="137160" rIns="68580" bIns="13716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 pull quote is a good example.”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62855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9132" y="609440"/>
            <a:ext cx="5745737" cy="392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759184" y="1008530"/>
            <a:ext cx="1313969" cy="2506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 right</a:t>
            </a:r>
          </a:p>
        </p:txBody>
      </p:sp>
      <p:sp>
        <p:nvSpPr>
          <p:cNvPr id="8" name="Freeform 7"/>
          <p:cNvSpPr/>
          <p:nvPr/>
        </p:nvSpPr>
        <p:spPr>
          <a:xfrm>
            <a:off x="2013217" y="2581838"/>
            <a:ext cx="5059936" cy="1567543"/>
          </a:xfrm>
          <a:custGeom>
            <a:avLst/>
            <a:gdLst>
              <a:gd name="connsiteX0" fmla="*/ 4702629 w 6723529"/>
              <a:gd name="connsiteY0" fmla="*/ 0 h 2090057"/>
              <a:gd name="connsiteX1" fmla="*/ 4702629 w 6723529"/>
              <a:gd name="connsiteY1" fmla="*/ 1536807 h 2090057"/>
              <a:gd name="connsiteX2" fmla="*/ 6723529 w 6723529"/>
              <a:gd name="connsiteY2" fmla="*/ 1536807 h 2090057"/>
              <a:gd name="connsiteX3" fmla="*/ 6723529 w 6723529"/>
              <a:gd name="connsiteY3" fmla="*/ 2090057 h 2090057"/>
              <a:gd name="connsiteX4" fmla="*/ 0 w 6723529"/>
              <a:gd name="connsiteY4" fmla="*/ 2090057 h 2090057"/>
              <a:gd name="connsiteX5" fmla="*/ 0 w 6723529"/>
              <a:gd name="connsiteY5" fmla="*/ 15368 h 2090057"/>
              <a:gd name="connsiteX6" fmla="*/ 4702629 w 6723529"/>
              <a:gd name="connsiteY6" fmla="*/ 15368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3529" h="2090057">
                <a:moveTo>
                  <a:pt x="4702629" y="0"/>
                </a:moveTo>
                <a:lnTo>
                  <a:pt x="4702629" y="1536807"/>
                </a:lnTo>
                <a:lnTo>
                  <a:pt x="6723529" y="1536807"/>
                </a:lnTo>
                <a:lnTo>
                  <a:pt x="6723529" y="2090057"/>
                </a:lnTo>
                <a:lnTo>
                  <a:pt x="0" y="2090057"/>
                </a:lnTo>
                <a:lnTo>
                  <a:pt x="0" y="15368"/>
                </a:lnTo>
                <a:lnTo>
                  <a:pt x="4702629" y="15368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paragraph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17" y="1008530"/>
            <a:ext cx="3532735" cy="13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paragraph</a:t>
            </a:r>
          </a:p>
        </p:txBody>
      </p:sp>
      <p:sp>
        <p:nvSpPr>
          <p:cNvPr id="10" name="5-Point Star 9"/>
          <p:cNvSpPr/>
          <p:nvPr/>
        </p:nvSpPr>
        <p:spPr>
          <a:xfrm rot="1993874">
            <a:off x="2013218" y="760722"/>
            <a:ext cx="172891" cy="161365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Curved Connector 11"/>
          <p:cNvCxnSpPr>
            <a:stCxn id="6" idx="0"/>
            <a:endCxn id="10" idx="0"/>
          </p:cNvCxnSpPr>
          <p:nvPr/>
        </p:nvCxnSpPr>
        <p:spPr>
          <a:xfrm rot="16200000" flipV="1">
            <a:off x="4162717" y="-1244922"/>
            <a:ext cx="234614" cy="4272290"/>
          </a:xfrm>
          <a:prstGeom prst="curvedConnector3">
            <a:avLst>
              <a:gd name="adj1" fmla="val 284327"/>
            </a:avLst>
          </a:prstGeom>
          <a:ln w="38100" cap="flat" cmpd="sng">
            <a:solidFill>
              <a:schemeClr val="tx2">
                <a:lumMod val="75000"/>
                <a:lumOff val="2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4053031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Where to go for help...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the web!  (A search engine is your friend.)</a:t>
            </a:r>
          </a:p>
          <a:p>
            <a:r>
              <a:rPr lang="en-US" dirty="0"/>
              <a:t>Try W3Schools:</a:t>
            </a:r>
          </a:p>
          <a:p>
            <a:pPr lvl="1"/>
            <a:r>
              <a:rPr lang="en-US" dirty="0"/>
              <a:t>Particularly for its references</a:t>
            </a:r>
          </a:p>
          <a:p>
            <a:pPr lvl="1"/>
            <a:r>
              <a:rPr lang="en-US" dirty="0">
                <a:hlinkClick r:id="rId2"/>
              </a:rPr>
              <a:t>http://www.w3schools.com/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Try other sites too</a:t>
            </a:r>
          </a:p>
          <a:p>
            <a:r>
              <a:rPr lang="en-US" dirty="0"/>
              <a:t>View page source!  Look at CSS files.  </a:t>
            </a:r>
          </a:p>
          <a:p>
            <a:pPr lvl="1"/>
            <a:r>
              <a:rPr lang="en-US" dirty="0"/>
              <a:t>The web is open – learn from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78732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Code Style </a:t>
            </a:r>
            <a:r>
              <a:rPr lang="en-US" sz="1350" dirty="0"/>
              <a:t>1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INDENT YOUR WORK.   Carefully.  Correctly.</a:t>
            </a:r>
          </a:p>
          <a:p>
            <a:pPr lvl="1"/>
            <a:r>
              <a:rPr lang="en-US" sz="1500" dirty="0"/>
              <a:t>Many IDEs will do this for you – but you may not use them in this class.</a:t>
            </a:r>
          </a:p>
          <a:p>
            <a:pPr lvl="1"/>
            <a:r>
              <a:rPr lang="en-US" sz="1500" dirty="0"/>
              <a:t>Sublime Text has plugins that can help ... but many are imperfect, and we won’t be using them (much) in this class.  DO take advantage of the auto-indent features in good text editors – like VS Code, Atom, Brackets &amp; Sublime</a:t>
            </a:r>
          </a:p>
          <a:p>
            <a:pPr lvl="1"/>
            <a:r>
              <a:rPr lang="en-US" sz="1500" dirty="0"/>
              <a:t>Why?  To make your life and the lives of those you work with (or who inherit your work) easier. </a:t>
            </a:r>
          </a:p>
          <a:p>
            <a:r>
              <a:rPr lang="en-US" sz="1500" dirty="0"/>
              <a:t>Indents should be 2 or 3 </a:t>
            </a:r>
            <a:r>
              <a:rPr lang="en-US" sz="1500" i="1" dirty="0"/>
              <a:t>spaces</a:t>
            </a:r>
            <a:r>
              <a:rPr lang="en-US" sz="1500" dirty="0"/>
              <a:t> (not tabs)</a:t>
            </a:r>
          </a:p>
          <a:p>
            <a:r>
              <a:rPr lang="en-US" sz="1500" dirty="0"/>
              <a:t>Use white space and comments for readability</a:t>
            </a:r>
          </a:p>
          <a:p>
            <a:r>
              <a:rPr lang="en-US" sz="1500" dirty="0"/>
              <a:t>Don’t allow single lines to get too long (but for the purposes of this class, we will be flexible).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359039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/>
              <a:t>yper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/>
              <a:t>ext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/>
              <a:t>arkup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50" dirty="0"/>
              <a:t>So: What is </a:t>
            </a:r>
            <a:r>
              <a:rPr lang="en-US" sz="1650" dirty="0" err="1"/>
              <a:t>HyperText</a:t>
            </a:r>
            <a:r>
              <a:rPr lang="en-US" sz="1650" dirty="0"/>
              <a:t> Markup Language?</a:t>
            </a:r>
            <a:endParaRPr lang="en-US" sz="1200" dirty="0"/>
          </a:p>
          <a:p>
            <a:pPr lvl="1"/>
            <a:r>
              <a:rPr lang="en-US" sz="1500" dirty="0"/>
              <a:t>A simple way of marking up documents so that they be can shared (and understood) over networks </a:t>
            </a:r>
            <a:r>
              <a:rPr lang="en-US" sz="825" dirty="0"/>
              <a:t>(using HTTPS - which uses TCP)</a:t>
            </a:r>
            <a:endParaRPr lang="en-US" sz="1500" dirty="0"/>
          </a:p>
          <a:p>
            <a:r>
              <a:rPr lang="en-US" sz="1650" dirty="0"/>
              <a:t>Why use it?</a:t>
            </a:r>
          </a:p>
          <a:p>
            <a:pPr lvl="1"/>
            <a:r>
              <a:rPr lang="en-US" sz="1200" dirty="0"/>
              <a:t>Simple</a:t>
            </a:r>
          </a:p>
          <a:p>
            <a:pPr lvl="1"/>
            <a:r>
              <a:rPr lang="en-US" sz="1200" dirty="0"/>
              <a:t>Lightweight (just plain text)</a:t>
            </a:r>
          </a:p>
          <a:p>
            <a:pPr lvl="1"/>
            <a:r>
              <a:rPr lang="en-US" sz="1200" dirty="0"/>
              <a:t>An easy way to send information both for users to see, and computers to interpret at the same time.</a:t>
            </a:r>
          </a:p>
          <a:p>
            <a:r>
              <a:rPr lang="en-US" sz="1650" dirty="0"/>
              <a:t>Tags?</a:t>
            </a:r>
          </a:p>
          <a:p>
            <a:pPr lvl="1"/>
            <a:r>
              <a:rPr lang="en-US" sz="1200" dirty="0"/>
              <a:t>Character sequences used to denote text or other data in a document.</a:t>
            </a:r>
          </a:p>
          <a:p>
            <a:pPr lvl="1"/>
            <a:r>
              <a:rPr lang="en-US" sz="1200" dirty="0"/>
              <a:t>Tags for presentation – www </a:t>
            </a:r>
          </a:p>
          <a:p>
            <a:pPr lvl="1"/>
            <a:r>
              <a:rPr lang="en-US" sz="1200" dirty="0"/>
              <a:t>Tags for interpretation – Semantic Web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Code Style </a:t>
            </a:r>
            <a:r>
              <a:rPr lang="en-US" sz="1350" dirty="0"/>
              <a:t>2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Correct example:</a:t>
            </a:r>
          </a:p>
          <a:p>
            <a:pPr marL="0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&lt;div id=“navigation”&gt;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&lt;h3&gt;Latest News&lt;/h3&gt;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 &lt;li&gt;Item 1&lt;/li&gt;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 &lt;li&gt;Item 2&lt;/li&gt;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414648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Code Style </a:t>
            </a:r>
            <a:r>
              <a:rPr lang="en-US" sz="1350" dirty="0"/>
              <a:t>3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b="1" dirty="0"/>
              <a:t>Incorrect example (though syntactically correct):</a:t>
            </a:r>
          </a:p>
          <a:p>
            <a:pPr marL="0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&lt;div 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id=  “navigation”&gt;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&lt;h3&gt;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Latest 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       News&lt;/h3&gt;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&gt;&lt;li&gt;Item 1&lt;/li&gt;&lt;li&gt;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Item 2&lt;/li&gt;&lt;/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                         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40597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Code Style </a:t>
            </a:r>
            <a:r>
              <a:rPr lang="en-US" sz="1350" dirty="0"/>
              <a:t>4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Correct CSS example: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li {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float: left;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background-color: #F0EEE5;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color: black;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/* highlight the selected tab */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li.selected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background-color: #000;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color: white;  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233825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1002345"/>
          </a:xfrm>
        </p:spPr>
        <p:txBody>
          <a:bodyPr/>
          <a:lstStyle/>
          <a:p>
            <a:r>
              <a:rPr lang="en-US" dirty="0"/>
              <a:t>Code Style </a:t>
            </a:r>
            <a:r>
              <a:rPr lang="en-US" sz="1350" dirty="0"/>
              <a:t>5 of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In-page CSS is sometimes written like this:</a:t>
            </a:r>
            <a:br>
              <a:rPr lang="en-US" dirty="0"/>
            </a:br>
            <a:br>
              <a:rPr lang="en-US" dirty="0"/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p {width: 500px; padding: 0;}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For this class, style all CSS as if it were in an external CSS file, e.g. </a:t>
            </a:r>
            <a:br>
              <a:rPr lang="en-US" dirty="0"/>
            </a:br>
            <a:br>
              <a:rPr lang="en-US" dirty="0"/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p {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width: 500px; 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sz="1500" b="1" dirty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b="1" dirty="0">
                <a:cs typeface="Courier New" pitchFamily="49" charset="0"/>
              </a:rPr>
            </a:br>
            <a:r>
              <a:rPr lang="en-US" b="1" dirty="0">
                <a:cs typeface="Courier New" pitchFamily="49" charset="0"/>
              </a:rPr>
              <a:t>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20538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to lab 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1200006"/>
            <a:ext cx="8414060" cy="3257622"/>
          </a:xfrm>
        </p:spPr>
        <p:txBody>
          <a:bodyPr/>
          <a:lstStyle/>
          <a:p>
            <a:pPr lvl="1"/>
            <a:r>
              <a:rPr lang="en-US" dirty="0"/>
              <a:t>Look over the HTML tutorials at </a:t>
            </a:r>
          </a:p>
          <a:p>
            <a:pPr lvl="2"/>
            <a:r>
              <a:rPr lang="en-US" dirty="0">
                <a:hlinkClick r:id="rId2"/>
              </a:rPr>
              <a:t>HTML Versus XHTML (w3schools.com)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HTML Tutorial (w3schools.com)</a:t>
            </a:r>
            <a:endParaRPr lang="en-US" dirty="0"/>
          </a:p>
          <a:p>
            <a:pPr marL="262444" lvl="1" indent="0">
              <a:buNone/>
            </a:pPr>
            <a:r>
              <a:rPr lang="en-US" dirty="0"/>
              <a:t>– </a:t>
            </a:r>
            <a:r>
              <a:rPr lang="en-US" sz="1600" dirty="0"/>
              <a:t>These cover the basic rules of XHTML and HTML which we will be using during Monday's lab.</a:t>
            </a:r>
            <a:endParaRPr lang="en-US" dirty="0"/>
          </a:p>
          <a:p>
            <a:pPr lvl="1"/>
            <a:r>
              <a:rPr lang="en-US" dirty="0"/>
              <a:t>Visit W3Schools XHTML tag reference, listed by function</a:t>
            </a:r>
            <a:br>
              <a:rPr lang="en-US" dirty="0"/>
            </a:br>
            <a:r>
              <a:rPr lang="en-US" dirty="0">
                <a:hlinkClick r:id="rId4"/>
              </a:rPr>
              <a:t>http://www.w3schools.com/tags/ref_byfunc.asp</a:t>
            </a:r>
            <a:endParaRPr lang="en-US" dirty="0"/>
          </a:p>
          <a:p>
            <a:pPr lvl="2"/>
            <a:r>
              <a:rPr lang="en-US" dirty="0"/>
              <a:t>look through the tag listing</a:t>
            </a:r>
          </a:p>
          <a:p>
            <a:pPr lvl="2"/>
            <a:r>
              <a:rPr lang="en-US" dirty="0"/>
              <a:t>ignore elements marked “deprecated” – they are not to be used</a:t>
            </a:r>
          </a:p>
          <a:p>
            <a:pPr lvl="1"/>
            <a:r>
              <a:rPr lang="en-US" dirty="0"/>
              <a:t>Look also at the W3Schools CSS reference </a:t>
            </a:r>
            <a:r>
              <a:rPr lang="en-US" dirty="0">
                <a:hlinkClick r:id="rId5"/>
              </a:rPr>
              <a:t>https://www.w3schools.com/cssref/</a:t>
            </a:r>
            <a:endParaRPr lang="en-US" dirty="0"/>
          </a:p>
          <a:p>
            <a:pPr lvl="1"/>
            <a:r>
              <a:rPr lang="en-US" dirty="0"/>
              <a:t>Look at resources to learn about Chrome Developer tools – specifically for HTML &amp; CSS at this point – one example from </a:t>
            </a:r>
            <a:r>
              <a:rPr lang="en-US" dirty="0">
                <a:hlinkClick r:id="rId6"/>
              </a:rPr>
              <a:t>The Net Ninja</a:t>
            </a:r>
            <a:endParaRPr lang="en-US" dirty="0"/>
          </a:p>
          <a:p>
            <a:pPr marL="262444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46803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Editor</a:t>
            </a:r>
          </a:p>
          <a:p>
            <a:pPr lvl="1"/>
            <a:r>
              <a:rPr lang="en-US" dirty="0"/>
              <a:t>VS Code, </a:t>
            </a:r>
          </a:p>
          <a:p>
            <a:pPr lvl="1"/>
            <a:r>
              <a:rPr lang="en-US" dirty="0"/>
              <a:t>(alternatives=Sublime or Atom or Brackets, or, or, 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IDEs! (Dreamweaver, Eclipse, Visual Studio,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Examine browser tools</a:t>
            </a:r>
          </a:p>
          <a:p>
            <a:pPr lvl="1"/>
            <a:r>
              <a:rPr lang="en-US" dirty="0"/>
              <a:t>Chrome</a:t>
            </a:r>
            <a:r>
              <a:rPr lang="en-US"/>
              <a:t>/Edge</a:t>
            </a:r>
            <a:endParaRPr lang="en-US" dirty="0"/>
          </a:p>
          <a:p>
            <a:pPr lvl="1"/>
            <a:r>
              <a:rPr lang="en-US" dirty="0"/>
              <a:t>Chrome/Edge Developer tools</a:t>
            </a:r>
          </a:p>
          <a:p>
            <a:pPr marL="262444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873314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9 &amp; 22</a:t>
            </a:r>
            <a:br>
              <a:rPr lang="en-US" dirty="0"/>
            </a:br>
            <a:r>
              <a:rPr lang="en-US" dirty="0"/>
              <a:t>[Untitled graphic of the CSS Box Model, Bitmap].  Retrieved September 10, 2010 from </a:t>
            </a:r>
            <a:r>
              <a:rPr lang="en-US" dirty="0">
                <a:hlinkClick r:id="rId2"/>
              </a:rPr>
              <a:t>http://www.mandalatv.net/itp/drivebys/css/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52368" y="1044774"/>
            <a:ext cx="2934296" cy="34129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Figures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2473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err="1"/>
              <a:t>yper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50" dirty="0"/>
              <a:t>Why learn it??  Why not just use some GUI??</a:t>
            </a:r>
          </a:p>
          <a:p>
            <a:pPr lvl="1"/>
            <a:r>
              <a:rPr lang="en-US" sz="1500" dirty="0"/>
              <a:t>HTML is a </a:t>
            </a:r>
            <a:r>
              <a:rPr lang="en-US" sz="1500" i="1" dirty="0"/>
              <a:t>semantic*</a:t>
            </a:r>
            <a:r>
              <a:rPr lang="en-US" sz="1500" dirty="0"/>
              <a:t>  markup – understanding the underlying semantics will help you make good decisions about how </a:t>
            </a:r>
            <a:r>
              <a:rPr lang="en-US" sz="1500" i="1" dirty="0"/>
              <a:t>machines</a:t>
            </a:r>
            <a:r>
              <a:rPr lang="en-US" sz="1500" dirty="0"/>
              <a:t> will interpret your documents (e.g. search engines!)</a:t>
            </a:r>
          </a:p>
          <a:p>
            <a:pPr lvl="1"/>
            <a:r>
              <a:rPr lang="en-US" sz="1500" dirty="0"/>
              <a:t>If you do </a:t>
            </a:r>
            <a:r>
              <a:rPr lang="en-US" sz="1500" i="1" dirty="0"/>
              <a:t>any</a:t>
            </a:r>
            <a:r>
              <a:rPr lang="en-US" sz="1500" dirty="0"/>
              <a:t> web coding, you’ll want to know it</a:t>
            </a:r>
          </a:p>
          <a:p>
            <a:pPr lvl="1"/>
            <a:r>
              <a:rPr lang="en-US" sz="1500" dirty="0"/>
              <a:t>If you want to design or develop real-world web applications with a modern user interface, you’ll want to be fluent in it</a:t>
            </a:r>
          </a:p>
          <a:p>
            <a:r>
              <a:rPr lang="en-US" sz="1650" dirty="0"/>
              <a:t>Use markup tags to build document structure, e.g. </a:t>
            </a:r>
          </a:p>
          <a:p>
            <a:pPr marL="262444" lvl="1" indent="0">
              <a:buNone/>
            </a:pPr>
            <a:r>
              <a:rPr lang="en-US" sz="1500" dirty="0"/>
              <a:t>			&lt;p&gt;This is a paragraph.&lt;/p&gt;</a:t>
            </a:r>
          </a:p>
          <a:p>
            <a:pPr marL="0" indent="0">
              <a:buNone/>
            </a:pPr>
            <a:r>
              <a:rPr lang="en-US" sz="1275" dirty="0"/>
              <a:t>*</a:t>
            </a:r>
            <a:r>
              <a:rPr lang="en-US" sz="1275" i="1" dirty="0"/>
              <a:t>the tags can say something meaningful about the content they contain</a:t>
            </a:r>
            <a:endParaRPr lang="en-US" sz="16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2137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4481" y="81009"/>
            <a:ext cx="6031800" cy="595592"/>
          </a:xfrm>
        </p:spPr>
        <p:txBody>
          <a:bodyPr/>
          <a:lstStyle/>
          <a:p>
            <a:r>
              <a:rPr lang="en-US" dirty="0"/>
              <a:t>HTML Versions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99387"/>
            <a:ext cx="7419466" cy="3257622"/>
          </a:xfrm>
        </p:spPr>
        <p:txBody>
          <a:bodyPr/>
          <a:lstStyle/>
          <a:p>
            <a:r>
              <a:rPr lang="en-US" sz="1650" dirty="0"/>
              <a:t>Recent “HTML” versions:</a:t>
            </a:r>
          </a:p>
          <a:p>
            <a:pPr lvl="1"/>
            <a:r>
              <a:rPr lang="en-US" sz="1500" dirty="0"/>
              <a:t>XHTML 1.0</a:t>
            </a:r>
          </a:p>
          <a:p>
            <a:pPr lvl="1"/>
            <a:r>
              <a:rPr lang="en-US" sz="1500" dirty="0"/>
              <a:t>HTML 4.01</a:t>
            </a:r>
            <a:endParaRPr lang="en-US" sz="1350" dirty="0"/>
          </a:p>
          <a:p>
            <a:r>
              <a:rPr lang="en-US" sz="1650" dirty="0"/>
              <a:t>We will focus on XHTML &amp; HTML 5.x</a:t>
            </a:r>
          </a:p>
          <a:p>
            <a:r>
              <a:rPr lang="en-US" sz="1650" dirty="0"/>
              <a:t>Work on HTML 5 is ongoing</a:t>
            </a:r>
          </a:p>
          <a:p>
            <a:pPr lvl="1"/>
            <a:r>
              <a:rPr lang="en-US" sz="1500" dirty="0"/>
              <a:t>Became a </a:t>
            </a:r>
            <a:r>
              <a:rPr lang="en-US" sz="1500" dirty="0">
                <a:hlinkClick r:id="rId3"/>
              </a:rPr>
              <a:t>W3C Recommendation</a:t>
            </a:r>
            <a:r>
              <a:rPr lang="en-US" sz="1500" dirty="0"/>
              <a:t> – in Oct 2014</a:t>
            </a:r>
          </a:p>
          <a:p>
            <a:pPr lvl="1"/>
            <a:r>
              <a:rPr lang="en-US" sz="1500" dirty="0"/>
              <a:t>5.1 became a Recommendation in Nov-2016</a:t>
            </a:r>
          </a:p>
          <a:p>
            <a:pPr lvl="1"/>
            <a:r>
              <a:rPr lang="en-US" sz="1500" dirty="0">
                <a:hlinkClick r:id="rId4"/>
              </a:rPr>
              <a:t>5.2</a:t>
            </a:r>
            <a:r>
              <a:rPr lang="en-US" sz="1500" dirty="0"/>
              <a:t> is a Recommendation as of Dec 2017</a:t>
            </a:r>
          </a:p>
          <a:p>
            <a:pPr lvl="1"/>
            <a:r>
              <a:rPr lang="en-US" sz="1500" dirty="0">
                <a:hlinkClick r:id="rId5"/>
              </a:rPr>
              <a:t>5.3</a:t>
            </a:r>
            <a:r>
              <a:rPr lang="en-US" sz="1500" dirty="0"/>
              <a:t> is a Working Draft as of Oct 2018</a:t>
            </a:r>
          </a:p>
          <a:p>
            <a:pPr lvl="1"/>
            <a:r>
              <a:rPr lang="en-US" sz="1500" dirty="0">
                <a:hlinkClick r:id="rId6"/>
              </a:rPr>
              <a:t>HTML5</a:t>
            </a:r>
            <a:r>
              <a:rPr lang="en-US" sz="1500" dirty="0"/>
              <a:t>, </a:t>
            </a:r>
            <a:r>
              <a:rPr lang="en-US" sz="1500" dirty="0">
                <a:hlinkClick r:id="rId7"/>
              </a:rPr>
              <a:t>HTML 4.1</a:t>
            </a:r>
            <a:r>
              <a:rPr lang="en-US" sz="1500" dirty="0"/>
              <a:t> and </a:t>
            </a:r>
            <a:r>
              <a:rPr lang="en-US" sz="1500" dirty="0">
                <a:hlinkClick r:id="rId8"/>
              </a:rPr>
              <a:t>XHTML 1.0</a:t>
            </a:r>
            <a:r>
              <a:rPr lang="en-US" sz="1500" dirty="0"/>
              <a:t> are Obsolete Specifications as of Mar 2018</a:t>
            </a:r>
          </a:p>
          <a:p>
            <a:pPr lvl="1"/>
            <a:r>
              <a:rPr lang="en-US" sz="1500" dirty="0"/>
              <a:t>Now a ‘Living Standard</a:t>
            </a:r>
            <a:r>
              <a:rPr lang="en-US" sz="1500"/>
              <a:t>’ (as of 2019</a:t>
            </a:r>
            <a:r>
              <a:rPr lang="en-US" sz="1500" dirty="0"/>
              <a:t>) – most recent;</a:t>
            </a:r>
          </a:p>
          <a:p>
            <a:pPr lvl="2"/>
            <a:r>
              <a:rPr lang="en-US" sz="1350" dirty="0"/>
              <a:t>3-Sept-21 - </a:t>
            </a:r>
            <a:r>
              <a:rPr lang="en-US" sz="1350" dirty="0">
                <a:hlinkClick r:id="rId9"/>
              </a:rPr>
              <a:t>https://html.spec.whatwg.org/</a:t>
            </a:r>
            <a:endParaRPr lang="en-US" sz="1350" dirty="0"/>
          </a:p>
          <a:p>
            <a:pPr lvl="2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977680" y="1255580"/>
            <a:ext cx="820333" cy="302607"/>
          </a:xfrm>
          <a:prstGeom prst="rect">
            <a:avLst/>
          </a:prstGeom>
          <a:noFill/>
        </p:spPr>
        <p:txBody>
          <a:bodyPr wrap="none" lIns="48218" tIns="24110" rIns="48218" bIns="24110" rtlCol="0">
            <a:spAutoFit/>
          </a:bodyPr>
          <a:lstStyle/>
          <a:p>
            <a:r>
              <a:rPr lang="en-US" sz="165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HTML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52552" y="1302366"/>
            <a:ext cx="1614469" cy="1541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41893" y="1456555"/>
            <a:ext cx="1725128" cy="9511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19061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0" y="205222"/>
            <a:ext cx="6172200" cy="603783"/>
          </a:xfrm>
        </p:spPr>
        <p:txBody>
          <a:bodyPr/>
          <a:lstStyle/>
          <a:p>
            <a:pPr>
              <a:tabLst>
                <a:tab pos="492360" algn="l"/>
                <a:tab pos="984719" algn="l"/>
                <a:tab pos="1477080" algn="l"/>
                <a:tab pos="1969440" algn="l"/>
                <a:tab pos="2461799" algn="l"/>
                <a:tab pos="2954160" algn="l"/>
                <a:tab pos="3446520" algn="l"/>
                <a:tab pos="3938879" algn="l"/>
                <a:tab pos="4431239" algn="l"/>
                <a:tab pos="4923600" algn="l"/>
                <a:tab pos="5415959" algn="l"/>
                <a:tab pos="5908320" algn="l"/>
              </a:tabLst>
            </a:pPr>
            <a:r>
              <a:rPr lang="en-GB" dirty="0"/>
              <a:t>An HTML Document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41587" y="917231"/>
            <a:ext cx="4821120" cy="3577336"/>
            <a:chOff x="2275328" y="2123998"/>
            <a:chExt cx="9142272" cy="6783689"/>
          </a:xfrm>
        </p:grpSpPr>
        <p:sp>
          <p:nvSpPr>
            <p:cNvPr id="6" name="Rectangle 5"/>
            <p:cNvSpPr/>
            <p:nvPr/>
          </p:nvSpPr>
          <p:spPr>
            <a:xfrm>
              <a:off x="2275328" y="2123998"/>
              <a:ext cx="9142272" cy="6783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8473" tIns="274320" rIns="88473" bIns="44237" rtlCol="0" anchor="t"/>
            <a:lstStyle/>
            <a:p>
              <a:pPr algn="l"/>
              <a:r>
                <a:rPr lang="en-US" sz="3600" baseline="30000" dirty="0">
                  <a:solidFill>
                    <a:schemeClr val="tx1"/>
                  </a:solidFill>
                </a:rPr>
                <a:t>&lt;html&gt;</a:t>
              </a: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endParaRPr lang="en-US" sz="3600" baseline="30000" dirty="0">
                <a:solidFill>
                  <a:schemeClr val="tx1"/>
                </a:solidFill>
              </a:endParaRPr>
            </a:p>
            <a:p>
              <a:pPr algn="l"/>
              <a:r>
                <a:rPr lang="en-US" sz="3600" baseline="300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60064" y="3040799"/>
              <a:ext cx="7471104" cy="4884001"/>
              <a:chOff x="3160064" y="2812199"/>
              <a:chExt cx="7471104" cy="48840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60064" y="2812199"/>
                <a:ext cx="7471104" cy="214080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88473" tIns="137160" rIns="88473" bIns="44237" rtlCol="0" anchor="t"/>
              <a:lstStyle/>
              <a:p>
                <a:pPr algn="l"/>
                <a:r>
                  <a:rPr lang="en-US" sz="3600" baseline="30000" dirty="0">
                    <a:solidFill>
                      <a:srgbClr val="000000"/>
                    </a:solidFill>
                  </a:rPr>
                  <a:t>&lt;head&gt;</a:t>
                </a:r>
              </a:p>
              <a:p>
                <a:pPr algn="l"/>
                <a:endParaRPr lang="en-US" sz="3600" baseline="30000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3600" baseline="30000" dirty="0">
                    <a:solidFill>
                      <a:srgbClr val="000000"/>
                    </a:solidFill>
                  </a:rPr>
                  <a:t>&lt;/head&gt;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60064" y="4953000"/>
                <a:ext cx="7471104" cy="2743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88473" tIns="137160" rIns="88473" bIns="44237" rtlCol="0" anchor="t"/>
              <a:lstStyle/>
              <a:p>
                <a:pPr algn="l"/>
                <a:r>
                  <a:rPr lang="en-US" sz="3600" baseline="30000" dirty="0">
                    <a:solidFill>
                      <a:srgbClr val="000000"/>
                    </a:solidFill>
                  </a:rPr>
                  <a:t>&lt;body&gt;</a:t>
                </a:r>
              </a:p>
              <a:p>
                <a:pPr algn="l"/>
                <a:endParaRPr lang="en-US" sz="3600" baseline="30000" dirty="0">
                  <a:solidFill>
                    <a:srgbClr val="000000"/>
                  </a:solidFill>
                </a:endParaRPr>
              </a:p>
              <a:p>
                <a:pPr algn="l"/>
                <a:endParaRPr lang="en-US" sz="3600" baseline="30000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3600" baseline="30000" dirty="0">
                    <a:solidFill>
                      <a:srgbClr val="000000"/>
                    </a:solidFill>
                  </a:rPr>
                  <a:t>&lt;/body&gt;</a:t>
                </a: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39665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81009"/>
            <a:ext cx="7113840" cy="604791"/>
          </a:xfrm>
        </p:spPr>
        <p:txBody>
          <a:bodyPr/>
          <a:lstStyle/>
          <a:p>
            <a:r>
              <a:rPr lang="en-US" sz="3300" dirty="0"/>
              <a:t>Basic HTML Structure (HTML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sz="1875" dirty="0"/>
              <a:t>&lt;!DOCTYPE HTML&gt;</a:t>
            </a:r>
            <a:endParaRPr lang="en-US" dirty="0"/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/>
              <a:t>&lt;html&gt;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&lt;head&gt;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&lt;title&gt;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a title for the document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&lt;/title&gt;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&lt;/head&gt;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&lt;body&gt;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>
                <a:solidFill>
                  <a:schemeClr val="accent6"/>
                </a:solidFill>
              </a:rPr>
              <a:t>              document content goes here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>
                <a:solidFill>
                  <a:schemeClr val="accent6"/>
                </a:solidFill>
              </a:rPr>
              <a:t>    &lt;/body&gt;</a:t>
            </a:r>
          </a:p>
          <a:p>
            <a:pPr>
              <a:spcBef>
                <a:spcPts val="106"/>
              </a:spcBef>
              <a:buNone/>
              <a:tabLst>
                <a:tab pos="346196" algn="l"/>
                <a:tab pos="692391" algn="l"/>
                <a:tab pos="1038588" algn="l"/>
                <a:tab pos="1384784" algn="l"/>
                <a:tab pos="1730979" algn="l"/>
                <a:tab pos="2077177" algn="l"/>
                <a:tab pos="2423372" algn="l"/>
                <a:tab pos="2769568" algn="l"/>
                <a:tab pos="3115764" algn="l"/>
                <a:tab pos="3461960" algn="l"/>
                <a:tab pos="3808156" algn="l"/>
                <a:tab pos="4154352" algn="l"/>
              </a:tabLst>
            </a:pPr>
            <a:r>
              <a:rPr lang="en-US" dirty="0"/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51448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&lt;!DOCTYPE&gt; &amp; &lt;html&gt;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&lt;!DOCTYPE x&gt; </a:t>
            </a:r>
          </a:p>
          <a:p>
            <a:pPr lvl="1"/>
            <a:r>
              <a:rPr lang="en-US" sz="1400" dirty="0"/>
              <a:t>is the prologue.  </a:t>
            </a:r>
          </a:p>
          <a:p>
            <a:pPr lvl="1"/>
            <a:r>
              <a:rPr lang="en-US" sz="1400" dirty="0"/>
              <a:t>tells the interpreter (Browser) what type of document follows.</a:t>
            </a:r>
          </a:p>
          <a:p>
            <a:pPr lvl="1"/>
            <a:r>
              <a:rPr lang="en-US" sz="1400" dirty="0"/>
              <a:t>x is the type of HTML that follows</a:t>
            </a:r>
          </a:p>
          <a:p>
            <a:r>
              <a:rPr lang="en-US" sz="1600" dirty="0"/>
              <a:t>&lt;html&gt; … &lt;/html&gt;</a:t>
            </a:r>
          </a:p>
          <a:p>
            <a:pPr lvl="1"/>
            <a:r>
              <a:rPr lang="en-US" sz="1400" dirty="0"/>
              <a:t>Is the main tag</a:t>
            </a:r>
          </a:p>
          <a:p>
            <a:pPr lvl="1"/>
            <a:r>
              <a:rPr lang="en-US" sz="1400" dirty="0"/>
              <a:t>Tells the interpreter that what follows is the content of the document and that it is in HTML.</a:t>
            </a:r>
          </a:p>
          <a:p>
            <a:pPr lvl="1"/>
            <a:r>
              <a:rPr lang="en-US" sz="1400" dirty="0"/>
              <a:t>Every web page must have this tag</a:t>
            </a:r>
          </a:p>
          <a:p>
            <a:pPr lvl="1"/>
            <a:r>
              <a:rPr lang="en-US" sz="1400" dirty="0"/>
              <a:t>It is the root of the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68132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&lt;head&gt;…&lt;/head&gt;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Contains document header information, e.g. the document title, file includes, meta information, page-level scripts and styles ...</a:t>
            </a:r>
          </a:p>
          <a:p>
            <a:r>
              <a:rPr lang="en-US" sz="1500" dirty="0"/>
              <a:t>Examples of markup found in the head:</a:t>
            </a:r>
          </a:p>
          <a:p>
            <a:pPr lvl="1"/>
            <a:r>
              <a:rPr lang="en-US" sz="1275" dirty="0"/>
              <a:t>&lt;title&gt;Document Title&lt;/title&gt;</a:t>
            </a:r>
          </a:p>
          <a:p>
            <a:pPr lvl="1"/>
            <a:r>
              <a:rPr lang="en-US" sz="1275" dirty="0"/>
              <a:t>&lt;style type=“text/</a:t>
            </a:r>
            <a:r>
              <a:rPr lang="en-US" sz="1275" dirty="0" err="1"/>
              <a:t>css</a:t>
            </a:r>
            <a:r>
              <a:rPr lang="en-US" sz="1275" dirty="0"/>
              <a:t>”&gt;</a:t>
            </a:r>
          </a:p>
          <a:p>
            <a:pPr lvl="1"/>
            <a:r>
              <a:rPr lang="en-US" sz="1275" dirty="0"/>
              <a:t>&lt;link </a:t>
            </a:r>
            <a:r>
              <a:rPr lang="en-US" sz="1275" dirty="0" err="1"/>
              <a:t>href</a:t>
            </a:r>
            <a:r>
              <a:rPr lang="en-US" sz="1275" dirty="0"/>
              <a:t>=“styles.css" </a:t>
            </a:r>
            <a:r>
              <a:rPr lang="en-US" sz="1275" dirty="0" err="1"/>
              <a:t>rel</a:t>
            </a:r>
            <a:r>
              <a:rPr lang="en-US" sz="1275" dirty="0"/>
              <a:t>="</a:t>
            </a:r>
            <a:r>
              <a:rPr lang="en-US" sz="1275" dirty="0" err="1"/>
              <a:t>stylesheet</a:t>
            </a:r>
            <a:r>
              <a:rPr lang="en-US" sz="1275" dirty="0"/>
              <a:t>" type="text/</a:t>
            </a:r>
            <a:r>
              <a:rPr lang="en-US" sz="1275" dirty="0" err="1"/>
              <a:t>css</a:t>
            </a:r>
            <a:r>
              <a:rPr lang="en-US" sz="1275" dirty="0"/>
              <a:t>"/&gt;</a:t>
            </a:r>
          </a:p>
          <a:p>
            <a:pPr lvl="1"/>
            <a:r>
              <a:rPr lang="en-US" sz="1275" dirty="0"/>
              <a:t>&lt;script type=“text/</a:t>
            </a:r>
            <a:r>
              <a:rPr lang="en-US" sz="1275" dirty="0" err="1"/>
              <a:t>javascript</a:t>
            </a:r>
            <a:r>
              <a:rPr lang="en-US" sz="1275" dirty="0"/>
              <a:t>”&gt; some </a:t>
            </a:r>
            <a:r>
              <a:rPr lang="en-US" sz="1275" dirty="0" err="1"/>
              <a:t>javascript</a:t>
            </a:r>
            <a:r>
              <a:rPr lang="en-US" sz="1275" dirty="0"/>
              <a:t> here &lt;/script&gt;</a:t>
            </a:r>
          </a:p>
          <a:p>
            <a:pPr lvl="1"/>
            <a:r>
              <a:rPr lang="en-US" sz="1275" dirty="0"/>
              <a:t>&lt;meta http-</a:t>
            </a:r>
            <a:r>
              <a:rPr lang="en-US" sz="1275" dirty="0" err="1"/>
              <a:t>equiv</a:t>
            </a:r>
            <a:r>
              <a:rPr lang="en-US" sz="1275" dirty="0"/>
              <a:t>="Content-Type" content="text/html; charset=UTF-8"/&gt;</a:t>
            </a:r>
          </a:p>
          <a:p>
            <a:r>
              <a:rPr lang="en-US" sz="1425" dirty="0"/>
              <a:t>Note: tags may have 1 or more attributes which provide additional metadata about the data being </a:t>
            </a:r>
            <a:r>
              <a:rPr lang="en-US" sz="1425"/>
              <a:t>tagged – more on this to come…</a:t>
            </a:r>
            <a:endParaRPr lang="en-US" sz="142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9/21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ITWS</a:t>
            </a:r>
          </a:p>
        </p:txBody>
      </p:sp>
    </p:spTree>
    <p:extLst>
      <p:ext uri="{BB962C8B-B14F-4D97-AF65-F5344CB8AC3E}">
        <p14:creationId xmlns:p14="http://schemas.microsoft.com/office/powerpoint/2010/main" val="234454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0</TotalTime>
  <Words>3366</Words>
  <Application>Microsoft Macintosh PowerPoint</Application>
  <PresentationFormat>On-screen Show (16:9)</PresentationFormat>
  <Paragraphs>399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Kozuka Gothic Pro M</vt:lpstr>
      <vt:lpstr>News Gothic MT</vt:lpstr>
      <vt:lpstr>Times New Roman</vt:lpstr>
      <vt:lpstr>Wingdings</vt:lpstr>
      <vt:lpstr>Wingdings 2</vt:lpstr>
      <vt:lpstr>IntroIT-Theme</vt:lpstr>
      <vt:lpstr>HTML, XHTML &amp; CSS</vt:lpstr>
      <vt:lpstr>HyperText Markup Language</vt:lpstr>
      <vt:lpstr>HyperText Markup Language</vt:lpstr>
      <vt:lpstr>HyperText Markup Language</vt:lpstr>
      <vt:lpstr>HTML Versions</vt:lpstr>
      <vt:lpstr>An HTML Document</vt:lpstr>
      <vt:lpstr>Basic HTML Structure (HTML 5)</vt:lpstr>
      <vt:lpstr>&lt;!DOCTYPE&gt; &amp; &lt;html&gt;</vt:lpstr>
      <vt:lpstr>&lt;head&gt;…&lt;/head&gt;</vt:lpstr>
      <vt:lpstr>&lt;body&gt;…&lt;/body&gt;</vt:lpstr>
      <vt:lpstr>Markup Display Concepts</vt:lpstr>
      <vt:lpstr>XHTML Document</vt:lpstr>
      <vt:lpstr>XHTML 1 of 2</vt:lpstr>
      <vt:lpstr>XHTML 2 of 2</vt:lpstr>
      <vt:lpstr>CSS</vt:lpstr>
      <vt:lpstr>CSS Example</vt:lpstr>
      <vt:lpstr>Declaring Styles</vt:lpstr>
      <vt:lpstr>Selectors</vt:lpstr>
      <vt:lpstr>IDs and Classes</vt:lpstr>
      <vt:lpstr>Precedence and the Cascade</vt:lpstr>
      <vt:lpstr>Precedence Example</vt:lpstr>
      <vt:lpstr>CSS Sizes</vt:lpstr>
      <vt:lpstr>CSS Colors</vt:lpstr>
      <vt:lpstr>CSS Box Model</vt:lpstr>
      <vt:lpstr>CSS Shorthand</vt:lpstr>
      <vt:lpstr>Floating Elements</vt:lpstr>
      <vt:lpstr>PowerPoint Presentation</vt:lpstr>
      <vt:lpstr>Where to go for help...</vt:lpstr>
      <vt:lpstr>Code Style 1 of 5</vt:lpstr>
      <vt:lpstr>Code Style 2 of 5</vt:lpstr>
      <vt:lpstr>Code Style 3 of 5</vt:lpstr>
      <vt:lpstr>Code Style 4 of 5</vt:lpstr>
      <vt:lpstr>Code Style 5 of 5</vt:lpstr>
      <vt:lpstr>Prior to lab 2 ...</vt:lpstr>
      <vt:lpstr>Software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2019-09-15T15:08:11Z</dcterms:created>
  <dcterms:modified xsi:type="dcterms:W3CDTF">2022-01-20T15:50:50Z</dcterms:modified>
</cp:coreProperties>
</file>