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7"/>
  </p:notesMasterIdLst>
  <p:sldIdLst>
    <p:sldId id="260" r:id="rId2"/>
    <p:sldId id="261" r:id="rId3"/>
    <p:sldId id="272" r:id="rId4"/>
    <p:sldId id="263" r:id="rId5"/>
    <p:sldId id="264" r:id="rId6"/>
    <p:sldId id="274" r:id="rId7"/>
    <p:sldId id="273" r:id="rId8"/>
    <p:sldId id="265" r:id="rId9"/>
    <p:sldId id="270" r:id="rId10"/>
    <p:sldId id="275" r:id="rId11"/>
    <p:sldId id="266" r:id="rId12"/>
    <p:sldId id="267" r:id="rId13"/>
    <p:sldId id="276" r:id="rId14"/>
    <p:sldId id="285" r:id="rId15"/>
    <p:sldId id="277" r:id="rId16"/>
    <p:sldId id="271" r:id="rId17"/>
    <p:sldId id="280" r:id="rId18"/>
    <p:sldId id="281" r:id="rId19"/>
    <p:sldId id="282" r:id="rId20"/>
    <p:sldId id="283" r:id="rId21"/>
    <p:sldId id="284" r:id="rId22"/>
    <p:sldId id="286" r:id="rId23"/>
    <p:sldId id="287" r:id="rId24"/>
    <p:sldId id="288"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2400"/>
    <a:srgbClr val="D4D4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0"/>
    <p:restoredTop sz="94682"/>
  </p:normalViewPr>
  <p:slideViewPr>
    <p:cSldViewPr snapToGrid="0" snapToObjects="1">
      <p:cViewPr varScale="1">
        <p:scale>
          <a:sx n="96" d="100"/>
          <a:sy n="96" d="100"/>
        </p:scale>
        <p:origin x="8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18062-B9EA-004B-9E01-3B1527C1E6D9}" type="datetimeFigureOut">
              <a:rPr lang="en-US" smtClean="0"/>
              <a:t>4/8/2020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31EE3-287F-194D-9527-B5F4F58F7EB7}" type="slidenum">
              <a:rPr lang="en-US" smtClean="0"/>
              <a:t>‹#›</a:t>
            </a:fld>
            <a:endParaRPr lang="en-US"/>
          </a:p>
        </p:txBody>
      </p:sp>
    </p:spTree>
    <p:extLst>
      <p:ext uri="{BB962C8B-B14F-4D97-AF65-F5344CB8AC3E}">
        <p14:creationId xmlns:p14="http://schemas.microsoft.com/office/powerpoint/2010/main" val="1208814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70F431-8ED7-BA42-AD51-711D83C8A715}"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D53A4D3-EBD0-5643-AF0C-CC9A8017478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70F431-8ED7-BA42-AD51-711D83C8A715}"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A4D3-EBD0-5643-AF0C-CC9A801747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0F431-8ED7-BA42-AD51-711D83C8A715}"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A4D3-EBD0-5643-AF0C-CC9A801747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0F431-8ED7-BA42-AD51-711D83C8A715}" type="datetimeFigureOut">
              <a:rPr lang="en-US" smtClean="0"/>
              <a:t>4/8/2020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A4D3-EBD0-5643-AF0C-CC9A8017478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E70F431-8ED7-BA42-AD51-711D83C8A715}" type="datetimeFigureOut">
              <a:rPr lang="en-US" smtClean="0"/>
              <a:t>4/8/2020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D53A4D3-EBD0-5643-AF0C-CC9A8017478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70F431-8ED7-BA42-AD51-711D83C8A715}"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A4D3-EBD0-5643-AF0C-CC9A8017478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70F431-8ED7-BA42-AD51-711D83C8A715}" type="datetimeFigureOut">
              <a:rPr lang="en-US" smtClean="0"/>
              <a:t>4/8/2020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3A4D3-EBD0-5643-AF0C-CC9A8017478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70F431-8ED7-BA42-AD51-711D83C8A715}" type="datetimeFigureOut">
              <a:rPr lang="en-US" smtClean="0"/>
              <a:t>4/8/2020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3A4D3-EBD0-5643-AF0C-CC9A80174785}"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0F431-8ED7-BA42-AD51-711D83C8A715}" type="datetimeFigureOut">
              <a:rPr lang="en-US" smtClean="0"/>
              <a:t>4/8/2020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3A4D3-EBD0-5643-AF0C-CC9A801747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0F431-8ED7-BA42-AD51-711D83C8A715}" type="datetimeFigureOut">
              <a:rPr lang="en-US" smtClean="0"/>
              <a:t>4/8/2020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D53A4D3-EBD0-5643-AF0C-CC9A8017478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0F431-8ED7-BA42-AD51-711D83C8A715}" type="datetimeFigureOut">
              <a:rPr lang="en-US" smtClean="0"/>
              <a:t>4/8/2020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D53A4D3-EBD0-5643-AF0C-CC9A8017478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E70F431-8ED7-BA42-AD51-711D83C8A715}" type="datetimeFigureOut">
              <a:rPr lang="en-US" smtClean="0"/>
              <a:t>4/8/2020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D53A4D3-EBD0-5643-AF0C-CC9A80174785}" type="slidenum">
              <a:rPr lang="en-US" smtClean="0"/>
              <a:t>‹#›</a:t>
            </a:fld>
            <a:endParaRPr lang="en-US"/>
          </a:p>
        </p:txBody>
      </p:sp>
    </p:spTree>
    <p:extLst>
      <p:ext uri="{BB962C8B-B14F-4D97-AF65-F5344CB8AC3E}">
        <p14:creationId xmlns:p14="http://schemas.microsoft.com/office/powerpoint/2010/main" val="91605791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353312"/>
            <a:ext cx="11944350" cy="3035808"/>
          </a:xfrm>
        </p:spPr>
        <p:txBody>
          <a:bodyPr/>
          <a:lstStyle/>
          <a:p>
            <a:r>
              <a:rPr lang="en-US" sz="7200" dirty="0"/>
              <a:t>Forest cover classification</a:t>
            </a:r>
            <a:br>
              <a:rPr lang="en-US" sz="7200" dirty="0"/>
            </a:br>
            <a:r>
              <a:rPr lang="en-US" sz="7200" dirty="0"/>
              <a:t>								</a:t>
            </a:r>
            <a:r>
              <a:rPr lang="en-US" sz="4400" dirty="0"/>
              <a:t>-- stat 5003</a:t>
            </a:r>
          </a:p>
        </p:txBody>
      </p:sp>
      <p:sp>
        <p:nvSpPr>
          <p:cNvPr id="3" name="Subtitle 2"/>
          <p:cNvSpPr>
            <a:spLocks noGrp="1"/>
          </p:cNvSpPr>
          <p:nvPr>
            <p:ph type="subTitle" idx="1"/>
          </p:nvPr>
        </p:nvSpPr>
        <p:spPr>
          <a:xfrm>
            <a:off x="1026985" y="4449127"/>
            <a:ext cx="7891272" cy="1069848"/>
          </a:xfrm>
        </p:spPr>
        <p:txBody>
          <a:bodyPr>
            <a:normAutofit/>
          </a:bodyPr>
          <a:lstStyle/>
          <a:p>
            <a:r>
              <a:rPr lang="en-US" dirty="0"/>
              <a:t>Presented by Yujun Liu</a:t>
            </a:r>
          </a:p>
          <a:p>
            <a:r>
              <a:rPr lang="en-US" dirty="0"/>
              <a:t>	</a:t>
            </a:r>
          </a:p>
        </p:txBody>
      </p:sp>
    </p:spTree>
    <p:extLst>
      <p:ext uri="{BB962C8B-B14F-4D97-AF65-F5344CB8AC3E}">
        <p14:creationId xmlns:p14="http://schemas.microsoft.com/office/powerpoint/2010/main" val="159059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601" y="2078983"/>
            <a:ext cx="6565694" cy="4530872"/>
          </a:xfrm>
          <a:prstGeom prst="rect">
            <a:avLst/>
          </a:prstGeom>
        </p:spPr>
      </p:pic>
      <p:sp>
        <p:nvSpPr>
          <p:cNvPr id="5" name="Title 1"/>
          <p:cNvSpPr>
            <a:spLocks noGrp="1"/>
          </p:cNvSpPr>
          <p:nvPr>
            <p:ph type="title"/>
          </p:nvPr>
        </p:nvSpPr>
        <p:spPr>
          <a:xfrm>
            <a:off x="185428" y="-129964"/>
            <a:ext cx="10058400" cy="1609344"/>
          </a:xfrm>
        </p:spPr>
        <p:txBody>
          <a:bodyPr/>
          <a:lstStyle/>
          <a:p>
            <a:r>
              <a:rPr lang="en-US" dirty="0"/>
              <a:t>3. Exploratory data analysis</a:t>
            </a:r>
          </a:p>
        </p:txBody>
      </p:sp>
      <p:sp>
        <p:nvSpPr>
          <p:cNvPr id="6" name="TextBox 5"/>
          <p:cNvSpPr txBox="1"/>
          <p:nvPr/>
        </p:nvSpPr>
        <p:spPr>
          <a:xfrm>
            <a:off x="839447" y="1154036"/>
            <a:ext cx="10373194" cy="923330"/>
          </a:xfrm>
          <a:prstGeom prst="rect">
            <a:avLst/>
          </a:prstGeom>
          <a:noFill/>
        </p:spPr>
        <p:txBody>
          <a:bodyPr wrap="square" rtlCol="0">
            <a:spAutoFit/>
          </a:bodyPr>
          <a:lstStyle/>
          <a:p>
            <a:pPr marL="285750" indent="-285750">
              <a:buFont typeface="Arial" charset="0"/>
              <a:buChar char="•"/>
            </a:pPr>
            <a:r>
              <a:rPr lang="en-US" dirty="0"/>
              <a:t>The First Two Components Explains about 80% Variance of the Original Dataset</a:t>
            </a:r>
          </a:p>
          <a:p>
            <a:pPr marL="285750" indent="-285750">
              <a:buFont typeface="Arial" charset="0"/>
              <a:buChar char="•"/>
            </a:pPr>
            <a:endParaRPr lang="en-US" dirty="0"/>
          </a:p>
          <a:p>
            <a:pPr marL="285750" indent="-285750">
              <a:buFont typeface="Arial" charset="0"/>
              <a:buChar char="•"/>
            </a:pPr>
            <a:r>
              <a:rPr lang="en-US" dirty="0"/>
              <a:t>Type 3, 4 &amp; 7 are Clustered </a:t>
            </a:r>
          </a:p>
        </p:txBody>
      </p:sp>
    </p:spTree>
    <p:extLst>
      <p:ext uri="{BB962C8B-B14F-4D97-AF65-F5344CB8AC3E}">
        <p14:creationId xmlns:p14="http://schemas.microsoft.com/office/powerpoint/2010/main" val="1154580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511362"/>
            <a:ext cx="10058400" cy="1609344"/>
          </a:xfrm>
        </p:spPr>
        <p:txBody>
          <a:bodyPr/>
          <a:lstStyle/>
          <a:p>
            <a:r>
              <a:rPr lang="en-US" dirty="0"/>
              <a:t>4. Feature engineering</a:t>
            </a:r>
          </a:p>
        </p:txBody>
      </p:sp>
      <p:sp>
        <p:nvSpPr>
          <p:cNvPr id="3" name="TextBox 2"/>
          <p:cNvSpPr txBox="1"/>
          <p:nvPr/>
        </p:nvSpPr>
        <p:spPr>
          <a:xfrm>
            <a:off x="1069848" y="1968530"/>
            <a:ext cx="7952370" cy="1477328"/>
          </a:xfrm>
          <a:prstGeom prst="rect">
            <a:avLst/>
          </a:prstGeom>
          <a:noFill/>
        </p:spPr>
        <p:txBody>
          <a:bodyPr wrap="none" rtlCol="0">
            <a:spAutoFit/>
          </a:bodyPr>
          <a:lstStyle/>
          <a:p>
            <a:pPr marL="342900" indent="-342900">
              <a:buAutoNum type="arabicPeriod"/>
            </a:pPr>
            <a:r>
              <a:rPr lang="en-US" dirty="0"/>
              <a:t>Standardize Numeric Attributes </a:t>
            </a:r>
            <a:r>
              <a:rPr lang="mr-IN" dirty="0"/>
              <a:t>–</a:t>
            </a:r>
            <a:r>
              <a:rPr lang="en-US" dirty="0"/>
              <a:t> First 10 Columns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Down Sampling &amp; Up Sampling on Training Dataset </a:t>
            </a:r>
            <a:r>
              <a:rPr lang="mr-IN" dirty="0"/>
              <a:t>–</a:t>
            </a:r>
            <a:r>
              <a:rPr lang="en-US" dirty="0"/>
              <a:t> Based on Type 3 </a:t>
            </a:r>
          </a:p>
        </p:txBody>
      </p:sp>
      <mc:AlternateContent xmlns:mc="http://schemas.openxmlformats.org/markup-compatibility/2006" xmlns:a14="http://schemas.microsoft.com/office/drawing/2010/main">
        <mc:Choice Requires="a14">
          <p:sp>
            <p:nvSpPr>
              <p:cNvPr id="4" name="TextBox 3"/>
              <p:cNvSpPr txBox="1"/>
              <p:nvPr/>
            </p:nvSpPr>
            <p:spPr>
              <a:xfrm>
                <a:off x="3282303" y="2469515"/>
                <a:ext cx="1903750" cy="6324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𝑧</m:t>
                      </m:r>
                      <m:r>
                        <a:rPr lang="en-US" sz="2400" b="0" i="1" smtClean="0">
                          <a:latin typeface="Cambria Math" charset="0"/>
                        </a:rPr>
                        <m:t>= </m:t>
                      </m:r>
                      <m:f>
                        <m:fPr>
                          <m:ctrlPr>
                            <a:rPr lang="mr-IN" sz="2400" b="0" i="1" smtClean="0">
                              <a:latin typeface="Cambria Math" panose="02040503050406030204" pitchFamily="18" charset="0"/>
                            </a:rPr>
                          </m:ctrlPr>
                        </m:fPr>
                        <m:num>
                          <m:r>
                            <a:rPr lang="en-US" sz="2400" b="0" i="1" smtClean="0">
                              <a:latin typeface="Cambria Math" charset="0"/>
                            </a:rPr>
                            <m:t>𝑥</m:t>
                          </m:r>
                          <m:r>
                            <a:rPr lang="en-US" sz="2400" b="0" i="1" smtClean="0">
                              <a:latin typeface="Cambria Math" charset="0"/>
                            </a:rPr>
                            <m:t>−</m:t>
                          </m:r>
                          <m:r>
                            <a:rPr lang="en-US" sz="2400" b="0" i="1" smtClean="0">
                              <a:latin typeface="Cambria Math" charset="0"/>
                              <a:ea typeface="Cambria Math" charset="0"/>
                              <a:cs typeface="Cambria Math" charset="0"/>
                            </a:rPr>
                            <m:t>𝜇</m:t>
                          </m:r>
                        </m:num>
                        <m:den>
                          <m:r>
                            <a:rPr lang="mr-IN" sz="2400" b="0" i="1" smtClean="0">
                              <a:latin typeface="Cambria Math" charset="0"/>
                              <a:ea typeface="Cambria Math" charset="0"/>
                              <a:cs typeface="Cambria Math" charset="0"/>
                            </a:rPr>
                            <m:t>𝜎</m:t>
                          </m:r>
                        </m:den>
                      </m:f>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3282303" y="2469515"/>
                <a:ext cx="1903750" cy="632481"/>
              </a:xfrm>
              <a:prstGeom prst="rect">
                <a:avLst/>
              </a:prstGeom>
              <a:blipFill rotWithShape="0">
                <a:blip r:embed="rId2"/>
                <a:stretch>
                  <a:fillRect/>
                </a:stretch>
              </a:blipFill>
            </p:spPr>
            <p:txBody>
              <a:bodyPr/>
              <a:lstStyle/>
              <a:p>
                <a:r>
                  <a:rPr lang="en-US">
                    <a:noFill/>
                  </a:rPr>
                  <a:t> </a:t>
                </a:r>
              </a:p>
            </p:txBody>
          </p:sp>
        </mc:Fallback>
      </mc:AlternateContent>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676" y="3651494"/>
            <a:ext cx="4691377" cy="298299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8322" y="3651494"/>
            <a:ext cx="4733114" cy="2982995"/>
          </a:xfrm>
          <a:prstGeom prst="rect">
            <a:avLst/>
          </a:prstGeom>
        </p:spPr>
      </p:pic>
    </p:spTree>
    <p:extLst>
      <p:ext uri="{BB962C8B-B14F-4D97-AF65-F5344CB8AC3E}">
        <p14:creationId xmlns:p14="http://schemas.microsoft.com/office/powerpoint/2010/main" val="1136478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Classification algorithms</a:t>
            </a:r>
          </a:p>
        </p:txBody>
      </p:sp>
      <p:sp>
        <p:nvSpPr>
          <p:cNvPr id="3" name="TextBox 2"/>
          <p:cNvSpPr txBox="1"/>
          <p:nvPr/>
        </p:nvSpPr>
        <p:spPr>
          <a:xfrm>
            <a:off x="543711" y="2093976"/>
            <a:ext cx="3742819" cy="3139321"/>
          </a:xfrm>
          <a:prstGeom prst="rect">
            <a:avLst/>
          </a:prstGeom>
          <a:noFill/>
        </p:spPr>
        <p:txBody>
          <a:bodyPr wrap="none" rtlCol="0">
            <a:spAutoFit/>
          </a:bodyPr>
          <a:lstStyle/>
          <a:p>
            <a:r>
              <a:rPr lang="en-US" dirty="0"/>
              <a:t>Algorithms:</a:t>
            </a:r>
          </a:p>
          <a:p>
            <a:endParaRPr lang="en-US" dirty="0"/>
          </a:p>
          <a:p>
            <a:pPr marL="342900" indent="-342900">
              <a:buAutoNum type="arabicPeriod"/>
            </a:pPr>
            <a:r>
              <a:rPr lang="en-US" dirty="0"/>
              <a:t>K Nearest Neighbor</a:t>
            </a:r>
          </a:p>
          <a:p>
            <a:pPr marL="342900" indent="-342900">
              <a:buAutoNum type="arabicPeriod"/>
            </a:pPr>
            <a:endParaRPr lang="en-US" dirty="0"/>
          </a:p>
          <a:p>
            <a:pPr marL="342900" indent="-342900">
              <a:buAutoNum type="arabicPeriod"/>
            </a:pPr>
            <a:r>
              <a:rPr lang="en-US" dirty="0"/>
              <a:t>Linear Discriminative Analysis</a:t>
            </a:r>
          </a:p>
          <a:p>
            <a:pPr marL="342900" indent="-342900">
              <a:buAutoNum type="arabicPeriod"/>
            </a:pPr>
            <a:endParaRPr lang="en-US" dirty="0"/>
          </a:p>
          <a:p>
            <a:pPr marL="342900" indent="-342900">
              <a:buAutoNum type="arabicPeriod"/>
            </a:pPr>
            <a:r>
              <a:rPr lang="en-US" dirty="0"/>
              <a:t>Decision Tree</a:t>
            </a:r>
          </a:p>
          <a:p>
            <a:pPr marL="342900" indent="-342900">
              <a:buAutoNum type="arabicPeriod"/>
            </a:pPr>
            <a:endParaRPr lang="en-US" dirty="0"/>
          </a:p>
          <a:p>
            <a:pPr marL="342900" indent="-342900">
              <a:buAutoNum type="arabicPeriod"/>
            </a:pPr>
            <a:r>
              <a:rPr lang="en-US" dirty="0"/>
              <a:t>Random Forest</a:t>
            </a:r>
          </a:p>
          <a:p>
            <a:pPr marL="342900" indent="-342900">
              <a:buAutoNum type="arabicPeriod"/>
            </a:pPr>
            <a:endParaRPr lang="en-US" dirty="0"/>
          </a:p>
          <a:p>
            <a:pPr marL="342900" indent="-342900">
              <a:buAutoNum type="arabicPeriod"/>
            </a:pPr>
            <a:r>
              <a:rPr lang="en-US" dirty="0"/>
              <a:t>Support Vector Machine</a:t>
            </a:r>
          </a:p>
        </p:txBody>
      </p:sp>
      <p:cxnSp>
        <p:nvCxnSpPr>
          <p:cNvPr id="4" name="Straight Connector 3"/>
          <p:cNvCxnSpPr/>
          <p:nvPr/>
        </p:nvCxnSpPr>
        <p:spPr>
          <a:xfrm>
            <a:off x="4327177" y="1967591"/>
            <a:ext cx="0" cy="3657600"/>
          </a:xfrm>
          <a:prstGeom prst="line">
            <a:avLst/>
          </a:prstGeom>
          <a:ln/>
        </p:spPr>
        <p:style>
          <a:lnRef idx="1">
            <a:schemeClr val="dk1"/>
          </a:lnRef>
          <a:fillRef idx="0">
            <a:schemeClr val="dk1"/>
          </a:fillRef>
          <a:effectRef idx="0">
            <a:schemeClr val="dk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709558140"/>
              </p:ext>
            </p:extLst>
          </p:nvPr>
        </p:nvGraphicFramePr>
        <p:xfrm>
          <a:off x="4562695" y="2327381"/>
          <a:ext cx="7479402" cy="1021468"/>
        </p:xfrm>
        <a:graphic>
          <a:graphicData uri="http://schemas.openxmlformats.org/drawingml/2006/table">
            <a:tbl>
              <a:tblPr firstRow="1" bandRow="1">
                <a:tableStyleId>{5202B0CA-FC54-4496-8BCA-5EF66A818D29}</a:tableStyleId>
              </a:tblPr>
              <a:tblGrid>
                <a:gridCol w="1358419">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59371">
                  <a:extLst>
                    <a:ext uri="{9D8B030D-6E8A-4147-A177-3AD203B41FA5}">
                      <a16:colId xmlns:a16="http://schemas.microsoft.com/office/drawing/2014/main" val="20002"/>
                    </a:ext>
                  </a:extLst>
                </a:gridCol>
                <a:gridCol w="1649667">
                  <a:extLst>
                    <a:ext uri="{9D8B030D-6E8A-4147-A177-3AD203B41FA5}">
                      <a16:colId xmlns:a16="http://schemas.microsoft.com/office/drawing/2014/main" val="20003"/>
                    </a:ext>
                  </a:extLst>
                </a:gridCol>
                <a:gridCol w="1745951">
                  <a:extLst>
                    <a:ext uri="{9D8B030D-6E8A-4147-A177-3AD203B41FA5}">
                      <a16:colId xmlns:a16="http://schemas.microsoft.com/office/drawing/2014/main" val="20004"/>
                    </a:ext>
                  </a:extLst>
                </a:gridCol>
                <a:gridCol w="851594">
                  <a:extLst>
                    <a:ext uri="{9D8B030D-6E8A-4147-A177-3AD203B41FA5}">
                      <a16:colId xmlns:a16="http://schemas.microsoft.com/office/drawing/2014/main" val="20005"/>
                    </a:ext>
                  </a:extLst>
                </a:gridCol>
              </a:tblGrid>
              <a:tr h="350908">
                <a:tc>
                  <a:txBody>
                    <a:bodyPr/>
                    <a:lstStyle/>
                    <a:p>
                      <a:pPr algn="ctr"/>
                      <a:endParaRPr lang="en-US" sz="1600" dirty="0"/>
                    </a:p>
                  </a:txBody>
                  <a:tcPr/>
                </a:tc>
                <a:tc>
                  <a:txBody>
                    <a:bodyPr/>
                    <a:lstStyle/>
                    <a:p>
                      <a:pPr algn="ctr"/>
                      <a:r>
                        <a:rPr lang="en-US" sz="1600" dirty="0"/>
                        <a:t>KNN</a:t>
                      </a:r>
                    </a:p>
                  </a:txBody>
                  <a:tcPr/>
                </a:tc>
                <a:tc>
                  <a:txBody>
                    <a:bodyPr/>
                    <a:lstStyle/>
                    <a:p>
                      <a:pPr algn="ctr"/>
                      <a:r>
                        <a:rPr lang="en-US" sz="1600" dirty="0"/>
                        <a:t>LDA</a:t>
                      </a:r>
                    </a:p>
                  </a:txBody>
                  <a:tcPr/>
                </a:tc>
                <a:tc>
                  <a:txBody>
                    <a:bodyPr/>
                    <a:lstStyle/>
                    <a:p>
                      <a:pPr algn="ctr"/>
                      <a:r>
                        <a:rPr lang="en-US" sz="1600" dirty="0"/>
                        <a:t>Decision Tree</a:t>
                      </a:r>
                    </a:p>
                  </a:txBody>
                  <a:tcPr/>
                </a:tc>
                <a:tc>
                  <a:txBody>
                    <a:bodyPr/>
                    <a:lstStyle/>
                    <a:p>
                      <a:pPr algn="ctr"/>
                      <a:r>
                        <a:rPr lang="en-US" sz="1600" dirty="0"/>
                        <a:t>Random</a:t>
                      </a:r>
                      <a:r>
                        <a:rPr lang="en-US" sz="1600" baseline="0" dirty="0"/>
                        <a:t> Forest</a:t>
                      </a:r>
                      <a:endParaRPr lang="en-US" sz="1600" dirty="0"/>
                    </a:p>
                  </a:txBody>
                  <a:tcPr/>
                </a:tc>
                <a:tc>
                  <a:txBody>
                    <a:bodyPr/>
                    <a:lstStyle/>
                    <a:p>
                      <a:pPr algn="ctr"/>
                      <a:r>
                        <a:rPr lang="en-US" sz="1600" dirty="0"/>
                        <a:t>SVM</a:t>
                      </a:r>
                    </a:p>
                  </a:txBody>
                  <a:tcPr/>
                </a:tc>
                <a:extLst>
                  <a:ext uri="{0D108BD9-81ED-4DB2-BD59-A6C34878D82A}">
                    <a16:rowId xmlns:a16="http://schemas.microsoft.com/office/drawing/2014/main" val="10000"/>
                  </a:ext>
                </a:extLst>
              </a:tr>
              <a:tr h="267688">
                <a:tc>
                  <a:txBody>
                    <a:bodyPr/>
                    <a:lstStyle/>
                    <a:p>
                      <a:pPr algn="ctr"/>
                      <a:r>
                        <a:rPr lang="en-US" sz="1600" dirty="0"/>
                        <a:t>Training</a:t>
                      </a:r>
                    </a:p>
                  </a:txBody>
                  <a:tcPr/>
                </a:tc>
                <a:tc>
                  <a:txBody>
                    <a:bodyPr/>
                    <a:lstStyle/>
                    <a:p>
                      <a:pPr algn="ctr"/>
                      <a:r>
                        <a:rPr lang="en-US" sz="1600" dirty="0"/>
                        <a:t>20%</a:t>
                      </a:r>
                    </a:p>
                  </a:txBody>
                  <a:tcPr/>
                </a:tc>
                <a:tc>
                  <a:txBody>
                    <a:bodyPr/>
                    <a:lstStyle/>
                    <a:p>
                      <a:pPr algn="ctr"/>
                      <a:r>
                        <a:rPr lang="en-US" sz="1600" dirty="0"/>
                        <a:t>80%</a:t>
                      </a:r>
                    </a:p>
                  </a:txBody>
                  <a:tcPr/>
                </a:tc>
                <a:tc>
                  <a:txBody>
                    <a:bodyPr/>
                    <a:lstStyle/>
                    <a:p>
                      <a:pPr algn="ctr"/>
                      <a:r>
                        <a:rPr lang="en-US" sz="1600" dirty="0"/>
                        <a:t>80%</a:t>
                      </a:r>
                    </a:p>
                  </a:txBody>
                  <a:tcPr/>
                </a:tc>
                <a:tc>
                  <a:txBody>
                    <a:bodyPr/>
                    <a:lstStyle/>
                    <a:p>
                      <a:pPr algn="ctr"/>
                      <a:r>
                        <a:rPr lang="en-US" sz="1600" dirty="0"/>
                        <a:t>80%</a:t>
                      </a:r>
                    </a:p>
                  </a:txBody>
                  <a:tcPr/>
                </a:tc>
                <a:tc>
                  <a:txBody>
                    <a:bodyPr/>
                    <a:lstStyle/>
                    <a:p>
                      <a:pPr algn="ctr"/>
                      <a:r>
                        <a:rPr lang="en-US" sz="1600" dirty="0"/>
                        <a:t>20%</a:t>
                      </a:r>
                    </a:p>
                  </a:txBody>
                  <a:tcPr/>
                </a:tc>
                <a:extLst>
                  <a:ext uri="{0D108BD9-81ED-4DB2-BD59-A6C34878D82A}">
                    <a16:rowId xmlns:a16="http://schemas.microsoft.com/office/drawing/2014/main" val="10001"/>
                  </a:ext>
                </a:extLst>
              </a:tr>
              <a:tr h="267688">
                <a:tc>
                  <a:txBody>
                    <a:bodyPr/>
                    <a:lstStyle/>
                    <a:p>
                      <a:pPr algn="ctr"/>
                      <a:r>
                        <a:rPr lang="en-US" sz="1600" dirty="0"/>
                        <a:t>Testing</a:t>
                      </a:r>
                    </a:p>
                  </a:txBody>
                  <a:tcPr/>
                </a:tc>
                <a:tc>
                  <a:txBody>
                    <a:bodyPr/>
                    <a:lstStyle/>
                    <a:p>
                      <a:pPr algn="ctr"/>
                      <a:r>
                        <a:rPr lang="en-US" sz="1600" dirty="0"/>
                        <a:t>80%</a:t>
                      </a:r>
                    </a:p>
                  </a:txBody>
                  <a:tcPr/>
                </a:tc>
                <a:tc>
                  <a:txBody>
                    <a:bodyPr/>
                    <a:lstStyle/>
                    <a:p>
                      <a:pPr algn="ctr"/>
                      <a:r>
                        <a:rPr lang="en-US" sz="1600" dirty="0"/>
                        <a:t>20%</a:t>
                      </a:r>
                    </a:p>
                  </a:txBody>
                  <a:tcPr/>
                </a:tc>
                <a:tc>
                  <a:txBody>
                    <a:bodyPr/>
                    <a:lstStyle/>
                    <a:p>
                      <a:pPr algn="ctr"/>
                      <a:r>
                        <a:rPr lang="en-US" sz="1600" dirty="0"/>
                        <a:t>20%</a:t>
                      </a:r>
                    </a:p>
                  </a:txBody>
                  <a:tcPr/>
                </a:tc>
                <a:tc>
                  <a:txBody>
                    <a:bodyPr/>
                    <a:lstStyle/>
                    <a:p>
                      <a:pPr algn="ctr"/>
                      <a:r>
                        <a:rPr lang="en-US" sz="1600" dirty="0"/>
                        <a:t>20%</a:t>
                      </a:r>
                    </a:p>
                  </a:txBody>
                  <a:tcPr/>
                </a:tc>
                <a:tc>
                  <a:txBody>
                    <a:bodyPr/>
                    <a:lstStyle/>
                    <a:p>
                      <a:pPr algn="ctr"/>
                      <a:r>
                        <a:rPr lang="en-US" sz="1600" dirty="0"/>
                        <a:t>80%</a:t>
                      </a:r>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4562695" y="1841347"/>
            <a:ext cx="1842556" cy="369332"/>
          </a:xfrm>
          <a:prstGeom prst="rect">
            <a:avLst/>
          </a:prstGeom>
          <a:noFill/>
        </p:spPr>
        <p:txBody>
          <a:bodyPr wrap="none" rtlCol="0">
            <a:spAutoFit/>
          </a:bodyPr>
          <a:lstStyle/>
          <a:p>
            <a:r>
              <a:rPr lang="en-US" dirty="0"/>
              <a:t>Train Test Split: </a:t>
            </a:r>
          </a:p>
        </p:txBody>
      </p:sp>
      <p:sp>
        <p:nvSpPr>
          <p:cNvPr id="8" name="TextBox 7"/>
          <p:cNvSpPr txBox="1"/>
          <p:nvPr/>
        </p:nvSpPr>
        <p:spPr>
          <a:xfrm>
            <a:off x="4562695" y="3796391"/>
            <a:ext cx="2884957" cy="369332"/>
          </a:xfrm>
          <a:prstGeom prst="rect">
            <a:avLst/>
          </a:prstGeom>
          <a:noFill/>
        </p:spPr>
        <p:txBody>
          <a:bodyPr wrap="none" rtlCol="0">
            <a:spAutoFit/>
          </a:bodyPr>
          <a:lstStyle/>
          <a:p>
            <a:r>
              <a:rPr lang="en-US" dirty="0"/>
              <a:t>10 </a:t>
            </a:r>
            <a:r>
              <a:rPr lang="mr-IN" dirty="0"/>
              <a:t>–</a:t>
            </a:r>
            <a:r>
              <a:rPr lang="en-US" dirty="0"/>
              <a:t> Fold Cross Validation</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665" y="4459923"/>
            <a:ext cx="7113457" cy="1117829"/>
          </a:xfrm>
          <a:prstGeom prst="rect">
            <a:avLst/>
          </a:prstGeom>
        </p:spPr>
      </p:pic>
    </p:spTree>
    <p:extLst>
      <p:ext uri="{BB962C8B-B14F-4D97-AF65-F5344CB8AC3E}">
        <p14:creationId xmlns:p14="http://schemas.microsoft.com/office/powerpoint/2010/main" val="9860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250" y="334730"/>
            <a:ext cx="8688749" cy="1224247"/>
          </a:xfrm>
        </p:spPr>
        <p:txBody>
          <a:bodyPr>
            <a:normAutofit fontScale="90000"/>
          </a:bodyPr>
          <a:lstStyle/>
          <a:p>
            <a:r>
              <a:rPr lang="en-US" dirty="0"/>
              <a:t>6. Classification performance</a:t>
            </a:r>
            <a:br>
              <a:rPr lang="en-US" dirty="0"/>
            </a:br>
            <a:r>
              <a:rPr lang="en-US" dirty="0"/>
              <a:t>							</a:t>
            </a:r>
            <a:r>
              <a:rPr lang="en-US" sz="4000" dirty="0"/>
              <a:t>-- </a:t>
            </a:r>
            <a:r>
              <a:rPr lang="en-US" sz="4000" dirty="0" err="1"/>
              <a:t>knn</a:t>
            </a:r>
            <a:r>
              <a:rPr lang="en-US" sz="4000" dirty="0"/>
              <a:t> </a:t>
            </a:r>
          </a:p>
        </p:txBody>
      </p:sp>
      <p:pic>
        <p:nvPicPr>
          <p:cNvPr id="4" name="Picture 3">
            <a:extLst>
              <a:ext uri="{FF2B5EF4-FFF2-40B4-BE49-F238E27FC236}">
                <a16:creationId xmlns:a16="http://schemas.microsoft.com/office/drawing/2014/main" id="{C22CF253-1D97-475E-ABA9-444BD7D7A9C7}"/>
              </a:ext>
            </a:extLst>
          </p:cNvPr>
          <p:cNvPicPr>
            <a:picLocks noChangeAspect="1"/>
          </p:cNvPicPr>
          <p:nvPr/>
        </p:nvPicPr>
        <p:blipFill>
          <a:blip r:embed="rId2"/>
          <a:stretch>
            <a:fillRect/>
          </a:stretch>
        </p:blipFill>
        <p:spPr>
          <a:xfrm>
            <a:off x="734519" y="3537658"/>
            <a:ext cx="4324246" cy="3160140"/>
          </a:xfrm>
          <a:prstGeom prst="rect">
            <a:avLst/>
          </a:prstGeom>
        </p:spPr>
      </p:pic>
      <p:pic>
        <p:nvPicPr>
          <p:cNvPr id="5" name="Picture 4">
            <a:extLst>
              <a:ext uri="{FF2B5EF4-FFF2-40B4-BE49-F238E27FC236}">
                <a16:creationId xmlns:a16="http://schemas.microsoft.com/office/drawing/2014/main" id="{84E4F368-709A-44D7-BD7C-DAE50B738683}"/>
              </a:ext>
            </a:extLst>
          </p:cNvPr>
          <p:cNvPicPr>
            <a:picLocks noChangeAspect="1"/>
          </p:cNvPicPr>
          <p:nvPr/>
        </p:nvPicPr>
        <p:blipFill>
          <a:blip r:embed="rId3"/>
          <a:stretch>
            <a:fillRect/>
          </a:stretch>
        </p:blipFill>
        <p:spPr>
          <a:xfrm>
            <a:off x="6496850" y="3537658"/>
            <a:ext cx="4580881" cy="3069958"/>
          </a:xfrm>
          <a:prstGeom prst="rect">
            <a:avLst/>
          </a:prstGeom>
        </p:spPr>
      </p:pic>
      <p:sp>
        <p:nvSpPr>
          <p:cNvPr id="6" name="TextBox 5"/>
          <p:cNvSpPr txBox="1"/>
          <p:nvPr/>
        </p:nvSpPr>
        <p:spPr>
          <a:xfrm>
            <a:off x="1304144" y="1623311"/>
            <a:ext cx="8049717" cy="1200329"/>
          </a:xfrm>
          <a:prstGeom prst="rect">
            <a:avLst/>
          </a:prstGeom>
          <a:noFill/>
        </p:spPr>
        <p:txBody>
          <a:bodyPr wrap="square" rtlCol="0">
            <a:spAutoFit/>
          </a:bodyPr>
          <a:lstStyle/>
          <a:p>
            <a:pPr marL="285750" indent="-285750">
              <a:buFont typeface="Arial" charset="0"/>
              <a:buChar char="•"/>
            </a:pPr>
            <a:r>
              <a:rPr lang="en-US" sz="2400" dirty="0"/>
              <a:t>Only use Numeric Attributes for the Model</a:t>
            </a:r>
          </a:p>
          <a:p>
            <a:pPr marL="285750" indent="-285750">
              <a:buFont typeface="Arial" charset="0"/>
              <a:buChar char="•"/>
            </a:pPr>
            <a:endParaRPr lang="en-US" sz="2400" dirty="0"/>
          </a:p>
          <a:p>
            <a:pPr marL="285750" indent="-285750">
              <a:buFont typeface="Arial" charset="0"/>
              <a:buChar char="•"/>
            </a:pPr>
            <a:r>
              <a:rPr lang="en-US" sz="2400" dirty="0"/>
              <a:t>We tune k = 1, 5, 10, 15, 20 to find the Optimal k  </a:t>
            </a:r>
          </a:p>
        </p:txBody>
      </p:sp>
      <p:sp>
        <p:nvSpPr>
          <p:cNvPr id="10" name="TextBox 9"/>
          <p:cNvSpPr txBox="1"/>
          <p:nvPr/>
        </p:nvSpPr>
        <p:spPr>
          <a:xfrm>
            <a:off x="734519" y="3168326"/>
            <a:ext cx="2498248" cy="369332"/>
          </a:xfrm>
          <a:prstGeom prst="rect">
            <a:avLst/>
          </a:prstGeom>
          <a:noFill/>
        </p:spPr>
        <p:txBody>
          <a:bodyPr wrap="none" rtlCol="0">
            <a:spAutoFit/>
          </a:bodyPr>
          <a:lstStyle/>
          <a:p>
            <a:r>
              <a:rPr lang="en-US" dirty="0"/>
              <a:t>Training Performance</a:t>
            </a:r>
          </a:p>
        </p:txBody>
      </p:sp>
      <p:sp>
        <p:nvSpPr>
          <p:cNvPr id="11" name="TextBox 10"/>
          <p:cNvSpPr txBox="1"/>
          <p:nvPr/>
        </p:nvSpPr>
        <p:spPr>
          <a:xfrm>
            <a:off x="6496850" y="3168326"/>
            <a:ext cx="2348272" cy="369332"/>
          </a:xfrm>
          <a:prstGeom prst="rect">
            <a:avLst/>
          </a:prstGeom>
          <a:noFill/>
        </p:spPr>
        <p:txBody>
          <a:bodyPr wrap="none" rtlCol="0">
            <a:spAutoFit/>
          </a:bodyPr>
          <a:lstStyle/>
          <a:p>
            <a:r>
              <a:rPr lang="en-US"/>
              <a:t>Tuning Performance</a:t>
            </a:r>
          </a:p>
        </p:txBody>
      </p:sp>
    </p:spTree>
    <p:extLst>
      <p:ext uri="{BB962C8B-B14F-4D97-AF65-F5344CB8AC3E}">
        <p14:creationId xmlns:p14="http://schemas.microsoft.com/office/powerpoint/2010/main" val="1102094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5351" y="169837"/>
            <a:ext cx="8793680" cy="1509061"/>
          </a:xfrm>
        </p:spPr>
        <p:txBody>
          <a:bodyPr>
            <a:normAutofit fontScale="90000"/>
          </a:bodyPr>
          <a:lstStyle/>
          <a:p>
            <a:r>
              <a:rPr lang="en-US" dirty="0"/>
              <a:t>6. Classification performance</a:t>
            </a:r>
            <a:br>
              <a:rPr lang="en-US" dirty="0"/>
            </a:br>
            <a:r>
              <a:rPr lang="en-US" dirty="0"/>
              <a:t>							</a:t>
            </a:r>
            <a:r>
              <a:rPr lang="en-US" sz="4000" dirty="0"/>
              <a:t>-- </a:t>
            </a:r>
            <a:r>
              <a:rPr lang="en-US" sz="4000" dirty="0" err="1"/>
              <a:t>knn</a:t>
            </a:r>
            <a:r>
              <a:rPr lang="en-US" sz="4000" dirty="0"/>
              <a:t>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52" r="22180" b="68306"/>
          <a:stretch/>
        </p:blipFill>
        <p:spPr>
          <a:xfrm>
            <a:off x="449705" y="1988951"/>
            <a:ext cx="5081665" cy="1903984"/>
          </a:xfrm>
          <a:prstGeom prst="rect">
            <a:avLst/>
          </a:prstGeom>
        </p:spPr>
      </p:pic>
      <p:sp>
        <p:nvSpPr>
          <p:cNvPr id="5" name="TextBox 4"/>
          <p:cNvSpPr txBox="1"/>
          <p:nvPr/>
        </p:nvSpPr>
        <p:spPr>
          <a:xfrm>
            <a:off x="449705" y="1521822"/>
            <a:ext cx="2007088" cy="369332"/>
          </a:xfrm>
          <a:prstGeom prst="rect">
            <a:avLst/>
          </a:prstGeom>
          <a:noFill/>
        </p:spPr>
        <p:txBody>
          <a:bodyPr wrap="none" rtlCol="0">
            <a:spAutoFit/>
          </a:bodyPr>
          <a:lstStyle/>
          <a:p>
            <a:r>
              <a:rPr lang="en-US" dirty="0"/>
              <a:t>Confusion Matrix</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29808" r="40883" b="43085"/>
          <a:stretch/>
        </p:blipFill>
        <p:spPr>
          <a:xfrm>
            <a:off x="6826517" y="2018931"/>
            <a:ext cx="3537677" cy="1697461"/>
          </a:xfrm>
          <a:prstGeom prst="rect">
            <a:avLst/>
          </a:prstGeom>
        </p:spPr>
      </p:pic>
      <p:sp>
        <p:nvSpPr>
          <p:cNvPr id="7" name="TextBox 6"/>
          <p:cNvSpPr txBox="1"/>
          <p:nvPr/>
        </p:nvSpPr>
        <p:spPr>
          <a:xfrm>
            <a:off x="6804032" y="1597727"/>
            <a:ext cx="1666675" cy="369332"/>
          </a:xfrm>
          <a:prstGeom prst="rect">
            <a:avLst/>
          </a:prstGeom>
          <a:noFill/>
        </p:spPr>
        <p:txBody>
          <a:bodyPr wrap="none" rtlCol="0">
            <a:spAutoFit/>
          </a:bodyPr>
          <a:lstStyle/>
          <a:p>
            <a:r>
              <a:rPr lang="en-US" dirty="0"/>
              <a:t>Test Accuracy</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62965"/>
          <a:stretch/>
        </p:blipFill>
        <p:spPr>
          <a:xfrm>
            <a:off x="449705" y="4427838"/>
            <a:ext cx="6932922" cy="2298004"/>
          </a:xfrm>
          <a:prstGeom prst="rect">
            <a:avLst/>
          </a:prstGeom>
        </p:spPr>
      </p:pic>
      <p:sp>
        <p:nvSpPr>
          <p:cNvPr id="9" name="TextBox 8"/>
          <p:cNvSpPr txBox="1"/>
          <p:nvPr/>
        </p:nvSpPr>
        <p:spPr>
          <a:xfrm>
            <a:off x="449705" y="3990732"/>
            <a:ext cx="2062168" cy="369332"/>
          </a:xfrm>
          <a:prstGeom prst="rect">
            <a:avLst/>
          </a:prstGeom>
          <a:noFill/>
        </p:spPr>
        <p:txBody>
          <a:bodyPr wrap="none" rtlCol="0">
            <a:spAutoFit/>
          </a:bodyPr>
          <a:lstStyle/>
          <a:p>
            <a:r>
              <a:rPr lang="en-US"/>
              <a:t>Statistics by Class</a:t>
            </a:r>
          </a:p>
        </p:txBody>
      </p:sp>
    </p:spTree>
    <p:extLst>
      <p:ext uri="{BB962C8B-B14F-4D97-AF65-F5344CB8AC3E}">
        <p14:creationId xmlns:p14="http://schemas.microsoft.com/office/powerpoint/2010/main" val="155378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15408" y="223762"/>
            <a:ext cx="8029182" cy="1374148"/>
          </a:xfrm>
        </p:spPr>
        <p:txBody>
          <a:bodyPr>
            <a:normAutofit fontScale="90000"/>
          </a:bodyPr>
          <a:lstStyle/>
          <a:p>
            <a:r>
              <a:rPr lang="en-US" dirty="0"/>
              <a:t>6. Classification performance</a:t>
            </a:r>
            <a:br>
              <a:rPr lang="en-US" dirty="0"/>
            </a:br>
            <a:r>
              <a:rPr lang="en-US" dirty="0"/>
              <a:t>							</a:t>
            </a:r>
            <a:r>
              <a:rPr lang="en-US" sz="4400" dirty="0"/>
              <a:t>-- LDA </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51081" r="-355"/>
          <a:stretch/>
        </p:blipFill>
        <p:spPr>
          <a:xfrm>
            <a:off x="215408" y="2653872"/>
            <a:ext cx="7264683" cy="2882692"/>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33224" r="43101" b="39235"/>
          <a:stretch/>
        </p:blipFill>
        <p:spPr>
          <a:xfrm>
            <a:off x="7950332" y="2653872"/>
            <a:ext cx="4095554" cy="1888762"/>
          </a:xfrm>
          <a:prstGeom prst="rect">
            <a:avLst/>
          </a:prstGeom>
        </p:spPr>
      </p:pic>
      <p:sp>
        <p:nvSpPr>
          <p:cNvPr id="5" name="TextBox 4"/>
          <p:cNvSpPr txBox="1"/>
          <p:nvPr/>
        </p:nvSpPr>
        <p:spPr>
          <a:xfrm>
            <a:off x="215408" y="1941225"/>
            <a:ext cx="2498248" cy="369332"/>
          </a:xfrm>
          <a:prstGeom prst="rect">
            <a:avLst/>
          </a:prstGeom>
          <a:noFill/>
        </p:spPr>
        <p:txBody>
          <a:bodyPr wrap="none" rtlCol="0">
            <a:spAutoFit/>
          </a:bodyPr>
          <a:lstStyle/>
          <a:p>
            <a:r>
              <a:rPr lang="en-US"/>
              <a:t>Training Performance</a:t>
            </a:r>
          </a:p>
        </p:txBody>
      </p:sp>
      <p:sp>
        <p:nvSpPr>
          <p:cNvPr id="6" name="TextBox 5"/>
          <p:cNvSpPr txBox="1"/>
          <p:nvPr/>
        </p:nvSpPr>
        <p:spPr>
          <a:xfrm>
            <a:off x="7950332" y="1941225"/>
            <a:ext cx="2037224" cy="369332"/>
          </a:xfrm>
          <a:prstGeom prst="rect">
            <a:avLst/>
          </a:prstGeom>
          <a:noFill/>
        </p:spPr>
        <p:txBody>
          <a:bodyPr wrap="none" rtlCol="0">
            <a:spAutoFit/>
          </a:bodyPr>
          <a:lstStyle/>
          <a:p>
            <a:r>
              <a:rPr lang="en-US" dirty="0"/>
              <a:t>Test Performance</a:t>
            </a:r>
          </a:p>
        </p:txBody>
      </p:sp>
    </p:spTree>
    <p:extLst>
      <p:ext uri="{BB962C8B-B14F-4D97-AF65-F5344CB8AC3E}">
        <p14:creationId xmlns:p14="http://schemas.microsoft.com/office/powerpoint/2010/main" val="312234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C9BB17-291A-467D-98B3-796348EE130F}"/>
              </a:ext>
            </a:extLst>
          </p:cNvPr>
          <p:cNvSpPr txBox="1"/>
          <p:nvPr/>
        </p:nvSpPr>
        <p:spPr>
          <a:xfrm>
            <a:off x="883870" y="1484004"/>
            <a:ext cx="2012539" cy="400110"/>
          </a:xfrm>
          <a:prstGeom prst="rect">
            <a:avLst/>
          </a:prstGeom>
          <a:noFill/>
        </p:spPr>
        <p:txBody>
          <a:bodyPr wrap="none" rtlCol="0">
            <a:spAutoFit/>
          </a:bodyPr>
          <a:lstStyle/>
          <a:p>
            <a:r>
              <a:rPr lang="en-US" sz="2000" dirty="0"/>
              <a:t>Tree Overview:</a:t>
            </a:r>
          </a:p>
        </p:txBody>
      </p:sp>
      <p:pic>
        <p:nvPicPr>
          <p:cNvPr id="6" name="Picture 5" descr="A close up of a map&#10;&#10;Description automatically generated">
            <a:extLst>
              <a:ext uri="{FF2B5EF4-FFF2-40B4-BE49-F238E27FC236}">
                <a16:creationId xmlns:a16="http://schemas.microsoft.com/office/drawing/2014/main" id="{E5CBDA80-E48C-454D-8683-64805D41E898}"/>
              </a:ext>
            </a:extLst>
          </p:cNvPr>
          <p:cNvPicPr>
            <a:picLocks noChangeAspect="1"/>
          </p:cNvPicPr>
          <p:nvPr/>
        </p:nvPicPr>
        <p:blipFill>
          <a:blip r:embed="rId2"/>
          <a:stretch>
            <a:fillRect/>
          </a:stretch>
        </p:blipFill>
        <p:spPr>
          <a:xfrm>
            <a:off x="539296" y="2008681"/>
            <a:ext cx="7375511" cy="4557012"/>
          </a:xfrm>
          <a:prstGeom prst="rect">
            <a:avLst/>
          </a:prstGeom>
        </p:spPr>
      </p:pic>
      <p:sp>
        <p:nvSpPr>
          <p:cNvPr id="7" name="Title 1"/>
          <p:cNvSpPr txBox="1">
            <a:spLocks/>
          </p:cNvSpPr>
          <p:nvPr/>
        </p:nvSpPr>
        <p:spPr>
          <a:xfrm>
            <a:off x="338605" y="269188"/>
            <a:ext cx="9569893" cy="122424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6. Classification performance</a:t>
            </a:r>
          </a:p>
          <a:p>
            <a:r>
              <a:rPr lang="en-US" sz="4300" dirty="0"/>
              <a:t>						-- Decision tree </a:t>
            </a:r>
          </a:p>
        </p:txBody>
      </p:sp>
      <p:sp>
        <p:nvSpPr>
          <p:cNvPr id="2" name="TextBox 1"/>
          <p:cNvSpPr txBox="1"/>
          <p:nvPr/>
        </p:nvSpPr>
        <p:spPr>
          <a:xfrm>
            <a:off x="7914807" y="2479527"/>
            <a:ext cx="4547016" cy="1477328"/>
          </a:xfrm>
          <a:prstGeom prst="rect">
            <a:avLst/>
          </a:prstGeom>
          <a:noFill/>
        </p:spPr>
        <p:txBody>
          <a:bodyPr wrap="square" rtlCol="0">
            <a:spAutoFit/>
          </a:bodyPr>
          <a:lstStyle/>
          <a:p>
            <a:pPr marL="285750" indent="-285750">
              <a:buFont typeface="Arial" charset="0"/>
              <a:buChar char="•"/>
            </a:pPr>
            <a:r>
              <a:rPr lang="en-US" dirty="0"/>
              <a:t>Tuning: 100 different values (</a:t>
            </a:r>
            <a:r>
              <a:rPr lang="en-US" dirty="0" err="1"/>
              <a:t>tuneLength</a:t>
            </a:r>
            <a:r>
              <a:rPr lang="en-US" dirty="0"/>
              <a:t> = 100)</a:t>
            </a:r>
          </a:p>
          <a:p>
            <a:pPr marL="285750" indent="-285750">
              <a:buFont typeface="Arial" charset="0"/>
              <a:buChar char="•"/>
            </a:pPr>
            <a:endParaRPr lang="en-US" dirty="0"/>
          </a:p>
          <a:p>
            <a:pPr marL="285750" indent="-285750">
              <a:buFont typeface="Arial" charset="0"/>
              <a:buChar char="•"/>
            </a:pPr>
            <a:r>
              <a:rPr lang="en-US" dirty="0"/>
              <a:t>Method:     “</a:t>
            </a:r>
            <a:r>
              <a:rPr lang="en-US" dirty="0" err="1"/>
              <a:t>rpart</a:t>
            </a:r>
            <a:r>
              <a:rPr lang="en-US" dirty="0"/>
              <a:t>”  </a:t>
            </a:r>
          </a:p>
          <a:p>
            <a:r>
              <a:rPr lang="en-US" dirty="0"/>
              <a:t>	-- split the dataset recursively</a:t>
            </a:r>
          </a:p>
        </p:txBody>
      </p:sp>
    </p:spTree>
    <p:extLst>
      <p:ext uri="{BB962C8B-B14F-4D97-AF65-F5344CB8AC3E}">
        <p14:creationId xmlns:p14="http://schemas.microsoft.com/office/powerpoint/2010/main" val="2042563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DDF719-E686-45B5-BEFE-C80E3FBA8D27}"/>
              </a:ext>
            </a:extLst>
          </p:cNvPr>
          <p:cNvSpPr txBox="1"/>
          <p:nvPr/>
        </p:nvSpPr>
        <p:spPr>
          <a:xfrm>
            <a:off x="964917" y="1906837"/>
            <a:ext cx="2598420" cy="646331"/>
          </a:xfrm>
          <a:prstGeom prst="rect">
            <a:avLst/>
          </a:prstGeom>
          <a:noFill/>
        </p:spPr>
        <p:txBody>
          <a:bodyPr wrap="square" rtlCol="0">
            <a:spAutoFit/>
          </a:bodyPr>
          <a:lstStyle/>
          <a:p>
            <a:r>
              <a:rPr lang="en-US" dirty="0"/>
              <a:t>Training Performance:</a:t>
            </a:r>
          </a:p>
          <a:p>
            <a:endParaRPr lang="en-US" dirty="0"/>
          </a:p>
        </p:txBody>
      </p:sp>
      <p:pic>
        <p:nvPicPr>
          <p:cNvPr id="5" name="Picture 4" descr="A picture containing table&#10;&#10;Description automatically generated">
            <a:extLst>
              <a:ext uri="{FF2B5EF4-FFF2-40B4-BE49-F238E27FC236}">
                <a16:creationId xmlns:a16="http://schemas.microsoft.com/office/drawing/2014/main" id="{874175F8-C3F1-4F97-A7B4-B2F22DF3F19E}"/>
              </a:ext>
            </a:extLst>
          </p:cNvPr>
          <p:cNvPicPr>
            <a:picLocks noChangeAspect="1"/>
          </p:cNvPicPr>
          <p:nvPr/>
        </p:nvPicPr>
        <p:blipFill>
          <a:blip r:embed="rId2"/>
          <a:stretch>
            <a:fillRect/>
          </a:stretch>
        </p:blipFill>
        <p:spPr>
          <a:xfrm>
            <a:off x="964917" y="2619593"/>
            <a:ext cx="4918440" cy="3142489"/>
          </a:xfrm>
          <a:prstGeom prst="rect">
            <a:avLst/>
          </a:prstGeom>
        </p:spPr>
      </p:pic>
      <p:sp>
        <p:nvSpPr>
          <p:cNvPr id="6" name="TextBox 5">
            <a:extLst>
              <a:ext uri="{FF2B5EF4-FFF2-40B4-BE49-F238E27FC236}">
                <a16:creationId xmlns:a16="http://schemas.microsoft.com/office/drawing/2014/main" id="{A0C727B2-5AA8-429E-A5A2-C85B5D5F516F}"/>
              </a:ext>
            </a:extLst>
          </p:cNvPr>
          <p:cNvSpPr txBox="1"/>
          <p:nvPr/>
        </p:nvSpPr>
        <p:spPr>
          <a:xfrm>
            <a:off x="5585460" y="1770810"/>
            <a:ext cx="2186940" cy="369332"/>
          </a:xfrm>
          <a:prstGeom prst="rect">
            <a:avLst/>
          </a:prstGeom>
          <a:noFill/>
        </p:spPr>
        <p:txBody>
          <a:bodyPr wrap="square" rtlCol="0">
            <a:spAutoFit/>
          </a:bodyPr>
          <a:lstStyle/>
          <a:p>
            <a:endParaRPr lang="en-US" dirty="0"/>
          </a:p>
        </p:txBody>
      </p:sp>
      <p:pic>
        <p:nvPicPr>
          <p:cNvPr id="8" name="Picture 7" descr="A close up of a map&#10;&#10;Description automatically generated">
            <a:extLst>
              <a:ext uri="{FF2B5EF4-FFF2-40B4-BE49-F238E27FC236}">
                <a16:creationId xmlns:a16="http://schemas.microsoft.com/office/drawing/2014/main" id="{1F9B4071-562B-453B-A5AA-27034CE16DC8}"/>
              </a:ext>
            </a:extLst>
          </p:cNvPr>
          <p:cNvPicPr>
            <a:picLocks noChangeAspect="1"/>
          </p:cNvPicPr>
          <p:nvPr/>
        </p:nvPicPr>
        <p:blipFill>
          <a:blip r:embed="rId3"/>
          <a:stretch>
            <a:fillRect/>
          </a:stretch>
        </p:blipFill>
        <p:spPr>
          <a:xfrm>
            <a:off x="6996173" y="2598138"/>
            <a:ext cx="4820254" cy="3151671"/>
          </a:xfrm>
          <a:prstGeom prst="rect">
            <a:avLst/>
          </a:prstGeom>
        </p:spPr>
      </p:pic>
      <p:sp>
        <p:nvSpPr>
          <p:cNvPr id="7" name="Title 1"/>
          <p:cNvSpPr txBox="1">
            <a:spLocks/>
          </p:cNvSpPr>
          <p:nvPr/>
        </p:nvSpPr>
        <p:spPr>
          <a:xfrm>
            <a:off x="800513" y="476077"/>
            <a:ext cx="9569893" cy="122424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6. Classification performance</a:t>
            </a:r>
          </a:p>
          <a:p>
            <a:r>
              <a:rPr lang="en-US" sz="4300" dirty="0"/>
              <a:t>						-- Decision tree </a:t>
            </a:r>
          </a:p>
        </p:txBody>
      </p:sp>
    </p:spTree>
    <p:extLst>
      <p:ext uri="{BB962C8B-B14F-4D97-AF65-F5344CB8AC3E}">
        <p14:creationId xmlns:p14="http://schemas.microsoft.com/office/powerpoint/2010/main" val="1983672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4878A163-8C60-4DF1-A299-17E3C811D3E8}"/>
              </a:ext>
            </a:extLst>
          </p:cNvPr>
          <p:cNvSpPr>
            <a:spLocks noChangeAspect="1" noChangeArrowheads="1"/>
          </p:cNvSpPr>
          <p:nvPr/>
        </p:nvSpPr>
        <p:spPr bwMode="auto">
          <a:xfrm>
            <a:off x="5943599" y="3276599"/>
            <a:ext cx="2415309" cy="24153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A9ED9980-8455-48C0-8211-B591A2002294}"/>
              </a:ext>
            </a:extLst>
          </p:cNvPr>
          <p:cNvSpPr txBox="1"/>
          <p:nvPr/>
        </p:nvSpPr>
        <p:spPr>
          <a:xfrm>
            <a:off x="1374648" y="1865851"/>
            <a:ext cx="3408218" cy="646331"/>
          </a:xfrm>
          <a:prstGeom prst="rect">
            <a:avLst/>
          </a:prstGeom>
          <a:noFill/>
        </p:spPr>
        <p:txBody>
          <a:bodyPr wrap="square" rtlCol="0">
            <a:spAutoFit/>
          </a:bodyPr>
          <a:lstStyle/>
          <a:p>
            <a:r>
              <a:rPr lang="en-US" dirty="0"/>
              <a:t>Test Accuracy:</a:t>
            </a:r>
          </a:p>
          <a:p>
            <a:endParaRPr lang="en-US" dirty="0"/>
          </a:p>
        </p:txBody>
      </p:sp>
      <p:sp>
        <p:nvSpPr>
          <p:cNvPr id="5" name="TextBox 4">
            <a:extLst>
              <a:ext uri="{FF2B5EF4-FFF2-40B4-BE49-F238E27FC236}">
                <a16:creationId xmlns:a16="http://schemas.microsoft.com/office/drawing/2014/main" id="{942483CC-E40D-405A-A55C-6A29AD8BD6A7}"/>
              </a:ext>
            </a:extLst>
          </p:cNvPr>
          <p:cNvSpPr txBox="1"/>
          <p:nvPr/>
        </p:nvSpPr>
        <p:spPr>
          <a:xfrm>
            <a:off x="1374648" y="4021396"/>
            <a:ext cx="3315855" cy="369332"/>
          </a:xfrm>
          <a:prstGeom prst="rect">
            <a:avLst/>
          </a:prstGeom>
          <a:noFill/>
        </p:spPr>
        <p:txBody>
          <a:bodyPr wrap="square" rtlCol="0">
            <a:spAutoFit/>
          </a:bodyPr>
          <a:lstStyle/>
          <a:p>
            <a:r>
              <a:rPr lang="en-US" dirty="0"/>
              <a:t>Confusion Matrix:</a:t>
            </a:r>
          </a:p>
        </p:txBody>
      </p:sp>
      <p:pic>
        <p:nvPicPr>
          <p:cNvPr id="7" name="Picture 6" descr="A screen shot of a social media post&#10;&#10;Description automatically generated">
            <a:extLst>
              <a:ext uri="{FF2B5EF4-FFF2-40B4-BE49-F238E27FC236}">
                <a16:creationId xmlns:a16="http://schemas.microsoft.com/office/drawing/2014/main" id="{BF4FBB95-2580-4B11-B4FF-EDA73BA11BF7}"/>
              </a:ext>
            </a:extLst>
          </p:cNvPr>
          <p:cNvPicPr>
            <a:picLocks noChangeAspect="1"/>
          </p:cNvPicPr>
          <p:nvPr/>
        </p:nvPicPr>
        <p:blipFill>
          <a:blip r:embed="rId2"/>
          <a:stretch>
            <a:fillRect/>
          </a:stretch>
        </p:blipFill>
        <p:spPr>
          <a:xfrm>
            <a:off x="1374648" y="2476810"/>
            <a:ext cx="3048425" cy="971686"/>
          </a:xfrm>
          <a:prstGeom prst="rect">
            <a:avLst/>
          </a:prstGeom>
        </p:spPr>
      </p:pic>
      <p:pic>
        <p:nvPicPr>
          <p:cNvPr id="9" name="Picture 8" descr="A screen shot of a person&#10;&#10;Description automatically generated">
            <a:extLst>
              <a:ext uri="{FF2B5EF4-FFF2-40B4-BE49-F238E27FC236}">
                <a16:creationId xmlns:a16="http://schemas.microsoft.com/office/drawing/2014/main" id="{539D4424-7E18-4A0D-8F38-F3C8A7975A24}"/>
              </a:ext>
            </a:extLst>
          </p:cNvPr>
          <p:cNvPicPr>
            <a:picLocks noChangeAspect="1"/>
          </p:cNvPicPr>
          <p:nvPr/>
        </p:nvPicPr>
        <p:blipFill>
          <a:blip r:embed="rId3"/>
          <a:stretch>
            <a:fillRect/>
          </a:stretch>
        </p:blipFill>
        <p:spPr>
          <a:xfrm>
            <a:off x="1374649" y="4764025"/>
            <a:ext cx="4000916" cy="1476581"/>
          </a:xfrm>
          <a:prstGeom prst="rect">
            <a:avLst/>
          </a:prstGeom>
        </p:spPr>
      </p:pic>
      <p:sp>
        <p:nvSpPr>
          <p:cNvPr id="10" name="TextBox 9">
            <a:extLst>
              <a:ext uri="{FF2B5EF4-FFF2-40B4-BE49-F238E27FC236}">
                <a16:creationId xmlns:a16="http://schemas.microsoft.com/office/drawing/2014/main" id="{EAC69EC6-C673-4921-B7B6-4A8D43618678}"/>
              </a:ext>
            </a:extLst>
          </p:cNvPr>
          <p:cNvSpPr txBox="1"/>
          <p:nvPr/>
        </p:nvSpPr>
        <p:spPr>
          <a:xfrm>
            <a:off x="6688696" y="1823092"/>
            <a:ext cx="4073237" cy="369332"/>
          </a:xfrm>
          <a:prstGeom prst="rect">
            <a:avLst/>
          </a:prstGeom>
          <a:noFill/>
        </p:spPr>
        <p:txBody>
          <a:bodyPr wrap="square" rtlCol="0">
            <a:spAutoFit/>
          </a:bodyPr>
          <a:lstStyle/>
          <a:p>
            <a:r>
              <a:rPr lang="en-US" dirty="0"/>
              <a:t>The Contribution for Each Variable</a:t>
            </a:r>
          </a:p>
        </p:txBody>
      </p:sp>
      <p:pic>
        <p:nvPicPr>
          <p:cNvPr id="14" name="Picture 13" descr="A screenshot of a cell phone&#10;&#10;Description automatically generated">
            <a:extLst>
              <a:ext uri="{FF2B5EF4-FFF2-40B4-BE49-F238E27FC236}">
                <a16:creationId xmlns:a16="http://schemas.microsoft.com/office/drawing/2014/main" id="{919D4621-EC47-4909-9F2C-39F87796E836}"/>
              </a:ext>
            </a:extLst>
          </p:cNvPr>
          <p:cNvPicPr>
            <a:picLocks noChangeAspect="1"/>
          </p:cNvPicPr>
          <p:nvPr/>
        </p:nvPicPr>
        <p:blipFill rotWithShape="1">
          <a:blip r:embed="rId4"/>
          <a:srcRect l="-1" r="1369" b="10605"/>
          <a:stretch/>
        </p:blipFill>
        <p:spPr>
          <a:xfrm>
            <a:off x="6628661" y="2520187"/>
            <a:ext cx="5115664" cy="2861438"/>
          </a:xfrm>
          <a:prstGeom prst="rect">
            <a:avLst/>
          </a:prstGeom>
        </p:spPr>
      </p:pic>
      <p:sp>
        <p:nvSpPr>
          <p:cNvPr id="11" name="Title 1"/>
          <p:cNvSpPr txBox="1">
            <a:spLocks/>
          </p:cNvSpPr>
          <p:nvPr/>
        </p:nvSpPr>
        <p:spPr>
          <a:xfrm>
            <a:off x="845483" y="356637"/>
            <a:ext cx="9569893" cy="122424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6. Classification performance</a:t>
            </a:r>
          </a:p>
          <a:p>
            <a:r>
              <a:rPr lang="en-US" sz="4300" dirty="0"/>
              <a:t>						-- Decision tree </a:t>
            </a:r>
          </a:p>
        </p:txBody>
      </p:sp>
    </p:spTree>
    <p:extLst>
      <p:ext uri="{BB962C8B-B14F-4D97-AF65-F5344CB8AC3E}">
        <p14:creationId xmlns:p14="http://schemas.microsoft.com/office/powerpoint/2010/main" val="221230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F0804D-0823-4041-A6CE-5708FAC72585}"/>
              </a:ext>
            </a:extLst>
          </p:cNvPr>
          <p:cNvSpPr txBox="1"/>
          <p:nvPr/>
        </p:nvSpPr>
        <p:spPr>
          <a:xfrm>
            <a:off x="1069849" y="2232475"/>
            <a:ext cx="2947516" cy="369332"/>
          </a:xfrm>
          <a:prstGeom prst="rect">
            <a:avLst/>
          </a:prstGeom>
          <a:noFill/>
        </p:spPr>
        <p:txBody>
          <a:bodyPr wrap="square" rtlCol="0">
            <a:spAutoFit/>
          </a:bodyPr>
          <a:lstStyle/>
          <a:p>
            <a:r>
              <a:rPr lang="en-US" dirty="0"/>
              <a:t>Summary of the model:</a:t>
            </a:r>
          </a:p>
        </p:txBody>
      </p:sp>
      <p:sp>
        <p:nvSpPr>
          <p:cNvPr id="4" name="TextBox 3">
            <a:extLst>
              <a:ext uri="{FF2B5EF4-FFF2-40B4-BE49-F238E27FC236}">
                <a16:creationId xmlns:a16="http://schemas.microsoft.com/office/drawing/2014/main" id="{FD51FDEE-CD1D-4EF3-BD47-A4B24199336D}"/>
              </a:ext>
            </a:extLst>
          </p:cNvPr>
          <p:cNvSpPr txBox="1"/>
          <p:nvPr/>
        </p:nvSpPr>
        <p:spPr>
          <a:xfrm>
            <a:off x="1063752" y="1632311"/>
            <a:ext cx="10058400" cy="646331"/>
          </a:xfrm>
          <a:prstGeom prst="rect">
            <a:avLst/>
          </a:prstGeom>
          <a:noFill/>
        </p:spPr>
        <p:txBody>
          <a:bodyPr wrap="square" rtlCol="0">
            <a:spAutoFit/>
          </a:bodyPr>
          <a:lstStyle/>
          <a:p>
            <a:r>
              <a:rPr lang="en-US" dirty="0"/>
              <a:t>Choose the First 5 Important Parameters from Contribution Table </a:t>
            </a:r>
          </a:p>
          <a:p>
            <a:endParaRPr lang="en-US" dirty="0"/>
          </a:p>
        </p:txBody>
      </p:sp>
      <p:sp>
        <p:nvSpPr>
          <p:cNvPr id="6" name="TextBox 5">
            <a:extLst>
              <a:ext uri="{FF2B5EF4-FFF2-40B4-BE49-F238E27FC236}">
                <a16:creationId xmlns:a16="http://schemas.microsoft.com/office/drawing/2014/main" id="{92E7B0E0-BF42-4B1E-916C-A95687846CAC}"/>
              </a:ext>
            </a:extLst>
          </p:cNvPr>
          <p:cNvSpPr txBox="1"/>
          <p:nvPr/>
        </p:nvSpPr>
        <p:spPr>
          <a:xfrm>
            <a:off x="6682335" y="2766812"/>
            <a:ext cx="5384747" cy="2031325"/>
          </a:xfrm>
          <a:prstGeom prst="rect">
            <a:avLst/>
          </a:prstGeom>
          <a:noFill/>
        </p:spPr>
        <p:txBody>
          <a:bodyPr wrap="square" rtlCol="0">
            <a:spAutoFit/>
          </a:bodyPr>
          <a:lstStyle/>
          <a:p>
            <a:pPr marL="285750" indent="-285750">
              <a:buFont typeface="Arial" charset="0"/>
              <a:buChar char="•"/>
            </a:pPr>
            <a:r>
              <a:rPr lang="en-US" dirty="0"/>
              <a:t>Number of Tree Features: 14</a:t>
            </a:r>
          </a:p>
          <a:p>
            <a:pPr marL="285750" indent="-285750">
              <a:buFont typeface="Arial" charset="0"/>
              <a:buChar char="•"/>
            </a:pPr>
            <a:r>
              <a:rPr lang="en-US" dirty="0"/>
              <a:t>Number of Importance: 5</a:t>
            </a:r>
          </a:p>
          <a:p>
            <a:pPr marL="285750" indent="-285750">
              <a:buFont typeface="Arial" charset="0"/>
              <a:buChar char="•"/>
            </a:pPr>
            <a:endParaRPr lang="en-US" dirty="0"/>
          </a:p>
          <a:p>
            <a:pPr marL="285750" indent="-285750">
              <a:buFont typeface="Arial" charset="0"/>
              <a:buChar char="•"/>
            </a:pPr>
            <a:r>
              <a:rPr lang="en-US" dirty="0"/>
              <a:t>Tuning:</a:t>
            </a:r>
          </a:p>
          <a:p>
            <a:r>
              <a:rPr lang="en-US" dirty="0"/>
              <a:t>	1 to 5 different number of variables available for splitting at each tree node</a:t>
            </a:r>
          </a:p>
          <a:p>
            <a:pPr marL="285750" indent="-285750">
              <a:buFont typeface="Arial" panose="020B0604020202020204" pitchFamily="34" charset="0"/>
              <a:buChar char="•"/>
            </a:pPr>
            <a:endParaRPr lang="en-US" dirty="0"/>
          </a:p>
        </p:txBody>
      </p:sp>
      <p:pic>
        <p:nvPicPr>
          <p:cNvPr id="7" name="Picture 6" descr="A close up of text on a white background&#10;&#10;Description automatically generated">
            <a:extLst>
              <a:ext uri="{FF2B5EF4-FFF2-40B4-BE49-F238E27FC236}">
                <a16:creationId xmlns:a16="http://schemas.microsoft.com/office/drawing/2014/main" id="{A2F797A7-D889-49A5-9568-C262EF180DE0}"/>
              </a:ext>
            </a:extLst>
          </p:cNvPr>
          <p:cNvPicPr>
            <a:picLocks noChangeAspect="1"/>
          </p:cNvPicPr>
          <p:nvPr/>
        </p:nvPicPr>
        <p:blipFill>
          <a:blip r:embed="rId2"/>
          <a:stretch>
            <a:fillRect/>
          </a:stretch>
        </p:blipFill>
        <p:spPr>
          <a:xfrm>
            <a:off x="1063752" y="2766812"/>
            <a:ext cx="3058502" cy="3811782"/>
          </a:xfrm>
          <a:prstGeom prst="rect">
            <a:avLst/>
          </a:prstGeom>
        </p:spPr>
      </p:pic>
      <p:pic>
        <p:nvPicPr>
          <p:cNvPr id="9" name="Picture 8">
            <a:extLst>
              <a:ext uri="{FF2B5EF4-FFF2-40B4-BE49-F238E27FC236}">
                <a16:creationId xmlns:a16="http://schemas.microsoft.com/office/drawing/2014/main" id="{E26C182D-8FC6-43F1-A025-85178BF33368}"/>
              </a:ext>
            </a:extLst>
          </p:cNvPr>
          <p:cNvPicPr>
            <a:picLocks noChangeAspect="1"/>
          </p:cNvPicPr>
          <p:nvPr/>
        </p:nvPicPr>
        <p:blipFill>
          <a:blip r:embed="rId3"/>
          <a:stretch>
            <a:fillRect/>
          </a:stretch>
        </p:blipFill>
        <p:spPr>
          <a:xfrm>
            <a:off x="7060996" y="4688455"/>
            <a:ext cx="3753560" cy="219364"/>
          </a:xfrm>
          <a:prstGeom prst="rect">
            <a:avLst/>
          </a:prstGeom>
        </p:spPr>
      </p:pic>
      <p:sp>
        <p:nvSpPr>
          <p:cNvPr id="10" name="Title 1"/>
          <p:cNvSpPr txBox="1">
            <a:spLocks/>
          </p:cNvSpPr>
          <p:nvPr/>
        </p:nvSpPr>
        <p:spPr>
          <a:xfrm>
            <a:off x="845483" y="356637"/>
            <a:ext cx="9569893" cy="122424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6. Classification performance</a:t>
            </a:r>
          </a:p>
          <a:p>
            <a:r>
              <a:rPr lang="en-US" sz="4300" dirty="0"/>
              <a:t>						-- random forest </a:t>
            </a:r>
          </a:p>
        </p:txBody>
      </p:sp>
      <p:cxnSp>
        <p:nvCxnSpPr>
          <p:cNvPr id="8" name="Straight Connector 7"/>
          <p:cNvCxnSpPr/>
          <p:nvPr/>
        </p:nvCxnSpPr>
        <p:spPr>
          <a:xfrm flipH="1">
            <a:off x="5841178" y="2601807"/>
            <a:ext cx="4986" cy="4012732"/>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7252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5">
            <a:extLst>
              <a:ext uri="{FF2B5EF4-FFF2-40B4-BE49-F238E27FC236}">
                <a16:creationId xmlns:a16="http://schemas.microsoft.com/office/drawing/2014/main" id="{A96AF181-E671-45DC-B9D9-39DF0C5A893C}"/>
              </a:ext>
            </a:extLst>
          </p:cNvPr>
          <p:cNvSpPr/>
          <p:nvPr/>
        </p:nvSpPr>
        <p:spPr>
          <a:xfrm rot="2700000">
            <a:off x="2406233" y="2270092"/>
            <a:ext cx="1092667" cy="1092667"/>
          </a:xfrm>
          <a:prstGeom prst="roundRect">
            <a:avLst/>
          </a:prstGeom>
          <a:solidFill>
            <a:srgbClr val="D4D4D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圆角 6">
            <a:extLst>
              <a:ext uri="{FF2B5EF4-FFF2-40B4-BE49-F238E27FC236}">
                <a16:creationId xmlns:a16="http://schemas.microsoft.com/office/drawing/2014/main" id="{804E661D-4D9A-49A7-96F2-54462EF83738}"/>
              </a:ext>
            </a:extLst>
          </p:cNvPr>
          <p:cNvSpPr/>
          <p:nvPr/>
        </p:nvSpPr>
        <p:spPr>
          <a:xfrm rot="2700000">
            <a:off x="2246634" y="2110492"/>
            <a:ext cx="1411865" cy="1411865"/>
          </a:xfrm>
          <a:prstGeom prst="round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框 7">
            <a:extLst>
              <a:ext uri="{FF2B5EF4-FFF2-40B4-BE49-F238E27FC236}">
                <a16:creationId xmlns:a16="http://schemas.microsoft.com/office/drawing/2014/main" id="{3955AE5A-6C1F-4A76-85FD-56D2B5A2E11B}"/>
              </a:ext>
            </a:extLst>
          </p:cNvPr>
          <p:cNvSpPr txBox="1"/>
          <p:nvPr/>
        </p:nvSpPr>
        <p:spPr>
          <a:xfrm>
            <a:off x="2508566" y="2597998"/>
            <a:ext cx="888000" cy="430759"/>
          </a:xfrm>
          <a:prstGeom prst="rect">
            <a:avLst/>
          </a:prstGeom>
          <a:solidFill>
            <a:srgbClr val="D4D4D3"/>
          </a:solidFill>
        </p:spPr>
        <p:txBody>
          <a:bodyPr wrap="none" rtlCol="0">
            <a:spAutoFit/>
          </a:bodyPr>
          <a:lstStyle/>
          <a:p>
            <a:pPr algn="just">
              <a:lnSpc>
                <a:spcPct val="120000"/>
              </a:lnSpc>
            </a:pPr>
            <a:r>
              <a:rPr lang="en-US" altLang="zh-CN" sz="2000" dirty="0">
                <a:latin typeface="+mj-lt"/>
                <a:ea typeface="Source Han Sans Light" panose="020B0300000000000000" pitchFamily="34" charset="-122"/>
              </a:rPr>
              <a:t>PART 01</a:t>
            </a:r>
            <a:endParaRPr lang="zh-CN" altLang="en-US" sz="2000" dirty="0">
              <a:latin typeface="+mj-lt"/>
              <a:ea typeface="Source Han Sans Light" panose="020B0300000000000000" pitchFamily="34" charset="-122"/>
            </a:endParaRPr>
          </a:p>
        </p:txBody>
      </p:sp>
      <p:sp>
        <p:nvSpPr>
          <p:cNvPr id="9" name="矩形: 圆角 10">
            <a:extLst>
              <a:ext uri="{FF2B5EF4-FFF2-40B4-BE49-F238E27FC236}">
                <a16:creationId xmlns:a16="http://schemas.microsoft.com/office/drawing/2014/main" id="{FE197BED-2FF0-43C8-8D53-53824E3305DB}"/>
              </a:ext>
            </a:extLst>
          </p:cNvPr>
          <p:cNvSpPr/>
          <p:nvPr/>
        </p:nvSpPr>
        <p:spPr>
          <a:xfrm rot="2700000">
            <a:off x="4374222" y="2270092"/>
            <a:ext cx="1092667" cy="1092667"/>
          </a:xfrm>
          <a:prstGeom prst="roundRect">
            <a:avLst/>
          </a:prstGeom>
          <a:solidFill>
            <a:srgbClr val="AC24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圆角 11">
            <a:extLst>
              <a:ext uri="{FF2B5EF4-FFF2-40B4-BE49-F238E27FC236}">
                <a16:creationId xmlns:a16="http://schemas.microsoft.com/office/drawing/2014/main" id="{6BB37AFF-4645-4894-A75F-EDD58A5CDEC9}"/>
              </a:ext>
            </a:extLst>
          </p:cNvPr>
          <p:cNvSpPr/>
          <p:nvPr/>
        </p:nvSpPr>
        <p:spPr>
          <a:xfrm rot="2700000">
            <a:off x="4214623" y="2110492"/>
            <a:ext cx="1411865" cy="1411865"/>
          </a:xfrm>
          <a:prstGeom prst="round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12">
            <a:extLst>
              <a:ext uri="{FF2B5EF4-FFF2-40B4-BE49-F238E27FC236}">
                <a16:creationId xmlns:a16="http://schemas.microsoft.com/office/drawing/2014/main" id="{6CCBBC7D-8806-428A-9C6F-7AA3836C2C89}"/>
              </a:ext>
            </a:extLst>
          </p:cNvPr>
          <p:cNvSpPr txBox="1"/>
          <p:nvPr/>
        </p:nvSpPr>
        <p:spPr>
          <a:xfrm>
            <a:off x="4476555" y="2597998"/>
            <a:ext cx="888000" cy="430759"/>
          </a:xfrm>
          <a:prstGeom prst="rect">
            <a:avLst/>
          </a:prstGeom>
          <a:solidFill>
            <a:srgbClr val="AC2400"/>
          </a:solidFill>
        </p:spPr>
        <p:txBody>
          <a:bodyPr wrap="none" rtlCol="0">
            <a:spAutoFit/>
          </a:bodyPr>
          <a:lstStyle/>
          <a:p>
            <a:pPr algn="just">
              <a:lnSpc>
                <a:spcPct val="120000"/>
              </a:lnSpc>
            </a:pPr>
            <a:r>
              <a:rPr lang="en-US" altLang="zh-CN" sz="2000" dirty="0">
                <a:solidFill>
                  <a:schemeClr val="bg1"/>
                </a:solidFill>
                <a:latin typeface="+mj-lt"/>
                <a:ea typeface="Source Han Sans Light" panose="020B0300000000000000" pitchFamily="34" charset="-122"/>
              </a:rPr>
              <a:t>PART 02</a:t>
            </a:r>
            <a:endParaRPr lang="zh-CN" altLang="en-US" sz="2000" dirty="0">
              <a:solidFill>
                <a:schemeClr val="bg1"/>
              </a:solidFill>
              <a:latin typeface="+mj-lt"/>
              <a:ea typeface="Source Han Sans Light" panose="020B0300000000000000" pitchFamily="34" charset="-122"/>
            </a:endParaRPr>
          </a:p>
        </p:txBody>
      </p:sp>
      <p:sp>
        <p:nvSpPr>
          <p:cNvPr id="14" name="矩形: 圆角 15">
            <a:extLst>
              <a:ext uri="{FF2B5EF4-FFF2-40B4-BE49-F238E27FC236}">
                <a16:creationId xmlns:a16="http://schemas.microsoft.com/office/drawing/2014/main" id="{84FEACD0-03E3-485A-8B0B-D93577173DD9}"/>
              </a:ext>
            </a:extLst>
          </p:cNvPr>
          <p:cNvSpPr/>
          <p:nvPr/>
        </p:nvSpPr>
        <p:spPr>
          <a:xfrm rot="2700000">
            <a:off x="6325910" y="2254594"/>
            <a:ext cx="1092667" cy="1092667"/>
          </a:xfrm>
          <a:prstGeom prst="roundRect">
            <a:avLst/>
          </a:prstGeom>
          <a:solidFill>
            <a:srgbClr val="D4D4D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圆角 16">
            <a:extLst>
              <a:ext uri="{FF2B5EF4-FFF2-40B4-BE49-F238E27FC236}">
                <a16:creationId xmlns:a16="http://schemas.microsoft.com/office/drawing/2014/main" id="{68680DCD-A73B-4476-B83E-E577C37331E5}"/>
              </a:ext>
            </a:extLst>
          </p:cNvPr>
          <p:cNvSpPr/>
          <p:nvPr/>
        </p:nvSpPr>
        <p:spPr>
          <a:xfrm rot="2700000">
            <a:off x="6166311" y="2094994"/>
            <a:ext cx="1411865" cy="1411865"/>
          </a:xfrm>
          <a:prstGeom prst="round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文本框 17">
            <a:extLst>
              <a:ext uri="{FF2B5EF4-FFF2-40B4-BE49-F238E27FC236}">
                <a16:creationId xmlns:a16="http://schemas.microsoft.com/office/drawing/2014/main" id="{1B632E17-C86D-4C82-94C9-FB449E8CB8B8}"/>
              </a:ext>
            </a:extLst>
          </p:cNvPr>
          <p:cNvSpPr txBox="1"/>
          <p:nvPr/>
        </p:nvSpPr>
        <p:spPr>
          <a:xfrm>
            <a:off x="6428243" y="2582500"/>
            <a:ext cx="888000" cy="430759"/>
          </a:xfrm>
          <a:prstGeom prst="rect">
            <a:avLst/>
          </a:prstGeom>
          <a:solidFill>
            <a:srgbClr val="D4D4D3"/>
          </a:solidFill>
        </p:spPr>
        <p:txBody>
          <a:bodyPr wrap="none" rtlCol="0">
            <a:spAutoFit/>
          </a:bodyPr>
          <a:lstStyle/>
          <a:p>
            <a:pPr algn="just">
              <a:lnSpc>
                <a:spcPct val="120000"/>
              </a:lnSpc>
            </a:pPr>
            <a:r>
              <a:rPr lang="en-US" altLang="zh-CN" sz="2000" dirty="0">
                <a:latin typeface="+mj-lt"/>
                <a:ea typeface="Source Han Sans Light" panose="020B0300000000000000" pitchFamily="34" charset="-122"/>
              </a:rPr>
              <a:t>PART 03</a:t>
            </a:r>
            <a:endParaRPr lang="zh-CN" altLang="en-US" sz="2000" dirty="0">
              <a:latin typeface="+mj-lt"/>
              <a:ea typeface="Source Han Sans Light" panose="020B0300000000000000" pitchFamily="34" charset="-122"/>
            </a:endParaRPr>
          </a:p>
        </p:txBody>
      </p:sp>
      <p:sp>
        <p:nvSpPr>
          <p:cNvPr id="20" name="TextBox 19"/>
          <p:cNvSpPr txBox="1"/>
          <p:nvPr/>
        </p:nvSpPr>
        <p:spPr>
          <a:xfrm>
            <a:off x="5611558" y="3799266"/>
            <a:ext cx="3065198" cy="369332"/>
          </a:xfrm>
          <a:prstGeom prst="rect">
            <a:avLst/>
          </a:prstGeom>
          <a:noFill/>
        </p:spPr>
        <p:txBody>
          <a:bodyPr wrap="none" rtlCol="0">
            <a:spAutoFit/>
          </a:bodyPr>
          <a:lstStyle/>
          <a:p>
            <a:r>
              <a:rPr lang="en-US" dirty="0"/>
              <a:t>EDA &amp; Feature </a:t>
            </a:r>
            <a:r>
              <a:rPr lang="en-US" dirty="0" err="1"/>
              <a:t>Enginerring</a:t>
            </a:r>
            <a:endParaRPr lang="en-US" dirty="0"/>
          </a:p>
        </p:txBody>
      </p:sp>
      <p:sp>
        <p:nvSpPr>
          <p:cNvPr id="29" name="矩形: 圆角 10">
            <a:extLst>
              <a:ext uri="{FF2B5EF4-FFF2-40B4-BE49-F238E27FC236}">
                <a16:creationId xmlns:a16="http://schemas.microsoft.com/office/drawing/2014/main" id="{FE197BED-2FF0-43C8-8D53-53824E3305DB}"/>
              </a:ext>
            </a:extLst>
          </p:cNvPr>
          <p:cNvSpPr/>
          <p:nvPr/>
        </p:nvSpPr>
        <p:spPr>
          <a:xfrm rot="2700000">
            <a:off x="8308208" y="2252010"/>
            <a:ext cx="1092667" cy="1092667"/>
          </a:xfrm>
          <a:prstGeom prst="roundRect">
            <a:avLst/>
          </a:prstGeom>
          <a:solidFill>
            <a:srgbClr val="AC24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矩形: 圆角 11">
            <a:extLst>
              <a:ext uri="{FF2B5EF4-FFF2-40B4-BE49-F238E27FC236}">
                <a16:creationId xmlns:a16="http://schemas.microsoft.com/office/drawing/2014/main" id="{6BB37AFF-4645-4894-A75F-EDD58A5CDEC9}"/>
              </a:ext>
            </a:extLst>
          </p:cNvPr>
          <p:cNvSpPr/>
          <p:nvPr/>
        </p:nvSpPr>
        <p:spPr>
          <a:xfrm rot="2700000">
            <a:off x="8148609" y="2092410"/>
            <a:ext cx="1411865" cy="1411865"/>
          </a:xfrm>
          <a:prstGeom prst="round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文本框 12">
            <a:extLst>
              <a:ext uri="{FF2B5EF4-FFF2-40B4-BE49-F238E27FC236}">
                <a16:creationId xmlns:a16="http://schemas.microsoft.com/office/drawing/2014/main" id="{6CCBBC7D-8806-428A-9C6F-7AA3836C2C89}"/>
              </a:ext>
            </a:extLst>
          </p:cNvPr>
          <p:cNvSpPr txBox="1"/>
          <p:nvPr/>
        </p:nvSpPr>
        <p:spPr>
          <a:xfrm>
            <a:off x="8410541" y="2579916"/>
            <a:ext cx="888000" cy="430759"/>
          </a:xfrm>
          <a:prstGeom prst="rect">
            <a:avLst/>
          </a:prstGeom>
          <a:solidFill>
            <a:srgbClr val="AC2400"/>
          </a:solidFill>
        </p:spPr>
        <p:txBody>
          <a:bodyPr wrap="none" rtlCol="0">
            <a:spAutoFit/>
          </a:bodyPr>
          <a:lstStyle/>
          <a:p>
            <a:pPr algn="just">
              <a:lnSpc>
                <a:spcPct val="120000"/>
              </a:lnSpc>
            </a:pPr>
            <a:r>
              <a:rPr lang="en-US" altLang="zh-CN" sz="2000" dirty="0">
                <a:solidFill>
                  <a:schemeClr val="bg1"/>
                </a:solidFill>
                <a:latin typeface="+mj-lt"/>
                <a:ea typeface="Source Han Sans Light" panose="020B0300000000000000" pitchFamily="34" charset="-122"/>
              </a:rPr>
              <a:t>PART 04</a:t>
            </a:r>
            <a:endParaRPr lang="zh-CN" altLang="en-US" sz="2000" dirty="0">
              <a:solidFill>
                <a:schemeClr val="bg1"/>
              </a:solidFill>
              <a:latin typeface="+mj-lt"/>
              <a:ea typeface="Source Han Sans Light" panose="020B0300000000000000" pitchFamily="34" charset="-122"/>
            </a:endParaRPr>
          </a:p>
        </p:txBody>
      </p:sp>
      <p:sp>
        <p:nvSpPr>
          <p:cNvPr id="32" name="TextBox 31"/>
          <p:cNvSpPr txBox="1"/>
          <p:nvPr/>
        </p:nvSpPr>
        <p:spPr>
          <a:xfrm>
            <a:off x="3826425" y="1424459"/>
            <a:ext cx="2273186" cy="369332"/>
          </a:xfrm>
          <a:prstGeom prst="rect">
            <a:avLst/>
          </a:prstGeom>
          <a:noFill/>
        </p:spPr>
        <p:txBody>
          <a:bodyPr wrap="none" rtlCol="0">
            <a:spAutoFit/>
          </a:bodyPr>
          <a:lstStyle/>
          <a:p>
            <a:r>
              <a:rPr lang="en-US" dirty="0"/>
              <a:t>Dataset Description</a:t>
            </a:r>
          </a:p>
        </p:txBody>
      </p:sp>
      <p:sp>
        <p:nvSpPr>
          <p:cNvPr id="33" name="TextBox 32"/>
          <p:cNvSpPr txBox="1"/>
          <p:nvPr/>
        </p:nvSpPr>
        <p:spPr>
          <a:xfrm>
            <a:off x="1938414" y="3795831"/>
            <a:ext cx="2433743" cy="369332"/>
          </a:xfrm>
          <a:prstGeom prst="rect">
            <a:avLst/>
          </a:prstGeom>
          <a:noFill/>
        </p:spPr>
        <p:txBody>
          <a:bodyPr wrap="none" rtlCol="0">
            <a:spAutoFit/>
          </a:bodyPr>
          <a:lstStyle/>
          <a:p>
            <a:r>
              <a:rPr lang="en-US" altLang="zh-CN" dirty="0"/>
              <a:t>Overview of Problem</a:t>
            </a:r>
            <a:endParaRPr lang="en-US" dirty="0"/>
          </a:p>
        </p:txBody>
      </p:sp>
      <p:sp>
        <p:nvSpPr>
          <p:cNvPr id="34" name="TextBox 33"/>
          <p:cNvSpPr txBox="1"/>
          <p:nvPr/>
        </p:nvSpPr>
        <p:spPr>
          <a:xfrm>
            <a:off x="7719961" y="1441872"/>
            <a:ext cx="2844497" cy="369332"/>
          </a:xfrm>
          <a:prstGeom prst="rect">
            <a:avLst/>
          </a:prstGeom>
          <a:noFill/>
        </p:spPr>
        <p:txBody>
          <a:bodyPr wrap="none" rtlCol="0">
            <a:spAutoFit/>
          </a:bodyPr>
          <a:lstStyle/>
          <a:p>
            <a:r>
              <a:rPr lang="en-US"/>
              <a:t>Classification Algorithms</a:t>
            </a:r>
          </a:p>
        </p:txBody>
      </p:sp>
      <p:sp>
        <p:nvSpPr>
          <p:cNvPr id="36" name="矩形: 圆角 15">
            <a:extLst>
              <a:ext uri="{FF2B5EF4-FFF2-40B4-BE49-F238E27FC236}">
                <a16:creationId xmlns:a16="http://schemas.microsoft.com/office/drawing/2014/main" id="{84FEACD0-03E3-485A-8B0B-D93577173DD9}"/>
              </a:ext>
            </a:extLst>
          </p:cNvPr>
          <p:cNvSpPr/>
          <p:nvPr/>
        </p:nvSpPr>
        <p:spPr>
          <a:xfrm rot="2700000">
            <a:off x="10306391" y="2252010"/>
            <a:ext cx="1092667" cy="1092667"/>
          </a:xfrm>
          <a:prstGeom prst="roundRect">
            <a:avLst/>
          </a:prstGeom>
          <a:solidFill>
            <a:srgbClr val="D4D4D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矩形: 圆角 16">
            <a:extLst>
              <a:ext uri="{FF2B5EF4-FFF2-40B4-BE49-F238E27FC236}">
                <a16:creationId xmlns:a16="http://schemas.microsoft.com/office/drawing/2014/main" id="{68680DCD-A73B-4476-B83E-E577C37331E5}"/>
              </a:ext>
            </a:extLst>
          </p:cNvPr>
          <p:cNvSpPr/>
          <p:nvPr/>
        </p:nvSpPr>
        <p:spPr>
          <a:xfrm rot="2700000">
            <a:off x="10146792" y="2092410"/>
            <a:ext cx="1411865" cy="1411865"/>
          </a:xfrm>
          <a:prstGeom prst="round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文本框 17">
            <a:extLst>
              <a:ext uri="{FF2B5EF4-FFF2-40B4-BE49-F238E27FC236}">
                <a16:creationId xmlns:a16="http://schemas.microsoft.com/office/drawing/2014/main" id="{1B632E17-C86D-4C82-94C9-FB449E8CB8B8}"/>
              </a:ext>
            </a:extLst>
          </p:cNvPr>
          <p:cNvSpPr txBox="1"/>
          <p:nvPr/>
        </p:nvSpPr>
        <p:spPr>
          <a:xfrm>
            <a:off x="10408724" y="2579916"/>
            <a:ext cx="888000" cy="430759"/>
          </a:xfrm>
          <a:prstGeom prst="rect">
            <a:avLst/>
          </a:prstGeom>
          <a:solidFill>
            <a:srgbClr val="D4D4D3"/>
          </a:solidFill>
        </p:spPr>
        <p:txBody>
          <a:bodyPr wrap="none" rtlCol="0">
            <a:spAutoFit/>
          </a:bodyPr>
          <a:lstStyle/>
          <a:p>
            <a:pPr algn="just">
              <a:lnSpc>
                <a:spcPct val="120000"/>
              </a:lnSpc>
            </a:pPr>
            <a:r>
              <a:rPr lang="en-US" altLang="zh-CN" sz="2000" dirty="0">
                <a:latin typeface="+mj-lt"/>
                <a:ea typeface="Source Han Sans Light" panose="020B0300000000000000" pitchFamily="34" charset="-122"/>
              </a:rPr>
              <a:t>PART 05</a:t>
            </a:r>
            <a:endParaRPr lang="zh-CN" altLang="en-US" sz="2000" dirty="0">
              <a:latin typeface="+mj-lt"/>
              <a:ea typeface="Source Han Sans Light" panose="020B0300000000000000" pitchFamily="34" charset="-122"/>
            </a:endParaRPr>
          </a:p>
        </p:txBody>
      </p:sp>
      <p:sp>
        <p:nvSpPr>
          <p:cNvPr id="39" name="TextBox 38"/>
          <p:cNvSpPr txBox="1"/>
          <p:nvPr/>
        </p:nvSpPr>
        <p:spPr>
          <a:xfrm>
            <a:off x="9373946" y="3859372"/>
            <a:ext cx="2762038" cy="369332"/>
          </a:xfrm>
          <a:prstGeom prst="rect">
            <a:avLst/>
          </a:prstGeom>
          <a:noFill/>
        </p:spPr>
        <p:txBody>
          <a:bodyPr wrap="none" rtlCol="0">
            <a:spAutoFit/>
          </a:bodyPr>
          <a:lstStyle/>
          <a:p>
            <a:r>
              <a:rPr lang="en-US" dirty="0"/>
              <a:t>Evaluation </a:t>
            </a:r>
            <a:r>
              <a:rPr lang="en-US"/>
              <a:t>&amp; Conclusion</a:t>
            </a:r>
            <a:endParaRPr lang="en-US" dirty="0"/>
          </a:p>
        </p:txBody>
      </p:sp>
    </p:spTree>
    <p:extLst>
      <p:ext uri="{BB962C8B-B14F-4D97-AF65-F5344CB8AC3E}">
        <p14:creationId xmlns:p14="http://schemas.microsoft.com/office/powerpoint/2010/main" val="128171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86BADC-2B7B-43ED-969A-F46C85B77337}"/>
              </a:ext>
            </a:extLst>
          </p:cNvPr>
          <p:cNvSpPr txBox="1"/>
          <p:nvPr/>
        </p:nvSpPr>
        <p:spPr>
          <a:xfrm>
            <a:off x="680108" y="1909310"/>
            <a:ext cx="2676525" cy="369332"/>
          </a:xfrm>
          <a:prstGeom prst="rect">
            <a:avLst/>
          </a:prstGeom>
          <a:noFill/>
        </p:spPr>
        <p:txBody>
          <a:bodyPr wrap="square" rtlCol="0">
            <a:spAutoFit/>
          </a:bodyPr>
          <a:lstStyle/>
          <a:p>
            <a:r>
              <a:rPr lang="en-US" dirty="0"/>
              <a:t>Training Performance</a:t>
            </a:r>
          </a:p>
        </p:txBody>
      </p:sp>
      <p:pic>
        <p:nvPicPr>
          <p:cNvPr id="5" name="Picture 4" descr="A picture containing bird&#10;&#10;Description automatically generated">
            <a:extLst>
              <a:ext uri="{FF2B5EF4-FFF2-40B4-BE49-F238E27FC236}">
                <a16:creationId xmlns:a16="http://schemas.microsoft.com/office/drawing/2014/main" id="{DCAE687C-CF76-43BA-B744-FA71B70C8B2B}"/>
              </a:ext>
            </a:extLst>
          </p:cNvPr>
          <p:cNvPicPr>
            <a:picLocks noChangeAspect="1"/>
          </p:cNvPicPr>
          <p:nvPr/>
        </p:nvPicPr>
        <p:blipFill>
          <a:blip r:embed="rId2"/>
          <a:stretch>
            <a:fillRect/>
          </a:stretch>
        </p:blipFill>
        <p:spPr>
          <a:xfrm>
            <a:off x="680108" y="2381159"/>
            <a:ext cx="5265380" cy="2771866"/>
          </a:xfrm>
          <a:prstGeom prst="rect">
            <a:avLst/>
          </a:prstGeom>
        </p:spPr>
      </p:pic>
      <p:pic>
        <p:nvPicPr>
          <p:cNvPr id="7" name="Picture 6" descr="A close up of a map&#10;&#10;Description automatically generated">
            <a:extLst>
              <a:ext uri="{FF2B5EF4-FFF2-40B4-BE49-F238E27FC236}">
                <a16:creationId xmlns:a16="http://schemas.microsoft.com/office/drawing/2014/main" id="{6AC26716-2179-4303-838B-226646D7294B}"/>
              </a:ext>
            </a:extLst>
          </p:cNvPr>
          <p:cNvPicPr>
            <a:picLocks noChangeAspect="1"/>
          </p:cNvPicPr>
          <p:nvPr/>
        </p:nvPicPr>
        <p:blipFill>
          <a:blip r:embed="rId3"/>
          <a:stretch>
            <a:fillRect/>
          </a:stretch>
        </p:blipFill>
        <p:spPr>
          <a:xfrm>
            <a:off x="6821546" y="2381158"/>
            <a:ext cx="4899839" cy="2771867"/>
          </a:xfrm>
          <a:prstGeom prst="rect">
            <a:avLst/>
          </a:prstGeom>
        </p:spPr>
      </p:pic>
      <p:sp>
        <p:nvSpPr>
          <p:cNvPr id="8" name="TextBox 7">
            <a:extLst>
              <a:ext uri="{FF2B5EF4-FFF2-40B4-BE49-F238E27FC236}">
                <a16:creationId xmlns:a16="http://schemas.microsoft.com/office/drawing/2014/main" id="{E005E3BD-3840-4F09-BC66-5B2089C4F189}"/>
              </a:ext>
            </a:extLst>
          </p:cNvPr>
          <p:cNvSpPr txBox="1"/>
          <p:nvPr/>
        </p:nvSpPr>
        <p:spPr>
          <a:xfrm>
            <a:off x="680108" y="5580825"/>
            <a:ext cx="4943475" cy="369332"/>
          </a:xfrm>
          <a:prstGeom prst="rect">
            <a:avLst/>
          </a:prstGeom>
          <a:noFill/>
        </p:spPr>
        <p:txBody>
          <a:bodyPr wrap="square" rtlCol="0">
            <a:spAutoFit/>
          </a:bodyPr>
          <a:lstStyle/>
          <a:p>
            <a:r>
              <a:rPr lang="en-US" dirty="0"/>
              <a:t>Optimal accuracy: 95%  when .</a:t>
            </a:r>
            <a:r>
              <a:rPr lang="en-US" dirty="0" err="1"/>
              <a:t>mtry</a:t>
            </a:r>
            <a:r>
              <a:rPr lang="en-US" dirty="0"/>
              <a:t> = 3, </a:t>
            </a:r>
          </a:p>
        </p:txBody>
      </p:sp>
      <p:sp>
        <p:nvSpPr>
          <p:cNvPr id="9" name="Title 1"/>
          <p:cNvSpPr txBox="1">
            <a:spLocks/>
          </p:cNvSpPr>
          <p:nvPr/>
        </p:nvSpPr>
        <p:spPr>
          <a:xfrm>
            <a:off x="515699" y="359780"/>
            <a:ext cx="9569893" cy="122424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6. Classification performance</a:t>
            </a:r>
          </a:p>
          <a:p>
            <a:r>
              <a:rPr lang="en-US" sz="4300" dirty="0"/>
              <a:t>						-- random forest </a:t>
            </a:r>
          </a:p>
        </p:txBody>
      </p:sp>
      <p:sp>
        <p:nvSpPr>
          <p:cNvPr id="6" name="TextBox 5"/>
          <p:cNvSpPr txBox="1"/>
          <p:nvPr/>
        </p:nvSpPr>
        <p:spPr>
          <a:xfrm>
            <a:off x="6821546" y="1909310"/>
            <a:ext cx="2348272" cy="369332"/>
          </a:xfrm>
          <a:prstGeom prst="rect">
            <a:avLst/>
          </a:prstGeom>
          <a:noFill/>
        </p:spPr>
        <p:txBody>
          <a:bodyPr wrap="none" rtlCol="0">
            <a:spAutoFit/>
          </a:bodyPr>
          <a:lstStyle/>
          <a:p>
            <a:r>
              <a:rPr lang="en-US" dirty="0"/>
              <a:t>Tuning Performance</a:t>
            </a:r>
          </a:p>
        </p:txBody>
      </p:sp>
      <p:cxnSp>
        <p:nvCxnSpPr>
          <p:cNvPr id="10" name="Straight Connector 9"/>
          <p:cNvCxnSpPr/>
          <p:nvPr/>
        </p:nvCxnSpPr>
        <p:spPr>
          <a:xfrm flipH="1">
            <a:off x="6376038" y="1909310"/>
            <a:ext cx="4986" cy="4012732"/>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548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4878A163-8C60-4DF1-A299-17E3C811D3E8}"/>
              </a:ext>
            </a:extLst>
          </p:cNvPr>
          <p:cNvSpPr>
            <a:spLocks noChangeAspect="1" noChangeArrowheads="1"/>
          </p:cNvSpPr>
          <p:nvPr/>
        </p:nvSpPr>
        <p:spPr bwMode="auto">
          <a:xfrm>
            <a:off x="5943599" y="3276599"/>
            <a:ext cx="2415309" cy="24153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A9ED9980-8455-48C0-8211-B591A2002294}"/>
              </a:ext>
            </a:extLst>
          </p:cNvPr>
          <p:cNvSpPr txBox="1"/>
          <p:nvPr/>
        </p:nvSpPr>
        <p:spPr>
          <a:xfrm>
            <a:off x="7428287" y="1869942"/>
            <a:ext cx="3408218" cy="369332"/>
          </a:xfrm>
          <a:prstGeom prst="rect">
            <a:avLst/>
          </a:prstGeom>
          <a:noFill/>
        </p:spPr>
        <p:txBody>
          <a:bodyPr wrap="square" rtlCol="0">
            <a:spAutoFit/>
          </a:bodyPr>
          <a:lstStyle/>
          <a:p>
            <a:r>
              <a:rPr lang="en-US" dirty="0"/>
              <a:t>Test Accuracy</a:t>
            </a:r>
          </a:p>
        </p:txBody>
      </p:sp>
      <p:sp>
        <p:nvSpPr>
          <p:cNvPr id="5" name="TextBox 4">
            <a:extLst>
              <a:ext uri="{FF2B5EF4-FFF2-40B4-BE49-F238E27FC236}">
                <a16:creationId xmlns:a16="http://schemas.microsoft.com/office/drawing/2014/main" id="{942483CC-E40D-405A-A55C-6A29AD8BD6A7}"/>
              </a:ext>
            </a:extLst>
          </p:cNvPr>
          <p:cNvSpPr txBox="1"/>
          <p:nvPr/>
        </p:nvSpPr>
        <p:spPr>
          <a:xfrm>
            <a:off x="644418" y="1909265"/>
            <a:ext cx="3315855" cy="369332"/>
          </a:xfrm>
          <a:prstGeom prst="rect">
            <a:avLst/>
          </a:prstGeom>
          <a:noFill/>
        </p:spPr>
        <p:txBody>
          <a:bodyPr wrap="square" rtlCol="0">
            <a:spAutoFit/>
          </a:bodyPr>
          <a:lstStyle/>
          <a:p>
            <a:r>
              <a:rPr lang="en-US" dirty="0"/>
              <a:t>Confusion Matrix:</a:t>
            </a:r>
          </a:p>
        </p:txBody>
      </p:sp>
      <p:pic>
        <p:nvPicPr>
          <p:cNvPr id="8" name="Picture 7" descr="A screenshot of a cell phone&#10;&#10;Description automatically generated">
            <a:extLst>
              <a:ext uri="{FF2B5EF4-FFF2-40B4-BE49-F238E27FC236}">
                <a16:creationId xmlns:a16="http://schemas.microsoft.com/office/drawing/2014/main" id="{C5EF15B2-188D-4C37-87E9-76D4F10E3B10}"/>
              </a:ext>
            </a:extLst>
          </p:cNvPr>
          <p:cNvPicPr>
            <a:picLocks noChangeAspect="1"/>
          </p:cNvPicPr>
          <p:nvPr/>
        </p:nvPicPr>
        <p:blipFill>
          <a:blip r:embed="rId2"/>
          <a:stretch>
            <a:fillRect/>
          </a:stretch>
        </p:blipFill>
        <p:spPr>
          <a:xfrm>
            <a:off x="7428287" y="3008531"/>
            <a:ext cx="4186748" cy="1421514"/>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D08B8AF9-D308-4825-AAC2-5F0D8422D388}"/>
              </a:ext>
            </a:extLst>
          </p:cNvPr>
          <p:cNvPicPr>
            <a:picLocks noChangeAspect="1"/>
          </p:cNvPicPr>
          <p:nvPr/>
        </p:nvPicPr>
        <p:blipFill>
          <a:blip r:embed="rId3"/>
          <a:stretch>
            <a:fillRect/>
          </a:stretch>
        </p:blipFill>
        <p:spPr>
          <a:xfrm>
            <a:off x="644418" y="2664224"/>
            <a:ext cx="5090995" cy="2141821"/>
          </a:xfrm>
          <a:prstGeom prst="rect">
            <a:avLst/>
          </a:prstGeom>
        </p:spPr>
      </p:pic>
      <p:sp>
        <p:nvSpPr>
          <p:cNvPr id="9" name="Title 1"/>
          <p:cNvSpPr txBox="1">
            <a:spLocks/>
          </p:cNvSpPr>
          <p:nvPr/>
        </p:nvSpPr>
        <p:spPr>
          <a:xfrm>
            <a:off x="395778" y="393809"/>
            <a:ext cx="9569893" cy="122424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6. Classification performance</a:t>
            </a:r>
          </a:p>
          <a:p>
            <a:r>
              <a:rPr lang="en-US" sz="4300" dirty="0"/>
              <a:t>						-- random forest </a:t>
            </a:r>
          </a:p>
        </p:txBody>
      </p:sp>
      <p:cxnSp>
        <p:nvCxnSpPr>
          <p:cNvPr id="10" name="Straight Connector 9"/>
          <p:cNvCxnSpPr/>
          <p:nvPr/>
        </p:nvCxnSpPr>
        <p:spPr>
          <a:xfrm flipH="1">
            <a:off x="6267846" y="1869942"/>
            <a:ext cx="4986" cy="4012732"/>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0164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p:nvPr>
        </p:nvSpPr>
        <p:spPr>
          <a:xfrm>
            <a:off x="395291" y="169838"/>
            <a:ext cx="8973561" cy="160934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6. Classification performance</a:t>
            </a:r>
          </a:p>
          <a:p>
            <a:r>
              <a:rPr lang="en-US" sz="4300" dirty="0"/>
              <a:t>							-- SVM </a:t>
            </a:r>
          </a:p>
        </p:txBody>
      </p:sp>
      <p:sp>
        <p:nvSpPr>
          <p:cNvPr id="6" name="TextBox 5"/>
          <p:cNvSpPr txBox="1"/>
          <p:nvPr/>
        </p:nvSpPr>
        <p:spPr>
          <a:xfrm>
            <a:off x="1079291" y="1947930"/>
            <a:ext cx="5011180" cy="369332"/>
          </a:xfrm>
          <a:prstGeom prst="rect">
            <a:avLst/>
          </a:prstGeom>
          <a:noFill/>
        </p:spPr>
        <p:txBody>
          <a:bodyPr wrap="none" rtlCol="0">
            <a:spAutoFit/>
          </a:bodyPr>
          <a:lstStyle/>
          <a:p>
            <a:r>
              <a:rPr lang="en-US" dirty="0"/>
              <a:t>Kernel Tuning -- Linear &amp; Radial &amp; Polynomial</a:t>
            </a:r>
          </a:p>
        </p:txBody>
      </p:sp>
      <p:graphicFrame>
        <p:nvGraphicFramePr>
          <p:cNvPr id="7" name="Table 6"/>
          <p:cNvGraphicFramePr>
            <a:graphicFrameLocks noGrp="1"/>
          </p:cNvGraphicFramePr>
          <p:nvPr>
            <p:extLst>
              <p:ext uri="{D42A27DB-BD31-4B8C-83A1-F6EECF244321}">
                <p14:modId xmlns:p14="http://schemas.microsoft.com/office/powerpoint/2010/main" val="397430761"/>
              </p:ext>
            </p:extLst>
          </p:nvPr>
        </p:nvGraphicFramePr>
        <p:xfrm>
          <a:off x="1240852" y="2763009"/>
          <a:ext cx="8128000" cy="1752600"/>
        </p:xfrm>
        <a:graphic>
          <a:graphicData uri="http://schemas.openxmlformats.org/drawingml/2006/table">
            <a:tbl>
              <a:tblPr firstRow="1" bandRow="1">
                <a:tableStyleId>{5202B0CA-FC54-4496-8BCA-5EF66A818D29}</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Training Accuracy</a:t>
                      </a:r>
                    </a:p>
                  </a:txBody>
                  <a:tcPr/>
                </a:tc>
                <a:tc>
                  <a:txBody>
                    <a:bodyPr/>
                    <a:lstStyle/>
                    <a:p>
                      <a:r>
                        <a:rPr lang="en-US" dirty="0"/>
                        <a:t>Test Accuracy</a:t>
                      </a:r>
                    </a:p>
                  </a:txBody>
                  <a:tcPr/>
                </a:tc>
                <a:tc>
                  <a:txBody>
                    <a:bodyPr/>
                    <a:lstStyle/>
                    <a:p>
                      <a:r>
                        <a:rPr lang="en-US" dirty="0"/>
                        <a:t>Kappa Accuracy</a:t>
                      </a:r>
                    </a:p>
                  </a:txBody>
                  <a:tcPr/>
                </a:tc>
                <a:extLst>
                  <a:ext uri="{0D108BD9-81ED-4DB2-BD59-A6C34878D82A}">
                    <a16:rowId xmlns:a16="http://schemas.microsoft.com/office/drawing/2014/main" val="10000"/>
                  </a:ext>
                </a:extLst>
              </a:tr>
              <a:tr h="370840">
                <a:tc>
                  <a:txBody>
                    <a:bodyPr/>
                    <a:lstStyle/>
                    <a:p>
                      <a:r>
                        <a:rPr lang="en-US" dirty="0"/>
                        <a:t>Linear</a:t>
                      </a:r>
                    </a:p>
                  </a:txBody>
                  <a:tcPr/>
                </a:tc>
                <a:tc>
                  <a:txBody>
                    <a:bodyPr/>
                    <a:lstStyle/>
                    <a:p>
                      <a:r>
                        <a:rPr lang="en-US" dirty="0"/>
                        <a:t>76.52576%</a:t>
                      </a:r>
                    </a:p>
                  </a:txBody>
                  <a:tcPr/>
                </a:tc>
                <a:tc>
                  <a:txBody>
                    <a:bodyPr/>
                    <a:lstStyle/>
                    <a:p>
                      <a:r>
                        <a:rPr lang="en-US" dirty="0"/>
                        <a:t>62.62%</a:t>
                      </a:r>
                    </a:p>
                  </a:txBody>
                  <a:tcPr/>
                </a:tc>
                <a:tc>
                  <a:txBody>
                    <a:bodyPr/>
                    <a:lstStyle/>
                    <a:p>
                      <a:r>
                        <a:rPr lang="en-US" dirty="0"/>
                        <a:t>44.36%</a:t>
                      </a:r>
                    </a:p>
                  </a:txBody>
                  <a:tcPr/>
                </a:tc>
                <a:extLst>
                  <a:ext uri="{0D108BD9-81ED-4DB2-BD59-A6C34878D82A}">
                    <a16:rowId xmlns:a16="http://schemas.microsoft.com/office/drawing/2014/main" val="10001"/>
                  </a:ext>
                </a:extLst>
              </a:tr>
              <a:tr h="370840">
                <a:tc>
                  <a:txBody>
                    <a:bodyPr/>
                    <a:lstStyle/>
                    <a:p>
                      <a:r>
                        <a:rPr lang="en-US" dirty="0">
                          <a:solidFill>
                            <a:srgbClr val="FF0000"/>
                          </a:solidFill>
                        </a:rPr>
                        <a:t>Radial</a:t>
                      </a:r>
                    </a:p>
                  </a:txBody>
                  <a:tcPr/>
                </a:tc>
                <a:tc>
                  <a:txBody>
                    <a:bodyPr/>
                    <a:lstStyle/>
                    <a:p>
                      <a:r>
                        <a:rPr lang="en-US" dirty="0">
                          <a:solidFill>
                            <a:srgbClr val="FF0000"/>
                          </a:solidFill>
                        </a:rPr>
                        <a:t>79.78315%</a:t>
                      </a:r>
                    </a:p>
                  </a:txBody>
                  <a:tcPr/>
                </a:tc>
                <a:tc>
                  <a:txBody>
                    <a:bodyPr/>
                    <a:lstStyle/>
                    <a:p>
                      <a:r>
                        <a:rPr lang="en-US" dirty="0">
                          <a:solidFill>
                            <a:srgbClr val="FF0000"/>
                          </a:solidFill>
                        </a:rPr>
                        <a:t>65.19%</a:t>
                      </a:r>
                    </a:p>
                  </a:txBody>
                  <a:tcPr/>
                </a:tc>
                <a:tc>
                  <a:txBody>
                    <a:bodyPr/>
                    <a:lstStyle/>
                    <a:p>
                      <a:r>
                        <a:rPr lang="en-US" dirty="0">
                          <a:solidFill>
                            <a:srgbClr val="FF0000"/>
                          </a:solidFill>
                        </a:rPr>
                        <a:t>47.83%</a:t>
                      </a:r>
                    </a:p>
                  </a:txBody>
                  <a:tcPr/>
                </a:tc>
                <a:extLst>
                  <a:ext uri="{0D108BD9-81ED-4DB2-BD59-A6C34878D82A}">
                    <a16:rowId xmlns:a16="http://schemas.microsoft.com/office/drawing/2014/main" val="10002"/>
                  </a:ext>
                </a:extLst>
              </a:tr>
              <a:tr h="370840">
                <a:tc>
                  <a:txBody>
                    <a:bodyPr/>
                    <a:lstStyle/>
                    <a:p>
                      <a:r>
                        <a:rPr lang="en-US" dirty="0"/>
                        <a:t>Polynomial</a:t>
                      </a:r>
                    </a:p>
                  </a:txBody>
                  <a:tcPr/>
                </a:tc>
                <a:tc>
                  <a:txBody>
                    <a:bodyPr/>
                    <a:lstStyle/>
                    <a:p>
                      <a:r>
                        <a:rPr lang="en-US" dirty="0"/>
                        <a:t>78.20478%</a:t>
                      </a:r>
                    </a:p>
                  </a:txBody>
                  <a:tcPr/>
                </a:tc>
                <a:tc>
                  <a:txBody>
                    <a:bodyPr/>
                    <a:lstStyle/>
                    <a:p>
                      <a:r>
                        <a:rPr lang="en-US" dirty="0"/>
                        <a:t>63.12%</a:t>
                      </a:r>
                    </a:p>
                  </a:txBody>
                  <a:tcPr/>
                </a:tc>
                <a:tc>
                  <a:txBody>
                    <a:bodyPr/>
                    <a:lstStyle/>
                    <a:p>
                      <a:r>
                        <a:rPr lang="en-US" dirty="0"/>
                        <a:t>44.42%</a:t>
                      </a:r>
                    </a:p>
                  </a:txBody>
                  <a:tcPr/>
                </a:tc>
                <a:extLst>
                  <a:ext uri="{0D108BD9-81ED-4DB2-BD59-A6C34878D82A}">
                    <a16:rowId xmlns:a16="http://schemas.microsoft.com/office/drawing/2014/main" val="10003"/>
                  </a:ext>
                </a:extLst>
              </a:tr>
            </a:tbl>
          </a:graphicData>
        </a:graphic>
      </p:graphicFrame>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7648" b="43726"/>
          <a:stretch/>
        </p:blipFill>
        <p:spPr>
          <a:xfrm>
            <a:off x="1079291" y="5037771"/>
            <a:ext cx="6088960" cy="1569132"/>
          </a:xfrm>
          <a:prstGeom prst="rect">
            <a:avLst/>
          </a:prstGeom>
        </p:spPr>
      </p:pic>
      <p:sp>
        <p:nvSpPr>
          <p:cNvPr id="13" name="TextBox 12"/>
          <p:cNvSpPr txBox="1"/>
          <p:nvPr/>
        </p:nvSpPr>
        <p:spPr>
          <a:xfrm>
            <a:off x="9368852" y="3777521"/>
            <a:ext cx="1957587" cy="369332"/>
          </a:xfrm>
          <a:prstGeom prst="rect">
            <a:avLst/>
          </a:prstGeom>
          <a:noFill/>
        </p:spPr>
        <p:txBody>
          <a:bodyPr wrap="none" rtlCol="0">
            <a:spAutoFit/>
          </a:bodyPr>
          <a:lstStyle/>
          <a:p>
            <a:r>
              <a:rPr lang="en-US" b="1" dirty="0">
                <a:solidFill>
                  <a:srgbClr val="FF0000"/>
                </a:solidFill>
              </a:rPr>
              <a:t>←  Best Results</a:t>
            </a:r>
          </a:p>
        </p:txBody>
      </p:sp>
      <p:sp>
        <p:nvSpPr>
          <p:cNvPr id="16" name="TextBox 15"/>
          <p:cNvSpPr txBox="1"/>
          <p:nvPr/>
        </p:nvSpPr>
        <p:spPr>
          <a:xfrm>
            <a:off x="1079291" y="4592024"/>
            <a:ext cx="2136675" cy="369332"/>
          </a:xfrm>
          <a:prstGeom prst="rect">
            <a:avLst/>
          </a:prstGeom>
          <a:noFill/>
        </p:spPr>
        <p:txBody>
          <a:bodyPr wrap="none" rtlCol="0">
            <a:spAutoFit/>
          </a:bodyPr>
          <a:lstStyle/>
          <a:p>
            <a:r>
              <a:rPr lang="en-US" dirty="0"/>
              <a:t>Training Summary</a:t>
            </a:r>
          </a:p>
        </p:txBody>
      </p:sp>
    </p:spTree>
    <p:extLst>
      <p:ext uri="{BB962C8B-B14F-4D97-AF65-F5344CB8AC3E}">
        <p14:creationId xmlns:p14="http://schemas.microsoft.com/office/powerpoint/2010/main" val="95532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75" y="334730"/>
            <a:ext cx="10058400" cy="1609344"/>
          </a:xfrm>
        </p:spPr>
        <p:txBody>
          <a:bodyPr/>
          <a:lstStyle/>
          <a:p>
            <a:r>
              <a:rPr lang="en-US" dirty="0"/>
              <a:t>7. Model comparison</a:t>
            </a:r>
          </a:p>
        </p:txBody>
      </p:sp>
      <p:graphicFrame>
        <p:nvGraphicFramePr>
          <p:cNvPr id="4" name="Table 3"/>
          <p:cNvGraphicFramePr>
            <a:graphicFrameLocks noGrp="1"/>
          </p:cNvGraphicFramePr>
          <p:nvPr>
            <p:extLst>
              <p:ext uri="{D42A27DB-BD31-4B8C-83A1-F6EECF244321}">
                <p14:modId xmlns:p14="http://schemas.microsoft.com/office/powerpoint/2010/main" val="706367866"/>
              </p:ext>
            </p:extLst>
          </p:nvPr>
        </p:nvGraphicFramePr>
        <p:xfrm>
          <a:off x="1012670" y="2083771"/>
          <a:ext cx="9015750" cy="2225040"/>
        </p:xfrm>
        <a:graphic>
          <a:graphicData uri="http://schemas.openxmlformats.org/drawingml/2006/table">
            <a:tbl>
              <a:tblPr firstRow="1" bandRow="1">
                <a:tableStyleId>{5202B0CA-FC54-4496-8BCA-5EF66A818D29}</a:tableStyleId>
              </a:tblPr>
              <a:tblGrid>
                <a:gridCol w="3454399">
                  <a:extLst>
                    <a:ext uri="{9D8B030D-6E8A-4147-A177-3AD203B41FA5}">
                      <a16:colId xmlns:a16="http://schemas.microsoft.com/office/drawing/2014/main" val="20000"/>
                    </a:ext>
                  </a:extLst>
                </a:gridCol>
                <a:gridCol w="2818151">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Training</a:t>
                      </a:r>
                      <a:r>
                        <a:rPr lang="en-US" baseline="0" dirty="0"/>
                        <a:t> Accuracy</a:t>
                      </a:r>
                      <a:endParaRPr lang="en-US" dirty="0"/>
                    </a:p>
                  </a:txBody>
                  <a:tcPr/>
                </a:tc>
                <a:tc>
                  <a:txBody>
                    <a:bodyPr/>
                    <a:lstStyle/>
                    <a:p>
                      <a:r>
                        <a:rPr lang="en-US" dirty="0"/>
                        <a:t>Test Accuracy</a:t>
                      </a:r>
                    </a:p>
                  </a:txBody>
                  <a:tcPr/>
                </a:tc>
                <a:extLst>
                  <a:ext uri="{0D108BD9-81ED-4DB2-BD59-A6C34878D82A}">
                    <a16:rowId xmlns:a16="http://schemas.microsoft.com/office/drawing/2014/main" val="10000"/>
                  </a:ext>
                </a:extLst>
              </a:tr>
              <a:tr h="370840">
                <a:tc>
                  <a:txBody>
                    <a:bodyPr/>
                    <a:lstStyle/>
                    <a:p>
                      <a:r>
                        <a:rPr lang="en-US" dirty="0"/>
                        <a:t>KNN (k = 1)</a:t>
                      </a:r>
                    </a:p>
                  </a:txBody>
                  <a:tcPr/>
                </a:tc>
                <a:tc>
                  <a:txBody>
                    <a:bodyPr/>
                    <a:lstStyle/>
                    <a:p>
                      <a:r>
                        <a:rPr lang="en-US" dirty="0"/>
                        <a:t>89.70%</a:t>
                      </a:r>
                    </a:p>
                  </a:txBody>
                  <a:tcPr/>
                </a:tc>
                <a:tc>
                  <a:txBody>
                    <a:bodyPr/>
                    <a:lstStyle/>
                    <a:p>
                      <a:r>
                        <a:rPr lang="en-US" dirty="0"/>
                        <a:t>76.04%</a:t>
                      </a:r>
                    </a:p>
                  </a:txBody>
                  <a:tcPr/>
                </a:tc>
                <a:extLst>
                  <a:ext uri="{0D108BD9-81ED-4DB2-BD59-A6C34878D82A}">
                    <a16:rowId xmlns:a16="http://schemas.microsoft.com/office/drawing/2014/main" val="10001"/>
                  </a:ext>
                </a:extLst>
              </a:tr>
              <a:tr h="370840">
                <a:tc>
                  <a:txBody>
                    <a:bodyPr/>
                    <a:lstStyle/>
                    <a:p>
                      <a:r>
                        <a:rPr lang="en-US" dirty="0"/>
                        <a:t>LDA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64.10%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58.90%</a:t>
                      </a:r>
                    </a:p>
                  </a:txBody>
                  <a:tcPr/>
                </a:tc>
                <a:extLst>
                  <a:ext uri="{0D108BD9-81ED-4DB2-BD59-A6C34878D82A}">
                    <a16:rowId xmlns:a16="http://schemas.microsoft.com/office/drawing/2014/main" val="10002"/>
                  </a:ext>
                </a:extLst>
              </a:tr>
              <a:tr h="370840">
                <a:tc>
                  <a:txBody>
                    <a:bodyPr/>
                    <a:lstStyle/>
                    <a:p>
                      <a:r>
                        <a:rPr lang="en-US" dirty="0"/>
                        <a:t>Decision Tree (</a:t>
                      </a:r>
                      <a:r>
                        <a:rPr lang="en-US" dirty="0" err="1"/>
                        <a:t>cp</a:t>
                      </a:r>
                      <a:r>
                        <a:rPr lang="en-US" dirty="0"/>
                        <a:t> = 0.0003)</a:t>
                      </a:r>
                    </a:p>
                  </a:txBody>
                  <a:tcPr/>
                </a:tc>
                <a:tc>
                  <a:txBody>
                    <a:bodyPr/>
                    <a:lstStyle/>
                    <a:p>
                      <a:r>
                        <a:rPr lang="en-US" dirty="0"/>
                        <a:t>79.77%</a:t>
                      </a:r>
                    </a:p>
                  </a:txBody>
                  <a:tcPr/>
                </a:tc>
                <a:tc>
                  <a:txBody>
                    <a:bodyPr/>
                    <a:lstStyle/>
                    <a:p>
                      <a:r>
                        <a:rPr lang="en-US" dirty="0"/>
                        <a:t>65.61%</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Random Forest (.</a:t>
                      </a:r>
                      <a:r>
                        <a:rPr lang="en-US" dirty="0" err="1">
                          <a:solidFill>
                            <a:srgbClr val="FF0000"/>
                          </a:solidFill>
                        </a:rPr>
                        <a:t>mtry</a:t>
                      </a:r>
                      <a:r>
                        <a:rPr lang="en-US" dirty="0">
                          <a:solidFill>
                            <a:srgbClr val="FF0000"/>
                          </a:solidFill>
                        </a:rPr>
                        <a:t> = 3)</a:t>
                      </a:r>
                    </a:p>
                  </a:txBody>
                  <a:tcPr/>
                </a:tc>
                <a:tc>
                  <a:txBody>
                    <a:bodyPr/>
                    <a:lstStyle/>
                    <a:p>
                      <a:r>
                        <a:rPr lang="en-US" dirty="0">
                          <a:solidFill>
                            <a:srgbClr val="FF0000"/>
                          </a:solidFill>
                        </a:rPr>
                        <a:t>91.88%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88.82%</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SVM</a:t>
                      </a:r>
                      <a:r>
                        <a:rPr lang="en-US" baseline="0" dirty="0"/>
                        <a:t>  (Radial)</a:t>
                      </a:r>
                      <a:endParaRPr lang="en-US" dirty="0"/>
                    </a:p>
                  </a:txBody>
                  <a:tcPr/>
                </a:tc>
                <a:tc>
                  <a:txBody>
                    <a:bodyPr/>
                    <a:lstStyle/>
                    <a:p>
                      <a:r>
                        <a:rPr lang="en-US" dirty="0"/>
                        <a:t>79.78%</a:t>
                      </a:r>
                    </a:p>
                  </a:txBody>
                  <a:tcPr/>
                </a:tc>
                <a:tc>
                  <a:txBody>
                    <a:bodyPr/>
                    <a:lstStyle/>
                    <a:p>
                      <a:r>
                        <a:rPr lang="en-US" dirty="0"/>
                        <a:t>65.19%</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8649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069848" y="514612"/>
            <a:ext cx="10058400" cy="1609344"/>
          </a:xfrm>
        </p:spPr>
        <p:txBody>
          <a:bodyPr/>
          <a:lstStyle/>
          <a:p>
            <a:r>
              <a:rPr lang="en-US" dirty="0"/>
              <a:t>7. Model comparison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153" y="1824154"/>
            <a:ext cx="7075808" cy="4366784"/>
          </a:xfrm>
          <a:prstGeom prst="rect">
            <a:avLst/>
          </a:prstGeom>
        </p:spPr>
      </p:pic>
      <p:sp>
        <p:nvSpPr>
          <p:cNvPr id="6" name="TextBox 5"/>
          <p:cNvSpPr txBox="1"/>
          <p:nvPr/>
        </p:nvSpPr>
        <p:spPr>
          <a:xfrm>
            <a:off x="7869835" y="2344024"/>
            <a:ext cx="4217233" cy="2031325"/>
          </a:xfrm>
          <a:prstGeom prst="rect">
            <a:avLst/>
          </a:prstGeom>
          <a:noFill/>
        </p:spPr>
        <p:txBody>
          <a:bodyPr wrap="square" rtlCol="0">
            <a:spAutoFit/>
          </a:bodyPr>
          <a:lstStyle/>
          <a:p>
            <a:pPr marL="285750" indent="-285750">
              <a:buFont typeface="Arial" charset="0"/>
              <a:buChar char="•"/>
            </a:pPr>
            <a:r>
              <a:rPr lang="en-US" dirty="0"/>
              <a:t>Compare Model Performance based on TPR &amp; FPR </a:t>
            </a:r>
          </a:p>
          <a:p>
            <a:pPr marL="285750" indent="-285750">
              <a:buFont typeface="Arial" charset="0"/>
              <a:buChar char="•"/>
            </a:pPr>
            <a:endParaRPr lang="en-US" dirty="0"/>
          </a:p>
          <a:p>
            <a:pPr marL="285750" indent="-285750">
              <a:buFont typeface="Arial" charset="0"/>
              <a:buChar char="•"/>
            </a:pPr>
            <a:r>
              <a:rPr lang="en-US" dirty="0">
                <a:solidFill>
                  <a:srgbClr val="FF0000"/>
                </a:solidFill>
              </a:rPr>
              <a:t>KNN Performs the Best</a:t>
            </a:r>
          </a:p>
          <a:p>
            <a:pPr marL="285750" indent="-285750">
              <a:buFont typeface="Arial" charset="0"/>
              <a:buChar char="•"/>
            </a:pPr>
            <a:endParaRPr lang="en-US" dirty="0">
              <a:solidFill>
                <a:srgbClr val="FF0000"/>
              </a:solidFill>
            </a:endParaRPr>
          </a:p>
          <a:p>
            <a:pPr marL="285750" indent="-285750">
              <a:buFont typeface="Arial" charset="0"/>
              <a:buChar char="•"/>
            </a:pPr>
            <a:r>
              <a:rPr lang="en-US" dirty="0"/>
              <a:t>ROC evaluate the Class Performance of the Model</a:t>
            </a:r>
          </a:p>
        </p:txBody>
      </p:sp>
    </p:spTree>
    <p:extLst>
      <p:ext uri="{BB962C8B-B14F-4D97-AF65-F5344CB8AC3E}">
        <p14:creationId xmlns:p14="http://schemas.microsoft.com/office/powerpoint/2010/main" val="511156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2809" y="2504209"/>
            <a:ext cx="10785348" cy="2104367"/>
          </a:xfrm>
        </p:spPr>
        <p:txBody>
          <a:bodyPr>
            <a:normAutofit/>
          </a:bodyPr>
          <a:lstStyle/>
          <a:p>
            <a:r>
              <a:rPr lang="en-US" sz="7200" dirty="0"/>
              <a:t>Thanks for Listening</a:t>
            </a:r>
          </a:p>
        </p:txBody>
      </p:sp>
    </p:spTree>
    <p:extLst>
      <p:ext uri="{BB962C8B-B14F-4D97-AF65-F5344CB8AC3E}">
        <p14:creationId xmlns:p14="http://schemas.microsoft.com/office/powerpoint/2010/main" val="208801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42562" y="487131"/>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1. Overview of the problem</a:t>
            </a:r>
          </a:p>
        </p:txBody>
      </p:sp>
      <p:sp>
        <p:nvSpPr>
          <p:cNvPr id="2" name="TextBox 1">
            <a:extLst>
              <a:ext uri="{FF2B5EF4-FFF2-40B4-BE49-F238E27FC236}">
                <a16:creationId xmlns:a16="http://schemas.microsoft.com/office/drawing/2014/main" id="{EAEE0A6D-0CBE-4907-9354-CC158C7BF02B}"/>
              </a:ext>
            </a:extLst>
          </p:cNvPr>
          <p:cNvSpPr txBox="1"/>
          <p:nvPr/>
        </p:nvSpPr>
        <p:spPr>
          <a:xfrm>
            <a:off x="742562" y="2114947"/>
            <a:ext cx="9685293" cy="1200329"/>
          </a:xfrm>
          <a:prstGeom prst="rect">
            <a:avLst/>
          </a:prstGeom>
          <a:noFill/>
        </p:spPr>
        <p:txBody>
          <a:bodyPr wrap="square" rtlCol="0">
            <a:spAutoFit/>
          </a:bodyPr>
          <a:lstStyle/>
          <a:p>
            <a:r>
              <a:rPr lang="en-US" dirty="0"/>
              <a:t>We found the Forest Cover type dataset in the UCI Machine Learning Repository that takes forestry data from four wilderness areas in Roosevelt National Forest in northern Colorado .The observations are taken from 30m by 30m patches of forest that are classified as one of seven cover types:</a:t>
            </a:r>
          </a:p>
        </p:txBody>
      </p:sp>
      <p:sp>
        <p:nvSpPr>
          <p:cNvPr id="4" name="TextBox 3">
            <a:extLst>
              <a:ext uri="{FF2B5EF4-FFF2-40B4-BE49-F238E27FC236}">
                <a16:creationId xmlns:a16="http://schemas.microsoft.com/office/drawing/2014/main" id="{9B393023-DC46-4BEC-AFCB-6B13BF3A9F23}"/>
              </a:ext>
            </a:extLst>
          </p:cNvPr>
          <p:cNvSpPr txBox="1"/>
          <p:nvPr/>
        </p:nvSpPr>
        <p:spPr>
          <a:xfrm>
            <a:off x="742562" y="3703934"/>
            <a:ext cx="9134764" cy="923330"/>
          </a:xfrm>
          <a:prstGeom prst="rect">
            <a:avLst/>
          </a:prstGeom>
          <a:noFill/>
        </p:spPr>
        <p:txBody>
          <a:bodyPr wrap="square" rtlCol="0">
            <a:spAutoFit/>
          </a:bodyPr>
          <a:lstStyle/>
          <a:p>
            <a:r>
              <a:rPr lang="en-US" dirty="0"/>
              <a:t>The relative sizes of the train and test sets makes classification of cover type a challenging problem. We decided to use the machine learning and visualization packages available in R for this project.</a:t>
            </a:r>
          </a:p>
        </p:txBody>
      </p:sp>
    </p:spTree>
    <p:extLst>
      <p:ext uri="{BB962C8B-B14F-4D97-AF65-F5344CB8AC3E}">
        <p14:creationId xmlns:p14="http://schemas.microsoft.com/office/powerpoint/2010/main" val="1324492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30" y="4287373"/>
            <a:ext cx="9055249" cy="2299937"/>
          </a:xfrm>
          <a:prstGeom prst="rect">
            <a:avLst/>
          </a:prstGeom>
        </p:spPr>
      </p:pic>
      <p:sp>
        <p:nvSpPr>
          <p:cNvPr id="2" name="Title 1"/>
          <p:cNvSpPr>
            <a:spLocks noGrp="1"/>
          </p:cNvSpPr>
          <p:nvPr>
            <p:ph type="title"/>
          </p:nvPr>
        </p:nvSpPr>
        <p:spPr/>
        <p:txBody>
          <a:bodyPr/>
          <a:lstStyle/>
          <a:p>
            <a:r>
              <a:rPr lang="en-US" dirty="0"/>
              <a:t>2. Dataset description</a:t>
            </a:r>
          </a:p>
        </p:txBody>
      </p:sp>
      <p:sp>
        <p:nvSpPr>
          <p:cNvPr id="4" name="TextBox 3"/>
          <p:cNvSpPr txBox="1"/>
          <p:nvPr/>
        </p:nvSpPr>
        <p:spPr>
          <a:xfrm>
            <a:off x="1208869" y="1796919"/>
            <a:ext cx="9919379" cy="2862322"/>
          </a:xfrm>
          <a:prstGeom prst="rect">
            <a:avLst/>
          </a:prstGeom>
          <a:noFill/>
        </p:spPr>
        <p:txBody>
          <a:bodyPr wrap="square" rtlCol="0">
            <a:spAutoFit/>
          </a:bodyPr>
          <a:lstStyle/>
          <a:p>
            <a:pPr marL="342900" indent="-342900">
              <a:buAutoNum type="arabicPeriod"/>
            </a:pPr>
            <a:r>
              <a:rPr lang="en-US" dirty="0"/>
              <a:t>Dimension of the Dataset is 581,011 * 55	</a:t>
            </a:r>
          </a:p>
          <a:p>
            <a:pPr marL="342900" indent="-342900">
              <a:buAutoNum type="arabicPeriod"/>
            </a:pPr>
            <a:endParaRPr lang="en-US" dirty="0"/>
          </a:p>
          <a:p>
            <a:r>
              <a:rPr lang="en-US" dirty="0"/>
              <a:t>	-- 10 Numeric Attributes</a:t>
            </a:r>
          </a:p>
          <a:p>
            <a:r>
              <a:rPr lang="en-US" dirty="0"/>
              <a:t>	-- 44 Categorical Attributes: Wilderness Area Type (4) &amp; Soil Type (40) </a:t>
            </a:r>
          </a:p>
          <a:p>
            <a:endParaRPr lang="en-US" dirty="0"/>
          </a:p>
          <a:p>
            <a:pPr marL="342900" indent="-342900">
              <a:buFont typeface="+mj-lt"/>
              <a:buAutoNum type="arabicPeriod" startAt="2"/>
            </a:pPr>
            <a:r>
              <a:rPr lang="en-US" dirty="0"/>
              <a:t>Multi-Class Classification Problem</a:t>
            </a:r>
          </a:p>
          <a:p>
            <a:pPr marL="342900" indent="-342900">
              <a:buFont typeface="+mj-lt"/>
              <a:buAutoNum type="arabicPeriod" startAt="2"/>
            </a:pPr>
            <a:endParaRPr lang="en-US" dirty="0"/>
          </a:p>
          <a:p>
            <a:pPr lvl="1"/>
            <a:r>
              <a:rPr lang="en-US" dirty="0"/>
              <a:t>	-- 7 Types of Forest Cover Type </a:t>
            </a:r>
          </a:p>
          <a:p>
            <a:pPr lvl="1"/>
            <a:r>
              <a:rPr lang="en-US" dirty="0"/>
              <a:t>	-- Goal: Predict Forest Cover Type</a:t>
            </a:r>
          </a:p>
          <a:p>
            <a:pPr lvl="1"/>
            <a:r>
              <a:rPr lang="en-US" dirty="0"/>
              <a:t>	</a:t>
            </a:r>
          </a:p>
        </p:txBody>
      </p:sp>
      <p:graphicFrame>
        <p:nvGraphicFramePr>
          <p:cNvPr id="5" name="Table 4"/>
          <p:cNvGraphicFramePr>
            <a:graphicFrameLocks noGrp="1"/>
          </p:cNvGraphicFramePr>
          <p:nvPr>
            <p:extLst>
              <p:ext uri="{D42A27DB-BD31-4B8C-83A1-F6EECF244321}">
                <p14:modId xmlns:p14="http://schemas.microsoft.com/office/powerpoint/2010/main" val="193168521"/>
              </p:ext>
            </p:extLst>
          </p:nvPr>
        </p:nvGraphicFramePr>
        <p:xfrm>
          <a:off x="6745573" y="3603885"/>
          <a:ext cx="3642611" cy="2560320"/>
        </p:xfrm>
        <a:graphic>
          <a:graphicData uri="http://schemas.openxmlformats.org/drawingml/2006/table">
            <a:tbl>
              <a:tblPr firstRow="1" bandRow="1">
                <a:tableStyleId>{2D5ABB26-0587-4C30-8999-92F81FD0307C}</a:tableStyleId>
              </a:tblPr>
              <a:tblGrid>
                <a:gridCol w="890938">
                  <a:extLst>
                    <a:ext uri="{9D8B030D-6E8A-4147-A177-3AD203B41FA5}">
                      <a16:colId xmlns:a16="http://schemas.microsoft.com/office/drawing/2014/main" val="20000"/>
                    </a:ext>
                  </a:extLst>
                </a:gridCol>
                <a:gridCol w="2751673">
                  <a:extLst>
                    <a:ext uri="{9D8B030D-6E8A-4147-A177-3AD203B41FA5}">
                      <a16:colId xmlns:a16="http://schemas.microsoft.com/office/drawing/2014/main" val="20001"/>
                    </a:ext>
                  </a:extLst>
                </a:gridCol>
              </a:tblGrid>
              <a:tr h="322629">
                <a:tc>
                  <a:txBody>
                    <a:bodyPr/>
                    <a:lstStyle/>
                    <a:p>
                      <a:r>
                        <a:rPr lang="en-US" dirty="0"/>
                        <a:t>1</a:t>
                      </a:r>
                    </a:p>
                  </a:txBody>
                  <a:tcPr/>
                </a:tc>
                <a:tc>
                  <a:txBody>
                    <a:bodyPr/>
                    <a:lstStyle/>
                    <a:p>
                      <a:r>
                        <a:rPr lang="en-US" dirty="0"/>
                        <a:t>Spruce/Fir</a:t>
                      </a:r>
                    </a:p>
                  </a:txBody>
                  <a:tcPr/>
                </a:tc>
                <a:extLst>
                  <a:ext uri="{0D108BD9-81ED-4DB2-BD59-A6C34878D82A}">
                    <a16:rowId xmlns:a16="http://schemas.microsoft.com/office/drawing/2014/main" val="10000"/>
                  </a:ext>
                </a:extLst>
              </a:tr>
              <a:tr h="322629">
                <a:tc>
                  <a:txBody>
                    <a:bodyPr/>
                    <a:lstStyle/>
                    <a:p>
                      <a:r>
                        <a:rPr lang="en-US" dirty="0"/>
                        <a:t>2</a:t>
                      </a:r>
                    </a:p>
                  </a:txBody>
                  <a:tcPr/>
                </a:tc>
                <a:tc>
                  <a:txBody>
                    <a:bodyPr/>
                    <a:lstStyle/>
                    <a:p>
                      <a:r>
                        <a:rPr lang="en-US" dirty="0" err="1"/>
                        <a:t>Lodgepole</a:t>
                      </a:r>
                      <a:r>
                        <a:rPr lang="en-US" dirty="0"/>
                        <a:t> Pine</a:t>
                      </a:r>
                    </a:p>
                  </a:txBody>
                  <a:tcPr/>
                </a:tc>
                <a:extLst>
                  <a:ext uri="{0D108BD9-81ED-4DB2-BD59-A6C34878D82A}">
                    <a16:rowId xmlns:a16="http://schemas.microsoft.com/office/drawing/2014/main" val="10001"/>
                  </a:ext>
                </a:extLst>
              </a:tr>
              <a:tr h="322629">
                <a:tc>
                  <a:txBody>
                    <a:bodyPr/>
                    <a:lstStyle/>
                    <a:p>
                      <a:r>
                        <a:rPr lang="en-US" dirty="0"/>
                        <a:t>3</a:t>
                      </a:r>
                    </a:p>
                  </a:txBody>
                  <a:tcPr/>
                </a:tc>
                <a:tc>
                  <a:txBody>
                    <a:bodyPr/>
                    <a:lstStyle/>
                    <a:p>
                      <a:r>
                        <a:rPr lang="en-US" dirty="0"/>
                        <a:t>Ponderosa Pine</a:t>
                      </a:r>
                    </a:p>
                  </a:txBody>
                  <a:tcPr/>
                </a:tc>
                <a:extLst>
                  <a:ext uri="{0D108BD9-81ED-4DB2-BD59-A6C34878D82A}">
                    <a16:rowId xmlns:a16="http://schemas.microsoft.com/office/drawing/2014/main" val="10002"/>
                  </a:ext>
                </a:extLst>
              </a:tr>
              <a:tr h="322629">
                <a:tc>
                  <a:txBody>
                    <a:bodyPr/>
                    <a:lstStyle/>
                    <a:p>
                      <a:r>
                        <a:rPr lang="en-US" dirty="0"/>
                        <a:t>4</a:t>
                      </a:r>
                    </a:p>
                  </a:txBody>
                  <a:tcPr/>
                </a:tc>
                <a:tc>
                  <a:txBody>
                    <a:bodyPr/>
                    <a:lstStyle/>
                    <a:p>
                      <a:r>
                        <a:rPr lang="en-US" dirty="0"/>
                        <a:t>Cottonwood/Willow</a:t>
                      </a:r>
                    </a:p>
                  </a:txBody>
                  <a:tcPr/>
                </a:tc>
                <a:extLst>
                  <a:ext uri="{0D108BD9-81ED-4DB2-BD59-A6C34878D82A}">
                    <a16:rowId xmlns:a16="http://schemas.microsoft.com/office/drawing/2014/main" val="10003"/>
                  </a:ext>
                </a:extLst>
              </a:tr>
              <a:tr h="322629">
                <a:tc>
                  <a:txBody>
                    <a:bodyPr/>
                    <a:lstStyle/>
                    <a:p>
                      <a:r>
                        <a:rPr lang="en-US" dirty="0"/>
                        <a:t>5</a:t>
                      </a:r>
                    </a:p>
                  </a:txBody>
                  <a:tcPr/>
                </a:tc>
                <a:tc>
                  <a:txBody>
                    <a:bodyPr/>
                    <a:lstStyle/>
                    <a:p>
                      <a:r>
                        <a:rPr lang="en-US" dirty="0"/>
                        <a:t>Aspen</a:t>
                      </a:r>
                    </a:p>
                  </a:txBody>
                  <a:tcPr/>
                </a:tc>
                <a:extLst>
                  <a:ext uri="{0D108BD9-81ED-4DB2-BD59-A6C34878D82A}">
                    <a16:rowId xmlns:a16="http://schemas.microsoft.com/office/drawing/2014/main" val="10004"/>
                  </a:ext>
                </a:extLst>
              </a:tr>
              <a:tr h="322629">
                <a:tc>
                  <a:txBody>
                    <a:bodyPr/>
                    <a:lstStyle/>
                    <a:p>
                      <a:r>
                        <a:rPr lang="en-US" dirty="0"/>
                        <a:t>6</a:t>
                      </a:r>
                    </a:p>
                  </a:txBody>
                  <a:tcPr/>
                </a:tc>
                <a:tc>
                  <a:txBody>
                    <a:bodyPr/>
                    <a:lstStyle/>
                    <a:p>
                      <a:r>
                        <a:rPr lang="en-US" dirty="0"/>
                        <a:t>Douglas-Fir</a:t>
                      </a:r>
                    </a:p>
                  </a:txBody>
                  <a:tcPr/>
                </a:tc>
                <a:extLst>
                  <a:ext uri="{0D108BD9-81ED-4DB2-BD59-A6C34878D82A}">
                    <a16:rowId xmlns:a16="http://schemas.microsoft.com/office/drawing/2014/main" val="10005"/>
                  </a:ext>
                </a:extLst>
              </a:tr>
              <a:tr h="322629">
                <a:tc>
                  <a:txBody>
                    <a:bodyPr/>
                    <a:lstStyle/>
                    <a:p>
                      <a:r>
                        <a:rPr lang="en-US" dirty="0"/>
                        <a:t>7</a:t>
                      </a:r>
                    </a:p>
                  </a:txBody>
                  <a:tcPr/>
                </a:tc>
                <a:tc>
                  <a:txBody>
                    <a:bodyPr/>
                    <a:lstStyle/>
                    <a:p>
                      <a:r>
                        <a:rPr lang="en-US" dirty="0" err="1"/>
                        <a:t>Krummholz</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9745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 calcmode="lin" valueType="num">
                                      <p:cBhvr additive="base">
                                        <p:cTn id="1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 calcmode="lin" valueType="num">
                                      <p:cBhvr additive="base">
                                        <p:cTn id="16"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7" end="7"/>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8" end="8"/>
                                            </p:txEl>
                                          </p:spTgt>
                                        </p:tgtEl>
                                        <p:attrNameLst>
                                          <p:attrName>style.visibility</p:attrName>
                                        </p:attrNameLst>
                                      </p:cBhvr>
                                      <p:to>
                                        <p:strVal val="visible"/>
                                      </p:to>
                                    </p:set>
                                    <p:anim calcmode="lin" valueType="num">
                                      <p:cBhvr additive="base">
                                        <p:cTn id="20"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Dataset description</a:t>
            </a:r>
          </a:p>
        </p:txBody>
      </p:sp>
      <p:sp>
        <p:nvSpPr>
          <p:cNvPr id="3" name="TextBox 2"/>
          <p:cNvSpPr txBox="1"/>
          <p:nvPr/>
        </p:nvSpPr>
        <p:spPr>
          <a:xfrm>
            <a:off x="1783828" y="1621310"/>
            <a:ext cx="4616970" cy="400110"/>
          </a:xfrm>
          <a:prstGeom prst="rect">
            <a:avLst/>
          </a:prstGeom>
          <a:noFill/>
        </p:spPr>
        <p:txBody>
          <a:bodyPr wrap="square" rtlCol="0">
            <a:spAutoFit/>
          </a:bodyPr>
          <a:lstStyle/>
          <a:p>
            <a:r>
              <a:rPr lang="en-US" sz="2000" dirty="0"/>
              <a:t>Distribution of Wilderness Area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566" y="2263514"/>
            <a:ext cx="6641568" cy="4289778"/>
          </a:xfrm>
          <a:prstGeom prst="rect">
            <a:avLst/>
          </a:prstGeom>
        </p:spPr>
      </p:pic>
    </p:spTree>
    <p:extLst>
      <p:ext uri="{BB962C8B-B14F-4D97-AF65-F5344CB8AC3E}">
        <p14:creationId xmlns:p14="http://schemas.microsoft.com/office/powerpoint/2010/main" val="954303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00222" y="169839"/>
            <a:ext cx="10058400" cy="1609344"/>
          </a:xfrm>
        </p:spPr>
        <p:txBody>
          <a:bodyPr/>
          <a:lstStyle/>
          <a:p>
            <a:r>
              <a:rPr lang="en-US" dirty="0"/>
              <a:t>2. Dataset description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828" y="1886892"/>
            <a:ext cx="6041939" cy="3964075"/>
          </a:xfrm>
          <a:prstGeom prst="rect">
            <a:avLst/>
          </a:prstGeom>
        </p:spPr>
      </p:pic>
      <p:sp>
        <p:nvSpPr>
          <p:cNvPr id="6" name="TextBox 5"/>
          <p:cNvSpPr txBox="1"/>
          <p:nvPr/>
        </p:nvSpPr>
        <p:spPr>
          <a:xfrm>
            <a:off x="1394084" y="1379073"/>
            <a:ext cx="4616970" cy="400110"/>
          </a:xfrm>
          <a:prstGeom prst="rect">
            <a:avLst/>
          </a:prstGeom>
          <a:noFill/>
        </p:spPr>
        <p:txBody>
          <a:bodyPr wrap="square" rtlCol="0">
            <a:spAutoFit/>
          </a:bodyPr>
          <a:lstStyle/>
          <a:p>
            <a:r>
              <a:rPr lang="en-US" sz="2000" dirty="0"/>
              <a:t>Distribution of Soil Type</a:t>
            </a:r>
          </a:p>
        </p:txBody>
      </p:sp>
      <p:sp>
        <p:nvSpPr>
          <p:cNvPr id="7" name="TextBox 6"/>
          <p:cNvSpPr txBox="1"/>
          <p:nvPr/>
        </p:nvSpPr>
        <p:spPr>
          <a:xfrm>
            <a:off x="1932828" y="5958676"/>
            <a:ext cx="8320444" cy="646331"/>
          </a:xfrm>
          <a:prstGeom prst="rect">
            <a:avLst/>
          </a:prstGeom>
          <a:noFill/>
        </p:spPr>
        <p:txBody>
          <a:bodyPr wrap="square" rtlCol="0">
            <a:spAutoFit/>
          </a:bodyPr>
          <a:lstStyle/>
          <a:p>
            <a:r>
              <a:rPr lang="en-US" dirty="0"/>
              <a:t>Soil Type 29 Outstands Others: </a:t>
            </a:r>
          </a:p>
          <a:p>
            <a:r>
              <a:rPr lang="en-US" dirty="0"/>
              <a:t>	Como </a:t>
            </a:r>
            <a:r>
              <a:rPr lang="mr-IN" dirty="0"/>
              <a:t>–</a:t>
            </a:r>
            <a:r>
              <a:rPr lang="en-US" dirty="0"/>
              <a:t> </a:t>
            </a:r>
            <a:r>
              <a:rPr lang="en-US" dirty="0" err="1"/>
              <a:t>Legault</a:t>
            </a:r>
            <a:r>
              <a:rPr lang="en-US" dirty="0"/>
              <a:t> Families Complex, extremely Stony  </a:t>
            </a:r>
          </a:p>
        </p:txBody>
      </p:sp>
    </p:spTree>
    <p:extLst>
      <p:ext uri="{BB962C8B-B14F-4D97-AF65-F5344CB8AC3E}">
        <p14:creationId xmlns:p14="http://schemas.microsoft.com/office/powerpoint/2010/main" val="1393473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Data cleaning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56" y="3868716"/>
            <a:ext cx="10758910" cy="2312259"/>
          </a:xfrm>
          <a:prstGeom prst="rect">
            <a:avLst/>
          </a:prstGeom>
        </p:spPr>
      </p:pic>
      <p:sp>
        <p:nvSpPr>
          <p:cNvPr id="4" name="TextBox 3"/>
          <p:cNvSpPr txBox="1"/>
          <p:nvPr/>
        </p:nvSpPr>
        <p:spPr>
          <a:xfrm>
            <a:off x="1447656" y="1979477"/>
            <a:ext cx="6292811" cy="1754326"/>
          </a:xfrm>
          <a:prstGeom prst="rect">
            <a:avLst/>
          </a:prstGeom>
          <a:noFill/>
        </p:spPr>
        <p:txBody>
          <a:bodyPr wrap="square" rtlCol="0">
            <a:spAutoFit/>
          </a:bodyPr>
          <a:lstStyle/>
          <a:p>
            <a:pPr marL="285750" indent="-285750">
              <a:buFont typeface="Courier New" charset="0"/>
              <a:buChar char="o"/>
            </a:pPr>
            <a:r>
              <a:rPr lang="en-US" dirty="0"/>
              <a:t>The Dataset is Complete</a:t>
            </a:r>
          </a:p>
          <a:p>
            <a:pPr marL="285750" indent="-285750">
              <a:buFont typeface="Courier New" charset="0"/>
              <a:buChar char="o"/>
            </a:pPr>
            <a:endParaRPr lang="en-US" dirty="0"/>
          </a:p>
          <a:p>
            <a:pPr marL="285750" indent="-285750">
              <a:buFont typeface="Courier New" charset="0"/>
              <a:buChar char="o"/>
            </a:pPr>
            <a:r>
              <a:rPr lang="en-US" dirty="0"/>
              <a:t>The Initial Dataset does not have Column Names</a:t>
            </a:r>
          </a:p>
          <a:p>
            <a:r>
              <a:rPr lang="en-US" dirty="0"/>
              <a:t>	</a:t>
            </a:r>
          </a:p>
          <a:p>
            <a:r>
              <a:rPr lang="en-US" dirty="0"/>
              <a:t>	--  Add Column Names to the Dataset</a:t>
            </a:r>
          </a:p>
          <a:p>
            <a:pPr marL="285750" indent="-285750">
              <a:buFont typeface="Courier New" charset="0"/>
              <a:buChar char="o"/>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8275" y="1550327"/>
            <a:ext cx="2235200" cy="1612900"/>
          </a:xfrm>
          <a:prstGeom prst="rect">
            <a:avLst/>
          </a:prstGeom>
        </p:spPr>
      </p:pic>
    </p:spTree>
    <p:extLst>
      <p:ext uri="{BB962C8B-B14F-4D97-AF65-F5344CB8AC3E}">
        <p14:creationId xmlns:p14="http://schemas.microsoft.com/office/powerpoint/2010/main" val="39481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calcmode="lin" valueType="num">
                                      <p:cBhvr additive="base">
                                        <p:cTn id="1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 calcmode="lin" valueType="num">
                                      <p:cBhvr additive="base">
                                        <p:cTn id="1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 calcmode="lin" valueType="num">
                                      <p:cBhvr additive="base">
                                        <p:cTn id="2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514613"/>
            <a:ext cx="10058400" cy="1609344"/>
          </a:xfrm>
        </p:spPr>
        <p:txBody>
          <a:bodyPr/>
          <a:lstStyle/>
          <a:p>
            <a:r>
              <a:rPr lang="en-US" dirty="0"/>
              <a:t>3. Exploratory data analysis</a:t>
            </a:r>
          </a:p>
        </p:txBody>
      </p:sp>
      <p:sp>
        <p:nvSpPr>
          <p:cNvPr id="3" name="TextBox 2"/>
          <p:cNvSpPr txBox="1"/>
          <p:nvPr/>
        </p:nvSpPr>
        <p:spPr>
          <a:xfrm>
            <a:off x="1329551" y="1724644"/>
            <a:ext cx="3259226" cy="523220"/>
          </a:xfrm>
          <a:prstGeom prst="rect">
            <a:avLst/>
          </a:prstGeom>
          <a:noFill/>
        </p:spPr>
        <p:txBody>
          <a:bodyPr wrap="none" rtlCol="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lang="en-US" altLang="zh-CN" sz="2800" dirty="0"/>
              <a:t>3.1</a:t>
            </a:r>
            <a:r>
              <a:rPr lang="zh-CN" altLang="en-US" sz="2800" dirty="0"/>
              <a:t> </a:t>
            </a:r>
            <a:r>
              <a:rPr lang="en-US" altLang="zh-CN" sz="2800" dirty="0"/>
              <a:t>Check Outliers</a:t>
            </a:r>
            <a:endParaRPr lang="en-US"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37" y="2383437"/>
            <a:ext cx="3359627" cy="29980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071" y="2383437"/>
            <a:ext cx="3387267" cy="299803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0987" y="2388384"/>
            <a:ext cx="4234457" cy="2993085"/>
          </a:xfrm>
          <a:prstGeom prst="rect">
            <a:avLst/>
          </a:prstGeom>
        </p:spPr>
      </p:pic>
      <p:sp>
        <p:nvSpPr>
          <p:cNvPr id="4" name="TextBox 3"/>
          <p:cNvSpPr txBox="1"/>
          <p:nvPr/>
        </p:nvSpPr>
        <p:spPr>
          <a:xfrm>
            <a:off x="297309" y="5640949"/>
            <a:ext cx="3916712" cy="338554"/>
          </a:xfrm>
          <a:prstGeom prst="rect">
            <a:avLst/>
          </a:prstGeom>
          <a:noFill/>
        </p:spPr>
        <p:txBody>
          <a:bodyPr wrap="square" rtlCol="0">
            <a:spAutoFit/>
          </a:bodyPr>
          <a:lstStyle/>
          <a:p>
            <a:r>
              <a:rPr lang="en-US" sz="1600" dirty="0" err="1"/>
              <a:t>Horizontal_Distance_To_Hydrology</a:t>
            </a:r>
            <a:endParaRPr lang="en-US" sz="1600" dirty="0"/>
          </a:p>
        </p:txBody>
      </p:sp>
      <p:sp>
        <p:nvSpPr>
          <p:cNvPr id="5" name="TextBox 4"/>
          <p:cNvSpPr txBox="1"/>
          <p:nvPr/>
        </p:nvSpPr>
        <p:spPr>
          <a:xfrm>
            <a:off x="4871133" y="5610171"/>
            <a:ext cx="1773242" cy="369332"/>
          </a:xfrm>
          <a:prstGeom prst="rect">
            <a:avLst/>
          </a:prstGeom>
          <a:noFill/>
        </p:spPr>
        <p:txBody>
          <a:bodyPr wrap="none" rtlCol="0">
            <a:spAutoFit/>
          </a:bodyPr>
          <a:lstStyle/>
          <a:p>
            <a:r>
              <a:rPr lang="en-US"/>
              <a:t>Hillshade_3pm</a:t>
            </a:r>
          </a:p>
        </p:txBody>
      </p:sp>
      <p:sp>
        <p:nvSpPr>
          <p:cNvPr id="6" name="TextBox 5"/>
          <p:cNvSpPr txBox="1"/>
          <p:nvPr/>
        </p:nvSpPr>
        <p:spPr>
          <a:xfrm>
            <a:off x="9623686" y="5610171"/>
            <a:ext cx="1166986" cy="369332"/>
          </a:xfrm>
          <a:prstGeom prst="rect">
            <a:avLst/>
          </a:prstGeom>
          <a:noFill/>
        </p:spPr>
        <p:txBody>
          <a:bodyPr wrap="none" rtlCol="0">
            <a:spAutoFit/>
          </a:bodyPr>
          <a:lstStyle/>
          <a:p>
            <a:r>
              <a:rPr lang="en-US"/>
              <a:t>Elevation</a:t>
            </a:r>
          </a:p>
        </p:txBody>
      </p:sp>
    </p:spTree>
    <p:extLst>
      <p:ext uri="{BB962C8B-B14F-4D97-AF65-F5344CB8AC3E}">
        <p14:creationId xmlns:p14="http://schemas.microsoft.com/office/powerpoint/2010/main" val="745384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9858" r="19159"/>
          <a:stretch/>
        </p:blipFill>
        <p:spPr>
          <a:xfrm>
            <a:off x="419726" y="1802566"/>
            <a:ext cx="5576342" cy="4572000"/>
          </a:xfrm>
          <a:prstGeom prst="rect">
            <a:avLst/>
          </a:prstGeom>
        </p:spPr>
      </p:pic>
      <p:sp>
        <p:nvSpPr>
          <p:cNvPr id="4" name="Title 1"/>
          <p:cNvSpPr>
            <a:spLocks noGrp="1"/>
          </p:cNvSpPr>
          <p:nvPr>
            <p:ph type="title"/>
          </p:nvPr>
        </p:nvSpPr>
        <p:spPr>
          <a:xfrm>
            <a:off x="260380" y="-114974"/>
            <a:ext cx="10058400" cy="1609344"/>
          </a:xfrm>
        </p:spPr>
        <p:txBody>
          <a:bodyPr/>
          <a:lstStyle/>
          <a:p>
            <a:r>
              <a:rPr lang="en-US" dirty="0"/>
              <a:t>3. Exploratory data analysis</a:t>
            </a:r>
          </a:p>
        </p:txBody>
      </p:sp>
      <p:sp>
        <p:nvSpPr>
          <p:cNvPr id="5" name="TextBox 4"/>
          <p:cNvSpPr txBox="1"/>
          <p:nvPr/>
        </p:nvSpPr>
        <p:spPr>
          <a:xfrm>
            <a:off x="6218970" y="2123957"/>
            <a:ext cx="6377216" cy="3785652"/>
          </a:xfrm>
          <a:prstGeom prst="rect">
            <a:avLst/>
          </a:prstGeom>
          <a:noFill/>
        </p:spPr>
        <p:txBody>
          <a:bodyPr wrap="square" rtlCol="0">
            <a:spAutoFit/>
          </a:bodyPr>
          <a:lstStyle/>
          <a:p>
            <a:pPr marL="285750" indent="-285750">
              <a:buFont typeface="Arial" charset="0"/>
              <a:buChar char="•"/>
            </a:pPr>
            <a:r>
              <a:rPr lang="en-US" sz="2000" dirty="0"/>
              <a:t>Hillshape_9am &amp; Hillshape_3pm = -0.78</a:t>
            </a:r>
          </a:p>
          <a:p>
            <a:endParaRPr lang="en-US" sz="2000" dirty="0"/>
          </a:p>
          <a:p>
            <a:pPr marL="285750" indent="-285750">
              <a:buFont typeface="Arial" charset="0"/>
              <a:buChar char="•"/>
            </a:pPr>
            <a:r>
              <a:rPr lang="en-US" sz="2000" dirty="0">
                <a:solidFill>
                  <a:srgbClr val="AC2400"/>
                </a:solidFill>
              </a:rPr>
              <a:t>Aspect &amp; Hillshape_3pm = 0.65</a:t>
            </a:r>
            <a:endParaRPr lang="en-US" sz="2000" dirty="0"/>
          </a:p>
          <a:p>
            <a:endParaRPr lang="en-US" sz="2000" dirty="0"/>
          </a:p>
          <a:p>
            <a:pPr marL="285750" indent="-285750">
              <a:buFont typeface="Arial" charset="0"/>
              <a:buChar char="•"/>
            </a:pPr>
            <a:r>
              <a:rPr lang="en-US" sz="2000" dirty="0"/>
              <a:t>Vertical_Distance_To_Hydrology &amp; </a:t>
            </a:r>
            <a:r>
              <a:rPr lang="en-US" sz="2000" dirty="0" err="1"/>
              <a:t>Horizontal_Distance_To_Hydroplogy</a:t>
            </a:r>
            <a:r>
              <a:rPr lang="en-US" sz="2000" dirty="0"/>
              <a:t> = 0.61</a:t>
            </a:r>
          </a:p>
          <a:p>
            <a:endParaRPr lang="en-US" sz="2000" dirty="0"/>
          </a:p>
          <a:p>
            <a:pPr marL="285750" indent="-285750">
              <a:buFont typeface="Arial" charset="0"/>
              <a:buChar char="•"/>
            </a:pPr>
            <a:r>
              <a:rPr lang="en-US" sz="2000" dirty="0">
                <a:solidFill>
                  <a:srgbClr val="AC2400"/>
                </a:solidFill>
              </a:rPr>
              <a:t>Hillshade_Noon &amp; Hillshade_3pm = 0.59</a:t>
            </a:r>
            <a:endParaRPr lang="en-US" sz="2000" dirty="0"/>
          </a:p>
          <a:p>
            <a:endParaRPr lang="en-US" sz="2000" dirty="0"/>
          </a:p>
          <a:p>
            <a:pPr marL="285750" indent="-285750">
              <a:buFont typeface="Arial" charset="0"/>
              <a:buChar char="•"/>
            </a:pPr>
            <a:r>
              <a:rPr lang="en-US" sz="2000" dirty="0"/>
              <a:t>Aspect &amp; Hillshape_9am = -0.58</a:t>
            </a:r>
          </a:p>
          <a:p>
            <a:endParaRPr lang="en-US" sz="2000" dirty="0"/>
          </a:p>
          <a:p>
            <a:pPr marL="285750" indent="-285750">
              <a:buFont typeface="Arial" charset="0"/>
              <a:buChar char="•"/>
            </a:pPr>
            <a:r>
              <a:rPr lang="en-US" sz="2000" dirty="0">
                <a:solidFill>
                  <a:srgbClr val="AC2400"/>
                </a:solidFill>
              </a:rPr>
              <a:t>Hillshade_Noon &amp; Slope = -0.53</a:t>
            </a:r>
          </a:p>
        </p:txBody>
      </p:sp>
    </p:spTree>
    <p:extLst>
      <p:ext uri="{BB962C8B-B14F-4D97-AF65-F5344CB8AC3E}">
        <p14:creationId xmlns:p14="http://schemas.microsoft.com/office/powerpoint/2010/main" val="37451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1079</TotalTime>
  <Words>853</Words>
  <Application>Microsoft Office PowerPoint</Application>
  <PresentationFormat>Widescreen</PresentationFormat>
  <Paragraphs>203</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Cambria Math</vt:lpstr>
      <vt:lpstr>Courier New</vt:lpstr>
      <vt:lpstr>Rockwell</vt:lpstr>
      <vt:lpstr>Rockwell Condensed</vt:lpstr>
      <vt:lpstr>Rockwell Extra Bold</vt:lpstr>
      <vt:lpstr>Wingdings</vt:lpstr>
      <vt:lpstr>Wood Type</vt:lpstr>
      <vt:lpstr>Forest cover classification         -- stat 5003</vt:lpstr>
      <vt:lpstr>PowerPoint Presentation</vt:lpstr>
      <vt:lpstr>PowerPoint Presentation</vt:lpstr>
      <vt:lpstr>2. Dataset description</vt:lpstr>
      <vt:lpstr>2. Dataset description</vt:lpstr>
      <vt:lpstr>2. Dataset description</vt:lpstr>
      <vt:lpstr>3. Data cleaning</vt:lpstr>
      <vt:lpstr>3. Exploratory data analysis</vt:lpstr>
      <vt:lpstr>3. Exploratory data analysis</vt:lpstr>
      <vt:lpstr>3. Exploratory data analysis</vt:lpstr>
      <vt:lpstr>4. Feature engineering</vt:lpstr>
      <vt:lpstr>5. Classification algorithms</vt:lpstr>
      <vt:lpstr>6. Classification performance        -- knn </vt:lpstr>
      <vt:lpstr>6. Classification performance        -- knn </vt:lpstr>
      <vt:lpstr>6. Classification performance        -- LDA </vt:lpstr>
      <vt:lpstr>PowerPoint Presentation</vt:lpstr>
      <vt:lpstr>PowerPoint Presentation</vt:lpstr>
      <vt:lpstr>PowerPoint Presentation</vt:lpstr>
      <vt:lpstr>PowerPoint Presentation</vt:lpstr>
      <vt:lpstr>PowerPoint Presentation</vt:lpstr>
      <vt:lpstr>PowerPoint Presentation</vt:lpstr>
      <vt:lpstr>6. Classification performance        -- SVM </vt:lpstr>
      <vt:lpstr>7. Model comparison</vt:lpstr>
      <vt:lpstr>7. Model comparison</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5003 Group Assignment Group Assignment</dc:title>
  <dc:creator>Yilin Wang</dc:creator>
  <cp:lastModifiedBy>Liu Yujun</cp:lastModifiedBy>
  <cp:revision>129</cp:revision>
  <dcterms:created xsi:type="dcterms:W3CDTF">2019-11-05T05:16:59Z</dcterms:created>
  <dcterms:modified xsi:type="dcterms:W3CDTF">2020-04-08T15:31:57Z</dcterms:modified>
</cp:coreProperties>
</file>