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8" r:id="rId9"/>
    <p:sldId id="264" r:id="rId10"/>
    <p:sldId id="265" r:id="rId11"/>
    <p:sldId id="266" r:id="rId12"/>
    <p:sldId id="262" r:id="rId13"/>
    <p:sldId id="270" r:id="rId14"/>
    <p:sldId id="271" r:id="rId15"/>
    <p:sldId id="267" r:id="rId16"/>
    <p:sldId id="26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281" r:id="rId27"/>
    <p:sldId id="282" r:id="rId28"/>
    <p:sldId id="280" r:id="rId29"/>
    <p:sldId id="283" r:id="rId30"/>
    <p:sldId id="284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A8B"/>
    <a:srgbClr val="9D6F91"/>
    <a:srgbClr val="A6669A"/>
    <a:srgbClr val="AB61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1EDE3-2510-4A13-B667-EFC09CFD803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B509136-8BD7-4268-97EA-80DB07B46AAD}">
      <dgm:prSet phldrT="[Text]" custT="1"/>
      <dgm:spPr/>
      <dgm:t>
        <a:bodyPr/>
        <a:lstStyle/>
        <a:p>
          <a:r>
            <a:rPr lang="en-US" sz="1800" dirty="0" smtClean="0"/>
            <a:t>DBMS</a:t>
          </a:r>
          <a:endParaRPr lang="en-IN" sz="1800" dirty="0"/>
        </a:p>
      </dgm:t>
    </dgm:pt>
    <dgm:pt modelId="{26117B81-FF78-4660-890A-44803D7CEE45}" type="parTrans" cxnId="{E78143FB-0FE4-409E-AC8D-369485896029}">
      <dgm:prSet/>
      <dgm:spPr/>
      <dgm:t>
        <a:bodyPr/>
        <a:lstStyle/>
        <a:p>
          <a:endParaRPr lang="en-IN"/>
        </a:p>
      </dgm:t>
    </dgm:pt>
    <dgm:pt modelId="{FB56B874-B22E-4F6F-BC6E-ACE468AEBD73}" type="sibTrans" cxnId="{E78143FB-0FE4-409E-AC8D-369485896029}">
      <dgm:prSet/>
      <dgm:spPr/>
      <dgm:t>
        <a:bodyPr/>
        <a:lstStyle/>
        <a:p>
          <a:endParaRPr lang="en-IN"/>
        </a:p>
      </dgm:t>
    </dgm:pt>
    <dgm:pt modelId="{0A37FDF9-46F3-4348-BAB0-7EF229287AF0}">
      <dgm:prSet phldrT="[Text]" custT="1"/>
      <dgm:spPr/>
      <dgm:t>
        <a:bodyPr/>
        <a:lstStyle/>
        <a:p>
          <a:r>
            <a:rPr lang="en-US" sz="1800" dirty="0" smtClean="0"/>
            <a:t>Relational DBMS</a:t>
          </a:r>
          <a:endParaRPr lang="en-IN" sz="1800" dirty="0"/>
        </a:p>
      </dgm:t>
    </dgm:pt>
    <dgm:pt modelId="{3B0D6291-67D5-4A9A-AB5C-72F15A947A61}" type="parTrans" cxnId="{9CFADDBD-47AF-4272-A690-87FA4C134426}">
      <dgm:prSet/>
      <dgm:spPr/>
      <dgm:t>
        <a:bodyPr/>
        <a:lstStyle/>
        <a:p>
          <a:endParaRPr lang="en-IN"/>
        </a:p>
      </dgm:t>
    </dgm:pt>
    <dgm:pt modelId="{6DDCB246-7BD0-479F-BF1A-639769C3064B}" type="sibTrans" cxnId="{9CFADDBD-47AF-4272-A690-87FA4C134426}">
      <dgm:prSet/>
      <dgm:spPr/>
      <dgm:t>
        <a:bodyPr/>
        <a:lstStyle/>
        <a:p>
          <a:endParaRPr lang="en-IN"/>
        </a:p>
      </dgm:t>
    </dgm:pt>
    <dgm:pt modelId="{AC3C2143-C5C8-4DAD-AE74-96E70181479B}">
      <dgm:prSet phldrT="[Text]" custT="1"/>
      <dgm:spPr/>
      <dgm:t>
        <a:bodyPr/>
        <a:lstStyle/>
        <a:p>
          <a:r>
            <a:rPr lang="en-US" sz="1800" dirty="0" smtClean="0"/>
            <a:t>Object Oriented DBMS</a:t>
          </a:r>
          <a:endParaRPr lang="en-IN" sz="1800" dirty="0"/>
        </a:p>
      </dgm:t>
    </dgm:pt>
    <dgm:pt modelId="{1FFA0858-4A71-4523-A19C-41795CD8FB8C}" type="parTrans" cxnId="{72323C83-104C-4791-BE03-4B4A0D1B7067}">
      <dgm:prSet/>
      <dgm:spPr/>
      <dgm:t>
        <a:bodyPr/>
        <a:lstStyle/>
        <a:p>
          <a:endParaRPr lang="en-IN"/>
        </a:p>
      </dgm:t>
    </dgm:pt>
    <dgm:pt modelId="{0D2869C9-591C-4DD8-901D-D295AB3EE0BD}" type="sibTrans" cxnId="{72323C83-104C-4791-BE03-4B4A0D1B7067}">
      <dgm:prSet/>
      <dgm:spPr/>
      <dgm:t>
        <a:bodyPr/>
        <a:lstStyle/>
        <a:p>
          <a:endParaRPr lang="en-IN"/>
        </a:p>
      </dgm:t>
    </dgm:pt>
    <dgm:pt modelId="{0EC14B84-3A06-48E0-881D-0D9BFA3258E2}">
      <dgm:prSet phldrT="[Text]" custT="1"/>
      <dgm:spPr/>
      <dgm:t>
        <a:bodyPr/>
        <a:lstStyle/>
        <a:p>
          <a:r>
            <a:rPr lang="en-US" sz="1800" dirty="0" smtClean="0"/>
            <a:t>SQL DBMS</a:t>
          </a:r>
          <a:endParaRPr lang="en-IN" sz="1800" dirty="0"/>
        </a:p>
      </dgm:t>
    </dgm:pt>
    <dgm:pt modelId="{E37D7A9D-0153-445E-B7CC-EFE3A486A3A6}" type="parTrans" cxnId="{DD138336-C13B-4138-9427-05984674E93E}">
      <dgm:prSet/>
      <dgm:spPr/>
      <dgm:t>
        <a:bodyPr/>
        <a:lstStyle/>
        <a:p>
          <a:endParaRPr lang="en-IN"/>
        </a:p>
      </dgm:t>
    </dgm:pt>
    <dgm:pt modelId="{6B265F74-1108-412C-B7FB-601BC475D106}" type="sibTrans" cxnId="{DD138336-C13B-4138-9427-05984674E93E}">
      <dgm:prSet/>
      <dgm:spPr/>
      <dgm:t>
        <a:bodyPr/>
        <a:lstStyle/>
        <a:p>
          <a:endParaRPr lang="en-IN"/>
        </a:p>
      </dgm:t>
    </dgm:pt>
    <dgm:pt modelId="{4365A8F7-821B-45F6-8CA4-0636E151744E}" type="pres">
      <dgm:prSet presAssocID="{D971EDE3-2510-4A13-B667-EFC09CFD8039}" presName="Name0" presStyleCnt="0">
        <dgm:presLayoutVars>
          <dgm:dir/>
          <dgm:animLvl val="lvl"/>
          <dgm:resizeHandles val="exact"/>
        </dgm:presLayoutVars>
      </dgm:prSet>
      <dgm:spPr/>
    </dgm:pt>
    <dgm:pt modelId="{24B5E30B-E27E-4F35-9C2B-26A6B0B118E3}" type="pres">
      <dgm:prSet presAssocID="{1B509136-8BD7-4268-97EA-80DB07B46AAD}" presName="parTxOnly" presStyleLbl="node1" presStyleIdx="0" presStyleCnt="4" custScaleX="69307" custScaleY="68015" custLinFactY="-1991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6B5DD6-587C-4129-A348-F19CD0AE2515}" type="pres">
      <dgm:prSet presAssocID="{FB56B874-B22E-4F6F-BC6E-ACE468AEBD73}" presName="parTxOnlySpace" presStyleCnt="0"/>
      <dgm:spPr/>
    </dgm:pt>
    <dgm:pt modelId="{F6E28303-73D9-4284-8BD7-8305BD1D9C06}" type="pres">
      <dgm:prSet presAssocID="{0A37FDF9-46F3-4348-BAB0-7EF229287AF0}" presName="parTxOnly" presStyleLbl="node1" presStyleIdx="1" presStyleCnt="4" custScaleX="64799" custScaleY="62580" custLinFactY="-1991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0C07BE-0270-4BD3-B8A6-33D0556D3248}" type="pres">
      <dgm:prSet presAssocID="{6DDCB246-7BD0-479F-BF1A-639769C3064B}" presName="parTxOnlySpace" presStyleCnt="0"/>
      <dgm:spPr/>
    </dgm:pt>
    <dgm:pt modelId="{C15A96FE-0B70-4259-AC01-CB1BE75597FD}" type="pres">
      <dgm:prSet presAssocID="{0EC14B84-3A06-48E0-881D-0D9BFA3258E2}" presName="parTxOnly" presStyleLbl="node1" presStyleIdx="2" presStyleCnt="4" custScaleX="53945" custScaleY="62580" custLinFactY="-1991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237CF4-D51A-44DB-A8C2-FFF12804A983}" type="pres">
      <dgm:prSet presAssocID="{6B265F74-1108-412C-B7FB-601BC475D106}" presName="parTxOnlySpace" presStyleCnt="0"/>
      <dgm:spPr/>
    </dgm:pt>
    <dgm:pt modelId="{A0CF7907-FC35-4A70-89E7-386F179C4AAD}" type="pres">
      <dgm:prSet presAssocID="{AC3C2143-C5C8-4DAD-AE74-96E70181479B}" presName="parTxOnly" presStyleLbl="node1" presStyleIdx="3" presStyleCnt="4" custScaleX="68873" custScaleY="62580" custLinFactY="-1991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CFADDBD-47AF-4272-A690-87FA4C134426}" srcId="{D971EDE3-2510-4A13-B667-EFC09CFD8039}" destId="{0A37FDF9-46F3-4348-BAB0-7EF229287AF0}" srcOrd="1" destOrd="0" parTransId="{3B0D6291-67D5-4A9A-AB5C-72F15A947A61}" sibTransId="{6DDCB246-7BD0-479F-BF1A-639769C3064B}"/>
    <dgm:cxn modelId="{477F3714-6345-4AB7-94A1-C89631599515}" type="presOf" srcId="{AC3C2143-C5C8-4DAD-AE74-96E70181479B}" destId="{A0CF7907-FC35-4A70-89E7-386F179C4AAD}" srcOrd="0" destOrd="0" presId="urn:microsoft.com/office/officeart/2005/8/layout/chevron1"/>
    <dgm:cxn modelId="{A241080D-13EE-4879-8C8C-EB09EB86C86A}" type="presOf" srcId="{D971EDE3-2510-4A13-B667-EFC09CFD8039}" destId="{4365A8F7-821B-45F6-8CA4-0636E151744E}" srcOrd="0" destOrd="0" presId="urn:microsoft.com/office/officeart/2005/8/layout/chevron1"/>
    <dgm:cxn modelId="{E78143FB-0FE4-409E-AC8D-369485896029}" srcId="{D971EDE3-2510-4A13-B667-EFC09CFD8039}" destId="{1B509136-8BD7-4268-97EA-80DB07B46AAD}" srcOrd="0" destOrd="0" parTransId="{26117B81-FF78-4660-890A-44803D7CEE45}" sibTransId="{FB56B874-B22E-4F6F-BC6E-ACE468AEBD73}"/>
    <dgm:cxn modelId="{DD138336-C13B-4138-9427-05984674E93E}" srcId="{D971EDE3-2510-4A13-B667-EFC09CFD8039}" destId="{0EC14B84-3A06-48E0-881D-0D9BFA3258E2}" srcOrd="2" destOrd="0" parTransId="{E37D7A9D-0153-445E-B7CC-EFE3A486A3A6}" sibTransId="{6B265F74-1108-412C-B7FB-601BC475D106}"/>
    <dgm:cxn modelId="{B7549C83-F472-445B-AF1F-CAE7E22789C5}" type="presOf" srcId="{0A37FDF9-46F3-4348-BAB0-7EF229287AF0}" destId="{F6E28303-73D9-4284-8BD7-8305BD1D9C06}" srcOrd="0" destOrd="0" presId="urn:microsoft.com/office/officeart/2005/8/layout/chevron1"/>
    <dgm:cxn modelId="{D4AB9BB2-4E25-437A-A876-C9D74F5BA6C3}" type="presOf" srcId="{1B509136-8BD7-4268-97EA-80DB07B46AAD}" destId="{24B5E30B-E27E-4F35-9C2B-26A6B0B118E3}" srcOrd="0" destOrd="0" presId="urn:microsoft.com/office/officeart/2005/8/layout/chevron1"/>
    <dgm:cxn modelId="{20202139-9B9E-411B-A332-EB6F634C68A8}" type="presOf" srcId="{0EC14B84-3A06-48E0-881D-0D9BFA3258E2}" destId="{C15A96FE-0B70-4259-AC01-CB1BE75597FD}" srcOrd="0" destOrd="0" presId="urn:microsoft.com/office/officeart/2005/8/layout/chevron1"/>
    <dgm:cxn modelId="{72323C83-104C-4791-BE03-4B4A0D1B7067}" srcId="{D971EDE3-2510-4A13-B667-EFC09CFD8039}" destId="{AC3C2143-C5C8-4DAD-AE74-96E70181479B}" srcOrd="3" destOrd="0" parTransId="{1FFA0858-4A71-4523-A19C-41795CD8FB8C}" sibTransId="{0D2869C9-591C-4DD8-901D-D295AB3EE0BD}"/>
    <dgm:cxn modelId="{B5D94564-943E-4E2F-8DC6-C462E5A2ECE8}" type="presParOf" srcId="{4365A8F7-821B-45F6-8CA4-0636E151744E}" destId="{24B5E30B-E27E-4F35-9C2B-26A6B0B118E3}" srcOrd="0" destOrd="0" presId="urn:microsoft.com/office/officeart/2005/8/layout/chevron1"/>
    <dgm:cxn modelId="{3E4F937D-8096-484E-B4FC-FCB2CC905C11}" type="presParOf" srcId="{4365A8F7-821B-45F6-8CA4-0636E151744E}" destId="{E56B5DD6-587C-4129-A348-F19CD0AE2515}" srcOrd="1" destOrd="0" presId="urn:microsoft.com/office/officeart/2005/8/layout/chevron1"/>
    <dgm:cxn modelId="{08B3877C-6821-4F04-A24F-91A9BF9300FA}" type="presParOf" srcId="{4365A8F7-821B-45F6-8CA4-0636E151744E}" destId="{F6E28303-73D9-4284-8BD7-8305BD1D9C06}" srcOrd="2" destOrd="0" presId="urn:microsoft.com/office/officeart/2005/8/layout/chevron1"/>
    <dgm:cxn modelId="{28F42816-A4D2-4F49-AAFE-F7F1656390D6}" type="presParOf" srcId="{4365A8F7-821B-45F6-8CA4-0636E151744E}" destId="{D20C07BE-0270-4BD3-B8A6-33D0556D3248}" srcOrd="3" destOrd="0" presId="urn:microsoft.com/office/officeart/2005/8/layout/chevron1"/>
    <dgm:cxn modelId="{64EBE854-04E1-48CD-BDC8-924C1D1AC15D}" type="presParOf" srcId="{4365A8F7-821B-45F6-8CA4-0636E151744E}" destId="{C15A96FE-0B70-4259-AC01-CB1BE75597FD}" srcOrd="4" destOrd="0" presId="urn:microsoft.com/office/officeart/2005/8/layout/chevron1"/>
    <dgm:cxn modelId="{80B629B0-DFEC-41D6-9CEC-E0C67019B1A5}" type="presParOf" srcId="{4365A8F7-821B-45F6-8CA4-0636E151744E}" destId="{4A237CF4-D51A-44DB-A8C2-FFF12804A983}" srcOrd="5" destOrd="0" presId="urn:microsoft.com/office/officeart/2005/8/layout/chevron1"/>
    <dgm:cxn modelId="{42D3EEB2-5A39-446E-9D56-23F0B433393A}" type="presParOf" srcId="{4365A8F7-821B-45F6-8CA4-0636E151744E}" destId="{A0CF7907-FC35-4A70-89E7-386F179C4AA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4B5E30B-E27E-4F35-9C2B-26A6B0B118E3}">
      <dsp:nvSpPr>
        <dsp:cNvPr id="0" name=""/>
        <dsp:cNvSpPr/>
      </dsp:nvSpPr>
      <dsp:spPr>
        <a:xfrm>
          <a:off x="2376" y="0"/>
          <a:ext cx="2593483" cy="10180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DBMS</a:t>
          </a:r>
          <a:endParaRPr lang="en-IN" sz="1800" kern="1200" dirty="0"/>
        </a:p>
      </dsp:txBody>
      <dsp:txXfrm>
        <a:off x="2376" y="0"/>
        <a:ext cx="2593483" cy="1018054"/>
      </dsp:txXfrm>
    </dsp:sp>
    <dsp:sp modelId="{F6E28303-73D9-4284-8BD7-8305BD1D9C06}">
      <dsp:nvSpPr>
        <dsp:cNvPr id="0" name=""/>
        <dsp:cNvSpPr/>
      </dsp:nvSpPr>
      <dsp:spPr>
        <a:xfrm>
          <a:off x="2221657" y="0"/>
          <a:ext cx="2424793" cy="9367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Relational DBMS</a:t>
          </a:r>
          <a:endParaRPr lang="en-IN" sz="1800" kern="1200" dirty="0"/>
        </a:p>
      </dsp:txBody>
      <dsp:txXfrm>
        <a:off x="2221657" y="0"/>
        <a:ext cx="2424793" cy="936703"/>
      </dsp:txXfrm>
    </dsp:sp>
    <dsp:sp modelId="{C15A96FE-0B70-4259-AC01-CB1BE75597FD}">
      <dsp:nvSpPr>
        <dsp:cNvPr id="0" name=""/>
        <dsp:cNvSpPr/>
      </dsp:nvSpPr>
      <dsp:spPr>
        <a:xfrm>
          <a:off x="4272248" y="0"/>
          <a:ext cx="2018634" cy="9367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SQL DBMS</a:t>
          </a:r>
          <a:endParaRPr lang="en-IN" sz="1800" kern="1200" dirty="0"/>
        </a:p>
      </dsp:txBody>
      <dsp:txXfrm>
        <a:off x="4272248" y="0"/>
        <a:ext cx="2018634" cy="936703"/>
      </dsp:txXfrm>
    </dsp:sp>
    <dsp:sp modelId="{A0CF7907-FC35-4A70-89E7-386F179C4AAD}">
      <dsp:nvSpPr>
        <dsp:cNvPr id="0" name=""/>
        <dsp:cNvSpPr/>
      </dsp:nvSpPr>
      <dsp:spPr>
        <a:xfrm>
          <a:off x="5916680" y="0"/>
          <a:ext cx="2577243" cy="9367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Object Oriented DBMS</a:t>
          </a:r>
          <a:endParaRPr lang="en-IN" sz="1800" kern="1200" dirty="0"/>
        </a:p>
      </dsp:txBody>
      <dsp:txXfrm>
        <a:off x="5916680" y="0"/>
        <a:ext cx="2577243" cy="93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3B311-E5CB-427C-857D-938A3611FA17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A98D1-0153-42EF-8D20-7308F417116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in your employee table.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with a salary over 30000.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first and last names for everyone that's under 30 years old.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first name, last name, and salary for anyone with "Programmer" in their title.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whose last name contains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first name for everyone whose first name equals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Potsy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over 80 years old.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whose last name ends in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ith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A98D1-0153-42EF-8D20-7308F4171163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in your employee table.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with a salary over 30000.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first and last names for everyone that's under 30 years old.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first name, last name, and salary for anyone with "Programmer" in their title.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whose last name contains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first name for everyone whose first name equals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Potsy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over 80 years old.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whose last name ends in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ith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A98D1-0153-42EF-8D20-7308F4171163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in your employee table.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with a salary over 30000.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first and last names for everyone that's under 30 years old.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first name, last name, and salary for anyone with "Programmer" in their title.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whose last name contains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first name for everyone whose first name equals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Potsy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over 80 years old.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whose last name ends in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ith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A98D1-0153-42EF-8D20-7308F4171163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in your employee table.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with a salary over 30000.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first and last names for everyone that's under 30 years old.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first name, last name, and salary for anyone with "Programmer" in their title.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whose last name contains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first name for everyone whose first name equals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Potsy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over 80 years old.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whose last name ends in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ith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  <a:endParaRPr lang="en-I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A98D1-0153-42EF-8D20-7308F4171163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in your employee table.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with a salary over 30000.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first and last names for everyone that's under 30 years old.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first name, last name, and salary for anyone with "Programmer" in their title.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whose last name contains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first name for everyone whose first name equals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Potsy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over 80 years old.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whose last name ends in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ith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A98D1-0153-42EF-8D20-7308F4171163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in your employee table.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with a salary over 30000.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first and last names for everyone that's under 30 years old.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first name, last name, and salary for anyone with "Programmer" in their title.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whose last name contains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first name for everyone whose first name equals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Potsy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over 80 years old.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all columns for everyone whose last name ends in "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ith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A98D1-0153-42EF-8D20-7308F4171163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B0E-9A0A-4571-91C2-935EE449D392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440-D2CF-409E-A381-7585629098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B0E-9A0A-4571-91C2-935EE449D392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440-D2CF-409E-A381-7585629098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B0E-9A0A-4571-91C2-935EE449D392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440-D2CF-409E-A381-7585629098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B0E-9A0A-4571-91C2-935EE449D392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440-D2CF-409E-A381-7585629098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B0E-9A0A-4571-91C2-935EE449D392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440-D2CF-409E-A381-7585629098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B0E-9A0A-4571-91C2-935EE449D392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440-D2CF-409E-A381-7585629098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B0E-9A0A-4571-91C2-935EE449D392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440-D2CF-409E-A381-7585629098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B0E-9A0A-4571-91C2-935EE449D392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440-D2CF-409E-A381-7585629098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B0E-9A0A-4571-91C2-935EE449D392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440-D2CF-409E-A381-7585629098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B0E-9A0A-4571-91C2-935EE449D392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440-D2CF-409E-A381-7585629098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B0E-9A0A-4571-91C2-935EE449D392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440-D2CF-409E-A381-7585629098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DB0E-9A0A-4571-91C2-935EE449D392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D440-D2CF-409E-A381-7585629098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– to – Many Relationships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0808"/>
            <a:ext cx="554461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– to – Many Relationships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115616" y="1844824"/>
            <a:ext cx="180020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652120" y="1844824"/>
            <a:ext cx="180020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Roles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381040" y="4223821"/>
            <a:ext cx="180020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Roles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403648" y="2492896"/>
            <a:ext cx="115212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03648" y="3140968"/>
            <a:ext cx="115212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40152" y="2492896"/>
            <a:ext cx="115212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40152" y="3140968"/>
            <a:ext cx="115212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07904" y="4871893"/>
            <a:ext cx="115212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ser_id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07904" y="5447957"/>
            <a:ext cx="115212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ole_id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40152" y="3789040"/>
            <a:ext cx="115212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Rights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4" idx="1"/>
            <a:endCxn id="20" idx="3"/>
          </p:cNvCxnSpPr>
          <p:nvPr/>
        </p:nvCxnSpPr>
        <p:spPr>
          <a:xfrm rot="10800000">
            <a:off x="2555776" y="2708921"/>
            <a:ext cx="1152128" cy="237899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3"/>
            <a:endCxn id="22" idx="1"/>
          </p:cNvCxnSpPr>
          <p:nvPr/>
        </p:nvCxnSpPr>
        <p:spPr>
          <a:xfrm flipV="1">
            <a:off x="4860032" y="2708920"/>
            <a:ext cx="1080120" cy="295506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DB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4929411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Database </a:t>
            </a:r>
            <a:r>
              <a:rPr lang="en-IN" dirty="0"/>
              <a:t>schema is the skeleton structure that represents the logical view of </a:t>
            </a:r>
            <a:r>
              <a:rPr lang="en-IN" dirty="0" smtClean="0"/>
              <a:t>the database</a:t>
            </a:r>
          </a:p>
          <a:p>
            <a:r>
              <a:rPr lang="en-IN" dirty="0"/>
              <a:t>A database schema defines its entities and the </a:t>
            </a:r>
            <a:r>
              <a:rPr lang="en-IN" dirty="0" smtClean="0"/>
              <a:t>relationship </a:t>
            </a:r>
            <a:r>
              <a:rPr lang="en-IN" dirty="0"/>
              <a:t>among them</a:t>
            </a:r>
            <a:r>
              <a:rPr lang="en-IN" dirty="0" smtClean="0"/>
              <a:t>.</a:t>
            </a:r>
          </a:p>
          <a:p>
            <a:r>
              <a:rPr lang="en-IN" dirty="0"/>
              <a:t>A database schema can be divided broadly into two </a:t>
            </a:r>
            <a:r>
              <a:rPr lang="en-IN" dirty="0" smtClean="0"/>
              <a:t>categories:</a:t>
            </a:r>
            <a:endParaRPr lang="en-IN" dirty="0"/>
          </a:p>
          <a:p>
            <a:pPr lvl="1"/>
            <a:r>
              <a:rPr lang="en-IN" b="1" dirty="0"/>
              <a:t>Physical Database Schema</a:t>
            </a:r>
            <a:r>
              <a:rPr lang="en-IN" dirty="0"/>
              <a:t> − This schema pertains to the actual storage of data and its form of storage like files, indices, etc. It defines how the data will be stored in a secondary storage</a:t>
            </a:r>
            <a:r>
              <a:rPr lang="en-IN" dirty="0" smtClean="0"/>
              <a:t>. Specification </a:t>
            </a:r>
            <a:r>
              <a:rPr lang="en-IN" dirty="0"/>
              <a:t>all tables and </a:t>
            </a:r>
            <a:r>
              <a:rPr lang="en-IN" dirty="0" smtClean="0"/>
              <a:t>columns,  </a:t>
            </a:r>
            <a:r>
              <a:rPr lang="en-IN" dirty="0"/>
              <a:t>Foreign keys </a:t>
            </a:r>
            <a:r>
              <a:rPr lang="en-IN" dirty="0" smtClean="0"/>
              <a:t>used </a:t>
            </a:r>
            <a:r>
              <a:rPr lang="en-IN" dirty="0"/>
              <a:t>to identify relationships between tables.</a:t>
            </a:r>
          </a:p>
          <a:p>
            <a:pPr lvl="1"/>
            <a:r>
              <a:rPr lang="en-IN" b="1" dirty="0"/>
              <a:t>Logical Database Schema</a:t>
            </a:r>
            <a:r>
              <a:rPr lang="en-IN" dirty="0"/>
              <a:t> − This schema defines all the logical constraints that need to be applied on the data stored. It defines tables, views, and integrity constraints.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 Model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52128"/>
            <a:ext cx="8229600" cy="676672"/>
          </a:xfrm>
        </p:spPr>
        <p:txBody>
          <a:bodyPr/>
          <a:lstStyle/>
          <a:p>
            <a:pPr algn="ctr">
              <a:buNone/>
            </a:pPr>
            <a:r>
              <a:rPr lang="en-US" b="1" u="sng" dirty="0" smtClean="0"/>
              <a:t>Entity</a:t>
            </a:r>
            <a:endParaRPr lang="en-IN" b="1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88840"/>
            <a:ext cx="748883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 Model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52128"/>
            <a:ext cx="8229600" cy="676672"/>
          </a:xfrm>
        </p:spPr>
        <p:txBody>
          <a:bodyPr/>
          <a:lstStyle/>
          <a:p>
            <a:pPr algn="ctr">
              <a:buNone/>
            </a:pPr>
            <a:r>
              <a:rPr lang="en-US" b="1" u="sng" dirty="0" smtClean="0"/>
              <a:t>Entity with Relationship</a:t>
            </a:r>
            <a:endParaRPr lang="en-IN" b="1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224293" cy="330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Entities with Hierarchy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08720"/>
            <a:ext cx="609600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713387"/>
          </a:xfrm>
          <a:solidFill>
            <a:schemeClr val="bg2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Pronounced S-Q-L or “See-</a:t>
            </a:r>
            <a:r>
              <a:rPr lang="en-US" dirty="0" err="1" smtClean="0"/>
              <a:t>Quel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Standard language to work in all Relational databases</a:t>
            </a:r>
          </a:p>
          <a:p>
            <a:r>
              <a:rPr lang="en-US" dirty="0" smtClean="0"/>
              <a:t>Effectively used to Insert, Search, Update, Delete database records.</a:t>
            </a:r>
          </a:p>
          <a:p>
            <a:r>
              <a:rPr lang="en-US" dirty="0" smtClean="0"/>
              <a:t>Beyond that … Optimizing, Maintaining databases and much more.</a:t>
            </a:r>
          </a:p>
          <a:p>
            <a:r>
              <a:rPr lang="en-US" dirty="0" smtClean="0"/>
              <a:t>SQL is used in Relational Databases like Oracle, MySQL, MS SQL Server, Sybase etc.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9"/>
            <a:ext cx="8496944" cy="2880319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DDL – Data Definition Language</a:t>
            </a:r>
          </a:p>
          <a:p>
            <a:r>
              <a:rPr lang="en-US" dirty="0" smtClean="0"/>
              <a:t>DML – Data Manipulation Language</a:t>
            </a:r>
          </a:p>
          <a:p>
            <a:r>
              <a:rPr lang="en-US" dirty="0" smtClean="0"/>
              <a:t>DCL – Data Control Language</a:t>
            </a:r>
          </a:p>
          <a:p>
            <a:r>
              <a:rPr lang="en-US" dirty="0" smtClean="0"/>
              <a:t>TCL – Transaction Control Language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- Data Definition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4536503"/>
          </a:xfrm>
          <a:solidFill>
            <a:schemeClr val="bg2">
              <a:lumMod val="7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To </a:t>
            </a:r>
            <a:r>
              <a:rPr lang="en-IN" dirty="0"/>
              <a:t>define the database </a:t>
            </a:r>
            <a:r>
              <a:rPr lang="en-IN" dirty="0" smtClean="0"/>
              <a:t>schema</a:t>
            </a:r>
          </a:p>
          <a:p>
            <a:r>
              <a:rPr lang="en-US" dirty="0" smtClean="0"/>
              <a:t>DDL Commands:</a:t>
            </a:r>
          </a:p>
          <a:p>
            <a:pPr lvl="1" fontAlgn="base"/>
            <a:r>
              <a:rPr lang="en-IN" b="1" dirty="0" smtClean="0"/>
              <a:t>CREATE :</a:t>
            </a:r>
            <a:r>
              <a:rPr lang="en-IN" dirty="0" smtClean="0"/>
              <a:t> to </a:t>
            </a:r>
            <a:r>
              <a:rPr lang="en-IN" dirty="0"/>
              <a:t>create the database or its objects (like table, index, function, views, store procedure and triggers).</a:t>
            </a:r>
          </a:p>
          <a:p>
            <a:pPr lvl="1" fontAlgn="base"/>
            <a:r>
              <a:rPr lang="en-IN" b="1" dirty="0" smtClean="0"/>
              <a:t>DROP</a:t>
            </a:r>
            <a:r>
              <a:rPr lang="en-IN" dirty="0"/>
              <a:t> </a:t>
            </a:r>
            <a:r>
              <a:rPr lang="en-IN" dirty="0" smtClean="0"/>
              <a:t>: to </a:t>
            </a:r>
            <a:r>
              <a:rPr lang="en-IN" dirty="0"/>
              <a:t>delete objects from the database.</a:t>
            </a:r>
          </a:p>
          <a:p>
            <a:pPr lvl="1" fontAlgn="base"/>
            <a:r>
              <a:rPr lang="en-IN" b="1" dirty="0" smtClean="0"/>
              <a:t>ALTER </a:t>
            </a:r>
            <a:r>
              <a:rPr lang="en-IN" dirty="0" smtClean="0"/>
              <a:t>: to </a:t>
            </a:r>
            <a:r>
              <a:rPr lang="en-IN" dirty="0"/>
              <a:t>alter the structure of the database.</a:t>
            </a:r>
          </a:p>
          <a:p>
            <a:pPr lvl="1" fontAlgn="base"/>
            <a:r>
              <a:rPr lang="en-IN" b="1" dirty="0" smtClean="0"/>
              <a:t>TRUNCATE </a:t>
            </a:r>
            <a:r>
              <a:rPr lang="en-IN" dirty="0" smtClean="0"/>
              <a:t>: to </a:t>
            </a:r>
            <a:r>
              <a:rPr lang="en-IN" dirty="0"/>
              <a:t>remove all records from a table, including all spaces allocated for the records are removed</a:t>
            </a:r>
            <a:r>
              <a:rPr lang="en-IN" dirty="0" smtClean="0"/>
              <a:t>.</a:t>
            </a:r>
          </a:p>
          <a:p>
            <a:pPr lvl="1" fontAlgn="base"/>
            <a:r>
              <a:rPr lang="en-IN" b="1" dirty="0" smtClean="0"/>
              <a:t>RENAME</a:t>
            </a:r>
            <a:r>
              <a:rPr lang="en-IN" b="1" dirty="0"/>
              <a:t> </a:t>
            </a:r>
            <a:r>
              <a:rPr lang="en-IN" dirty="0" smtClean="0"/>
              <a:t>: to </a:t>
            </a:r>
            <a:r>
              <a:rPr lang="en-IN" dirty="0"/>
              <a:t>rename an object existing in the database.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- Data Manipulation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453650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/>
              <a:t>Deals </a:t>
            </a:r>
            <a:r>
              <a:rPr lang="en-IN" dirty="0"/>
              <a:t>with the manipulation of data present in </a:t>
            </a:r>
            <a:r>
              <a:rPr lang="en-IN" dirty="0" smtClean="0"/>
              <a:t>database</a:t>
            </a:r>
          </a:p>
          <a:p>
            <a:r>
              <a:rPr lang="en-US" dirty="0" smtClean="0"/>
              <a:t>DML Commands:</a:t>
            </a:r>
          </a:p>
          <a:p>
            <a:pPr lvl="1" fontAlgn="base"/>
            <a:r>
              <a:rPr lang="en-IN" b="1" dirty="0" smtClean="0"/>
              <a:t>SELECT:</a:t>
            </a:r>
            <a:r>
              <a:rPr lang="en-IN" dirty="0" smtClean="0"/>
              <a:t> to </a:t>
            </a:r>
            <a:r>
              <a:rPr lang="en-IN" dirty="0"/>
              <a:t>retrieve data from the a database.</a:t>
            </a:r>
          </a:p>
          <a:p>
            <a:pPr lvl="1" fontAlgn="base"/>
            <a:r>
              <a:rPr lang="en-IN" b="1" dirty="0" smtClean="0"/>
              <a:t>INSERT: </a:t>
            </a:r>
            <a:r>
              <a:rPr lang="en-IN" dirty="0" smtClean="0"/>
              <a:t>to </a:t>
            </a:r>
            <a:r>
              <a:rPr lang="en-IN" dirty="0"/>
              <a:t>insert data into a table.</a:t>
            </a:r>
          </a:p>
          <a:p>
            <a:pPr lvl="1" fontAlgn="base"/>
            <a:r>
              <a:rPr lang="en-IN" b="1" dirty="0" smtClean="0"/>
              <a:t>UPDATE: </a:t>
            </a:r>
            <a:r>
              <a:rPr lang="en-IN" dirty="0" smtClean="0"/>
              <a:t>to </a:t>
            </a:r>
            <a:r>
              <a:rPr lang="en-IN" dirty="0"/>
              <a:t>update existing data within a table.</a:t>
            </a:r>
          </a:p>
          <a:p>
            <a:pPr lvl="1" fontAlgn="base"/>
            <a:r>
              <a:rPr lang="en-IN" b="1" dirty="0" smtClean="0"/>
              <a:t>DELETE: </a:t>
            </a:r>
            <a:r>
              <a:rPr lang="en-IN" dirty="0" smtClean="0"/>
              <a:t>to </a:t>
            </a:r>
            <a:r>
              <a:rPr lang="en-IN" dirty="0"/>
              <a:t>delete records from a database table.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713387"/>
          </a:xfrm>
          <a:solidFill>
            <a:schemeClr val="bg2">
              <a:lumMod val="75000"/>
            </a:schemeClr>
          </a:solidFill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FACTS </a:t>
            </a:r>
            <a:r>
              <a:rPr lang="en-US" b="1" dirty="0" smtClean="0">
                <a:solidFill>
                  <a:schemeClr val="accent2"/>
                </a:solidFill>
              </a:rPr>
              <a:t>RELATED</a:t>
            </a:r>
            <a:r>
              <a:rPr lang="en-US" dirty="0" smtClean="0"/>
              <a:t> TO ANY OBJECT IN-CONSIDERATION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NAME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AGE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HEIGHT				ARE DATA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WEIGHT				</a:t>
            </a:r>
            <a:r>
              <a:rPr lang="en-US" b="1" dirty="0" smtClean="0">
                <a:solidFill>
                  <a:schemeClr val="accent2"/>
                </a:solidFill>
              </a:rPr>
              <a:t>RELATED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PICTURE (IMAGE)			TO A PERSON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FILE (PROFILE)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4355976" y="1988840"/>
            <a:ext cx="792088" cy="33123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DCL - Data Control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453650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/>
              <a:t>Deals </a:t>
            </a:r>
            <a:r>
              <a:rPr lang="en-IN" dirty="0"/>
              <a:t>with the rights, permissions and other controls of the database system</a:t>
            </a:r>
            <a:r>
              <a:rPr lang="en-IN" dirty="0" smtClean="0"/>
              <a:t>.</a:t>
            </a:r>
          </a:p>
          <a:p>
            <a:r>
              <a:rPr lang="en-US" dirty="0" smtClean="0"/>
              <a:t>DCL Commands:</a:t>
            </a:r>
          </a:p>
          <a:p>
            <a:pPr lvl="1" fontAlgn="base"/>
            <a:r>
              <a:rPr lang="en-IN" b="1" dirty="0" smtClean="0"/>
              <a:t>GRANT</a:t>
            </a:r>
            <a:r>
              <a:rPr lang="en-IN" dirty="0" smtClean="0"/>
              <a:t>: gives </a:t>
            </a:r>
            <a:r>
              <a:rPr lang="en-IN" dirty="0"/>
              <a:t>user’s access privileges to database.</a:t>
            </a:r>
          </a:p>
          <a:p>
            <a:pPr lvl="1" fontAlgn="base"/>
            <a:r>
              <a:rPr lang="en-IN" b="1" dirty="0" smtClean="0"/>
              <a:t>REVOKE: </a:t>
            </a:r>
            <a:r>
              <a:rPr lang="en-IN" dirty="0" smtClean="0"/>
              <a:t>withdraw </a:t>
            </a:r>
            <a:r>
              <a:rPr lang="en-IN" dirty="0"/>
              <a:t>user’s access privileges given by using the GRANT command.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CL – Transaction Control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453650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/>
              <a:t>Deals </a:t>
            </a:r>
            <a:r>
              <a:rPr lang="en-IN" dirty="0"/>
              <a:t>with the </a:t>
            </a:r>
            <a:r>
              <a:rPr lang="en-IN" dirty="0" smtClean="0"/>
              <a:t>transaction within the database.</a:t>
            </a:r>
            <a:endParaRPr lang="en-IN" dirty="0"/>
          </a:p>
          <a:p>
            <a:r>
              <a:rPr lang="en-US" dirty="0"/>
              <a:t>T</a:t>
            </a:r>
            <a:r>
              <a:rPr lang="en-US" dirty="0" smtClean="0"/>
              <a:t>CL Commands:</a:t>
            </a:r>
          </a:p>
          <a:p>
            <a:pPr lvl="1" fontAlgn="base"/>
            <a:r>
              <a:rPr lang="en-IN" b="1" dirty="0" smtClean="0"/>
              <a:t>COMMIT</a:t>
            </a:r>
            <a:r>
              <a:rPr lang="en-IN" dirty="0" smtClean="0"/>
              <a:t>: commits </a:t>
            </a:r>
            <a:r>
              <a:rPr lang="en-IN" dirty="0"/>
              <a:t>a Transaction.</a:t>
            </a:r>
          </a:p>
          <a:p>
            <a:pPr lvl="1" fontAlgn="base"/>
            <a:r>
              <a:rPr lang="en-IN" b="1" dirty="0" smtClean="0"/>
              <a:t>ROLLBACK: </a:t>
            </a:r>
            <a:r>
              <a:rPr lang="en-IN" dirty="0" smtClean="0"/>
              <a:t>rollbacks </a:t>
            </a:r>
            <a:r>
              <a:rPr lang="en-IN" dirty="0"/>
              <a:t>a transaction in case of any error occurs.</a:t>
            </a:r>
          </a:p>
          <a:p>
            <a:pPr lvl="1" fontAlgn="base"/>
            <a:r>
              <a:rPr lang="en-IN" b="1" dirty="0" smtClean="0"/>
              <a:t>SAVEPOINT</a:t>
            </a:r>
            <a:r>
              <a:rPr lang="en-IN" dirty="0" smtClean="0"/>
              <a:t>: sets </a:t>
            </a:r>
            <a:r>
              <a:rPr lang="en-IN" dirty="0"/>
              <a:t>a </a:t>
            </a:r>
            <a:r>
              <a:rPr lang="en-IN" dirty="0" smtClean="0"/>
              <a:t>save point </a:t>
            </a:r>
            <a:r>
              <a:rPr lang="en-IN" dirty="0"/>
              <a:t>within a transaction.</a:t>
            </a:r>
          </a:p>
          <a:p>
            <a:pPr lvl="1" fontAlgn="base"/>
            <a:r>
              <a:rPr lang="en-IN" b="1" dirty="0"/>
              <a:t>SET </a:t>
            </a:r>
            <a:r>
              <a:rPr lang="en-IN" b="1" dirty="0" smtClean="0"/>
              <a:t>TRANSACTION: </a:t>
            </a:r>
            <a:r>
              <a:rPr lang="en-IN" dirty="0" smtClean="0"/>
              <a:t>specify </a:t>
            </a:r>
            <a:r>
              <a:rPr lang="en-IN" dirty="0"/>
              <a:t>characteristics for the transaction.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4536503"/>
          </a:xfrm>
          <a:solidFill>
            <a:schemeClr val="bg2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char(size)</a:t>
            </a:r>
            <a:r>
              <a:rPr lang="en-IN" dirty="0" smtClean="0"/>
              <a:t>: fixed-length </a:t>
            </a:r>
            <a:r>
              <a:rPr lang="en-IN" dirty="0"/>
              <a:t>character string. Size is specified in parenthesis. Max 255 </a:t>
            </a:r>
            <a:r>
              <a:rPr lang="en-IN" dirty="0" smtClean="0"/>
              <a:t>bytes.</a:t>
            </a:r>
          </a:p>
          <a:p>
            <a:r>
              <a:rPr lang="en-IN" b="1" dirty="0" err="1" smtClean="0"/>
              <a:t>varchar</a:t>
            </a:r>
            <a:r>
              <a:rPr lang="en-IN" b="1" dirty="0" smtClean="0"/>
              <a:t>(size): </a:t>
            </a:r>
            <a:r>
              <a:rPr lang="en-IN" dirty="0" smtClean="0"/>
              <a:t>variable-length </a:t>
            </a:r>
            <a:r>
              <a:rPr lang="en-IN" dirty="0"/>
              <a:t>character string. Max size is specified in parenthesis</a:t>
            </a:r>
            <a:r>
              <a:rPr lang="en-IN" dirty="0" smtClean="0"/>
              <a:t>.</a:t>
            </a:r>
          </a:p>
          <a:p>
            <a:r>
              <a:rPr lang="en-IN" b="1" dirty="0" err="1" smtClean="0"/>
              <a:t>dateDate</a:t>
            </a:r>
            <a:r>
              <a:rPr lang="en-IN" b="1" dirty="0" smtClean="0"/>
              <a:t> </a:t>
            </a:r>
            <a:r>
              <a:rPr lang="en-IN" dirty="0" smtClean="0"/>
              <a:t>value</a:t>
            </a:r>
          </a:p>
          <a:p>
            <a:r>
              <a:rPr lang="en-IN" b="1" dirty="0" smtClean="0"/>
              <a:t>number(size): </a:t>
            </a:r>
            <a:r>
              <a:rPr lang="en-IN" dirty="0" smtClean="0"/>
              <a:t>number value with a max number of column digits specified in parenthesis.</a:t>
            </a:r>
          </a:p>
          <a:p>
            <a:r>
              <a:rPr lang="en-IN" b="1" dirty="0" smtClean="0"/>
              <a:t>number(</a:t>
            </a:r>
            <a:r>
              <a:rPr lang="en-IN" b="1" dirty="0" err="1" smtClean="0"/>
              <a:t>size,d</a:t>
            </a:r>
            <a:r>
              <a:rPr lang="en-IN" b="1" dirty="0" smtClean="0"/>
              <a:t>): </a:t>
            </a:r>
            <a:r>
              <a:rPr lang="en-IN" dirty="0" smtClean="0"/>
              <a:t>number </a:t>
            </a:r>
            <a:r>
              <a:rPr lang="en-IN" dirty="0"/>
              <a:t>value with a maximum number of digits of "size" total, with a maximum number of "d" digits to the right of the decimal.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8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DDL - 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688632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/>
              <a:t>Database:</a:t>
            </a:r>
          </a:p>
          <a:p>
            <a:pPr>
              <a:buNone/>
            </a:pPr>
            <a:r>
              <a:rPr lang="en-IN" sz="1800" dirty="0"/>
              <a:t>	</a:t>
            </a:r>
            <a:r>
              <a:rPr lang="en-IN" sz="1800" dirty="0" smtClean="0"/>
              <a:t>CREATE</a:t>
            </a:r>
            <a:r>
              <a:rPr lang="en-IN" sz="1800" dirty="0"/>
              <a:t> DATABASE </a:t>
            </a:r>
            <a:r>
              <a:rPr lang="en-IN" sz="1800" i="1" dirty="0" err="1"/>
              <a:t>databasename</a:t>
            </a:r>
            <a:r>
              <a:rPr lang="en-IN" sz="1800" dirty="0"/>
              <a:t>;</a:t>
            </a:r>
            <a:endParaRPr lang="en-IN" sz="1800" dirty="0" smtClean="0"/>
          </a:p>
          <a:p>
            <a:pPr>
              <a:buNone/>
            </a:pPr>
            <a:r>
              <a:rPr lang="en-IN" sz="1800" b="1" dirty="0" smtClean="0"/>
              <a:t>Table:</a:t>
            </a:r>
          </a:p>
          <a:p>
            <a:pPr>
              <a:buNone/>
            </a:pPr>
            <a:r>
              <a:rPr lang="en-IN" sz="1800" b="1" dirty="0"/>
              <a:t>	</a:t>
            </a:r>
            <a:r>
              <a:rPr lang="en-IN" sz="1800" b="1" dirty="0" smtClean="0"/>
              <a:t>Syntax 1:</a:t>
            </a:r>
          </a:p>
          <a:p>
            <a:pPr lvl="1">
              <a:buNone/>
            </a:pPr>
            <a:r>
              <a:rPr lang="en-IN" sz="1800" dirty="0"/>
              <a:t>	</a:t>
            </a:r>
            <a:r>
              <a:rPr lang="en-IN" sz="1800" dirty="0" smtClean="0"/>
              <a:t> CREATE TABLE employee </a:t>
            </a:r>
          </a:p>
          <a:p>
            <a:pPr lvl="2">
              <a:buNone/>
            </a:pPr>
            <a:r>
              <a:rPr lang="en-IN" sz="1800" dirty="0" smtClean="0"/>
              <a:t>(</a:t>
            </a:r>
          </a:p>
          <a:p>
            <a:pPr lvl="2">
              <a:buNone/>
            </a:pPr>
            <a:r>
              <a:rPr lang="en-IN" sz="1800" dirty="0" smtClean="0"/>
              <a:t>first </a:t>
            </a:r>
            <a:r>
              <a:rPr lang="en-IN" sz="1800" dirty="0" err="1" smtClean="0"/>
              <a:t>varchar</a:t>
            </a:r>
            <a:r>
              <a:rPr lang="en-IN" sz="1800" dirty="0" smtClean="0"/>
              <a:t>(15), </a:t>
            </a:r>
          </a:p>
          <a:p>
            <a:pPr lvl="2">
              <a:buNone/>
            </a:pPr>
            <a:r>
              <a:rPr lang="en-IN" sz="1800" dirty="0" smtClean="0"/>
              <a:t>last </a:t>
            </a:r>
            <a:r>
              <a:rPr lang="en-IN" sz="1800" dirty="0" err="1" smtClean="0"/>
              <a:t>varchar</a:t>
            </a:r>
            <a:r>
              <a:rPr lang="en-IN" sz="1800" dirty="0" smtClean="0"/>
              <a:t>(20), </a:t>
            </a:r>
          </a:p>
          <a:p>
            <a:pPr lvl="2">
              <a:buNone/>
            </a:pPr>
            <a:r>
              <a:rPr lang="en-IN" sz="1800" dirty="0" smtClean="0"/>
              <a:t>age number(3), </a:t>
            </a:r>
          </a:p>
          <a:p>
            <a:pPr lvl="2">
              <a:buNone/>
            </a:pPr>
            <a:r>
              <a:rPr lang="en-IN" sz="1800" dirty="0" smtClean="0"/>
              <a:t>address </a:t>
            </a:r>
            <a:r>
              <a:rPr lang="en-IN" sz="1800" dirty="0" err="1" smtClean="0"/>
              <a:t>varchar</a:t>
            </a:r>
            <a:r>
              <a:rPr lang="en-IN" sz="1800" dirty="0" smtClean="0"/>
              <a:t>(30), </a:t>
            </a:r>
          </a:p>
          <a:p>
            <a:pPr lvl="2">
              <a:buNone/>
            </a:pPr>
            <a:r>
              <a:rPr lang="en-IN" sz="1800" dirty="0" smtClean="0"/>
              <a:t>city </a:t>
            </a:r>
            <a:r>
              <a:rPr lang="en-IN" sz="1800" dirty="0" err="1" smtClean="0"/>
              <a:t>varchar</a:t>
            </a:r>
            <a:r>
              <a:rPr lang="en-IN" sz="1800" dirty="0" smtClean="0"/>
              <a:t>(20), </a:t>
            </a:r>
          </a:p>
          <a:p>
            <a:pPr lvl="2">
              <a:buNone/>
            </a:pPr>
            <a:r>
              <a:rPr lang="en-IN" sz="1800" dirty="0" smtClean="0"/>
              <a:t>state </a:t>
            </a:r>
            <a:r>
              <a:rPr lang="en-IN" sz="1800" dirty="0" err="1" smtClean="0"/>
              <a:t>varchar</a:t>
            </a:r>
            <a:r>
              <a:rPr lang="en-IN" sz="1800" dirty="0" smtClean="0"/>
              <a:t>(20),</a:t>
            </a:r>
          </a:p>
          <a:p>
            <a:pPr lvl="2">
              <a:buNone/>
            </a:pPr>
            <a:r>
              <a:rPr lang="en-US" sz="1800" dirty="0" smtClean="0"/>
              <a:t>salary number(10),</a:t>
            </a:r>
          </a:p>
          <a:p>
            <a:pPr lvl="2">
              <a:buNone/>
            </a:pPr>
            <a:r>
              <a:rPr lang="en-US" sz="1800" dirty="0" smtClean="0"/>
              <a:t>role </a:t>
            </a:r>
            <a:r>
              <a:rPr lang="en-IN" sz="1800" dirty="0" smtClean="0"/>
              <a:t> </a:t>
            </a:r>
            <a:r>
              <a:rPr lang="en-IN" sz="1800" dirty="0" err="1" smtClean="0"/>
              <a:t>varchar</a:t>
            </a:r>
            <a:r>
              <a:rPr lang="en-IN" sz="1800" dirty="0" smtClean="0"/>
              <a:t>(100)</a:t>
            </a:r>
            <a:endParaRPr lang="en-US" sz="1800" dirty="0" smtClean="0"/>
          </a:p>
          <a:p>
            <a:pPr lvl="2">
              <a:buNone/>
            </a:pPr>
            <a:r>
              <a:rPr lang="en-IN" sz="1800" dirty="0" smtClean="0"/>
              <a:t>);</a:t>
            </a:r>
          </a:p>
          <a:p>
            <a:pPr lvl="1">
              <a:buNone/>
            </a:pPr>
            <a:r>
              <a:rPr lang="en-IN" sz="1800" b="1" dirty="0" smtClean="0"/>
              <a:t>Syntax 2:</a:t>
            </a:r>
          </a:p>
          <a:p>
            <a:pPr lvl="1">
              <a:buNone/>
            </a:pPr>
            <a:r>
              <a:rPr lang="en-IN" sz="1800" dirty="0" smtClean="0"/>
              <a:t>	CREATE</a:t>
            </a:r>
            <a:r>
              <a:rPr lang="en-IN" sz="1800" dirty="0"/>
              <a:t> TABLE </a:t>
            </a:r>
            <a:r>
              <a:rPr lang="en-IN" sz="1800" dirty="0" err="1" smtClean="0"/>
              <a:t>TestEmp</a:t>
            </a:r>
            <a:r>
              <a:rPr lang="en-IN" sz="1800" dirty="0"/>
              <a:t> </a:t>
            </a:r>
            <a:r>
              <a:rPr lang="en-IN" sz="1800" dirty="0" smtClean="0"/>
              <a:t>AS  SELECT</a:t>
            </a:r>
            <a:r>
              <a:rPr lang="en-IN" sz="1800" dirty="0"/>
              <a:t> </a:t>
            </a:r>
            <a:r>
              <a:rPr lang="en-IN" sz="1800" dirty="0" smtClean="0"/>
              <a:t>first, age FROM</a:t>
            </a:r>
            <a:r>
              <a:rPr lang="en-IN" sz="1800" dirty="0"/>
              <a:t> </a:t>
            </a:r>
            <a:r>
              <a:rPr lang="en-IN" sz="1800" dirty="0" smtClean="0"/>
              <a:t>employee;</a:t>
            </a:r>
            <a:endParaRPr lang="en-IN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- ALTER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4536503"/>
          </a:xfrm>
          <a:solidFill>
            <a:schemeClr val="bg2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dirty="0"/>
              <a:t>To add, delete, or modify columns in an existing table.</a:t>
            </a:r>
          </a:p>
          <a:p>
            <a:r>
              <a:rPr lang="en-IN" b="1" dirty="0"/>
              <a:t>ALTER TABLE - ADD Column</a:t>
            </a:r>
          </a:p>
          <a:p>
            <a:pPr lvl="1"/>
            <a:r>
              <a:rPr lang="en-IN" sz="3200" dirty="0"/>
              <a:t>ALTER TABLE employee ADD </a:t>
            </a:r>
            <a:r>
              <a:rPr lang="en-US" sz="3200" dirty="0"/>
              <a:t>email </a:t>
            </a:r>
            <a:r>
              <a:rPr lang="en-IN" sz="3200" dirty="0" err="1"/>
              <a:t>varchar</a:t>
            </a:r>
            <a:r>
              <a:rPr lang="en-IN" sz="3200" dirty="0"/>
              <a:t>(100);</a:t>
            </a:r>
          </a:p>
          <a:p>
            <a:pPr lvl="1"/>
            <a:r>
              <a:rPr lang="en-IN" sz="3200" dirty="0"/>
              <a:t>ALTER TABLE employee ADD </a:t>
            </a:r>
            <a:r>
              <a:rPr lang="en-IN" sz="3200" dirty="0" err="1"/>
              <a:t>DateOfBirth</a:t>
            </a:r>
            <a:r>
              <a:rPr lang="en-IN" sz="3200" dirty="0"/>
              <a:t> date;</a:t>
            </a:r>
          </a:p>
          <a:p>
            <a:r>
              <a:rPr lang="en-IN" b="1" dirty="0"/>
              <a:t>ALTER TABLE – DROP Column</a:t>
            </a:r>
          </a:p>
          <a:p>
            <a:pPr lvl="1"/>
            <a:r>
              <a:rPr lang="en-IN" sz="3200" dirty="0"/>
              <a:t>ALTER TABLE employee DROP COLUMN email;</a:t>
            </a:r>
          </a:p>
          <a:p>
            <a:r>
              <a:rPr lang="en-IN" b="1" dirty="0"/>
              <a:t>ALTER TABLE – MODIFY Column</a:t>
            </a:r>
          </a:p>
          <a:p>
            <a:pPr lvl="1"/>
            <a:r>
              <a:rPr lang="en-IN" sz="3200" dirty="0"/>
              <a:t>ALTER TABLE employee MODIFY COLUMN email </a:t>
            </a:r>
            <a:r>
              <a:rPr lang="en-IN" sz="3200" dirty="0" err="1"/>
              <a:t>varchar</a:t>
            </a:r>
            <a:r>
              <a:rPr lang="en-IN" sz="3200" dirty="0"/>
              <a:t>(150);</a:t>
            </a:r>
          </a:p>
          <a:p>
            <a:pPr lvl="1"/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-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4680520"/>
          </a:xfrm>
          <a:solidFill>
            <a:schemeClr val="bg2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Syntax 1:</a:t>
            </a:r>
          </a:p>
          <a:p>
            <a:pPr>
              <a:buNone/>
            </a:pPr>
            <a:r>
              <a:rPr lang="en-IN" dirty="0" smtClean="0"/>
              <a:t>Insert into employee </a:t>
            </a:r>
          </a:p>
          <a:p>
            <a:pPr>
              <a:buNone/>
            </a:pPr>
            <a:r>
              <a:rPr lang="en-IN" dirty="0" smtClean="0"/>
              <a:t>values </a:t>
            </a:r>
          </a:p>
          <a:p>
            <a:pPr>
              <a:buNone/>
            </a:pPr>
            <a:r>
              <a:rPr lang="en-IN" dirty="0" smtClean="0"/>
              <a:t>	('Luke', 'Duke', 45, '2130 Boars Nest', </a:t>
            </a:r>
            <a:br>
              <a:rPr lang="en-IN" dirty="0" smtClean="0"/>
            </a:br>
            <a:r>
              <a:rPr lang="en-IN" dirty="0" smtClean="0"/>
              <a:t>'Hazard Co', 'Georgia‘, 11000, ‘Programmer’);</a:t>
            </a:r>
          </a:p>
          <a:p>
            <a:pPr>
              <a:buNone/>
            </a:pPr>
            <a:r>
              <a:rPr lang="en-IN" b="1" dirty="0" smtClean="0"/>
              <a:t>Syntax 2:</a:t>
            </a:r>
          </a:p>
          <a:p>
            <a:pPr>
              <a:buNone/>
            </a:pPr>
            <a:r>
              <a:rPr lang="en-IN" dirty="0" smtClean="0"/>
              <a:t>Insert into employee</a:t>
            </a:r>
            <a:br>
              <a:rPr lang="en-IN" dirty="0" smtClean="0"/>
            </a:br>
            <a:r>
              <a:rPr lang="en-IN" dirty="0" smtClean="0"/>
              <a:t>(first, last, age)</a:t>
            </a:r>
            <a:br>
              <a:rPr lang="en-IN" dirty="0" smtClean="0"/>
            </a:br>
            <a:r>
              <a:rPr lang="en-IN" dirty="0" smtClean="0"/>
              <a:t>values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('Luke', 'Duke', 45);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DML -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536503"/>
          </a:xfrm>
          <a:solidFill>
            <a:schemeClr val="bg2">
              <a:lumMod val="7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To </a:t>
            </a:r>
            <a:r>
              <a:rPr lang="en-IN" dirty="0"/>
              <a:t>query the database and retrieve selected data that match the </a:t>
            </a:r>
            <a:r>
              <a:rPr lang="en-IN" dirty="0" smtClean="0"/>
              <a:t>criteria.</a:t>
            </a:r>
          </a:p>
          <a:p>
            <a:r>
              <a:rPr lang="en-US" b="1" dirty="0" smtClean="0"/>
              <a:t>Syntax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select "column1" [,"column2",…] from "tablename" [where "condition"];</a:t>
            </a:r>
          </a:p>
          <a:p>
            <a:r>
              <a:rPr lang="en-IN" dirty="0"/>
              <a:t>Conditional selections used in the </a:t>
            </a:r>
            <a:r>
              <a:rPr lang="en-IN" b="1" dirty="0"/>
              <a:t>where</a:t>
            </a:r>
            <a:r>
              <a:rPr lang="en-IN" dirty="0"/>
              <a:t> clause:</a:t>
            </a:r>
          </a:p>
          <a:p>
            <a:pPr lvl="1"/>
            <a:r>
              <a:rPr lang="en-IN" dirty="0" smtClean="0"/>
              <a:t>= Equal</a:t>
            </a:r>
          </a:p>
          <a:p>
            <a:pPr lvl="1"/>
            <a:r>
              <a:rPr lang="en-IN" dirty="0" smtClean="0"/>
              <a:t>&gt; Greater than</a:t>
            </a:r>
          </a:p>
          <a:p>
            <a:pPr lvl="1"/>
            <a:r>
              <a:rPr lang="en-IN" dirty="0" smtClean="0"/>
              <a:t>&lt; Less than</a:t>
            </a:r>
          </a:p>
          <a:p>
            <a:pPr lvl="1"/>
            <a:r>
              <a:rPr lang="en-IN" dirty="0" smtClean="0"/>
              <a:t>&gt;= Greater </a:t>
            </a:r>
            <a:r>
              <a:rPr lang="en-IN" dirty="0"/>
              <a:t>than or </a:t>
            </a:r>
            <a:r>
              <a:rPr lang="en-IN" dirty="0" smtClean="0"/>
              <a:t>equal</a:t>
            </a:r>
          </a:p>
          <a:p>
            <a:pPr lvl="1"/>
            <a:r>
              <a:rPr lang="en-IN" dirty="0" smtClean="0"/>
              <a:t>&lt;= Less </a:t>
            </a:r>
            <a:r>
              <a:rPr lang="en-IN" dirty="0"/>
              <a:t>than or </a:t>
            </a:r>
            <a:r>
              <a:rPr lang="en-IN" dirty="0" smtClean="0"/>
              <a:t>equal</a:t>
            </a:r>
          </a:p>
          <a:p>
            <a:pPr lvl="1"/>
            <a:r>
              <a:rPr lang="en-IN" dirty="0" smtClean="0"/>
              <a:t>&lt;&gt; Not </a:t>
            </a:r>
            <a:r>
              <a:rPr lang="en-IN" dirty="0"/>
              <a:t>equal </a:t>
            </a:r>
            <a:r>
              <a:rPr lang="en-IN" dirty="0" smtClean="0"/>
              <a:t>to</a:t>
            </a:r>
          </a:p>
          <a:p>
            <a:pPr lvl="1"/>
            <a:r>
              <a:rPr lang="en-IN" dirty="0" smtClean="0"/>
              <a:t>LIKE - pattern </a:t>
            </a:r>
            <a:r>
              <a:rPr lang="en-IN" dirty="0"/>
              <a:t>matching </a:t>
            </a:r>
            <a:r>
              <a:rPr lang="en-IN" dirty="0" smtClean="0"/>
              <a:t>operator, </a:t>
            </a:r>
            <a:r>
              <a:rPr lang="en-IN" dirty="0"/>
              <a:t>percent sign "%" can be used as a wild card to match any possible character that might appear before or after the characters specified</a:t>
            </a:r>
            <a:endParaRPr lang="en-US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</a:t>
            </a:r>
            <a:r>
              <a:rPr lang="en-US" smtClean="0"/>
              <a:t>- SELECT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53650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select * from employee;</a:t>
            </a:r>
          </a:p>
          <a:p>
            <a:pPr>
              <a:buNone/>
            </a:pPr>
            <a:r>
              <a:rPr lang="en-IN" dirty="0" smtClean="0"/>
              <a:t>select first, last, city from employee;</a:t>
            </a:r>
          </a:p>
          <a:p>
            <a:pPr>
              <a:buNone/>
            </a:pPr>
            <a:r>
              <a:rPr lang="en-IN" dirty="0" smtClean="0"/>
              <a:t>select * from employee where first = ‘Luke';</a:t>
            </a:r>
          </a:p>
          <a:p>
            <a:pPr>
              <a:buNone/>
            </a:pPr>
            <a:r>
              <a:rPr lang="en-IN" dirty="0" smtClean="0"/>
              <a:t>select last, city, age from employee where age &gt; 30;</a:t>
            </a:r>
          </a:p>
          <a:p>
            <a:pPr>
              <a:buNone/>
            </a:pPr>
            <a:r>
              <a:rPr lang="en-IN" dirty="0" smtClean="0"/>
              <a:t>select first, last, city, state from employee where first LIKE ‘L%';  </a:t>
            </a:r>
          </a:p>
          <a:p>
            <a:pPr>
              <a:buNone/>
            </a:pPr>
            <a:r>
              <a:rPr lang="en-IN" dirty="0" smtClean="0"/>
              <a:t>select first, last, city, state from employee where first LIKE ‘%k%'; 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4536503"/>
          </a:xfrm>
          <a:solidFill>
            <a:schemeClr val="bg2">
              <a:lumMod val="75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IN" dirty="0"/>
              <a:t>Select all columns for </a:t>
            </a:r>
            <a:r>
              <a:rPr lang="en-IN" dirty="0" smtClean="0"/>
              <a:t>all from employee </a:t>
            </a:r>
            <a:r>
              <a:rPr lang="en-IN" dirty="0"/>
              <a:t>table.</a:t>
            </a:r>
          </a:p>
          <a:p>
            <a:r>
              <a:rPr lang="en-IN" dirty="0"/>
              <a:t>Select all columns </a:t>
            </a:r>
            <a:r>
              <a:rPr lang="en-IN" dirty="0" smtClean="0"/>
              <a:t>with </a:t>
            </a:r>
            <a:r>
              <a:rPr lang="en-IN" dirty="0"/>
              <a:t>a salary </a:t>
            </a:r>
            <a:r>
              <a:rPr lang="en-IN" dirty="0" smtClean="0"/>
              <a:t> greater than 10000</a:t>
            </a:r>
            <a:r>
              <a:rPr lang="en-IN" dirty="0"/>
              <a:t>.</a:t>
            </a:r>
          </a:p>
          <a:p>
            <a:r>
              <a:rPr lang="en-IN" dirty="0"/>
              <a:t>Select first and last names </a:t>
            </a:r>
            <a:r>
              <a:rPr lang="en-IN" dirty="0" smtClean="0"/>
              <a:t> who are less than 30 </a:t>
            </a:r>
            <a:r>
              <a:rPr lang="en-IN" dirty="0"/>
              <a:t>years old.</a:t>
            </a:r>
          </a:p>
          <a:p>
            <a:r>
              <a:rPr lang="en-IN" dirty="0"/>
              <a:t>Select first name, last name, and salary </a:t>
            </a:r>
            <a:r>
              <a:rPr lang="en-IN" dirty="0" smtClean="0"/>
              <a:t>for </a:t>
            </a:r>
            <a:r>
              <a:rPr lang="en-IN" dirty="0"/>
              <a:t>"Programmer" </a:t>
            </a:r>
            <a:r>
              <a:rPr lang="en-IN" dirty="0" smtClean="0"/>
              <a:t>as their Role.</a:t>
            </a:r>
            <a:endParaRPr lang="en-IN" dirty="0"/>
          </a:p>
          <a:p>
            <a:r>
              <a:rPr lang="en-IN" dirty="0"/>
              <a:t>Select all columns </a:t>
            </a:r>
            <a:r>
              <a:rPr lang="en-IN" dirty="0" smtClean="0"/>
              <a:t>whose </a:t>
            </a:r>
            <a:r>
              <a:rPr lang="en-IN" dirty="0"/>
              <a:t>last name contains </a:t>
            </a:r>
            <a:r>
              <a:rPr lang="en-IN" dirty="0" smtClean="0"/>
              <a:t>“Duke".</a:t>
            </a:r>
            <a:endParaRPr lang="en-IN" dirty="0"/>
          </a:p>
          <a:p>
            <a:r>
              <a:rPr lang="en-IN" dirty="0"/>
              <a:t>Select the first name </a:t>
            </a:r>
            <a:r>
              <a:rPr lang="en-IN" dirty="0" smtClean="0"/>
              <a:t>whose </a:t>
            </a:r>
            <a:r>
              <a:rPr lang="en-IN" dirty="0"/>
              <a:t>first name equals </a:t>
            </a:r>
            <a:r>
              <a:rPr lang="en-IN" dirty="0" smtClean="0"/>
              <a:t>“Luke".</a:t>
            </a:r>
            <a:endParaRPr lang="en-IN" dirty="0"/>
          </a:p>
          <a:p>
            <a:r>
              <a:rPr lang="en-IN" dirty="0"/>
              <a:t>Select all columns </a:t>
            </a:r>
            <a:r>
              <a:rPr lang="en-IN" dirty="0" smtClean="0"/>
              <a:t>over </a:t>
            </a:r>
            <a:r>
              <a:rPr lang="en-IN" dirty="0"/>
              <a:t>80 years old.</a:t>
            </a:r>
          </a:p>
          <a:p>
            <a:r>
              <a:rPr lang="en-IN" dirty="0"/>
              <a:t>Select all columns </a:t>
            </a:r>
            <a:r>
              <a:rPr lang="en-IN" dirty="0" smtClean="0"/>
              <a:t>whose last </a:t>
            </a:r>
            <a:r>
              <a:rPr lang="en-IN" dirty="0"/>
              <a:t>name ends in </a:t>
            </a:r>
            <a:r>
              <a:rPr lang="en-IN" dirty="0" smtClean="0"/>
              <a:t>“</a:t>
            </a:r>
            <a:r>
              <a:rPr lang="en-IN" dirty="0" err="1" smtClean="0"/>
              <a:t>ke</a:t>
            </a:r>
            <a:r>
              <a:rPr lang="en-IN" dirty="0" smtClean="0"/>
              <a:t>".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DML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536503"/>
          </a:xfrm>
          <a:solidFill>
            <a:schemeClr val="bg2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To </a:t>
            </a:r>
            <a:r>
              <a:rPr lang="en-IN" dirty="0"/>
              <a:t>query the database and retrieve selected data that match the </a:t>
            </a:r>
            <a:r>
              <a:rPr lang="en-IN" dirty="0" smtClean="0"/>
              <a:t>criteria.</a:t>
            </a:r>
          </a:p>
          <a:p>
            <a:r>
              <a:rPr lang="en-US" b="1" dirty="0" smtClean="0"/>
              <a:t>Syntax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update "tablename” set "</a:t>
            </a:r>
            <a:r>
              <a:rPr lang="en-IN" b="1" dirty="0" err="1" smtClean="0"/>
              <a:t>columnname</a:t>
            </a:r>
            <a:r>
              <a:rPr lang="en-IN" b="1" dirty="0" smtClean="0"/>
              <a:t>" = "</a:t>
            </a:r>
            <a:r>
              <a:rPr lang="en-IN" b="1" dirty="0" err="1" smtClean="0"/>
              <a:t>newvalue</a:t>
            </a:r>
            <a:r>
              <a:rPr lang="en-IN" b="1" dirty="0" smtClean="0"/>
              <a:t>"</a:t>
            </a:r>
            <a:br>
              <a:rPr lang="en-IN" b="1" dirty="0" smtClean="0"/>
            </a:br>
            <a:r>
              <a:rPr lang="en-IN" b="1" dirty="0" smtClean="0"/>
              <a:t>[,"</a:t>
            </a:r>
            <a:r>
              <a:rPr lang="en-IN" b="1" dirty="0" err="1" smtClean="0"/>
              <a:t>nextcolumn</a:t>
            </a:r>
            <a:r>
              <a:rPr lang="en-IN" b="1" dirty="0" smtClean="0"/>
              <a:t>" = "newvalue2"...]</a:t>
            </a:r>
            <a:br>
              <a:rPr lang="en-IN" b="1" dirty="0" smtClean="0"/>
            </a:br>
            <a:r>
              <a:rPr lang="en-IN" b="1" dirty="0" smtClean="0"/>
              <a:t>where "</a:t>
            </a:r>
            <a:r>
              <a:rPr lang="en-IN" b="1" dirty="0" err="1" smtClean="0"/>
              <a:t>columnname</a:t>
            </a:r>
            <a:r>
              <a:rPr lang="en-IN" b="1" dirty="0" smtClean="0"/>
              <a:t>“ OPERATOR "value" </a:t>
            </a:r>
            <a:br>
              <a:rPr lang="en-IN" b="1" dirty="0" smtClean="0"/>
            </a:br>
            <a:r>
              <a:rPr lang="en-IN" b="1" dirty="0" smtClean="0"/>
              <a:t>[</a:t>
            </a:r>
            <a:r>
              <a:rPr lang="en-IN" b="1" dirty="0" err="1" smtClean="0"/>
              <a:t>and|or</a:t>
            </a:r>
            <a:r>
              <a:rPr lang="en-IN" b="1" dirty="0" smtClean="0"/>
              <a:t> "column“ OPERATOR "value"];</a:t>
            </a:r>
          </a:p>
          <a:p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IN" dirty="0" smtClean="0"/>
              <a:t>update employee</a:t>
            </a:r>
            <a:br>
              <a:rPr lang="en-IN" dirty="0" smtClean="0"/>
            </a:br>
            <a:r>
              <a:rPr lang="en-IN" dirty="0" smtClean="0"/>
              <a:t>set last = 'Smith', age = age+1</a:t>
            </a:r>
            <a:br>
              <a:rPr lang="en-IN" dirty="0" smtClean="0"/>
            </a:br>
            <a:r>
              <a:rPr lang="en-IN" dirty="0" smtClean="0"/>
              <a:t>where </a:t>
            </a:r>
            <a:r>
              <a:rPr lang="en-IN" dirty="0" err="1" smtClean="0"/>
              <a:t>last_name</a:t>
            </a:r>
            <a:r>
              <a:rPr lang="en-IN" dirty="0" smtClean="0"/>
              <a:t> = 'Jones';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DATABASE - SYSTEMATIC COLLECTION OF DATA.</a:t>
            </a:r>
          </a:p>
          <a:p>
            <a:r>
              <a:rPr lang="en-US" dirty="0" smtClean="0"/>
              <a:t>First implemented in 1960s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DBMS by Charles </a:t>
            </a:r>
            <a:r>
              <a:rPr lang="en-US" dirty="0" err="1" smtClean="0"/>
              <a:t>Bachmen</a:t>
            </a:r>
            <a:r>
              <a:rPr lang="en-US" dirty="0" smtClean="0"/>
              <a:t> - Integrated data store (IDS)</a:t>
            </a:r>
            <a:endParaRPr lang="en-US" dirty="0"/>
          </a:p>
          <a:p>
            <a:r>
              <a:rPr lang="en-US" dirty="0" smtClean="0"/>
              <a:t>DBMS – COLLECTION OF PROGRAMS, FOR USER (ALSO AUTHENTICATE USERS) TO ACCESS THE DATABASE, MANIPULATE DATA, REPRESENT THE  DATA.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DML -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536503"/>
          </a:xfrm>
          <a:solidFill>
            <a:schemeClr val="bg2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To delete records from the table.</a:t>
            </a:r>
          </a:p>
          <a:p>
            <a:r>
              <a:rPr lang="en-US" b="1" dirty="0" smtClean="0"/>
              <a:t>Syntax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delete from "tablename”</a:t>
            </a:r>
            <a:br>
              <a:rPr lang="en-IN" b="1" dirty="0" smtClean="0"/>
            </a:br>
            <a:r>
              <a:rPr lang="en-IN" b="1" dirty="0" smtClean="0"/>
              <a:t>[where "</a:t>
            </a:r>
            <a:r>
              <a:rPr lang="en-IN" b="1" dirty="0" err="1" smtClean="0"/>
              <a:t>columnname</a:t>
            </a:r>
            <a:r>
              <a:rPr lang="en-IN" b="1" dirty="0" smtClean="0"/>
              <a:t>" </a:t>
            </a:r>
            <a:br>
              <a:rPr lang="en-IN" b="1" dirty="0" smtClean="0"/>
            </a:br>
            <a:r>
              <a:rPr lang="en-IN" b="1" dirty="0" smtClean="0"/>
              <a:t>OPERATOR "value" </a:t>
            </a:r>
            <a:br>
              <a:rPr lang="en-IN" b="1" dirty="0" smtClean="0"/>
            </a:br>
            <a:r>
              <a:rPr lang="en-IN" b="1" dirty="0" smtClean="0"/>
              <a:t>[</a:t>
            </a:r>
            <a:r>
              <a:rPr lang="en-IN" b="1" dirty="0" err="1" smtClean="0"/>
              <a:t>and|or</a:t>
            </a:r>
            <a:r>
              <a:rPr lang="en-IN" b="1" dirty="0" smtClean="0"/>
              <a:t> "column" </a:t>
            </a:r>
            <a:br>
              <a:rPr lang="en-IN" b="1" dirty="0" smtClean="0"/>
            </a:br>
            <a:r>
              <a:rPr lang="en-IN" b="1" dirty="0" smtClean="0"/>
              <a:t>OPERATOR "value"]];</a:t>
            </a:r>
          </a:p>
          <a:p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IN" dirty="0" smtClean="0"/>
              <a:t>delete from employee;</a:t>
            </a:r>
          </a:p>
          <a:p>
            <a:pPr>
              <a:buNone/>
            </a:pPr>
            <a:r>
              <a:rPr lang="en-IN" dirty="0" smtClean="0"/>
              <a:t>delete from employee where last = ‘Smith';</a:t>
            </a:r>
          </a:p>
          <a:p>
            <a:pPr>
              <a:buNone/>
            </a:pPr>
            <a:r>
              <a:rPr lang="en-IN" dirty="0" smtClean="0"/>
              <a:t>delete from employee where first = ‘Luke' or first = 'Eric';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07342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Create an Employee table, so here the general attributes are </a:t>
            </a:r>
            <a:r>
              <a:rPr lang="en-US" sz="2400" dirty="0" err="1" smtClean="0"/>
              <a:t>emp_no</a:t>
            </a:r>
            <a:r>
              <a:rPr lang="en-US" sz="2400" dirty="0" smtClean="0"/>
              <a:t>, </a:t>
            </a:r>
            <a:r>
              <a:rPr lang="en-US" sz="2400" dirty="0" err="1" smtClean="0"/>
              <a:t>first_name</a:t>
            </a:r>
            <a:r>
              <a:rPr lang="en-US" sz="2400" dirty="0" smtClean="0"/>
              <a:t>, initial, </a:t>
            </a:r>
            <a:r>
              <a:rPr lang="en-US" sz="2400" dirty="0" err="1" smtClean="0"/>
              <a:t>last_name</a:t>
            </a:r>
            <a:r>
              <a:rPr lang="en-US" sz="2400" dirty="0" smtClean="0"/>
              <a:t>, gender, designation, </a:t>
            </a:r>
            <a:r>
              <a:rPr lang="en-US" sz="2400" dirty="0" err="1" smtClean="0"/>
              <a:t>dept_id</a:t>
            </a:r>
            <a:r>
              <a:rPr lang="en-US" sz="2400" dirty="0" smtClean="0"/>
              <a:t>, salary. Define if any attributes are possible.</a:t>
            </a:r>
          </a:p>
          <a:p>
            <a:r>
              <a:rPr lang="en-US" sz="2400" dirty="0" smtClean="0"/>
              <a:t>Create another table Department, with attributes </a:t>
            </a:r>
            <a:r>
              <a:rPr lang="en-US" sz="2400" dirty="0" err="1" smtClean="0"/>
              <a:t>dept_id</a:t>
            </a:r>
            <a:r>
              <a:rPr lang="en-US" sz="2400" dirty="0" smtClean="0"/>
              <a:t>, </a:t>
            </a:r>
            <a:r>
              <a:rPr lang="en-US" sz="2400" dirty="0" err="1" smtClean="0"/>
              <a:t>dept_name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Create an ER Diagram for </a:t>
            </a:r>
            <a:r>
              <a:rPr lang="en-US" sz="2400" dirty="0" smtClean="0"/>
              <a:t>both the ‘Entities’ and show the relationship between entities.</a:t>
            </a:r>
          </a:p>
          <a:p>
            <a:r>
              <a:rPr lang="en-US" sz="2400" dirty="0" smtClean="0"/>
              <a:t>Insert 3 different rows to Employee table.</a:t>
            </a:r>
          </a:p>
          <a:p>
            <a:r>
              <a:rPr lang="en-US" sz="2400" dirty="0" smtClean="0"/>
              <a:t>Add a column ‘</a:t>
            </a:r>
            <a:r>
              <a:rPr lang="en-US" sz="2400" dirty="0" err="1" smtClean="0"/>
              <a:t>chr_active_status</a:t>
            </a:r>
            <a:r>
              <a:rPr lang="en-US" sz="2400" dirty="0" smtClean="0"/>
              <a:t>’ to Employee table.</a:t>
            </a:r>
          </a:p>
          <a:p>
            <a:r>
              <a:rPr lang="en-US" sz="2400" dirty="0" smtClean="0"/>
              <a:t>Update the above field for each row in Employee.</a:t>
            </a:r>
          </a:p>
          <a:p>
            <a:r>
              <a:rPr lang="en-US" sz="2400" dirty="0" smtClean="0"/>
              <a:t>Show the first employee from the table, by using the </a:t>
            </a:r>
            <a:r>
              <a:rPr lang="en-US" sz="2400" dirty="0" err="1" smtClean="0"/>
              <a:t>emp_id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Show all employees from department 1.</a:t>
            </a:r>
          </a:p>
          <a:p>
            <a:r>
              <a:rPr lang="en-US" sz="2400" dirty="0" smtClean="0"/>
              <a:t>Show all employees from Male / Female genders.</a:t>
            </a:r>
          </a:p>
          <a:p>
            <a:r>
              <a:rPr lang="en-US" sz="2400" dirty="0" smtClean="0"/>
              <a:t>Show the records with no salary and salary &gt;= 1000</a:t>
            </a:r>
            <a:endParaRPr lang="en-US" sz="2400" dirty="0" smtClean="0"/>
          </a:p>
          <a:p>
            <a:r>
              <a:rPr lang="en-US" sz="2400" dirty="0" smtClean="0"/>
              <a:t>Drop the column ‘initial</a:t>
            </a:r>
            <a:r>
              <a:rPr lang="en-US" sz="2400" dirty="0" smtClean="0"/>
              <a:t>’.</a:t>
            </a:r>
          </a:p>
          <a:p>
            <a:r>
              <a:rPr lang="en-US" sz="2400" dirty="0" smtClean="0"/>
              <a:t>Select the first &amp; last names starting with ‘A’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DAILY REALTIME USAGE OF DB</a:t>
            </a:r>
          </a:p>
          <a:p>
            <a:pPr>
              <a:buNone/>
            </a:pPr>
            <a:endParaRPr lang="en-US" dirty="0"/>
          </a:p>
          <a:p>
            <a:r>
              <a:rPr lang="en-US" sz="2800" dirty="0" smtClean="0"/>
              <a:t>TELEPHONE CONTACT LIST</a:t>
            </a:r>
          </a:p>
          <a:p>
            <a:r>
              <a:rPr lang="en-US" sz="2800" dirty="0" smtClean="0"/>
              <a:t>FACEBOOK STORES &amp; PRESENT DATA RELATED TO MEMBERS</a:t>
            </a:r>
          </a:p>
          <a:p>
            <a:r>
              <a:rPr lang="en-US" sz="2800" dirty="0" smtClean="0"/>
              <a:t>EB USING DBMS TO MANAGE BILLING AND OTHER INFO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3850" y="2709019"/>
          <a:ext cx="8496300" cy="2376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 Data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71338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IN" dirty="0"/>
              <a:t>Data models define how the logical structure of a database is </a:t>
            </a:r>
            <a:r>
              <a:rPr lang="en-IN" dirty="0" smtClean="0"/>
              <a:t>modelled</a:t>
            </a:r>
            <a:r>
              <a:rPr lang="en-US" dirty="0" smtClean="0"/>
              <a:t>.</a:t>
            </a:r>
          </a:p>
          <a:p>
            <a:r>
              <a:rPr lang="en-IN" dirty="0" smtClean="0"/>
              <a:t>Entity-Relationship </a:t>
            </a:r>
            <a:r>
              <a:rPr lang="en-IN" dirty="0"/>
              <a:t>(ER) Model is based on the notion of real-world entities and relationships among </a:t>
            </a:r>
            <a:r>
              <a:rPr lang="en-IN" dirty="0" smtClean="0"/>
              <a:t>them</a:t>
            </a:r>
          </a:p>
          <a:p>
            <a:r>
              <a:rPr lang="en-US" dirty="0" smtClean="0"/>
              <a:t>Best for </a:t>
            </a:r>
            <a:r>
              <a:rPr lang="en-IN" dirty="0"/>
              <a:t>conceptual design of a </a:t>
            </a:r>
            <a:r>
              <a:rPr lang="en-IN" dirty="0" smtClean="0"/>
              <a:t>database</a:t>
            </a:r>
          </a:p>
          <a:p>
            <a:r>
              <a:rPr lang="en-IN" dirty="0"/>
              <a:t>ER Model is based </a:t>
            </a:r>
            <a:r>
              <a:rPr lang="en-IN" dirty="0" smtClean="0"/>
              <a:t>on:</a:t>
            </a:r>
            <a:endParaRPr lang="en-IN" dirty="0"/>
          </a:p>
          <a:p>
            <a:pPr lvl="1"/>
            <a:r>
              <a:rPr lang="en-IN" b="1" dirty="0"/>
              <a:t>Entities</a:t>
            </a:r>
            <a:r>
              <a:rPr lang="en-IN" dirty="0"/>
              <a:t> and their </a:t>
            </a:r>
            <a:r>
              <a:rPr lang="en-IN" i="1" dirty="0"/>
              <a:t>attributes.</a:t>
            </a:r>
            <a:endParaRPr lang="en-IN" dirty="0"/>
          </a:p>
          <a:p>
            <a:pPr lvl="1"/>
            <a:r>
              <a:rPr lang="en-IN" b="1" dirty="0"/>
              <a:t>Relationships</a:t>
            </a:r>
            <a:r>
              <a:rPr lang="en-IN" dirty="0"/>
              <a:t> among entities.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 Data Model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7632847" cy="259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3861048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Entity</a:t>
            </a:r>
            <a:r>
              <a:rPr lang="en-IN" dirty="0"/>
              <a:t> − </a:t>
            </a:r>
            <a:r>
              <a:rPr lang="en-IN" dirty="0" smtClean="0"/>
              <a:t>is </a:t>
            </a:r>
            <a:r>
              <a:rPr lang="en-IN" dirty="0"/>
              <a:t>a real-world entity having properties called </a:t>
            </a:r>
            <a:r>
              <a:rPr lang="en-IN" b="1" dirty="0"/>
              <a:t>attributes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b="1" dirty="0" smtClean="0"/>
              <a:t>Attribute</a:t>
            </a:r>
            <a:r>
              <a:rPr lang="en-IN" dirty="0"/>
              <a:t> is </a:t>
            </a:r>
            <a:r>
              <a:rPr lang="en-IN" dirty="0" smtClean="0"/>
              <a:t>a set </a:t>
            </a:r>
            <a:r>
              <a:rPr lang="en-IN" dirty="0"/>
              <a:t>of values called </a:t>
            </a:r>
            <a:r>
              <a:rPr lang="en-IN" b="1" dirty="0"/>
              <a:t>domain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in a school database, a student is considered as an entity. Student has various attributes like name, age, class, etc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/>
              <a:t>Relationship</a:t>
            </a:r>
            <a:r>
              <a:rPr lang="en-IN" dirty="0"/>
              <a:t> − The logical association among entities is called </a:t>
            </a:r>
            <a:r>
              <a:rPr lang="en-IN" b="1" i="1" dirty="0"/>
              <a:t>relationship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713387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Defines database relationships in forms of tables also known as relations.</a:t>
            </a:r>
          </a:p>
          <a:p>
            <a:pPr>
              <a:buNone/>
            </a:pPr>
            <a:r>
              <a:rPr lang="en-US" dirty="0" smtClean="0"/>
              <a:t>Types of Relations or Cardinalities between Entities:</a:t>
            </a:r>
          </a:p>
          <a:p>
            <a:r>
              <a:rPr lang="en-US" dirty="0" smtClean="0"/>
              <a:t>One – to – One Relationships</a:t>
            </a:r>
          </a:p>
          <a:p>
            <a:r>
              <a:rPr lang="en-US" dirty="0" smtClean="0"/>
              <a:t>One – to – Many Relationships</a:t>
            </a:r>
          </a:p>
          <a:p>
            <a:r>
              <a:rPr lang="en-US" dirty="0" smtClean="0"/>
              <a:t>Many – to – Many Relationships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– to – One Relationships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72816"/>
            <a:ext cx="5832648" cy="36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1612</Words>
  <Application>Microsoft Office PowerPoint</Application>
  <PresentationFormat>On-screen Show (4:3)</PresentationFormat>
  <Paragraphs>260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DBMS</vt:lpstr>
      <vt:lpstr>DATA</vt:lpstr>
      <vt:lpstr>Slide 3</vt:lpstr>
      <vt:lpstr>Slide 4</vt:lpstr>
      <vt:lpstr>DATABASE</vt:lpstr>
      <vt:lpstr>ER Data Model</vt:lpstr>
      <vt:lpstr>ER Data Model</vt:lpstr>
      <vt:lpstr>Relational DBMS</vt:lpstr>
      <vt:lpstr>One – to – One Relationships</vt:lpstr>
      <vt:lpstr>One – to – Many Relationships</vt:lpstr>
      <vt:lpstr>Many – to – Many Relationships</vt:lpstr>
      <vt:lpstr>DB Schema</vt:lpstr>
      <vt:lpstr>ER Model</vt:lpstr>
      <vt:lpstr>ER Model</vt:lpstr>
      <vt:lpstr>Entities with Hierarchy</vt:lpstr>
      <vt:lpstr>Structured Query Language</vt:lpstr>
      <vt:lpstr>SQL Command Categorization</vt:lpstr>
      <vt:lpstr>DDL - Data Definition Language</vt:lpstr>
      <vt:lpstr>DML - Data Manipulation Language</vt:lpstr>
      <vt:lpstr>DCL - Data Control Language</vt:lpstr>
      <vt:lpstr>TCL – Transaction Control Language</vt:lpstr>
      <vt:lpstr>DATATYPES</vt:lpstr>
      <vt:lpstr>DDL - CREATE</vt:lpstr>
      <vt:lpstr>DDL - ALTER</vt:lpstr>
      <vt:lpstr>DML - INSERT</vt:lpstr>
      <vt:lpstr>DML - SELECT</vt:lpstr>
      <vt:lpstr>DML - SELECT</vt:lpstr>
      <vt:lpstr>Hands-On</vt:lpstr>
      <vt:lpstr>DML - UPDATE</vt:lpstr>
      <vt:lpstr>DML - DELETE</vt:lpstr>
      <vt:lpstr>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Admin</dc:creator>
  <cp:lastModifiedBy>Admin</cp:lastModifiedBy>
  <cp:revision>194</cp:revision>
  <dcterms:created xsi:type="dcterms:W3CDTF">2019-08-26T10:59:35Z</dcterms:created>
  <dcterms:modified xsi:type="dcterms:W3CDTF">2019-09-04T04:24:09Z</dcterms:modified>
</cp:coreProperties>
</file>