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7" r:id="rId6"/>
    <p:sldId id="268" r:id="rId7"/>
    <p:sldId id="269" r:id="rId8"/>
    <p:sldId id="270"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0470" autoAdjust="0"/>
  </p:normalViewPr>
  <p:slideViewPr>
    <p:cSldViewPr snapToGrid="0">
      <p:cViewPr varScale="1">
        <p:scale>
          <a:sx n="104" d="100"/>
          <a:sy n="104" d="100"/>
        </p:scale>
        <p:origin x="2076"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20DFC-D562-4095-ABB8-260A1E739398}" type="datetimeFigureOut">
              <a:rPr lang="en-US" smtClean="0"/>
              <a:t>12/4/2018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EE5C2-521F-4905-8352-2EEAA30F6B0F}" type="slidenum">
              <a:rPr lang="en-US" smtClean="0"/>
              <a:t>‹#›</a:t>
            </a:fld>
            <a:endParaRPr lang="en-US"/>
          </a:p>
        </p:txBody>
      </p:sp>
    </p:spTree>
    <p:extLst>
      <p:ext uri="{BB962C8B-B14F-4D97-AF65-F5344CB8AC3E}">
        <p14:creationId xmlns:p14="http://schemas.microsoft.com/office/powerpoint/2010/main" val="242566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Yuka Langbuana and I’m working with </a:t>
            </a:r>
            <a:r>
              <a:rPr lang="en-US" dirty="0" err="1"/>
              <a:t>LengFan</a:t>
            </a:r>
            <a:r>
              <a:rPr lang="en-US" dirty="0"/>
              <a:t> Yan on our analysis on government Involvement in the economy and its effect on GDP growth. The goal of this project is to compare the two competing economic theories on government involvement and see which countries perform better in terms of GDP growth. We think such study is important because this is a hotly debated topic in economic science and it has a wide range implication.</a:t>
            </a:r>
          </a:p>
        </p:txBody>
      </p:sp>
      <p:sp>
        <p:nvSpPr>
          <p:cNvPr id="4" name="Slide Number Placeholder 3"/>
          <p:cNvSpPr>
            <a:spLocks noGrp="1"/>
          </p:cNvSpPr>
          <p:nvPr>
            <p:ph type="sldNum" sz="quarter" idx="5"/>
          </p:nvPr>
        </p:nvSpPr>
        <p:spPr/>
        <p:txBody>
          <a:bodyPr/>
          <a:lstStyle/>
          <a:p>
            <a:fld id="{026EE5C2-521F-4905-8352-2EEAA30F6B0F}" type="slidenum">
              <a:rPr lang="en-US" smtClean="0"/>
              <a:t>1</a:t>
            </a:fld>
            <a:endParaRPr lang="en-US"/>
          </a:p>
        </p:txBody>
      </p:sp>
    </p:spTree>
    <p:extLst>
      <p:ext uri="{BB962C8B-B14F-4D97-AF65-F5344CB8AC3E}">
        <p14:creationId xmlns:p14="http://schemas.microsoft.com/office/powerpoint/2010/main" val="209756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my notice in priors slides that some large countries such as China, and Canada are not colored in both result maps, that is because we are missing some of the data for our model,</a:t>
            </a:r>
          </a:p>
          <a:p>
            <a:r>
              <a:rPr lang="en-US" dirty="0"/>
              <a:t>To make the model complete and accurate, we will need to fill in the data blanks, use more data sets to our model, and use additional clustering algorithm afterwards to verify our result.  </a:t>
            </a:r>
          </a:p>
        </p:txBody>
      </p:sp>
      <p:sp>
        <p:nvSpPr>
          <p:cNvPr id="4" name="Slide Number Placeholder 3"/>
          <p:cNvSpPr>
            <a:spLocks noGrp="1"/>
          </p:cNvSpPr>
          <p:nvPr>
            <p:ph type="sldNum" sz="quarter" idx="5"/>
          </p:nvPr>
        </p:nvSpPr>
        <p:spPr/>
        <p:txBody>
          <a:bodyPr/>
          <a:lstStyle/>
          <a:p>
            <a:fld id="{026EE5C2-521F-4905-8352-2EEAA30F6B0F}" type="slidenum">
              <a:rPr lang="en-US" smtClean="0"/>
              <a:t>10</a:t>
            </a:fld>
            <a:endParaRPr lang="en-US"/>
          </a:p>
        </p:txBody>
      </p:sp>
    </p:spTree>
    <p:extLst>
      <p:ext uri="{BB962C8B-B14F-4D97-AF65-F5344CB8AC3E}">
        <p14:creationId xmlns:p14="http://schemas.microsoft.com/office/powerpoint/2010/main" val="74311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economic science, there are two different view on government in the economy. John Keynes viewed that The market is flawed and the government need to step in, in order to stabilize the market. While Frederick Hayek, viewed that the market shall be left alone to its natural cycle.</a:t>
            </a:r>
          </a:p>
        </p:txBody>
      </p:sp>
      <p:sp>
        <p:nvSpPr>
          <p:cNvPr id="4" name="Slide Number Placeholder 3"/>
          <p:cNvSpPr>
            <a:spLocks noGrp="1"/>
          </p:cNvSpPr>
          <p:nvPr>
            <p:ph type="sldNum" sz="quarter" idx="5"/>
          </p:nvPr>
        </p:nvSpPr>
        <p:spPr/>
        <p:txBody>
          <a:bodyPr/>
          <a:lstStyle/>
          <a:p>
            <a:fld id="{026EE5C2-521F-4905-8352-2EEAA30F6B0F}" type="slidenum">
              <a:rPr lang="en-US" smtClean="0"/>
              <a:t>2</a:t>
            </a:fld>
            <a:endParaRPr lang="en-US"/>
          </a:p>
        </p:txBody>
      </p:sp>
    </p:spTree>
    <p:extLst>
      <p:ext uri="{BB962C8B-B14F-4D97-AF65-F5344CB8AC3E}">
        <p14:creationId xmlns:p14="http://schemas.microsoft.com/office/powerpoint/2010/main" val="361922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currently using 4 data sets:  government consumption, subsidies, tax, and state owned enterprise from world bank group to build our model</a:t>
            </a:r>
          </a:p>
        </p:txBody>
      </p:sp>
      <p:sp>
        <p:nvSpPr>
          <p:cNvPr id="4" name="Slide Number Placeholder 3"/>
          <p:cNvSpPr>
            <a:spLocks noGrp="1"/>
          </p:cNvSpPr>
          <p:nvPr>
            <p:ph type="sldNum" sz="quarter" idx="5"/>
          </p:nvPr>
        </p:nvSpPr>
        <p:spPr/>
        <p:txBody>
          <a:bodyPr/>
          <a:lstStyle/>
          <a:p>
            <a:fld id="{026EE5C2-521F-4905-8352-2EEAA30F6B0F}" type="slidenum">
              <a:rPr lang="en-US" smtClean="0"/>
              <a:t>3</a:t>
            </a:fld>
            <a:endParaRPr lang="en-US"/>
          </a:p>
        </p:txBody>
      </p:sp>
    </p:spTree>
    <p:extLst>
      <p:ext uri="{BB962C8B-B14F-4D97-AF65-F5344CB8AC3E}">
        <p14:creationId xmlns:p14="http://schemas.microsoft.com/office/powerpoint/2010/main" val="423774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 on our background research, we build the Hypothesis that Government intervention yield higher growth, </a:t>
            </a:r>
          </a:p>
          <a:p>
            <a:r>
              <a:rPr lang="en-US" dirty="0"/>
              <a:t>And then we perform the clustering by grouping the countries, cluster each groups, analyze the cluster, and test the hypothesis.</a:t>
            </a:r>
          </a:p>
          <a:p>
            <a:endParaRPr lang="en-US" dirty="0"/>
          </a:p>
        </p:txBody>
      </p:sp>
      <p:sp>
        <p:nvSpPr>
          <p:cNvPr id="4" name="Slide Number Placeholder 3"/>
          <p:cNvSpPr>
            <a:spLocks noGrp="1"/>
          </p:cNvSpPr>
          <p:nvPr>
            <p:ph type="sldNum" sz="quarter" idx="5"/>
          </p:nvPr>
        </p:nvSpPr>
        <p:spPr/>
        <p:txBody>
          <a:bodyPr/>
          <a:lstStyle/>
          <a:p>
            <a:fld id="{026EE5C2-521F-4905-8352-2EEAA30F6B0F}" type="slidenum">
              <a:rPr lang="en-US" smtClean="0"/>
              <a:t>4</a:t>
            </a:fld>
            <a:endParaRPr lang="en-US"/>
          </a:p>
        </p:txBody>
      </p:sp>
    </p:spTree>
    <p:extLst>
      <p:ext uri="{BB962C8B-B14F-4D97-AF65-F5344CB8AC3E}">
        <p14:creationId xmlns:p14="http://schemas.microsoft.com/office/powerpoint/2010/main" val="166026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we separate the countries into two groups, we analyze the clusters that were generated. This is the clustering for developed countries. The blue circles represents countries with high government intervention, while the orange circles represents countries with low government intervention in their market. This might look confusing to you, so we created a map to better visualize things.</a:t>
            </a:r>
          </a:p>
          <a:p>
            <a:endParaRPr lang="en-US" dirty="0"/>
          </a:p>
        </p:txBody>
      </p:sp>
      <p:sp>
        <p:nvSpPr>
          <p:cNvPr id="4" name="Slide Number Placeholder 3"/>
          <p:cNvSpPr>
            <a:spLocks noGrp="1"/>
          </p:cNvSpPr>
          <p:nvPr>
            <p:ph type="sldNum" sz="quarter" idx="5"/>
          </p:nvPr>
        </p:nvSpPr>
        <p:spPr/>
        <p:txBody>
          <a:bodyPr/>
          <a:lstStyle/>
          <a:p>
            <a:fld id="{026EE5C2-521F-4905-8352-2EEAA30F6B0F}" type="slidenum">
              <a:rPr lang="en-US" smtClean="0"/>
              <a:t>5</a:t>
            </a:fld>
            <a:endParaRPr lang="en-US"/>
          </a:p>
        </p:txBody>
      </p:sp>
    </p:spTree>
    <p:extLst>
      <p:ext uri="{BB962C8B-B14F-4D97-AF65-F5344CB8AC3E}">
        <p14:creationId xmlns:p14="http://schemas.microsoft.com/office/powerpoint/2010/main" val="994591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see, countries with high government interventions are mostly European countries. This makes sense given countries in the EU have lot more social safety nets which requires government involvement to balance the forces together.</a:t>
            </a:r>
          </a:p>
          <a:p>
            <a:endParaRPr lang="en-US" dirty="0"/>
          </a:p>
        </p:txBody>
      </p:sp>
      <p:sp>
        <p:nvSpPr>
          <p:cNvPr id="4" name="Slide Number Placeholder 3"/>
          <p:cNvSpPr>
            <a:spLocks noGrp="1"/>
          </p:cNvSpPr>
          <p:nvPr>
            <p:ph type="sldNum" sz="quarter" idx="5"/>
          </p:nvPr>
        </p:nvSpPr>
        <p:spPr/>
        <p:txBody>
          <a:bodyPr/>
          <a:lstStyle/>
          <a:p>
            <a:fld id="{026EE5C2-521F-4905-8352-2EEAA30F6B0F}" type="slidenum">
              <a:rPr lang="en-US" smtClean="0"/>
              <a:t>6</a:t>
            </a:fld>
            <a:endParaRPr lang="en-US"/>
          </a:p>
        </p:txBody>
      </p:sp>
    </p:spTree>
    <p:extLst>
      <p:ext uri="{BB962C8B-B14F-4D97-AF65-F5344CB8AC3E}">
        <p14:creationId xmlns:p14="http://schemas.microsoft.com/office/powerpoint/2010/main" val="118352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clustering for developing countries. The same color code applied to with this one. Let’s look at the map</a:t>
            </a:r>
          </a:p>
        </p:txBody>
      </p:sp>
      <p:sp>
        <p:nvSpPr>
          <p:cNvPr id="4" name="Slide Number Placeholder 3"/>
          <p:cNvSpPr>
            <a:spLocks noGrp="1"/>
          </p:cNvSpPr>
          <p:nvPr>
            <p:ph type="sldNum" sz="quarter" idx="5"/>
          </p:nvPr>
        </p:nvSpPr>
        <p:spPr/>
        <p:txBody>
          <a:bodyPr/>
          <a:lstStyle/>
          <a:p>
            <a:fld id="{026EE5C2-521F-4905-8352-2EEAA30F6B0F}" type="slidenum">
              <a:rPr lang="en-US" smtClean="0"/>
              <a:t>7</a:t>
            </a:fld>
            <a:endParaRPr lang="en-US"/>
          </a:p>
        </p:txBody>
      </p:sp>
    </p:spTree>
    <p:extLst>
      <p:ext uri="{BB962C8B-B14F-4D97-AF65-F5344CB8AC3E}">
        <p14:creationId xmlns:p14="http://schemas.microsoft.com/office/powerpoint/2010/main" val="388588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map, we can see countries like India, and Indonesia score low on their government’s intervention, while Brazil and Russia score higher on the chart.</a:t>
            </a:r>
          </a:p>
        </p:txBody>
      </p:sp>
      <p:sp>
        <p:nvSpPr>
          <p:cNvPr id="4" name="Slide Number Placeholder 3"/>
          <p:cNvSpPr>
            <a:spLocks noGrp="1"/>
          </p:cNvSpPr>
          <p:nvPr>
            <p:ph type="sldNum" sz="quarter" idx="5"/>
          </p:nvPr>
        </p:nvSpPr>
        <p:spPr/>
        <p:txBody>
          <a:bodyPr/>
          <a:lstStyle/>
          <a:p>
            <a:fld id="{026EE5C2-521F-4905-8352-2EEAA30F6B0F}" type="slidenum">
              <a:rPr lang="en-US" smtClean="0"/>
              <a:t>8</a:t>
            </a:fld>
            <a:endParaRPr lang="en-US"/>
          </a:p>
        </p:txBody>
      </p:sp>
    </p:spTree>
    <p:extLst>
      <p:ext uri="{BB962C8B-B14F-4D97-AF65-F5344CB8AC3E}">
        <p14:creationId xmlns:p14="http://schemas.microsoft.com/office/powerpoint/2010/main" val="15099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clustering, we then analyze the cluster and see its GDP growth per year. Based on our analysis, The same conclusion can be said with both developed and developing countries. Countries with lower government intervention yields higher growth than countries with higher government intervention, out performing their peers by around ~1% difference. </a:t>
            </a:r>
          </a:p>
          <a:p>
            <a:r>
              <a:rPr lang="en-US" dirty="0"/>
              <a:t>Based on the result, we reject our original hypothesis. We conclude that in the end, Government Intervention would only yield lower growth.</a:t>
            </a:r>
          </a:p>
        </p:txBody>
      </p:sp>
      <p:sp>
        <p:nvSpPr>
          <p:cNvPr id="4" name="Slide Number Placeholder 3"/>
          <p:cNvSpPr>
            <a:spLocks noGrp="1"/>
          </p:cNvSpPr>
          <p:nvPr>
            <p:ph type="sldNum" sz="quarter" idx="5"/>
          </p:nvPr>
        </p:nvSpPr>
        <p:spPr/>
        <p:txBody>
          <a:bodyPr/>
          <a:lstStyle/>
          <a:p>
            <a:fld id="{026EE5C2-521F-4905-8352-2EEAA30F6B0F}" type="slidenum">
              <a:rPr lang="en-US" smtClean="0"/>
              <a:t>9</a:t>
            </a:fld>
            <a:endParaRPr lang="en-US"/>
          </a:p>
        </p:txBody>
      </p:sp>
    </p:spTree>
    <p:extLst>
      <p:ext uri="{BB962C8B-B14F-4D97-AF65-F5344CB8AC3E}">
        <p14:creationId xmlns:p14="http://schemas.microsoft.com/office/powerpoint/2010/main" val="1398545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7B362C-E4FE-4F99-866F-7CEFB96A60F4}" type="datetimeFigureOut">
              <a:rPr lang="en-US" smtClean="0"/>
              <a:t>12/4/2018</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AD273F7-D193-48F5-BD4F-6E4ACD910E2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201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B362C-E4FE-4F99-866F-7CEFB96A60F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273F7-D193-48F5-BD4F-6E4ACD910E2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45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B362C-E4FE-4F99-866F-7CEFB96A60F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273F7-D193-48F5-BD4F-6E4ACD910E2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781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7B362C-E4FE-4F99-866F-7CEFB96A60F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273F7-D193-48F5-BD4F-6E4ACD910E2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456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7B362C-E4FE-4F99-866F-7CEFB96A60F4}"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D273F7-D193-48F5-BD4F-6E4ACD910E2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32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B362C-E4FE-4F99-866F-7CEFB96A60F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273F7-D193-48F5-BD4F-6E4ACD910E2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919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7B362C-E4FE-4F99-866F-7CEFB96A60F4}"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D273F7-D193-48F5-BD4F-6E4ACD910E2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96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7B362C-E4FE-4F99-866F-7CEFB96A60F4}"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D273F7-D193-48F5-BD4F-6E4ACD910E2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57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B362C-E4FE-4F99-866F-7CEFB96A60F4}"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D273F7-D193-48F5-BD4F-6E4ACD910E2E}" type="slidenum">
              <a:rPr lang="en-US" smtClean="0"/>
              <a:t>‹#›</a:t>
            </a:fld>
            <a:endParaRPr lang="en-US"/>
          </a:p>
        </p:txBody>
      </p:sp>
    </p:spTree>
    <p:extLst>
      <p:ext uri="{BB962C8B-B14F-4D97-AF65-F5344CB8AC3E}">
        <p14:creationId xmlns:p14="http://schemas.microsoft.com/office/powerpoint/2010/main" val="426374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7B362C-E4FE-4F99-866F-7CEFB96A60F4}"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D273F7-D193-48F5-BD4F-6E4ACD910E2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05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7B362C-E4FE-4F99-866F-7CEFB96A60F4}" type="datetimeFigureOut">
              <a:rPr lang="en-US" smtClean="0"/>
              <a:t>12/4/2018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AD273F7-D193-48F5-BD4F-6E4ACD910E2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113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7B362C-E4FE-4F99-866F-7CEFB96A60F4}" type="datetimeFigureOut">
              <a:rPr lang="en-US" smtClean="0"/>
              <a:t>12/4/2018</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D273F7-D193-48F5-BD4F-6E4ACD910E2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450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jp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3.m4a"/><Relationship Id="rId1" Type="http://schemas.openxmlformats.org/officeDocument/2006/relationships/audio" Target="NULL" TargetMode="Externa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4.m4a"/><Relationship Id="rId1" Type="http://schemas.openxmlformats.org/officeDocument/2006/relationships/audio" Target="NULL" TargetMode="Externa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7.png"/><Relationship Id="rId5" Type="http://schemas.openxmlformats.org/officeDocument/2006/relationships/image" Target="../media/image1.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9.png"/><Relationship Id="rId5" Type="http://schemas.openxmlformats.org/officeDocument/2006/relationships/image" Target="../media/image1.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184ED-E445-4575-AD1B-219D6A6B7E98}"/>
              </a:ext>
            </a:extLst>
          </p:cNvPr>
          <p:cNvSpPr>
            <a:spLocks noGrp="1"/>
          </p:cNvSpPr>
          <p:nvPr>
            <p:ph type="ctrTitle"/>
          </p:nvPr>
        </p:nvSpPr>
        <p:spPr>
          <a:xfrm>
            <a:off x="1870659" y="887569"/>
            <a:ext cx="9184193" cy="2541431"/>
          </a:xfrm>
        </p:spPr>
        <p:txBody>
          <a:bodyPr>
            <a:noAutofit/>
          </a:bodyPr>
          <a:lstStyle/>
          <a:p>
            <a:pPr>
              <a:lnSpc>
                <a:spcPct val="110000"/>
              </a:lnSpc>
            </a:pPr>
            <a:r>
              <a:rPr lang="en-US" sz="3600" dirty="0"/>
              <a:t>Analysis on Government Involvement in the Economy and </a:t>
            </a:r>
            <a:br>
              <a:rPr lang="en-US" sz="3600" dirty="0"/>
            </a:br>
            <a:r>
              <a:rPr lang="en-US" sz="3600" dirty="0"/>
              <a:t>its Effect on GDP growth</a:t>
            </a:r>
          </a:p>
        </p:txBody>
      </p:sp>
      <p:sp>
        <p:nvSpPr>
          <p:cNvPr id="3" name="Subtitle 2">
            <a:extLst>
              <a:ext uri="{FF2B5EF4-FFF2-40B4-BE49-F238E27FC236}">
                <a16:creationId xmlns:a16="http://schemas.microsoft.com/office/drawing/2014/main" id="{2465C32D-F476-4796-9A7A-3B72BA7EB463}"/>
              </a:ext>
            </a:extLst>
          </p:cNvPr>
          <p:cNvSpPr>
            <a:spLocks noGrp="1"/>
          </p:cNvSpPr>
          <p:nvPr>
            <p:ph type="subTitle" idx="1"/>
          </p:nvPr>
        </p:nvSpPr>
        <p:spPr>
          <a:xfrm>
            <a:off x="2417780" y="3531204"/>
            <a:ext cx="8637072" cy="977621"/>
          </a:xfrm>
        </p:spPr>
        <p:txBody>
          <a:bodyPr>
            <a:noAutofit/>
          </a:bodyPr>
          <a:lstStyle/>
          <a:p>
            <a:endParaRPr lang="en-US" sz="1600" dirty="0"/>
          </a:p>
          <a:p>
            <a:r>
              <a:rPr lang="en-US" sz="1600" dirty="0"/>
              <a:t>Yuka Langbuana</a:t>
            </a:r>
          </a:p>
          <a:p>
            <a:r>
              <a:rPr lang="en-US" sz="1600" dirty="0" err="1"/>
              <a:t>LengFan</a:t>
            </a:r>
            <a:r>
              <a:rPr lang="en-US" sz="1600" dirty="0"/>
              <a:t> Yan</a:t>
            </a:r>
          </a:p>
        </p:txBody>
      </p:sp>
      <p:pic>
        <p:nvPicPr>
          <p:cNvPr id="5" name="Intro">
            <a:hlinkClick r:id="" action="ppaction://media"/>
            <a:extLst>
              <a:ext uri="{FF2B5EF4-FFF2-40B4-BE49-F238E27FC236}">
                <a16:creationId xmlns:a16="http://schemas.microsoft.com/office/drawing/2014/main" id="{A9E31090-6AE1-43B1-AD77-33CE687AF43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9598" y="5622925"/>
            <a:ext cx="487363" cy="487363"/>
          </a:xfrm>
          <a:prstGeom prst="rect">
            <a:avLst/>
          </a:prstGeom>
        </p:spPr>
      </p:pic>
    </p:spTree>
    <p:extLst>
      <p:ext uri="{BB962C8B-B14F-4D97-AF65-F5344CB8AC3E}">
        <p14:creationId xmlns:p14="http://schemas.microsoft.com/office/powerpoint/2010/main" val="262659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4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F251-A380-46AE-A34F-97E2A6CA952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EF7677C-102F-4135-BA96-3A761D871818}"/>
              </a:ext>
            </a:extLst>
          </p:cNvPr>
          <p:cNvSpPr>
            <a:spLocks noGrp="1"/>
          </p:cNvSpPr>
          <p:nvPr>
            <p:ph idx="1"/>
          </p:nvPr>
        </p:nvSpPr>
        <p:spPr/>
        <p:txBody>
          <a:bodyPr/>
          <a:lstStyle/>
          <a:p>
            <a:pPr fontAlgn="base"/>
            <a:r>
              <a:rPr lang="en-US" dirty="0"/>
              <a:t>Gather or predict missing data.</a:t>
            </a:r>
          </a:p>
          <a:p>
            <a:pPr fontAlgn="base"/>
            <a:r>
              <a:rPr lang="en-US" dirty="0"/>
              <a:t>Incorporate more countries into the model.</a:t>
            </a:r>
          </a:p>
          <a:p>
            <a:pPr fontAlgn="base"/>
            <a:r>
              <a:rPr lang="en-US" dirty="0"/>
              <a:t>Use additional clustering algorithm to verify our result.</a:t>
            </a:r>
          </a:p>
          <a:p>
            <a:pPr marL="0" indent="0">
              <a:buNone/>
            </a:pPr>
            <a:endParaRPr lang="en-US" b="0" dirty="0">
              <a:effectLst/>
            </a:endParaRPr>
          </a:p>
        </p:txBody>
      </p:sp>
      <p:pic>
        <p:nvPicPr>
          <p:cNvPr id="5" name="Picture 4">
            <a:extLst>
              <a:ext uri="{FF2B5EF4-FFF2-40B4-BE49-F238E27FC236}">
                <a16:creationId xmlns:a16="http://schemas.microsoft.com/office/drawing/2014/main" id="{35B67A70-DA00-4FA5-9F99-36E3BC43DC3D}"/>
              </a:ext>
            </a:extLst>
          </p:cNvPr>
          <p:cNvPicPr>
            <a:picLocks noChangeAspect="1"/>
          </p:cNvPicPr>
          <p:nvPr/>
        </p:nvPicPr>
        <p:blipFill>
          <a:blip r:embed="rId5"/>
          <a:stretch>
            <a:fillRect/>
          </a:stretch>
        </p:blipFill>
        <p:spPr>
          <a:xfrm>
            <a:off x="7591987" y="3741038"/>
            <a:ext cx="3629121" cy="2209842"/>
          </a:xfrm>
          <a:prstGeom prst="rect">
            <a:avLst/>
          </a:prstGeom>
        </p:spPr>
      </p:pic>
      <p:pic>
        <p:nvPicPr>
          <p:cNvPr id="6" name="Future works">
            <a:hlinkClick r:id="" action="ppaction://media"/>
            <a:extLst>
              <a:ext uri="{FF2B5EF4-FFF2-40B4-BE49-F238E27FC236}">
                <a16:creationId xmlns:a16="http://schemas.microsoft.com/office/drawing/2014/main" id="{9D697801-8C91-4186-9424-7469B177D6BE}"/>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587307" y="5576744"/>
            <a:ext cx="487363" cy="487363"/>
          </a:xfrm>
          <a:prstGeom prst="rect">
            <a:avLst/>
          </a:prstGeom>
        </p:spPr>
      </p:pic>
    </p:spTree>
    <p:extLst>
      <p:ext uri="{BB962C8B-B14F-4D97-AF65-F5344CB8AC3E}">
        <p14:creationId xmlns:p14="http://schemas.microsoft.com/office/powerpoint/2010/main" val="22527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6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heories">
            <a:hlinkClick r:id="" action="ppaction://media"/>
            <a:extLst>
              <a:ext uri="{FF2B5EF4-FFF2-40B4-BE49-F238E27FC236}">
                <a16:creationId xmlns:a16="http://schemas.microsoft.com/office/drawing/2014/main" id="{92E4763F-B3C8-4142-BDD9-A47481B4FC2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58455" y="5595216"/>
            <a:ext cx="487363" cy="487363"/>
          </a:xfrm>
          <a:prstGeom prst="rect">
            <a:avLst/>
          </a:prstGeom>
        </p:spPr>
      </p:pic>
      <p:sp>
        <p:nvSpPr>
          <p:cNvPr id="4" name="Title 3">
            <a:extLst>
              <a:ext uri="{FF2B5EF4-FFF2-40B4-BE49-F238E27FC236}">
                <a16:creationId xmlns:a16="http://schemas.microsoft.com/office/drawing/2014/main" id="{864E46D0-FA0D-406C-96B9-F464DE3BD993}"/>
              </a:ext>
            </a:extLst>
          </p:cNvPr>
          <p:cNvSpPr>
            <a:spLocks noGrp="1"/>
          </p:cNvSpPr>
          <p:nvPr>
            <p:ph type="title"/>
          </p:nvPr>
        </p:nvSpPr>
        <p:spPr/>
        <p:txBody>
          <a:bodyPr/>
          <a:lstStyle/>
          <a:p>
            <a:r>
              <a:rPr lang="en-US" dirty="0"/>
              <a:t>Two Competing Theories</a:t>
            </a:r>
          </a:p>
        </p:txBody>
      </p:sp>
      <p:pic>
        <p:nvPicPr>
          <p:cNvPr id="8" name="Content Placeholder 7">
            <a:extLst>
              <a:ext uri="{FF2B5EF4-FFF2-40B4-BE49-F238E27FC236}">
                <a16:creationId xmlns:a16="http://schemas.microsoft.com/office/drawing/2014/main" id="{F4BEB597-FE2C-4083-83F2-908A459B03FA}"/>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838200" y="1825625"/>
            <a:ext cx="2590800" cy="3364676"/>
          </a:xfrm>
        </p:spPr>
      </p:pic>
      <p:pic>
        <p:nvPicPr>
          <p:cNvPr id="10" name="Content Placeholder 9">
            <a:extLst>
              <a:ext uri="{FF2B5EF4-FFF2-40B4-BE49-F238E27FC236}">
                <a16:creationId xmlns:a16="http://schemas.microsoft.com/office/drawing/2014/main" id="{05137272-B335-4077-8554-998D3F3D7E62}"/>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7988300" y="1825625"/>
            <a:ext cx="3365500" cy="3365500"/>
          </a:xfrm>
        </p:spPr>
      </p:pic>
      <p:sp>
        <p:nvSpPr>
          <p:cNvPr id="11" name="TextBox 10">
            <a:extLst>
              <a:ext uri="{FF2B5EF4-FFF2-40B4-BE49-F238E27FC236}">
                <a16:creationId xmlns:a16="http://schemas.microsoft.com/office/drawing/2014/main" id="{8D1AC0BF-DED3-4352-AA43-03BB5FDFA16D}"/>
              </a:ext>
            </a:extLst>
          </p:cNvPr>
          <p:cNvSpPr txBox="1"/>
          <p:nvPr/>
        </p:nvSpPr>
        <p:spPr>
          <a:xfrm>
            <a:off x="3514725" y="1962150"/>
            <a:ext cx="1905000" cy="2031325"/>
          </a:xfrm>
          <a:prstGeom prst="rect">
            <a:avLst/>
          </a:prstGeom>
          <a:noFill/>
        </p:spPr>
        <p:txBody>
          <a:bodyPr wrap="square" rtlCol="0">
            <a:spAutoFit/>
          </a:bodyPr>
          <a:lstStyle/>
          <a:p>
            <a:r>
              <a:rPr lang="en-US" dirty="0"/>
              <a:t>Keynes: </a:t>
            </a:r>
          </a:p>
          <a:p>
            <a:endParaRPr lang="en-US" i="1" dirty="0"/>
          </a:p>
          <a:p>
            <a:r>
              <a:rPr lang="en-US" i="1" dirty="0"/>
              <a:t>“The market is inherently flawed and the state shall help stabilize them”</a:t>
            </a:r>
            <a:endParaRPr lang="en-US" dirty="0"/>
          </a:p>
        </p:txBody>
      </p:sp>
      <p:sp>
        <p:nvSpPr>
          <p:cNvPr id="14" name="TextBox 13">
            <a:extLst>
              <a:ext uri="{FF2B5EF4-FFF2-40B4-BE49-F238E27FC236}">
                <a16:creationId xmlns:a16="http://schemas.microsoft.com/office/drawing/2014/main" id="{15CF7109-1A4B-4313-9E18-1872C2E4A756}"/>
              </a:ext>
            </a:extLst>
          </p:cNvPr>
          <p:cNvSpPr txBox="1"/>
          <p:nvPr/>
        </p:nvSpPr>
        <p:spPr>
          <a:xfrm>
            <a:off x="5845175" y="1984131"/>
            <a:ext cx="1905000" cy="1477328"/>
          </a:xfrm>
          <a:prstGeom prst="rect">
            <a:avLst/>
          </a:prstGeom>
          <a:noFill/>
        </p:spPr>
        <p:txBody>
          <a:bodyPr wrap="square" rtlCol="0">
            <a:spAutoFit/>
          </a:bodyPr>
          <a:lstStyle/>
          <a:p>
            <a:pPr algn="r"/>
            <a:r>
              <a:rPr lang="en-US" dirty="0"/>
              <a:t>Hayek: </a:t>
            </a:r>
          </a:p>
          <a:p>
            <a:pPr algn="r"/>
            <a:endParaRPr lang="en-US" i="1" dirty="0"/>
          </a:p>
          <a:p>
            <a:pPr algn="r"/>
            <a:r>
              <a:rPr lang="en-US" i="1" dirty="0"/>
              <a:t>“The market shall be left alone to its natural cycle”.</a:t>
            </a:r>
            <a:endParaRPr lang="en-US" dirty="0"/>
          </a:p>
        </p:txBody>
      </p:sp>
      <p:cxnSp>
        <p:nvCxnSpPr>
          <p:cNvPr id="16" name="Straight Connector 15">
            <a:extLst>
              <a:ext uri="{FF2B5EF4-FFF2-40B4-BE49-F238E27FC236}">
                <a16:creationId xmlns:a16="http://schemas.microsoft.com/office/drawing/2014/main" id="{C105A16B-C852-4C9F-A27C-F3806DB5B589}"/>
              </a:ext>
            </a:extLst>
          </p:cNvPr>
          <p:cNvCxnSpPr/>
          <p:nvPr/>
        </p:nvCxnSpPr>
        <p:spPr>
          <a:xfrm>
            <a:off x="5688623" y="1825625"/>
            <a:ext cx="0" cy="33646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83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6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74B1-5AF5-4968-BA80-EC6F99DE6E3D}"/>
              </a:ext>
            </a:extLst>
          </p:cNvPr>
          <p:cNvSpPr>
            <a:spLocks noGrp="1"/>
          </p:cNvSpPr>
          <p:nvPr>
            <p:ph type="title"/>
          </p:nvPr>
        </p:nvSpPr>
        <p:spPr/>
        <p:txBody>
          <a:bodyPr/>
          <a:lstStyle/>
          <a:p>
            <a:r>
              <a:rPr lang="en-US" dirty="0"/>
              <a:t>Quantify Government Interference</a:t>
            </a:r>
          </a:p>
        </p:txBody>
      </p:sp>
      <p:sp>
        <p:nvSpPr>
          <p:cNvPr id="5" name="Content Placeholder 4">
            <a:extLst>
              <a:ext uri="{FF2B5EF4-FFF2-40B4-BE49-F238E27FC236}">
                <a16:creationId xmlns:a16="http://schemas.microsoft.com/office/drawing/2014/main" id="{C31C6FFA-ECA7-45E6-9A62-840B8B5AE51B}"/>
              </a:ext>
            </a:extLst>
          </p:cNvPr>
          <p:cNvSpPr>
            <a:spLocks noGrp="1"/>
          </p:cNvSpPr>
          <p:nvPr>
            <p:ph idx="1"/>
          </p:nvPr>
        </p:nvSpPr>
        <p:spPr>
          <a:xfrm>
            <a:off x="1451579" y="2015732"/>
            <a:ext cx="9603275" cy="3450613"/>
          </a:xfrm>
        </p:spPr>
        <p:txBody>
          <a:bodyPr>
            <a:normAutofit fontScale="85000" lnSpcReduction="20000"/>
          </a:bodyPr>
          <a:lstStyle/>
          <a:p>
            <a:pPr marL="0" indent="0">
              <a:buNone/>
            </a:pPr>
            <a:r>
              <a:rPr lang="en-US" dirty="0"/>
              <a:t>Data we used :</a:t>
            </a:r>
          </a:p>
          <a:p>
            <a:pPr marL="0" indent="0">
              <a:buNone/>
            </a:pPr>
            <a:endParaRPr lang="en-US" dirty="0"/>
          </a:p>
          <a:p>
            <a:r>
              <a:rPr lang="en-US" dirty="0"/>
              <a:t>Level of Government Consumption</a:t>
            </a:r>
          </a:p>
          <a:p>
            <a:r>
              <a:rPr lang="en-US" dirty="0"/>
              <a:t>Level of Government Subsidies and Transfer Payments</a:t>
            </a:r>
          </a:p>
          <a:p>
            <a:r>
              <a:rPr lang="en-US" dirty="0"/>
              <a:t>State Owned Enterprise Contribution to GDP</a:t>
            </a:r>
          </a:p>
          <a:p>
            <a:r>
              <a:rPr lang="en-US" dirty="0"/>
              <a:t>Government Tax Revenue</a:t>
            </a:r>
          </a:p>
          <a:p>
            <a:endParaRPr lang="en-US" dirty="0"/>
          </a:p>
          <a:p>
            <a:endParaRPr lang="en-US" dirty="0"/>
          </a:p>
          <a:p>
            <a:r>
              <a:rPr lang="en-US" dirty="0"/>
              <a:t>All normalized in terms of GDP</a:t>
            </a:r>
          </a:p>
        </p:txBody>
      </p:sp>
      <p:pic>
        <p:nvPicPr>
          <p:cNvPr id="3" name="Quantify Govt Interference">
            <a:hlinkClick r:id="" action="ppaction://media"/>
            <a:extLst>
              <a:ext uri="{FF2B5EF4-FFF2-40B4-BE49-F238E27FC236}">
                <a16:creationId xmlns:a16="http://schemas.microsoft.com/office/drawing/2014/main" id="{A57B7A06-F2B0-4F6B-9857-90D2C40D90F1}"/>
              </a:ext>
            </a:extLst>
          </p:cNvPr>
          <p:cNvPicPr>
            <a:picLocks noChangeAspect="1"/>
          </p:cNvPicPr>
          <p:nvPr>
            <a:audioFile r:link="rId1"/>
            <p:extLst>
              <p:ext uri="{DAA4B4D4-6D71-4841-9C94-3DE7FCFB9230}">
                <p14:media xmlns:p14="http://schemas.microsoft.com/office/powerpoint/2010/main" r:embed="rId2">
                  <p14:trim end="1393"/>
                </p14:media>
              </p:ext>
            </p:extLst>
          </p:nvPr>
        </p:nvPicPr>
        <p:blipFill>
          <a:blip r:embed="rId5"/>
          <a:stretch>
            <a:fillRect/>
          </a:stretch>
        </p:blipFill>
        <p:spPr>
          <a:xfrm>
            <a:off x="11676928" y="5585979"/>
            <a:ext cx="487363" cy="487363"/>
          </a:xfrm>
          <a:prstGeom prst="rect">
            <a:avLst/>
          </a:prstGeom>
        </p:spPr>
      </p:pic>
      <p:pic>
        <p:nvPicPr>
          <p:cNvPr id="1026" name="Picture 2" descr="http://financesapp.worldbank.org/static/img/logo/wb-logo-vertial.png">
            <a:extLst>
              <a:ext uri="{FF2B5EF4-FFF2-40B4-BE49-F238E27FC236}">
                <a16:creationId xmlns:a16="http://schemas.microsoft.com/office/drawing/2014/main" id="{3958B73E-F75D-4F27-9F7D-B63AF70DA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6658" y="2460119"/>
            <a:ext cx="4268196" cy="193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69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100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BF6C-C26E-4CA1-A807-BBCB819D93E2}"/>
              </a:ext>
            </a:extLst>
          </p:cNvPr>
          <p:cNvSpPr>
            <a:spLocks noGrp="1"/>
          </p:cNvSpPr>
          <p:nvPr>
            <p:ph type="title"/>
          </p:nvPr>
        </p:nvSpPr>
        <p:spPr/>
        <p:txBody>
          <a:bodyPr/>
          <a:lstStyle/>
          <a:p>
            <a:r>
              <a:rPr lang="en-US" dirty="0"/>
              <a:t>The Plan</a:t>
            </a:r>
          </a:p>
        </p:txBody>
      </p:sp>
      <p:sp>
        <p:nvSpPr>
          <p:cNvPr id="3" name="Content Placeholder 2">
            <a:extLst>
              <a:ext uri="{FF2B5EF4-FFF2-40B4-BE49-F238E27FC236}">
                <a16:creationId xmlns:a16="http://schemas.microsoft.com/office/drawing/2014/main" id="{BA527DC0-508F-412F-95DE-276767094F12}"/>
              </a:ext>
            </a:extLst>
          </p:cNvPr>
          <p:cNvSpPr>
            <a:spLocks noGrp="1"/>
          </p:cNvSpPr>
          <p:nvPr>
            <p:ph idx="1"/>
          </p:nvPr>
        </p:nvSpPr>
        <p:spPr/>
        <p:txBody>
          <a:bodyPr/>
          <a:lstStyle/>
          <a:p>
            <a:pPr marL="0" indent="0" algn="ctr">
              <a:buNone/>
            </a:pPr>
            <a:r>
              <a:rPr lang="en-US" dirty="0"/>
              <a:t>Hypothesis: </a:t>
            </a:r>
            <a:r>
              <a:rPr lang="en-US" b="1" u="sng" dirty="0"/>
              <a:t>Government Intervention Yield Higher Growth</a:t>
            </a:r>
          </a:p>
          <a:p>
            <a:pPr marL="0" indent="0">
              <a:buNone/>
            </a:pPr>
            <a:endParaRPr lang="en-US" dirty="0"/>
          </a:p>
          <a:p>
            <a:pPr marL="514350" indent="-514350">
              <a:buFont typeface="+mj-lt"/>
              <a:buAutoNum type="arabicPeriod"/>
            </a:pPr>
            <a:r>
              <a:rPr lang="en-US" dirty="0"/>
              <a:t>Separate developed &amp; developing countries into two groups.</a:t>
            </a:r>
          </a:p>
          <a:p>
            <a:pPr marL="514350" indent="-514350">
              <a:buFont typeface="+mj-lt"/>
              <a:buAutoNum type="arabicPeriod"/>
            </a:pPr>
            <a:r>
              <a:rPr lang="en-US" dirty="0"/>
              <a:t>K-Means cluster each groups to find countries with high and low government intervention.</a:t>
            </a:r>
          </a:p>
          <a:p>
            <a:pPr marL="514350" indent="-514350">
              <a:buFont typeface="+mj-lt"/>
              <a:buAutoNum type="arabicPeriod"/>
            </a:pPr>
            <a:r>
              <a:rPr lang="en-US" dirty="0"/>
              <a:t>In each group, compare each cluster’s GDP growth with one another.</a:t>
            </a:r>
          </a:p>
          <a:p>
            <a:pPr marL="514350" indent="-514350">
              <a:buFont typeface="+mj-lt"/>
              <a:buAutoNum type="arabicPeriod"/>
            </a:pPr>
            <a:r>
              <a:rPr lang="en-US" dirty="0"/>
              <a:t>Test against the hypothesis</a:t>
            </a:r>
          </a:p>
          <a:p>
            <a:pPr marL="514350" indent="-514350">
              <a:buFont typeface="+mj-lt"/>
              <a:buAutoNum type="arabicPeriod"/>
            </a:pPr>
            <a:endParaRPr lang="en-US" dirty="0"/>
          </a:p>
        </p:txBody>
      </p:sp>
      <p:pic>
        <p:nvPicPr>
          <p:cNvPr id="4" name="The plan">
            <a:hlinkClick r:id="" action="ppaction://media"/>
            <a:extLst>
              <a:ext uri="{FF2B5EF4-FFF2-40B4-BE49-F238E27FC236}">
                <a16:creationId xmlns:a16="http://schemas.microsoft.com/office/drawing/2014/main" id="{60120478-5344-461A-A131-D9D28DA5D7C7}"/>
              </a:ext>
            </a:extLst>
          </p:cNvPr>
          <p:cNvPicPr>
            <a:picLocks noChangeAspect="1"/>
          </p:cNvPicPr>
          <p:nvPr>
            <a:audioFile r:link="rId1"/>
            <p:extLst>
              <p:ext uri="{DAA4B4D4-6D71-4841-9C94-3DE7FCFB9230}">
                <p14:media xmlns:p14="http://schemas.microsoft.com/office/powerpoint/2010/main" r:embed="rId2">
                  <p14:trim st="1103" end="1443"/>
                </p14:media>
              </p:ext>
            </p:extLst>
          </p:nvPr>
        </p:nvPicPr>
        <p:blipFill>
          <a:blip r:embed="rId5"/>
          <a:stretch>
            <a:fillRect/>
          </a:stretch>
        </p:blipFill>
        <p:spPr>
          <a:xfrm>
            <a:off x="11633489" y="5558270"/>
            <a:ext cx="487363" cy="487363"/>
          </a:xfrm>
          <a:prstGeom prst="rect">
            <a:avLst/>
          </a:prstGeom>
        </p:spPr>
      </p:pic>
    </p:spTree>
    <p:extLst>
      <p:ext uri="{BB962C8B-B14F-4D97-AF65-F5344CB8AC3E}">
        <p14:creationId xmlns:p14="http://schemas.microsoft.com/office/powerpoint/2010/main" val="261141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45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530C-43FB-4BCC-A1B5-911CF9A11D6D}"/>
              </a:ext>
            </a:extLst>
          </p:cNvPr>
          <p:cNvSpPr>
            <a:spLocks noGrp="1"/>
          </p:cNvSpPr>
          <p:nvPr>
            <p:ph type="title"/>
          </p:nvPr>
        </p:nvSpPr>
        <p:spPr/>
        <p:txBody>
          <a:bodyPr/>
          <a:lstStyle/>
          <a:p>
            <a:endParaRPr lang="en-US"/>
          </a:p>
        </p:txBody>
      </p:sp>
      <p:pic>
        <p:nvPicPr>
          <p:cNvPr id="4" name="Content Placeholder 4">
            <a:extLst>
              <a:ext uri="{FF2B5EF4-FFF2-40B4-BE49-F238E27FC236}">
                <a16:creationId xmlns:a16="http://schemas.microsoft.com/office/drawing/2014/main" id="{806949C1-9F79-454E-A4A0-76D53F7BF6F3}"/>
              </a:ext>
            </a:extLst>
          </p:cNvPr>
          <p:cNvPicPr>
            <a:picLocks noChangeAspect="1"/>
          </p:cNvPicPr>
          <p:nvPr/>
        </p:nvPicPr>
        <p:blipFill rotWithShape="1">
          <a:blip r:embed="rId5">
            <a:extLst>
              <a:ext uri="{28A0092B-C50C-407E-A947-70E740481C1C}">
                <a14:useLocalDpi xmlns:a14="http://schemas.microsoft.com/office/drawing/2010/main" val="0"/>
              </a:ext>
            </a:extLst>
          </a:blip>
          <a:srcRect l="2" r="-3" b="-216"/>
          <a:stretch/>
        </p:blipFill>
        <p:spPr>
          <a:xfrm>
            <a:off x="325" y="0"/>
            <a:ext cx="12191675" cy="6964218"/>
          </a:xfrm>
          <a:prstGeom prst="rect">
            <a:avLst/>
          </a:prstGeom>
        </p:spPr>
      </p:pic>
      <p:sp>
        <p:nvSpPr>
          <p:cNvPr id="6" name="TextBox 5">
            <a:extLst>
              <a:ext uri="{FF2B5EF4-FFF2-40B4-BE49-F238E27FC236}">
                <a16:creationId xmlns:a16="http://schemas.microsoft.com/office/drawing/2014/main" id="{E7DB08A8-6544-49CC-B1CB-61B1FEF9B804}"/>
              </a:ext>
            </a:extLst>
          </p:cNvPr>
          <p:cNvSpPr txBox="1"/>
          <p:nvPr/>
        </p:nvSpPr>
        <p:spPr>
          <a:xfrm>
            <a:off x="567559" y="119321"/>
            <a:ext cx="5234152" cy="523220"/>
          </a:xfrm>
          <a:prstGeom prst="rect">
            <a:avLst/>
          </a:prstGeom>
          <a:solidFill>
            <a:schemeClr val="bg2"/>
          </a:solidFill>
        </p:spPr>
        <p:txBody>
          <a:bodyPr wrap="square" rtlCol="0">
            <a:spAutoFit/>
          </a:bodyPr>
          <a:lstStyle/>
          <a:p>
            <a:r>
              <a:rPr lang="en-US" sz="2800" b="1" dirty="0"/>
              <a:t>Result – Developed Countries</a:t>
            </a:r>
          </a:p>
        </p:txBody>
      </p:sp>
      <p:pic>
        <p:nvPicPr>
          <p:cNvPr id="8" name="ChartDevd">
            <a:hlinkClick r:id="" action="ppaction://media"/>
            <a:extLst>
              <a:ext uri="{FF2B5EF4-FFF2-40B4-BE49-F238E27FC236}">
                <a16:creationId xmlns:a16="http://schemas.microsoft.com/office/drawing/2014/main" id="{2197D006-BFD6-4A48-B609-1D4F3D411E56}"/>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6"/>
          <a:stretch>
            <a:fillRect/>
          </a:stretch>
        </p:blipFill>
        <p:spPr>
          <a:xfrm>
            <a:off x="11615161" y="5778645"/>
            <a:ext cx="487362" cy="487362"/>
          </a:xfrm>
        </p:spPr>
      </p:pic>
    </p:spTree>
    <p:extLst>
      <p:ext uri="{BB962C8B-B14F-4D97-AF65-F5344CB8AC3E}">
        <p14:creationId xmlns:p14="http://schemas.microsoft.com/office/powerpoint/2010/main" val="204179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8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C8EBAA2-D997-4487-8320-A35D62446762}"/>
              </a:ext>
            </a:extLst>
          </p:cNvPr>
          <p:cNvPicPr>
            <a:picLocks noChangeAspect="1"/>
          </p:cNvPicPr>
          <p:nvPr/>
        </p:nvPicPr>
        <p:blipFill rotWithShape="1">
          <a:blip r:embed="rId6"/>
          <a:srcRect l="2462" r="2460"/>
          <a:stretch/>
        </p:blipFill>
        <p:spPr>
          <a:xfrm>
            <a:off x="0" y="-48083"/>
            <a:ext cx="12192000" cy="6954166"/>
          </a:xfrm>
          <a:prstGeom prst="rect">
            <a:avLst/>
          </a:prstGeom>
        </p:spPr>
      </p:pic>
      <p:sp>
        <p:nvSpPr>
          <p:cNvPr id="6" name="TextBox 5">
            <a:extLst>
              <a:ext uri="{FF2B5EF4-FFF2-40B4-BE49-F238E27FC236}">
                <a16:creationId xmlns:a16="http://schemas.microsoft.com/office/drawing/2014/main" id="{E7DB08A8-6544-49CC-B1CB-61B1FEF9B804}"/>
              </a:ext>
            </a:extLst>
          </p:cNvPr>
          <p:cNvSpPr txBox="1"/>
          <p:nvPr/>
        </p:nvSpPr>
        <p:spPr>
          <a:xfrm>
            <a:off x="231110" y="4498089"/>
            <a:ext cx="2366618" cy="1384995"/>
          </a:xfrm>
          <a:prstGeom prst="rect">
            <a:avLst/>
          </a:prstGeom>
          <a:solidFill>
            <a:schemeClr val="tx1"/>
          </a:solidFill>
        </p:spPr>
        <p:txBody>
          <a:bodyPr wrap="square" rtlCol="0">
            <a:spAutoFit/>
          </a:bodyPr>
          <a:lstStyle/>
          <a:p>
            <a:pPr>
              <a:spcAft>
                <a:spcPts val="600"/>
              </a:spcAft>
            </a:pPr>
            <a:r>
              <a:rPr lang="en-US" sz="2800" b="1" dirty="0">
                <a:solidFill>
                  <a:schemeClr val="bg1"/>
                </a:solidFill>
              </a:rPr>
              <a:t>Result : Developed Countries</a:t>
            </a:r>
          </a:p>
        </p:txBody>
      </p:sp>
      <p:pic>
        <p:nvPicPr>
          <p:cNvPr id="16" name="Picture 15">
            <a:extLst>
              <a:ext uri="{FF2B5EF4-FFF2-40B4-BE49-F238E27FC236}">
                <a16:creationId xmlns:a16="http://schemas.microsoft.com/office/drawing/2014/main" id="{02554722-D467-4C1A-AC0F-F7AB56BC5CA3}"/>
              </a:ext>
            </a:extLst>
          </p:cNvPr>
          <p:cNvPicPr>
            <a:picLocks noChangeAspect="1"/>
          </p:cNvPicPr>
          <p:nvPr/>
        </p:nvPicPr>
        <p:blipFill>
          <a:blip r:embed="rId7"/>
          <a:stretch>
            <a:fillRect/>
          </a:stretch>
        </p:blipFill>
        <p:spPr>
          <a:xfrm>
            <a:off x="226003" y="5981435"/>
            <a:ext cx="2371725" cy="628650"/>
          </a:xfrm>
          <a:prstGeom prst="rect">
            <a:avLst/>
          </a:prstGeom>
        </p:spPr>
      </p:pic>
      <p:pic>
        <p:nvPicPr>
          <p:cNvPr id="11" name="DevdMap">
            <a:hlinkClick r:id="" action="ppaction://media"/>
            <a:extLst>
              <a:ext uri="{FF2B5EF4-FFF2-40B4-BE49-F238E27FC236}">
                <a16:creationId xmlns:a16="http://schemas.microsoft.com/office/drawing/2014/main" id="{165EA714-9397-49FC-8111-EC63B921F21C}"/>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8"/>
          <a:stretch>
            <a:fillRect/>
          </a:stretch>
        </p:blipFill>
        <p:spPr>
          <a:xfrm>
            <a:off x="11615160" y="6193367"/>
            <a:ext cx="487362" cy="487362"/>
          </a:xfrm>
        </p:spPr>
      </p:pic>
    </p:spTree>
    <p:extLst>
      <p:ext uri="{BB962C8B-B14F-4D97-AF65-F5344CB8AC3E}">
        <p14:creationId xmlns:p14="http://schemas.microsoft.com/office/powerpoint/2010/main" val="420355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3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Content Placeholder 10">
            <a:extLst>
              <a:ext uri="{FF2B5EF4-FFF2-40B4-BE49-F238E27FC236}">
                <a16:creationId xmlns:a16="http://schemas.microsoft.com/office/drawing/2014/main" id="{92774860-D357-47A8-83EB-213B6992B154}"/>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t="-4020" b="-471"/>
          <a:stretch/>
        </p:blipFill>
        <p:spPr>
          <a:xfrm>
            <a:off x="0" y="-269121"/>
            <a:ext cx="12191980" cy="7293376"/>
          </a:xfrm>
          <a:prstGeom prst="rect">
            <a:avLst/>
          </a:prstGeom>
        </p:spPr>
      </p:pic>
      <p:sp>
        <p:nvSpPr>
          <p:cNvPr id="6" name="TextBox 5">
            <a:extLst>
              <a:ext uri="{FF2B5EF4-FFF2-40B4-BE49-F238E27FC236}">
                <a16:creationId xmlns:a16="http://schemas.microsoft.com/office/drawing/2014/main" id="{E7DB08A8-6544-49CC-B1CB-61B1FEF9B804}"/>
              </a:ext>
            </a:extLst>
          </p:cNvPr>
          <p:cNvSpPr txBox="1"/>
          <p:nvPr/>
        </p:nvSpPr>
        <p:spPr>
          <a:xfrm>
            <a:off x="682694" y="84633"/>
            <a:ext cx="5580993" cy="523220"/>
          </a:xfrm>
          <a:prstGeom prst="rect">
            <a:avLst/>
          </a:prstGeom>
          <a:solidFill>
            <a:schemeClr val="bg2"/>
          </a:solidFill>
        </p:spPr>
        <p:txBody>
          <a:bodyPr wrap="square" rtlCol="0">
            <a:spAutoFit/>
          </a:bodyPr>
          <a:lstStyle/>
          <a:p>
            <a:pPr>
              <a:spcAft>
                <a:spcPts val="600"/>
              </a:spcAft>
            </a:pPr>
            <a:r>
              <a:rPr lang="en-US" sz="2800" b="1" dirty="0"/>
              <a:t>Result: Developing Countries</a:t>
            </a:r>
          </a:p>
        </p:txBody>
      </p:sp>
      <p:pic>
        <p:nvPicPr>
          <p:cNvPr id="5" name="ChartDeving">
            <a:hlinkClick r:id="" action="ppaction://media"/>
            <a:extLst>
              <a:ext uri="{FF2B5EF4-FFF2-40B4-BE49-F238E27FC236}">
                <a16:creationId xmlns:a16="http://schemas.microsoft.com/office/drawing/2014/main" id="{A8E22336-8D6E-48FD-B54A-9ECDD6A473C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96543" y="5903049"/>
            <a:ext cx="487363" cy="487363"/>
          </a:xfrm>
          <a:prstGeom prst="rect">
            <a:avLst/>
          </a:prstGeom>
        </p:spPr>
      </p:pic>
    </p:spTree>
    <p:extLst>
      <p:ext uri="{BB962C8B-B14F-4D97-AF65-F5344CB8AC3E}">
        <p14:creationId xmlns:p14="http://schemas.microsoft.com/office/powerpoint/2010/main" val="35454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0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D985DD-DE5A-4C39-A2ED-E87237F3781C}"/>
              </a:ext>
            </a:extLst>
          </p:cNvPr>
          <p:cNvPicPr>
            <a:picLocks noChangeAspect="1"/>
          </p:cNvPicPr>
          <p:nvPr/>
        </p:nvPicPr>
        <p:blipFill rotWithShape="1">
          <a:blip r:embed="rId5"/>
          <a:srcRect l="2462" r="2460"/>
          <a:stretch/>
        </p:blipFill>
        <p:spPr>
          <a:xfrm>
            <a:off x="1" y="0"/>
            <a:ext cx="12192000" cy="6865220"/>
          </a:xfrm>
          <a:prstGeom prst="rect">
            <a:avLst/>
          </a:prstGeom>
        </p:spPr>
      </p:pic>
      <p:sp>
        <p:nvSpPr>
          <p:cNvPr id="16" name="TextBox 15">
            <a:extLst>
              <a:ext uri="{FF2B5EF4-FFF2-40B4-BE49-F238E27FC236}">
                <a16:creationId xmlns:a16="http://schemas.microsoft.com/office/drawing/2014/main" id="{743D833A-2588-45EF-8F6A-191B8A20492D}"/>
              </a:ext>
            </a:extLst>
          </p:cNvPr>
          <p:cNvSpPr txBox="1"/>
          <p:nvPr/>
        </p:nvSpPr>
        <p:spPr>
          <a:xfrm>
            <a:off x="185143" y="4378506"/>
            <a:ext cx="2366618" cy="1384995"/>
          </a:xfrm>
          <a:prstGeom prst="rect">
            <a:avLst/>
          </a:prstGeom>
          <a:solidFill>
            <a:schemeClr val="tx1"/>
          </a:solidFill>
        </p:spPr>
        <p:txBody>
          <a:bodyPr wrap="square" rtlCol="0">
            <a:spAutoFit/>
          </a:bodyPr>
          <a:lstStyle/>
          <a:p>
            <a:pPr>
              <a:spcAft>
                <a:spcPts val="600"/>
              </a:spcAft>
            </a:pPr>
            <a:r>
              <a:rPr lang="en-US" sz="2800" b="1" dirty="0">
                <a:solidFill>
                  <a:schemeClr val="bg1"/>
                </a:solidFill>
              </a:rPr>
              <a:t>Result : Developing Countries</a:t>
            </a:r>
          </a:p>
        </p:txBody>
      </p:sp>
      <p:pic>
        <p:nvPicPr>
          <p:cNvPr id="5" name="Picture 4">
            <a:extLst>
              <a:ext uri="{FF2B5EF4-FFF2-40B4-BE49-F238E27FC236}">
                <a16:creationId xmlns:a16="http://schemas.microsoft.com/office/drawing/2014/main" id="{91E20CF5-E22A-4ACD-9D5B-2A8265EC5CFD}"/>
              </a:ext>
            </a:extLst>
          </p:cNvPr>
          <p:cNvPicPr>
            <a:picLocks noChangeAspect="1"/>
          </p:cNvPicPr>
          <p:nvPr/>
        </p:nvPicPr>
        <p:blipFill>
          <a:blip r:embed="rId6"/>
          <a:stretch>
            <a:fillRect/>
          </a:stretch>
        </p:blipFill>
        <p:spPr>
          <a:xfrm>
            <a:off x="180036" y="6001168"/>
            <a:ext cx="2371725" cy="628650"/>
          </a:xfrm>
          <a:prstGeom prst="rect">
            <a:avLst/>
          </a:prstGeom>
        </p:spPr>
      </p:pic>
      <p:pic>
        <p:nvPicPr>
          <p:cNvPr id="8" name="DevingMap">
            <a:hlinkClick r:id="" action="ppaction://media"/>
            <a:extLst>
              <a:ext uri="{FF2B5EF4-FFF2-40B4-BE49-F238E27FC236}">
                <a16:creationId xmlns:a16="http://schemas.microsoft.com/office/drawing/2014/main" id="{74517A4A-255F-4DAF-B8C8-03C947E33766}"/>
              </a:ext>
            </a:extLst>
          </p:cNvPr>
          <p:cNvPicPr>
            <a:picLocks noGrp="1" noChangeAspect="1"/>
          </p:cNvPicPr>
          <p:nvPr>
            <p:ph idx="1"/>
            <a:audioFile r:link="rId2"/>
            <p:extLst>
              <p:ext uri="{DAA4B4D4-6D71-4841-9C94-3DE7FCFB9230}">
                <p14:media xmlns:p14="http://schemas.microsoft.com/office/powerpoint/2010/main" r:embed="rId1"/>
              </p:ext>
            </p:extLst>
          </p:nvPr>
        </p:nvPicPr>
        <p:blipFill>
          <a:blip r:embed="rId7"/>
          <a:stretch>
            <a:fillRect/>
          </a:stretch>
        </p:blipFill>
        <p:spPr>
          <a:xfrm>
            <a:off x="11624397" y="6142456"/>
            <a:ext cx="487362" cy="487362"/>
          </a:xfrm>
        </p:spPr>
      </p:pic>
    </p:spTree>
    <p:extLst>
      <p:ext uri="{BB962C8B-B14F-4D97-AF65-F5344CB8AC3E}">
        <p14:creationId xmlns:p14="http://schemas.microsoft.com/office/powerpoint/2010/main" val="177240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5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0619-6CEC-4F9B-994E-9CFAF401B68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3CAB74A8-E547-40F8-8D72-3334D19F6216}"/>
              </a:ext>
            </a:extLst>
          </p:cNvPr>
          <p:cNvSpPr>
            <a:spLocks noGrp="1"/>
          </p:cNvSpPr>
          <p:nvPr>
            <p:ph idx="1"/>
          </p:nvPr>
        </p:nvSpPr>
        <p:spPr/>
        <p:txBody>
          <a:bodyPr>
            <a:normAutofit fontScale="85000" lnSpcReduction="20000"/>
          </a:bodyPr>
          <a:lstStyle/>
          <a:p>
            <a:r>
              <a:rPr lang="en-US" dirty="0"/>
              <a:t>Developed Countries:</a:t>
            </a:r>
          </a:p>
          <a:p>
            <a:pPr lvl="1"/>
            <a:r>
              <a:rPr lang="en-US" dirty="0"/>
              <a:t>Average Growth Rate : 1.5%</a:t>
            </a:r>
          </a:p>
          <a:p>
            <a:pPr lvl="1"/>
            <a:r>
              <a:rPr lang="en-US" dirty="0"/>
              <a:t>Countries with low government intervention: 1.92% growth/year</a:t>
            </a:r>
          </a:p>
          <a:p>
            <a:pPr lvl="1"/>
            <a:r>
              <a:rPr lang="en-US" dirty="0"/>
              <a:t>Countries with high government intervention: 1.29% growth/year</a:t>
            </a:r>
          </a:p>
          <a:p>
            <a:pPr marL="457200" lvl="1" indent="0">
              <a:buNone/>
            </a:pPr>
            <a:endParaRPr lang="en-US" dirty="0"/>
          </a:p>
          <a:p>
            <a:r>
              <a:rPr lang="en-US" dirty="0"/>
              <a:t>Developing Countries:</a:t>
            </a:r>
          </a:p>
          <a:p>
            <a:pPr lvl="1"/>
            <a:r>
              <a:rPr lang="en-US" dirty="0"/>
              <a:t>Average Growth Rate : 4%</a:t>
            </a:r>
          </a:p>
          <a:p>
            <a:pPr lvl="1"/>
            <a:r>
              <a:rPr lang="en-US" dirty="0"/>
              <a:t>Countries with low government intervention : 4.7% growth/year</a:t>
            </a:r>
          </a:p>
          <a:p>
            <a:pPr lvl="1"/>
            <a:r>
              <a:rPr lang="en-US" dirty="0"/>
              <a:t>Countries with high government intervention: 3.7% growth/year</a:t>
            </a:r>
          </a:p>
          <a:p>
            <a:pPr lvl="1"/>
            <a:endParaRPr lang="en-US" dirty="0"/>
          </a:p>
          <a:p>
            <a:pPr marL="457200" lvl="1" indent="0" algn="ctr">
              <a:buNone/>
            </a:pPr>
            <a:r>
              <a:rPr lang="en-US" dirty="0"/>
              <a:t>Our Hypothesis is rejected: </a:t>
            </a:r>
            <a:r>
              <a:rPr lang="en-US" b="1" dirty="0"/>
              <a:t>Government Intervention Yield lower growth</a:t>
            </a:r>
          </a:p>
        </p:txBody>
      </p:sp>
      <p:pic>
        <p:nvPicPr>
          <p:cNvPr id="5" name="Result">
            <a:hlinkClick r:id="" action="ppaction://media"/>
            <a:extLst>
              <a:ext uri="{FF2B5EF4-FFF2-40B4-BE49-F238E27FC236}">
                <a16:creationId xmlns:a16="http://schemas.microsoft.com/office/drawing/2014/main" id="{A3DAFA1B-87D1-435C-80F1-A8FC6DE2C50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05779" y="5585980"/>
            <a:ext cx="487363" cy="487363"/>
          </a:xfrm>
          <a:prstGeom prst="rect">
            <a:avLst/>
          </a:prstGeom>
        </p:spPr>
      </p:pic>
    </p:spTree>
    <p:extLst>
      <p:ext uri="{BB962C8B-B14F-4D97-AF65-F5344CB8AC3E}">
        <p14:creationId xmlns:p14="http://schemas.microsoft.com/office/powerpoint/2010/main" val="66897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90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772</Words>
  <Application>Microsoft Office PowerPoint</Application>
  <PresentationFormat>Widescreen</PresentationFormat>
  <Paragraphs>71</Paragraphs>
  <Slides>10</Slides>
  <Notes>10</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Gallery</vt:lpstr>
      <vt:lpstr>Analysis on Government Involvement in the Economy and  its Effect on GDP growth</vt:lpstr>
      <vt:lpstr>Two Competing Theories</vt:lpstr>
      <vt:lpstr>Quantify Government Interference</vt:lpstr>
      <vt:lpstr>The Plan</vt:lpstr>
      <vt:lpstr>PowerPoint Presentation</vt:lpstr>
      <vt:lpstr>PowerPoint Presentation</vt:lpstr>
      <vt:lpstr>PowerPoint Presentation</vt:lpstr>
      <vt:lpstr>PowerPoint Presentation</vt:lpstr>
      <vt:lpstr>Result</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Government Involvement in the Economy and its Effect on GDP growth</dc:title>
  <dc:creator>Yuka Langbuana</dc:creator>
  <cp:lastModifiedBy>Yuka Langbuana</cp:lastModifiedBy>
  <cp:revision>10</cp:revision>
  <dcterms:created xsi:type="dcterms:W3CDTF">2018-12-05T05:50:45Z</dcterms:created>
  <dcterms:modified xsi:type="dcterms:W3CDTF">2018-12-05T07:52:22Z</dcterms:modified>
</cp:coreProperties>
</file>