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14"/>
  </p:notesMasterIdLst>
  <p:handoutMasterIdLst>
    <p:handoutMasterId r:id="rId15"/>
  </p:handoutMasterIdLst>
  <p:sldIdLst>
    <p:sldId id="1644" r:id="rId3"/>
    <p:sldId id="1642" r:id="rId4"/>
    <p:sldId id="1645" r:id="rId5"/>
    <p:sldId id="2132" r:id="rId6"/>
    <p:sldId id="1659" r:id="rId7"/>
    <p:sldId id="2134" r:id="rId8"/>
    <p:sldId id="1653" r:id="rId9"/>
    <p:sldId id="2135" r:id="rId10"/>
    <p:sldId id="1656" r:id="rId11"/>
    <p:sldId id="1661" r:id="rId12"/>
    <p:sldId id="212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4E8"/>
    <a:srgbClr val="38579A"/>
    <a:srgbClr val="5EAADE"/>
    <a:srgbClr val="EAE0E4"/>
    <a:srgbClr val="003864"/>
    <a:srgbClr val="E99BEB"/>
    <a:srgbClr val="515C63"/>
    <a:srgbClr val="3F4C55"/>
    <a:srgbClr val="31AFB5"/>
    <a:srgbClr val="72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34" autoAdjust="0"/>
  </p:normalViewPr>
  <p:slideViewPr>
    <p:cSldViewPr>
      <p:cViewPr varScale="1">
        <p:scale>
          <a:sx n="141" d="100"/>
          <a:sy n="141" d="100"/>
        </p:scale>
        <p:origin x="41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835A-9E16-D443-E8B9-B5A6D80A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D3D167-8093-96F4-0F31-2A10375EB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9D9EB6-C60B-D30D-573C-CF0BDD28A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BC0C0-D606-9537-6A5B-93D0D0071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2F9E-D167-4ED3-83EC-AE46EA34B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19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6D341-9D25-3F1F-DC76-EDA4BA2C5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FA159A-500C-A8A4-580B-4D541B593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689D25-597B-3A57-8808-E7DF64765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CEC2E-D5D1-401E-E502-CB45708DC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2F9E-D167-4ED3-83EC-AE46EA34B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33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8E741C-A9EE-4A74-A927-BDB98F4FF324}"/>
              </a:ext>
            </a:extLst>
          </p:cNvPr>
          <p:cNvSpPr/>
          <p:nvPr/>
        </p:nvSpPr>
        <p:spPr bwMode="auto">
          <a:xfrm>
            <a:off x="398834" y="258755"/>
            <a:ext cx="8398214" cy="4435813"/>
          </a:xfrm>
          <a:prstGeom prst="rect">
            <a:avLst/>
          </a:prstGeom>
          <a:solidFill>
            <a:srgbClr val="0038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31866C1-E985-4998-AD08-A2431116BA89}"/>
              </a:ext>
            </a:extLst>
          </p:cNvPr>
          <p:cNvSpPr txBox="1">
            <a:spLocks/>
          </p:cNvSpPr>
          <p:nvPr/>
        </p:nvSpPr>
        <p:spPr>
          <a:xfrm>
            <a:off x="711741" y="1135380"/>
            <a:ext cx="7772400" cy="19697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Analysing</a:t>
            </a:r>
            <a:r>
              <a:rPr lang="en-US" sz="31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 the effect of different characteristics on coffee quality using </a:t>
            </a:r>
            <a:r>
              <a:rPr lang="en-US" sz="3100" dirty="0" err="1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generalised</a:t>
            </a:r>
            <a:r>
              <a:rPr lang="en-US" sz="31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 linear models</a:t>
            </a:r>
            <a:b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</a:br>
            <a:endParaRPr lang="en-US" sz="3200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9CD528-1448-46CD-9650-F72FF5761ED2}"/>
              </a:ext>
            </a:extLst>
          </p:cNvPr>
          <p:cNvSpPr txBox="1">
            <a:spLocks/>
          </p:cNvSpPr>
          <p:nvPr/>
        </p:nvSpPr>
        <p:spPr>
          <a:xfrm>
            <a:off x="1702341" y="3028950"/>
            <a:ext cx="5791200" cy="774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Jia Niu, Xiaolin Feng ,Tianrui Xie, Zhilin Liu, </a:t>
            </a:r>
            <a:r>
              <a:rPr lang="en-US" sz="1600" dirty="0" err="1">
                <a:latin typeface="+mj-lt"/>
              </a:rPr>
              <a:t>Tianyue</a:t>
            </a:r>
            <a:r>
              <a:rPr lang="en-US" sz="1600" dirty="0">
                <a:latin typeface="+mj-lt"/>
              </a:rPr>
              <a:t> Wang </a:t>
            </a: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GROUP-14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2DF4FD-3FDC-B6C6-9FAC-53FDB3F0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" y="305511"/>
            <a:ext cx="1844182" cy="5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Model Evaluation</a:t>
            </a:r>
            <a:endParaRPr 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233A5D-6587-708C-A68B-DB671CF56FB2}"/>
              </a:ext>
            </a:extLst>
          </p:cNvPr>
          <p:cNvGrpSpPr/>
          <p:nvPr/>
        </p:nvGrpSpPr>
        <p:grpSpPr>
          <a:xfrm>
            <a:off x="329558" y="852294"/>
            <a:ext cx="8471245" cy="2781300"/>
            <a:chOff x="381000" y="1123950"/>
            <a:chExt cx="8471245" cy="27813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1AABD98-022B-B0B8-123A-49A1409FB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123950"/>
              <a:ext cx="5562600" cy="27813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52EA471-4917-D574-302C-352DC786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8333"/>
            <a:stretch/>
          </p:blipFill>
          <p:spPr>
            <a:xfrm>
              <a:off x="5978236" y="1123950"/>
              <a:ext cx="2874009" cy="278130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F9112A6-EC0F-8D28-8906-890E71E735D6}"/>
              </a:ext>
            </a:extLst>
          </p:cNvPr>
          <p:cNvGrpSpPr/>
          <p:nvPr/>
        </p:nvGrpSpPr>
        <p:grpSpPr>
          <a:xfrm>
            <a:off x="371015" y="3755358"/>
            <a:ext cx="8385167" cy="1254792"/>
            <a:chOff x="381000" y="3867150"/>
            <a:chExt cx="8385167" cy="697230"/>
          </a:xfrm>
        </p:grpSpPr>
        <p:sp>
          <p:nvSpPr>
            <p:cNvPr id="8" name="Rounded Rectangle 47">
              <a:extLst>
                <a:ext uri="{FF2B5EF4-FFF2-40B4-BE49-F238E27FC236}">
                  <a16:creationId xmlns:a16="http://schemas.microsoft.com/office/drawing/2014/main" id="{C5126091-15E3-403A-86D7-05F1F6B1F3F4}"/>
                </a:ext>
              </a:extLst>
            </p:cNvPr>
            <p:cNvSpPr/>
            <p:nvPr/>
          </p:nvSpPr>
          <p:spPr bwMode="auto">
            <a:xfrm>
              <a:off x="381000" y="3867150"/>
              <a:ext cx="2711533" cy="697230"/>
            </a:xfrm>
            <a:prstGeom prst="roundRect">
              <a:avLst>
                <a:gd name="adj" fmla="val 500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Most residuals are centered around 0, resembling a normal distribution.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However, there is slight skewness, which may indicate suboptimal variable selection.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Overall, this suggests small, randomly distributed prediction.</a:t>
              </a:r>
            </a:p>
          </p:txBody>
        </p:sp>
        <p:sp>
          <p:nvSpPr>
            <p:cNvPr id="10" name="Rounded Rectangle 49">
              <a:extLst>
                <a:ext uri="{FF2B5EF4-FFF2-40B4-BE49-F238E27FC236}">
                  <a16:creationId xmlns:a16="http://schemas.microsoft.com/office/drawing/2014/main" id="{A7205D36-2B10-45C3-BBF2-153AAAE044B7}"/>
                </a:ext>
              </a:extLst>
            </p:cNvPr>
            <p:cNvSpPr/>
            <p:nvPr/>
          </p:nvSpPr>
          <p:spPr bwMode="auto">
            <a:xfrm>
              <a:off x="3209415" y="3867150"/>
              <a:ext cx="2711533" cy="69723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accent5"/>
                  </a:solidFill>
                </a:rPr>
                <a:t>Central points follow the reference line, indicating approximate normality.</a:t>
              </a:r>
            </a:p>
            <a:p>
              <a:r>
                <a:rPr lang="en-US" sz="1000" dirty="0">
                  <a:solidFill>
                    <a:schemeClr val="accent5"/>
                  </a:solidFill>
                </a:rPr>
                <a:t>Heavy tails appear at both ends, suggesting possible outliers or deviations in extreme values.</a:t>
              </a:r>
            </a:p>
            <a:p>
              <a:r>
                <a:rPr lang="en-US" sz="1000" dirty="0">
                  <a:solidFill>
                    <a:schemeClr val="accent5"/>
                  </a:solidFill>
                </a:rPr>
                <a:t>The model fits well for most observations but may struggle with edge cases.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ed Rectangle 48">
              <a:extLst>
                <a:ext uri="{FF2B5EF4-FFF2-40B4-BE49-F238E27FC236}">
                  <a16:creationId xmlns:a16="http://schemas.microsoft.com/office/drawing/2014/main" id="{3C7C1104-7AA6-71D2-71A3-FE6ED0D08FE3}"/>
                </a:ext>
              </a:extLst>
            </p:cNvPr>
            <p:cNvSpPr/>
            <p:nvPr/>
          </p:nvSpPr>
          <p:spPr bwMode="auto">
            <a:xfrm>
              <a:off x="6054634" y="3867151"/>
              <a:ext cx="2711533" cy="697229"/>
            </a:xfrm>
            <a:prstGeom prst="roundRect">
              <a:avLst>
                <a:gd name="adj" fmla="val 5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Residuals form two distinct clusters, likely due to binary classification.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This pattern suggests heteroscedasticity or nonlinearity, challenging the linear assumptions of the model.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Consider refining the model by adding interaction terms or using nonlinear methods like decision trees.</a:t>
              </a: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Part2: Residual Analysis</a:t>
            </a:r>
          </a:p>
        </p:txBody>
      </p:sp>
    </p:spTree>
    <p:extLst>
      <p:ext uri="{BB962C8B-B14F-4D97-AF65-F5344CB8AC3E}">
        <p14:creationId xmlns:p14="http://schemas.microsoft.com/office/powerpoint/2010/main" val="25756016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Conclusion &amp; Future Work</a:t>
            </a: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B70D5117-D066-437B-A406-394C32871E07}"/>
              </a:ext>
            </a:extLst>
          </p:cNvPr>
          <p:cNvSpPr/>
          <p:nvPr/>
        </p:nvSpPr>
        <p:spPr bwMode="auto">
          <a:xfrm>
            <a:off x="300281" y="1276350"/>
            <a:ext cx="4216469" cy="3657600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B814EB54-EBBE-4BE9-97EC-CD7BE8972414}"/>
              </a:ext>
            </a:extLst>
          </p:cNvPr>
          <p:cNvSpPr/>
          <p:nvPr/>
        </p:nvSpPr>
        <p:spPr bwMode="auto">
          <a:xfrm>
            <a:off x="4618212" y="1276350"/>
            <a:ext cx="4216469" cy="3657600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FE5FF7B-77B8-4252-8BFA-D5E943B7961A}"/>
              </a:ext>
            </a:extLst>
          </p:cNvPr>
          <p:cNvSpPr txBox="1">
            <a:spLocks/>
          </p:cNvSpPr>
          <p:nvPr/>
        </p:nvSpPr>
        <p:spPr>
          <a:xfrm>
            <a:off x="422325" y="2041515"/>
            <a:ext cx="4038199" cy="265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Our analysis shows that key attributes—aroma, flavor, acidity, defect count, and altitude—significantly affect coffee quality. These features are strongly correlated with whether a coffee sample is classified as “Good” or “Poor.”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The GLM results indicate that higher aroma, flavor, and acidity scores increase the likelihood of high-quality coffee, while more defects lower it. Altitude also has a minor but consistent positive effect, suggesting environmental conditions play a supporting role.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These findings suggest that farmers should focus on improving flavor, reducing defects, and refining growing conditions.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2E57795-6406-F0A5-8DC3-0AF83B0E7DC3}"/>
              </a:ext>
            </a:extLst>
          </p:cNvPr>
          <p:cNvGrpSpPr/>
          <p:nvPr/>
        </p:nvGrpSpPr>
        <p:grpSpPr>
          <a:xfrm>
            <a:off x="1943501" y="814504"/>
            <a:ext cx="886024" cy="866775"/>
            <a:chOff x="2701994" y="1047750"/>
            <a:chExt cx="971550" cy="9715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D0171F-7731-4608-90CD-1C33B7A02BE1}"/>
                </a:ext>
              </a:extLst>
            </p:cNvPr>
            <p:cNvSpPr/>
            <p:nvPr/>
          </p:nvSpPr>
          <p:spPr bwMode="auto">
            <a:xfrm>
              <a:off x="2701994" y="1047750"/>
              <a:ext cx="971550" cy="97155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820B68-3117-4886-8833-D53C6942601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938773" y="1286278"/>
              <a:ext cx="497992" cy="494494"/>
            </a:xfrm>
            <a:custGeom>
              <a:avLst/>
              <a:gdLst>
                <a:gd name="T0" fmla="*/ 2120 w 3986"/>
                <a:gd name="T1" fmla="*/ 444 h 3956"/>
                <a:gd name="T2" fmla="*/ 1803 w 3986"/>
                <a:gd name="T3" fmla="*/ 559 h 3956"/>
                <a:gd name="T4" fmla="*/ 1524 w 3986"/>
                <a:gd name="T5" fmla="*/ 765 h 3956"/>
                <a:gd name="T6" fmla="*/ 1316 w 3986"/>
                <a:gd name="T7" fmla="*/ 1043 h 3956"/>
                <a:gd name="T8" fmla="*/ 1200 w 3986"/>
                <a:gd name="T9" fmla="*/ 1358 h 3956"/>
                <a:gd name="T10" fmla="*/ 1177 w 3986"/>
                <a:gd name="T11" fmla="*/ 1688 h 3956"/>
                <a:gd name="T12" fmla="*/ 1246 w 3986"/>
                <a:gd name="T13" fmla="*/ 2012 h 3956"/>
                <a:gd name="T14" fmla="*/ 1408 w 3986"/>
                <a:gd name="T15" fmla="*/ 2311 h 3956"/>
                <a:gd name="T16" fmla="*/ 1658 w 3986"/>
                <a:gd name="T17" fmla="*/ 2558 h 3956"/>
                <a:gd name="T18" fmla="*/ 1959 w 3986"/>
                <a:gd name="T19" fmla="*/ 2719 h 3956"/>
                <a:gd name="T20" fmla="*/ 2286 w 3986"/>
                <a:gd name="T21" fmla="*/ 2787 h 3956"/>
                <a:gd name="T22" fmla="*/ 2618 w 3986"/>
                <a:gd name="T23" fmla="*/ 2765 h 3956"/>
                <a:gd name="T24" fmla="*/ 2934 w 3986"/>
                <a:gd name="T25" fmla="*/ 2650 h 3956"/>
                <a:gd name="T26" fmla="*/ 3214 w 3986"/>
                <a:gd name="T27" fmla="*/ 2443 h 3956"/>
                <a:gd name="T28" fmla="*/ 3422 w 3986"/>
                <a:gd name="T29" fmla="*/ 2166 h 3956"/>
                <a:gd name="T30" fmla="*/ 3538 w 3986"/>
                <a:gd name="T31" fmla="*/ 1852 h 3956"/>
                <a:gd name="T32" fmla="*/ 3561 w 3986"/>
                <a:gd name="T33" fmla="*/ 1522 h 3956"/>
                <a:gd name="T34" fmla="*/ 3491 w 3986"/>
                <a:gd name="T35" fmla="*/ 1197 h 3956"/>
                <a:gd name="T36" fmla="*/ 3330 w 3986"/>
                <a:gd name="T37" fmla="*/ 898 h 3956"/>
                <a:gd name="T38" fmla="*/ 3080 w 3986"/>
                <a:gd name="T39" fmla="*/ 651 h 3956"/>
                <a:gd name="T40" fmla="*/ 2780 w 3986"/>
                <a:gd name="T41" fmla="*/ 490 h 3956"/>
                <a:gd name="T42" fmla="*/ 2453 w 3986"/>
                <a:gd name="T43" fmla="*/ 421 h 3956"/>
                <a:gd name="T44" fmla="*/ 2560 w 3986"/>
                <a:gd name="T45" fmla="*/ 11 h 3956"/>
                <a:gd name="T46" fmla="*/ 2933 w 3986"/>
                <a:gd name="T47" fmla="*/ 100 h 3956"/>
                <a:gd name="T48" fmla="*/ 3280 w 3986"/>
                <a:gd name="T49" fmla="*/ 278 h 3956"/>
                <a:gd name="T50" fmla="*/ 3583 w 3986"/>
                <a:gd name="T51" fmla="*/ 543 h 3956"/>
                <a:gd name="T52" fmla="*/ 3806 w 3986"/>
                <a:gd name="T53" fmla="*/ 868 h 3956"/>
                <a:gd name="T54" fmla="*/ 3941 w 3986"/>
                <a:gd name="T55" fmla="*/ 1228 h 3956"/>
                <a:gd name="T56" fmla="*/ 3986 w 3986"/>
                <a:gd name="T57" fmla="*/ 1604 h 3956"/>
                <a:gd name="T58" fmla="*/ 3941 w 3986"/>
                <a:gd name="T59" fmla="*/ 1981 h 3956"/>
                <a:gd name="T60" fmla="*/ 3806 w 3986"/>
                <a:gd name="T61" fmla="*/ 2341 h 3956"/>
                <a:gd name="T62" fmla="*/ 3583 w 3986"/>
                <a:gd name="T63" fmla="*/ 2667 h 3956"/>
                <a:gd name="T64" fmla="*/ 3269 w 3986"/>
                <a:gd name="T65" fmla="*/ 2941 h 3956"/>
                <a:gd name="T66" fmla="*/ 2906 w 3986"/>
                <a:gd name="T67" fmla="*/ 3121 h 3956"/>
                <a:gd name="T68" fmla="*/ 2520 w 3986"/>
                <a:gd name="T69" fmla="*/ 3204 h 3956"/>
                <a:gd name="T70" fmla="*/ 2126 w 3986"/>
                <a:gd name="T71" fmla="*/ 3188 h 3956"/>
                <a:gd name="T72" fmla="*/ 1743 w 3986"/>
                <a:gd name="T73" fmla="*/ 3075 h 3956"/>
                <a:gd name="T74" fmla="*/ 1550 w 3986"/>
                <a:gd name="T75" fmla="*/ 2977 h 3956"/>
                <a:gd name="T76" fmla="*/ 1495 w 3986"/>
                <a:gd name="T77" fmla="*/ 2981 h 3956"/>
                <a:gd name="T78" fmla="*/ 574 w 3986"/>
                <a:gd name="T79" fmla="*/ 3876 h 3956"/>
                <a:gd name="T80" fmla="*/ 400 w 3986"/>
                <a:gd name="T81" fmla="*/ 3951 h 3956"/>
                <a:gd name="T82" fmla="*/ 227 w 3986"/>
                <a:gd name="T83" fmla="*/ 3939 h 3956"/>
                <a:gd name="T84" fmla="*/ 90 w 3986"/>
                <a:gd name="T85" fmla="*/ 3843 h 3956"/>
                <a:gd name="T86" fmla="*/ 6 w 3986"/>
                <a:gd name="T87" fmla="*/ 3689 h 3956"/>
                <a:gd name="T88" fmla="*/ 17 w 3986"/>
                <a:gd name="T89" fmla="*/ 3515 h 3956"/>
                <a:gd name="T90" fmla="*/ 112 w 3986"/>
                <a:gd name="T91" fmla="*/ 3345 h 3956"/>
                <a:gd name="T92" fmla="*/ 168 w 3986"/>
                <a:gd name="T93" fmla="*/ 3287 h 3956"/>
                <a:gd name="T94" fmla="*/ 247 w 3986"/>
                <a:gd name="T95" fmla="*/ 3208 h 3956"/>
                <a:gd name="T96" fmla="*/ 371 w 3986"/>
                <a:gd name="T97" fmla="*/ 3084 h 3956"/>
                <a:gd name="T98" fmla="*/ 522 w 3986"/>
                <a:gd name="T99" fmla="*/ 2935 h 3956"/>
                <a:gd name="T100" fmla="*/ 680 w 3986"/>
                <a:gd name="T101" fmla="*/ 2778 h 3956"/>
                <a:gd name="T102" fmla="*/ 828 w 3986"/>
                <a:gd name="T103" fmla="*/ 2631 h 3956"/>
                <a:gd name="T104" fmla="*/ 949 w 3986"/>
                <a:gd name="T105" fmla="*/ 2511 h 3956"/>
                <a:gd name="T106" fmla="*/ 991 w 3986"/>
                <a:gd name="T107" fmla="*/ 2441 h 3956"/>
                <a:gd name="T108" fmla="*/ 983 w 3986"/>
                <a:gd name="T109" fmla="*/ 2407 h 3956"/>
                <a:gd name="T110" fmla="*/ 818 w 3986"/>
                <a:gd name="T111" fmla="*/ 2039 h 3956"/>
                <a:gd name="T112" fmla="*/ 754 w 3986"/>
                <a:gd name="T113" fmla="*/ 1650 h 3956"/>
                <a:gd name="T114" fmla="*/ 788 w 3986"/>
                <a:gd name="T115" fmla="*/ 1260 h 3956"/>
                <a:gd name="T116" fmla="*/ 921 w 3986"/>
                <a:gd name="T117" fmla="*/ 887 h 3956"/>
                <a:gd name="T118" fmla="*/ 1152 w 3986"/>
                <a:gd name="T119" fmla="*/ 547 h 3956"/>
                <a:gd name="T120" fmla="*/ 1458 w 3986"/>
                <a:gd name="T121" fmla="*/ 278 h 3956"/>
                <a:gd name="T122" fmla="*/ 1806 w 3986"/>
                <a:gd name="T123" fmla="*/ 100 h 3956"/>
                <a:gd name="T124" fmla="*/ 2178 w 3986"/>
                <a:gd name="T125" fmla="*/ 11 h 3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6" h="3956">
                  <a:moveTo>
                    <a:pt x="2369" y="419"/>
                  </a:moveTo>
                  <a:lnTo>
                    <a:pt x="2286" y="421"/>
                  </a:lnTo>
                  <a:lnTo>
                    <a:pt x="2202" y="430"/>
                  </a:lnTo>
                  <a:lnTo>
                    <a:pt x="2120" y="444"/>
                  </a:lnTo>
                  <a:lnTo>
                    <a:pt x="2038" y="465"/>
                  </a:lnTo>
                  <a:lnTo>
                    <a:pt x="1959" y="490"/>
                  </a:lnTo>
                  <a:lnTo>
                    <a:pt x="1880" y="521"/>
                  </a:lnTo>
                  <a:lnTo>
                    <a:pt x="1803" y="559"/>
                  </a:lnTo>
                  <a:lnTo>
                    <a:pt x="1729" y="602"/>
                  </a:lnTo>
                  <a:lnTo>
                    <a:pt x="1658" y="651"/>
                  </a:lnTo>
                  <a:lnTo>
                    <a:pt x="1589" y="705"/>
                  </a:lnTo>
                  <a:lnTo>
                    <a:pt x="1524" y="765"/>
                  </a:lnTo>
                  <a:lnTo>
                    <a:pt x="1463" y="830"/>
                  </a:lnTo>
                  <a:lnTo>
                    <a:pt x="1408" y="898"/>
                  </a:lnTo>
                  <a:lnTo>
                    <a:pt x="1360" y="969"/>
                  </a:lnTo>
                  <a:lnTo>
                    <a:pt x="1316" y="1043"/>
                  </a:lnTo>
                  <a:lnTo>
                    <a:pt x="1278" y="1119"/>
                  </a:lnTo>
                  <a:lnTo>
                    <a:pt x="1246" y="1197"/>
                  </a:lnTo>
                  <a:lnTo>
                    <a:pt x="1221" y="1277"/>
                  </a:lnTo>
                  <a:lnTo>
                    <a:pt x="1200" y="1358"/>
                  </a:lnTo>
                  <a:lnTo>
                    <a:pt x="1186" y="1439"/>
                  </a:lnTo>
                  <a:lnTo>
                    <a:pt x="1177" y="1522"/>
                  </a:lnTo>
                  <a:lnTo>
                    <a:pt x="1175" y="1604"/>
                  </a:lnTo>
                  <a:lnTo>
                    <a:pt x="1177" y="1688"/>
                  </a:lnTo>
                  <a:lnTo>
                    <a:pt x="1186" y="1770"/>
                  </a:lnTo>
                  <a:lnTo>
                    <a:pt x="1200" y="1852"/>
                  </a:lnTo>
                  <a:lnTo>
                    <a:pt x="1221" y="1933"/>
                  </a:lnTo>
                  <a:lnTo>
                    <a:pt x="1246" y="2012"/>
                  </a:lnTo>
                  <a:lnTo>
                    <a:pt x="1278" y="2090"/>
                  </a:lnTo>
                  <a:lnTo>
                    <a:pt x="1316" y="2166"/>
                  </a:lnTo>
                  <a:lnTo>
                    <a:pt x="1360" y="2239"/>
                  </a:lnTo>
                  <a:lnTo>
                    <a:pt x="1408" y="2311"/>
                  </a:lnTo>
                  <a:lnTo>
                    <a:pt x="1463" y="2379"/>
                  </a:lnTo>
                  <a:lnTo>
                    <a:pt x="1524" y="2443"/>
                  </a:lnTo>
                  <a:lnTo>
                    <a:pt x="1589" y="2504"/>
                  </a:lnTo>
                  <a:lnTo>
                    <a:pt x="1658" y="2558"/>
                  </a:lnTo>
                  <a:lnTo>
                    <a:pt x="1729" y="2608"/>
                  </a:lnTo>
                  <a:lnTo>
                    <a:pt x="1803" y="2650"/>
                  </a:lnTo>
                  <a:lnTo>
                    <a:pt x="1880" y="2687"/>
                  </a:lnTo>
                  <a:lnTo>
                    <a:pt x="1959" y="2719"/>
                  </a:lnTo>
                  <a:lnTo>
                    <a:pt x="2038" y="2745"/>
                  </a:lnTo>
                  <a:lnTo>
                    <a:pt x="2120" y="2765"/>
                  </a:lnTo>
                  <a:lnTo>
                    <a:pt x="2202" y="2779"/>
                  </a:lnTo>
                  <a:lnTo>
                    <a:pt x="2286" y="2787"/>
                  </a:lnTo>
                  <a:lnTo>
                    <a:pt x="2369" y="2791"/>
                  </a:lnTo>
                  <a:lnTo>
                    <a:pt x="2453" y="2787"/>
                  </a:lnTo>
                  <a:lnTo>
                    <a:pt x="2536" y="2779"/>
                  </a:lnTo>
                  <a:lnTo>
                    <a:pt x="2618" y="2765"/>
                  </a:lnTo>
                  <a:lnTo>
                    <a:pt x="2700" y="2745"/>
                  </a:lnTo>
                  <a:lnTo>
                    <a:pt x="2780" y="2719"/>
                  </a:lnTo>
                  <a:lnTo>
                    <a:pt x="2858" y="2687"/>
                  </a:lnTo>
                  <a:lnTo>
                    <a:pt x="2934" y="2650"/>
                  </a:lnTo>
                  <a:lnTo>
                    <a:pt x="3009" y="2608"/>
                  </a:lnTo>
                  <a:lnTo>
                    <a:pt x="3080" y="2558"/>
                  </a:lnTo>
                  <a:lnTo>
                    <a:pt x="3148" y="2504"/>
                  </a:lnTo>
                  <a:lnTo>
                    <a:pt x="3214" y="2443"/>
                  </a:lnTo>
                  <a:lnTo>
                    <a:pt x="3275" y="2379"/>
                  </a:lnTo>
                  <a:lnTo>
                    <a:pt x="3330" y="2311"/>
                  </a:lnTo>
                  <a:lnTo>
                    <a:pt x="3378" y="2239"/>
                  </a:lnTo>
                  <a:lnTo>
                    <a:pt x="3422" y="2166"/>
                  </a:lnTo>
                  <a:lnTo>
                    <a:pt x="3460" y="2090"/>
                  </a:lnTo>
                  <a:lnTo>
                    <a:pt x="3491" y="2012"/>
                  </a:lnTo>
                  <a:lnTo>
                    <a:pt x="3517" y="1933"/>
                  </a:lnTo>
                  <a:lnTo>
                    <a:pt x="3538" y="1852"/>
                  </a:lnTo>
                  <a:lnTo>
                    <a:pt x="3552" y="1770"/>
                  </a:lnTo>
                  <a:lnTo>
                    <a:pt x="3561" y="1688"/>
                  </a:lnTo>
                  <a:lnTo>
                    <a:pt x="3563" y="1604"/>
                  </a:lnTo>
                  <a:lnTo>
                    <a:pt x="3561" y="1522"/>
                  </a:lnTo>
                  <a:lnTo>
                    <a:pt x="3552" y="1439"/>
                  </a:lnTo>
                  <a:lnTo>
                    <a:pt x="3538" y="1358"/>
                  </a:lnTo>
                  <a:lnTo>
                    <a:pt x="3517" y="1277"/>
                  </a:lnTo>
                  <a:lnTo>
                    <a:pt x="3491" y="1197"/>
                  </a:lnTo>
                  <a:lnTo>
                    <a:pt x="3460" y="1119"/>
                  </a:lnTo>
                  <a:lnTo>
                    <a:pt x="3422" y="1043"/>
                  </a:lnTo>
                  <a:lnTo>
                    <a:pt x="3378" y="969"/>
                  </a:lnTo>
                  <a:lnTo>
                    <a:pt x="3330" y="898"/>
                  </a:lnTo>
                  <a:lnTo>
                    <a:pt x="3275" y="830"/>
                  </a:lnTo>
                  <a:lnTo>
                    <a:pt x="3214" y="765"/>
                  </a:lnTo>
                  <a:lnTo>
                    <a:pt x="3148" y="705"/>
                  </a:lnTo>
                  <a:lnTo>
                    <a:pt x="3080" y="651"/>
                  </a:lnTo>
                  <a:lnTo>
                    <a:pt x="3009" y="602"/>
                  </a:lnTo>
                  <a:lnTo>
                    <a:pt x="2934" y="559"/>
                  </a:lnTo>
                  <a:lnTo>
                    <a:pt x="2858" y="521"/>
                  </a:lnTo>
                  <a:lnTo>
                    <a:pt x="2780" y="490"/>
                  </a:lnTo>
                  <a:lnTo>
                    <a:pt x="2700" y="465"/>
                  </a:lnTo>
                  <a:lnTo>
                    <a:pt x="2618" y="444"/>
                  </a:lnTo>
                  <a:lnTo>
                    <a:pt x="2536" y="430"/>
                  </a:lnTo>
                  <a:lnTo>
                    <a:pt x="2453" y="421"/>
                  </a:lnTo>
                  <a:lnTo>
                    <a:pt x="2369" y="419"/>
                  </a:lnTo>
                  <a:close/>
                  <a:moveTo>
                    <a:pt x="2369" y="0"/>
                  </a:moveTo>
                  <a:lnTo>
                    <a:pt x="2465" y="2"/>
                  </a:lnTo>
                  <a:lnTo>
                    <a:pt x="2560" y="11"/>
                  </a:lnTo>
                  <a:lnTo>
                    <a:pt x="2655" y="24"/>
                  </a:lnTo>
                  <a:lnTo>
                    <a:pt x="2748" y="45"/>
                  </a:lnTo>
                  <a:lnTo>
                    <a:pt x="2842" y="69"/>
                  </a:lnTo>
                  <a:lnTo>
                    <a:pt x="2933" y="100"/>
                  </a:lnTo>
                  <a:lnTo>
                    <a:pt x="3023" y="136"/>
                  </a:lnTo>
                  <a:lnTo>
                    <a:pt x="3111" y="177"/>
                  </a:lnTo>
                  <a:lnTo>
                    <a:pt x="3197" y="224"/>
                  </a:lnTo>
                  <a:lnTo>
                    <a:pt x="3280" y="278"/>
                  </a:lnTo>
                  <a:lnTo>
                    <a:pt x="3360" y="335"/>
                  </a:lnTo>
                  <a:lnTo>
                    <a:pt x="3438" y="399"/>
                  </a:lnTo>
                  <a:lnTo>
                    <a:pt x="3513" y="469"/>
                  </a:lnTo>
                  <a:lnTo>
                    <a:pt x="3583" y="543"/>
                  </a:lnTo>
                  <a:lnTo>
                    <a:pt x="3647" y="620"/>
                  </a:lnTo>
                  <a:lnTo>
                    <a:pt x="3705" y="700"/>
                  </a:lnTo>
                  <a:lnTo>
                    <a:pt x="3759" y="783"/>
                  </a:lnTo>
                  <a:lnTo>
                    <a:pt x="3806" y="868"/>
                  </a:lnTo>
                  <a:lnTo>
                    <a:pt x="3849" y="956"/>
                  </a:lnTo>
                  <a:lnTo>
                    <a:pt x="3885" y="1045"/>
                  </a:lnTo>
                  <a:lnTo>
                    <a:pt x="3916" y="1136"/>
                  </a:lnTo>
                  <a:lnTo>
                    <a:pt x="3941" y="1228"/>
                  </a:lnTo>
                  <a:lnTo>
                    <a:pt x="3961" y="1321"/>
                  </a:lnTo>
                  <a:lnTo>
                    <a:pt x="3974" y="1415"/>
                  </a:lnTo>
                  <a:lnTo>
                    <a:pt x="3983" y="1510"/>
                  </a:lnTo>
                  <a:lnTo>
                    <a:pt x="3986" y="1604"/>
                  </a:lnTo>
                  <a:lnTo>
                    <a:pt x="3983" y="1700"/>
                  </a:lnTo>
                  <a:lnTo>
                    <a:pt x="3974" y="1794"/>
                  </a:lnTo>
                  <a:lnTo>
                    <a:pt x="3961" y="1888"/>
                  </a:lnTo>
                  <a:lnTo>
                    <a:pt x="3941" y="1981"/>
                  </a:lnTo>
                  <a:lnTo>
                    <a:pt x="3916" y="2074"/>
                  </a:lnTo>
                  <a:lnTo>
                    <a:pt x="3885" y="2165"/>
                  </a:lnTo>
                  <a:lnTo>
                    <a:pt x="3849" y="2254"/>
                  </a:lnTo>
                  <a:lnTo>
                    <a:pt x="3806" y="2341"/>
                  </a:lnTo>
                  <a:lnTo>
                    <a:pt x="3759" y="2426"/>
                  </a:lnTo>
                  <a:lnTo>
                    <a:pt x="3705" y="2509"/>
                  </a:lnTo>
                  <a:lnTo>
                    <a:pt x="3647" y="2589"/>
                  </a:lnTo>
                  <a:lnTo>
                    <a:pt x="3583" y="2667"/>
                  </a:lnTo>
                  <a:lnTo>
                    <a:pt x="3513" y="2740"/>
                  </a:lnTo>
                  <a:lnTo>
                    <a:pt x="3434" y="2813"/>
                  </a:lnTo>
                  <a:lnTo>
                    <a:pt x="3353" y="2879"/>
                  </a:lnTo>
                  <a:lnTo>
                    <a:pt x="3269" y="2941"/>
                  </a:lnTo>
                  <a:lnTo>
                    <a:pt x="3181" y="2995"/>
                  </a:lnTo>
                  <a:lnTo>
                    <a:pt x="3092" y="3043"/>
                  </a:lnTo>
                  <a:lnTo>
                    <a:pt x="3000" y="3086"/>
                  </a:lnTo>
                  <a:lnTo>
                    <a:pt x="2906" y="3121"/>
                  </a:lnTo>
                  <a:lnTo>
                    <a:pt x="2812" y="3151"/>
                  </a:lnTo>
                  <a:lnTo>
                    <a:pt x="2715" y="3175"/>
                  </a:lnTo>
                  <a:lnTo>
                    <a:pt x="2618" y="3192"/>
                  </a:lnTo>
                  <a:lnTo>
                    <a:pt x="2520" y="3204"/>
                  </a:lnTo>
                  <a:lnTo>
                    <a:pt x="2421" y="3209"/>
                  </a:lnTo>
                  <a:lnTo>
                    <a:pt x="2323" y="3209"/>
                  </a:lnTo>
                  <a:lnTo>
                    <a:pt x="2224" y="3202"/>
                  </a:lnTo>
                  <a:lnTo>
                    <a:pt x="2126" y="3188"/>
                  </a:lnTo>
                  <a:lnTo>
                    <a:pt x="2028" y="3169"/>
                  </a:lnTo>
                  <a:lnTo>
                    <a:pt x="1932" y="3144"/>
                  </a:lnTo>
                  <a:lnTo>
                    <a:pt x="1836" y="3112"/>
                  </a:lnTo>
                  <a:lnTo>
                    <a:pt x="1743" y="3075"/>
                  </a:lnTo>
                  <a:lnTo>
                    <a:pt x="1650" y="3031"/>
                  </a:lnTo>
                  <a:lnTo>
                    <a:pt x="1560" y="2982"/>
                  </a:lnTo>
                  <a:lnTo>
                    <a:pt x="1558" y="2981"/>
                  </a:lnTo>
                  <a:lnTo>
                    <a:pt x="1550" y="2977"/>
                  </a:lnTo>
                  <a:lnTo>
                    <a:pt x="1540" y="2975"/>
                  </a:lnTo>
                  <a:lnTo>
                    <a:pt x="1526" y="2972"/>
                  </a:lnTo>
                  <a:lnTo>
                    <a:pt x="1510" y="2975"/>
                  </a:lnTo>
                  <a:lnTo>
                    <a:pt x="1495" y="2981"/>
                  </a:lnTo>
                  <a:lnTo>
                    <a:pt x="1478" y="2993"/>
                  </a:lnTo>
                  <a:lnTo>
                    <a:pt x="654" y="3810"/>
                  </a:lnTo>
                  <a:lnTo>
                    <a:pt x="615" y="3846"/>
                  </a:lnTo>
                  <a:lnTo>
                    <a:pt x="574" y="3876"/>
                  </a:lnTo>
                  <a:lnTo>
                    <a:pt x="533" y="3903"/>
                  </a:lnTo>
                  <a:lnTo>
                    <a:pt x="489" y="3924"/>
                  </a:lnTo>
                  <a:lnTo>
                    <a:pt x="444" y="3940"/>
                  </a:lnTo>
                  <a:lnTo>
                    <a:pt x="400" y="3951"/>
                  </a:lnTo>
                  <a:lnTo>
                    <a:pt x="355" y="3956"/>
                  </a:lnTo>
                  <a:lnTo>
                    <a:pt x="311" y="3956"/>
                  </a:lnTo>
                  <a:lnTo>
                    <a:pt x="269" y="3950"/>
                  </a:lnTo>
                  <a:lnTo>
                    <a:pt x="227" y="3939"/>
                  </a:lnTo>
                  <a:lnTo>
                    <a:pt x="187" y="3921"/>
                  </a:lnTo>
                  <a:lnTo>
                    <a:pt x="150" y="3898"/>
                  </a:lnTo>
                  <a:lnTo>
                    <a:pt x="114" y="3868"/>
                  </a:lnTo>
                  <a:lnTo>
                    <a:pt x="90" y="3843"/>
                  </a:lnTo>
                  <a:lnTo>
                    <a:pt x="60" y="3808"/>
                  </a:lnTo>
                  <a:lnTo>
                    <a:pt x="35" y="3770"/>
                  </a:lnTo>
                  <a:lnTo>
                    <a:pt x="17" y="3732"/>
                  </a:lnTo>
                  <a:lnTo>
                    <a:pt x="6" y="3689"/>
                  </a:lnTo>
                  <a:lnTo>
                    <a:pt x="0" y="3647"/>
                  </a:lnTo>
                  <a:lnTo>
                    <a:pt x="0" y="3604"/>
                  </a:lnTo>
                  <a:lnTo>
                    <a:pt x="6" y="3560"/>
                  </a:lnTo>
                  <a:lnTo>
                    <a:pt x="17" y="3515"/>
                  </a:lnTo>
                  <a:lnTo>
                    <a:pt x="33" y="3472"/>
                  </a:lnTo>
                  <a:lnTo>
                    <a:pt x="55" y="3429"/>
                  </a:lnTo>
                  <a:lnTo>
                    <a:pt x="80" y="3386"/>
                  </a:lnTo>
                  <a:lnTo>
                    <a:pt x="112" y="3345"/>
                  </a:lnTo>
                  <a:lnTo>
                    <a:pt x="147" y="3307"/>
                  </a:lnTo>
                  <a:lnTo>
                    <a:pt x="150" y="3304"/>
                  </a:lnTo>
                  <a:lnTo>
                    <a:pt x="157" y="3298"/>
                  </a:lnTo>
                  <a:lnTo>
                    <a:pt x="168" y="3287"/>
                  </a:lnTo>
                  <a:lnTo>
                    <a:pt x="182" y="3273"/>
                  </a:lnTo>
                  <a:lnTo>
                    <a:pt x="201" y="3253"/>
                  </a:lnTo>
                  <a:lnTo>
                    <a:pt x="223" y="3233"/>
                  </a:lnTo>
                  <a:lnTo>
                    <a:pt x="247" y="3208"/>
                  </a:lnTo>
                  <a:lnTo>
                    <a:pt x="275" y="3180"/>
                  </a:lnTo>
                  <a:lnTo>
                    <a:pt x="305" y="3151"/>
                  </a:lnTo>
                  <a:lnTo>
                    <a:pt x="337" y="3118"/>
                  </a:lnTo>
                  <a:lnTo>
                    <a:pt x="371" y="3084"/>
                  </a:lnTo>
                  <a:lnTo>
                    <a:pt x="407" y="3049"/>
                  </a:lnTo>
                  <a:lnTo>
                    <a:pt x="444" y="3012"/>
                  </a:lnTo>
                  <a:lnTo>
                    <a:pt x="483" y="2975"/>
                  </a:lnTo>
                  <a:lnTo>
                    <a:pt x="522" y="2935"/>
                  </a:lnTo>
                  <a:lnTo>
                    <a:pt x="562" y="2896"/>
                  </a:lnTo>
                  <a:lnTo>
                    <a:pt x="601" y="2856"/>
                  </a:lnTo>
                  <a:lnTo>
                    <a:pt x="641" y="2818"/>
                  </a:lnTo>
                  <a:lnTo>
                    <a:pt x="680" y="2778"/>
                  </a:lnTo>
                  <a:lnTo>
                    <a:pt x="719" y="2739"/>
                  </a:lnTo>
                  <a:lnTo>
                    <a:pt x="756" y="2702"/>
                  </a:lnTo>
                  <a:lnTo>
                    <a:pt x="793" y="2666"/>
                  </a:lnTo>
                  <a:lnTo>
                    <a:pt x="828" y="2631"/>
                  </a:lnTo>
                  <a:lnTo>
                    <a:pt x="862" y="2598"/>
                  </a:lnTo>
                  <a:lnTo>
                    <a:pt x="894" y="2567"/>
                  </a:lnTo>
                  <a:lnTo>
                    <a:pt x="923" y="2538"/>
                  </a:lnTo>
                  <a:lnTo>
                    <a:pt x="949" y="2511"/>
                  </a:lnTo>
                  <a:lnTo>
                    <a:pt x="973" y="2488"/>
                  </a:lnTo>
                  <a:lnTo>
                    <a:pt x="985" y="2472"/>
                  </a:lnTo>
                  <a:lnTo>
                    <a:pt x="990" y="2455"/>
                  </a:lnTo>
                  <a:lnTo>
                    <a:pt x="991" y="2441"/>
                  </a:lnTo>
                  <a:lnTo>
                    <a:pt x="990" y="2428"/>
                  </a:lnTo>
                  <a:lnTo>
                    <a:pt x="986" y="2417"/>
                  </a:lnTo>
                  <a:lnTo>
                    <a:pt x="984" y="2410"/>
                  </a:lnTo>
                  <a:lnTo>
                    <a:pt x="983" y="2407"/>
                  </a:lnTo>
                  <a:lnTo>
                    <a:pt x="932" y="2318"/>
                  </a:lnTo>
                  <a:lnTo>
                    <a:pt x="888" y="2226"/>
                  </a:lnTo>
                  <a:lnTo>
                    <a:pt x="850" y="2133"/>
                  </a:lnTo>
                  <a:lnTo>
                    <a:pt x="818" y="2039"/>
                  </a:lnTo>
                  <a:lnTo>
                    <a:pt x="793" y="1942"/>
                  </a:lnTo>
                  <a:lnTo>
                    <a:pt x="773" y="1846"/>
                  </a:lnTo>
                  <a:lnTo>
                    <a:pt x="760" y="1749"/>
                  </a:lnTo>
                  <a:lnTo>
                    <a:pt x="754" y="1650"/>
                  </a:lnTo>
                  <a:lnTo>
                    <a:pt x="753" y="1552"/>
                  </a:lnTo>
                  <a:lnTo>
                    <a:pt x="758" y="1455"/>
                  </a:lnTo>
                  <a:lnTo>
                    <a:pt x="770" y="1357"/>
                  </a:lnTo>
                  <a:lnTo>
                    <a:pt x="788" y="1260"/>
                  </a:lnTo>
                  <a:lnTo>
                    <a:pt x="811" y="1165"/>
                  </a:lnTo>
                  <a:lnTo>
                    <a:pt x="842" y="1071"/>
                  </a:lnTo>
                  <a:lnTo>
                    <a:pt x="878" y="978"/>
                  </a:lnTo>
                  <a:lnTo>
                    <a:pt x="921" y="887"/>
                  </a:lnTo>
                  <a:lnTo>
                    <a:pt x="969" y="798"/>
                  </a:lnTo>
                  <a:lnTo>
                    <a:pt x="1024" y="711"/>
                  </a:lnTo>
                  <a:lnTo>
                    <a:pt x="1085" y="628"/>
                  </a:lnTo>
                  <a:lnTo>
                    <a:pt x="1152" y="547"/>
                  </a:lnTo>
                  <a:lnTo>
                    <a:pt x="1226" y="469"/>
                  </a:lnTo>
                  <a:lnTo>
                    <a:pt x="1300" y="399"/>
                  </a:lnTo>
                  <a:lnTo>
                    <a:pt x="1378" y="335"/>
                  </a:lnTo>
                  <a:lnTo>
                    <a:pt x="1458" y="278"/>
                  </a:lnTo>
                  <a:lnTo>
                    <a:pt x="1542" y="224"/>
                  </a:lnTo>
                  <a:lnTo>
                    <a:pt x="1627" y="177"/>
                  </a:lnTo>
                  <a:lnTo>
                    <a:pt x="1716" y="136"/>
                  </a:lnTo>
                  <a:lnTo>
                    <a:pt x="1806" y="100"/>
                  </a:lnTo>
                  <a:lnTo>
                    <a:pt x="1897" y="69"/>
                  </a:lnTo>
                  <a:lnTo>
                    <a:pt x="1989" y="45"/>
                  </a:lnTo>
                  <a:lnTo>
                    <a:pt x="2083" y="24"/>
                  </a:lnTo>
                  <a:lnTo>
                    <a:pt x="2178" y="11"/>
                  </a:lnTo>
                  <a:lnTo>
                    <a:pt x="2274" y="2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D081A287-701F-43F3-A305-E8DAF02D6C83}"/>
              </a:ext>
            </a:extLst>
          </p:cNvPr>
          <p:cNvSpPr txBox="1">
            <a:spLocks/>
          </p:cNvSpPr>
          <p:nvPr/>
        </p:nvSpPr>
        <p:spPr>
          <a:xfrm>
            <a:off x="4786158" y="2043215"/>
            <a:ext cx="4048523" cy="2704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To deepen understanding and broaden the impact of this research, future studies could explore: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More Variables: Include soil type, humidity, temperature, and processing methods.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Geographical Analysis: Assess how region and climate influence coffee characteristics.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Longitudinal Studies: Track changes across multiple harvest seasons.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050" dirty="0">
                <a:latin typeface="+mj-lt"/>
              </a:rPr>
              <a:t>Market Impact: Investigate links between quality, pricing, and consumer demand.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D7CC0F-3F95-F664-3CC0-C735E757D8DB}"/>
              </a:ext>
            </a:extLst>
          </p:cNvPr>
          <p:cNvGrpSpPr/>
          <p:nvPr/>
        </p:nvGrpSpPr>
        <p:grpSpPr>
          <a:xfrm>
            <a:off x="6283434" y="814504"/>
            <a:ext cx="886024" cy="866775"/>
            <a:chOff x="5552676" y="1047750"/>
            <a:chExt cx="971550" cy="9715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FD29C7-9A2B-4DC0-820A-EFD195BDAD06}"/>
                </a:ext>
              </a:extLst>
            </p:cNvPr>
            <p:cNvSpPr/>
            <p:nvPr/>
          </p:nvSpPr>
          <p:spPr bwMode="auto">
            <a:xfrm>
              <a:off x="5552676" y="1047750"/>
              <a:ext cx="971550" cy="97155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D3BD9F-64ED-4F28-9043-4F27A22643DF}"/>
                </a:ext>
              </a:extLst>
            </p:cNvPr>
            <p:cNvGrpSpPr/>
            <p:nvPr/>
          </p:nvGrpSpPr>
          <p:grpSpPr>
            <a:xfrm>
              <a:off x="5767761" y="1320800"/>
              <a:ext cx="541376" cy="425450"/>
              <a:chOff x="-650875" y="1612900"/>
              <a:chExt cx="1482725" cy="1165226"/>
            </a:xfrm>
            <a:solidFill>
              <a:schemeClr val="bg1"/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CEF2C9A9-75A2-4199-8B08-26956F302A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50875" y="1612900"/>
                <a:ext cx="1165225" cy="952500"/>
              </a:xfrm>
              <a:custGeom>
                <a:avLst/>
                <a:gdLst>
                  <a:gd name="T0" fmla="*/ 1160 w 2936"/>
                  <a:gd name="T1" fmla="*/ 294 h 2402"/>
                  <a:gd name="T2" fmla="*/ 795 w 2936"/>
                  <a:gd name="T3" fmla="*/ 407 h 2402"/>
                  <a:gd name="T4" fmla="*/ 533 w 2936"/>
                  <a:gd name="T5" fmla="*/ 569 h 2402"/>
                  <a:gd name="T6" fmla="*/ 351 w 2936"/>
                  <a:gd name="T7" fmla="*/ 777 h 2402"/>
                  <a:gd name="T8" fmla="*/ 270 w 2936"/>
                  <a:gd name="T9" fmla="*/ 1007 h 2402"/>
                  <a:gd name="T10" fmla="*/ 295 w 2936"/>
                  <a:gd name="T11" fmla="*/ 1235 h 2402"/>
                  <a:gd name="T12" fmla="*/ 416 w 2936"/>
                  <a:gd name="T13" fmla="*/ 1449 h 2402"/>
                  <a:gd name="T14" fmla="*/ 624 w 2936"/>
                  <a:gd name="T15" fmla="*/ 1632 h 2402"/>
                  <a:gd name="T16" fmla="*/ 885 w 2936"/>
                  <a:gd name="T17" fmla="*/ 1923 h 2402"/>
                  <a:gd name="T18" fmla="*/ 1257 w 2936"/>
                  <a:gd name="T19" fmla="*/ 1855 h 2402"/>
                  <a:gd name="T20" fmla="*/ 1677 w 2936"/>
                  <a:gd name="T21" fmla="*/ 1856 h 2402"/>
                  <a:gd name="T22" fmla="*/ 2065 w 2936"/>
                  <a:gd name="T23" fmla="*/ 1760 h 2402"/>
                  <a:gd name="T24" fmla="*/ 2345 w 2936"/>
                  <a:gd name="T25" fmla="*/ 1611 h 2402"/>
                  <a:gd name="T26" fmla="*/ 2549 w 2936"/>
                  <a:gd name="T27" fmla="*/ 1412 h 2402"/>
                  <a:gd name="T28" fmla="*/ 2656 w 2936"/>
                  <a:gd name="T29" fmla="*/ 1187 h 2402"/>
                  <a:gd name="T30" fmla="*/ 2656 w 2936"/>
                  <a:gd name="T31" fmla="*/ 948 h 2402"/>
                  <a:gd name="T32" fmla="*/ 2549 w 2936"/>
                  <a:gd name="T33" fmla="*/ 723 h 2402"/>
                  <a:gd name="T34" fmla="*/ 2345 w 2936"/>
                  <a:gd name="T35" fmla="*/ 524 h 2402"/>
                  <a:gd name="T36" fmla="*/ 2065 w 2936"/>
                  <a:gd name="T37" fmla="*/ 375 h 2402"/>
                  <a:gd name="T38" fmla="*/ 1677 w 2936"/>
                  <a:gd name="T39" fmla="*/ 279 h 2402"/>
                  <a:gd name="T40" fmla="*/ 1468 w 2936"/>
                  <a:gd name="T41" fmla="*/ 0 h 2402"/>
                  <a:gd name="T42" fmla="*/ 1904 w 2936"/>
                  <a:gd name="T43" fmla="*/ 46 h 2402"/>
                  <a:gd name="T44" fmla="*/ 2288 w 2936"/>
                  <a:gd name="T45" fmla="*/ 180 h 2402"/>
                  <a:gd name="T46" fmla="*/ 2573 w 2936"/>
                  <a:gd name="T47" fmla="*/ 362 h 2402"/>
                  <a:gd name="T48" fmla="*/ 2786 w 2936"/>
                  <a:gd name="T49" fmla="*/ 593 h 2402"/>
                  <a:gd name="T50" fmla="*/ 2909 w 2936"/>
                  <a:gd name="T51" fmla="*/ 856 h 2402"/>
                  <a:gd name="T52" fmla="*/ 2934 w 2936"/>
                  <a:gd name="T53" fmla="*/ 1139 h 2402"/>
                  <a:gd name="T54" fmla="*/ 2860 w 2936"/>
                  <a:gd name="T55" fmla="*/ 1412 h 2402"/>
                  <a:gd name="T56" fmla="*/ 2689 w 2936"/>
                  <a:gd name="T57" fmla="*/ 1663 h 2402"/>
                  <a:gd name="T58" fmla="*/ 2439 w 2936"/>
                  <a:gd name="T59" fmla="*/ 1871 h 2402"/>
                  <a:gd name="T60" fmla="*/ 2108 w 2936"/>
                  <a:gd name="T61" fmla="*/ 2031 h 2402"/>
                  <a:gd name="T62" fmla="*/ 1692 w 2936"/>
                  <a:gd name="T63" fmla="*/ 2124 h 2402"/>
                  <a:gd name="T64" fmla="*/ 1287 w 2936"/>
                  <a:gd name="T65" fmla="*/ 2127 h 2402"/>
                  <a:gd name="T66" fmla="*/ 922 w 2936"/>
                  <a:gd name="T67" fmla="*/ 2213 h 2402"/>
                  <a:gd name="T68" fmla="*/ 522 w 2936"/>
                  <a:gd name="T69" fmla="*/ 2369 h 2402"/>
                  <a:gd name="T70" fmla="*/ 336 w 2936"/>
                  <a:gd name="T71" fmla="*/ 2402 h 2402"/>
                  <a:gd name="T72" fmla="*/ 281 w 2936"/>
                  <a:gd name="T73" fmla="*/ 2373 h 2402"/>
                  <a:gd name="T74" fmla="*/ 267 w 2936"/>
                  <a:gd name="T75" fmla="*/ 2328 h 2402"/>
                  <a:gd name="T76" fmla="*/ 272 w 2936"/>
                  <a:gd name="T77" fmla="*/ 2302 h 2402"/>
                  <a:gd name="T78" fmla="*/ 280 w 2936"/>
                  <a:gd name="T79" fmla="*/ 2288 h 2402"/>
                  <a:gd name="T80" fmla="*/ 289 w 2936"/>
                  <a:gd name="T81" fmla="*/ 2274 h 2402"/>
                  <a:gd name="T82" fmla="*/ 294 w 2936"/>
                  <a:gd name="T83" fmla="*/ 2270 h 2402"/>
                  <a:gd name="T84" fmla="*/ 303 w 2936"/>
                  <a:gd name="T85" fmla="*/ 2260 h 2402"/>
                  <a:gd name="T86" fmla="*/ 311 w 2936"/>
                  <a:gd name="T87" fmla="*/ 2250 h 2402"/>
                  <a:gd name="T88" fmla="*/ 341 w 2936"/>
                  <a:gd name="T89" fmla="*/ 2216 h 2402"/>
                  <a:gd name="T90" fmla="*/ 413 w 2936"/>
                  <a:gd name="T91" fmla="*/ 2136 h 2402"/>
                  <a:gd name="T92" fmla="*/ 488 w 2936"/>
                  <a:gd name="T93" fmla="*/ 2036 h 2402"/>
                  <a:gd name="T94" fmla="*/ 483 w 2936"/>
                  <a:gd name="T95" fmla="*/ 1859 h 2402"/>
                  <a:gd name="T96" fmla="*/ 242 w 2936"/>
                  <a:gd name="T97" fmla="*/ 1654 h 2402"/>
                  <a:gd name="T98" fmla="*/ 76 w 2936"/>
                  <a:gd name="T99" fmla="*/ 1407 h 2402"/>
                  <a:gd name="T100" fmla="*/ 3 w 2936"/>
                  <a:gd name="T101" fmla="*/ 1138 h 2402"/>
                  <a:gd name="T102" fmla="*/ 27 w 2936"/>
                  <a:gd name="T103" fmla="*/ 856 h 2402"/>
                  <a:gd name="T104" fmla="*/ 150 w 2936"/>
                  <a:gd name="T105" fmla="*/ 593 h 2402"/>
                  <a:gd name="T106" fmla="*/ 363 w 2936"/>
                  <a:gd name="T107" fmla="*/ 362 h 2402"/>
                  <a:gd name="T108" fmla="*/ 649 w 2936"/>
                  <a:gd name="T109" fmla="*/ 180 h 2402"/>
                  <a:gd name="T110" fmla="*/ 1032 w 2936"/>
                  <a:gd name="T111" fmla="*/ 46 h 2402"/>
                  <a:gd name="T112" fmla="*/ 1468 w 2936"/>
                  <a:gd name="T113" fmla="*/ 0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36" h="2402">
                    <a:moveTo>
                      <a:pt x="1468" y="266"/>
                    </a:moveTo>
                    <a:lnTo>
                      <a:pt x="1364" y="270"/>
                    </a:lnTo>
                    <a:lnTo>
                      <a:pt x="1260" y="279"/>
                    </a:lnTo>
                    <a:lnTo>
                      <a:pt x="1160" y="294"/>
                    </a:lnTo>
                    <a:lnTo>
                      <a:pt x="1062" y="315"/>
                    </a:lnTo>
                    <a:lnTo>
                      <a:pt x="965" y="341"/>
                    </a:lnTo>
                    <a:lnTo>
                      <a:pt x="871" y="375"/>
                    </a:lnTo>
                    <a:lnTo>
                      <a:pt x="795" y="407"/>
                    </a:lnTo>
                    <a:lnTo>
                      <a:pt x="723" y="443"/>
                    </a:lnTo>
                    <a:lnTo>
                      <a:pt x="655" y="482"/>
                    </a:lnTo>
                    <a:lnTo>
                      <a:pt x="592" y="524"/>
                    </a:lnTo>
                    <a:lnTo>
                      <a:pt x="533" y="569"/>
                    </a:lnTo>
                    <a:lnTo>
                      <a:pt x="480" y="618"/>
                    </a:lnTo>
                    <a:lnTo>
                      <a:pt x="431" y="669"/>
                    </a:lnTo>
                    <a:lnTo>
                      <a:pt x="387" y="723"/>
                    </a:lnTo>
                    <a:lnTo>
                      <a:pt x="351" y="777"/>
                    </a:lnTo>
                    <a:lnTo>
                      <a:pt x="320" y="833"/>
                    </a:lnTo>
                    <a:lnTo>
                      <a:pt x="297" y="890"/>
                    </a:lnTo>
                    <a:lnTo>
                      <a:pt x="280" y="948"/>
                    </a:lnTo>
                    <a:lnTo>
                      <a:pt x="270" y="1007"/>
                    </a:lnTo>
                    <a:lnTo>
                      <a:pt x="267" y="1067"/>
                    </a:lnTo>
                    <a:lnTo>
                      <a:pt x="270" y="1124"/>
                    </a:lnTo>
                    <a:lnTo>
                      <a:pt x="279" y="1180"/>
                    </a:lnTo>
                    <a:lnTo>
                      <a:pt x="295" y="1235"/>
                    </a:lnTo>
                    <a:lnTo>
                      <a:pt x="317" y="1290"/>
                    </a:lnTo>
                    <a:lnTo>
                      <a:pt x="344" y="1344"/>
                    </a:lnTo>
                    <a:lnTo>
                      <a:pt x="378" y="1398"/>
                    </a:lnTo>
                    <a:lnTo>
                      <a:pt x="416" y="1449"/>
                    </a:lnTo>
                    <a:lnTo>
                      <a:pt x="461" y="1499"/>
                    </a:lnTo>
                    <a:lnTo>
                      <a:pt x="511" y="1545"/>
                    </a:lnTo>
                    <a:lnTo>
                      <a:pt x="565" y="1589"/>
                    </a:lnTo>
                    <a:lnTo>
                      <a:pt x="624" y="1632"/>
                    </a:lnTo>
                    <a:lnTo>
                      <a:pt x="689" y="1672"/>
                    </a:lnTo>
                    <a:lnTo>
                      <a:pt x="891" y="1789"/>
                    </a:lnTo>
                    <a:lnTo>
                      <a:pt x="818" y="1964"/>
                    </a:lnTo>
                    <a:lnTo>
                      <a:pt x="885" y="1923"/>
                    </a:lnTo>
                    <a:lnTo>
                      <a:pt x="947" y="1883"/>
                    </a:lnTo>
                    <a:lnTo>
                      <a:pt x="1039" y="1819"/>
                    </a:lnTo>
                    <a:lnTo>
                      <a:pt x="1149" y="1839"/>
                    </a:lnTo>
                    <a:lnTo>
                      <a:pt x="1257" y="1855"/>
                    </a:lnTo>
                    <a:lnTo>
                      <a:pt x="1364" y="1865"/>
                    </a:lnTo>
                    <a:lnTo>
                      <a:pt x="1468" y="1868"/>
                    </a:lnTo>
                    <a:lnTo>
                      <a:pt x="1574" y="1865"/>
                    </a:lnTo>
                    <a:lnTo>
                      <a:pt x="1677" y="1856"/>
                    </a:lnTo>
                    <a:lnTo>
                      <a:pt x="1777" y="1841"/>
                    </a:lnTo>
                    <a:lnTo>
                      <a:pt x="1875" y="1820"/>
                    </a:lnTo>
                    <a:lnTo>
                      <a:pt x="1971" y="1794"/>
                    </a:lnTo>
                    <a:lnTo>
                      <a:pt x="2065" y="1760"/>
                    </a:lnTo>
                    <a:lnTo>
                      <a:pt x="2142" y="1728"/>
                    </a:lnTo>
                    <a:lnTo>
                      <a:pt x="2215" y="1691"/>
                    </a:lnTo>
                    <a:lnTo>
                      <a:pt x="2282" y="1653"/>
                    </a:lnTo>
                    <a:lnTo>
                      <a:pt x="2345" y="1611"/>
                    </a:lnTo>
                    <a:lnTo>
                      <a:pt x="2403" y="1566"/>
                    </a:lnTo>
                    <a:lnTo>
                      <a:pt x="2457" y="1517"/>
                    </a:lnTo>
                    <a:lnTo>
                      <a:pt x="2506" y="1466"/>
                    </a:lnTo>
                    <a:lnTo>
                      <a:pt x="2549" y="1412"/>
                    </a:lnTo>
                    <a:lnTo>
                      <a:pt x="2586" y="1358"/>
                    </a:lnTo>
                    <a:lnTo>
                      <a:pt x="2616" y="1302"/>
                    </a:lnTo>
                    <a:lnTo>
                      <a:pt x="2640" y="1244"/>
                    </a:lnTo>
                    <a:lnTo>
                      <a:pt x="2656" y="1187"/>
                    </a:lnTo>
                    <a:lnTo>
                      <a:pt x="2666" y="1128"/>
                    </a:lnTo>
                    <a:lnTo>
                      <a:pt x="2670" y="1067"/>
                    </a:lnTo>
                    <a:lnTo>
                      <a:pt x="2666" y="1007"/>
                    </a:lnTo>
                    <a:lnTo>
                      <a:pt x="2656" y="948"/>
                    </a:lnTo>
                    <a:lnTo>
                      <a:pt x="2640" y="890"/>
                    </a:lnTo>
                    <a:lnTo>
                      <a:pt x="2616" y="833"/>
                    </a:lnTo>
                    <a:lnTo>
                      <a:pt x="2586" y="777"/>
                    </a:lnTo>
                    <a:lnTo>
                      <a:pt x="2549" y="723"/>
                    </a:lnTo>
                    <a:lnTo>
                      <a:pt x="2506" y="669"/>
                    </a:lnTo>
                    <a:lnTo>
                      <a:pt x="2457" y="618"/>
                    </a:lnTo>
                    <a:lnTo>
                      <a:pt x="2403" y="569"/>
                    </a:lnTo>
                    <a:lnTo>
                      <a:pt x="2345" y="524"/>
                    </a:lnTo>
                    <a:lnTo>
                      <a:pt x="2282" y="482"/>
                    </a:lnTo>
                    <a:lnTo>
                      <a:pt x="2215" y="443"/>
                    </a:lnTo>
                    <a:lnTo>
                      <a:pt x="2142" y="407"/>
                    </a:lnTo>
                    <a:lnTo>
                      <a:pt x="2065" y="375"/>
                    </a:lnTo>
                    <a:lnTo>
                      <a:pt x="1971" y="341"/>
                    </a:lnTo>
                    <a:lnTo>
                      <a:pt x="1875" y="315"/>
                    </a:lnTo>
                    <a:lnTo>
                      <a:pt x="1777" y="294"/>
                    </a:lnTo>
                    <a:lnTo>
                      <a:pt x="1677" y="279"/>
                    </a:lnTo>
                    <a:lnTo>
                      <a:pt x="1574" y="270"/>
                    </a:lnTo>
                    <a:lnTo>
                      <a:pt x="1468" y="266"/>
                    </a:lnTo>
                    <a:close/>
                    <a:moveTo>
                      <a:pt x="1468" y="0"/>
                    </a:moveTo>
                    <a:lnTo>
                      <a:pt x="1468" y="0"/>
                    </a:lnTo>
                    <a:lnTo>
                      <a:pt x="1582" y="2"/>
                    </a:lnTo>
                    <a:lnTo>
                      <a:pt x="1692" y="11"/>
                    </a:lnTo>
                    <a:lnTo>
                      <a:pt x="1799" y="26"/>
                    </a:lnTo>
                    <a:lnTo>
                      <a:pt x="1904" y="46"/>
                    </a:lnTo>
                    <a:lnTo>
                      <a:pt x="2007" y="72"/>
                    </a:lnTo>
                    <a:lnTo>
                      <a:pt x="2108" y="104"/>
                    </a:lnTo>
                    <a:lnTo>
                      <a:pt x="2206" y="143"/>
                    </a:lnTo>
                    <a:lnTo>
                      <a:pt x="2288" y="180"/>
                    </a:lnTo>
                    <a:lnTo>
                      <a:pt x="2367" y="220"/>
                    </a:lnTo>
                    <a:lnTo>
                      <a:pt x="2439" y="264"/>
                    </a:lnTo>
                    <a:lnTo>
                      <a:pt x="2508" y="311"/>
                    </a:lnTo>
                    <a:lnTo>
                      <a:pt x="2573" y="362"/>
                    </a:lnTo>
                    <a:lnTo>
                      <a:pt x="2633" y="415"/>
                    </a:lnTo>
                    <a:lnTo>
                      <a:pt x="2689" y="472"/>
                    </a:lnTo>
                    <a:lnTo>
                      <a:pt x="2741" y="532"/>
                    </a:lnTo>
                    <a:lnTo>
                      <a:pt x="2786" y="593"/>
                    </a:lnTo>
                    <a:lnTo>
                      <a:pt x="2826" y="657"/>
                    </a:lnTo>
                    <a:lnTo>
                      <a:pt x="2860" y="723"/>
                    </a:lnTo>
                    <a:lnTo>
                      <a:pt x="2887" y="788"/>
                    </a:lnTo>
                    <a:lnTo>
                      <a:pt x="2909" y="856"/>
                    </a:lnTo>
                    <a:lnTo>
                      <a:pt x="2925" y="926"/>
                    </a:lnTo>
                    <a:lnTo>
                      <a:pt x="2934" y="996"/>
                    </a:lnTo>
                    <a:lnTo>
                      <a:pt x="2936" y="1067"/>
                    </a:lnTo>
                    <a:lnTo>
                      <a:pt x="2934" y="1139"/>
                    </a:lnTo>
                    <a:lnTo>
                      <a:pt x="2925" y="1209"/>
                    </a:lnTo>
                    <a:lnTo>
                      <a:pt x="2909" y="1278"/>
                    </a:lnTo>
                    <a:lnTo>
                      <a:pt x="2887" y="1347"/>
                    </a:lnTo>
                    <a:lnTo>
                      <a:pt x="2860" y="1412"/>
                    </a:lnTo>
                    <a:lnTo>
                      <a:pt x="2826" y="1478"/>
                    </a:lnTo>
                    <a:lnTo>
                      <a:pt x="2786" y="1542"/>
                    </a:lnTo>
                    <a:lnTo>
                      <a:pt x="2741" y="1603"/>
                    </a:lnTo>
                    <a:lnTo>
                      <a:pt x="2689" y="1663"/>
                    </a:lnTo>
                    <a:lnTo>
                      <a:pt x="2633" y="1720"/>
                    </a:lnTo>
                    <a:lnTo>
                      <a:pt x="2573" y="1773"/>
                    </a:lnTo>
                    <a:lnTo>
                      <a:pt x="2508" y="1824"/>
                    </a:lnTo>
                    <a:lnTo>
                      <a:pt x="2439" y="1871"/>
                    </a:lnTo>
                    <a:lnTo>
                      <a:pt x="2367" y="1915"/>
                    </a:lnTo>
                    <a:lnTo>
                      <a:pt x="2288" y="1955"/>
                    </a:lnTo>
                    <a:lnTo>
                      <a:pt x="2206" y="1992"/>
                    </a:lnTo>
                    <a:lnTo>
                      <a:pt x="2108" y="2031"/>
                    </a:lnTo>
                    <a:lnTo>
                      <a:pt x="2007" y="2062"/>
                    </a:lnTo>
                    <a:lnTo>
                      <a:pt x="1904" y="2089"/>
                    </a:lnTo>
                    <a:lnTo>
                      <a:pt x="1799" y="2109"/>
                    </a:lnTo>
                    <a:lnTo>
                      <a:pt x="1692" y="2124"/>
                    </a:lnTo>
                    <a:lnTo>
                      <a:pt x="1580" y="2133"/>
                    </a:lnTo>
                    <a:lnTo>
                      <a:pt x="1468" y="2135"/>
                    </a:lnTo>
                    <a:lnTo>
                      <a:pt x="1378" y="2133"/>
                    </a:lnTo>
                    <a:lnTo>
                      <a:pt x="1287" y="2127"/>
                    </a:lnTo>
                    <a:lnTo>
                      <a:pt x="1195" y="2117"/>
                    </a:lnTo>
                    <a:lnTo>
                      <a:pt x="1102" y="2102"/>
                    </a:lnTo>
                    <a:lnTo>
                      <a:pt x="1013" y="2160"/>
                    </a:lnTo>
                    <a:lnTo>
                      <a:pt x="922" y="2213"/>
                    </a:lnTo>
                    <a:lnTo>
                      <a:pt x="827" y="2260"/>
                    </a:lnTo>
                    <a:lnTo>
                      <a:pt x="728" y="2302"/>
                    </a:lnTo>
                    <a:lnTo>
                      <a:pt x="626" y="2338"/>
                    </a:lnTo>
                    <a:lnTo>
                      <a:pt x="522" y="2369"/>
                    </a:lnTo>
                    <a:lnTo>
                      <a:pt x="469" y="2381"/>
                    </a:lnTo>
                    <a:lnTo>
                      <a:pt x="408" y="2391"/>
                    </a:lnTo>
                    <a:lnTo>
                      <a:pt x="343" y="2402"/>
                    </a:lnTo>
                    <a:lnTo>
                      <a:pt x="336" y="2402"/>
                    </a:lnTo>
                    <a:lnTo>
                      <a:pt x="321" y="2401"/>
                    </a:lnTo>
                    <a:lnTo>
                      <a:pt x="306" y="2395"/>
                    </a:lnTo>
                    <a:lnTo>
                      <a:pt x="293" y="2386"/>
                    </a:lnTo>
                    <a:lnTo>
                      <a:pt x="281" y="2373"/>
                    </a:lnTo>
                    <a:lnTo>
                      <a:pt x="273" y="2359"/>
                    </a:lnTo>
                    <a:lnTo>
                      <a:pt x="269" y="2342"/>
                    </a:lnTo>
                    <a:lnTo>
                      <a:pt x="268" y="2335"/>
                    </a:lnTo>
                    <a:lnTo>
                      <a:pt x="267" y="2328"/>
                    </a:lnTo>
                    <a:lnTo>
                      <a:pt x="268" y="2321"/>
                    </a:lnTo>
                    <a:lnTo>
                      <a:pt x="268" y="2314"/>
                    </a:lnTo>
                    <a:lnTo>
                      <a:pt x="270" y="2309"/>
                    </a:lnTo>
                    <a:lnTo>
                      <a:pt x="272" y="2302"/>
                    </a:lnTo>
                    <a:lnTo>
                      <a:pt x="277" y="2292"/>
                    </a:lnTo>
                    <a:lnTo>
                      <a:pt x="278" y="2292"/>
                    </a:lnTo>
                    <a:lnTo>
                      <a:pt x="279" y="2291"/>
                    </a:lnTo>
                    <a:lnTo>
                      <a:pt x="280" y="2288"/>
                    </a:lnTo>
                    <a:lnTo>
                      <a:pt x="283" y="2285"/>
                    </a:lnTo>
                    <a:lnTo>
                      <a:pt x="285" y="2280"/>
                    </a:lnTo>
                    <a:lnTo>
                      <a:pt x="287" y="2276"/>
                    </a:lnTo>
                    <a:lnTo>
                      <a:pt x="289" y="2274"/>
                    </a:lnTo>
                    <a:lnTo>
                      <a:pt x="292" y="2271"/>
                    </a:lnTo>
                    <a:lnTo>
                      <a:pt x="293" y="2270"/>
                    </a:lnTo>
                    <a:lnTo>
                      <a:pt x="293" y="2270"/>
                    </a:lnTo>
                    <a:lnTo>
                      <a:pt x="294" y="2270"/>
                    </a:lnTo>
                    <a:lnTo>
                      <a:pt x="295" y="2269"/>
                    </a:lnTo>
                    <a:lnTo>
                      <a:pt x="297" y="2267"/>
                    </a:lnTo>
                    <a:lnTo>
                      <a:pt x="300" y="2263"/>
                    </a:lnTo>
                    <a:lnTo>
                      <a:pt x="303" y="2260"/>
                    </a:lnTo>
                    <a:lnTo>
                      <a:pt x="305" y="2255"/>
                    </a:lnTo>
                    <a:lnTo>
                      <a:pt x="307" y="2252"/>
                    </a:lnTo>
                    <a:lnTo>
                      <a:pt x="310" y="2251"/>
                    </a:lnTo>
                    <a:lnTo>
                      <a:pt x="311" y="2250"/>
                    </a:lnTo>
                    <a:lnTo>
                      <a:pt x="311" y="2250"/>
                    </a:lnTo>
                    <a:lnTo>
                      <a:pt x="318" y="2242"/>
                    </a:lnTo>
                    <a:lnTo>
                      <a:pt x="328" y="2230"/>
                    </a:lnTo>
                    <a:lnTo>
                      <a:pt x="341" y="2216"/>
                    </a:lnTo>
                    <a:lnTo>
                      <a:pt x="359" y="2197"/>
                    </a:lnTo>
                    <a:lnTo>
                      <a:pt x="381" y="2174"/>
                    </a:lnTo>
                    <a:lnTo>
                      <a:pt x="399" y="2153"/>
                    </a:lnTo>
                    <a:lnTo>
                      <a:pt x="413" y="2136"/>
                    </a:lnTo>
                    <a:lnTo>
                      <a:pt x="425" y="2120"/>
                    </a:lnTo>
                    <a:lnTo>
                      <a:pt x="441" y="2100"/>
                    </a:lnTo>
                    <a:lnTo>
                      <a:pt x="459" y="2076"/>
                    </a:lnTo>
                    <a:lnTo>
                      <a:pt x="488" y="2036"/>
                    </a:lnTo>
                    <a:lnTo>
                      <a:pt x="512" y="1996"/>
                    </a:lnTo>
                    <a:lnTo>
                      <a:pt x="533" y="1952"/>
                    </a:lnTo>
                    <a:lnTo>
                      <a:pt x="555" y="1904"/>
                    </a:lnTo>
                    <a:lnTo>
                      <a:pt x="483" y="1859"/>
                    </a:lnTo>
                    <a:lnTo>
                      <a:pt x="416" y="1813"/>
                    </a:lnTo>
                    <a:lnTo>
                      <a:pt x="354" y="1763"/>
                    </a:lnTo>
                    <a:lnTo>
                      <a:pt x="295" y="1710"/>
                    </a:lnTo>
                    <a:lnTo>
                      <a:pt x="242" y="1654"/>
                    </a:lnTo>
                    <a:lnTo>
                      <a:pt x="193" y="1596"/>
                    </a:lnTo>
                    <a:lnTo>
                      <a:pt x="149" y="1535"/>
                    </a:lnTo>
                    <a:lnTo>
                      <a:pt x="109" y="1471"/>
                    </a:lnTo>
                    <a:lnTo>
                      <a:pt x="76" y="1407"/>
                    </a:lnTo>
                    <a:lnTo>
                      <a:pt x="49" y="1342"/>
                    </a:lnTo>
                    <a:lnTo>
                      <a:pt x="27" y="1275"/>
                    </a:lnTo>
                    <a:lnTo>
                      <a:pt x="12" y="1207"/>
                    </a:lnTo>
                    <a:lnTo>
                      <a:pt x="3" y="1138"/>
                    </a:lnTo>
                    <a:lnTo>
                      <a:pt x="0" y="1067"/>
                    </a:lnTo>
                    <a:lnTo>
                      <a:pt x="3" y="996"/>
                    </a:lnTo>
                    <a:lnTo>
                      <a:pt x="12" y="926"/>
                    </a:lnTo>
                    <a:lnTo>
                      <a:pt x="27" y="856"/>
                    </a:lnTo>
                    <a:lnTo>
                      <a:pt x="49" y="788"/>
                    </a:lnTo>
                    <a:lnTo>
                      <a:pt x="77" y="723"/>
                    </a:lnTo>
                    <a:lnTo>
                      <a:pt x="110" y="657"/>
                    </a:lnTo>
                    <a:lnTo>
                      <a:pt x="150" y="593"/>
                    </a:lnTo>
                    <a:lnTo>
                      <a:pt x="196" y="532"/>
                    </a:lnTo>
                    <a:lnTo>
                      <a:pt x="247" y="472"/>
                    </a:lnTo>
                    <a:lnTo>
                      <a:pt x="303" y="415"/>
                    </a:lnTo>
                    <a:lnTo>
                      <a:pt x="363" y="362"/>
                    </a:lnTo>
                    <a:lnTo>
                      <a:pt x="428" y="311"/>
                    </a:lnTo>
                    <a:lnTo>
                      <a:pt x="497" y="264"/>
                    </a:lnTo>
                    <a:lnTo>
                      <a:pt x="571" y="220"/>
                    </a:lnTo>
                    <a:lnTo>
                      <a:pt x="649" y="180"/>
                    </a:lnTo>
                    <a:lnTo>
                      <a:pt x="731" y="143"/>
                    </a:lnTo>
                    <a:lnTo>
                      <a:pt x="829" y="104"/>
                    </a:lnTo>
                    <a:lnTo>
                      <a:pt x="929" y="72"/>
                    </a:lnTo>
                    <a:lnTo>
                      <a:pt x="1032" y="46"/>
                    </a:lnTo>
                    <a:lnTo>
                      <a:pt x="1138" y="26"/>
                    </a:lnTo>
                    <a:lnTo>
                      <a:pt x="1246" y="11"/>
                    </a:lnTo>
                    <a:lnTo>
                      <a:pt x="1356" y="2"/>
                    </a:lnTo>
                    <a:lnTo>
                      <a:pt x="14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C88E6D9F-EA94-4A10-8547-2E99E5946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288" y="1909763"/>
                <a:ext cx="973138" cy="868363"/>
              </a:xfrm>
              <a:custGeom>
                <a:avLst/>
                <a:gdLst>
                  <a:gd name="T0" fmla="*/ 2016 w 2453"/>
                  <a:gd name="T1" fmla="*/ 91 h 2186"/>
                  <a:gd name="T2" fmla="*/ 2199 w 2453"/>
                  <a:gd name="T3" fmla="*/ 251 h 2186"/>
                  <a:gd name="T4" fmla="*/ 2339 w 2453"/>
                  <a:gd name="T5" fmla="*/ 435 h 2186"/>
                  <a:gd name="T6" fmla="*/ 2425 w 2453"/>
                  <a:gd name="T7" fmla="*/ 637 h 2186"/>
                  <a:gd name="T8" fmla="*/ 2453 w 2453"/>
                  <a:gd name="T9" fmla="*/ 852 h 2186"/>
                  <a:gd name="T10" fmla="*/ 2426 w 2453"/>
                  <a:gd name="T11" fmla="*/ 1059 h 2186"/>
                  <a:gd name="T12" fmla="*/ 2344 w 2453"/>
                  <a:gd name="T13" fmla="*/ 1257 h 2186"/>
                  <a:gd name="T14" fmla="*/ 2212 w 2453"/>
                  <a:gd name="T15" fmla="*/ 1438 h 2186"/>
                  <a:gd name="T16" fmla="*/ 2038 w 2453"/>
                  <a:gd name="T17" fmla="*/ 1596 h 2186"/>
                  <a:gd name="T18" fmla="*/ 1920 w 2453"/>
                  <a:gd name="T19" fmla="*/ 1736 h 2186"/>
                  <a:gd name="T20" fmla="*/ 1994 w 2453"/>
                  <a:gd name="T21" fmla="*/ 1860 h 2186"/>
                  <a:gd name="T22" fmla="*/ 2040 w 2453"/>
                  <a:gd name="T23" fmla="*/ 1921 h 2186"/>
                  <a:gd name="T24" fmla="*/ 2095 w 2453"/>
                  <a:gd name="T25" fmla="*/ 1982 h 2186"/>
                  <a:gd name="T26" fmla="*/ 2136 w 2453"/>
                  <a:gd name="T27" fmla="*/ 2026 h 2186"/>
                  <a:gd name="T28" fmla="*/ 2148 w 2453"/>
                  <a:gd name="T29" fmla="*/ 2040 h 2186"/>
                  <a:gd name="T30" fmla="*/ 2158 w 2453"/>
                  <a:gd name="T31" fmla="*/ 2051 h 2186"/>
                  <a:gd name="T32" fmla="*/ 2166 w 2453"/>
                  <a:gd name="T33" fmla="*/ 2060 h 2186"/>
                  <a:gd name="T34" fmla="*/ 2174 w 2453"/>
                  <a:gd name="T35" fmla="*/ 2073 h 2186"/>
                  <a:gd name="T36" fmla="*/ 2182 w 2453"/>
                  <a:gd name="T37" fmla="*/ 2087 h 2186"/>
                  <a:gd name="T38" fmla="*/ 2185 w 2453"/>
                  <a:gd name="T39" fmla="*/ 2099 h 2186"/>
                  <a:gd name="T40" fmla="*/ 2188 w 2453"/>
                  <a:gd name="T41" fmla="*/ 2110 h 2186"/>
                  <a:gd name="T42" fmla="*/ 2185 w 2453"/>
                  <a:gd name="T43" fmla="*/ 2113 h 2186"/>
                  <a:gd name="T44" fmla="*/ 2184 w 2453"/>
                  <a:gd name="T45" fmla="*/ 2126 h 2186"/>
                  <a:gd name="T46" fmla="*/ 2157 w 2453"/>
                  <a:gd name="T47" fmla="*/ 2171 h 2186"/>
                  <a:gd name="T48" fmla="*/ 2112 w 2453"/>
                  <a:gd name="T49" fmla="*/ 2186 h 2186"/>
                  <a:gd name="T50" fmla="*/ 1932 w 2453"/>
                  <a:gd name="T51" fmla="*/ 2153 h 2186"/>
                  <a:gd name="T52" fmla="*/ 1626 w 2453"/>
                  <a:gd name="T53" fmla="*/ 2044 h 2186"/>
                  <a:gd name="T54" fmla="*/ 1353 w 2453"/>
                  <a:gd name="T55" fmla="*/ 1885 h 2186"/>
                  <a:gd name="T56" fmla="*/ 1076 w 2453"/>
                  <a:gd name="T57" fmla="*/ 1917 h 2186"/>
                  <a:gd name="T58" fmla="*/ 765 w 2453"/>
                  <a:gd name="T59" fmla="*/ 1908 h 2186"/>
                  <a:gd name="T60" fmla="*/ 456 w 2453"/>
                  <a:gd name="T61" fmla="*/ 1850 h 2186"/>
                  <a:gd name="T62" fmla="*/ 174 w 2453"/>
                  <a:gd name="T63" fmla="*/ 1744 h 2186"/>
                  <a:gd name="T64" fmla="*/ 57 w 2453"/>
                  <a:gd name="T65" fmla="*/ 1647 h 2186"/>
                  <a:gd name="T66" fmla="*/ 184 w 2453"/>
                  <a:gd name="T67" fmla="*/ 1652 h 2186"/>
                  <a:gd name="T68" fmla="*/ 513 w 2453"/>
                  <a:gd name="T69" fmla="*/ 1629 h 2186"/>
                  <a:gd name="T70" fmla="*/ 829 w 2453"/>
                  <a:gd name="T71" fmla="*/ 1559 h 2186"/>
                  <a:gd name="T72" fmla="*/ 1121 w 2453"/>
                  <a:gd name="T73" fmla="*/ 1444 h 2186"/>
                  <a:gd name="T74" fmla="*/ 1380 w 2453"/>
                  <a:gd name="T75" fmla="*/ 1290 h 2186"/>
                  <a:gd name="T76" fmla="*/ 1581 w 2453"/>
                  <a:gd name="T77" fmla="*/ 1114 h 2186"/>
                  <a:gd name="T78" fmla="*/ 1737 w 2453"/>
                  <a:gd name="T79" fmla="*/ 918 h 2186"/>
                  <a:gd name="T80" fmla="*/ 1848 w 2453"/>
                  <a:gd name="T81" fmla="*/ 702 h 2186"/>
                  <a:gd name="T82" fmla="*/ 1909 w 2453"/>
                  <a:gd name="T83" fmla="*/ 475 h 2186"/>
                  <a:gd name="T84" fmla="*/ 1917 w 2453"/>
                  <a:gd name="T85" fmla="*/ 237 h 2186"/>
                  <a:gd name="T86" fmla="*/ 1871 w 2453"/>
                  <a:gd name="T87" fmla="*/ 0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3" h="2186">
                    <a:moveTo>
                      <a:pt x="1871" y="0"/>
                    </a:moveTo>
                    <a:lnTo>
                      <a:pt x="1946" y="44"/>
                    </a:lnTo>
                    <a:lnTo>
                      <a:pt x="2016" y="91"/>
                    </a:lnTo>
                    <a:lnTo>
                      <a:pt x="2081" y="142"/>
                    </a:lnTo>
                    <a:lnTo>
                      <a:pt x="2142" y="194"/>
                    </a:lnTo>
                    <a:lnTo>
                      <a:pt x="2199" y="251"/>
                    </a:lnTo>
                    <a:lnTo>
                      <a:pt x="2250" y="310"/>
                    </a:lnTo>
                    <a:lnTo>
                      <a:pt x="2297" y="372"/>
                    </a:lnTo>
                    <a:lnTo>
                      <a:pt x="2339" y="435"/>
                    </a:lnTo>
                    <a:lnTo>
                      <a:pt x="2374" y="501"/>
                    </a:lnTo>
                    <a:lnTo>
                      <a:pt x="2402" y="569"/>
                    </a:lnTo>
                    <a:lnTo>
                      <a:pt x="2425" y="637"/>
                    </a:lnTo>
                    <a:lnTo>
                      <a:pt x="2441" y="708"/>
                    </a:lnTo>
                    <a:lnTo>
                      <a:pt x="2450" y="779"/>
                    </a:lnTo>
                    <a:lnTo>
                      <a:pt x="2453" y="852"/>
                    </a:lnTo>
                    <a:lnTo>
                      <a:pt x="2451" y="922"/>
                    </a:lnTo>
                    <a:lnTo>
                      <a:pt x="2442" y="991"/>
                    </a:lnTo>
                    <a:lnTo>
                      <a:pt x="2426" y="1059"/>
                    </a:lnTo>
                    <a:lnTo>
                      <a:pt x="2406" y="1126"/>
                    </a:lnTo>
                    <a:lnTo>
                      <a:pt x="2378" y="1192"/>
                    </a:lnTo>
                    <a:lnTo>
                      <a:pt x="2344" y="1257"/>
                    </a:lnTo>
                    <a:lnTo>
                      <a:pt x="2306" y="1319"/>
                    </a:lnTo>
                    <a:lnTo>
                      <a:pt x="2261" y="1381"/>
                    </a:lnTo>
                    <a:lnTo>
                      <a:pt x="2212" y="1438"/>
                    </a:lnTo>
                    <a:lnTo>
                      <a:pt x="2158" y="1494"/>
                    </a:lnTo>
                    <a:lnTo>
                      <a:pt x="2100" y="1546"/>
                    </a:lnTo>
                    <a:lnTo>
                      <a:pt x="2038" y="1596"/>
                    </a:lnTo>
                    <a:lnTo>
                      <a:pt x="1971" y="1644"/>
                    </a:lnTo>
                    <a:lnTo>
                      <a:pt x="1898" y="1688"/>
                    </a:lnTo>
                    <a:lnTo>
                      <a:pt x="1920" y="1736"/>
                    </a:lnTo>
                    <a:lnTo>
                      <a:pt x="1942" y="1780"/>
                    </a:lnTo>
                    <a:lnTo>
                      <a:pt x="1965" y="1821"/>
                    </a:lnTo>
                    <a:lnTo>
                      <a:pt x="1994" y="1860"/>
                    </a:lnTo>
                    <a:lnTo>
                      <a:pt x="2012" y="1884"/>
                    </a:lnTo>
                    <a:lnTo>
                      <a:pt x="2028" y="1904"/>
                    </a:lnTo>
                    <a:lnTo>
                      <a:pt x="2040" y="1921"/>
                    </a:lnTo>
                    <a:lnTo>
                      <a:pt x="2054" y="1938"/>
                    </a:lnTo>
                    <a:lnTo>
                      <a:pt x="2072" y="1958"/>
                    </a:lnTo>
                    <a:lnTo>
                      <a:pt x="2095" y="1982"/>
                    </a:lnTo>
                    <a:lnTo>
                      <a:pt x="2112" y="2000"/>
                    </a:lnTo>
                    <a:lnTo>
                      <a:pt x="2125" y="2015"/>
                    </a:lnTo>
                    <a:lnTo>
                      <a:pt x="2136" y="2026"/>
                    </a:lnTo>
                    <a:lnTo>
                      <a:pt x="2142" y="2034"/>
                    </a:lnTo>
                    <a:lnTo>
                      <a:pt x="2145" y="2036"/>
                    </a:lnTo>
                    <a:lnTo>
                      <a:pt x="2148" y="2040"/>
                    </a:lnTo>
                    <a:lnTo>
                      <a:pt x="2151" y="2043"/>
                    </a:lnTo>
                    <a:lnTo>
                      <a:pt x="2155" y="2048"/>
                    </a:lnTo>
                    <a:lnTo>
                      <a:pt x="2158" y="2051"/>
                    </a:lnTo>
                    <a:lnTo>
                      <a:pt x="2160" y="2053"/>
                    </a:lnTo>
                    <a:lnTo>
                      <a:pt x="2163" y="2057"/>
                    </a:lnTo>
                    <a:lnTo>
                      <a:pt x="2166" y="2060"/>
                    </a:lnTo>
                    <a:lnTo>
                      <a:pt x="2168" y="2065"/>
                    </a:lnTo>
                    <a:lnTo>
                      <a:pt x="2172" y="2069"/>
                    </a:lnTo>
                    <a:lnTo>
                      <a:pt x="2174" y="2073"/>
                    </a:lnTo>
                    <a:lnTo>
                      <a:pt x="2176" y="2076"/>
                    </a:lnTo>
                    <a:lnTo>
                      <a:pt x="2181" y="2086"/>
                    </a:lnTo>
                    <a:lnTo>
                      <a:pt x="2182" y="2087"/>
                    </a:lnTo>
                    <a:lnTo>
                      <a:pt x="2182" y="2090"/>
                    </a:lnTo>
                    <a:lnTo>
                      <a:pt x="2184" y="2093"/>
                    </a:lnTo>
                    <a:lnTo>
                      <a:pt x="2185" y="2099"/>
                    </a:lnTo>
                    <a:lnTo>
                      <a:pt x="2187" y="2103"/>
                    </a:lnTo>
                    <a:lnTo>
                      <a:pt x="2188" y="2107"/>
                    </a:lnTo>
                    <a:lnTo>
                      <a:pt x="2188" y="2110"/>
                    </a:lnTo>
                    <a:lnTo>
                      <a:pt x="2188" y="2111"/>
                    </a:lnTo>
                    <a:lnTo>
                      <a:pt x="2187" y="2112"/>
                    </a:lnTo>
                    <a:lnTo>
                      <a:pt x="2185" y="2113"/>
                    </a:lnTo>
                    <a:lnTo>
                      <a:pt x="2184" y="2116"/>
                    </a:lnTo>
                    <a:lnTo>
                      <a:pt x="2184" y="2120"/>
                    </a:lnTo>
                    <a:lnTo>
                      <a:pt x="2184" y="2126"/>
                    </a:lnTo>
                    <a:lnTo>
                      <a:pt x="2179" y="2144"/>
                    </a:lnTo>
                    <a:lnTo>
                      <a:pt x="2170" y="2159"/>
                    </a:lnTo>
                    <a:lnTo>
                      <a:pt x="2157" y="2171"/>
                    </a:lnTo>
                    <a:lnTo>
                      <a:pt x="2143" y="2180"/>
                    </a:lnTo>
                    <a:lnTo>
                      <a:pt x="2128" y="2185"/>
                    </a:lnTo>
                    <a:lnTo>
                      <a:pt x="2112" y="2186"/>
                    </a:lnTo>
                    <a:lnTo>
                      <a:pt x="2045" y="2176"/>
                    </a:lnTo>
                    <a:lnTo>
                      <a:pt x="1986" y="2165"/>
                    </a:lnTo>
                    <a:lnTo>
                      <a:pt x="1932" y="2153"/>
                    </a:lnTo>
                    <a:lnTo>
                      <a:pt x="1827" y="2123"/>
                    </a:lnTo>
                    <a:lnTo>
                      <a:pt x="1725" y="2086"/>
                    </a:lnTo>
                    <a:lnTo>
                      <a:pt x="1626" y="2044"/>
                    </a:lnTo>
                    <a:lnTo>
                      <a:pt x="1532" y="1997"/>
                    </a:lnTo>
                    <a:lnTo>
                      <a:pt x="1440" y="1944"/>
                    </a:lnTo>
                    <a:lnTo>
                      <a:pt x="1353" y="1885"/>
                    </a:lnTo>
                    <a:lnTo>
                      <a:pt x="1259" y="1900"/>
                    </a:lnTo>
                    <a:lnTo>
                      <a:pt x="1167" y="1910"/>
                    </a:lnTo>
                    <a:lnTo>
                      <a:pt x="1076" y="1917"/>
                    </a:lnTo>
                    <a:lnTo>
                      <a:pt x="985" y="1919"/>
                    </a:lnTo>
                    <a:lnTo>
                      <a:pt x="874" y="1916"/>
                    </a:lnTo>
                    <a:lnTo>
                      <a:pt x="765" y="1908"/>
                    </a:lnTo>
                    <a:lnTo>
                      <a:pt x="659" y="1895"/>
                    </a:lnTo>
                    <a:lnTo>
                      <a:pt x="556" y="1875"/>
                    </a:lnTo>
                    <a:lnTo>
                      <a:pt x="456" y="1850"/>
                    </a:lnTo>
                    <a:lnTo>
                      <a:pt x="360" y="1820"/>
                    </a:lnTo>
                    <a:lnTo>
                      <a:pt x="266" y="1784"/>
                    </a:lnTo>
                    <a:lnTo>
                      <a:pt x="174" y="1744"/>
                    </a:lnTo>
                    <a:lnTo>
                      <a:pt x="87" y="1696"/>
                    </a:lnTo>
                    <a:lnTo>
                      <a:pt x="0" y="1644"/>
                    </a:lnTo>
                    <a:lnTo>
                      <a:pt x="57" y="1647"/>
                    </a:lnTo>
                    <a:lnTo>
                      <a:pt x="107" y="1651"/>
                    </a:lnTo>
                    <a:lnTo>
                      <a:pt x="149" y="1652"/>
                    </a:lnTo>
                    <a:lnTo>
                      <a:pt x="184" y="1652"/>
                    </a:lnTo>
                    <a:lnTo>
                      <a:pt x="295" y="1649"/>
                    </a:lnTo>
                    <a:lnTo>
                      <a:pt x="405" y="1641"/>
                    </a:lnTo>
                    <a:lnTo>
                      <a:pt x="513" y="1629"/>
                    </a:lnTo>
                    <a:lnTo>
                      <a:pt x="620" y="1611"/>
                    </a:lnTo>
                    <a:lnTo>
                      <a:pt x="725" y="1587"/>
                    </a:lnTo>
                    <a:lnTo>
                      <a:pt x="829" y="1559"/>
                    </a:lnTo>
                    <a:lnTo>
                      <a:pt x="929" y="1525"/>
                    </a:lnTo>
                    <a:lnTo>
                      <a:pt x="1027" y="1487"/>
                    </a:lnTo>
                    <a:lnTo>
                      <a:pt x="1121" y="1444"/>
                    </a:lnTo>
                    <a:lnTo>
                      <a:pt x="1211" y="1398"/>
                    </a:lnTo>
                    <a:lnTo>
                      <a:pt x="1297" y="1345"/>
                    </a:lnTo>
                    <a:lnTo>
                      <a:pt x="1380" y="1290"/>
                    </a:lnTo>
                    <a:lnTo>
                      <a:pt x="1451" y="1233"/>
                    </a:lnTo>
                    <a:lnTo>
                      <a:pt x="1518" y="1175"/>
                    </a:lnTo>
                    <a:lnTo>
                      <a:pt x="1581" y="1114"/>
                    </a:lnTo>
                    <a:lnTo>
                      <a:pt x="1637" y="1050"/>
                    </a:lnTo>
                    <a:lnTo>
                      <a:pt x="1690" y="986"/>
                    </a:lnTo>
                    <a:lnTo>
                      <a:pt x="1737" y="918"/>
                    </a:lnTo>
                    <a:lnTo>
                      <a:pt x="1780" y="847"/>
                    </a:lnTo>
                    <a:lnTo>
                      <a:pt x="1817" y="775"/>
                    </a:lnTo>
                    <a:lnTo>
                      <a:pt x="1848" y="702"/>
                    </a:lnTo>
                    <a:lnTo>
                      <a:pt x="1875" y="627"/>
                    </a:lnTo>
                    <a:lnTo>
                      <a:pt x="1894" y="551"/>
                    </a:lnTo>
                    <a:lnTo>
                      <a:pt x="1909" y="475"/>
                    </a:lnTo>
                    <a:lnTo>
                      <a:pt x="1917" y="397"/>
                    </a:lnTo>
                    <a:lnTo>
                      <a:pt x="1920" y="317"/>
                    </a:lnTo>
                    <a:lnTo>
                      <a:pt x="1917" y="237"/>
                    </a:lnTo>
                    <a:lnTo>
                      <a:pt x="1907" y="157"/>
                    </a:lnTo>
                    <a:lnTo>
                      <a:pt x="1893" y="79"/>
                    </a:lnTo>
                    <a:lnTo>
                      <a:pt x="18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7DFAF3F-BFB4-40C8-739E-9906E165CACA}"/>
              </a:ext>
            </a:extLst>
          </p:cNvPr>
          <p:cNvSpPr txBox="1">
            <a:spLocks/>
          </p:cNvSpPr>
          <p:nvPr/>
        </p:nvSpPr>
        <p:spPr>
          <a:xfrm>
            <a:off x="389415" y="1672301"/>
            <a:ext cx="4038199" cy="32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Conclusion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D1242C6-159F-78B6-3AF0-AEDDF6A3C21D}"/>
              </a:ext>
            </a:extLst>
          </p:cNvPr>
          <p:cNvSpPr txBox="1">
            <a:spLocks/>
          </p:cNvSpPr>
          <p:nvPr/>
        </p:nvSpPr>
        <p:spPr>
          <a:xfrm>
            <a:off x="4713463" y="1697663"/>
            <a:ext cx="4038199" cy="32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1600" b="1" dirty="0">
                <a:latin typeface="+mj-lt"/>
              </a:rPr>
              <a:t>Future Work &amp; Expansion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939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648200" y="255270"/>
            <a:ext cx="4148848" cy="443581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77044"/>
              </p:ext>
            </p:extLst>
          </p:nvPr>
        </p:nvGraphicFramePr>
        <p:xfrm>
          <a:off x="414867" y="1096674"/>
          <a:ext cx="3963375" cy="3080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Title Slides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Exploratory Data Analysis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Generalized Linear Model (GLM)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07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Model Evaluation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09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Conclusion &amp; Future Work</a:t>
                      </a:r>
                      <a:endParaRPr lang="en-US" sz="14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11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771664"/>
            <a:ext cx="33528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Catalogue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EBD4-AC3F-4ED5-BA5A-BA90039D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aims of the analysis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Coffee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quality is a critical determinant of market value and consumer preference in the global coffee industry.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944AA-3CC2-40E1-8DB7-3737E1420A72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0740AB7A-B05E-40F4-8C06-6FAEDBBA485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39347A-69AB-4434-A1D5-E64998ED28F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Research Question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How do different characteristics affect the quality of coffee?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85C621-E261-4F94-ABC1-A0D050F1E5A3}"/>
              </a:ext>
            </a:extLst>
          </p:cNvPr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24B3E0B-74F9-45E2-BC54-BFA1B95A9E0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60B71A-8594-48E2-8982-C85086885F1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applying two</a:t>
              </a: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Generalized</a:t>
              </a:r>
            </a:p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linear model.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8980C-6F8F-468A-818A-FEFB3DFB2669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4D91B28D-4A70-4A9D-8B0C-E8B63AC1117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D0C041-D7F8-4ECF-8C2E-709B85EAC23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Goals &amp; Objectives 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Improve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market competitive performance of coffee farming by optimizing cultivation methods for farmers.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966619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7DBB8F-9C0B-4B1A-B55F-E4DA686E814C}"/>
              </a:ext>
            </a:extLst>
          </p:cNvPr>
          <p:cNvSpPr/>
          <p:nvPr/>
        </p:nvSpPr>
        <p:spPr bwMode="auto">
          <a:xfrm>
            <a:off x="3113666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081A90-11D6-4642-A7A5-C19AAA10C619}"/>
              </a:ext>
            </a:extLst>
          </p:cNvPr>
          <p:cNvSpPr/>
          <p:nvPr/>
        </p:nvSpPr>
        <p:spPr bwMode="auto">
          <a:xfrm>
            <a:off x="5260713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F38087-56DC-42D4-B00E-6B1F7BB0966E}"/>
              </a:ext>
            </a:extLst>
          </p:cNvPr>
          <p:cNvSpPr/>
          <p:nvPr/>
        </p:nvSpPr>
        <p:spPr bwMode="auto">
          <a:xfrm>
            <a:off x="7407761" y="1437272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737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There are three steps as follows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Data Cleaning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535057" y="1123950"/>
            <a:ext cx="1918256" cy="3289020"/>
            <a:chOff x="497148" y="992188"/>
            <a:chExt cx="1918256" cy="4139066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7148" y="992188"/>
              <a:ext cx="1918256" cy="758817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Handling Missing Values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7148" y="1751005"/>
              <a:ext cx="1918256" cy="3380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 rows with missing values in the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country_of_origin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column.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Filled missing values with the median, because it is not affected by extremes.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Fill harvested year with mode, because year is a discrete variable.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3581400" y="1123950"/>
            <a:ext cx="1918256" cy="3289020"/>
            <a:chOff x="495491" y="997302"/>
            <a:chExt cx="1918256" cy="389997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997302"/>
              <a:ext cx="1918256" cy="735601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50" b="1" dirty="0">
                  <a:solidFill>
                    <a:schemeClr val="bg1"/>
                  </a:solidFill>
                </a:rPr>
                <a:t>Handling Outliers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1717371"/>
              <a:ext cx="1918256" cy="3179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sorting the variable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altitude_mean_meter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we removed outliers greater than 5000.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These figures clearly don’t make sense.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6616144" y="1123950"/>
            <a:ext cx="1918256" cy="3289021"/>
            <a:chOff x="495491" y="987674"/>
            <a:chExt cx="1918256" cy="4288409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987674"/>
              <a:ext cx="1918256" cy="710300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Variable Transformation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689766"/>
              <a:ext cx="1918256" cy="3586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 transformation of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category_two_defects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minimise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impact of extreme values. Because m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ost  data concentrate on smaller values.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 convert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Qualityclass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a binary variable by making Good to 1 and Poor to 0.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2667000" y="2343150"/>
            <a:ext cx="685800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Arrow: Right 73">
            <a:extLst>
              <a:ext uri="{FF2B5EF4-FFF2-40B4-BE49-F238E27FC236}">
                <a16:creationId xmlns:a16="http://schemas.microsoft.com/office/drawing/2014/main" id="{E5A850B0-BCFB-5785-5C08-4F7A59A85B94}"/>
              </a:ext>
            </a:extLst>
          </p:cNvPr>
          <p:cNvSpPr/>
          <p:nvPr/>
        </p:nvSpPr>
        <p:spPr bwMode="auto">
          <a:xfrm>
            <a:off x="5715000" y="2343150"/>
            <a:ext cx="685800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Part1: Data Distribution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412C75-6949-EB8A-3153-C1604D9D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r="2828" b="4339"/>
          <a:stretch/>
        </p:blipFill>
        <p:spPr>
          <a:xfrm>
            <a:off x="304800" y="948043"/>
            <a:ext cx="8001000" cy="2819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4E1308-DDCB-067A-48DE-C362095614FD}"/>
              </a:ext>
            </a:extLst>
          </p:cNvPr>
          <p:cNvSpPr txBox="1"/>
          <p:nvPr/>
        </p:nvSpPr>
        <p:spPr>
          <a:xfrm>
            <a:off x="533400" y="3790994"/>
            <a:ext cx="8150087" cy="1187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Aroma is mainly concentrated between 7.0 and 8.5, with a normal distribution, the majority of the samples have high aroma scores.</a:t>
            </a:r>
          </a:p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Flavor distribution is similar to Aroma, with most values above 7.0.</a:t>
            </a:r>
          </a:p>
          <a:p>
            <a:pPr marL="228600" indent="-228600">
              <a:lnSpc>
                <a:spcPct val="130000"/>
              </a:lnSpc>
              <a:buAutoNum type="arabicParenBoth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Acidity distribution is similar to Aroma, but slightly more skewed than the flavor.</a:t>
            </a:r>
          </a:p>
        </p:txBody>
      </p:sp>
    </p:spTree>
    <p:extLst>
      <p:ext uri="{BB962C8B-B14F-4D97-AF65-F5344CB8AC3E}">
        <p14:creationId xmlns:p14="http://schemas.microsoft.com/office/powerpoint/2010/main" val="13233961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85C21-83E9-202D-9CBD-EAED432DE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94DD-CB21-E12D-800D-D0397859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19" y="59055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Part2 : Variable Correlation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D7B2C-370B-FD8E-5B7A-5A8378DD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133350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373D57-CC3D-FFF4-C3A4-23053AA4887A}"/>
              </a:ext>
            </a:extLst>
          </p:cNvPr>
          <p:cNvSpPr txBox="1"/>
          <p:nvPr/>
        </p:nvSpPr>
        <p:spPr>
          <a:xfrm>
            <a:off x="526582" y="3767803"/>
            <a:ext cx="8229600" cy="1187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Aroma, flavor, and acidity exhibit a strong correlation (0.6–0.8), they may have a similar impact on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Category_two_defects_log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might be related to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, but there is still some negative correlation.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Altitude_mean_meters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appears to have a minimal effect on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Qualityclass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1C55A5-7DBC-B9D9-1093-F112BB42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30965"/>
            <a:ext cx="7043338" cy="29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36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Generalized Linear Model (GLM)</a:t>
            </a: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7F127F57-95E4-4CF0-B6AD-3DA3CC089B66}"/>
              </a:ext>
            </a:extLst>
          </p:cNvPr>
          <p:cNvSpPr txBox="1">
            <a:spLocks/>
          </p:cNvSpPr>
          <p:nvPr/>
        </p:nvSpPr>
        <p:spPr>
          <a:xfrm>
            <a:off x="380097" y="878409"/>
            <a:ext cx="9221103" cy="36286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Variables</a:t>
            </a:r>
            <a:br>
              <a:rPr lang="en-US" sz="1600" b="1" dirty="0">
                <a:solidFill>
                  <a:schemeClr val="accent1"/>
                </a:solidFill>
                <a:latin typeface="+mj-lt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Response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Variable：Qualityclass_binary（Good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=1，Poor=0）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Predictor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Variables：aroma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flavor, acidity,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altitude_mean_meters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harvested,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category_two_defects_log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Result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0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lang="en-US" sz="1000" b="1" dirty="0">
                <a:solidFill>
                  <a:schemeClr val="accent1"/>
                </a:solidFill>
                <a:latin typeface="+mj-lt"/>
              </a:rPr>
            </a:br>
            <a:endParaRPr lang="en-US" sz="10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The model equation</a:t>
            </a:r>
            <a:br>
              <a:rPr lang="en-US" sz="2000" b="1" dirty="0">
                <a:solidFill>
                  <a:schemeClr val="accent1"/>
                </a:solidFill>
                <a:latin typeface="+mj-lt"/>
              </a:rPr>
            </a:b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B42C286-B2E0-063B-8829-4AF2BADB62C5}"/>
              </a:ext>
            </a:extLst>
          </p:cNvPr>
          <p:cNvGrpSpPr/>
          <p:nvPr/>
        </p:nvGrpSpPr>
        <p:grpSpPr>
          <a:xfrm>
            <a:off x="5486400" y="1468317"/>
            <a:ext cx="3444240" cy="3392572"/>
            <a:chOff x="5158740" y="986790"/>
            <a:chExt cx="3444240" cy="339257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578078A-CDA3-4BCF-BCB2-FDCEF0356703}"/>
                </a:ext>
              </a:extLst>
            </p:cNvPr>
            <p:cNvGrpSpPr/>
            <p:nvPr/>
          </p:nvGrpSpPr>
          <p:grpSpPr>
            <a:xfrm>
              <a:off x="5158740" y="986790"/>
              <a:ext cx="3444240" cy="3392572"/>
              <a:chOff x="-1203326" y="3975101"/>
              <a:chExt cx="1270001" cy="1250950"/>
            </a:xfrm>
            <a:solidFill>
              <a:schemeClr val="bg1">
                <a:lumMod val="95000"/>
                <a:alpha val="50000"/>
              </a:schemeClr>
            </a:solidFill>
          </p:grpSpPr>
          <p:sp>
            <p:nvSpPr>
              <p:cNvPr id="71" name="Freeform 28">
                <a:extLst>
                  <a:ext uri="{FF2B5EF4-FFF2-40B4-BE49-F238E27FC236}">
                    <a16:creationId xmlns:a16="http://schemas.microsoft.com/office/drawing/2014/main" id="{E040FE82-A0BA-48C6-A443-F21950B8A5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58863" y="4121151"/>
                <a:ext cx="823913" cy="823913"/>
              </a:xfrm>
              <a:custGeom>
                <a:avLst/>
                <a:gdLst>
                  <a:gd name="T0" fmla="*/ 672 w 1344"/>
                  <a:gd name="T1" fmla="*/ 0 h 1344"/>
                  <a:gd name="T2" fmla="*/ 0 w 1344"/>
                  <a:gd name="T3" fmla="*/ 672 h 1344"/>
                  <a:gd name="T4" fmla="*/ 672 w 1344"/>
                  <a:gd name="T5" fmla="*/ 1344 h 1344"/>
                  <a:gd name="T6" fmla="*/ 1344 w 1344"/>
                  <a:gd name="T7" fmla="*/ 672 h 1344"/>
                  <a:gd name="T8" fmla="*/ 672 w 1344"/>
                  <a:gd name="T9" fmla="*/ 0 h 1344"/>
                  <a:gd name="T10" fmla="*/ 672 w 1344"/>
                  <a:gd name="T11" fmla="*/ 1280 h 1344"/>
                  <a:gd name="T12" fmla="*/ 64 w 1344"/>
                  <a:gd name="T13" fmla="*/ 672 h 1344"/>
                  <a:gd name="T14" fmla="*/ 672 w 1344"/>
                  <a:gd name="T15" fmla="*/ 64 h 1344"/>
                  <a:gd name="T16" fmla="*/ 1280 w 1344"/>
                  <a:gd name="T17" fmla="*/ 672 h 1344"/>
                  <a:gd name="T18" fmla="*/ 672 w 1344"/>
                  <a:gd name="T19" fmla="*/ 128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4" h="1344">
                    <a:moveTo>
                      <a:pt x="672" y="0"/>
                    </a:moveTo>
                    <a:cubicBezTo>
                      <a:pt x="301" y="0"/>
                      <a:pt x="0" y="301"/>
                      <a:pt x="0" y="672"/>
                    </a:cubicBezTo>
                    <a:cubicBezTo>
                      <a:pt x="0" y="1043"/>
                      <a:pt x="301" y="1344"/>
                      <a:pt x="672" y="1344"/>
                    </a:cubicBezTo>
                    <a:cubicBezTo>
                      <a:pt x="1043" y="1344"/>
                      <a:pt x="1344" y="1043"/>
                      <a:pt x="1344" y="672"/>
                    </a:cubicBezTo>
                    <a:cubicBezTo>
                      <a:pt x="1344" y="301"/>
                      <a:pt x="1043" y="0"/>
                      <a:pt x="672" y="0"/>
                    </a:cubicBezTo>
                    <a:close/>
                    <a:moveTo>
                      <a:pt x="672" y="1280"/>
                    </a:moveTo>
                    <a:cubicBezTo>
                      <a:pt x="336" y="1280"/>
                      <a:pt x="64" y="1008"/>
                      <a:pt x="64" y="672"/>
                    </a:cubicBezTo>
                    <a:cubicBezTo>
                      <a:pt x="64" y="336"/>
                      <a:pt x="336" y="64"/>
                      <a:pt x="672" y="64"/>
                    </a:cubicBezTo>
                    <a:cubicBezTo>
                      <a:pt x="1008" y="64"/>
                      <a:pt x="1280" y="336"/>
                      <a:pt x="1280" y="672"/>
                    </a:cubicBezTo>
                    <a:cubicBezTo>
                      <a:pt x="1280" y="1008"/>
                      <a:pt x="1008" y="1280"/>
                      <a:pt x="672" y="1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9">
                <a:extLst>
                  <a:ext uri="{FF2B5EF4-FFF2-40B4-BE49-F238E27FC236}">
                    <a16:creationId xmlns:a16="http://schemas.microsoft.com/office/drawing/2014/main" id="{E26B7DD9-FA91-4877-8CAA-7AD3D8886C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203326" y="3975101"/>
                <a:ext cx="1270001" cy="1250950"/>
              </a:xfrm>
              <a:custGeom>
                <a:avLst/>
                <a:gdLst>
                  <a:gd name="T0" fmla="*/ 1552 w 2072"/>
                  <a:gd name="T1" fmla="*/ 1384 h 2040"/>
                  <a:gd name="T2" fmla="*/ 1384 w 2072"/>
                  <a:gd name="T3" fmla="*/ 263 h 2040"/>
                  <a:gd name="T4" fmla="*/ 264 w 2072"/>
                  <a:gd name="T5" fmla="*/ 431 h 2040"/>
                  <a:gd name="T6" fmla="*/ 431 w 2072"/>
                  <a:gd name="T7" fmla="*/ 1552 h 2040"/>
                  <a:gd name="T8" fmla="*/ 1420 w 2072"/>
                  <a:gd name="T9" fmla="*/ 1524 h 2040"/>
                  <a:gd name="T10" fmla="*/ 1897 w 2072"/>
                  <a:gd name="T11" fmla="*/ 2001 h 2040"/>
                  <a:gd name="T12" fmla="*/ 2033 w 2072"/>
                  <a:gd name="T13" fmla="*/ 2003 h 2040"/>
                  <a:gd name="T14" fmla="*/ 2035 w 2072"/>
                  <a:gd name="T15" fmla="*/ 1868 h 2040"/>
                  <a:gd name="T16" fmla="*/ 2033 w 2072"/>
                  <a:gd name="T17" fmla="*/ 1865 h 2040"/>
                  <a:gd name="T18" fmla="*/ 1552 w 2072"/>
                  <a:gd name="T19" fmla="*/ 1384 h 2040"/>
                  <a:gd name="T20" fmla="*/ 173 w 2072"/>
                  <a:gd name="T21" fmla="*/ 909 h 2040"/>
                  <a:gd name="T22" fmla="*/ 909 w 2072"/>
                  <a:gd name="T23" fmla="*/ 173 h 2040"/>
                  <a:gd name="T24" fmla="*/ 1645 w 2072"/>
                  <a:gd name="T25" fmla="*/ 909 h 2040"/>
                  <a:gd name="T26" fmla="*/ 909 w 2072"/>
                  <a:gd name="T27" fmla="*/ 1645 h 2040"/>
                  <a:gd name="T28" fmla="*/ 173 w 2072"/>
                  <a:gd name="T29" fmla="*/ 909 h 2040"/>
                  <a:gd name="T30" fmla="*/ 1987 w 2072"/>
                  <a:gd name="T31" fmla="*/ 1956 h 2040"/>
                  <a:gd name="T32" fmla="*/ 1943 w 2072"/>
                  <a:gd name="T33" fmla="*/ 1956 h 2040"/>
                  <a:gd name="T34" fmla="*/ 1468 w 2072"/>
                  <a:gd name="T35" fmla="*/ 1481 h 2040"/>
                  <a:gd name="T36" fmla="*/ 1511 w 2072"/>
                  <a:gd name="T37" fmla="*/ 1434 h 2040"/>
                  <a:gd name="T38" fmla="*/ 1987 w 2072"/>
                  <a:gd name="T39" fmla="*/ 1911 h 2040"/>
                  <a:gd name="T40" fmla="*/ 1997 w 2072"/>
                  <a:gd name="T41" fmla="*/ 1933 h 2040"/>
                  <a:gd name="T42" fmla="*/ 1987 w 2072"/>
                  <a:gd name="T43" fmla="*/ 1956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72" h="2040">
                    <a:moveTo>
                      <a:pt x="1552" y="1384"/>
                    </a:moveTo>
                    <a:cubicBezTo>
                      <a:pt x="1815" y="1028"/>
                      <a:pt x="1740" y="527"/>
                      <a:pt x="1384" y="263"/>
                    </a:cubicBezTo>
                    <a:cubicBezTo>
                      <a:pt x="1029" y="0"/>
                      <a:pt x="527" y="75"/>
                      <a:pt x="264" y="431"/>
                    </a:cubicBezTo>
                    <a:cubicBezTo>
                      <a:pt x="0" y="787"/>
                      <a:pt x="75" y="1289"/>
                      <a:pt x="431" y="1552"/>
                    </a:cubicBezTo>
                    <a:cubicBezTo>
                      <a:pt x="728" y="1771"/>
                      <a:pt x="1136" y="1760"/>
                      <a:pt x="1420" y="1524"/>
                    </a:cubicBezTo>
                    <a:cubicBezTo>
                      <a:pt x="1897" y="2001"/>
                      <a:pt x="1897" y="2001"/>
                      <a:pt x="1897" y="2001"/>
                    </a:cubicBezTo>
                    <a:cubicBezTo>
                      <a:pt x="1934" y="2039"/>
                      <a:pt x="1994" y="2040"/>
                      <a:pt x="2033" y="2003"/>
                    </a:cubicBezTo>
                    <a:cubicBezTo>
                      <a:pt x="2071" y="1966"/>
                      <a:pt x="2072" y="1906"/>
                      <a:pt x="2035" y="1868"/>
                    </a:cubicBezTo>
                    <a:cubicBezTo>
                      <a:pt x="2034" y="1867"/>
                      <a:pt x="2033" y="1866"/>
                      <a:pt x="2033" y="1865"/>
                    </a:cubicBezTo>
                    <a:lnTo>
                      <a:pt x="1552" y="1384"/>
                    </a:lnTo>
                    <a:close/>
                    <a:moveTo>
                      <a:pt x="173" y="909"/>
                    </a:moveTo>
                    <a:cubicBezTo>
                      <a:pt x="173" y="503"/>
                      <a:pt x="503" y="173"/>
                      <a:pt x="909" y="173"/>
                    </a:cubicBezTo>
                    <a:cubicBezTo>
                      <a:pt x="1315" y="173"/>
                      <a:pt x="1645" y="503"/>
                      <a:pt x="1645" y="909"/>
                    </a:cubicBezTo>
                    <a:cubicBezTo>
                      <a:pt x="1645" y="1315"/>
                      <a:pt x="1315" y="1645"/>
                      <a:pt x="909" y="1645"/>
                    </a:cubicBezTo>
                    <a:cubicBezTo>
                      <a:pt x="503" y="1645"/>
                      <a:pt x="173" y="1315"/>
                      <a:pt x="173" y="909"/>
                    </a:cubicBezTo>
                    <a:close/>
                    <a:moveTo>
                      <a:pt x="1987" y="1956"/>
                    </a:moveTo>
                    <a:cubicBezTo>
                      <a:pt x="1975" y="1968"/>
                      <a:pt x="1955" y="1968"/>
                      <a:pt x="1943" y="1956"/>
                    </a:cubicBezTo>
                    <a:cubicBezTo>
                      <a:pt x="1468" y="1481"/>
                      <a:pt x="1468" y="1481"/>
                      <a:pt x="1468" y="1481"/>
                    </a:cubicBezTo>
                    <a:cubicBezTo>
                      <a:pt x="1483" y="1466"/>
                      <a:pt x="1497" y="1450"/>
                      <a:pt x="1511" y="1434"/>
                    </a:cubicBezTo>
                    <a:cubicBezTo>
                      <a:pt x="1987" y="1911"/>
                      <a:pt x="1987" y="1911"/>
                      <a:pt x="1987" y="1911"/>
                    </a:cubicBezTo>
                    <a:cubicBezTo>
                      <a:pt x="1994" y="1916"/>
                      <a:pt x="1997" y="1925"/>
                      <a:pt x="1997" y="1933"/>
                    </a:cubicBezTo>
                    <a:cubicBezTo>
                      <a:pt x="1997" y="1942"/>
                      <a:pt x="1994" y="1950"/>
                      <a:pt x="1987" y="19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0">
                <a:extLst>
                  <a:ext uri="{FF2B5EF4-FFF2-40B4-BE49-F238E27FC236}">
                    <a16:creationId xmlns:a16="http://schemas.microsoft.com/office/drawing/2014/main" id="{4A585231-775A-45A5-9C7A-BF54D18FAA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62013" y="4435476"/>
                <a:ext cx="117475" cy="234950"/>
              </a:xfrm>
              <a:custGeom>
                <a:avLst/>
                <a:gdLst>
                  <a:gd name="T0" fmla="*/ 32 w 192"/>
                  <a:gd name="T1" fmla="*/ 384 h 384"/>
                  <a:gd name="T2" fmla="*/ 160 w 192"/>
                  <a:gd name="T3" fmla="*/ 384 h 384"/>
                  <a:gd name="T4" fmla="*/ 192 w 192"/>
                  <a:gd name="T5" fmla="*/ 352 h 384"/>
                  <a:gd name="T6" fmla="*/ 192 w 192"/>
                  <a:gd name="T7" fmla="*/ 32 h 384"/>
                  <a:gd name="T8" fmla="*/ 160 w 192"/>
                  <a:gd name="T9" fmla="*/ 0 h 384"/>
                  <a:gd name="T10" fmla="*/ 32 w 192"/>
                  <a:gd name="T11" fmla="*/ 0 h 384"/>
                  <a:gd name="T12" fmla="*/ 0 w 192"/>
                  <a:gd name="T13" fmla="*/ 32 h 384"/>
                  <a:gd name="T14" fmla="*/ 0 w 192"/>
                  <a:gd name="T15" fmla="*/ 352 h 384"/>
                  <a:gd name="T16" fmla="*/ 32 w 192"/>
                  <a:gd name="T17" fmla="*/ 384 h 384"/>
                  <a:gd name="T18" fmla="*/ 64 w 192"/>
                  <a:gd name="T19" fmla="*/ 64 h 384"/>
                  <a:gd name="T20" fmla="*/ 128 w 192"/>
                  <a:gd name="T21" fmla="*/ 64 h 384"/>
                  <a:gd name="T22" fmla="*/ 128 w 192"/>
                  <a:gd name="T23" fmla="*/ 320 h 384"/>
                  <a:gd name="T24" fmla="*/ 64 w 192"/>
                  <a:gd name="T25" fmla="*/ 320 h 384"/>
                  <a:gd name="T26" fmla="*/ 64 w 192"/>
                  <a:gd name="T27" fmla="*/ 6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384">
                    <a:moveTo>
                      <a:pt x="32" y="384"/>
                    </a:moveTo>
                    <a:cubicBezTo>
                      <a:pt x="160" y="384"/>
                      <a:pt x="160" y="384"/>
                      <a:pt x="160" y="384"/>
                    </a:cubicBezTo>
                    <a:cubicBezTo>
                      <a:pt x="178" y="384"/>
                      <a:pt x="192" y="370"/>
                      <a:pt x="192" y="352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0" y="370"/>
                      <a:pt x="14" y="384"/>
                      <a:pt x="32" y="384"/>
                    </a:cubicBezTo>
                    <a:close/>
                    <a:moveTo>
                      <a:pt x="64" y="64"/>
                    </a:move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320"/>
                      <a:pt x="128" y="320"/>
                      <a:pt x="128" y="320"/>
                    </a:cubicBezTo>
                    <a:cubicBezTo>
                      <a:pt x="64" y="320"/>
                      <a:pt x="64" y="320"/>
                      <a:pt x="64" y="320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727CB3FA-544B-4EE3-A5DD-FBB1DEEA02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04850" y="4395788"/>
                <a:ext cx="117475" cy="274638"/>
              </a:xfrm>
              <a:custGeom>
                <a:avLst/>
                <a:gdLst>
                  <a:gd name="T0" fmla="*/ 32 w 192"/>
                  <a:gd name="T1" fmla="*/ 448 h 448"/>
                  <a:gd name="T2" fmla="*/ 160 w 192"/>
                  <a:gd name="T3" fmla="*/ 448 h 448"/>
                  <a:gd name="T4" fmla="*/ 192 w 192"/>
                  <a:gd name="T5" fmla="*/ 416 h 448"/>
                  <a:gd name="T6" fmla="*/ 192 w 192"/>
                  <a:gd name="T7" fmla="*/ 32 h 448"/>
                  <a:gd name="T8" fmla="*/ 160 w 192"/>
                  <a:gd name="T9" fmla="*/ 0 h 448"/>
                  <a:gd name="T10" fmla="*/ 32 w 192"/>
                  <a:gd name="T11" fmla="*/ 0 h 448"/>
                  <a:gd name="T12" fmla="*/ 0 w 192"/>
                  <a:gd name="T13" fmla="*/ 32 h 448"/>
                  <a:gd name="T14" fmla="*/ 0 w 192"/>
                  <a:gd name="T15" fmla="*/ 416 h 448"/>
                  <a:gd name="T16" fmla="*/ 32 w 192"/>
                  <a:gd name="T17" fmla="*/ 448 h 448"/>
                  <a:gd name="T18" fmla="*/ 64 w 192"/>
                  <a:gd name="T19" fmla="*/ 64 h 448"/>
                  <a:gd name="T20" fmla="*/ 128 w 192"/>
                  <a:gd name="T21" fmla="*/ 64 h 448"/>
                  <a:gd name="T22" fmla="*/ 128 w 192"/>
                  <a:gd name="T23" fmla="*/ 384 h 448"/>
                  <a:gd name="T24" fmla="*/ 64 w 192"/>
                  <a:gd name="T25" fmla="*/ 384 h 448"/>
                  <a:gd name="T26" fmla="*/ 64 w 192"/>
                  <a:gd name="T27" fmla="*/ 6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448">
                    <a:moveTo>
                      <a:pt x="32" y="448"/>
                    </a:moveTo>
                    <a:cubicBezTo>
                      <a:pt x="160" y="448"/>
                      <a:pt x="160" y="448"/>
                      <a:pt x="160" y="448"/>
                    </a:cubicBezTo>
                    <a:cubicBezTo>
                      <a:pt x="178" y="448"/>
                      <a:pt x="192" y="434"/>
                      <a:pt x="192" y="416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16"/>
                      <a:pt x="0" y="416"/>
                      <a:pt x="0" y="416"/>
                    </a:cubicBezTo>
                    <a:cubicBezTo>
                      <a:pt x="0" y="434"/>
                      <a:pt x="14" y="448"/>
                      <a:pt x="32" y="448"/>
                    </a:cubicBezTo>
                    <a:close/>
                    <a:moveTo>
                      <a:pt x="64" y="64"/>
                    </a:move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384"/>
                      <a:pt x="128" y="384"/>
                      <a:pt x="128" y="384"/>
                    </a:cubicBezTo>
                    <a:cubicBezTo>
                      <a:pt x="64" y="384"/>
                      <a:pt x="64" y="384"/>
                      <a:pt x="64" y="384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67AC043F-6339-4FE2-89B0-D7FF68EA44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49275" y="4356101"/>
                <a:ext cx="117475" cy="314325"/>
              </a:xfrm>
              <a:custGeom>
                <a:avLst/>
                <a:gdLst>
                  <a:gd name="T0" fmla="*/ 160 w 192"/>
                  <a:gd name="T1" fmla="*/ 0 h 512"/>
                  <a:gd name="T2" fmla="*/ 32 w 192"/>
                  <a:gd name="T3" fmla="*/ 0 h 512"/>
                  <a:gd name="T4" fmla="*/ 0 w 192"/>
                  <a:gd name="T5" fmla="*/ 32 h 512"/>
                  <a:gd name="T6" fmla="*/ 0 w 192"/>
                  <a:gd name="T7" fmla="*/ 480 h 512"/>
                  <a:gd name="T8" fmla="*/ 32 w 192"/>
                  <a:gd name="T9" fmla="*/ 512 h 512"/>
                  <a:gd name="T10" fmla="*/ 160 w 192"/>
                  <a:gd name="T11" fmla="*/ 512 h 512"/>
                  <a:gd name="T12" fmla="*/ 192 w 192"/>
                  <a:gd name="T13" fmla="*/ 480 h 512"/>
                  <a:gd name="T14" fmla="*/ 192 w 192"/>
                  <a:gd name="T15" fmla="*/ 32 h 512"/>
                  <a:gd name="T16" fmla="*/ 160 w 192"/>
                  <a:gd name="T17" fmla="*/ 0 h 512"/>
                  <a:gd name="T18" fmla="*/ 128 w 192"/>
                  <a:gd name="T19" fmla="*/ 448 h 512"/>
                  <a:gd name="T20" fmla="*/ 64 w 192"/>
                  <a:gd name="T21" fmla="*/ 448 h 512"/>
                  <a:gd name="T22" fmla="*/ 64 w 192"/>
                  <a:gd name="T23" fmla="*/ 64 h 512"/>
                  <a:gd name="T24" fmla="*/ 128 w 192"/>
                  <a:gd name="T25" fmla="*/ 64 h 512"/>
                  <a:gd name="T26" fmla="*/ 128 w 192"/>
                  <a:gd name="T27" fmla="*/ 4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512">
                    <a:moveTo>
                      <a:pt x="160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0" y="498"/>
                      <a:pt x="14" y="512"/>
                      <a:pt x="32" y="512"/>
                    </a:cubicBezTo>
                    <a:cubicBezTo>
                      <a:pt x="160" y="512"/>
                      <a:pt x="160" y="512"/>
                      <a:pt x="160" y="512"/>
                    </a:cubicBezTo>
                    <a:cubicBezTo>
                      <a:pt x="178" y="512"/>
                      <a:pt x="192" y="498"/>
                      <a:pt x="192" y="480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lose/>
                    <a:moveTo>
                      <a:pt x="128" y="448"/>
                    </a:moveTo>
                    <a:cubicBezTo>
                      <a:pt x="64" y="448"/>
                      <a:pt x="64" y="448"/>
                      <a:pt x="64" y="44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128" y="64"/>
                      <a:pt x="128" y="64"/>
                      <a:pt x="128" y="64"/>
                    </a:cubicBezTo>
                    <a:lnTo>
                      <a:pt x="128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3B43F38D-2EF1-4FCF-BE1D-549BE033B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8925" y="4081463"/>
                <a:ext cx="131763" cy="93663"/>
              </a:xfrm>
              <a:custGeom>
                <a:avLst/>
                <a:gdLst>
                  <a:gd name="T0" fmla="*/ 132 w 215"/>
                  <a:gd name="T1" fmla="*/ 64 h 151"/>
                  <a:gd name="T2" fmla="*/ 215 w 215"/>
                  <a:gd name="T3" fmla="*/ 64 h 151"/>
                  <a:gd name="T4" fmla="*/ 215 w 215"/>
                  <a:gd name="T5" fmla="*/ 0 h 151"/>
                  <a:gd name="T6" fmla="*/ 119 w 215"/>
                  <a:gd name="T7" fmla="*/ 0 h 151"/>
                  <a:gd name="T8" fmla="*/ 96 w 215"/>
                  <a:gd name="T9" fmla="*/ 9 h 151"/>
                  <a:gd name="T10" fmla="*/ 0 w 215"/>
                  <a:gd name="T11" fmla="*/ 105 h 151"/>
                  <a:gd name="T12" fmla="*/ 46 w 215"/>
                  <a:gd name="T13" fmla="*/ 151 h 151"/>
                  <a:gd name="T14" fmla="*/ 132 w 215"/>
                  <a:gd name="T15" fmla="*/ 6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51">
                    <a:moveTo>
                      <a:pt x="132" y="64"/>
                    </a:moveTo>
                    <a:cubicBezTo>
                      <a:pt x="215" y="64"/>
                      <a:pt x="215" y="64"/>
                      <a:pt x="215" y="64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1" y="0"/>
                      <a:pt x="102" y="3"/>
                      <a:pt x="96" y="9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46" y="151"/>
                      <a:pt x="46" y="151"/>
                      <a:pt x="46" y="151"/>
                    </a:cubicBezTo>
                    <a:lnTo>
                      <a:pt x="132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34">
                <a:extLst>
                  <a:ext uri="{FF2B5EF4-FFF2-40B4-BE49-F238E27FC236}">
                    <a16:creationId xmlns:a16="http://schemas.microsoft.com/office/drawing/2014/main" id="{9DB384F0-B100-46A8-B4C5-AB05B2921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081463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35">
                <a:extLst>
                  <a:ext uri="{FF2B5EF4-FFF2-40B4-BE49-F238E27FC236}">
                    <a16:creationId xmlns:a16="http://schemas.microsoft.com/office/drawing/2014/main" id="{A3704EF0-2BB2-43AC-91ED-99C49E0DE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160838"/>
                <a:ext cx="39688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36">
                <a:extLst>
                  <a:ext uri="{FF2B5EF4-FFF2-40B4-BE49-F238E27FC236}">
                    <a16:creationId xmlns:a16="http://schemas.microsoft.com/office/drawing/2014/main" id="{FB9ABCF3-85F5-4D48-9306-45CCB38F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100" y="4160838"/>
                <a:ext cx="96838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37">
                <a:extLst>
                  <a:ext uri="{FF2B5EF4-FFF2-40B4-BE49-F238E27FC236}">
                    <a16:creationId xmlns:a16="http://schemas.microsoft.com/office/drawing/2014/main" id="{741A7599-E334-4629-B6F7-C76F488EC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238626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F4456ADF-B6FA-4E7E-AE45-C769E0D89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700" y="5087938"/>
                <a:ext cx="131763" cy="93663"/>
              </a:xfrm>
              <a:custGeom>
                <a:avLst/>
                <a:gdLst>
                  <a:gd name="T0" fmla="*/ 83 w 215"/>
                  <a:gd name="T1" fmla="*/ 87 h 151"/>
                  <a:gd name="T2" fmla="*/ 0 w 215"/>
                  <a:gd name="T3" fmla="*/ 87 h 151"/>
                  <a:gd name="T4" fmla="*/ 0 w 215"/>
                  <a:gd name="T5" fmla="*/ 151 h 151"/>
                  <a:gd name="T6" fmla="*/ 96 w 215"/>
                  <a:gd name="T7" fmla="*/ 151 h 151"/>
                  <a:gd name="T8" fmla="*/ 119 w 215"/>
                  <a:gd name="T9" fmla="*/ 142 h 151"/>
                  <a:gd name="T10" fmla="*/ 215 w 215"/>
                  <a:gd name="T11" fmla="*/ 46 h 151"/>
                  <a:gd name="T12" fmla="*/ 169 w 215"/>
                  <a:gd name="T13" fmla="*/ 0 h 151"/>
                  <a:gd name="T14" fmla="*/ 83 w 215"/>
                  <a:gd name="T15" fmla="*/ 8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51">
                    <a:moveTo>
                      <a:pt x="83" y="87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96" y="151"/>
                      <a:pt x="96" y="151"/>
                      <a:pt x="96" y="151"/>
                    </a:cubicBezTo>
                    <a:cubicBezTo>
                      <a:pt x="104" y="151"/>
                      <a:pt x="113" y="148"/>
                      <a:pt x="119" y="142"/>
                    </a:cubicBezTo>
                    <a:cubicBezTo>
                      <a:pt x="215" y="46"/>
                      <a:pt x="215" y="46"/>
                      <a:pt x="215" y="46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83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39">
                <a:extLst>
                  <a:ext uri="{FF2B5EF4-FFF2-40B4-BE49-F238E27FC236}">
                    <a16:creationId xmlns:a16="http://schemas.microsoft.com/office/drawing/2014/main" id="{17010DDC-C1DB-4CC8-B51B-5E32F4F24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5141913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40">
                <a:extLst>
                  <a:ext uri="{FF2B5EF4-FFF2-40B4-BE49-F238E27FC236}">
                    <a16:creationId xmlns:a16="http://schemas.microsoft.com/office/drawing/2014/main" id="{3849AE17-4EDD-473D-83AE-FC6782A2F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79488" y="5062538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F997960E-FFBD-4B62-9AE3-CB801CC87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5062538"/>
                <a:ext cx="984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42">
                <a:extLst>
                  <a:ext uri="{FF2B5EF4-FFF2-40B4-BE49-F238E27FC236}">
                    <a16:creationId xmlns:a16="http://schemas.microsoft.com/office/drawing/2014/main" id="{C2D4F1DE-18E4-49A2-A392-0514A8E33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4984751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43">
                <a:extLst>
                  <a:ext uri="{FF2B5EF4-FFF2-40B4-BE49-F238E27FC236}">
                    <a16:creationId xmlns:a16="http://schemas.microsoft.com/office/drawing/2014/main" id="{2EEF2DB4-DD98-4C7E-96AD-CED3CDE57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2013" y="4710113"/>
                <a:ext cx="430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B7E18D7-E06D-4BE8-BD2A-94FC19410C70}"/>
                </a:ext>
              </a:extLst>
            </p:cNvPr>
            <p:cNvGrpSpPr/>
            <p:nvPr/>
          </p:nvGrpSpPr>
          <p:grpSpPr>
            <a:xfrm>
              <a:off x="5701309" y="1489888"/>
              <a:ext cx="2271120" cy="2237050"/>
              <a:chOff x="-1203326" y="3975101"/>
              <a:chExt cx="1270001" cy="1250950"/>
            </a:xfrm>
            <a:solidFill>
              <a:schemeClr val="accent4"/>
            </a:solidFill>
          </p:grpSpPr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2DFE498-A63A-4B0C-A1AC-8C394040BF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58863" y="4121151"/>
                <a:ext cx="823913" cy="823913"/>
              </a:xfrm>
              <a:custGeom>
                <a:avLst/>
                <a:gdLst>
                  <a:gd name="T0" fmla="*/ 672 w 1344"/>
                  <a:gd name="T1" fmla="*/ 0 h 1344"/>
                  <a:gd name="T2" fmla="*/ 0 w 1344"/>
                  <a:gd name="T3" fmla="*/ 672 h 1344"/>
                  <a:gd name="T4" fmla="*/ 672 w 1344"/>
                  <a:gd name="T5" fmla="*/ 1344 h 1344"/>
                  <a:gd name="T6" fmla="*/ 1344 w 1344"/>
                  <a:gd name="T7" fmla="*/ 672 h 1344"/>
                  <a:gd name="T8" fmla="*/ 672 w 1344"/>
                  <a:gd name="T9" fmla="*/ 0 h 1344"/>
                  <a:gd name="T10" fmla="*/ 672 w 1344"/>
                  <a:gd name="T11" fmla="*/ 1280 h 1344"/>
                  <a:gd name="T12" fmla="*/ 64 w 1344"/>
                  <a:gd name="T13" fmla="*/ 672 h 1344"/>
                  <a:gd name="T14" fmla="*/ 672 w 1344"/>
                  <a:gd name="T15" fmla="*/ 64 h 1344"/>
                  <a:gd name="T16" fmla="*/ 1280 w 1344"/>
                  <a:gd name="T17" fmla="*/ 672 h 1344"/>
                  <a:gd name="T18" fmla="*/ 672 w 1344"/>
                  <a:gd name="T19" fmla="*/ 128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4" h="1344">
                    <a:moveTo>
                      <a:pt x="672" y="0"/>
                    </a:moveTo>
                    <a:cubicBezTo>
                      <a:pt x="301" y="0"/>
                      <a:pt x="0" y="301"/>
                      <a:pt x="0" y="672"/>
                    </a:cubicBezTo>
                    <a:cubicBezTo>
                      <a:pt x="0" y="1043"/>
                      <a:pt x="301" y="1344"/>
                      <a:pt x="672" y="1344"/>
                    </a:cubicBezTo>
                    <a:cubicBezTo>
                      <a:pt x="1043" y="1344"/>
                      <a:pt x="1344" y="1043"/>
                      <a:pt x="1344" y="672"/>
                    </a:cubicBezTo>
                    <a:cubicBezTo>
                      <a:pt x="1344" y="301"/>
                      <a:pt x="1043" y="0"/>
                      <a:pt x="672" y="0"/>
                    </a:cubicBezTo>
                    <a:close/>
                    <a:moveTo>
                      <a:pt x="672" y="1280"/>
                    </a:moveTo>
                    <a:cubicBezTo>
                      <a:pt x="336" y="1280"/>
                      <a:pt x="64" y="1008"/>
                      <a:pt x="64" y="672"/>
                    </a:cubicBezTo>
                    <a:cubicBezTo>
                      <a:pt x="64" y="336"/>
                      <a:pt x="336" y="64"/>
                      <a:pt x="672" y="64"/>
                    </a:cubicBezTo>
                    <a:cubicBezTo>
                      <a:pt x="1008" y="64"/>
                      <a:pt x="1280" y="336"/>
                      <a:pt x="1280" y="672"/>
                    </a:cubicBezTo>
                    <a:cubicBezTo>
                      <a:pt x="1280" y="1008"/>
                      <a:pt x="1008" y="1280"/>
                      <a:pt x="672" y="1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372B46A-60F8-48A1-98E7-C6FED58C2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203326" y="3975101"/>
                <a:ext cx="1270001" cy="1250950"/>
              </a:xfrm>
              <a:custGeom>
                <a:avLst/>
                <a:gdLst>
                  <a:gd name="T0" fmla="*/ 1552 w 2072"/>
                  <a:gd name="T1" fmla="*/ 1384 h 2040"/>
                  <a:gd name="T2" fmla="*/ 1384 w 2072"/>
                  <a:gd name="T3" fmla="*/ 263 h 2040"/>
                  <a:gd name="T4" fmla="*/ 264 w 2072"/>
                  <a:gd name="T5" fmla="*/ 431 h 2040"/>
                  <a:gd name="T6" fmla="*/ 431 w 2072"/>
                  <a:gd name="T7" fmla="*/ 1552 h 2040"/>
                  <a:gd name="T8" fmla="*/ 1420 w 2072"/>
                  <a:gd name="T9" fmla="*/ 1524 h 2040"/>
                  <a:gd name="T10" fmla="*/ 1897 w 2072"/>
                  <a:gd name="T11" fmla="*/ 2001 h 2040"/>
                  <a:gd name="T12" fmla="*/ 2033 w 2072"/>
                  <a:gd name="T13" fmla="*/ 2003 h 2040"/>
                  <a:gd name="T14" fmla="*/ 2035 w 2072"/>
                  <a:gd name="T15" fmla="*/ 1868 h 2040"/>
                  <a:gd name="T16" fmla="*/ 2033 w 2072"/>
                  <a:gd name="T17" fmla="*/ 1865 h 2040"/>
                  <a:gd name="T18" fmla="*/ 1552 w 2072"/>
                  <a:gd name="T19" fmla="*/ 1384 h 2040"/>
                  <a:gd name="T20" fmla="*/ 173 w 2072"/>
                  <a:gd name="T21" fmla="*/ 909 h 2040"/>
                  <a:gd name="T22" fmla="*/ 909 w 2072"/>
                  <a:gd name="T23" fmla="*/ 173 h 2040"/>
                  <a:gd name="T24" fmla="*/ 1645 w 2072"/>
                  <a:gd name="T25" fmla="*/ 909 h 2040"/>
                  <a:gd name="T26" fmla="*/ 909 w 2072"/>
                  <a:gd name="T27" fmla="*/ 1645 h 2040"/>
                  <a:gd name="T28" fmla="*/ 173 w 2072"/>
                  <a:gd name="T29" fmla="*/ 909 h 2040"/>
                  <a:gd name="T30" fmla="*/ 1987 w 2072"/>
                  <a:gd name="T31" fmla="*/ 1956 h 2040"/>
                  <a:gd name="T32" fmla="*/ 1943 w 2072"/>
                  <a:gd name="T33" fmla="*/ 1956 h 2040"/>
                  <a:gd name="T34" fmla="*/ 1468 w 2072"/>
                  <a:gd name="T35" fmla="*/ 1481 h 2040"/>
                  <a:gd name="T36" fmla="*/ 1511 w 2072"/>
                  <a:gd name="T37" fmla="*/ 1434 h 2040"/>
                  <a:gd name="T38" fmla="*/ 1987 w 2072"/>
                  <a:gd name="T39" fmla="*/ 1911 h 2040"/>
                  <a:gd name="T40" fmla="*/ 1997 w 2072"/>
                  <a:gd name="T41" fmla="*/ 1933 h 2040"/>
                  <a:gd name="T42" fmla="*/ 1987 w 2072"/>
                  <a:gd name="T43" fmla="*/ 1956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72" h="2040">
                    <a:moveTo>
                      <a:pt x="1552" y="1384"/>
                    </a:moveTo>
                    <a:cubicBezTo>
                      <a:pt x="1815" y="1028"/>
                      <a:pt x="1740" y="527"/>
                      <a:pt x="1384" y="263"/>
                    </a:cubicBezTo>
                    <a:cubicBezTo>
                      <a:pt x="1029" y="0"/>
                      <a:pt x="527" y="75"/>
                      <a:pt x="264" y="431"/>
                    </a:cubicBezTo>
                    <a:cubicBezTo>
                      <a:pt x="0" y="787"/>
                      <a:pt x="75" y="1289"/>
                      <a:pt x="431" y="1552"/>
                    </a:cubicBezTo>
                    <a:cubicBezTo>
                      <a:pt x="728" y="1771"/>
                      <a:pt x="1136" y="1760"/>
                      <a:pt x="1420" y="1524"/>
                    </a:cubicBezTo>
                    <a:cubicBezTo>
                      <a:pt x="1897" y="2001"/>
                      <a:pt x="1897" y="2001"/>
                      <a:pt x="1897" y="2001"/>
                    </a:cubicBezTo>
                    <a:cubicBezTo>
                      <a:pt x="1934" y="2039"/>
                      <a:pt x="1994" y="2040"/>
                      <a:pt x="2033" y="2003"/>
                    </a:cubicBezTo>
                    <a:cubicBezTo>
                      <a:pt x="2071" y="1966"/>
                      <a:pt x="2072" y="1906"/>
                      <a:pt x="2035" y="1868"/>
                    </a:cubicBezTo>
                    <a:cubicBezTo>
                      <a:pt x="2034" y="1867"/>
                      <a:pt x="2033" y="1866"/>
                      <a:pt x="2033" y="1865"/>
                    </a:cubicBezTo>
                    <a:lnTo>
                      <a:pt x="1552" y="1384"/>
                    </a:lnTo>
                    <a:close/>
                    <a:moveTo>
                      <a:pt x="173" y="909"/>
                    </a:moveTo>
                    <a:cubicBezTo>
                      <a:pt x="173" y="503"/>
                      <a:pt x="503" y="173"/>
                      <a:pt x="909" y="173"/>
                    </a:cubicBezTo>
                    <a:cubicBezTo>
                      <a:pt x="1315" y="173"/>
                      <a:pt x="1645" y="503"/>
                      <a:pt x="1645" y="909"/>
                    </a:cubicBezTo>
                    <a:cubicBezTo>
                      <a:pt x="1645" y="1315"/>
                      <a:pt x="1315" y="1645"/>
                      <a:pt x="909" y="1645"/>
                    </a:cubicBezTo>
                    <a:cubicBezTo>
                      <a:pt x="503" y="1645"/>
                      <a:pt x="173" y="1315"/>
                      <a:pt x="173" y="909"/>
                    </a:cubicBezTo>
                    <a:close/>
                    <a:moveTo>
                      <a:pt x="1987" y="1956"/>
                    </a:moveTo>
                    <a:cubicBezTo>
                      <a:pt x="1975" y="1968"/>
                      <a:pt x="1955" y="1968"/>
                      <a:pt x="1943" y="1956"/>
                    </a:cubicBezTo>
                    <a:cubicBezTo>
                      <a:pt x="1468" y="1481"/>
                      <a:pt x="1468" y="1481"/>
                      <a:pt x="1468" y="1481"/>
                    </a:cubicBezTo>
                    <a:cubicBezTo>
                      <a:pt x="1483" y="1466"/>
                      <a:pt x="1497" y="1450"/>
                      <a:pt x="1511" y="1434"/>
                    </a:cubicBezTo>
                    <a:cubicBezTo>
                      <a:pt x="1987" y="1911"/>
                      <a:pt x="1987" y="1911"/>
                      <a:pt x="1987" y="1911"/>
                    </a:cubicBezTo>
                    <a:cubicBezTo>
                      <a:pt x="1994" y="1916"/>
                      <a:pt x="1997" y="1925"/>
                      <a:pt x="1997" y="1933"/>
                    </a:cubicBezTo>
                    <a:cubicBezTo>
                      <a:pt x="1997" y="1942"/>
                      <a:pt x="1994" y="1950"/>
                      <a:pt x="1987" y="19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6E2B40D3-70B2-441E-8C20-F51A514F63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62013" y="4435476"/>
                <a:ext cx="117475" cy="234950"/>
              </a:xfrm>
              <a:custGeom>
                <a:avLst/>
                <a:gdLst>
                  <a:gd name="T0" fmla="*/ 32 w 192"/>
                  <a:gd name="T1" fmla="*/ 384 h 384"/>
                  <a:gd name="T2" fmla="*/ 160 w 192"/>
                  <a:gd name="T3" fmla="*/ 384 h 384"/>
                  <a:gd name="T4" fmla="*/ 192 w 192"/>
                  <a:gd name="T5" fmla="*/ 352 h 384"/>
                  <a:gd name="T6" fmla="*/ 192 w 192"/>
                  <a:gd name="T7" fmla="*/ 32 h 384"/>
                  <a:gd name="T8" fmla="*/ 160 w 192"/>
                  <a:gd name="T9" fmla="*/ 0 h 384"/>
                  <a:gd name="T10" fmla="*/ 32 w 192"/>
                  <a:gd name="T11" fmla="*/ 0 h 384"/>
                  <a:gd name="T12" fmla="*/ 0 w 192"/>
                  <a:gd name="T13" fmla="*/ 32 h 384"/>
                  <a:gd name="T14" fmla="*/ 0 w 192"/>
                  <a:gd name="T15" fmla="*/ 352 h 384"/>
                  <a:gd name="T16" fmla="*/ 32 w 192"/>
                  <a:gd name="T17" fmla="*/ 384 h 384"/>
                  <a:gd name="T18" fmla="*/ 64 w 192"/>
                  <a:gd name="T19" fmla="*/ 64 h 384"/>
                  <a:gd name="T20" fmla="*/ 128 w 192"/>
                  <a:gd name="T21" fmla="*/ 64 h 384"/>
                  <a:gd name="T22" fmla="*/ 128 w 192"/>
                  <a:gd name="T23" fmla="*/ 320 h 384"/>
                  <a:gd name="T24" fmla="*/ 64 w 192"/>
                  <a:gd name="T25" fmla="*/ 320 h 384"/>
                  <a:gd name="T26" fmla="*/ 64 w 192"/>
                  <a:gd name="T27" fmla="*/ 6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384">
                    <a:moveTo>
                      <a:pt x="32" y="384"/>
                    </a:moveTo>
                    <a:cubicBezTo>
                      <a:pt x="160" y="384"/>
                      <a:pt x="160" y="384"/>
                      <a:pt x="160" y="384"/>
                    </a:cubicBezTo>
                    <a:cubicBezTo>
                      <a:pt x="178" y="384"/>
                      <a:pt x="192" y="370"/>
                      <a:pt x="192" y="352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0" y="370"/>
                      <a:pt x="14" y="384"/>
                      <a:pt x="32" y="384"/>
                    </a:cubicBezTo>
                    <a:close/>
                    <a:moveTo>
                      <a:pt x="64" y="64"/>
                    </a:move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320"/>
                      <a:pt x="128" y="320"/>
                      <a:pt x="128" y="320"/>
                    </a:cubicBezTo>
                    <a:cubicBezTo>
                      <a:pt x="64" y="320"/>
                      <a:pt x="64" y="320"/>
                      <a:pt x="64" y="320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2E503ACF-7677-4814-9C19-63C4C65863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04850" y="4395788"/>
                <a:ext cx="117475" cy="274638"/>
              </a:xfrm>
              <a:custGeom>
                <a:avLst/>
                <a:gdLst>
                  <a:gd name="T0" fmla="*/ 32 w 192"/>
                  <a:gd name="T1" fmla="*/ 448 h 448"/>
                  <a:gd name="T2" fmla="*/ 160 w 192"/>
                  <a:gd name="T3" fmla="*/ 448 h 448"/>
                  <a:gd name="T4" fmla="*/ 192 w 192"/>
                  <a:gd name="T5" fmla="*/ 416 h 448"/>
                  <a:gd name="T6" fmla="*/ 192 w 192"/>
                  <a:gd name="T7" fmla="*/ 32 h 448"/>
                  <a:gd name="T8" fmla="*/ 160 w 192"/>
                  <a:gd name="T9" fmla="*/ 0 h 448"/>
                  <a:gd name="T10" fmla="*/ 32 w 192"/>
                  <a:gd name="T11" fmla="*/ 0 h 448"/>
                  <a:gd name="T12" fmla="*/ 0 w 192"/>
                  <a:gd name="T13" fmla="*/ 32 h 448"/>
                  <a:gd name="T14" fmla="*/ 0 w 192"/>
                  <a:gd name="T15" fmla="*/ 416 h 448"/>
                  <a:gd name="T16" fmla="*/ 32 w 192"/>
                  <a:gd name="T17" fmla="*/ 448 h 448"/>
                  <a:gd name="T18" fmla="*/ 64 w 192"/>
                  <a:gd name="T19" fmla="*/ 64 h 448"/>
                  <a:gd name="T20" fmla="*/ 128 w 192"/>
                  <a:gd name="T21" fmla="*/ 64 h 448"/>
                  <a:gd name="T22" fmla="*/ 128 w 192"/>
                  <a:gd name="T23" fmla="*/ 384 h 448"/>
                  <a:gd name="T24" fmla="*/ 64 w 192"/>
                  <a:gd name="T25" fmla="*/ 384 h 448"/>
                  <a:gd name="T26" fmla="*/ 64 w 192"/>
                  <a:gd name="T27" fmla="*/ 6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448">
                    <a:moveTo>
                      <a:pt x="32" y="448"/>
                    </a:moveTo>
                    <a:cubicBezTo>
                      <a:pt x="160" y="448"/>
                      <a:pt x="160" y="448"/>
                      <a:pt x="160" y="448"/>
                    </a:cubicBezTo>
                    <a:cubicBezTo>
                      <a:pt x="178" y="448"/>
                      <a:pt x="192" y="434"/>
                      <a:pt x="192" y="416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16"/>
                      <a:pt x="0" y="416"/>
                      <a:pt x="0" y="416"/>
                    </a:cubicBezTo>
                    <a:cubicBezTo>
                      <a:pt x="0" y="434"/>
                      <a:pt x="14" y="448"/>
                      <a:pt x="32" y="448"/>
                    </a:cubicBezTo>
                    <a:close/>
                    <a:moveTo>
                      <a:pt x="64" y="64"/>
                    </a:move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384"/>
                      <a:pt x="128" y="384"/>
                      <a:pt x="128" y="384"/>
                    </a:cubicBezTo>
                    <a:cubicBezTo>
                      <a:pt x="64" y="384"/>
                      <a:pt x="64" y="384"/>
                      <a:pt x="64" y="384"/>
                    </a:cubicBezTo>
                    <a:lnTo>
                      <a:pt x="6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1DAD541A-2987-4279-ADF6-FD601DBE30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49275" y="4356101"/>
                <a:ext cx="117475" cy="314325"/>
              </a:xfrm>
              <a:custGeom>
                <a:avLst/>
                <a:gdLst>
                  <a:gd name="T0" fmla="*/ 160 w 192"/>
                  <a:gd name="T1" fmla="*/ 0 h 512"/>
                  <a:gd name="T2" fmla="*/ 32 w 192"/>
                  <a:gd name="T3" fmla="*/ 0 h 512"/>
                  <a:gd name="T4" fmla="*/ 0 w 192"/>
                  <a:gd name="T5" fmla="*/ 32 h 512"/>
                  <a:gd name="T6" fmla="*/ 0 w 192"/>
                  <a:gd name="T7" fmla="*/ 480 h 512"/>
                  <a:gd name="T8" fmla="*/ 32 w 192"/>
                  <a:gd name="T9" fmla="*/ 512 h 512"/>
                  <a:gd name="T10" fmla="*/ 160 w 192"/>
                  <a:gd name="T11" fmla="*/ 512 h 512"/>
                  <a:gd name="T12" fmla="*/ 192 w 192"/>
                  <a:gd name="T13" fmla="*/ 480 h 512"/>
                  <a:gd name="T14" fmla="*/ 192 w 192"/>
                  <a:gd name="T15" fmla="*/ 32 h 512"/>
                  <a:gd name="T16" fmla="*/ 160 w 192"/>
                  <a:gd name="T17" fmla="*/ 0 h 512"/>
                  <a:gd name="T18" fmla="*/ 128 w 192"/>
                  <a:gd name="T19" fmla="*/ 448 h 512"/>
                  <a:gd name="T20" fmla="*/ 64 w 192"/>
                  <a:gd name="T21" fmla="*/ 448 h 512"/>
                  <a:gd name="T22" fmla="*/ 64 w 192"/>
                  <a:gd name="T23" fmla="*/ 64 h 512"/>
                  <a:gd name="T24" fmla="*/ 128 w 192"/>
                  <a:gd name="T25" fmla="*/ 64 h 512"/>
                  <a:gd name="T26" fmla="*/ 128 w 192"/>
                  <a:gd name="T27" fmla="*/ 4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512">
                    <a:moveTo>
                      <a:pt x="160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0" y="498"/>
                      <a:pt x="14" y="512"/>
                      <a:pt x="32" y="512"/>
                    </a:cubicBezTo>
                    <a:cubicBezTo>
                      <a:pt x="160" y="512"/>
                      <a:pt x="160" y="512"/>
                      <a:pt x="160" y="512"/>
                    </a:cubicBezTo>
                    <a:cubicBezTo>
                      <a:pt x="178" y="512"/>
                      <a:pt x="192" y="498"/>
                      <a:pt x="192" y="480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14"/>
                      <a:pt x="178" y="0"/>
                      <a:pt x="160" y="0"/>
                    </a:cubicBezTo>
                    <a:close/>
                    <a:moveTo>
                      <a:pt x="128" y="448"/>
                    </a:moveTo>
                    <a:cubicBezTo>
                      <a:pt x="64" y="448"/>
                      <a:pt x="64" y="448"/>
                      <a:pt x="64" y="44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128" y="64"/>
                      <a:pt x="128" y="64"/>
                      <a:pt x="128" y="64"/>
                    </a:cubicBezTo>
                    <a:lnTo>
                      <a:pt x="128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27C22315-E5AF-4F24-88F9-CB6AB7E08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8925" y="4081463"/>
                <a:ext cx="131763" cy="93663"/>
              </a:xfrm>
              <a:custGeom>
                <a:avLst/>
                <a:gdLst>
                  <a:gd name="T0" fmla="*/ 132 w 215"/>
                  <a:gd name="T1" fmla="*/ 64 h 151"/>
                  <a:gd name="T2" fmla="*/ 215 w 215"/>
                  <a:gd name="T3" fmla="*/ 64 h 151"/>
                  <a:gd name="T4" fmla="*/ 215 w 215"/>
                  <a:gd name="T5" fmla="*/ 0 h 151"/>
                  <a:gd name="T6" fmla="*/ 119 w 215"/>
                  <a:gd name="T7" fmla="*/ 0 h 151"/>
                  <a:gd name="T8" fmla="*/ 96 w 215"/>
                  <a:gd name="T9" fmla="*/ 9 h 151"/>
                  <a:gd name="T10" fmla="*/ 0 w 215"/>
                  <a:gd name="T11" fmla="*/ 105 h 151"/>
                  <a:gd name="T12" fmla="*/ 46 w 215"/>
                  <a:gd name="T13" fmla="*/ 151 h 151"/>
                  <a:gd name="T14" fmla="*/ 132 w 215"/>
                  <a:gd name="T15" fmla="*/ 6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51">
                    <a:moveTo>
                      <a:pt x="132" y="64"/>
                    </a:moveTo>
                    <a:cubicBezTo>
                      <a:pt x="215" y="64"/>
                      <a:pt x="215" y="64"/>
                      <a:pt x="215" y="64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1" y="0"/>
                      <a:pt x="102" y="3"/>
                      <a:pt x="96" y="9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46" y="151"/>
                      <a:pt x="46" y="151"/>
                      <a:pt x="46" y="151"/>
                    </a:cubicBezTo>
                    <a:lnTo>
                      <a:pt x="132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34">
                <a:extLst>
                  <a:ext uri="{FF2B5EF4-FFF2-40B4-BE49-F238E27FC236}">
                    <a16:creationId xmlns:a16="http://schemas.microsoft.com/office/drawing/2014/main" id="{6E9B25CB-5EDE-4F43-95BF-53487A8F7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081463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35">
                <a:extLst>
                  <a:ext uri="{FF2B5EF4-FFF2-40B4-BE49-F238E27FC236}">
                    <a16:creationId xmlns:a16="http://schemas.microsoft.com/office/drawing/2014/main" id="{83D7A9F0-856E-4247-A559-F5E38355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160838"/>
                <a:ext cx="39688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36">
                <a:extLst>
                  <a:ext uri="{FF2B5EF4-FFF2-40B4-BE49-F238E27FC236}">
                    <a16:creationId xmlns:a16="http://schemas.microsoft.com/office/drawing/2014/main" id="{36A06170-56B1-4211-90CF-2E5B07E9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100" y="4160838"/>
                <a:ext cx="96838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37">
                <a:extLst>
                  <a:ext uri="{FF2B5EF4-FFF2-40B4-BE49-F238E27FC236}">
                    <a16:creationId xmlns:a16="http://schemas.microsoft.com/office/drawing/2014/main" id="{A4EA0809-738E-4248-91F7-E4939164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475" y="4238626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AA353F4E-D515-4479-912A-6B7B3EDD8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700" y="5087938"/>
                <a:ext cx="131763" cy="93663"/>
              </a:xfrm>
              <a:custGeom>
                <a:avLst/>
                <a:gdLst>
                  <a:gd name="T0" fmla="*/ 83 w 215"/>
                  <a:gd name="T1" fmla="*/ 87 h 151"/>
                  <a:gd name="T2" fmla="*/ 0 w 215"/>
                  <a:gd name="T3" fmla="*/ 87 h 151"/>
                  <a:gd name="T4" fmla="*/ 0 w 215"/>
                  <a:gd name="T5" fmla="*/ 151 h 151"/>
                  <a:gd name="T6" fmla="*/ 96 w 215"/>
                  <a:gd name="T7" fmla="*/ 151 h 151"/>
                  <a:gd name="T8" fmla="*/ 119 w 215"/>
                  <a:gd name="T9" fmla="*/ 142 h 151"/>
                  <a:gd name="T10" fmla="*/ 215 w 215"/>
                  <a:gd name="T11" fmla="*/ 46 h 151"/>
                  <a:gd name="T12" fmla="*/ 169 w 215"/>
                  <a:gd name="T13" fmla="*/ 0 h 151"/>
                  <a:gd name="T14" fmla="*/ 83 w 215"/>
                  <a:gd name="T15" fmla="*/ 8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51">
                    <a:moveTo>
                      <a:pt x="83" y="87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96" y="151"/>
                      <a:pt x="96" y="151"/>
                      <a:pt x="96" y="151"/>
                    </a:cubicBezTo>
                    <a:cubicBezTo>
                      <a:pt x="104" y="151"/>
                      <a:pt x="113" y="148"/>
                      <a:pt x="119" y="142"/>
                    </a:cubicBezTo>
                    <a:cubicBezTo>
                      <a:pt x="215" y="46"/>
                      <a:pt x="215" y="46"/>
                      <a:pt x="215" y="46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83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39">
                <a:extLst>
                  <a:ext uri="{FF2B5EF4-FFF2-40B4-BE49-F238E27FC236}">
                    <a16:creationId xmlns:a16="http://schemas.microsoft.com/office/drawing/2014/main" id="{4030DBF4-6224-49C9-A3A0-8B1B08C00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5141913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40">
                <a:extLst>
                  <a:ext uri="{FF2B5EF4-FFF2-40B4-BE49-F238E27FC236}">
                    <a16:creationId xmlns:a16="http://schemas.microsoft.com/office/drawing/2014/main" id="{7F749F18-E56E-474F-BD9D-B9DD63EC1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79488" y="5062538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68C57248-310C-425B-B74C-839A2814A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5062538"/>
                <a:ext cx="984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42">
                <a:extLst>
                  <a:ext uri="{FF2B5EF4-FFF2-40B4-BE49-F238E27FC236}">
                    <a16:creationId xmlns:a16="http://schemas.microsoft.com/office/drawing/2014/main" id="{EE20CDD9-D381-4B32-A5C7-FEBCADCF7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17600" y="4984751"/>
                <a:ext cx="176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43">
                <a:extLst>
                  <a:ext uri="{FF2B5EF4-FFF2-40B4-BE49-F238E27FC236}">
                    <a16:creationId xmlns:a16="http://schemas.microsoft.com/office/drawing/2014/main" id="{FA0CFA0B-E82E-4A3A-909A-44096418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62013" y="4710113"/>
                <a:ext cx="430213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B54DCAD-96BC-C8DA-8A36-0D4D106AC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7" y="2157786"/>
            <a:ext cx="5214546" cy="15155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D220F4-9504-78FE-AB57-D4B888250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6" y="4135608"/>
            <a:ext cx="5106303" cy="7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77F38-799E-3DAE-67C3-FAE5D8DD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4CA529D9-176B-A587-58C5-6A5289360D1C}"/>
              </a:ext>
            </a:extLst>
          </p:cNvPr>
          <p:cNvSpPr txBox="1">
            <a:spLocks/>
          </p:cNvSpPr>
          <p:nvPr/>
        </p:nvSpPr>
        <p:spPr>
          <a:xfrm>
            <a:off x="380097" y="878409"/>
            <a:ext cx="7925703" cy="35861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+mj-lt"/>
              </a:rPr>
              <a:t>Variable Interpretation</a:t>
            </a:r>
            <a:br>
              <a:rPr lang="en-US" sz="1600" b="1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most important predictors of coffee quality are flavor (β = 7.42), aroma (β = 4.32), and acidity (β = 3.25), all highly significant (p &lt; 0.001). Altitude (β = 0.00043, p = 0.0399) has a small but statistically significant effect. Harvest year (β = 0.0477, p = 0.3654) and defects (β = 0.0616, p = 0.6037) are not significant.</a:t>
            </a:r>
          </a:p>
          <a:p>
            <a:pPr marL="0" indent="0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simplify the model and improve interpretability, We ultimately discard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altitude_mean_meters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harvested, and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category_two_defects_log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refit the model, obtaining a new refined model.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Result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8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The model equation</a:t>
            </a:r>
            <a:br>
              <a:rPr lang="en-US" sz="2000" b="1" dirty="0">
                <a:solidFill>
                  <a:schemeClr val="accent1"/>
                </a:solidFill>
                <a:latin typeface="+mj-lt"/>
              </a:rPr>
            </a:b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C7D5E-3AF0-32B8-4224-AAFF64EC3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19" y="59055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Part2 : Model Refinement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137EA-CFDE-3760-2030-B0FD861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133350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Generalized Linear Model (GLM)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42E179-0297-091F-9D2D-5FF1446E7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/>
          <a:stretch/>
        </p:blipFill>
        <p:spPr>
          <a:xfrm>
            <a:off x="358084" y="2800350"/>
            <a:ext cx="3969629" cy="1088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09B6C8-AED1-27EA-8975-0F481618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19528"/>
            <a:ext cx="538237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Part1: </a:t>
            </a:r>
            <a:r>
              <a:rPr lang="en-US" dirty="0"/>
              <a:t>AUC-ROC and Confusion Matrix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A9055-96C0-419B-A40C-B945010ECC94}"/>
              </a:ext>
            </a:extLst>
          </p:cNvPr>
          <p:cNvCxnSpPr/>
          <p:nvPr/>
        </p:nvCxnSpPr>
        <p:spPr>
          <a:xfrm>
            <a:off x="4569538" y="1094230"/>
            <a:ext cx="0" cy="3443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24F251-D3BA-4BC9-B5AB-3DBA3E026243}"/>
              </a:ext>
            </a:extLst>
          </p:cNvPr>
          <p:cNvSpPr/>
          <p:nvPr/>
        </p:nvSpPr>
        <p:spPr bwMode="auto">
          <a:xfrm>
            <a:off x="4650076" y="465480"/>
            <a:ext cx="4343400" cy="265050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AUC and ROC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4B764-D26A-4FB8-9F1C-DEB56DC4D61E}"/>
              </a:ext>
            </a:extLst>
          </p:cNvPr>
          <p:cNvSpPr/>
          <p:nvPr/>
        </p:nvSpPr>
        <p:spPr bwMode="auto">
          <a:xfrm>
            <a:off x="4650075" y="806257"/>
            <a:ext cx="4343403" cy="1277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AUC-ROC = 0.944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Indicates excellent discriminative power</a:t>
            </a:r>
          </a:p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The ROC curve is close to the top-left corner</a:t>
            </a:r>
            <a:br>
              <a:rPr lang="en-US" altLang="zh-CN" sz="1200" dirty="0">
                <a:solidFill>
                  <a:schemeClr val="accent1"/>
                </a:solidFill>
              </a:rPr>
            </a:br>
            <a:r>
              <a:rPr lang="en-US" altLang="zh-CN" sz="1200" dirty="0">
                <a:solidFill>
                  <a:schemeClr val="accent1"/>
                </a:solidFill>
              </a:rPr>
              <a:t>showing strong discriminative power</a:t>
            </a:r>
            <a:endParaRPr lang="en-US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AUC &gt; 0.9</a:t>
            </a:r>
            <a:br>
              <a:rPr lang="en-US" altLang="zh-CN" sz="1200" dirty="0">
                <a:solidFill>
                  <a:schemeClr val="accent1"/>
                </a:solidFill>
              </a:rPr>
            </a:br>
            <a:r>
              <a:rPr lang="en-US" altLang="zh-CN" sz="1200" dirty="0">
                <a:solidFill>
                  <a:schemeClr val="accent1"/>
                </a:solidFill>
              </a:rPr>
              <a:t>is generally considered excellent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24BAB-0457-4407-A2EB-7E66992108AD}"/>
              </a:ext>
            </a:extLst>
          </p:cNvPr>
          <p:cNvSpPr/>
          <p:nvPr/>
        </p:nvSpPr>
        <p:spPr bwMode="auto">
          <a:xfrm>
            <a:off x="4650076" y="2290377"/>
            <a:ext cx="4343400" cy="26505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Confusion Matrix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67488-D325-4C8A-90FD-26484C692D15}"/>
              </a:ext>
            </a:extLst>
          </p:cNvPr>
          <p:cNvSpPr/>
          <p:nvPr/>
        </p:nvSpPr>
        <p:spPr bwMode="auto">
          <a:xfrm>
            <a:off x="4650076" y="2631154"/>
            <a:ext cx="4343400" cy="22297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</a:rPr>
              <a:t>Accuracy: 87.42%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True Positives (TP, Good predicted as Good): 515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True Negatives (TN, Poor predicted as Poor): 472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False Positives (FP, Poor predicted as Good): 66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False Negatives (FN, Good predicted as Poor): 76</a:t>
            </a:r>
          </a:p>
          <a:p>
            <a:pPr algn="ctr"/>
            <a:r>
              <a:rPr lang="en-US" sz="1200" b="1" dirty="0">
                <a:solidFill>
                  <a:schemeClr val="accent3"/>
                </a:solidFill>
              </a:rPr>
              <a:t>Main sources of error: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FN and FP</a:t>
            </a:r>
          </a:p>
          <a:p>
            <a:pPr algn="ctr"/>
            <a:r>
              <a:rPr lang="en-US" sz="1200" b="1" dirty="0">
                <a:solidFill>
                  <a:schemeClr val="accent3"/>
                </a:solidFill>
              </a:rPr>
              <a:t>The model performs well overall, but misclassification still exists. Threshold tuning may help optimize the balance between FN and FP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863546-4B7E-6BD1-1F23-9EF746D79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03785"/>
            <a:ext cx="3362794" cy="12574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093A65B-D9A2-EF2C-12CF-9B40CED30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2239" r="7824"/>
          <a:stretch/>
        </p:blipFill>
        <p:spPr>
          <a:xfrm>
            <a:off x="113893" y="2161260"/>
            <a:ext cx="4426858" cy="28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1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14932</TotalTime>
  <Words>1007</Words>
  <Application>Microsoft Office PowerPoint</Application>
  <PresentationFormat>全屏显示(16:9)</PresentationFormat>
  <Paragraphs>109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Default Theme</vt:lpstr>
      <vt:lpstr>Custom Design</vt:lpstr>
      <vt:lpstr>PowerPoint 演示文稿</vt:lpstr>
      <vt:lpstr>PowerPoint 演示文稿</vt:lpstr>
      <vt:lpstr>Introduction</vt:lpstr>
      <vt:lpstr>Data Cleaning</vt:lpstr>
      <vt:lpstr>Exploratory Data Analysis</vt:lpstr>
      <vt:lpstr>Exploratory Data Analysis</vt:lpstr>
      <vt:lpstr>Generalized Linear Model (GLM)</vt:lpstr>
      <vt:lpstr>Generalized Linear Model (GLM)</vt:lpstr>
      <vt:lpstr>Model Evaluation</vt:lpstr>
      <vt:lpstr>Model Evaluation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嘉 牛</cp:lastModifiedBy>
  <cp:revision>1616</cp:revision>
  <dcterms:created xsi:type="dcterms:W3CDTF">2015-09-08T18:46:55Z</dcterms:created>
  <dcterms:modified xsi:type="dcterms:W3CDTF">2025-03-22T09:22:25Z</dcterms:modified>
</cp:coreProperties>
</file>