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9966"/>
    <a:srgbClr val="FF874B"/>
    <a:srgbClr val="FFFFFF"/>
    <a:srgbClr val="FFA87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75" d="100"/>
          <a:sy n="75" d="100"/>
        </p:scale>
        <p:origin x="105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5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4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41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2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8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28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6EBE-0717-44A6-B73A-A6541E1395F0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EFBD-4008-4757-958D-D3562701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669701" y="3451538"/>
            <a:ext cx="2575774" cy="2112135"/>
          </a:xfrm>
          <a:prstGeom prst="flowChartManualOperation">
            <a:avLst/>
          </a:prstGeom>
          <a:gradFill>
            <a:gsLst>
              <a:gs pos="47000">
                <a:schemeClr val="bg1"/>
              </a:gs>
              <a:gs pos="5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3889419" y="1777284"/>
            <a:ext cx="1880315" cy="3786389"/>
          </a:xfrm>
          <a:prstGeom prst="flowChartManualOperation">
            <a:avLst/>
          </a:prstGeom>
          <a:gradFill>
            <a:gsLst>
              <a:gs pos="59000">
                <a:schemeClr val="bg1"/>
              </a:gs>
              <a:gs pos="63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6413678" y="4971245"/>
            <a:ext cx="2614411" cy="592428"/>
          </a:xfrm>
          <a:prstGeom prst="flowChartManualOperation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13" y="740793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>
            <a:stCxn id="4" idx="1"/>
            <a:endCxn id="4" idx="3"/>
          </p:cNvCxnSpPr>
          <p:nvPr/>
        </p:nvCxnSpPr>
        <p:spPr>
          <a:xfrm>
            <a:off x="927278" y="4507606"/>
            <a:ext cx="206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146997" y="4095482"/>
            <a:ext cx="1390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018208" y="2871989"/>
            <a:ext cx="1648496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2276" y="1184856"/>
            <a:ext cx="5190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・チュートリアル。基本操作を学んでもらう。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自分のコマが沈むことはない。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・タコ：緑より重い</a:t>
            </a:r>
            <a:endParaRPr kumimoji="1" lang="ja-JP" altLang="en-US" sz="1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42" y="3995710"/>
            <a:ext cx="614274" cy="5118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7" y="4767817"/>
            <a:ext cx="955028" cy="79585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42" y="1979132"/>
            <a:ext cx="929120" cy="92912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02" y="4172756"/>
            <a:ext cx="837126" cy="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ローチャート: 手作業 22"/>
          <p:cNvSpPr/>
          <p:nvPr/>
        </p:nvSpPr>
        <p:spPr>
          <a:xfrm>
            <a:off x="2631223" y="2395469"/>
            <a:ext cx="1648496" cy="3168203"/>
          </a:xfrm>
          <a:prstGeom prst="flowChartManualOperation">
            <a:avLst/>
          </a:prstGeom>
          <a:gradFill>
            <a:gsLst>
              <a:gs pos="31000">
                <a:schemeClr val="accent1">
                  <a:lumMod val="60000"/>
                  <a:lumOff val="40000"/>
                </a:schemeClr>
              </a:gs>
              <a:gs pos="64000">
                <a:schemeClr val="accent1">
                  <a:lumMod val="60000"/>
                  <a:lumOff val="40000"/>
                </a:schemeClr>
              </a:gs>
              <a:gs pos="29000">
                <a:schemeClr val="bg1"/>
              </a:gs>
              <a:gs pos="67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手作業 3"/>
          <p:cNvSpPr/>
          <p:nvPr/>
        </p:nvSpPr>
        <p:spPr>
          <a:xfrm>
            <a:off x="425004" y="2395470"/>
            <a:ext cx="1648496" cy="3168203"/>
          </a:xfrm>
          <a:prstGeom prst="flowChartManualOperation">
            <a:avLst/>
          </a:prstGeom>
          <a:gradFill>
            <a:gsLst>
              <a:gs pos="28000">
                <a:schemeClr val="bg1"/>
              </a:gs>
              <a:gs pos="65000">
                <a:schemeClr val="accent2">
                  <a:lumMod val="60000"/>
                  <a:lumOff val="40000"/>
                </a:schemeClr>
              </a:gs>
              <a:gs pos="31000">
                <a:schemeClr val="accent2">
                  <a:lumMod val="60000"/>
                  <a:lumOff val="40000"/>
                </a:schemeClr>
              </a:gs>
              <a:gs pos="67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928055"/>
            <a:ext cx="2217312" cy="1635617"/>
          </a:xfrm>
          <a:prstGeom prst="flowChartManualOperation">
            <a:avLst/>
          </a:prstGeom>
          <a:gradFill>
            <a:gsLst>
              <a:gs pos="0">
                <a:scrgbClr r="0" g="0" b="0"/>
              </a:gs>
              <a:gs pos="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4" y="3486492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682580" y="4468969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6670" y="3335628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5" idx="3"/>
          </p:cNvCxnSpPr>
          <p:nvPr/>
        </p:nvCxnSpPr>
        <p:spPr>
          <a:xfrm flipV="1">
            <a:off x="5138670" y="4745864"/>
            <a:ext cx="1722979" cy="6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１０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・潜水艦：赤より重く、青より軽い</a:t>
            </a:r>
            <a:endParaRPr lang="en-US" altLang="ja-JP" sz="1400" dirty="0" smtClean="0"/>
          </a:p>
          <a:p>
            <a:r>
              <a:rPr lang="ja-JP" altLang="en-US" sz="1400" dirty="0" smtClean="0"/>
              <a:t>・タコ：緑より重い</a:t>
            </a:r>
            <a:endParaRPr kumimoji="1" lang="ja-JP" altLang="en-US" sz="14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80" y="4997023"/>
            <a:ext cx="710866" cy="592388"/>
          </a:xfrm>
          <a:prstGeom prst="rect">
            <a:avLst/>
          </a:prstGeom>
        </p:spPr>
      </p:pic>
      <p:sp>
        <p:nvSpPr>
          <p:cNvPr id="19" name="フローチャート: 手作業 18"/>
          <p:cNvSpPr/>
          <p:nvPr/>
        </p:nvSpPr>
        <p:spPr>
          <a:xfrm>
            <a:off x="7608704" y="2395470"/>
            <a:ext cx="1648496" cy="3168203"/>
          </a:xfrm>
          <a:prstGeom prst="flowChartManualOperation">
            <a:avLst/>
          </a:prstGeom>
          <a:gradFill>
            <a:gsLst>
              <a:gs pos="64000">
                <a:schemeClr val="bg1"/>
              </a:gs>
              <a:gs pos="66000">
                <a:schemeClr val="bg1"/>
              </a:gs>
              <a:gs pos="66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7737492" y="3348507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97" y="4752304"/>
            <a:ext cx="837126" cy="837126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>
            <a:off x="7853401" y="4511141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" y="2476421"/>
            <a:ext cx="929120" cy="92912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8" y="3751063"/>
            <a:ext cx="976488" cy="813740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2888799" y="4468968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772889" y="3335627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7" y="4643099"/>
            <a:ext cx="929120" cy="92912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95" y="4709731"/>
            <a:ext cx="955028" cy="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1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643945" y="3878687"/>
            <a:ext cx="2099254" cy="1684986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897747" y="2202287"/>
            <a:ext cx="1841678" cy="3361386"/>
          </a:xfrm>
          <a:prstGeom prst="flowChartManualOperation">
            <a:avLst/>
          </a:prstGeom>
          <a:gradFill>
            <a:gsLst>
              <a:gs pos="65000">
                <a:schemeClr val="accent1">
                  <a:lumMod val="60000"/>
                  <a:lumOff val="40000"/>
                </a:schemeClr>
              </a:gs>
              <a:gs pos="32000">
                <a:schemeClr val="accent1">
                  <a:lumMod val="60000"/>
                  <a:lumOff val="40000"/>
                </a:schemeClr>
              </a:gs>
              <a:gs pos="29000">
                <a:schemeClr val="bg1"/>
              </a:gs>
              <a:gs pos="66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147776" y="5035639"/>
            <a:ext cx="2395469" cy="528034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878687"/>
            <a:ext cx="2281708" cy="1684986"/>
          </a:xfrm>
          <a:prstGeom prst="flowChartManualOperation">
            <a:avLst/>
          </a:prstGeom>
          <a:gradFill>
            <a:gsLst>
              <a:gs pos="49000">
                <a:schemeClr val="bg1"/>
              </a:gs>
              <a:gs pos="53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22" y="3754450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>
            <a:stCxn id="4" idx="1"/>
            <a:endCxn id="4" idx="3"/>
          </p:cNvCxnSpPr>
          <p:nvPr/>
        </p:nvCxnSpPr>
        <p:spPr>
          <a:xfrm>
            <a:off x="853870" y="4721180"/>
            <a:ext cx="167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155324" y="4378817"/>
            <a:ext cx="1326524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039414" y="3219718"/>
            <a:ext cx="154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1"/>
          </p:cNvCxnSpPr>
          <p:nvPr/>
        </p:nvCxnSpPr>
        <p:spPr>
          <a:xfrm>
            <a:off x="5094239" y="4721180"/>
            <a:ext cx="1855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50" y="3825818"/>
            <a:ext cx="929120" cy="92912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00" y="4681705"/>
            <a:ext cx="834815" cy="83481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10" y="5076422"/>
            <a:ext cx="614274" cy="5118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１１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・潜水艦：赤より重く、青より軽い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・タコ：緑より重い</a:t>
            </a:r>
            <a:endParaRPr kumimoji="1" lang="ja-JP" altLang="en-US" sz="14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19" y="4754938"/>
            <a:ext cx="955028" cy="79585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64" y="2494233"/>
            <a:ext cx="976488" cy="8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480402" y="2395469"/>
            <a:ext cx="1648496" cy="3168203"/>
          </a:xfrm>
          <a:prstGeom prst="flowChartManualOperation">
            <a:avLst/>
          </a:prstGeom>
          <a:gradFill>
            <a:gsLst>
              <a:gs pos="31000">
                <a:schemeClr val="accent1">
                  <a:lumMod val="60000"/>
                  <a:lumOff val="40000"/>
                </a:schemeClr>
              </a:gs>
              <a:gs pos="6500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7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6306354" y="3936010"/>
            <a:ext cx="2090672" cy="1635619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3719848" y="3936011"/>
            <a:ext cx="2217312" cy="1635617"/>
          </a:xfrm>
          <a:prstGeom prst="flowChartManualOperation">
            <a:avLst/>
          </a:prstGeom>
          <a:gradFill>
            <a:gsLst>
              <a:gs pos="47000">
                <a:schemeClr val="bg1"/>
              </a:gs>
              <a:gs pos="5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41" y="4489804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1712221" y="4468968"/>
            <a:ext cx="117197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622068" y="3309869"/>
            <a:ext cx="137804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1"/>
            <a:endCxn id="5" idx="3"/>
          </p:cNvCxnSpPr>
          <p:nvPr/>
        </p:nvCxnSpPr>
        <p:spPr>
          <a:xfrm>
            <a:off x="3941579" y="4753820"/>
            <a:ext cx="177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1"/>
            <a:endCxn id="7" idx="3"/>
          </p:cNvCxnSpPr>
          <p:nvPr/>
        </p:nvCxnSpPr>
        <p:spPr>
          <a:xfrm>
            <a:off x="6515421" y="4753820"/>
            <a:ext cx="1672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lang="ja-JP" altLang="en-US" sz="1400" dirty="0" smtClean="0"/>
              <a:t>潜水艦：赤より軽い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・タコ：緑より重い</a:t>
            </a:r>
            <a:endParaRPr kumimoji="1" lang="en-US" altLang="ja-JP" sz="1400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68" y="2812557"/>
            <a:ext cx="710866" cy="592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28" y="3555188"/>
            <a:ext cx="929120" cy="92912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89" y="3910503"/>
            <a:ext cx="834815" cy="8348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53" y="4775772"/>
            <a:ext cx="955028" cy="79585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32" y="4775772"/>
            <a:ext cx="976488" cy="8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643945" y="3878687"/>
            <a:ext cx="2099254" cy="1684986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897747" y="2202287"/>
            <a:ext cx="1841678" cy="3361386"/>
          </a:xfrm>
          <a:prstGeom prst="flowChartManualOperation">
            <a:avLst/>
          </a:prstGeom>
          <a:gradFill>
            <a:gsLst>
              <a:gs pos="6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147776" y="5035639"/>
            <a:ext cx="2395469" cy="528034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878687"/>
            <a:ext cx="2281708" cy="1684986"/>
          </a:xfrm>
          <a:prstGeom prst="flowChartManualOperation">
            <a:avLst/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3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22" y="3754450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>
            <a:stCxn id="4" idx="1"/>
            <a:endCxn id="4" idx="3"/>
          </p:cNvCxnSpPr>
          <p:nvPr/>
        </p:nvCxnSpPr>
        <p:spPr>
          <a:xfrm>
            <a:off x="853870" y="4721180"/>
            <a:ext cx="167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155324" y="4378817"/>
            <a:ext cx="1326524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039414" y="3219718"/>
            <a:ext cx="154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1"/>
          </p:cNvCxnSpPr>
          <p:nvPr/>
        </p:nvCxnSpPr>
        <p:spPr>
          <a:xfrm>
            <a:off x="5094239" y="4721180"/>
            <a:ext cx="1855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86" y="4634553"/>
            <a:ext cx="929120" cy="92912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00" y="4681705"/>
            <a:ext cx="834815" cy="83481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10" y="5076422"/>
            <a:ext cx="614274" cy="5118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Stage2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76" y="1184856"/>
            <a:ext cx="5190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・自コマ：赤より重く、青より軽い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　　　　  敵はなく、「自分も沈む」ことを知ってもらう</a:t>
            </a:r>
            <a:endParaRPr lang="en-US" altLang="ja-JP" sz="1400" dirty="0" smtClean="0"/>
          </a:p>
          <a:p>
            <a:r>
              <a:rPr lang="ja-JP" altLang="en-US" sz="1400" dirty="0" smtClean="0"/>
              <a:t>　　　　　  このステージ以降はプレイヤーは“赤より重く、青より軽い”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3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425003" y="3878687"/>
            <a:ext cx="2318195" cy="1684986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949260" y="2395470"/>
            <a:ext cx="1710745" cy="3168203"/>
          </a:xfrm>
          <a:prstGeom prst="flowChartManualOperation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32000">
                <a:schemeClr val="accent1">
                  <a:lumMod val="60000"/>
                  <a:lumOff val="40000"/>
                </a:schemeClr>
              </a:gs>
              <a:gs pos="28000">
                <a:schemeClr val="accent2">
                  <a:lumMod val="60000"/>
                  <a:lumOff val="40000"/>
                </a:schemeClr>
              </a:gs>
              <a:gs pos="65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495504" y="3878686"/>
            <a:ext cx="2047741" cy="1684987"/>
          </a:xfrm>
          <a:prstGeom prst="flowChartManualOperation">
            <a:avLst/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3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878687"/>
            <a:ext cx="2281707" cy="1684986"/>
          </a:xfrm>
          <a:prstGeom prst="flowChartManualOperation">
            <a:avLst/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58" y="3979571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 flipV="1">
            <a:off x="695459" y="4816699"/>
            <a:ext cx="1790164" cy="1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206839" y="4404575"/>
            <a:ext cx="1236372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078051" y="3335628"/>
            <a:ext cx="1455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1"/>
            <a:endCxn id="5" idx="3"/>
          </p:cNvCxnSpPr>
          <p:nvPr/>
        </p:nvCxnSpPr>
        <p:spPr>
          <a:xfrm>
            <a:off x="5094239" y="4721180"/>
            <a:ext cx="18253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1"/>
            <a:endCxn id="7" idx="3"/>
          </p:cNvCxnSpPr>
          <p:nvPr/>
        </p:nvCxnSpPr>
        <p:spPr>
          <a:xfrm>
            <a:off x="7700278" y="4721180"/>
            <a:ext cx="1638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18" y="4971285"/>
            <a:ext cx="710866" cy="59238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3041560"/>
            <a:ext cx="837126" cy="8371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89" y="4744499"/>
            <a:ext cx="955028" cy="79585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21" y="3460123"/>
            <a:ext cx="1070463" cy="107046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・サメ：青より重く、緑より軽い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タコ：一番重い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718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425004" y="2395470"/>
            <a:ext cx="1648496" cy="3168203"/>
          </a:xfrm>
          <a:prstGeom prst="flowChartManualOperation">
            <a:avLst/>
          </a:prstGeom>
          <a:gradFill>
            <a:gsLst>
              <a:gs pos="27000">
                <a:schemeClr val="accent2">
                  <a:lumMod val="60000"/>
                  <a:lumOff val="4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279562" y="5022761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452574" y="3928054"/>
            <a:ext cx="2090672" cy="1635619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928055"/>
            <a:ext cx="2217312" cy="1635617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2" y="3979571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656823" y="4468969"/>
            <a:ext cx="117197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6670" y="3309870"/>
            <a:ext cx="137804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1"/>
            <a:endCxn id="5" idx="3"/>
          </p:cNvCxnSpPr>
          <p:nvPr/>
        </p:nvCxnSpPr>
        <p:spPr>
          <a:xfrm>
            <a:off x="5087799" y="4745864"/>
            <a:ext cx="177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1"/>
            <a:endCxn id="7" idx="3"/>
          </p:cNvCxnSpPr>
          <p:nvPr/>
        </p:nvCxnSpPr>
        <p:spPr>
          <a:xfrm>
            <a:off x="7661641" y="4745864"/>
            <a:ext cx="1672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・サメ：青より重く、赤より軽い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潜水艦：赤より軽い</a:t>
            </a:r>
            <a:endParaRPr kumimoji="1" lang="ja-JP" altLang="en-US" sz="1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2812558"/>
            <a:ext cx="710866" cy="592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0" y="3555189"/>
            <a:ext cx="929120" cy="92912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8" y="4475408"/>
            <a:ext cx="1070463" cy="107046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09" y="3902547"/>
            <a:ext cx="834815" cy="83481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811" y="4749932"/>
            <a:ext cx="976488" cy="8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8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425004" y="2395470"/>
            <a:ext cx="1648496" cy="3168203"/>
          </a:xfrm>
          <a:prstGeom prst="flowChartManualOperation">
            <a:avLst/>
          </a:prstGeom>
          <a:gradFill>
            <a:gsLst>
              <a:gs pos="27000">
                <a:schemeClr val="bg1"/>
              </a:gs>
              <a:gs pos="3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279562" y="5022761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289443" y="5022761"/>
            <a:ext cx="2253803" cy="540912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928055"/>
            <a:ext cx="2217312" cy="1635617"/>
          </a:xfrm>
          <a:prstGeom prst="flowChartManualOperation">
            <a:avLst/>
          </a:prstGeom>
          <a:gradFill>
            <a:gsLst>
              <a:gs pos="0">
                <a:scrgbClr r="0" g="0" b="0"/>
              </a:gs>
              <a:gs pos="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51" y="3767329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682580" y="4468969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6670" y="3335628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5" idx="3"/>
          </p:cNvCxnSpPr>
          <p:nvPr/>
        </p:nvCxnSpPr>
        <p:spPr>
          <a:xfrm flipV="1">
            <a:off x="5138670" y="4745864"/>
            <a:ext cx="1722979" cy="6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５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・サメ：青より重く、緑より軽い</a:t>
            </a:r>
            <a:endParaRPr kumimoji="1" lang="ja-JP" altLang="en-US" sz="14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6" y="3715815"/>
            <a:ext cx="837126" cy="83712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75" y="3990935"/>
            <a:ext cx="1070463" cy="107046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80" y="4997023"/>
            <a:ext cx="710866" cy="59238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77" y="4726546"/>
            <a:ext cx="837126" cy="83712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26" y="4093641"/>
            <a:ext cx="929120" cy="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425004" y="2395470"/>
            <a:ext cx="1648496" cy="3168203"/>
          </a:xfrm>
          <a:prstGeom prst="flowChartManualOperation">
            <a:avLst/>
          </a:prstGeom>
          <a:gradFill>
            <a:gsLst>
              <a:gs pos="66000">
                <a:schemeClr val="bg1"/>
              </a:gs>
              <a:gs pos="68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279562" y="2395470"/>
            <a:ext cx="2380443" cy="3168203"/>
          </a:xfrm>
          <a:prstGeom prst="flowChartManualOperation">
            <a:avLst/>
          </a:prstGeom>
          <a:gradFill>
            <a:gsLst>
              <a:gs pos="76000">
                <a:schemeClr val="accent2">
                  <a:lumMod val="60000"/>
                  <a:lumOff val="40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289443" y="5022761"/>
            <a:ext cx="2253803" cy="540912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928055"/>
            <a:ext cx="2217312" cy="1635617"/>
          </a:xfrm>
          <a:prstGeom prst="flowChartManualOperation">
            <a:avLst/>
          </a:prstGeom>
          <a:gradFill>
            <a:gsLst>
              <a:gs pos="47000">
                <a:schemeClr val="accent2">
                  <a:lumMod val="60000"/>
                  <a:lumOff val="40000"/>
                </a:schemeClr>
              </a:gs>
              <a:gs pos="5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95" y="3265053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682580" y="4507606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66670" y="3425780"/>
            <a:ext cx="1365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636895" y="4868214"/>
            <a:ext cx="1613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2636895" y="4250028"/>
            <a:ext cx="1716164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485623" y="3554569"/>
            <a:ext cx="197046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2382592" y="2987899"/>
            <a:ext cx="2150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1"/>
            <a:endCxn id="5" idx="3"/>
          </p:cNvCxnSpPr>
          <p:nvPr/>
        </p:nvCxnSpPr>
        <p:spPr>
          <a:xfrm>
            <a:off x="5087799" y="4745864"/>
            <a:ext cx="177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６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2276" y="1184856"/>
            <a:ext cx="5190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・自コマ：赤より重く、青より軽い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・タコ：緑よりも重い</a:t>
            </a:r>
            <a:endParaRPr lang="en-US" altLang="ja-JP" sz="1400" dirty="0" smtClean="0"/>
          </a:p>
          <a:p>
            <a:r>
              <a:rPr lang="ja-JP" altLang="en-US" sz="1400" dirty="0" smtClean="0"/>
              <a:t>・潜水艦：赤より重く、青より軽い</a:t>
            </a:r>
            <a:endParaRPr lang="en-US" altLang="ja-JP" sz="1400" dirty="0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7" y="4745863"/>
            <a:ext cx="955028" cy="79585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62" y="4365978"/>
            <a:ext cx="710866" cy="5923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28" y="3989151"/>
            <a:ext cx="976488" cy="81374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23" y="3811226"/>
            <a:ext cx="929120" cy="92912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60" y="3090929"/>
            <a:ext cx="837126" cy="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5750416" y="2446944"/>
            <a:ext cx="1648496" cy="3168203"/>
          </a:xfrm>
          <a:prstGeom prst="flowChartManualOperation">
            <a:avLst/>
          </a:prstGeom>
          <a:gradFill>
            <a:gsLst>
              <a:gs pos="27000">
                <a:schemeClr val="accent2">
                  <a:lumMod val="60000"/>
                  <a:lumOff val="4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3097369" y="5022761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555773" y="3928054"/>
            <a:ext cx="2090672" cy="1635619"/>
          </a:xfrm>
          <a:prstGeom prst="flowChartManualOperation">
            <a:avLst/>
          </a:prstGeom>
          <a:gradFill>
            <a:gsLst>
              <a:gs pos="49000">
                <a:schemeClr val="bg1"/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688894" y="3979571"/>
            <a:ext cx="2217312" cy="1635617"/>
          </a:xfrm>
          <a:prstGeom prst="flowChartManualOperat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54" y="3556396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988676" y="4494727"/>
            <a:ext cx="117197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885644" y="3376108"/>
            <a:ext cx="137804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1"/>
            <a:endCxn id="5" idx="3"/>
          </p:cNvCxnSpPr>
          <p:nvPr/>
        </p:nvCxnSpPr>
        <p:spPr>
          <a:xfrm>
            <a:off x="910625" y="4797380"/>
            <a:ext cx="177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1"/>
            <a:endCxn id="7" idx="3"/>
          </p:cNvCxnSpPr>
          <p:nvPr/>
        </p:nvCxnSpPr>
        <p:spPr>
          <a:xfrm>
            <a:off x="7764840" y="4745864"/>
            <a:ext cx="1672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kumimoji="1" lang="ja-JP" altLang="en-US" sz="1400" dirty="0" smtClean="0"/>
              <a:t>サメ：赤より重く、青より軽い</a:t>
            </a:r>
            <a:endParaRPr kumimoji="1" lang="ja-JP" altLang="en-US" sz="1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09" y="4430372"/>
            <a:ext cx="710866" cy="592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44" y="1530724"/>
            <a:ext cx="929120" cy="92912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73" y="2552171"/>
            <a:ext cx="1070463" cy="107046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09" y="3902547"/>
            <a:ext cx="834815" cy="8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手作業 5"/>
          <p:cNvSpPr/>
          <p:nvPr/>
        </p:nvSpPr>
        <p:spPr>
          <a:xfrm>
            <a:off x="2544183" y="5022760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5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手作業 6"/>
          <p:cNvSpPr/>
          <p:nvPr/>
        </p:nvSpPr>
        <p:spPr>
          <a:xfrm>
            <a:off x="7555773" y="3928054"/>
            <a:ext cx="2090672" cy="1635619"/>
          </a:xfrm>
          <a:prstGeom prst="flowChartManualOperation">
            <a:avLst/>
          </a:prstGeom>
          <a:gradFill>
            <a:gsLst>
              <a:gs pos="49000">
                <a:schemeClr val="bg1"/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326871" y="3928055"/>
            <a:ext cx="2217312" cy="1635617"/>
          </a:xfrm>
          <a:prstGeom prst="flowChartManualOperation">
            <a:avLst/>
          </a:prstGeom>
          <a:gradFill>
            <a:gsLst>
              <a:gs pos="48000">
                <a:schemeClr val="bg1"/>
              </a:gs>
              <a:gs pos="51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53" y="3937628"/>
            <a:ext cx="942473" cy="1130968"/>
          </a:xfrm>
          <a:prstGeom prst="rect">
            <a:avLst/>
          </a:prstGeom>
        </p:spPr>
      </p:pic>
      <p:cxnSp>
        <p:nvCxnSpPr>
          <p:cNvPr id="12" name="直線コネクタ 11"/>
          <p:cNvCxnSpPr>
            <a:stCxn id="5" idx="1"/>
            <a:endCxn id="5" idx="3"/>
          </p:cNvCxnSpPr>
          <p:nvPr/>
        </p:nvCxnSpPr>
        <p:spPr>
          <a:xfrm>
            <a:off x="548602" y="4745864"/>
            <a:ext cx="177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1"/>
            <a:endCxn id="7" idx="3"/>
          </p:cNvCxnSpPr>
          <p:nvPr/>
        </p:nvCxnSpPr>
        <p:spPr>
          <a:xfrm>
            <a:off x="7764840" y="4745864"/>
            <a:ext cx="1672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８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kumimoji="1" lang="ja-JP" altLang="en-US" sz="1400" dirty="0" smtClean="0"/>
              <a:t>サメ：赤より重く、青より軽い</a:t>
            </a:r>
            <a:endParaRPr kumimoji="1" lang="ja-JP" altLang="en-US" sz="1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10" y="4178984"/>
            <a:ext cx="710866" cy="5923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36" y="3842252"/>
            <a:ext cx="929120" cy="92912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8" y="4178984"/>
            <a:ext cx="834815" cy="834815"/>
          </a:xfrm>
          <a:prstGeom prst="rect">
            <a:avLst/>
          </a:prstGeom>
        </p:spPr>
      </p:pic>
      <p:sp>
        <p:nvSpPr>
          <p:cNvPr id="19" name="フローチャート: 手作業 18"/>
          <p:cNvSpPr/>
          <p:nvPr/>
        </p:nvSpPr>
        <p:spPr>
          <a:xfrm>
            <a:off x="5175330" y="5022760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3" y="4030541"/>
            <a:ext cx="1070463" cy="1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2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425004" y="2395470"/>
            <a:ext cx="1648496" cy="3168203"/>
          </a:xfrm>
          <a:prstGeom prst="flowChartManualOperation">
            <a:avLst/>
          </a:prstGeom>
          <a:gradFill>
            <a:gsLst>
              <a:gs pos="27000">
                <a:schemeClr val="bg1"/>
              </a:gs>
              <a:gs pos="3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>
            <a:off x="2279562" y="5022761"/>
            <a:ext cx="2380443" cy="540912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>
            <a:off x="4866068" y="3928055"/>
            <a:ext cx="2217312" cy="1635617"/>
          </a:xfrm>
          <a:prstGeom prst="flowChartManualOperation">
            <a:avLst/>
          </a:prstGeom>
          <a:gradFill>
            <a:gsLst>
              <a:gs pos="0">
                <a:scrgbClr r="0" g="0" b="0"/>
              </a:gs>
              <a:gs pos="0">
                <a:schemeClr val="accent2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51" y="3767329"/>
            <a:ext cx="942473" cy="1130968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682580" y="4468969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6670" y="3335628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5" idx="3"/>
          </p:cNvCxnSpPr>
          <p:nvPr/>
        </p:nvCxnSpPr>
        <p:spPr>
          <a:xfrm flipV="1">
            <a:off x="5138670" y="4745864"/>
            <a:ext cx="1722979" cy="6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28034" y="476518"/>
            <a:ext cx="221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Stage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2276" y="1184856"/>
            <a:ext cx="51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・潜水艦：赤より重く、青より軽い</a:t>
            </a:r>
            <a:endParaRPr lang="en-US" altLang="ja-JP" sz="1400" dirty="0" smtClean="0"/>
          </a:p>
          <a:p>
            <a:r>
              <a:rPr lang="ja-JP" altLang="en-US" sz="1400" dirty="0" smtClean="0"/>
              <a:t>・サメ：青より重く、緑より軽い</a:t>
            </a:r>
            <a:endParaRPr kumimoji="1" lang="ja-JP" altLang="en-US" sz="1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75" y="3990935"/>
            <a:ext cx="1070463" cy="107046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80" y="4997023"/>
            <a:ext cx="710866" cy="592388"/>
          </a:xfrm>
          <a:prstGeom prst="rect">
            <a:avLst/>
          </a:prstGeom>
        </p:spPr>
      </p:pic>
      <p:sp>
        <p:nvSpPr>
          <p:cNvPr id="19" name="フローチャート: 手作業 18"/>
          <p:cNvSpPr/>
          <p:nvPr/>
        </p:nvSpPr>
        <p:spPr>
          <a:xfrm>
            <a:off x="7608704" y="2395470"/>
            <a:ext cx="1648496" cy="3168203"/>
          </a:xfrm>
          <a:prstGeom prst="flowChartManualOperation">
            <a:avLst/>
          </a:prstGeom>
          <a:gradFill>
            <a:gsLst>
              <a:gs pos="64000">
                <a:schemeClr val="bg1"/>
              </a:gs>
              <a:gs pos="66000">
                <a:schemeClr val="bg1"/>
              </a:gs>
              <a:gs pos="66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7737492" y="3348507"/>
            <a:ext cx="139091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97" y="4752304"/>
            <a:ext cx="837126" cy="837126"/>
          </a:xfrm>
          <a:prstGeom prst="rect">
            <a:avLst/>
          </a:prstGeom>
        </p:spPr>
      </p:pic>
      <p:cxnSp>
        <p:nvCxnSpPr>
          <p:cNvPr id="21" name="直線コネクタ 20"/>
          <p:cNvCxnSpPr/>
          <p:nvPr/>
        </p:nvCxnSpPr>
        <p:spPr>
          <a:xfrm>
            <a:off x="7853401" y="4511141"/>
            <a:ext cx="115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" y="2476421"/>
            <a:ext cx="929120" cy="92912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8" y="3751063"/>
            <a:ext cx="976488" cy="8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5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199</Words>
  <Application>Microsoft Office PowerPoint</Application>
  <PresentationFormat>A4 210 x 297 mm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HGP創英角ﾎﾟｯﾌﾟ体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図子 ひかり</dc:creator>
  <cp:lastModifiedBy>touki</cp:lastModifiedBy>
  <cp:revision>33</cp:revision>
  <dcterms:created xsi:type="dcterms:W3CDTF">2018-05-21T03:45:31Z</dcterms:created>
  <dcterms:modified xsi:type="dcterms:W3CDTF">2018-06-15T08:07:29Z</dcterms:modified>
</cp:coreProperties>
</file>