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7" autoAdjust="0"/>
  </p:normalViewPr>
  <p:slideViewPr>
    <p:cSldViewPr>
      <p:cViewPr varScale="1">
        <p:scale>
          <a:sx n="75" d="100"/>
          <a:sy n="75" d="100"/>
        </p:scale>
        <p:origin x="-9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4572000" cy="228600"/>
          </a:xfrm>
          <a:prstGeom prst="rect">
            <a:avLst/>
          </a:prstGeom>
          <a:solidFill>
            <a:srgbClr val="33CC33"/>
          </a:solidFill>
          <a:ln w="9525">
            <a:noFill/>
            <a:miter lim="800000"/>
            <a:headEnd/>
            <a:tailEnd/>
          </a:ln>
          <a:effectLst/>
        </p:spPr>
        <p:txBody>
          <a:bodyPr wrap="none" anchor="ctr"/>
          <a:lstStyle/>
          <a:p>
            <a:pPr>
              <a:defRPr/>
            </a:pPr>
            <a:endParaRPr lang="ja-JP" altLang="en-US"/>
          </a:p>
        </p:txBody>
      </p:sp>
      <p:sp>
        <p:nvSpPr>
          <p:cNvPr id="5" name="Rectangle 8"/>
          <p:cNvSpPr>
            <a:spLocks noChangeArrowheads="1"/>
          </p:cNvSpPr>
          <p:nvPr/>
        </p:nvSpPr>
        <p:spPr bwMode="auto">
          <a:xfrm>
            <a:off x="4572000" y="0"/>
            <a:ext cx="3048000" cy="228600"/>
          </a:xfrm>
          <a:prstGeom prst="rect">
            <a:avLst/>
          </a:prstGeom>
          <a:solidFill>
            <a:srgbClr val="66FF33"/>
          </a:solidFill>
          <a:ln w="9525">
            <a:noFill/>
            <a:miter lim="800000"/>
            <a:headEnd/>
            <a:tailEnd/>
          </a:ln>
          <a:effectLst/>
        </p:spPr>
        <p:txBody>
          <a:bodyPr wrap="none" anchor="ctr"/>
          <a:lstStyle/>
          <a:p>
            <a:pPr>
              <a:defRPr/>
            </a:pPr>
            <a:endParaRPr lang="ja-JP" altLang="en-US"/>
          </a:p>
        </p:txBody>
      </p:sp>
      <p:sp>
        <p:nvSpPr>
          <p:cNvPr id="6" name="Rectangle 9"/>
          <p:cNvSpPr>
            <a:spLocks noChangeArrowheads="1"/>
          </p:cNvSpPr>
          <p:nvPr/>
        </p:nvSpPr>
        <p:spPr bwMode="auto">
          <a:xfrm>
            <a:off x="7620000" y="0"/>
            <a:ext cx="1524000" cy="228600"/>
          </a:xfrm>
          <a:prstGeom prst="rect">
            <a:avLst/>
          </a:prstGeom>
          <a:solidFill>
            <a:srgbClr val="DDDDDD"/>
          </a:solidFill>
          <a:ln w="9525">
            <a:noFill/>
            <a:miter lim="800000"/>
            <a:headEnd/>
            <a:tailEnd/>
          </a:ln>
          <a:effectLst/>
        </p:spPr>
        <p:txBody>
          <a:bodyPr wrap="none" anchor="ctr"/>
          <a:lstStyle/>
          <a:p>
            <a:pPr>
              <a:defRPr/>
            </a:pPr>
            <a:endParaRPr lang="ja-JP" altLang="en-US"/>
          </a:p>
        </p:txBody>
      </p:sp>
      <p:sp>
        <p:nvSpPr>
          <p:cNvPr id="3074" name="Rectangle 2"/>
          <p:cNvSpPr>
            <a:spLocks noGrp="1" noChangeArrowheads="1"/>
          </p:cNvSpPr>
          <p:nvPr>
            <p:ph type="ctrTitle"/>
          </p:nvPr>
        </p:nvSpPr>
        <p:spPr>
          <a:xfrm>
            <a:off x="685800" y="2286000"/>
            <a:ext cx="7772400" cy="1143000"/>
          </a:xfrm>
        </p:spPr>
        <p:txBody>
          <a:bodyPr/>
          <a:lstStyle>
            <a:lvl1pPr>
              <a:defRPr/>
            </a:lvl1pPr>
          </a:lstStyle>
          <a:p>
            <a:r>
              <a:rPr lang="ja-JP" altLang="en-US" smtClean="0"/>
              <a:t>マスタ タイトルの書式設定</a:t>
            </a:r>
            <a:endParaRPr lang="ja-JP" altLang="en-US"/>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smtClean="0"/>
              <a:t>マスタ サブタイトルの書式設定</a:t>
            </a:r>
            <a:endParaRPr lang="ja-JP" altLang="en-US"/>
          </a:p>
        </p:txBody>
      </p:sp>
      <p:sp>
        <p:nvSpPr>
          <p:cNvPr id="8" name="Rectangle 4"/>
          <p:cNvSpPr>
            <a:spLocks noGrp="1" noChangeArrowheads="1"/>
          </p:cNvSpPr>
          <p:nvPr>
            <p:ph type="dt" sz="half" idx="10"/>
          </p:nvPr>
        </p:nvSpPr>
        <p:spPr/>
        <p:txBody>
          <a:bodyPr/>
          <a:lstStyle>
            <a:lvl1pPr>
              <a:defRPr smtClean="0"/>
            </a:lvl1pPr>
          </a:lstStyle>
          <a:p>
            <a:fld id="{E90ED720-0104-4369-84BC-D37694168613}" type="datetimeFigureOut">
              <a:rPr kumimoji="1" lang="ja-JP" altLang="en-US" smtClean="0"/>
              <a:pPr/>
              <a:t>2015/7/1</a:t>
            </a:fld>
            <a:endParaRPr kumimoji="1" lang="ja-JP" altLang="en-US"/>
          </a:p>
        </p:txBody>
      </p:sp>
      <p:sp>
        <p:nvSpPr>
          <p:cNvPr id="9" name="Rectangle 5"/>
          <p:cNvSpPr>
            <a:spLocks noGrp="1" noChangeArrowheads="1"/>
          </p:cNvSpPr>
          <p:nvPr>
            <p:ph type="ftr" sz="quarter" idx="11"/>
          </p:nvPr>
        </p:nvSpPr>
        <p:spPr/>
        <p:txBody>
          <a:bodyPr/>
          <a:lstStyle>
            <a:lvl1pPr>
              <a:defRPr smtClean="0"/>
            </a:lvl1pPr>
          </a:lstStyle>
          <a:p>
            <a:endParaRPr kumimoji="1" lang="ja-JP" altLang="en-US"/>
          </a:p>
        </p:txBody>
      </p:sp>
      <p:sp>
        <p:nvSpPr>
          <p:cNvPr id="10" name="Rectangle 6"/>
          <p:cNvSpPr>
            <a:spLocks noGrp="1" noChangeArrowheads="1"/>
          </p:cNvSpPr>
          <p:nvPr>
            <p:ph type="sldNum" sz="quarter" idx="12"/>
          </p:nvPr>
        </p:nvSpPr>
        <p:spPr/>
        <p:txBody>
          <a:bodyPr/>
          <a:lstStyle>
            <a:lvl1pPr>
              <a:defRPr smtClean="0"/>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5"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6"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609600"/>
            <a:ext cx="5676900" cy="5486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5"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6"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5"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6"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5"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6"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6"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7"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8"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9"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4"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5"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3"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4"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6"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7"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a:ln/>
        </p:spPr>
        <p:txBody>
          <a:bodyPr/>
          <a:lstStyle>
            <a:lvl1pPr>
              <a:defRPr/>
            </a:lvl1pPr>
          </a:lstStyle>
          <a:p>
            <a:fld id="{E90ED720-0104-4369-84BC-D37694168613}" type="datetimeFigureOut">
              <a:rPr kumimoji="1" lang="ja-JP" altLang="en-US" smtClean="0"/>
              <a:pPr/>
              <a:t>2015/7/1</a:t>
            </a:fld>
            <a:endParaRPr kumimoji="1" lang="ja-JP" altLang="en-US"/>
          </a:p>
        </p:txBody>
      </p:sp>
      <p:sp>
        <p:nvSpPr>
          <p:cNvPr id="6" name="Rectangle 12"/>
          <p:cNvSpPr>
            <a:spLocks noGrp="1" noChangeArrowheads="1"/>
          </p:cNvSpPr>
          <p:nvPr>
            <p:ph type="ftr" sz="quarter" idx="11"/>
          </p:nvPr>
        </p:nvSpPr>
        <p:spPr>
          <a:ln/>
        </p:spPr>
        <p:txBody>
          <a:bodyPr/>
          <a:lstStyle>
            <a:lvl1pPr>
              <a:defRPr/>
            </a:lvl1pPr>
          </a:lstStyle>
          <a:p>
            <a:endParaRPr kumimoji="1" lang="ja-JP" altLang="en-US"/>
          </a:p>
        </p:txBody>
      </p:sp>
      <p:sp>
        <p:nvSpPr>
          <p:cNvPr id="7" name="Rectangle 13"/>
          <p:cNvSpPr>
            <a:spLocks noGrp="1" noChangeArrowheads="1"/>
          </p:cNvSpPr>
          <p:nvPr>
            <p:ph type="sldNum" sz="quarter" idx="12"/>
          </p:nvPr>
        </p:nvSpPr>
        <p:spPr>
          <a:ln/>
        </p:spPr>
        <p:txBody>
          <a:bodyPr/>
          <a:lstStyle>
            <a:lvl1pPr>
              <a:defRPr/>
            </a:lvl1p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54299"/>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685800" y="1114430"/>
            <a:ext cx="7772400" cy="4834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31" name="Rectangle 7"/>
          <p:cNvSpPr>
            <a:spLocks noChangeArrowheads="1"/>
          </p:cNvSpPr>
          <p:nvPr/>
        </p:nvSpPr>
        <p:spPr bwMode="auto">
          <a:xfrm>
            <a:off x="0" y="0"/>
            <a:ext cx="4572000" cy="228600"/>
          </a:xfrm>
          <a:prstGeom prst="rect">
            <a:avLst/>
          </a:prstGeom>
          <a:solidFill>
            <a:srgbClr val="33CC33"/>
          </a:solidFill>
          <a:ln w="9525">
            <a:noFill/>
            <a:miter lim="800000"/>
            <a:headEnd/>
            <a:tailEnd/>
          </a:ln>
          <a:effectLst/>
        </p:spPr>
        <p:txBody>
          <a:bodyPr wrap="none" anchor="ctr"/>
          <a:lstStyle/>
          <a:p>
            <a:pPr>
              <a:defRPr/>
            </a:pPr>
            <a:endParaRPr lang="ja-JP" altLang="en-US"/>
          </a:p>
        </p:txBody>
      </p:sp>
      <p:sp>
        <p:nvSpPr>
          <p:cNvPr id="1032" name="Rectangle 8"/>
          <p:cNvSpPr>
            <a:spLocks noChangeArrowheads="1"/>
          </p:cNvSpPr>
          <p:nvPr/>
        </p:nvSpPr>
        <p:spPr bwMode="auto">
          <a:xfrm>
            <a:off x="4572000" y="0"/>
            <a:ext cx="3048000" cy="228600"/>
          </a:xfrm>
          <a:prstGeom prst="rect">
            <a:avLst/>
          </a:prstGeom>
          <a:solidFill>
            <a:srgbClr val="66FF33"/>
          </a:solidFill>
          <a:ln w="9525">
            <a:noFill/>
            <a:miter lim="800000"/>
            <a:headEnd/>
            <a:tailEnd/>
          </a:ln>
          <a:effectLst/>
        </p:spPr>
        <p:txBody>
          <a:bodyPr wrap="none" anchor="ctr"/>
          <a:lstStyle/>
          <a:p>
            <a:pPr>
              <a:defRPr/>
            </a:pPr>
            <a:endParaRPr lang="ja-JP" altLang="en-US"/>
          </a:p>
        </p:txBody>
      </p:sp>
      <p:sp>
        <p:nvSpPr>
          <p:cNvPr id="1033" name="Rectangle 9"/>
          <p:cNvSpPr>
            <a:spLocks noChangeArrowheads="1"/>
          </p:cNvSpPr>
          <p:nvPr/>
        </p:nvSpPr>
        <p:spPr bwMode="auto">
          <a:xfrm>
            <a:off x="7620000" y="0"/>
            <a:ext cx="1524000" cy="228600"/>
          </a:xfrm>
          <a:prstGeom prst="rect">
            <a:avLst/>
          </a:prstGeom>
          <a:solidFill>
            <a:srgbClr val="DDDDDD"/>
          </a:solidFill>
          <a:ln w="9525">
            <a:noFill/>
            <a:miter lim="800000"/>
            <a:headEnd/>
            <a:tailEnd/>
          </a:ln>
          <a:effectLst/>
        </p:spPr>
        <p:txBody>
          <a:bodyPr wrap="none" anchor="ctr"/>
          <a:lstStyle/>
          <a:p>
            <a:pPr>
              <a:defRPr/>
            </a:pPr>
            <a:endParaRPr lang="ja-JP" altLang="en-US"/>
          </a:p>
        </p:txBody>
      </p:sp>
      <p:sp>
        <p:nvSpPr>
          <p:cNvPr id="1035" name="Rectangle 11"/>
          <p:cNvSpPr>
            <a:spLocks noGrp="1" noChangeArrowheads="1"/>
          </p:cNvSpPr>
          <p:nvPr>
            <p:ph type="dt" sz="half" idx="2"/>
          </p:nvPr>
        </p:nvSpPr>
        <p:spPr bwMode="auto">
          <a:xfrm>
            <a:off x="0"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fld id="{E90ED720-0104-4369-84BC-D37694168613}" type="datetimeFigureOut">
              <a:rPr kumimoji="1" lang="ja-JP" altLang="en-US" smtClean="0"/>
              <a:pPr/>
              <a:t>2015/7/1</a:t>
            </a:fld>
            <a:endParaRPr kumimoji="1" lang="ja-JP" altLang="en-US"/>
          </a:p>
        </p:txBody>
      </p:sp>
      <p:sp>
        <p:nvSpPr>
          <p:cNvPr id="1036" name="Rectangle 12"/>
          <p:cNvSpPr>
            <a:spLocks noGrp="1" noChangeArrowheads="1"/>
          </p:cNvSpPr>
          <p:nvPr>
            <p:ph type="ftr" sz="quarter" idx="3"/>
          </p:nvPr>
        </p:nvSpPr>
        <p:spPr bwMode="auto">
          <a:xfrm>
            <a:off x="3124200" y="65532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endParaRPr kumimoji="1" lang="ja-JP" altLang="en-US"/>
          </a:p>
        </p:txBody>
      </p:sp>
      <p:sp>
        <p:nvSpPr>
          <p:cNvPr id="1037" name="Rectangle 13"/>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smtClean="0">
                <a:solidFill>
                  <a:srgbClr val="000000"/>
                </a:solidFill>
                <a:latin typeface="+mn-lt"/>
              </a:defRPr>
            </a:lvl1pPr>
          </a:lstStyle>
          <a:p>
            <a:fld id="{D2D8002D-B5B0-4BAC-B1F6-782DDCCE6D9C}" type="slidenum">
              <a:rPr kumimoji="1" lang="ja-JP" altLang="en-US" smtClean="0"/>
              <a:pPr/>
              <a:t>&lt;#&gt;</a:t>
            </a:fld>
            <a:endParaRPr kumimoji="1" lang="ja-JP" altLang="en-US"/>
          </a:p>
        </p:txBody>
      </p:sp>
      <p:sp>
        <p:nvSpPr>
          <p:cNvPr id="1038" name="Line 14"/>
          <p:cNvSpPr>
            <a:spLocks noChangeShapeType="1"/>
          </p:cNvSpPr>
          <p:nvPr/>
        </p:nvSpPr>
        <p:spPr bwMode="auto">
          <a:xfrm flipH="1">
            <a:off x="8382000" y="6553200"/>
            <a:ext cx="762000" cy="0"/>
          </a:xfrm>
          <a:prstGeom prst="line">
            <a:avLst/>
          </a:prstGeom>
          <a:noFill/>
          <a:ln w="38100">
            <a:solidFill>
              <a:srgbClr val="66FF33"/>
            </a:solidFill>
            <a:round/>
            <a:headEnd/>
            <a:tailEnd/>
          </a:ln>
          <a:effectLst/>
        </p:spPr>
        <p:txBody>
          <a:bodyP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kumimoji="1" sz="4400">
          <a:solidFill>
            <a:srgbClr val="000000"/>
          </a:solidFill>
          <a:latin typeface="+mj-lt"/>
          <a:ea typeface="+mj-ea"/>
          <a:cs typeface="+mj-cs"/>
        </a:defRPr>
      </a:lvl1pPr>
      <a:lvl2pPr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2pPr>
      <a:lvl3pPr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3pPr>
      <a:lvl4pPr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4pPr>
      <a:lvl5pPr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5pPr>
      <a:lvl6pPr marL="457200"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6pPr>
      <a:lvl7pPr marL="914400"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7pPr>
      <a:lvl8pPr marL="1371600"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8pPr>
      <a:lvl9pPr marL="1828800" algn="ctr" rtl="0" eaLnBrk="1" fontAlgn="base" hangingPunct="1">
        <a:spcBef>
          <a:spcPct val="0"/>
        </a:spcBef>
        <a:spcAft>
          <a:spcPct val="0"/>
        </a:spcAft>
        <a:defRPr kumimoji="1" sz="4400">
          <a:solidFill>
            <a:schemeClr val="tx2"/>
          </a:solidFill>
          <a:latin typeface="Century Gothic" pitchFamily="34" charset="0"/>
          <a:ea typeface="ＭＳ Ｐゴシック" charset="-128"/>
        </a:defRPr>
      </a:lvl9pPr>
    </p:titleStyle>
    <p:bodyStyle>
      <a:lvl1pPr marL="342900" indent="-342900" algn="l" rtl="0" eaLnBrk="1" fontAlgn="base" hangingPunct="1">
        <a:spcBef>
          <a:spcPct val="20000"/>
        </a:spcBef>
        <a:spcAft>
          <a:spcPct val="0"/>
        </a:spcAft>
        <a:buClr>
          <a:srgbClr val="33CC33"/>
        </a:buClr>
        <a:buSzPct val="80000"/>
        <a:buFont typeface="Wingdings" pitchFamily="2" charset="2"/>
        <a:buChar char="p"/>
        <a:defRPr kumimoji="1" sz="3200">
          <a:solidFill>
            <a:srgbClr val="000000"/>
          </a:solidFill>
          <a:latin typeface="+mn-lt"/>
          <a:ea typeface="+mn-ea"/>
          <a:cs typeface="+mn-cs"/>
        </a:defRPr>
      </a:lvl1pPr>
      <a:lvl2pPr marL="742950" indent="-285750" algn="l" rtl="0" eaLnBrk="1" fontAlgn="base" hangingPunct="1">
        <a:spcBef>
          <a:spcPct val="20000"/>
        </a:spcBef>
        <a:spcAft>
          <a:spcPct val="0"/>
        </a:spcAft>
        <a:buClr>
          <a:srgbClr val="33CC33"/>
        </a:buClr>
        <a:buSzPct val="80000"/>
        <a:buFont typeface="Wingdings" pitchFamily="2" charset="2"/>
        <a:buChar char="p"/>
        <a:defRPr kumimoji="1" sz="2800">
          <a:solidFill>
            <a:srgbClr val="000000"/>
          </a:solidFill>
          <a:latin typeface="+mn-lt"/>
          <a:ea typeface="+mn-ea"/>
        </a:defRPr>
      </a:lvl2pPr>
      <a:lvl3pPr marL="1143000" indent="-228600" algn="l" rtl="0" eaLnBrk="1" fontAlgn="base" hangingPunct="1">
        <a:spcBef>
          <a:spcPct val="20000"/>
        </a:spcBef>
        <a:spcAft>
          <a:spcPct val="0"/>
        </a:spcAft>
        <a:buClr>
          <a:srgbClr val="33CC33"/>
        </a:buClr>
        <a:buSzPct val="80000"/>
        <a:buFont typeface="Wingdings" pitchFamily="2" charset="2"/>
        <a:buChar char="p"/>
        <a:defRPr kumimoji="1" sz="2400">
          <a:solidFill>
            <a:srgbClr val="000000"/>
          </a:solidFill>
          <a:latin typeface="+mn-lt"/>
          <a:ea typeface="+mn-ea"/>
        </a:defRPr>
      </a:lvl3pPr>
      <a:lvl4pPr marL="1600200" indent="-228600" algn="l" rtl="0" eaLnBrk="1" fontAlgn="base" hangingPunct="1">
        <a:spcBef>
          <a:spcPct val="20000"/>
        </a:spcBef>
        <a:spcAft>
          <a:spcPct val="0"/>
        </a:spcAft>
        <a:buClr>
          <a:srgbClr val="33CC33"/>
        </a:buClr>
        <a:buSzPct val="80000"/>
        <a:buFont typeface="Wingdings" pitchFamily="2" charset="2"/>
        <a:buChar char="p"/>
        <a:defRPr kumimoji="1" sz="2000">
          <a:solidFill>
            <a:srgbClr val="000000"/>
          </a:solidFill>
          <a:latin typeface="+mn-lt"/>
          <a:ea typeface="+mn-ea"/>
        </a:defRPr>
      </a:lvl4pPr>
      <a:lvl5pPr marL="2057400" indent="-228600" algn="l" rtl="0" eaLnBrk="1" fontAlgn="base" hangingPunct="1">
        <a:spcBef>
          <a:spcPct val="20000"/>
        </a:spcBef>
        <a:spcAft>
          <a:spcPct val="0"/>
        </a:spcAft>
        <a:buClr>
          <a:srgbClr val="33CC33"/>
        </a:buClr>
        <a:buSzPct val="80000"/>
        <a:buFont typeface="Wingdings" pitchFamily="2" charset="2"/>
        <a:buChar char="p"/>
        <a:defRPr kumimoji="1" sz="2000">
          <a:solidFill>
            <a:srgbClr val="000000"/>
          </a:solidFill>
          <a:latin typeface="+mn-lt"/>
          <a:ea typeface="+mn-ea"/>
        </a:defRPr>
      </a:lvl5pPr>
      <a:lvl6pPr marL="2514600" indent="-228600" algn="l" rtl="0" eaLnBrk="1" fontAlgn="base" hangingPunct="1">
        <a:spcBef>
          <a:spcPct val="20000"/>
        </a:spcBef>
        <a:spcAft>
          <a:spcPct val="0"/>
        </a:spcAft>
        <a:buClr>
          <a:srgbClr val="33CC33"/>
        </a:buClr>
        <a:buSzPct val="80000"/>
        <a:buFont typeface="Wingdings" pitchFamily="2" charset="2"/>
        <a:buChar char="p"/>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33CC33"/>
        </a:buClr>
        <a:buSzPct val="80000"/>
        <a:buFont typeface="Wingdings" pitchFamily="2" charset="2"/>
        <a:buChar char="p"/>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33CC33"/>
        </a:buClr>
        <a:buSzPct val="80000"/>
        <a:buFont typeface="Wingdings" pitchFamily="2" charset="2"/>
        <a:buChar char="p"/>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33CC33"/>
        </a:buClr>
        <a:buSzPct val="80000"/>
        <a:buFont typeface="Wingdings" pitchFamily="2" charset="2"/>
        <a:buChar char="p"/>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Observer</a:t>
            </a:r>
            <a:r>
              <a:rPr lang="ja-JP" altLang="en-US" dirty="0" smtClean="0"/>
              <a:t>パターン</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雲 6"/>
          <p:cNvSpPr/>
          <p:nvPr/>
        </p:nvSpPr>
        <p:spPr>
          <a:xfrm>
            <a:off x="2267744" y="908720"/>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1030" name="Picture 6" descr="C:\Users\09se072\AppData\Local\Microsoft\Windows\Temporary Internet Files\Content.IE5\FF3T9UKT\lgi01a201308200000[1].jpg"/>
          <p:cNvPicPr>
            <a:picLocks noChangeAspect="1" noChangeArrowheads="1"/>
          </p:cNvPicPr>
          <p:nvPr/>
        </p:nvPicPr>
        <p:blipFill>
          <a:blip r:embed="rId2" cstate="print"/>
          <a:srcRect/>
          <a:stretch>
            <a:fillRect/>
          </a:stretch>
        </p:blipFill>
        <p:spPr bwMode="auto">
          <a:xfrm>
            <a:off x="899592" y="980728"/>
            <a:ext cx="1129586" cy="1556792"/>
          </a:xfrm>
          <a:prstGeom prst="rect">
            <a:avLst/>
          </a:prstGeom>
          <a:noFill/>
        </p:spPr>
      </p:pic>
      <p:pic>
        <p:nvPicPr>
          <p:cNvPr id="1031" name="Picture 7" descr="C:\Users\09se072\AppData\Local\Microsoft\Windows\Temporary Internet Files\Content.IE5\V8RWW7FE\gi01b201308200000[1].png"/>
          <p:cNvPicPr>
            <a:picLocks noChangeAspect="1" noChangeArrowheads="1"/>
          </p:cNvPicPr>
          <p:nvPr/>
        </p:nvPicPr>
        <p:blipFill>
          <a:blip r:embed="rId3" cstate="print"/>
          <a:srcRect/>
          <a:stretch>
            <a:fillRect/>
          </a:stretch>
        </p:blipFill>
        <p:spPr bwMode="auto">
          <a:xfrm flipH="1">
            <a:off x="6804248" y="1052736"/>
            <a:ext cx="1125378" cy="1578724"/>
          </a:xfrm>
          <a:prstGeom prst="rect">
            <a:avLst/>
          </a:prstGeom>
          <a:noFill/>
        </p:spPr>
      </p:pic>
      <p:sp>
        <p:nvSpPr>
          <p:cNvPr id="13" name="正方形/長方形 12"/>
          <p:cNvSpPr/>
          <p:nvPr/>
        </p:nvSpPr>
        <p:spPr>
          <a:xfrm>
            <a:off x="467544" y="404664"/>
            <a:ext cx="201622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Number Observer</a:t>
            </a:r>
            <a:endParaRPr kumimoji="1" lang="ja-JP" altLang="en-US" dirty="0"/>
          </a:p>
        </p:txBody>
      </p:sp>
      <p:sp>
        <p:nvSpPr>
          <p:cNvPr id="14" name="正方形/長方形 13"/>
          <p:cNvSpPr/>
          <p:nvPr/>
        </p:nvSpPr>
        <p:spPr>
          <a:xfrm>
            <a:off x="6444208" y="476672"/>
            <a:ext cx="187220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Graph Observer</a:t>
            </a:r>
            <a:endParaRPr kumimoji="1" lang="ja-JP" altLang="en-US" dirty="0"/>
          </a:p>
        </p:txBody>
      </p:sp>
      <p:sp>
        <p:nvSpPr>
          <p:cNvPr id="15" name="正方形/長方形 14"/>
          <p:cNvSpPr/>
          <p:nvPr/>
        </p:nvSpPr>
        <p:spPr>
          <a:xfrm>
            <a:off x="3563888" y="548680"/>
            <a:ext cx="165618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Subject</a:t>
            </a:r>
            <a:endParaRPr kumimoji="1" lang="ja-JP" altLang="en-US" dirty="0"/>
          </a:p>
        </p:txBody>
      </p:sp>
      <p:sp>
        <p:nvSpPr>
          <p:cNvPr id="23" name="雲 22"/>
          <p:cNvSpPr/>
          <p:nvPr/>
        </p:nvSpPr>
        <p:spPr>
          <a:xfrm>
            <a:off x="2267744" y="4221088"/>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24" name="Picture 6" descr="C:\Users\09se072\AppData\Local\Microsoft\Windows\Temporary Internet Files\Content.IE5\FF3T9UKT\lgi01a201308200000[1].jpg"/>
          <p:cNvPicPr>
            <a:picLocks noChangeAspect="1" noChangeArrowheads="1"/>
          </p:cNvPicPr>
          <p:nvPr/>
        </p:nvPicPr>
        <p:blipFill>
          <a:blip r:embed="rId2" cstate="print"/>
          <a:srcRect/>
          <a:stretch>
            <a:fillRect/>
          </a:stretch>
        </p:blipFill>
        <p:spPr bwMode="auto">
          <a:xfrm>
            <a:off x="648072" y="4509120"/>
            <a:ext cx="1129586" cy="1556792"/>
          </a:xfrm>
          <a:prstGeom prst="rect">
            <a:avLst/>
          </a:prstGeom>
          <a:noFill/>
        </p:spPr>
      </p:pic>
      <p:pic>
        <p:nvPicPr>
          <p:cNvPr id="25" name="Picture 7" descr="C:\Users\09se072\AppData\Local\Microsoft\Windows\Temporary Internet Files\Content.IE5\V8RWW7FE\gi01b201308200000[1].png"/>
          <p:cNvPicPr>
            <a:picLocks noChangeAspect="1" noChangeArrowheads="1"/>
          </p:cNvPicPr>
          <p:nvPr/>
        </p:nvPicPr>
        <p:blipFill>
          <a:blip r:embed="rId3" cstate="print"/>
          <a:srcRect/>
          <a:stretch>
            <a:fillRect/>
          </a:stretch>
        </p:blipFill>
        <p:spPr bwMode="auto">
          <a:xfrm flipH="1">
            <a:off x="7380312" y="4509120"/>
            <a:ext cx="1125378" cy="1578724"/>
          </a:xfrm>
          <a:prstGeom prst="rect">
            <a:avLst/>
          </a:prstGeom>
          <a:noFill/>
        </p:spPr>
      </p:pic>
      <p:sp>
        <p:nvSpPr>
          <p:cNvPr id="29" name="下矢印 28"/>
          <p:cNvSpPr/>
          <p:nvPr/>
        </p:nvSpPr>
        <p:spPr>
          <a:xfrm>
            <a:off x="3059832" y="2852936"/>
            <a:ext cx="2664296"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太陽 29"/>
          <p:cNvSpPr/>
          <p:nvPr/>
        </p:nvSpPr>
        <p:spPr>
          <a:xfrm>
            <a:off x="2771800" y="4437112"/>
            <a:ext cx="1152128" cy="1008112"/>
          </a:xfrm>
          <a:prstGeom prst="su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1" name="太陽 30"/>
          <p:cNvSpPr/>
          <p:nvPr/>
        </p:nvSpPr>
        <p:spPr>
          <a:xfrm>
            <a:off x="4932040" y="4221088"/>
            <a:ext cx="1152128" cy="1008112"/>
          </a:xfrm>
          <a:prstGeom prst="su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2" name="四角形吹き出し 31"/>
          <p:cNvSpPr/>
          <p:nvPr/>
        </p:nvSpPr>
        <p:spPr>
          <a:xfrm>
            <a:off x="0" y="3861048"/>
            <a:ext cx="2160240" cy="648072"/>
          </a:xfrm>
          <a:prstGeom prst="wedgeRectCallout">
            <a:avLst>
              <a:gd name="adj1" fmla="val -257"/>
              <a:gd name="adj2" fmla="val 7621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３つ出てきた</a:t>
            </a:r>
            <a:endParaRPr kumimoji="1" lang="ja-JP" altLang="en-US" dirty="0"/>
          </a:p>
        </p:txBody>
      </p:sp>
      <p:sp>
        <p:nvSpPr>
          <p:cNvPr id="33" name="月 32"/>
          <p:cNvSpPr/>
          <p:nvPr/>
        </p:nvSpPr>
        <p:spPr>
          <a:xfrm>
            <a:off x="3995936" y="4437112"/>
            <a:ext cx="864096" cy="864096"/>
          </a:xfrm>
          <a:prstGeom prst="moon">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吹き出し 33"/>
          <p:cNvSpPr/>
          <p:nvPr/>
        </p:nvSpPr>
        <p:spPr>
          <a:xfrm>
            <a:off x="6588224" y="3645024"/>
            <a:ext cx="2160240" cy="648072"/>
          </a:xfrm>
          <a:prstGeom prst="wedgeRectCallout">
            <a:avLst>
              <a:gd name="adj1" fmla="val -257"/>
              <a:gd name="adj2" fmla="val 7621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太陽と月が出てきた</a:t>
            </a:r>
            <a:endParaRPr kumimoji="1" lang="ja-JP" altLang="en-US" dirty="0"/>
          </a:p>
        </p:txBody>
      </p:sp>
      <p:sp>
        <p:nvSpPr>
          <p:cNvPr id="35" name="角丸四角形吹き出し 34"/>
          <p:cNvSpPr/>
          <p:nvPr/>
        </p:nvSpPr>
        <p:spPr>
          <a:xfrm>
            <a:off x="2771800" y="5805264"/>
            <a:ext cx="3456384" cy="792088"/>
          </a:xfrm>
          <a:prstGeom prst="wedgeRoundRectCallout">
            <a:avLst>
              <a:gd name="adj1" fmla="val -12382"/>
              <a:gd name="adj2" fmla="val -8500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b="1" dirty="0" smtClean="0"/>
              <a:t>変化したよ</a:t>
            </a:r>
            <a:endParaRPr kumimoji="1" lang="ja-JP" alt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07504" y="1196752"/>
            <a:ext cx="2736304"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smtClean="0"/>
              <a:t>Subject</a:t>
            </a:r>
            <a:endParaRPr kumimoji="1" lang="ja-JP" altLang="en-US" sz="2400" dirty="0"/>
          </a:p>
        </p:txBody>
      </p:sp>
      <p:sp>
        <p:nvSpPr>
          <p:cNvPr id="5" name="正方形/長方形 4"/>
          <p:cNvSpPr/>
          <p:nvPr/>
        </p:nvSpPr>
        <p:spPr>
          <a:xfrm>
            <a:off x="107504" y="1700808"/>
            <a:ext cx="4392488" cy="7200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buFont typeface="Wingdings" pitchFamily="2" charset="2"/>
              <a:buChar char="Ø"/>
            </a:pPr>
            <a:r>
              <a:rPr lang="ja-JP" altLang="en-US" dirty="0" smtClean="0"/>
              <a:t>観察</a:t>
            </a:r>
            <a:r>
              <a:rPr lang="ja-JP" altLang="en-US" dirty="0" smtClean="0"/>
              <a:t>される側</a:t>
            </a:r>
            <a:endParaRPr lang="en-US" altLang="ja-JP" dirty="0" smtClean="0"/>
          </a:p>
          <a:p>
            <a:pPr>
              <a:buFont typeface="Wingdings" pitchFamily="2" charset="2"/>
              <a:buChar char="Ø"/>
            </a:pPr>
            <a:r>
              <a:rPr kumimoji="1" lang="en-US" altLang="ja-JP" dirty="0" smtClean="0"/>
              <a:t>Observer</a:t>
            </a:r>
            <a:r>
              <a:rPr kumimoji="1" lang="ja-JP" altLang="en-US" dirty="0" smtClean="0"/>
              <a:t>を登録，削除するメソッドを持つ</a:t>
            </a:r>
            <a:endParaRPr kumimoji="1" lang="ja-JP" altLang="en-US" dirty="0"/>
          </a:p>
        </p:txBody>
      </p:sp>
      <p:sp>
        <p:nvSpPr>
          <p:cNvPr id="6" name="角丸四角形 5"/>
          <p:cNvSpPr/>
          <p:nvPr/>
        </p:nvSpPr>
        <p:spPr>
          <a:xfrm>
            <a:off x="107504" y="2708920"/>
            <a:ext cx="2736304"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smtClean="0"/>
              <a:t>Observer</a:t>
            </a:r>
            <a:endParaRPr kumimoji="1" lang="ja-JP" altLang="en-US" sz="2400" dirty="0"/>
          </a:p>
        </p:txBody>
      </p:sp>
      <p:sp>
        <p:nvSpPr>
          <p:cNvPr id="7" name="正方形/長方形 6"/>
          <p:cNvSpPr/>
          <p:nvPr/>
        </p:nvSpPr>
        <p:spPr>
          <a:xfrm>
            <a:off x="107504" y="3212976"/>
            <a:ext cx="4392488" cy="7200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buFont typeface="Wingdings" pitchFamily="2" charset="2"/>
              <a:buChar char="Ø"/>
            </a:pPr>
            <a:r>
              <a:rPr lang="ja-JP" altLang="en-US" dirty="0" smtClean="0"/>
              <a:t>観察する側</a:t>
            </a:r>
            <a:endParaRPr lang="en-US" altLang="ja-JP" dirty="0" smtClean="0"/>
          </a:p>
          <a:p>
            <a:pPr>
              <a:buFont typeface="Wingdings" pitchFamily="2" charset="2"/>
              <a:buChar char="Ø"/>
            </a:pPr>
            <a:r>
              <a:rPr kumimoji="1" lang="en-US" altLang="ja-JP" dirty="0" smtClean="0"/>
              <a:t>Subject</a:t>
            </a:r>
            <a:r>
              <a:rPr kumimoji="1" lang="ja-JP" altLang="en-US" dirty="0" smtClean="0"/>
              <a:t>側から変化したことを教えてもらう</a:t>
            </a:r>
            <a:endParaRPr kumimoji="1" lang="ja-JP" altLang="en-US" dirty="0"/>
          </a:p>
        </p:txBody>
      </p:sp>
      <p:sp>
        <p:nvSpPr>
          <p:cNvPr id="8" name="テキスト ボックス 7"/>
          <p:cNvSpPr txBox="1"/>
          <p:nvPr/>
        </p:nvSpPr>
        <p:spPr>
          <a:xfrm>
            <a:off x="179512" y="548680"/>
            <a:ext cx="4794902" cy="461665"/>
          </a:xfrm>
          <a:prstGeom prst="rect">
            <a:avLst/>
          </a:prstGeom>
          <a:noFill/>
        </p:spPr>
        <p:txBody>
          <a:bodyPr wrap="none" rtlCol="0">
            <a:spAutoFit/>
          </a:bodyPr>
          <a:lstStyle/>
          <a:p>
            <a:r>
              <a:rPr lang="ja-JP" altLang="en-US" sz="2400" dirty="0" smtClean="0"/>
              <a:t>クラス図は</a:t>
            </a:r>
            <a:r>
              <a:rPr kumimoji="1" lang="en-US" altLang="ja-JP" sz="2400" dirty="0" smtClean="0"/>
              <a:t>262</a:t>
            </a:r>
            <a:r>
              <a:rPr kumimoji="1" lang="ja-JP" altLang="en-US" sz="2400" dirty="0" smtClean="0"/>
              <a:t>ページを見てください</a:t>
            </a:r>
            <a:endParaRPr kumimoji="1" lang="ja-JP" altLang="en-US" sz="2400" dirty="0"/>
          </a:p>
        </p:txBody>
      </p:sp>
      <p:sp>
        <p:nvSpPr>
          <p:cNvPr id="13" name="雲形吹き出し 12"/>
          <p:cNvSpPr/>
          <p:nvPr/>
        </p:nvSpPr>
        <p:spPr>
          <a:xfrm>
            <a:off x="0" y="4437112"/>
            <a:ext cx="9144000" cy="1656184"/>
          </a:xfrm>
          <a:prstGeom prst="cloudCallout">
            <a:avLst>
              <a:gd name="adj1" fmla="val -20900"/>
              <a:gd name="adj2" fmla="val -58173"/>
            </a:avLst>
          </a:prstGeom>
        </p:spPr>
        <p:style>
          <a:lnRef idx="1">
            <a:schemeClr val="accent1"/>
          </a:lnRef>
          <a:fillRef idx="2">
            <a:schemeClr val="accent1"/>
          </a:fillRef>
          <a:effectRef idx="1">
            <a:schemeClr val="accent1"/>
          </a:effectRef>
          <a:fontRef idx="minor">
            <a:schemeClr val="dk1"/>
          </a:fontRef>
        </p:style>
        <p:txBody>
          <a:bodyPr lIns="36000" rIns="36000" rtlCol="0" anchor="ctr"/>
          <a:lstStyle/>
          <a:p>
            <a:pPr algn="ctr"/>
            <a:r>
              <a:rPr kumimoji="1" lang="en-US" altLang="ja-JP" dirty="0" smtClean="0"/>
              <a:t>Observer</a:t>
            </a:r>
            <a:r>
              <a:rPr kumimoji="1" lang="ja-JP" altLang="en-US" dirty="0" smtClean="0"/>
              <a:t>は観察といいながら</a:t>
            </a:r>
            <a:r>
              <a:rPr kumimoji="1" lang="en-US" altLang="ja-JP" dirty="0" smtClean="0"/>
              <a:t>Subject</a:t>
            </a:r>
            <a:r>
              <a:rPr kumimoji="1" lang="ja-JP" altLang="en-US" dirty="0" smtClean="0"/>
              <a:t>から通知を待っているだけなので、</a:t>
            </a:r>
            <a:r>
              <a:rPr kumimoji="1" lang="en-US" altLang="ja-JP" dirty="0" smtClean="0"/>
              <a:t>Publish(</a:t>
            </a:r>
            <a:r>
              <a:rPr kumimoji="1" lang="ja-JP" altLang="en-US" dirty="0" smtClean="0"/>
              <a:t>発行</a:t>
            </a:r>
            <a:r>
              <a:rPr kumimoji="1" lang="en-US" altLang="ja-JP" dirty="0" smtClean="0"/>
              <a:t>)-Subscribe(</a:t>
            </a:r>
            <a:r>
              <a:rPr kumimoji="1" lang="ja-JP" altLang="en-US" dirty="0" smtClean="0"/>
              <a:t>購読</a:t>
            </a:r>
            <a:r>
              <a:rPr kumimoji="1" lang="en-US" altLang="ja-JP" dirty="0" smtClean="0"/>
              <a:t>)</a:t>
            </a:r>
            <a:r>
              <a:rPr kumimoji="1" lang="ja-JP" altLang="en-US" dirty="0" smtClean="0"/>
              <a:t>パターンとも呼ばれる</a:t>
            </a:r>
            <a:endParaRPr kumimoji="1" lang="ja-JP" altLang="en-US" dirty="0"/>
          </a:p>
        </p:txBody>
      </p:sp>
      <p:sp>
        <p:nvSpPr>
          <p:cNvPr id="14" name="正方形/長方形 13"/>
          <p:cNvSpPr/>
          <p:nvPr/>
        </p:nvSpPr>
        <p:spPr>
          <a:xfrm>
            <a:off x="4499992" y="1700808"/>
            <a:ext cx="4464496" cy="7200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buFont typeface="Wingdings" pitchFamily="2" charset="2"/>
              <a:buChar char="Ø"/>
            </a:pPr>
            <a:r>
              <a:rPr kumimoji="1" lang="ja-JP" altLang="en-US" dirty="0" smtClean="0"/>
              <a:t>抽象化により具象クラスはどのインスタンスから観察されているか意識しない</a:t>
            </a:r>
            <a:endParaRPr kumimoji="1" lang="ja-JP" altLang="en-US" dirty="0"/>
          </a:p>
        </p:txBody>
      </p:sp>
      <p:sp>
        <p:nvSpPr>
          <p:cNvPr id="15" name="正方形/長方形 14"/>
          <p:cNvSpPr/>
          <p:nvPr/>
        </p:nvSpPr>
        <p:spPr>
          <a:xfrm>
            <a:off x="4499992" y="3212976"/>
            <a:ext cx="4464496" cy="7200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buFont typeface="Wingdings" pitchFamily="2" charset="2"/>
              <a:buChar char="Ø"/>
            </a:pPr>
            <a:r>
              <a:rPr kumimoji="1" lang="ja-JP" altLang="en-US" dirty="0" smtClean="0"/>
              <a:t>抽象化により具象クラスは観察しているクラスを意識しない</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ja-JP" altLang="en-US" dirty="0" smtClean="0"/>
              <a:t>ソースコード</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活用例</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MVC</a:t>
            </a:r>
            <a:r>
              <a:rPr kumimoji="1" lang="ja-JP" altLang="en-US" dirty="0" smtClean="0"/>
              <a:t>の</a:t>
            </a:r>
            <a:r>
              <a:rPr kumimoji="1" lang="en-US" altLang="ja-JP" dirty="0" smtClean="0"/>
              <a:t>Model</a:t>
            </a:r>
            <a:r>
              <a:rPr kumimoji="1" lang="ja-JP" altLang="en-US" dirty="0" smtClean="0"/>
              <a:t>と</a:t>
            </a:r>
            <a:r>
              <a:rPr kumimoji="1" lang="en-US" altLang="ja-JP" dirty="0" smtClean="0"/>
              <a:t>View</a:t>
            </a:r>
            <a:r>
              <a:rPr kumimoji="1" lang="ja-JP" altLang="en-US" dirty="0" smtClean="0"/>
              <a:t>の関係</a:t>
            </a:r>
            <a:endParaRPr kumimoji="1" lang="en-US" altLang="ja-JP" dirty="0" smtClean="0"/>
          </a:p>
          <a:p>
            <a:endParaRPr kumimoji="1" lang="ja-JP" altLang="en-US" dirty="0"/>
          </a:p>
        </p:txBody>
      </p:sp>
    </p:spTree>
  </p:cSld>
  <p:clrMapOvr>
    <a:masterClrMapping/>
  </p:clrMapOvr>
</p:sld>
</file>

<file path=ppt/theme/theme1.xml><?xml version="1.0" encoding="utf-8"?>
<a:theme xmlns:a="http://schemas.openxmlformats.org/drawingml/2006/main" name="TA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Title.ppt</Template>
  <TotalTime>139</TotalTime>
  <Words>115</Words>
  <Application>Microsoft Office PowerPoint</Application>
  <PresentationFormat>画面に合わせる (4:3)</PresentationFormat>
  <Paragraphs>20</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TAMA</vt:lpstr>
      <vt:lpstr>Observerパターン</vt:lpstr>
      <vt:lpstr>スライド 2</vt:lpstr>
      <vt:lpstr>スライド 3</vt:lpstr>
      <vt:lpstr>スライド 4</vt:lpstr>
      <vt:lpstr>活用例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Observerパターン</dc:title>
  <dc:creator>09se072</dc:creator>
  <cp:lastModifiedBy>09se072</cp:lastModifiedBy>
  <cp:revision>15</cp:revision>
  <dcterms:created xsi:type="dcterms:W3CDTF">2015-07-01T12:59:57Z</dcterms:created>
  <dcterms:modified xsi:type="dcterms:W3CDTF">2015-07-01T15:29:30Z</dcterms:modified>
</cp:coreProperties>
</file>