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6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EDD3D7-6B48-4B08-B560-5A12F4EB54FE}" type="datetimeFigureOut">
              <a:rPr kumimoji="1" lang="ja-JP" altLang="en-US" smtClean="0"/>
              <a:pPr/>
              <a:t>2015/6/3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CC40A1-AD24-4E70-9361-C4A5A1ADF016}" type="slidenum">
              <a:rPr kumimoji="1" lang="ja-JP" altLang="en-US" smtClean="0"/>
              <a:pPr/>
              <a:t>&lt;#&gt;</a:t>
            </a:fld>
            <a:endParaRPr kumimoji="1" lang="ja-JP" altLang="en-US"/>
          </a:p>
        </p:txBody>
      </p:sp>
    </p:spTree>
    <p:extLst>
      <p:ext uri="{BB962C8B-B14F-4D97-AF65-F5344CB8AC3E}">
        <p14:creationId xmlns="" xmlns:p14="http://schemas.microsoft.com/office/powerpoint/2010/main" val="23490802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Factory</a:t>
            </a:r>
            <a:r>
              <a:rPr kumimoji="1" lang="ja-JP" altLang="en-US" dirty="0" smtClean="0"/>
              <a:t>パターンがインスタンスを生成されるクラスとするクラスに分ける方法</a:t>
            </a:r>
            <a:endParaRPr kumimoji="1" lang="en-US" altLang="ja-JP" dirty="0" smtClean="0"/>
          </a:p>
          <a:p>
            <a:r>
              <a:rPr kumimoji="1" lang="en-US" altLang="ja-JP" dirty="0" smtClean="0"/>
              <a:t>Factory</a:t>
            </a:r>
            <a:r>
              <a:rPr kumimoji="1" lang="ja-JP" altLang="en-US" dirty="0" smtClean="0"/>
              <a:t>　</a:t>
            </a:r>
            <a:r>
              <a:rPr kumimoji="1" lang="en-US" altLang="ja-JP" dirty="0" smtClean="0"/>
              <a:t>Method</a:t>
            </a:r>
            <a:r>
              <a:rPr kumimoji="1" lang="ja-JP" altLang="en-US" dirty="0" smtClean="0"/>
              <a:t>パターンが上記の仕組みを抽象化した「フレームワーク」をサブクラスで具体化する方法</a:t>
            </a:r>
            <a:endParaRPr kumimoji="1" lang="ja-JP" altLang="en-US" dirty="0"/>
          </a:p>
        </p:txBody>
      </p:sp>
      <p:sp>
        <p:nvSpPr>
          <p:cNvPr id="4" name="スライド番号プレースホルダ 3"/>
          <p:cNvSpPr>
            <a:spLocks noGrp="1"/>
          </p:cNvSpPr>
          <p:nvPr>
            <p:ph type="sldNum" sz="quarter" idx="10"/>
          </p:nvPr>
        </p:nvSpPr>
        <p:spPr/>
        <p:txBody>
          <a:bodyPr/>
          <a:lstStyle/>
          <a:p>
            <a:fld id="{F0CC40A1-AD24-4E70-9361-C4A5A1ADF016}" type="slidenum">
              <a:rPr kumimoji="1" lang="ja-JP" altLang="en-US" smtClean="0"/>
              <a:pPr/>
              <a:t>6</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今回の例だと</a:t>
            </a:r>
            <a:r>
              <a:rPr kumimoji="1" lang="en-US" altLang="ja-JP" dirty="0" smtClean="0"/>
              <a:t>main</a:t>
            </a:r>
            <a:r>
              <a:rPr kumimoji="1" lang="ja-JP" altLang="en-US" dirty="0" smtClean="0"/>
              <a:t>文の中に</a:t>
            </a:r>
            <a:r>
              <a:rPr kumimoji="1" lang="en-US" altLang="ja-JP" dirty="0" smtClean="0"/>
              <a:t>Factory</a:t>
            </a:r>
            <a:r>
              <a:rPr kumimoji="1" lang="ja-JP" altLang="en-US" dirty="0" smtClean="0"/>
              <a:t>側のオブジェクトについての名前は一回も出てこない</a:t>
            </a:r>
            <a:endParaRPr kumimoji="1" lang="ja-JP" altLang="en-US" dirty="0"/>
          </a:p>
        </p:txBody>
      </p:sp>
      <p:sp>
        <p:nvSpPr>
          <p:cNvPr id="4" name="スライド番号プレースホルダ 3"/>
          <p:cNvSpPr>
            <a:spLocks noGrp="1"/>
          </p:cNvSpPr>
          <p:nvPr>
            <p:ph type="sldNum" sz="quarter" idx="10"/>
          </p:nvPr>
        </p:nvSpPr>
        <p:spPr/>
        <p:txBody>
          <a:bodyPr/>
          <a:lstStyle/>
          <a:p>
            <a:fld id="{F0CC40A1-AD24-4E70-9361-C4A5A1ADF016}" type="slidenum">
              <a:rPr kumimoji="1" lang="ja-JP" altLang="en-US" smtClean="0"/>
              <a:pPr/>
              <a:t>7</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9E511603-D391-4776-9542-0AB51EFAB3D7}" type="datetime1">
              <a:rPr kumimoji="1" lang="ja-JP" altLang="en-US" smtClean="0"/>
              <a:pPr/>
              <a:t>2015/6/3</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5505D796-E706-4557-9D46-D0BD6D890626}" type="datetime1">
              <a:rPr kumimoji="1" lang="ja-JP" altLang="en-US" smtClean="0"/>
              <a:pPr/>
              <a:t>2015/6/3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DAE2ADBC-8AB2-42BE-B127-D3B5A289B3E4}" type="datetime1">
              <a:rPr kumimoji="1" lang="ja-JP" altLang="en-US" smtClean="0"/>
              <a:pPr/>
              <a:t>2015/6/3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10BF216A-89D2-4F7F-B6C0-1D27505A2321}" type="datetime1">
              <a:rPr kumimoji="1" lang="ja-JP" altLang="en-US" smtClean="0"/>
              <a:pPr/>
              <a:t>2015/6/3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2000" b="1"/>
            </a:lvl1pPr>
            <a:extLst/>
          </a:lstStyle>
          <a:p>
            <a:fld id="{D2D8002D-B5B0-4BAC-B1F6-782DDCCE6D9C}" type="slidenum">
              <a:rPr kumimoji="1" lang="ja-JP" altLang="en-US" smtClean="0"/>
              <a:pPr/>
              <a:t>&lt;#&gt;</a:t>
            </a:fld>
            <a:endParaRPr kumimoji="1" lang="ja-JP" alt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8184EBF3-05EA-4D46-9438-C466AE156852}" type="datetime1">
              <a:rPr kumimoji="1" lang="ja-JP" altLang="en-US" smtClean="0"/>
              <a:pPr/>
              <a:t>2015/6/3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B42337FE-9C88-4D91-9F20-B6C586AAA9C6}" type="datetime1">
              <a:rPr kumimoji="1" lang="ja-JP" altLang="en-US" smtClean="0"/>
              <a:pPr/>
              <a:t>2015/6/3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1FFB1E58-39FE-4290-B4F5-78E902B373F0}" type="datetime1">
              <a:rPr kumimoji="1" lang="ja-JP" altLang="en-US" smtClean="0"/>
              <a:pPr/>
              <a:t>2015/6/3</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D612B6E6-C045-4DC6-95A2-B83843C62F6C}" type="datetime1">
              <a:rPr kumimoji="1" lang="ja-JP" altLang="en-US" smtClean="0"/>
              <a:pPr/>
              <a:t>2015/6/3</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9BDADA9F-4A80-4BF8-954D-CC504C755335}" type="datetime1">
              <a:rPr kumimoji="1" lang="ja-JP" altLang="en-US" smtClean="0"/>
              <a:pPr/>
              <a:t>2015/6/3</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BB9F5BEC-9AA1-4808-8749-6B5AAD66F03A}" type="datetime1">
              <a:rPr kumimoji="1" lang="ja-JP" altLang="en-US" smtClean="0"/>
              <a:pPr/>
              <a:t>2015/6/3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B6C8C3B8-8349-4530-BDCB-E8EB82345703}" type="datetime1">
              <a:rPr kumimoji="1" lang="ja-JP" altLang="en-US" smtClean="0"/>
              <a:pPr/>
              <a:t>2015/6/3</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2D8002D-B5B0-4BAC-B1F6-782DDCCE6D9C}"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4340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21B8954-2EAF-495C-A905-4E6FCFDF313A}" type="datetime1">
              <a:rPr kumimoji="1" lang="ja-JP" altLang="en-US" smtClean="0"/>
              <a:pPr/>
              <a:t>2015/6/3</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Factory Method</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spTree>
    <p:extLst>
      <p:ext uri="{BB962C8B-B14F-4D97-AF65-F5344CB8AC3E}">
        <p14:creationId xmlns="" xmlns:p14="http://schemas.microsoft.com/office/powerpoint/2010/main" val="409270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lang="ja-JP" altLang="en-US" dirty="0"/>
              <a:t>目次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a:p>
        </p:txBody>
      </p:sp>
    </p:spTree>
    <p:extLst>
      <p:ext uri="{BB962C8B-B14F-4D97-AF65-F5344CB8AC3E}">
        <p14:creationId xmlns="" xmlns:p14="http://schemas.microsoft.com/office/powerpoint/2010/main" val="320256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1.</a:t>
            </a:r>
            <a:r>
              <a:rPr kumimoji="1" lang="ja-JP" altLang="en-US" dirty="0" smtClean="0"/>
              <a:t>イメージ図</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pic>
        <p:nvPicPr>
          <p:cNvPr id="1026" name="Picture 2" descr="C:\Program Files\Microsoft Office\MEDIA\CAGCAT10\j0285360.wm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16877" y="3050733"/>
            <a:ext cx="1474013" cy="1817827"/>
          </a:xfrm>
          <a:prstGeom prst="rect">
            <a:avLst/>
          </a:prstGeom>
          <a:noFill/>
          <a:extLst>
            <a:ext uri="{909E8E84-426E-40DD-AFC4-6F175D3DCCD1}">
              <a14:hiddenFill xmlns="" xmlns:a14="http://schemas.microsoft.com/office/drawing/2010/main">
                <a:solidFill>
                  <a:srgbClr val="FFFFFF"/>
                </a:solidFill>
              </a14:hiddenFill>
            </a:ext>
          </a:extLst>
        </p:spPr>
      </p:pic>
      <p:sp>
        <p:nvSpPr>
          <p:cNvPr id="5" name="laptop"/>
          <p:cNvSpPr>
            <a:spLocks noEditPoints="1" noChangeArrowheads="1"/>
          </p:cNvSpPr>
          <p:nvPr/>
        </p:nvSpPr>
        <p:spPr bwMode="auto">
          <a:xfrm>
            <a:off x="5671592" y="2084504"/>
            <a:ext cx="1480939" cy="96906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 name="laptop"/>
          <p:cNvSpPr>
            <a:spLocks noEditPoints="1" noChangeArrowheads="1"/>
          </p:cNvSpPr>
          <p:nvPr/>
        </p:nvSpPr>
        <p:spPr bwMode="auto">
          <a:xfrm>
            <a:off x="5683349" y="3351855"/>
            <a:ext cx="1480939" cy="96906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 name="laptop"/>
          <p:cNvSpPr>
            <a:spLocks noEditPoints="1" noChangeArrowheads="1"/>
          </p:cNvSpPr>
          <p:nvPr/>
        </p:nvSpPr>
        <p:spPr bwMode="auto">
          <a:xfrm>
            <a:off x="5671592" y="4764187"/>
            <a:ext cx="1480939" cy="969069"/>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 name="右矢印 5"/>
          <p:cNvSpPr/>
          <p:nvPr/>
        </p:nvSpPr>
        <p:spPr>
          <a:xfrm rot="20254430">
            <a:off x="3337411" y="2977354"/>
            <a:ext cx="2280701" cy="70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461128" y="3483072"/>
            <a:ext cx="2280701" cy="70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1331374">
            <a:off x="3315981" y="4137573"/>
            <a:ext cx="2280701" cy="70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780899" y="5025110"/>
            <a:ext cx="1451038" cy="523220"/>
          </a:xfrm>
          <a:prstGeom prst="rect">
            <a:avLst/>
          </a:prstGeom>
          <a:noFill/>
        </p:spPr>
        <p:txBody>
          <a:bodyPr wrap="none" rtlCol="0">
            <a:spAutoFit/>
          </a:bodyPr>
          <a:lstStyle/>
          <a:p>
            <a:r>
              <a:rPr kumimoji="1" lang="en-US" altLang="ja-JP" sz="2800" dirty="0" smtClean="0"/>
              <a:t>Factory</a:t>
            </a:r>
            <a:endParaRPr kumimoji="1" lang="ja-JP" altLang="en-US" sz="2800" dirty="0"/>
          </a:p>
        </p:txBody>
      </p:sp>
      <p:sp>
        <p:nvSpPr>
          <p:cNvPr id="13" name="テキスト ボックス 12"/>
          <p:cNvSpPr txBox="1"/>
          <p:nvPr/>
        </p:nvSpPr>
        <p:spPr>
          <a:xfrm>
            <a:off x="5673801" y="6021288"/>
            <a:ext cx="1519968" cy="523220"/>
          </a:xfrm>
          <a:prstGeom prst="rect">
            <a:avLst/>
          </a:prstGeom>
          <a:noFill/>
        </p:spPr>
        <p:txBody>
          <a:bodyPr wrap="none" rtlCol="0">
            <a:spAutoFit/>
          </a:bodyPr>
          <a:lstStyle/>
          <a:p>
            <a:r>
              <a:rPr kumimoji="1" lang="en-US" altLang="ja-JP" sz="2800" dirty="0" smtClean="0"/>
              <a:t>Product</a:t>
            </a:r>
          </a:p>
        </p:txBody>
      </p:sp>
    </p:spTree>
    <p:extLst>
      <p:ext uri="{BB962C8B-B14F-4D97-AF65-F5344CB8AC3E}">
        <p14:creationId xmlns="" xmlns:p14="http://schemas.microsoft.com/office/powerpoint/2010/main" val="23875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179512" y="4437112"/>
            <a:ext cx="8280920" cy="2088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正方形/長方形 33"/>
          <p:cNvSpPr/>
          <p:nvPr/>
        </p:nvSpPr>
        <p:spPr>
          <a:xfrm>
            <a:off x="179512" y="4077072"/>
            <a:ext cx="1728192"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b="1" dirty="0" smtClean="0"/>
              <a:t>具体的な肉付け</a:t>
            </a:r>
            <a:endParaRPr kumimoji="1" lang="ja-JP" altLang="en-US" b="1" dirty="0"/>
          </a:p>
        </p:txBody>
      </p:sp>
      <p:sp>
        <p:nvSpPr>
          <p:cNvPr id="31" name="正方形/長方形 30"/>
          <p:cNvSpPr/>
          <p:nvPr/>
        </p:nvSpPr>
        <p:spPr>
          <a:xfrm>
            <a:off x="179512" y="1556792"/>
            <a:ext cx="8280920" cy="2088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4" name="タイトル 3"/>
          <p:cNvSpPr>
            <a:spLocks noGrp="1"/>
          </p:cNvSpPr>
          <p:nvPr>
            <p:ph type="title"/>
          </p:nvPr>
        </p:nvSpPr>
        <p:spPr/>
        <p:txBody>
          <a:bodyPr/>
          <a:lstStyle/>
          <a:p>
            <a:r>
              <a:rPr kumimoji="1" lang="en-US" altLang="ja-JP" dirty="0" smtClean="0"/>
              <a:t>2.</a:t>
            </a:r>
            <a:r>
              <a:rPr kumimoji="1" lang="ja-JP" altLang="en-US" dirty="0" smtClean="0"/>
              <a:t>クラス図</a:t>
            </a:r>
            <a:r>
              <a:rPr kumimoji="1" lang="en-US" altLang="ja-JP" dirty="0" smtClean="0"/>
              <a:t>(1/2)</a:t>
            </a:r>
            <a:endParaRPr kumimoji="1" lang="ja-JP" altLang="en-US" dirty="0"/>
          </a:p>
        </p:txBody>
      </p:sp>
      <p:sp>
        <p:nvSpPr>
          <p:cNvPr id="5" name="正方形/長方形 4"/>
          <p:cNvSpPr/>
          <p:nvPr/>
        </p:nvSpPr>
        <p:spPr>
          <a:xfrm>
            <a:off x="539552" y="1844824"/>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i="1" dirty="0" smtClean="0"/>
              <a:t>Creator</a:t>
            </a:r>
            <a:endParaRPr kumimoji="1" lang="ja-JP" altLang="en-US" i="1" dirty="0"/>
          </a:p>
        </p:txBody>
      </p:sp>
      <p:sp>
        <p:nvSpPr>
          <p:cNvPr id="6" name="正方形/長方形 5"/>
          <p:cNvSpPr/>
          <p:nvPr/>
        </p:nvSpPr>
        <p:spPr>
          <a:xfrm>
            <a:off x="539552" y="2204864"/>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正方形/長方形 6"/>
          <p:cNvSpPr/>
          <p:nvPr/>
        </p:nvSpPr>
        <p:spPr>
          <a:xfrm>
            <a:off x="539552" y="2348880"/>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create</a:t>
            </a:r>
          </a:p>
          <a:p>
            <a:r>
              <a:rPr lang="en-US" altLang="ja-JP" i="1" dirty="0" err="1" smtClean="0"/>
              <a:t>factoryMethod</a:t>
            </a:r>
            <a:endParaRPr kumimoji="1" lang="ja-JP" altLang="en-US" i="1" dirty="0"/>
          </a:p>
        </p:txBody>
      </p:sp>
      <p:sp>
        <p:nvSpPr>
          <p:cNvPr id="8" name="正方形/長方形 7"/>
          <p:cNvSpPr/>
          <p:nvPr/>
        </p:nvSpPr>
        <p:spPr>
          <a:xfrm>
            <a:off x="5004048" y="1844824"/>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i="1" dirty="0" smtClean="0"/>
              <a:t>Product</a:t>
            </a:r>
            <a:endParaRPr kumimoji="1" lang="ja-JP" altLang="en-US" i="1" dirty="0"/>
          </a:p>
        </p:txBody>
      </p:sp>
      <p:sp>
        <p:nvSpPr>
          <p:cNvPr id="9" name="正方形/長方形 8"/>
          <p:cNvSpPr/>
          <p:nvPr/>
        </p:nvSpPr>
        <p:spPr>
          <a:xfrm>
            <a:off x="5004048" y="2204864"/>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004048" y="2348880"/>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kumimoji="1" lang="en-US" altLang="ja-JP" i="1" dirty="0" smtClean="0"/>
              <a:t>method1</a:t>
            </a:r>
          </a:p>
          <a:p>
            <a:r>
              <a:rPr lang="en-US" altLang="ja-JP" i="1" dirty="0" smtClean="0"/>
              <a:t>method2</a:t>
            </a:r>
          </a:p>
          <a:p>
            <a:r>
              <a:rPr kumimoji="1" lang="en-US" altLang="ja-JP" i="1" dirty="0" smtClean="0"/>
              <a:t>method3</a:t>
            </a:r>
            <a:endParaRPr kumimoji="1" lang="ja-JP" altLang="en-US" i="1" dirty="0"/>
          </a:p>
        </p:txBody>
      </p:sp>
      <p:sp>
        <p:nvSpPr>
          <p:cNvPr id="11" name="正方形/長方形 10"/>
          <p:cNvSpPr/>
          <p:nvPr/>
        </p:nvSpPr>
        <p:spPr>
          <a:xfrm>
            <a:off x="539552" y="4653136"/>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ConcreteCreator</a:t>
            </a:r>
            <a:endParaRPr kumimoji="1" lang="ja-JP" altLang="en-US" dirty="0"/>
          </a:p>
        </p:txBody>
      </p:sp>
      <p:sp>
        <p:nvSpPr>
          <p:cNvPr id="12" name="正方形/長方形 11"/>
          <p:cNvSpPr/>
          <p:nvPr/>
        </p:nvSpPr>
        <p:spPr>
          <a:xfrm>
            <a:off x="539552" y="5013176"/>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539552" y="5157192"/>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lang="en-US" altLang="ja-JP" dirty="0" err="1" smtClean="0"/>
              <a:t>factoryMethod</a:t>
            </a:r>
            <a:endParaRPr kumimoji="1" lang="ja-JP" altLang="en-US" dirty="0"/>
          </a:p>
        </p:txBody>
      </p:sp>
      <p:sp>
        <p:nvSpPr>
          <p:cNvPr id="14" name="正方形/長方形 13"/>
          <p:cNvSpPr/>
          <p:nvPr/>
        </p:nvSpPr>
        <p:spPr>
          <a:xfrm>
            <a:off x="5004048" y="4653136"/>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ConcreteProduct</a:t>
            </a:r>
            <a:endParaRPr kumimoji="1" lang="ja-JP" altLang="en-US" dirty="0"/>
          </a:p>
        </p:txBody>
      </p:sp>
      <p:sp>
        <p:nvSpPr>
          <p:cNvPr id="15" name="正方形/長方形 14"/>
          <p:cNvSpPr/>
          <p:nvPr/>
        </p:nvSpPr>
        <p:spPr>
          <a:xfrm>
            <a:off x="5004048" y="5013176"/>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5004048" y="5157192"/>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lang="en-US" altLang="ja-JP" dirty="0" smtClean="0"/>
              <a:t>method1</a:t>
            </a:r>
          </a:p>
          <a:p>
            <a:r>
              <a:rPr kumimoji="1" lang="en-US" altLang="ja-JP" dirty="0" smtClean="0"/>
              <a:t>method2</a:t>
            </a:r>
          </a:p>
          <a:p>
            <a:r>
              <a:rPr lang="en-US" altLang="ja-JP" dirty="0" smtClean="0"/>
              <a:t>method3</a:t>
            </a:r>
            <a:endParaRPr kumimoji="1" lang="ja-JP" altLang="en-US" dirty="0"/>
          </a:p>
        </p:txBody>
      </p:sp>
      <p:cxnSp>
        <p:nvCxnSpPr>
          <p:cNvPr id="18" name="直線矢印コネクタ 17"/>
          <p:cNvCxnSpPr>
            <a:stCxn id="5" idx="3"/>
            <a:endCxn id="8" idx="1"/>
          </p:cNvCxnSpPr>
          <p:nvPr/>
        </p:nvCxnSpPr>
        <p:spPr>
          <a:xfrm>
            <a:off x="3563888" y="2024844"/>
            <a:ext cx="144016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1" idx="0"/>
            <a:endCxn id="7" idx="2"/>
          </p:cNvCxnSpPr>
          <p:nvPr/>
        </p:nvCxnSpPr>
        <p:spPr>
          <a:xfrm flipV="1">
            <a:off x="2051720" y="3501008"/>
            <a:ext cx="0" cy="1152128"/>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二等辺三角形 21"/>
          <p:cNvSpPr/>
          <p:nvPr/>
        </p:nvSpPr>
        <p:spPr>
          <a:xfrm>
            <a:off x="1979712" y="3501008"/>
            <a:ext cx="144016" cy="216024"/>
          </a:xfrm>
          <a:prstGeom prst="triangle">
            <a:avLst/>
          </a:prstGeom>
          <a:ln w="317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3" name="直線矢印コネクタ 22"/>
          <p:cNvCxnSpPr/>
          <p:nvPr/>
        </p:nvCxnSpPr>
        <p:spPr>
          <a:xfrm flipV="1">
            <a:off x="6588224" y="3501008"/>
            <a:ext cx="0" cy="1152128"/>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二等辺三角形 23"/>
          <p:cNvSpPr/>
          <p:nvPr/>
        </p:nvSpPr>
        <p:spPr>
          <a:xfrm>
            <a:off x="6516216" y="3501008"/>
            <a:ext cx="144016" cy="216024"/>
          </a:xfrm>
          <a:prstGeom prst="triangle">
            <a:avLst/>
          </a:prstGeom>
          <a:ln w="317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 name="直線矢印コネクタ 24"/>
          <p:cNvCxnSpPr>
            <a:stCxn id="11" idx="3"/>
            <a:endCxn id="14" idx="1"/>
          </p:cNvCxnSpPr>
          <p:nvPr/>
        </p:nvCxnSpPr>
        <p:spPr>
          <a:xfrm>
            <a:off x="3563888" y="4833156"/>
            <a:ext cx="144016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779912" y="1628800"/>
            <a:ext cx="1056700" cy="369332"/>
          </a:xfrm>
          <a:prstGeom prst="rect">
            <a:avLst/>
          </a:prstGeom>
          <a:noFill/>
        </p:spPr>
        <p:txBody>
          <a:bodyPr wrap="none" rtlCol="0">
            <a:spAutoFit/>
          </a:bodyPr>
          <a:lstStyle/>
          <a:p>
            <a:r>
              <a:rPr lang="en-US" altLang="ja-JP" dirty="0" smtClean="0"/>
              <a:t>Creates </a:t>
            </a:r>
            <a:endParaRPr kumimoji="1" lang="ja-JP" altLang="en-US" dirty="0"/>
          </a:p>
        </p:txBody>
      </p:sp>
      <p:sp>
        <p:nvSpPr>
          <p:cNvPr id="29" name="テキスト ボックス 28"/>
          <p:cNvSpPr txBox="1"/>
          <p:nvPr/>
        </p:nvSpPr>
        <p:spPr>
          <a:xfrm>
            <a:off x="3779912" y="4427820"/>
            <a:ext cx="1056700" cy="369332"/>
          </a:xfrm>
          <a:prstGeom prst="rect">
            <a:avLst/>
          </a:prstGeom>
          <a:noFill/>
        </p:spPr>
        <p:txBody>
          <a:bodyPr wrap="none" rtlCol="0">
            <a:spAutoFit/>
          </a:bodyPr>
          <a:lstStyle/>
          <a:p>
            <a:r>
              <a:rPr lang="en-US" altLang="ja-JP" dirty="0" smtClean="0"/>
              <a:t>Creates </a:t>
            </a:r>
            <a:endParaRPr kumimoji="1" lang="ja-JP" altLang="en-US" dirty="0"/>
          </a:p>
        </p:txBody>
      </p:sp>
      <p:sp>
        <p:nvSpPr>
          <p:cNvPr id="32" name="正方形/長方形 31"/>
          <p:cNvSpPr/>
          <p:nvPr/>
        </p:nvSpPr>
        <p:spPr>
          <a:xfrm>
            <a:off x="179512" y="1196752"/>
            <a:ext cx="230425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フレームワーク</a:t>
            </a:r>
            <a:endParaRPr kumimoji="1" lang="ja-JP" altLang="en-US" b="1" dirty="0"/>
          </a:p>
        </p:txBody>
      </p:sp>
    </p:spTree>
    <p:extLst>
      <p:ext uri="{BB962C8B-B14F-4D97-AF65-F5344CB8AC3E}">
        <p14:creationId xmlns="" xmlns:p14="http://schemas.microsoft.com/office/powerpoint/2010/main" val="255947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正方形/長方形 33"/>
          <p:cNvSpPr/>
          <p:nvPr/>
        </p:nvSpPr>
        <p:spPr>
          <a:xfrm>
            <a:off x="179512" y="4077072"/>
            <a:ext cx="1728192"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b="1" dirty="0" smtClean="0"/>
              <a:t>具体的な肉付け</a:t>
            </a:r>
            <a:endParaRPr kumimoji="1" lang="ja-JP" altLang="en-US" b="1" dirty="0"/>
          </a:p>
        </p:txBody>
      </p:sp>
      <p:sp>
        <p:nvSpPr>
          <p:cNvPr id="33" name="正方形/長方形 32"/>
          <p:cNvSpPr/>
          <p:nvPr/>
        </p:nvSpPr>
        <p:spPr>
          <a:xfrm>
            <a:off x="179512" y="4437112"/>
            <a:ext cx="8280920" cy="2088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正方形/長方形 30"/>
          <p:cNvSpPr/>
          <p:nvPr/>
        </p:nvSpPr>
        <p:spPr>
          <a:xfrm>
            <a:off x="179512" y="1556792"/>
            <a:ext cx="8280920" cy="2088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角丸四角形 29"/>
          <p:cNvSpPr/>
          <p:nvPr/>
        </p:nvSpPr>
        <p:spPr>
          <a:xfrm>
            <a:off x="395536" y="1556792"/>
            <a:ext cx="3312368" cy="49685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sp>
        <p:nvSpPr>
          <p:cNvPr id="4" name="タイトル 3"/>
          <p:cNvSpPr>
            <a:spLocks noGrp="1"/>
          </p:cNvSpPr>
          <p:nvPr>
            <p:ph type="title"/>
          </p:nvPr>
        </p:nvSpPr>
        <p:spPr/>
        <p:txBody>
          <a:bodyPr/>
          <a:lstStyle/>
          <a:p>
            <a:r>
              <a:rPr kumimoji="1" lang="en-US" altLang="ja-JP" dirty="0" smtClean="0"/>
              <a:t>2.</a:t>
            </a:r>
            <a:r>
              <a:rPr kumimoji="1" lang="ja-JP" altLang="en-US" dirty="0" smtClean="0"/>
              <a:t>クラス図</a:t>
            </a:r>
            <a:r>
              <a:rPr kumimoji="1" lang="en-US" altLang="ja-JP" dirty="0" smtClean="0"/>
              <a:t>(2/2)</a:t>
            </a:r>
            <a:endParaRPr kumimoji="1" lang="ja-JP" altLang="en-US" dirty="0"/>
          </a:p>
        </p:txBody>
      </p:sp>
      <p:sp>
        <p:nvSpPr>
          <p:cNvPr id="5" name="正方形/長方形 4"/>
          <p:cNvSpPr/>
          <p:nvPr/>
        </p:nvSpPr>
        <p:spPr>
          <a:xfrm>
            <a:off x="539552" y="1844824"/>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i="1" dirty="0" smtClean="0"/>
              <a:t>Creator</a:t>
            </a:r>
            <a:endParaRPr kumimoji="1" lang="ja-JP" altLang="en-US" i="1" dirty="0"/>
          </a:p>
        </p:txBody>
      </p:sp>
      <p:sp>
        <p:nvSpPr>
          <p:cNvPr id="6" name="正方形/長方形 5"/>
          <p:cNvSpPr/>
          <p:nvPr/>
        </p:nvSpPr>
        <p:spPr>
          <a:xfrm>
            <a:off x="539552" y="2204864"/>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正方形/長方形 6"/>
          <p:cNvSpPr/>
          <p:nvPr/>
        </p:nvSpPr>
        <p:spPr>
          <a:xfrm>
            <a:off x="539552" y="2348880"/>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smtClean="0"/>
              <a:t>create</a:t>
            </a:r>
            <a:endParaRPr kumimoji="1" lang="en-US" altLang="ja-JP" dirty="0" smtClean="0"/>
          </a:p>
          <a:p>
            <a:r>
              <a:rPr lang="en-US" altLang="ja-JP" i="1" dirty="0" err="1" smtClean="0"/>
              <a:t>factoryMethod</a:t>
            </a:r>
            <a:endParaRPr kumimoji="1" lang="ja-JP" altLang="en-US" i="1" dirty="0"/>
          </a:p>
        </p:txBody>
      </p:sp>
      <p:sp>
        <p:nvSpPr>
          <p:cNvPr id="8" name="正方形/長方形 7"/>
          <p:cNvSpPr/>
          <p:nvPr/>
        </p:nvSpPr>
        <p:spPr>
          <a:xfrm>
            <a:off x="5004048" y="1844824"/>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i="1" dirty="0" smtClean="0"/>
              <a:t>Product</a:t>
            </a:r>
            <a:endParaRPr kumimoji="1" lang="ja-JP" altLang="en-US" i="1" dirty="0"/>
          </a:p>
        </p:txBody>
      </p:sp>
      <p:sp>
        <p:nvSpPr>
          <p:cNvPr id="9" name="正方形/長方形 8"/>
          <p:cNvSpPr/>
          <p:nvPr/>
        </p:nvSpPr>
        <p:spPr>
          <a:xfrm>
            <a:off x="5004048" y="2204864"/>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004048" y="2348880"/>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kumimoji="1" lang="en-US" altLang="ja-JP" i="1" dirty="0" smtClean="0"/>
              <a:t>method1</a:t>
            </a:r>
          </a:p>
          <a:p>
            <a:r>
              <a:rPr lang="en-US" altLang="ja-JP" i="1" dirty="0" smtClean="0"/>
              <a:t>method2</a:t>
            </a:r>
          </a:p>
          <a:p>
            <a:r>
              <a:rPr kumimoji="1" lang="en-US" altLang="ja-JP" i="1" dirty="0" smtClean="0"/>
              <a:t>method3</a:t>
            </a:r>
            <a:endParaRPr kumimoji="1" lang="ja-JP" altLang="en-US" i="1" dirty="0"/>
          </a:p>
        </p:txBody>
      </p:sp>
      <p:sp>
        <p:nvSpPr>
          <p:cNvPr id="11" name="正方形/長方形 10"/>
          <p:cNvSpPr/>
          <p:nvPr/>
        </p:nvSpPr>
        <p:spPr>
          <a:xfrm>
            <a:off x="539552" y="4653136"/>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ConcreteCreator</a:t>
            </a:r>
            <a:endParaRPr kumimoji="1" lang="ja-JP" altLang="en-US" dirty="0"/>
          </a:p>
        </p:txBody>
      </p:sp>
      <p:sp>
        <p:nvSpPr>
          <p:cNvPr id="12" name="正方形/長方形 11"/>
          <p:cNvSpPr/>
          <p:nvPr/>
        </p:nvSpPr>
        <p:spPr>
          <a:xfrm>
            <a:off x="539552" y="5013176"/>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539552" y="5157192"/>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lang="en-US" altLang="ja-JP" dirty="0" err="1" smtClean="0"/>
              <a:t>factoryMethod</a:t>
            </a:r>
            <a:endParaRPr kumimoji="1" lang="ja-JP" altLang="en-US" dirty="0"/>
          </a:p>
        </p:txBody>
      </p:sp>
      <p:sp>
        <p:nvSpPr>
          <p:cNvPr id="14" name="正方形/長方形 13"/>
          <p:cNvSpPr/>
          <p:nvPr/>
        </p:nvSpPr>
        <p:spPr>
          <a:xfrm>
            <a:off x="5004048" y="4653136"/>
            <a:ext cx="302433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ConcreteProduct</a:t>
            </a:r>
            <a:endParaRPr kumimoji="1" lang="ja-JP" altLang="en-US" dirty="0"/>
          </a:p>
        </p:txBody>
      </p:sp>
      <p:sp>
        <p:nvSpPr>
          <p:cNvPr id="15" name="正方形/長方形 14"/>
          <p:cNvSpPr/>
          <p:nvPr/>
        </p:nvSpPr>
        <p:spPr>
          <a:xfrm>
            <a:off x="5004048" y="5013176"/>
            <a:ext cx="3024336" cy="144016"/>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5004048" y="5157192"/>
            <a:ext cx="3024336" cy="1152128"/>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r>
              <a:rPr lang="en-US" altLang="ja-JP" dirty="0" smtClean="0"/>
              <a:t>method1</a:t>
            </a:r>
          </a:p>
          <a:p>
            <a:r>
              <a:rPr kumimoji="1" lang="en-US" altLang="ja-JP" dirty="0" smtClean="0"/>
              <a:t>method2</a:t>
            </a:r>
          </a:p>
          <a:p>
            <a:r>
              <a:rPr lang="en-US" altLang="ja-JP" dirty="0" smtClean="0"/>
              <a:t>method3</a:t>
            </a:r>
            <a:endParaRPr kumimoji="1" lang="ja-JP" altLang="en-US" dirty="0"/>
          </a:p>
        </p:txBody>
      </p:sp>
      <p:cxnSp>
        <p:nvCxnSpPr>
          <p:cNvPr id="18" name="直線矢印コネクタ 17"/>
          <p:cNvCxnSpPr>
            <a:stCxn id="5" idx="3"/>
            <a:endCxn id="8" idx="1"/>
          </p:cNvCxnSpPr>
          <p:nvPr/>
        </p:nvCxnSpPr>
        <p:spPr>
          <a:xfrm>
            <a:off x="3563888" y="2024844"/>
            <a:ext cx="144016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1" idx="0"/>
            <a:endCxn id="7" idx="2"/>
          </p:cNvCxnSpPr>
          <p:nvPr/>
        </p:nvCxnSpPr>
        <p:spPr>
          <a:xfrm flipV="1">
            <a:off x="2051720" y="3501008"/>
            <a:ext cx="0" cy="1152128"/>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二等辺三角形 21"/>
          <p:cNvSpPr/>
          <p:nvPr/>
        </p:nvSpPr>
        <p:spPr>
          <a:xfrm>
            <a:off x="1979712" y="3501008"/>
            <a:ext cx="144016" cy="216024"/>
          </a:xfrm>
          <a:prstGeom prst="triangle">
            <a:avLst/>
          </a:prstGeom>
          <a:ln w="317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3" name="直線矢印コネクタ 22"/>
          <p:cNvCxnSpPr/>
          <p:nvPr/>
        </p:nvCxnSpPr>
        <p:spPr>
          <a:xfrm flipV="1">
            <a:off x="6588224" y="3501008"/>
            <a:ext cx="0" cy="1152128"/>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二等辺三角形 23"/>
          <p:cNvSpPr/>
          <p:nvPr/>
        </p:nvSpPr>
        <p:spPr>
          <a:xfrm>
            <a:off x="6516216" y="3501008"/>
            <a:ext cx="144016" cy="216024"/>
          </a:xfrm>
          <a:prstGeom prst="triangle">
            <a:avLst/>
          </a:prstGeom>
          <a:ln w="317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 name="直線矢印コネクタ 24"/>
          <p:cNvCxnSpPr>
            <a:stCxn id="11" idx="3"/>
            <a:endCxn id="14" idx="1"/>
          </p:cNvCxnSpPr>
          <p:nvPr/>
        </p:nvCxnSpPr>
        <p:spPr>
          <a:xfrm>
            <a:off x="3563888" y="4833156"/>
            <a:ext cx="1440160" cy="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779912" y="1628800"/>
            <a:ext cx="1056700" cy="369332"/>
          </a:xfrm>
          <a:prstGeom prst="rect">
            <a:avLst/>
          </a:prstGeom>
          <a:noFill/>
        </p:spPr>
        <p:txBody>
          <a:bodyPr wrap="none" rtlCol="0">
            <a:spAutoFit/>
          </a:bodyPr>
          <a:lstStyle/>
          <a:p>
            <a:r>
              <a:rPr lang="en-US" altLang="ja-JP" dirty="0" smtClean="0"/>
              <a:t>Creates </a:t>
            </a:r>
            <a:endParaRPr kumimoji="1" lang="ja-JP" altLang="en-US" dirty="0"/>
          </a:p>
        </p:txBody>
      </p:sp>
      <p:sp>
        <p:nvSpPr>
          <p:cNvPr id="29" name="テキスト ボックス 28"/>
          <p:cNvSpPr txBox="1"/>
          <p:nvPr/>
        </p:nvSpPr>
        <p:spPr>
          <a:xfrm>
            <a:off x="3779912" y="4427820"/>
            <a:ext cx="1056700" cy="369332"/>
          </a:xfrm>
          <a:prstGeom prst="rect">
            <a:avLst/>
          </a:prstGeom>
          <a:noFill/>
        </p:spPr>
        <p:txBody>
          <a:bodyPr wrap="none" rtlCol="0">
            <a:spAutoFit/>
          </a:bodyPr>
          <a:lstStyle/>
          <a:p>
            <a:r>
              <a:rPr lang="en-US" altLang="ja-JP" dirty="0" smtClean="0"/>
              <a:t>Creates </a:t>
            </a:r>
            <a:endParaRPr kumimoji="1" lang="ja-JP" altLang="en-US" dirty="0"/>
          </a:p>
        </p:txBody>
      </p:sp>
      <p:sp>
        <p:nvSpPr>
          <p:cNvPr id="32" name="正方形/長方形 31"/>
          <p:cNvSpPr/>
          <p:nvPr/>
        </p:nvSpPr>
        <p:spPr>
          <a:xfrm>
            <a:off x="179512" y="1196752"/>
            <a:ext cx="2304256" cy="360040"/>
          </a:xfrm>
          <a:prstGeom prst="rect">
            <a:avLst/>
          </a:prstGeom>
          <a:ln cmpd="sng">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フレームワーク</a:t>
            </a:r>
            <a:endParaRPr kumimoji="1" lang="ja-JP" altLang="en-US" b="1" dirty="0"/>
          </a:p>
        </p:txBody>
      </p:sp>
      <p:sp>
        <p:nvSpPr>
          <p:cNvPr id="35" name="角丸四角形吹き出し 34"/>
          <p:cNvSpPr/>
          <p:nvPr/>
        </p:nvSpPr>
        <p:spPr>
          <a:xfrm>
            <a:off x="3059832" y="908720"/>
            <a:ext cx="3600400" cy="504056"/>
          </a:xfrm>
          <a:prstGeom prst="wedgeRoundRectCallout">
            <a:avLst>
              <a:gd name="adj1" fmla="val -45515"/>
              <a:gd name="adj2" fmla="val 1059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Template Method</a:t>
            </a:r>
            <a:r>
              <a:rPr kumimoji="1" lang="ja-JP" altLang="en-US" dirty="0" smtClean="0"/>
              <a:t>パターン</a:t>
            </a:r>
            <a:endParaRPr kumimoji="1" lang="ja-JP" altLang="en-US" dirty="0"/>
          </a:p>
        </p:txBody>
      </p:sp>
    </p:spTree>
    <p:extLst>
      <p:ext uri="{BB962C8B-B14F-4D97-AF65-F5344CB8AC3E}">
        <p14:creationId xmlns="" xmlns:p14="http://schemas.microsoft.com/office/powerpoint/2010/main" val="255947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sp>
        <p:nvSpPr>
          <p:cNvPr id="4" name="タイトル 3"/>
          <p:cNvSpPr>
            <a:spLocks noGrp="1"/>
          </p:cNvSpPr>
          <p:nvPr>
            <p:ph type="title"/>
          </p:nvPr>
        </p:nvSpPr>
        <p:spPr/>
        <p:txBody>
          <a:bodyPr/>
          <a:lstStyle/>
          <a:p>
            <a:r>
              <a:rPr kumimoji="1" lang="en-US" altLang="ja-JP" dirty="0" smtClean="0"/>
              <a:t>3.</a:t>
            </a:r>
            <a:r>
              <a:rPr kumimoji="1" lang="ja-JP" altLang="en-US" dirty="0" smtClean="0"/>
              <a:t>概要</a:t>
            </a:r>
            <a:endParaRPr kumimoji="1" lang="ja-JP" altLang="en-US" dirty="0"/>
          </a:p>
        </p:txBody>
      </p:sp>
      <p:sp>
        <p:nvSpPr>
          <p:cNvPr id="5" name="正方形/長方形 4"/>
          <p:cNvSpPr/>
          <p:nvPr/>
        </p:nvSpPr>
        <p:spPr>
          <a:xfrm>
            <a:off x="179512" y="1268760"/>
            <a:ext cx="8676456"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000" dirty="0" smtClean="0"/>
              <a:t>生成されるインスタンスが持つべきインターフェースが定められたクラス</a:t>
            </a:r>
            <a:r>
              <a:rPr lang="en-US" altLang="ja-JP" sz="2000" dirty="0" smtClean="0"/>
              <a:t>(</a:t>
            </a:r>
            <a:r>
              <a:rPr lang="en-US" altLang="ja-JP" sz="2000" dirty="0" smtClean="0"/>
              <a:t>Product)</a:t>
            </a:r>
          </a:p>
          <a:p>
            <a:endParaRPr lang="en-US" altLang="ja-JP" sz="2000" dirty="0" smtClean="0"/>
          </a:p>
          <a:p>
            <a:r>
              <a:rPr lang="en-US" altLang="ja-JP" sz="2000" dirty="0" smtClean="0"/>
              <a:t>Product</a:t>
            </a:r>
            <a:r>
              <a:rPr lang="ja-JP" altLang="en-US" sz="2000" dirty="0" smtClean="0"/>
              <a:t>のインスタンス生成を行うクラス</a:t>
            </a:r>
            <a:r>
              <a:rPr lang="en-US" altLang="ja-JP" sz="2000" dirty="0" smtClean="0"/>
              <a:t>(Creator)</a:t>
            </a:r>
            <a:endParaRPr lang="ja-JP" altLang="en-US" sz="2000" dirty="0"/>
          </a:p>
        </p:txBody>
      </p:sp>
      <p:sp>
        <p:nvSpPr>
          <p:cNvPr id="6" name="正方形/長方形 5"/>
          <p:cNvSpPr/>
          <p:nvPr/>
        </p:nvSpPr>
        <p:spPr>
          <a:xfrm>
            <a:off x="179512" y="908720"/>
            <a:ext cx="241176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フレームワーク</a:t>
            </a:r>
            <a:endParaRPr kumimoji="1" lang="ja-JP" altLang="en-US" dirty="0"/>
          </a:p>
        </p:txBody>
      </p:sp>
      <p:sp>
        <p:nvSpPr>
          <p:cNvPr id="7" name="正方形/長方形 6"/>
          <p:cNvSpPr/>
          <p:nvPr/>
        </p:nvSpPr>
        <p:spPr>
          <a:xfrm>
            <a:off x="179512" y="4149080"/>
            <a:ext cx="8676456"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000" dirty="0" smtClean="0"/>
              <a:t>具体的な生成</a:t>
            </a:r>
            <a:r>
              <a:rPr lang="ja-JP" altLang="en-US" sz="2000" dirty="0" smtClean="0"/>
              <a:t>される</a:t>
            </a:r>
            <a:r>
              <a:rPr lang="ja-JP" altLang="en-US" sz="2000" dirty="0" smtClean="0"/>
              <a:t>インスタンスが</a:t>
            </a:r>
            <a:r>
              <a:rPr lang="ja-JP" altLang="en-US" sz="2000" dirty="0" smtClean="0"/>
              <a:t>定められたクラス</a:t>
            </a:r>
            <a:r>
              <a:rPr lang="en-US" altLang="ja-JP" sz="2000" dirty="0" smtClean="0"/>
              <a:t>(Concrete Product)</a:t>
            </a:r>
          </a:p>
          <a:p>
            <a:endParaRPr lang="en-US" altLang="ja-JP" sz="2000" dirty="0" smtClean="0"/>
          </a:p>
          <a:p>
            <a:r>
              <a:rPr lang="en-US" altLang="ja-JP" sz="2000" dirty="0" smtClean="0"/>
              <a:t>Concrete Product</a:t>
            </a:r>
            <a:r>
              <a:rPr lang="ja-JP" altLang="en-US" sz="2000" dirty="0" smtClean="0"/>
              <a:t>のインスタンス生成を行うクラス</a:t>
            </a:r>
            <a:r>
              <a:rPr lang="en-US" altLang="ja-JP" sz="2000" dirty="0" smtClean="0"/>
              <a:t>(Concrete Creator</a:t>
            </a:r>
            <a:r>
              <a:rPr lang="en-US" altLang="ja-JP" sz="2000" dirty="0" smtClean="0"/>
              <a:t>)</a:t>
            </a:r>
            <a:endParaRPr lang="ja-JP" altLang="en-US" sz="2000" dirty="0"/>
          </a:p>
        </p:txBody>
      </p:sp>
      <p:sp>
        <p:nvSpPr>
          <p:cNvPr id="8" name="正方形/長方形 7"/>
          <p:cNvSpPr/>
          <p:nvPr/>
        </p:nvSpPr>
        <p:spPr>
          <a:xfrm>
            <a:off x="179512" y="3789040"/>
            <a:ext cx="2411760"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具体的な肉付け</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インスタンスを生成するという</a:t>
            </a:r>
            <a:r>
              <a:rPr kumimoji="1" lang="ja-JP" altLang="en-US" smtClean="0"/>
              <a:t>処理をフレームワークとして用意しておくことで，生成する具体的なインスタンスの種類が変わっても柔軟に対応できる</a:t>
            </a:r>
            <a:endParaRPr kumimoji="1"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sp>
        <p:nvSpPr>
          <p:cNvPr id="4" name="タイトル 3"/>
          <p:cNvSpPr>
            <a:spLocks noGrp="1"/>
          </p:cNvSpPr>
          <p:nvPr>
            <p:ph type="title"/>
          </p:nvPr>
        </p:nvSpPr>
        <p:spPr/>
        <p:txBody>
          <a:bodyPr/>
          <a:lstStyle/>
          <a:p>
            <a:r>
              <a:rPr lang="en-US" altLang="ja-JP" dirty="0" smtClean="0"/>
              <a:t>4.Factory Method</a:t>
            </a:r>
            <a:r>
              <a:rPr lang="ja-JP" altLang="en-US" dirty="0" smtClean="0"/>
              <a:t>のメリット</a:t>
            </a:r>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1">
      <a:majorFont>
        <a:latin typeface="Arial"/>
        <a:ea typeface="ＭＳ Ｐゴシック"/>
        <a:cs typeface=""/>
      </a:majorFont>
      <a:minorFont>
        <a:latin typeface="Arial"/>
        <a:ea typeface="ＭＳ Ｐゴシック"/>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260</TotalTime>
  <Words>197</Words>
  <Application>Microsoft Office PowerPoint</Application>
  <PresentationFormat>画面に合わせる (4:3)</PresentationFormat>
  <Paragraphs>65</Paragraphs>
  <Slides>7</Slides>
  <Notes>2</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ビジネス</vt:lpstr>
      <vt:lpstr>Factory Method</vt:lpstr>
      <vt:lpstr>目次</vt:lpstr>
      <vt:lpstr>1.イメージ図</vt:lpstr>
      <vt:lpstr>2.クラス図(1/2)</vt:lpstr>
      <vt:lpstr>2.クラス図(2/2)</vt:lpstr>
      <vt:lpstr>3.概要</vt:lpstr>
      <vt:lpstr>4.Factory Methodのメリット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稲本　裕貴</dc:creator>
  <cp:lastModifiedBy>09se072</cp:lastModifiedBy>
  <cp:revision>13</cp:revision>
  <dcterms:created xsi:type="dcterms:W3CDTF">2015-06-01T23:40:13Z</dcterms:created>
  <dcterms:modified xsi:type="dcterms:W3CDTF">2015-06-03T11:44:00Z</dcterms:modified>
</cp:coreProperties>
</file>