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7" r:id="rId8"/>
    <p:sldId id="266" r:id="rId9"/>
    <p:sldId id="264" r:id="rId10"/>
    <p:sldId id="268" r:id="rId11"/>
    <p:sldId id="270" r:id="rId12"/>
    <p:sldId id="271" r:id="rId13"/>
    <p:sldId id="272" r:id="rId14"/>
    <p:sldId id="275" r:id="rId15"/>
    <p:sldId id="274" r:id="rId16"/>
    <p:sldId id="276" r:id="rId17"/>
    <p:sldId id="278" r:id="rId18"/>
    <p:sldId id="280" r:id="rId19"/>
    <p:sldId id="279" r:id="rId20"/>
    <p:sldId id="282" r:id="rId21"/>
    <p:sldId id="281" r:id="rId22"/>
    <p:sldId id="283" r:id="rId23"/>
    <p:sldId id="284" r:id="rId24"/>
    <p:sldId id="287" r:id="rId25"/>
    <p:sldId id="288" r:id="rId26"/>
    <p:sldId id="285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300" r:id="rId37"/>
    <p:sldId id="299" r:id="rId38"/>
    <p:sldId id="301" r:id="rId39"/>
    <p:sldId id="303" r:id="rId40"/>
    <p:sldId id="304" r:id="rId41"/>
    <p:sldId id="305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FF"/>
    <a:srgbClr val="FF4B00"/>
    <a:srgbClr val="03A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9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3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4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51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11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2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DD80-5D44-4875-9DFF-31AF4B02B8D9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83D1-49AD-4649-8C35-3BE0036F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36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8A0A-39BC-4E6A-AEBD-56DD88888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US" altLang="ja-JP" dirty="0"/>
              <a:t>Chapter 3 </a:t>
            </a:r>
            <a:br>
              <a:rPr lang="en-US" altLang="ja-JP" dirty="0"/>
            </a:br>
            <a:r>
              <a:rPr lang="en-US" altLang="ja-JP" dirty="0"/>
              <a:t>More than one likelihood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A3D280E5-2AD7-450A-8648-740CDB914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603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B9D9A0-ECB8-4980-849C-78FF30B0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51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sz="2400" dirty="0"/>
              <a:t># </a:t>
            </a:r>
            <a:r>
              <a:rPr lang="en-US" altLang="ja-JP" sz="2400" dirty="0" err="1"/>
              <a:t>Inla</a:t>
            </a:r>
            <a:r>
              <a:rPr lang="en-US" altLang="ja-JP" sz="2400" dirty="0"/>
              <a:t>()</a:t>
            </a:r>
            <a:r>
              <a:rPr lang="ja-JP" altLang="en-US" sz="2400" dirty="0"/>
              <a:t>に渡すデータの整形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100" dirty="0"/>
          </a:p>
          <a:p>
            <a:pPr marL="0" indent="0">
              <a:buNone/>
            </a:pPr>
            <a:r>
              <a:rPr lang="en-US" altLang="ja-JP" sz="2600" dirty="0"/>
              <a:t>stack1 &lt;- </a:t>
            </a:r>
            <a:r>
              <a:rPr lang="en-US" altLang="ja-JP" sz="2600" dirty="0" err="1"/>
              <a:t>inla.stack</a:t>
            </a:r>
            <a:r>
              <a:rPr lang="en-US" altLang="ja-JP" sz="2600" dirty="0"/>
              <a:t>(</a:t>
            </a:r>
          </a:p>
          <a:p>
            <a:pPr marL="0" indent="0">
              <a:buNone/>
            </a:pPr>
            <a:r>
              <a:rPr lang="en-US" altLang="ja-JP" sz="2600" dirty="0"/>
              <a:t>  data = list(y = </a:t>
            </a:r>
            <a:r>
              <a:rPr lang="en-US" altLang="ja-JP" sz="2600" dirty="0" err="1"/>
              <a:t>cbind</a:t>
            </a:r>
            <a:r>
              <a:rPr lang="en-US" altLang="ja-JP" sz="2600" dirty="0"/>
              <a:t>(</a:t>
            </a:r>
            <a:r>
              <a:rPr lang="en-US" altLang="ja-JP" sz="2600" dirty="0" err="1"/>
              <a:t>as.vector</a:t>
            </a:r>
            <a:r>
              <a:rPr lang="en-US" altLang="ja-JP" sz="2600" dirty="0"/>
              <a:t>(y1), NA, NA)),</a:t>
            </a:r>
          </a:p>
          <a:p>
            <a:pPr marL="0" indent="0">
              <a:buNone/>
            </a:pPr>
            <a:r>
              <a:rPr lang="en-US" altLang="ja-JP" sz="2600" dirty="0"/>
              <a:t>  A = list(A1), </a:t>
            </a:r>
          </a:p>
          <a:p>
            <a:pPr marL="0" indent="0">
              <a:buNone/>
            </a:pPr>
            <a:r>
              <a:rPr lang="en-US" altLang="ja-JP" sz="2600" dirty="0"/>
              <a:t>  effects = list(list(</a:t>
            </a:r>
            <a:r>
              <a:rPr lang="en-US" altLang="ja-JP" sz="2600" u="sng" dirty="0"/>
              <a:t>intercept1 = 1</a:t>
            </a:r>
            <a:r>
              <a:rPr lang="en-US" altLang="ja-JP" sz="2600" dirty="0"/>
              <a:t>, </a:t>
            </a:r>
            <a:r>
              <a:rPr lang="en-US" altLang="ja-JP" sz="2600" u="sng" dirty="0"/>
              <a:t>s1 = 1:spde$n.spde</a:t>
            </a:r>
            <a:r>
              <a:rPr lang="en-US" altLang="ja-JP" sz="2600" dirty="0"/>
              <a:t>))) </a:t>
            </a:r>
          </a:p>
          <a:p>
            <a:pPr marL="0" indent="0">
              <a:buNone/>
            </a:pPr>
            <a:endParaRPr lang="en-US" altLang="ja-JP" sz="100" dirty="0"/>
          </a:p>
          <a:p>
            <a:pPr marL="0" indent="0">
              <a:buNone/>
            </a:pPr>
            <a:r>
              <a:rPr lang="en-US" altLang="ja-JP" sz="1600" dirty="0"/>
              <a:t>stack2 &lt;- </a:t>
            </a:r>
            <a:r>
              <a:rPr lang="en-US" altLang="ja-JP" sz="1600" dirty="0" err="1"/>
              <a:t>inla.stack</a:t>
            </a:r>
            <a:r>
              <a:rPr lang="en-US" altLang="ja-JP" sz="1600" dirty="0"/>
              <a:t>(</a:t>
            </a:r>
          </a:p>
          <a:p>
            <a:pPr marL="0" indent="0">
              <a:buNone/>
            </a:pPr>
            <a:r>
              <a:rPr lang="en-US" altLang="ja-JP" sz="1600" dirty="0"/>
              <a:t>  data = list(y = </a:t>
            </a:r>
            <a:r>
              <a:rPr lang="en-US" altLang="ja-JP" sz="1600" dirty="0" err="1"/>
              <a:t>cbind</a:t>
            </a:r>
            <a:r>
              <a:rPr lang="en-US" altLang="ja-JP" sz="1600" dirty="0"/>
              <a:t>(NA, </a:t>
            </a:r>
            <a:r>
              <a:rPr lang="en-US" altLang="ja-JP" sz="1600" dirty="0" err="1"/>
              <a:t>as.vector</a:t>
            </a:r>
            <a:r>
              <a:rPr lang="en-US" altLang="ja-JP" sz="1600" dirty="0"/>
              <a:t>(y2), NA)),</a:t>
            </a:r>
          </a:p>
          <a:p>
            <a:pPr marL="0" indent="0">
              <a:buNone/>
            </a:pPr>
            <a:r>
              <a:rPr lang="en-US" altLang="ja-JP" sz="1600" dirty="0"/>
              <a:t>  A = list(A2), </a:t>
            </a:r>
          </a:p>
          <a:p>
            <a:pPr marL="0" indent="0">
              <a:buNone/>
            </a:pPr>
            <a:r>
              <a:rPr lang="en-US" altLang="ja-JP" sz="1600" dirty="0"/>
              <a:t>  effects = list(list(intercept2 = 1, s2 = 1:spde$n.spde, s12 = 1:spde$n.spde)))</a:t>
            </a:r>
          </a:p>
          <a:p>
            <a:pPr marL="0" indent="0">
              <a:buNone/>
            </a:pPr>
            <a:endParaRPr lang="en-US" altLang="ja-JP" sz="100" dirty="0"/>
          </a:p>
          <a:p>
            <a:pPr marL="0" indent="0">
              <a:buNone/>
            </a:pPr>
            <a:r>
              <a:rPr lang="en-US" altLang="ja-JP" sz="1600" dirty="0"/>
              <a:t>stack3 &lt;- </a:t>
            </a:r>
            <a:r>
              <a:rPr lang="en-US" altLang="ja-JP" sz="1600" dirty="0" err="1"/>
              <a:t>inla.stack</a:t>
            </a:r>
            <a:r>
              <a:rPr lang="en-US" altLang="ja-JP" sz="1600" dirty="0"/>
              <a:t>(</a:t>
            </a:r>
          </a:p>
          <a:p>
            <a:pPr marL="0" indent="0">
              <a:buNone/>
            </a:pPr>
            <a:r>
              <a:rPr lang="en-US" altLang="ja-JP" sz="1600" dirty="0"/>
              <a:t>  data = list(y = </a:t>
            </a:r>
            <a:r>
              <a:rPr lang="en-US" altLang="ja-JP" sz="1600" dirty="0" err="1"/>
              <a:t>cbind</a:t>
            </a:r>
            <a:r>
              <a:rPr lang="en-US" altLang="ja-JP" sz="1600" dirty="0"/>
              <a:t>(NA, NA, </a:t>
            </a:r>
            <a:r>
              <a:rPr lang="en-US" altLang="ja-JP" sz="1600" dirty="0" err="1"/>
              <a:t>as.vector</a:t>
            </a:r>
            <a:r>
              <a:rPr lang="en-US" altLang="ja-JP" sz="1600" dirty="0"/>
              <a:t>(y3))),</a:t>
            </a:r>
          </a:p>
          <a:p>
            <a:pPr marL="0" indent="0">
              <a:buNone/>
            </a:pPr>
            <a:r>
              <a:rPr lang="en-US" altLang="ja-JP" sz="1600" dirty="0"/>
              <a:t>  A = list(A3), </a:t>
            </a:r>
          </a:p>
          <a:p>
            <a:pPr marL="0" indent="0">
              <a:buNone/>
            </a:pPr>
            <a:r>
              <a:rPr lang="en-US" altLang="ja-JP" sz="1600" dirty="0"/>
              <a:t>  effects = list(list(intercept3 = 1, s3 = 1:spde$n.spde, s13 = 1:spde$n.spde, s23 = 1:spde$n.spde)))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stack &lt;- </a:t>
            </a:r>
            <a:r>
              <a:rPr lang="en-US" altLang="ja-JP" sz="2400" dirty="0" err="1"/>
              <a:t>inla.stack</a:t>
            </a:r>
            <a:r>
              <a:rPr lang="en-US" altLang="ja-JP" sz="2400" dirty="0"/>
              <a:t>(stack1, stack2, stack3)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99A900-8697-42FF-B78E-4C5B0EED0D62}"/>
              </a:ext>
            </a:extLst>
          </p:cNvPr>
          <p:cNvSpPr txBox="1"/>
          <p:nvPr/>
        </p:nvSpPr>
        <p:spPr>
          <a:xfrm>
            <a:off x="3866606" y="3050967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頂点のインデックス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E5C03D-FC4C-4785-BB26-D9191F1C0F0B}"/>
              </a:ext>
            </a:extLst>
          </p:cNvPr>
          <p:cNvSpPr txBox="1"/>
          <p:nvPr/>
        </p:nvSpPr>
        <p:spPr>
          <a:xfrm>
            <a:off x="2608214" y="3042258"/>
            <a:ext cx="108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切片𝛼</a:t>
            </a:r>
            <a:r>
              <a:rPr kumimoji="1" lang="en-US" altLang="ja-JP" dirty="0"/>
              <a:t>_1</a:t>
            </a:r>
            <a:endParaRPr kumimoji="1" lang="ja-JP" altLang="en-US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732FBD0B-7A06-4E39-B11E-63211B5B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4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29003-B9A8-4FBD-9CE5-2EFDB97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66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 dirty="0"/>
              <a:t>誤差項の精度の事前分布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 err="1"/>
              <a:t>hyper.eps</a:t>
            </a:r>
            <a:r>
              <a:rPr lang="en-US" altLang="ja-JP" sz="2200" dirty="0"/>
              <a:t> &lt;- list(hyper = list(theta = list(prior = '</a:t>
            </a:r>
            <a:r>
              <a:rPr lang="en-US" altLang="ja-JP" sz="2200" dirty="0" err="1"/>
              <a:t>pc.prec</a:t>
            </a:r>
            <a:r>
              <a:rPr lang="en-US" altLang="ja-JP" sz="2200" dirty="0"/>
              <a:t>', </a:t>
            </a:r>
          </a:p>
          <a:p>
            <a:pPr marL="0" indent="0">
              <a:buNone/>
            </a:pPr>
            <a:r>
              <a:rPr lang="en-US" altLang="ja-JP" sz="2200" dirty="0"/>
              <a:t>  param = c(1, 0.01))))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計算時間節約のため初期値を設定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theta.ini &lt;- c(log(1 / e.sd^2), </a:t>
            </a:r>
          </a:p>
          <a:p>
            <a:pPr marL="0" indent="0">
              <a:buNone/>
            </a:pPr>
            <a:r>
              <a:rPr lang="en-US" altLang="ja-JP" sz="2200" dirty="0"/>
              <a:t>  c(log(range), </a:t>
            </a:r>
          </a:p>
          <a:p>
            <a:pPr marL="0" indent="0">
              <a:buNone/>
            </a:pPr>
            <a:r>
              <a:rPr lang="en-US" altLang="ja-JP" sz="2200" dirty="0"/>
              <a:t>    log(sqrt(</a:t>
            </a:r>
            <a:r>
              <a:rPr lang="en-US" altLang="ja-JP" sz="2200" dirty="0" err="1"/>
              <a:t>m.var</a:t>
            </a:r>
            <a:r>
              <a:rPr lang="en-US" altLang="ja-JP" sz="2200" dirty="0"/>
              <a:t>)))[c(1, 4, 2, 5, 3, 6)], beta)</a:t>
            </a:r>
          </a:p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ja-JP" altLang="en-US" sz="2200" dirty="0"/>
              <a:t>ちょっとノイズを入れる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theta.ini = theta.ini + </a:t>
            </a:r>
            <a:r>
              <a:rPr lang="en-US" altLang="ja-JP" sz="2200" dirty="0" err="1"/>
              <a:t>rnorm</a:t>
            </a:r>
            <a:r>
              <a:rPr lang="en-US" altLang="ja-JP" sz="2200" dirty="0"/>
              <a:t>(length(theta.ini), 0, 0.1)</a:t>
            </a:r>
          </a:p>
        </p:txBody>
      </p:sp>
    </p:spTree>
    <p:extLst>
      <p:ext uri="{BB962C8B-B14F-4D97-AF65-F5344CB8AC3E}">
        <p14:creationId xmlns:p14="http://schemas.microsoft.com/office/powerpoint/2010/main" val="128496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29003-B9A8-4FBD-9CE5-2EFDB97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66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en-US" altLang="ja-JP" sz="2200" dirty="0" err="1"/>
              <a:t>inla</a:t>
            </a:r>
            <a:r>
              <a:rPr lang="en-US" altLang="ja-JP" sz="2200" dirty="0"/>
              <a:t>()</a:t>
            </a:r>
            <a:r>
              <a:rPr lang="ja-JP" altLang="en-US" sz="2200" dirty="0"/>
              <a:t>でパラメーター推定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result &lt;- </a:t>
            </a:r>
            <a:r>
              <a:rPr lang="en-US" altLang="ja-JP" sz="2200" dirty="0" err="1"/>
              <a:t>inla</a:t>
            </a:r>
            <a:r>
              <a:rPr lang="en-US" altLang="ja-JP" sz="2200" dirty="0"/>
              <a:t>(form, rep('gaussian', 3), </a:t>
            </a:r>
          </a:p>
          <a:p>
            <a:pPr marL="0" indent="0">
              <a:buNone/>
            </a:pPr>
            <a:r>
              <a:rPr lang="en-US" altLang="ja-JP" sz="2200" dirty="0"/>
              <a:t>  data = </a:t>
            </a:r>
            <a:r>
              <a:rPr lang="en-US" altLang="ja-JP" sz="2200" dirty="0" err="1"/>
              <a:t>inla.stack.data</a:t>
            </a:r>
            <a:r>
              <a:rPr lang="en-US" altLang="ja-JP" sz="2200" dirty="0"/>
              <a:t>(stack), 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control.family</a:t>
            </a:r>
            <a:r>
              <a:rPr lang="en-US" altLang="ja-JP" sz="2200" dirty="0"/>
              <a:t> = list(</a:t>
            </a:r>
            <a:r>
              <a:rPr lang="en-US" altLang="ja-JP" sz="2200" dirty="0" err="1"/>
              <a:t>hyper.eps</a:t>
            </a:r>
            <a:r>
              <a:rPr lang="en-US" altLang="ja-JP" sz="2200" dirty="0"/>
              <a:t>, </a:t>
            </a:r>
            <a:r>
              <a:rPr lang="en-US" altLang="ja-JP" sz="2200" dirty="0" err="1"/>
              <a:t>hyper.eps</a:t>
            </a:r>
            <a:r>
              <a:rPr lang="en-US" altLang="ja-JP" sz="2200" dirty="0"/>
              <a:t>, </a:t>
            </a:r>
            <a:r>
              <a:rPr lang="en-US" altLang="ja-JP" sz="2200" dirty="0" err="1"/>
              <a:t>hyper.eps</a:t>
            </a:r>
            <a:r>
              <a:rPr lang="en-US" altLang="ja-JP" sz="2200" dirty="0"/>
              <a:t>), 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control.predictor</a:t>
            </a:r>
            <a:r>
              <a:rPr lang="en-US" altLang="ja-JP" sz="2200" dirty="0"/>
              <a:t> = list(A = </a:t>
            </a:r>
            <a:r>
              <a:rPr lang="en-US" altLang="ja-JP" sz="2200" dirty="0" err="1"/>
              <a:t>inla.stack.A</a:t>
            </a:r>
            <a:r>
              <a:rPr lang="en-US" altLang="ja-JP" sz="2200" dirty="0"/>
              <a:t>(stack)),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control.mode</a:t>
            </a:r>
            <a:r>
              <a:rPr lang="en-US" altLang="ja-JP" sz="2200" dirty="0"/>
              <a:t> = list(theta = theta.ini, restart = TRUE),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control.inla</a:t>
            </a:r>
            <a:r>
              <a:rPr lang="en-US" altLang="ja-JP" sz="2200" dirty="0"/>
              <a:t> = list(</a:t>
            </a:r>
            <a:r>
              <a:rPr lang="en-US" altLang="ja-JP" sz="2200" dirty="0" err="1"/>
              <a:t>int.strategy</a:t>
            </a:r>
            <a:r>
              <a:rPr lang="en-US" altLang="ja-JP" sz="2200" dirty="0"/>
              <a:t> = ‘eb’)) #</a:t>
            </a:r>
            <a:r>
              <a:rPr lang="ja-JP" altLang="en-US" sz="2200" dirty="0"/>
              <a:t>経験ベイズを指定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&gt; </a:t>
            </a:r>
            <a:r>
              <a:rPr lang="en-US" altLang="ja-JP" sz="2200" dirty="0" err="1"/>
              <a:t>result$cpu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       Pre    </a:t>
            </a:r>
            <a:r>
              <a:rPr lang="ja-JP" altLang="en-US" sz="2200" dirty="0"/>
              <a:t>    </a:t>
            </a:r>
            <a:r>
              <a:rPr lang="en-US" altLang="ja-JP" sz="2200" dirty="0"/>
              <a:t>Running        Post             Total </a:t>
            </a:r>
          </a:p>
          <a:p>
            <a:pPr marL="0" indent="0">
              <a:buNone/>
            </a:pPr>
            <a:r>
              <a:rPr lang="en-US" altLang="ja-JP" sz="2200" dirty="0"/>
              <a:t> 2.5085869 26.1219492  0.2660849 28.8966210 </a:t>
            </a:r>
          </a:p>
        </p:txBody>
      </p:sp>
    </p:spTree>
    <p:extLst>
      <p:ext uri="{BB962C8B-B14F-4D97-AF65-F5344CB8AC3E}">
        <p14:creationId xmlns:p14="http://schemas.microsoft.com/office/powerpoint/2010/main" val="324594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457"/>
            <a:ext cx="7886700" cy="1325563"/>
          </a:xfrm>
        </p:spPr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29003-B9A8-4FBD-9CE5-2EFDB97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5915"/>
            <a:ext cx="7886700" cy="4366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 err="1"/>
              <a:t>result$mode$theta</a:t>
            </a:r>
            <a:endParaRPr lang="en-US" altLang="ja-JP" sz="2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C00A80-6745-47DF-9021-6F26B102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44" y="1809249"/>
            <a:ext cx="5811912" cy="472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6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83514"/>
            <a:ext cx="7886700" cy="1325563"/>
          </a:xfrm>
        </p:spPr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29003-B9A8-4FBD-9CE5-2EFDB97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1414"/>
            <a:ext cx="7886700" cy="5715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200" dirty="0"/>
              <a:t>精度を標準偏差へ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p.sd &lt;- </a:t>
            </a:r>
            <a:r>
              <a:rPr lang="en-US" altLang="ja-JP" sz="2200" dirty="0" err="1"/>
              <a:t>lapply</a:t>
            </a:r>
            <a:r>
              <a:rPr lang="en-US" altLang="ja-JP" sz="2200" dirty="0"/>
              <a:t>(</a:t>
            </a:r>
            <a:r>
              <a:rPr lang="en-US" altLang="ja-JP" sz="2200" dirty="0" err="1"/>
              <a:t>result$internal.marginals.hyperpar</a:t>
            </a:r>
            <a:r>
              <a:rPr lang="en-US" altLang="ja-JP" sz="2200" dirty="0"/>
              <a:t>[1:3],</a:t>
            </a:r>
          </a:p>
          <a:p>
            <a:pPr marL="0" indent="0">
              <a:buNone/>
            </a:pPr>
            <a:r>
              <a:rPr lang="en-US" altLang="ja-JP" sz="2200" dirty="0"/>
              <a:t>  function(m) {</a:t>
            </a:r>
          </a:p>
          <a:p>
            <a:pPr marL="0" indent="0">
              <a:buNone/>
            </a:pPr>
            <a:r>
              <a:rPr lang="en-US" altLang="ja-JP" sz="2200" dirty="0"/>
              <a:t>    </a:t>
            </a:r>
            <a:r>
              <a:rPr lang="en-US" altLang="ja-JP" sz="2200" dirty="0" err="1"/>
              <a:t>inla.tmarginal</a:t>
            </a:r>
            <a:r>
              <a:rPr lang="en-US" altLang="ja-JP" sz="2200" dirty="0"/>
              <a:t>(function(x) 1 / sqrt(exp(x)), m)</a:t>
            </a:r>
          </a:p>
          <a:p>
            <a:pPr marL="0" indent="0">
              <a:buNone/>
            </a:pPr>
            <a:r>
              <a:rPr lang="en-US" altLang="ja-JP" sz="2200" dirty="0"/>
              <a:t>  })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事後分布の要約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tabcrp1 &lt;- </a:t>
            </a:r>
            <a:r>
              <a:rPr lang="en-US" altLang="ja-JP" sz="2200" dirty="0" err="1"/>
              <a:t>cbind</a:t>
            </a:r>
            <a:r>
              <a:rPr lang="en-US" altLang="ja-JP" sz="2200" dirty="0"/>
              <a:t>(true = alpha, </a:t>
            </a:r>
            <a:r>
              <a:rPr lang="en-US" altLang="ja-JP" sz="2200" dirty="0" err="1"/>
              <a:t>result$summary.fixed</a:t>
            </a:r>
            <a:r>
              <a:rPr lang="en-US" altLang="ja-JP" sz="2200" dirty="0"/>
              <a:t>[, c(1:3, 5)])</a:t>
            </a:r>
          </a:p>
          <a:p>
            <a:pPr marL="0" indent="0">
              <a:buNone/>
            </a:pPr>
            <a:r>
              <a:rPr lang="en-US" altLang="ja-JP" sz="2200" dirty="0"/>
              <a:t>tabcrp2 &lt;- </a:t>
            </a:r>
            <a:r>
              <a:rPr lang="en-US" altLang="ja-JP" sz="2200" dirty="0" err="1"/>
              <a:t>cbind</a:t>
            </a:r>
            <a:r>
              <a:rPr lang="en-US" altLang="ja-JP" sz="2200" dirty="0"/>
              <a:t>(</a:t>
            </a:r>
          </a:p>
          <a:p>
            <a:pPr marL="0" indent="0">
              <a:buNone/>
            </a:pPr>
            <a:r>
              <a:rPr lang="en-US" altLang="ja-JP" sz="2200" dirty="0"/>
              <a:t>  true = c(e = e.sd), </a:t>
            </a:r>
          </a:p>
          <a:p>
            <a:pPr marL="0" indent="0">
              <a:buNone/>
            </a:pPr>
            <a:r>
              <a:rPr lang="en-US" altLang="ja-JP" sz="2200" dirty="0"/>
              <a:t>  t(</a:t>
            </a:r>
            <a:r>
              <a:rPr lang="en-US" altLang="ja-JP" sz="2200" dirty="0" err="1"/>
              <a:t>sapply</a:t>
            </a:r>
            <a:r>
              <a:rPr lang="en-US" altLang="ja-JP" sz="2200" dirty="0"/>
              <a:t>(p.sd, function(m) </a:t>
            </a:r>
          </a:p>
          <a:p>
            <a:pPr marL="0" indent="0">
              <a:buNone/>
            </a:pPr>
            <a:r>
              <a:rPr lang="en-US" altLang="ja-JP" sz="2200" dirty="0"/>
              <a:t>    </a:t>
            </a:r>
            <a:r>
              <a:rPr lang="en-US" altLang="ja-JP" sz="2200" dirty="0" err="1"/>
              <a:t>unlist</a:t>
            </a:r>
            <a:r>
              <a:rPr lang="en-US" altLang="ja-JP" sz="2200" dirty="0"/>
              <a:t>(</a:t>
            </a:r>
            <a:r>
              <a:rPr lang="en-US" altLang="ja-JP" sz="2200" dirty="0" err="1"/>
              <a:t>inla.zmarginal</a:t>
            </a:r>
            <a:r>
              <a:rPr lang="en-US" altLang="ja-JP" sz="2200" dirty="0"/>
              <a:t>(m, silent = TRUE))[c(1:3, 7)])))</a:t>
            </a:r>
          </a:p>
          <a:p>
            <a:pPr marL="0" indent="0">
              <a:buNone/>
            </a:pPr>
            <a:r>
              <a:rPr lang="en-US" altLang="ja-JP" sz="2200" dirty="0" err="1"/>
              <a:t>colnames</a:t>
            </a:r>
            <a:r>
              <a:rPr lang="en-US" altLang="ja-JP" sz="2200" dirty="0"/>
              <a:t>(tabcrp2) &lt;- </a:t>
            </a:r>
            <a:r>
              <a:rPr lang="en-US" altLang="ja-JP" sz="2200" dirty="0" err="1"/>
              <a:t>colnames</a:t>
            </a:r>
            <a:r>
              <a:rPr lang="en-US" altLang="ja-JP" sz="2200" dirty="0"/>
              <a:t>(tabcrp1)</a:t>
            </a:r>
          </a:p>
          <a:p>
            <a:pPr marL="0" indent="0">
              <a:buNone/>
            </a:pPr>
            <a:r>
              <a:rPr lang="en-US" altLang="ja-JP" sz="2200" dirty="0"/>
              <a:t>tabcrp3 &lt;- </a:t>
            </a:r>
            <a:r>
              <a:rPr lang="en-US" altLang="ja-JP" sz="2200" dirty="0" err="1"/>
              <a:t>cbind</a:t>
            </a:r>
            <a:r>
              <a:rPr lang="en-US" altLang="ja-JP" sz="2200" dirty="0"/>
              <a:t>(</a:t>
            </a:r>
          </a:p>
          <a:p>
            <a:pPr marL="0" indent="0">
              <a:buNone/>
            </a:pPr>
            <a:r>
              <a:rPr lang="en-US" altLang="ja-JP" sz="2200" dirty="0"/>
              <a:t>  true = beta, </a:t>
            </a:r>
            <a:r>
              <a:rPr lang="en-US" altLang="ja-JP" sz="2200" dirty="0" err="1"/>
              <a:t>result$summary.hyperpar</a:t>
            </a:r>
            <a:r>
              <a:rPr lang="en-US" altLang="ja-JP" sz="2200" dirty="0"/>
              <a:t>[10:12, c(1:3, 5)])</a:t>
            </a:r>
          </a:p>
          <a:p>
            <a:pPr marL="0" indent="0">
              <a:buNone/>
            </a:pPr>
            <a:r>
              <a:rPr lang="en-US" altLang="ja-JP" sz="2200" dirty="0" err="1"/>
              <a:t>tabcrp</a:t>
            </a:r>
            <a:r>
              <a:rPr lang="en-US" altLang="ja-JP" sz="2200" dirty="0"/>
              <a:t> &lt;- </a:t>
            </a:r>
            <a:r>
              <a:rPr lang="en-US" altLang="ja-JP" sz="2200" dirty="0" err="1"/>
              <a:t>rbind</a:t>
            </a:r>
            <a:r>
              <a:rPr lang="en-US" altLang="ja-JP" sz="2200" dirty="0"/>
              <a:t>(tabcrp1, tabcrp2, tabcrp3)</a:t>
            </a:r>
          </a:p>
        </p:txBody>
      </p:sp>
    </p:spTree>
    <p:extLst>
      <p:ext uri="{BB962C8B-B14F-4D97-AF65-F5344CB8AC3E}">
        <p14:creationId xmlns:p14="http://schemas.microsoft.com/office/powerpoint/2010/main" val="7179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41260D81-F808-4357-8C7A-5F6C63AF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713" y="2017208"/>
            <a:ext cx="6744573" cy="435133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903367-2F16-4A01-A64B-FC47450A3936}"/>
              </a:ext>
            </a:extLst>
          </p:cNvPr>
          <p:cNvSpPr/>
          <p:nvPr/>
        </p:nvSpPr>
        <p:spPr>
          <a:xfrm>
            <a:off x="1114143" y="1423661"/>
            <a:ext cx="44165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200" dirty="0"/>
              <a:t>モデルのパラメーターの事後分布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16384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903367-2F16-4A01-A64B-FC47450A3936}"/>
              </a:ext>
            </a:extLst>
          </p:cNvPr>
          <p:cNvSpPr/>
          <p:nvPr/>
        </p:nvSpPr>
        <p:spPr>
          <a:xfrm>
            <a:off x="1114143" y="1528230"/>
            <a:ext cx="6898492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推定結果の検証</a:t>
            </a:r>
            <a:endParaRPr lang="en-US" altLang="ja-JP" sz="2000" dirty="0"/>
          </a:p>
          <a:p>
            <a:endParaRPr lang="en-US" altLang="ja-JP" sz="500" dirty="0"/>
          </a:p>
          <a:p>
            <a:r>
              <a:rPr lang="en-US" altLang="ja-JP" sz="2000" dirty="0"/>
              <a:t>plot(drop(A1 %*% result$summary.random$s1$mean), z1[1:n1],</a:t>
            </a:r>
          </a:p>
          <a:p>
            <a:r>
              <a:rPr lang="en-US" altLang="ja-JP" sz="2000" dirty="0"/>
              <a:t>  </a:t>
            </a:r>
            <a:r>
              <a:rPr lang="en-US" altLang="ja-JP" sz="2000" dirty="0" err="1"/>
              <a:t>xlab</a:t>
            </a:r>
            <a:r>
              <a:rPr lang="en-US" altLang="ja-JP" sz="2000" dirty="0"/>
              <a:t> = 'Posterior mean', </a:t>
            </a:r>
            <a:r>
              <a:rPr lang="en-US" altLang="ja-JP" sz="2000" dirty="0" err="1"/>
              <a:t>ylab</a:t>
            </a:r>
            <a:r>
              <a:rPr lang="en-US" altLang="ja-JP" sz="2000" dirty="0"/>
              <a:t> = 'Simulated', asp = 1, </a:t>
            </a:r>
          </a:p>
          <a:p>
            <a:r>
              <a:rPr lang="en-US" altLang="ja-JP" sz="2000" dirty="0"/>
              <a:t>  main = 'z1 in y1’)</a:t>
            </a:r>
          </a:p>
          <a:p>
            <a:r>
              <a:rPr lang="en-US" altLang="ja-JP" sz="2000" dirty="0" err="1"/>
              <a:t>Abline</a:t>
            </a:r>
            <a:r>
              <a:rPr lang="en-US" altLang="ja-JP" sz="2000" dirty="0"/>
              <a:t>(0:1)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71AE61B4-81B1-4249-8910-633BB4D7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634" y="3490395"/>
            <a:ext cx="6690732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099AA-09A5-4E8E-B794-A62B6D08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Joint modeling: Measurement error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98C60-802C-4822-B81D-C90053CB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共変量に観測誤差を含むモデル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7193E7-DA52-4EDD-AA53-A1B11328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14" y="2604903"/>
            <a:ext cx="4710770" cy="13122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00A9D26-D758-46FD-996D-4BDD93C7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10" y="4659149"/>
            <a:ext cx="2540779" cy="4120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C93572-5083-4C87-9E21-A3236665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50" y="4144490"/>
            <a:ext cx="1875384" cy="4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099AA-09A5-4E8E-B794-A62B6D08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 Joint modeling: Measurement error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98C60-802C-4822-B81D-C90053CB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96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ja-JP" altLang="en-US" sz="2200" dirty="0"/>
              <a:t>観測点の生成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 err="1"/>
              <a:t>n.x</a:t>
            </a:r>
            <a:r>
              <a:rPr lang="en-US" altLang="ja-JP" sz="2200" dirty="0"/>
              <a:t> &lt;- 70</a:t>
            </a:r>
          </a:p>
          <a:p>
            <a:pPr marL="0" indent="0">
              <a:buNone/>
            </a:pPr>
            <a:r>
              <a:rPr lang="en-US" altLang="ja-JP" sz="2200" dirty="0" err="1"/>
              <a:t>n.y</a:t>
            </a:r>
            <a:r>
              <a:rPr lang="en-US" altLang="ja-JP" sz="2200" dirty="0"/>
              <a:t> &lt;- 50 </a:t>
            </a:r>
          </a:p>
          <a:p>
            <a:pPr marL="0" indent="0">
              <a:buNone/>
            </a:pPr>
            <a:r>
              <a:rPr lang="en-US" altLang="ja-JP" sz="2200" dirty="0" err="1"/>
              <a:t>set.seed</a:t>
            </a:r>
            <a:r>
              <a:rPr lang="en-US" altLang="ja-JP" sz="2200" dirty="0"/>
              <a:t>(1) </a:t>
            </a:r>
          </a:p>
          <a:p>
            <a:pPr marL="0" indent="0">
              <a:buNone/>
            </a:pPr>
            <a:r>
              <a:rPr lang="en-US" altLang="ja-JP" sz="2200" dirty="0" err="1"/>
              <a:t>loc.y</a:t>
            </a:r>
            <a:r>
              <a:rPr lang="en-US" altLang="ja-JP" sz="2200" dirty="0"/>
              <a:t> &lt;- </a:t>
            </a:r>
            <a:r>
              <a:rPr lang="en-US" altLang="ja-JP" sz="2200" dirty="0" err="1"/>
              <a:t>cbind</a:t>
            </a:r>
            <a:r>
              <a:rPr lang="en-US" altLang="ja-JP" sz="2200" dirty="0"/>
              <a:t>(</a:t>
            </a:r>
            <a:r>
              <a:rPr lang="en-US" altLang="ja-JP" sz="2200" dirty="0" err="1"/>
              <a:t>runif</a:t>
            </a:r>
            <a:r>
              <a:rPr lang="en-US" altLang="ja-JP" sz="2200" dirty="0"/>
              <a:t>(</a:t>
            </a:r>
            <a:r>
              <a:rPr lang="en-US" altLang="ja-JP" sz="2200" dirty="0" err="1"/>
              <a:t>n.y</a:t>
            </a:r>
            <a:r>
              <a:rPr lang="en-US" altLang="ja-JP" sz="2200" dirty="0"/>
              <a:t>) * 10, </a:t>
            </a:r>
            <a:r>
              <a:rPr lang="en-US" altLang="ja-JP" sz="2200" dirty="0" err="1"/>
              <a:t>runif</a:t>
            </a:r>
            <a:r>
              <a:rPr lang="en-US" altLang="ja-JP" sz="2200" dirty="0"/>
              <a:t>(</a:t>
            </a:r>
            <a:r>
              <a:rPr lang="en-US" altLang="ja-JP" sz="2200" dirty="0" err="1"/>
              <a:t>n.y</a:t>
            </a:r>
            <a:r>
              <a:rPr lang="en-US" altLang="ja-JP" sz="2200" dirty="0"/>
              <a:t>) * 5) </a:t>
            </a:r>
          </a:p>
          <a:p>
            <a:pPr marL="0" indent="0">
              <a:buNone/>
            </a:pPr>
            <a:r>
              <a:rPr lang="en-US" altLang="ja-JP" sz="2200" dirty="0" err="1"/>
              <a:t>loc.x</a:t>
            </a:r>
            <a:r>
              <a:rPr lang="en-US" altLang="ja-JP" sz="2200" dirty="0"/>
              <a:t> &lt;- </a:t>
            </a:r>
            <a:r>
              <a:rPr lang="en-US" altLang="ja-JP" sz="2200" dirty="0" err="1"/>
              <a:t>cbind</a:t>
            </a:r>
            <a:r>
              <a:rPr lang="en-US" altLang="ja-JP" sz="2200" dirty="0"/>
              <a:t>(</a:t>
            </a:r>
            <a:r>
              <a:rPr lang="en-US" altLang="ja-JP" sz="2200" dirty="0" err="1"/>
              <a:t>runif</a:t>
            </a:r>
            <a:r>
              <a:rPr lang="en-US" altLang="ja-JP" sz="2200" dirty="0"/>
              <a:t>(</a:t>
            </a:r>
            <a:r>
              <a:rPr lang="en-US" altLang="ja-JP" sz="2200" dirty="0" err="1"/>
              <a:t>n.x</a:t>
            </a:r>
            <a:r>
              <a:rPr lang="en-US" altLang="ja-JP" sz="2200" dirty="0"/>
              <a:t>) * 10, </a:t>
            </a:r>
            <a:r>
              <a:rPr lang="en-US" altLang="ja-JP" sz="2200" dirty="0" err="1"/>
              <a:t>runif</a:t>
            </a:r>
            <a:r>
              <a:rPr lang="en-US" altLang="ja-JP" sz="2200" dirty="0"/>
              <a:t>(</a:t>
            </a:r>
            <a:r>
              <a:rPr lang="en-US" altLang="ja-JP" sz="2200" dirty="0" err="1"/>
              <a:t>n.x</a:t>
            </a:r>
            <a:r>
              <a:rPr lang="en-US" altLang="ja-JP" sz="2200" dirty="0"/>
              <a:t>) * 5)</a:t>
            </a:r>
            <a:endParaRPr kumimoji="1" lang="ja-JP" altLang="en-US" sz="2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28A4B5-38B3-46C9-9258-99810C5B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05" y="1925820"/>
            <a:ext cx="5006845" cy="318462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A31944-DAF2-4744-BFB5-AAD6AC55E969}"/>
              </a:ext>
            </a:extLst>
          </p:cNvPr>
          <p:cNvSpPr/>
          <p:nvPr/>
        </p:nvSpPr>
        <p:spPr>
          <a:xfrm>
            <a:off x="3926507" y="1456293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●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x</a:t>
            </a:r>
            <a:r>
              <a:rPr lang="ja-JP" altLang="en-US" dirty="0"/>
              <a:t>の観測点</a:t>
            </a:r>
            <a:r>
              <a:rPr lang="en-US" altLang="ja-JP" dirty="0"/>
              <a:t>, </a:t>
            </a:r>
            <a:r>
              <a:rPr lang="ja-JP" altLang="en-US" dirty="0"/>
              <a:t>▲</a:t>
            </a:r>
            <a:r>
              <a:rPr lang="en-US" altLang="ja-JP" dirty="0"/>
              <a:t>: y</a:t>
            </a:r>
            <a:r>
              <a:rPr lang="ja-JP" altLang="en-US" dirty="0"/>
              <a:t>の観測点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441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61042-6D71-49A7-8423-C82F2D3F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3.2.1 Simulation from the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EA6A0-6F89-4FAA-98AB-0C3A1D26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 err="1"/>
              <a:t>range.v</a:t>
            </a:r>
            <a:r>
              <a:rPr lang="en-US" altLang="ja-JP" dirty="0"/>
              <a:t> &lt;- 3</a:t>
            </a:r>
          </a:p>
          <a:p>
            <a:pPr marL="0" indent="0">
              <a:buNone/>
            </a:pPr>
            <a:r>
              <a:rPr lang="en-US" altLang="ja-JP" dirty="0" err="1"/>
              <a:t>sigma.v</a:t>
            </a:r>
            <a:r>
              <a:rPr lang="en-US" altLang="ja-JP" dirty="0"/>
              <a:t> &lt;- 0.5</a:t>
            </a:r>
          </a:p>
          <a:p>
            <a:pPr marL="0" indent="0">
              <a:buNone/>
            </a:pPr>
            <a:r>
              <a:rPr lang="en-US" altLang="ja-JP" dirty="0" err="1"/>
              <a:t>range.m</a:t>
            </a:r>
            <a:r>
              <a:rPr lang="en-US" altLang="ja-JP" dirty="0"/>
              <a:t> &lt;- 3</a:t>
            </a:r>
          </a:p>
          <a:p>
            <a:pPr marL="0" indent="0">
              <a:buNone/>
            </a:pPr>
            <a:r>
              <a:rPr lang="en-US" altLang="ja-JP" dirty="0" err="1"/>
              <a:t>sigma.m</a:t>
            </a:r>
            <a:r>
              <a:rPr lang="en-US" altLang="ja-JP" dirty="0"/>
              <a:t> &lt;- 1</a:t>
            </a:r>
          </a:p>
          <a:p>
            <a:pPr marL="0" indent="0">
              <a:buNone/>
            </a:pPr>
            <a:r>
              <a:rPr lang="en-US" altLang="ja-JP" dirty="0" err="1"/>
              <a:t>set.seed</a:t>
            </a:r>
            <a:r>
              <a:rPr lang="en-US" altLang="ja-JP" dirty="0"/>
              <a:t>(2)</a:t>
            </a:r>
          </a:p>
          <a:p>
            <a:pPr marL="0" indent="0">
              <a:buNone/>
            </a:pPr>
            <a:r>
              <a:rPr lang="en-US" altLang="ja-JP" dirty="0"/>
              <a:t>v &lt;- </a:t>
            </a:r>
            <a:r>
              <a:rPr lang="en-US" altLang="ja-JP" dirty="0" err="1"/>
              <a:t>book.rMatern</a:t>
            </a:r>
            <a:r>
              <a:rPr lang="en-US" altLang="ja-JP" dirty="0"/>
              <a:t>(n = 1, </a:t>
            </a:r>
            <a:r>
              <a:rPr lang="en-US" altLang="ja-JP" dirty="0" err="1"/>
              <a:t>coords</a:t>
            </a:r>
            <a:r>
              <a:rPr lang="en-US" altLang="ja-JP" dirty="0"/>
              <a:t> = </a:t>
            </a:r>
            <a:r>
              <a:rPr lang="en-US" altLang="ja-JP" dirty="0" err="1"/>
              <a:t>loc.y</a:t>
            </a:r>
            <a:r>
              <a:rPr lang="en-US" altLang="ja-JP" dirty="0"/>
              <a:t>, range = </a:t>
            </a:r>
            <a:r>
              <a:rPr lang="en-US" altLang="ja-JP" dirty="0" err="1"/>
              <a:t>range.v</a:t>
            </a:r>
            <a:r>
              <a:rPr lang="en-US" altLang="ja-JP" dirty="0"/>
              <a:t>, </a:t>
            </a:r>
          </a:p>
          <a:p>
            <a:pPr marL="0" indent="0">
              <a:buNone/>
            </a:pPr>
            <a:r>
              <a:rPr lang="en-US" altLang="ja-JP" dirty="0"/>
              <a:t>  sigma = </a:t>
            </a:r>
            <a:r>
              <a:rPr lang="en-US" altLang="ja-JP" dirty="0" err="1"/>
              <a:t>sigma.v</a:t>
            </a:r>
            <a:r>
              <a:rPr lang="en-US" altLang="ja-JP" dirty="0"/>
              <a:t>, nu = 1)</a:t>
            </a:r>
          </a:p>
          <a:p>
            <a:pPr marL="0" indent="0">
              <a:buNone/>
            </a:pPr>
            <a:r>
              <a:rPr lang="en-US" altLang="ja-JP" dirty="0"/>
              <a:t>m &lt;- </a:t>
            </a:r>
            <a:r>
              <a:rPr lang="en-US" altLang="ja-JP" dirty="0" err="1"/>
              <a:t>book.rMatern</a:t>
            </a:r>
            <a:r>
              <a:rPr lang="en-US" altLang="ja-JP" dirty="0"/>
              <a:t>(n = 1, </a:t>
            </a:r>
            <a:r>
              <a:rPr lang="en-US" altLang="ja-JP" dirty="0" err="1"/>
              <a:t>coords</a:t>
            </a:r>
            <a:r>
              <a:rPr lang="en-US" altLang="ja-JP" dirty="0"/>
              <a:t> = </a:t>
            </a:r>
            <a:r>
              <a:rPr lang="en-US" altLang="ja-JP" dirty="0" err="1"/>
              <a:t>rbind</a:t>
            </a:r>
            <a:r>
              <a:rPr lang="en-US" altLang="ja-JP" dirty="0"/>
              <a:t>(</a:t>
            </a:r>
            <a:r>
              <a:rPr lang="en-US" altLang="ja-JP" dirty="0" err="1"/>
              <a:t>loc.x</a:t>
            </a:r>
            <a:r>
              <a:rPr lang="en-US" altLang="ja-JP" dirty="0"/>
              <a:t>, </a:t>
            </a:r>
            <a:r>
              <a:rPr lang="en-US" altLang="ja-JP" dirty="0" err="1"/>
              <a:t>loc.y</a:t>
            </a:r>
            <a:r>
              <a:rPr lang="en-US" altLang="ja-JP" dirty="0"/>
              <a:t>), </a:t>
            </a:r>
          </a:p>
          <a:p>
            <a:pPr marL="0" indent="0">
              <a:buNone/>
            </a:pPr>
            <a:r>
              <a:rPr lang="en-US" altLang="ja-JP" dirty="0"/>
              <a:t>  range = </a:t>
            </a:r>
            <a:r>
              <a:rPr lang="en-US" altLang="ja-JP" dirty="0" err="1"/>
              <a:t>range.m</a:t>
            </a:r>
            <a:r>
              <a:rPr lang="en-US" altLang="ja-JP" dirty="0"/>
              <a:t>, sigma = </a:t>
            </a:r>
            <a:r>
              <a:rPr lang="en-US" altLang="ja-JP" dirty="0" err="1"/>
              <a:t>sigma.m</a:t>
            </a:r>
            <a:r>
              <a:rPr lang="en-US" altLang="ja-JP" dirty="0"/>
              <a:t>, nu = 1)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8D7725-11B1-49AD-9E35-B42FC4EE0876}"/>
              </a:ext>
            </a:extLst>
          </p:cNvPr>
          <p:cNvSpPr/>
          <p:nvPr/>
        </p:nvSpPr>
        <p:spPr>
          <a:xfrm>
            <a:off x="5041205" y="159479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空間効果のデータ生成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0196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255D8-6FF9-4853-9707-2E6B882C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 Coregionalization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7A2FA-8274-4063-88B5-047FF6B7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3.1.1 Motivation</a:t>
            </a:r>
          </a:p>
          <a:p>
            <a:r>
              <a:rPr lang="en-US" altLang="ja-JP" sz="2400" dirty="0"/>
              <a:t>Coregionalization</a:t>
            </a:r>
            <a:r>
              <a:rPr lang="ja-JP" altLang="en-US" sz="2400" dirty="0"/>
              <a:t>モデルを扱う</a:t>
            </a:r>
            <a:endParaRPr lang="en-US" altLang="ja-JP" sz="2400" dirty="0"/>
          </a:p>
          <a:p>
            <a:r>
              <a:rPr lang="ja-JP" altLang="en-US" sz="2400" dirty="0"/>
              <a:t>測定点で複数の変数が観測される場合に良く使用</a:t>
            </a:r>
            <a:br>
              <a:rPr lang="en-US" altLang="ja-JP" sz="2400" dirty="0"/>
            </a:br>
            <a:br>
              <a:rPr lang="en-US" altLang="ja-JP" sz="500" dirty="0"/>
            </a:br>
            <a:r>
              <a:rPr lang="ja-JP" altLang="en-US" sz="2000" dirty="0"/>
              <a:t>例、大気汚染の観測で</a:t>
            </a:r>
            <a:r>
              <a:rPr lang="en-US" altLang="ja-JP" sz="2000" dirty="0"/>
              <a:t>CO2</a:t>
            </a:r>
            <a:r>
              <a:rPr lang="ja-JP" altLang="en-US" sz="2000" dirty="0"/>
              <a:t>、</a:t>
            </a:r>
            <a:r>
              <a:rPr lang="en-US" altLang="ja-JP" sz="2000" dirty="0"/>
              <a:t>CO</a:t>
            </a:r>
            <a:r>
              <a:rPr lang="ja-JP" altLang="en-US" sz="2000" dirty="0"/>
              <a:t>、</a:t>
            </a:r>
            <a:r>
              <a:rPr lang="en-US" altLang="ja-JP" sz="2000" dirty="0"/>
              <a:t>NO2</a:t>
            </a:r>
            <a:r>
              <a:rPr lang="ja-JP" altLang="en-US" sz="2000" dirty="0"/>
              <a:t>が同時測定</a:t>
            </a:r>
            <a:br>
              <a:rPr lang="en-US" altLang="ja-JP" sz="2000" dirty="0"/>
            </a:br>
            <a:endParaRPr lang="en-US" altLang="ja-JP" sz="2000" dirty="0"/>
          </a:p>
          <a:p>
            <a:r>
              <a:rPr lang="ja-JP" altLang="en-US" sz="2400" dirty="0"/>
              <a:t>同時測定されたこれらデータ（応答変数）の共依存関係を予測子の共有成分でモデル化</a:t>
            </a:r>
            <a:endParaRPr lang="en-US" altLang="ja-JP" sz="2400" dirty="0"/>
          </a:p>
          <a:p>
            <a:r>
              <a:rPr lang="en-US" altLang="ja-JP" sz="2400" dirty="0"/>
              <a:t>INLA-SPDE</a:t>
            </a:r>
            <a:r>
              <a:rPr lang="ja-JP" altLang="en-US" sz="2400" dirty="0"/>
              <a:t>を用いれば、異なる応答変数が同じ場所で測定されていなくてもよい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0713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61042-6D71-49A7-8423-C82F2D3F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3.2.1 Simulation from the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EA6A0-6F89-4FAA-98AB-0C3A1D26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0647"/>
            <a:ext cx="7886700" cy="4932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観測データの生成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600" dirty="0" err="1"/>
              <a:t>alpha.y</a:t>
            </a:r>
            <a:r>
              <a:rPr lang="en-US" altLang="ja-JP" sz="2600" dirty="0"/>
              <a:t> &lt;- 2</a:t>
            </a:r>
          </a:p>
          <a:p>
            <a:pPr marL="0" indent="0">
              <a:buNone/>
            </a:pPr>
            <a:r>
              <a:rPr lang="en-US" altLang="ja-JP" sz="2600" dirty="0" err="1"/>
              <a:t>alpha.x</a:t>
            </a:r>
            <a:r>
              <a:rPr lang="en-US" altLang="ja-JP" sz="2600" dirty="0"/>
              <a:t> &lt;- 5</a:t>
            </a:r>
          </a:p>
          <a:p>
            <a:pPr marL="0" indent="0">
              <a:buNone/>
            </a:pPr>
            <a:r>
              <a:rPr lang="en-US" altLang="ja-JP" sz="2600" dirty="0" err="1"/>
              <a:t>beta.x</a:t>
            </a:r>
            <a:r>
              <a:rPr lang="en-US" altLang="ja-JP" sz="2600" dirty="0"/>
              <a:t> &lt;- 0.3</a:t>
            </a:r>
          </a:p>
          <a:p>
            <a:pPr marL="0" indent="0">
              <a:buNone/>
            </a:pPr>
            <a:r>
              <a:rPr lang="en-US" altLang="ja-JP" sz="2600" dirty="0" err="1"/>
              <a:t>sigma.e</a:t>
            </a:r>
            <a:r>
              <a:rPr lang="en-US" altLang="ja-JP" sz="2600" dirty="0"/>
              <a:t> &lt;- 0.2</a:t>
            </a:r>
          </a:p>
          <a:p>
            <a:pPr marL="0" indent="0">
              <a:buNone/>
            </a:pPr>
            <a:endParaRPr kumimoji="1" lang="en-US" altLang="ja-JP" sz="100" dirty="0"/>
          </a:p>
          <a:p>
            <a:pPr marL="0" indent="0">
              <a:buNone/>
            </a:pPr>
            <a:r>
              <a:rPr lang="en-US" altLang="ja-JP" sz="2600" dirty="0" err="1"/>
              <a:t>x.x</a:t>
            </a:r>
            <a:r>
              <a:rPr lang="en-US" altLang="ja-JP" sz="2600" dirty="0"/>
              <a:t> &lt;- </a:t>
            </a:r>
            <a:r>
              <a:rPr lang="en-US" altLang="ja-JP" sz="2600" dirty="0" err="1"/>
              <a:t>alpha.x</a:t>
            </a:r>
            <a:r>
              <a:rPr lang="en-US" altLang="ja-JP" sz="2600" dirty="0"/>
              <a:t> + m[1:n.x]</a:t>
            </a:r>
          </a:p>
          <a:p>
            <a:pPr marL="0" indent="0">
              <a:buNone/>
            </a:pPr>
            <a:r>
              <a:rPr lang="en-US" altLang="ja-JP" sz="2600" dirty="0" err="1"/>
              <a:t>w.x</a:t>
            </a:r>
            <a:r>
              <a:rPr lang="en-US" altLang="ja-JP" sz="2600" dirty="0"/>
              <a:t> &lt;- </a:t>
            </a:r>
            <a:r>
              <a:rPr lang="en-US" altLang="ja-JP" sz="2600" dirty="0" err="1"/>
              <a:t>x.x</a:t>
            </a:r>
            <a:r>
              <a:rPr lang="en-US" altLang="ja-JP" sz="2600" dirty="0"/>
              <a:t> + </a:t>
            </a:r>
            <a:r>
              <a:rPr lang="en-US" altLang="ja-JP" sz="2600" dirty="0" err="1"/>
              <a:t>rnorm</a:t>
            </a:r>
            <a:r>
              <a:rPr lang="en-US" altLang="ja-JP" sz="2600" dirty="0"/>
              <a:t>(</a:t>
            </a:r>
            <a:r>
              <a:rPr lang="en-US" altLang="ja-JP" sz="2600" dirty="0" err="1"/>
              <a:t>n.x</a:t>
            </a:r>
            <a:r>
              <a:rPr lang="en-US" altLang="ja-JP" sz="2600" dirty="0"/>
              <a:t>, 0, </a:t>
            </a:r>
            <a:r>
              <a:rPr lang="en-US" altLang="ja-JP" sz="2600" dirty="0" err="1"/>
              <a:t>sigma.e</a:t>
            </a:r>
            <a:r>
              <a:rPr lang="en-US" altLang="ja-JP" sz="2600" dirty="0"/>
              <a:t>)</a:t>
            </a:r>
          </a:p>
          <a:p>
            <a:pPr marL="0" indent="0">
              <a:buNone/>
            </a:pPr>
            <a:r>
              <a:rPr lang="en-US" altLang="ja-JP" sz="2600" dirty="0" err="1"/>
              <a:t>x.y</a:t>
            </a:r>
            <a:r>
              <a:rPr lang="en-US" altLang="ja-JP" sz="2600" dirty="0"/>
              <a:t> &lt;- </a:t>
            </a:r>
            <a:r>
              <a:rPr lang="en-US" altLang="ja-JP" sz="2600" dirty="0" err="1"/>
              <a:t>alpha.x</a:t>
            </a:r>
            <a:r>
              <a:rPr lang="en-US" altLang="ja-JP" sz="2600" dirty="0"/>
              <a:t> + m[</a:t>
            </a:r>
            <a:r>
              <a:rPr lang="en-US" altLang="ja-JP" sz="2600" dirty="0" err="1"/>
              <a:t>n.x</a:t>
            </a:r>
            <a:r>
              <a:rPr lang="en-US" altLang="ja-JP" sz="2600" dirty="0"/>
              <a:t> + 1:n.y] </a:t>
            </a:r>
          </a:p>
          <a:p>
            <a:pPr marL="0" indent="0">
              <a:buNone/>
            </a:pPr>
            <a:r>
              <a:rPr lang="en-US" altLang="ja-JP" sz="2600" dirty="0" err="1"/>
              <a:t>w.y</a:t>
            </a:r>
            <a:r>
              <a:rPr lang="en-US" altLang="ja-JP" sz="2600" dirty="0"/>
              <a:t> &lt;- </a:t>
            </a:r>
            <a:r>
              <a:rPr lang="en-US" altLang="ja-JP" sz="2600" dirty="0" err="1"/>
              <a:t>x.y</a:t>
            </a:r>
            <a:r>
              <a:rPr lang="en-US" altLang="ja-JP" sz="2600" dirty="0"/>
              <a:t> + </a:t>
            </a:r>
            <a:r>
              <a:rPr lang="en-US" altLang="ja-JP" sz="2600" dirty="0" err="1"/>
              <a:t>rnorm</a:t>
            </a:r>
            <a:r>
              <a:rPr lang="en-US" altLang="ja-JP" sz="2600" dirty="0"/>
              <a:t>(</a:t>
            </a:r>
            <a:r>
              <a:rPr lang="en-US" altLang="ja-JP" sz="2600" dirty="0" err="1"/>
              <a:t>n.y</a:t>
            </a:r>
            <a:r>
              <a:rPr lang="en-US" altLang="ja-JP" sz="2600" dirty="0"/>
              <a:t>, 0, </a:t>
            </a:r>
            <a:r>
              <a:rPr lang="en-US" altLang="ja-JP" sz="2600" dirty="0" err="1"/>
              <a:t>sigma.e</a:t>
            </a:r>
            <a:r>
              <a:rPr lang="en-US" altLang="ja-JP" sz="2600" dirty="0"/>
              <a:t>)</a:t>
            </a:r>
          </a:p>
          <a:p>
            <a:pPr marL="0" indent="0">
              <a:buNone/>
            </a:pPr>
            <a:endParaRPr kumimoji="1" lang="en-US" altLang="ja-JP" sz="100" dirty="0"/>
          </a:p>
          <a:p>
            <a:pPr marL="0" indent="0">
              <a:buNone/>
            </a:pPr>
            <a:r>
              <a:rPr lang="en-US" altLang="ja-JP" sz="2400" dirty="0" err="1"/>
              <a:t>eta.y</a:t>
            </a:r>
            <a:r>
              <a:rPr lang="en-US" altLang="ja-JP" sz="2400" dirty="0"/>
              <a:t> &lt;- </a:t>
            </a:r>
            <a:r>
              <a:rPr lang="en-US" altLang="ja-JP" sz="2400" dirty="0" err="1"/>
              <a:t>alpha.y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beta.x</a:t>
            </a:r>
            <a:r>
              <a:rPr lang="en-US" altLang="ja-JP" sz="2400" dirty="0"/>
              <a:t> * </a:t>
            </a:r>
            <a:r>
              <a:rPr lang="en-US" altLang="ja-JP" sz="2400" dirty="0" err="1"/>
              <a:t>x.y</a:t>
            </a:r>
            <a:r>
              <a:rPr lang="en-US" altLang="ja-JP" sz="2400" dirty="0"/>
              <a:t> + v</a:t>
            </a:r>
          </a:p>
          <a:p>
            <a:pPr marL="0" indent="0">
              <a:buNone/>
            </a:pPr>
            <a:r>
              <a:rPr lang="en-US" altLang="ja-JP" sz="2400" dirty="0" err="1"/>
              <a:t>yy</a:t>
            </a:r>
            <a:r>
              <a:rPr lang="en-US" altLang="ja-JP" sz="2400" dirty="0"/>
              <a:t> &lt;- </a:t>
            </a:r>
            <a:r>
              <a:rPr lang="en-US" altLang="ja-JP" sz="2400" dirty="0" err="1"/>
              <a:t>rpois</a:t>
            </a:r>
            <a:r>
              <a:rPr lang="en-US" altLang="ja-JP" sz="2400" dirty="0"/>
              <a:t>(</a:t>
            </a:r>
            <a:r>
              <a:rPr lang="en-US" altLang="ja-JP" sz="2400" dirty="0" err="1"/>
              <a:t>n.y</a:t>
            </a:r>
            <a:r>
              <a:rPr lang="en-US" altLang="ja-JP" sz="2400" dirty="0"/>
              <a:t>, exp(</a:t>
            </a:r>
            <a:r>
              <a:rPr lang="en-US" altLang="ja-JP" sz="2400" dirty="0" err="1"/>
              <a:t>eta.y</a:t>
            </a:r>
            <a:r>
              <a:rPr lang="en-US" altLang="ja-JP" sz="2400" dirty="0"/>
              <a:t>))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8D7725-11B1-49AD-9E35-B42FC4EE0876}"/>
              </a:ext>
            </a:extLst>
          </p:cNvPr>
          <p:cNvSpPr/>
          <p:nvPr/>
        </p:nvSpPr>
        <p:spPr>
          <a:xfrm>
            <a:off x="4942621" y="1560647"/>
            <a:ext cx="41024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/>
              <a:t>x</a:t>
            </a:r>
            <a:r>
              <a:rPr lang="ja-JP" altLang="en-US" sz="2200" dirty="0"/>
              <a:t>の観測点、</a:t>
            </a:r>
            <a:r>
              <a:rPr lang="en-US" altLang="ja-JP" sz="2200" dirty="0"/>
              <a:t>y</a:t>
            </a:r>
            <a:r>
              <a:rPr lang="ja-JP" altLang="en-US" sz="2200" dirty="0"/>
              <a:t>の観測点両方での</a:t>
            </a:r>
            <a:endParaRPr lang="en-US" altLang="ja-JP" sz="2200" dirty="0"/>
          </a:p>
          <a:p>
            <a:r>
              <a:rPr lang="en-US" altLang="ja-JP" sz="2200" dirty="0"/>
              <a:t>x</a:t>
            </a:r>
            <a:r>
              <a:rPr lang="ja-JP" altLang="en-US" sz="2200" dirty="0"/>
              <a:t>の真値 </a:t>
            </a:r>
            <a:r>
              <a:rPr lang="en-US" altLang="ja-JP" sz="2200" dirty="0"/>
              <a:t>vs x</a:t>
            </a:r>
            <a:r>
              <a:rPr lang="ja-JP" altLang="en-US" sz="2200" dirty="0"/>
              <a:t>の観測値</a:t>
            </a:r>
            <a:endParaRPr lang="en-US" altLang="ja-JP" sz="2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E78291-DEF2-43FB-8BF8-51083D98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00" y="2645415"/>
            <a:ext cx="3561805" cy="37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0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97282-E7B9-494B-9C26-C5A4DC33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0F0D7-71D1-4646-869C-B91044C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0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メッシュの作成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mesh &lt;- inla.mesh.2d(</a:t>
            </a:r>
            <a:r>
              <a:rPr lang="en-US" altLang="ja-JP" dirty="0" err="1"/>
              <a:t>rbind</a:t>
            </a:r>
            <a:r>
              <a:rPr lang="en-US" altLang="ja-JP" dirty="0"/>
              <a:t>(</a:t>
            </a:r>
            <a:r>
              <a:rPr lang="en-US" altLang="ja-JP" dirty="0" err="1"/>
              <a:t>loc.x</a:t>
            </a:r>
            <a:r>
              <a:rPr lang="en-US" altLang="ja-JP" dirty="0"/>
              <a:t>, </a:t>
            </a:r>
            <a:r>
              <a:rPr lang="en-US" altLang="ja-JP" dirty="0" err="1"/>
              <a:t>loc.y</a:t>
            </a:r>
            <a:r>
              <a:rPr lang="en-US" altLang="ja-JP" dirty="0"/>
              <a:t>), 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max.edge</a:t>
            </a:r>
            <a:r>
              <a:rPr lang="en-US" altLang="ja-JP" dirty="0"/>
              <a:t> = min(</a:t>
            </a:r>
            <a:r>
              <a:rPr lang="en-US" altLang="ja-JP" dirty="0" err="1"/>
              <a:t>range.m</a:t>
            </a:r>
            <a:r>
              <a:rPr lang="en-US" altLang="ja-JP" dirty="0"/>
              <a:t>, </a:t>
            </a:r>
            <a:r>
              <a:rPr lang="en-US" altLang="ja-JP" dirty="0" err="1"/>
              <a:t>range.v</a:t>
            </a:r>
            <a:r>
              <a:rPr lang="en-US" altLang="ja-JP" dirty="0"/>
              <a:t>) * c(1 / 3, 1), </a:t>
            </a:r>
          </a:p>
          <a:p>
            <a:pPr marL="0" indent="0">
              <a:buNone/>
            </a:pPr>
            <a:r>
              <a:rPr lang="en-US" altLang="ja-JP" dirty="0"/>
              <a:t>  offset = min(</a:t>
            </a:r>
            <a:r>
              <a:rPr lang="en-US" altLang="ja-JP" dirty="0" err="1"/>
              <a:t>range.m</a:t>
            </a:r>
            <a:r>
              <a:rPr lang="en-US" altLang="ja-JP" dirty="0"/>
              <a:t>, </a:t>
            </a:r>
            <a:r>
              <a:rPr lang="en-US" altLang="ja-JP" dirty="0" err="1"/>
              <a:t>range.v</a:t>
            </a:r>
            <a:r>
              <a:rPr lang="en-US" altLang="ja-JP" dirty="0"/>
              <a:t>) * c(0.5, 1.5))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# v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</a:t>
            </a:r>
            <a:r>
              <a:rPr kumimoji="1" lang="ja-JP" altLang="en-US" dirty="0"/>
              <a:t>両方に対する変換行列を作成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Ax &lt;- </a:t>
            </a:r>
            <a:r>
              <a:rPr lang="en-US" altLang="ja-JP" dirty="0" err="1"/>
              <a:t>inla.spde.make.A</a:t>
            </a:r>
            <a:r>
              <a:rPr lang="en-US" altLang="ja-JP" dirty="0"/>
              <a:t>(mesh, loc = </a:t>
            </a:r>
            <a:r>
              <a:rPr lang="en-US" altLang="ja-JP" dirty="0" err="1"/>
              <a:t>loc.x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Ay &lt;- </a:t>
            </a:r>
            <a:r>
              <a:rPr lang="en-US" altLang="ja-JP" dirty="0" err="1"/>
              <a:t>inla.spde.make.A</a:t>
            </a:r>
            <a:r>
              <a:rPr lang="en-US" altLang="ja-JP" dirty="0"/>
              <a:t>(mesh, loc = </a:t>
            </a:r>
            <a:r>
              <a:rPr lang="en-US" altLang="ja-JP" dirty="0" err="1"/>
              <a:t>loc.y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en-US" altLang="ja-JP" dirty="0" err="1"/>
              <a:t>Matern</a:t>
            </a:r>
            <a:r>
              <a:rPr lang="ja-JP" altLang="en-US" dirty="0"/>
              <a:t>モデルの作成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spde</a:t>
            </a:r>
            <a:r>
              <a:rPr lang="en-US" altLang="ja-JP" dirty="0"/>
              <a:t> &lt;- inla.spde2.pcmatern(mesh = mesh,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prior.range</a:t>
            </a:r>
            <a:r>
              <a:rPr lang="en-US" altLang="ja-JP" dirty="0"/>
              <a:t> = c(0.5, 0.01), # P(</a:t>
            </a:r>
            <a:r>
              <a:rPr lang="en-US" altLang="ja-JP" dirty="0" err="1"/>
              <a:t>practic.range</a:t>
            </a:r>
            <a:r>
              <a:rPr lang="en-US" altLang="ja-JP" dirty="0"/>
              <a:t> &lt; 0.5) = 0.01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prior.sigma</a:t>
            </a:r>
            <a:r>
              <a:rPr lang="en-US" altLang="ja-JP" dirty="0"/>
              <a:t> = c(1, 0.01)) # P(sigma &gt; 1) = 0.01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A21A2-114B-4E49-B1B9-B4AFF0DE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B1613-61CF-479C-AFAC-1F9735A8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利用可能なデータは</a:t>
            </a:r>
            <a:r>
              <a:rPr lang="en-US" altLang="ja-JP" sz="2400" b="1" dirty="0"/>
              <a:t>w</a:t>
            </a:r>
            <a:r>
              <a:rPr lang="ja-JP" altLang="en-US" sz="2400" dirty="0"/>
              <a:t>と</a:t>
            </a:r>
            <a:r>
              <a:rPr lang="en-US" altLang="ja-JP" sz="2400" b="1" dirty="0"/>
              <a:t>y</a:t>
            </a:r>
            <a:r>
              <a:rPr lang="ja-JP" altLang="en-US" sz="2400" dirty="0"/>
              <a:t>だけなので、</a:t>
            </a:r>
            <a:r>
              <a:rPr lang="en-US" altLang="ja-JP" sz="2400" b="1" dirty="0"/>
              <a:t>y</a:t>
            </a:r>
            <a:r>
              <a:rPr lang="ja-JP" altLang="en-US" sz="2400" dirty="0"/>
              <a:t>における</a:t>
            </a:r>
            <a:r>
              <a:rPr lang="en-US" altLang="ja-JP" sz="2400" b="1" dirty="0"/>
              <a:t>x</a:t>
            </a:r>
            <a:r>
              <a:rPr lang="ja-JP" altLang="en-US" sz="2400" dirty="0"/>
              <a:t>を計算できるモデルが必要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式（</a:t>
            </a:r>
            <a:r>
              <a:rPr lang="en-US" altLang="ja-JP" sz="2400" dirty="0"/>
              <a:t>3.1</a:t>
            </a:r>
            <a:r>
              <a:rPr lang="ja-JP" altLang="en-US" sz="2400" dirty="0"/>
              <a:t>）より、</a:t>
            </a:r>
            <a:r>
              <a:rPr lang="en-US" altLang="ja-JP" sz="2400" dirty="0"/>
              <a:t>0 = α</a:t>
            </a:r>
            <a:r>
              <a:rPr lang="en-US" altLang="ja-JP" sz="2400" baseline="-25000" dirty="0"/>
              <a:t>x </a:t>
            </a:r>
            <a:r>
              <a:rPr lang="en-US" altLang="ja-JP" sz="2400" dirty="0"/>
              <a:t>+ </a:t>
            </a:r>
            <a:r>
              <a:rPr lang="en-US" altLang="ja-JP" sz="2400" b="1" dirty="0"/>
              <a:t>m</a:t>
            </a:r>
            <a:r>
              <a:rPr lang="en-US" altLang="ja-JP" sz="2400" dirty="0"/>
              <a:t>(</a:t>
            </a:r>
            <a:r>
              <a:rPr lang="en-US" altLang="ja-JP" sz="2400" b="1" dirty="0"/>
              <a:t>s</a:t>
            </a:r>
            <a:r>
              <a:rPr lang="en-US" altLang="ja-JP" sz="2400" dirty="0"/>
              <a:t>)</a:t>
            </a:r>
            <a:r>
              <a:rPr lang="en-US" altLang="ja-JP" sz="2400" b="1" dirty="0"/>
              <a:t> </a:t>
            </a:r>
            <a:r>
              <a:rPr lang="en-US" altLang="ja-JP" sz="2400" dirty="0"/>
              <a:t>–</a:t>
            </a:r>
            <a:r>
              <a:rPr lang="ja-JP" altLang="en-US" sz="2400" dirty="0"/>
              <a:t> </a:t>
            </a:r>
            <a:r>
              <a:rPr lang="en-US" altLang="ja-JP" sz="2400" b="1" dirty="0"/>
              <a:t>x</a:t>
            </a:r>
            <a:r>
              <a:rPr lang="en-US" altLang="ja-JP" sz="2400" dirty="0"/>
              <a:t>(</a:t>
            </a:r>
            <a:r>
              <a:rPr lang="en-US" altLang="ja-JP" sz="2400" b="1" dirty="0"/>
              <a:t>s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fake zeros </a:t>
            </a:r>
            <a:r>
              <a:rPr lang="ja-JP" altLang="en-US" sz="2400" b="1" dirty="0"/>
              <a:t>← </a:t>
            </a:r>
            <a:r>
              <a:rPr lang="en-US" altLang="ja-JP" sz="2400" b="1" dirty="0"/>
              <a:t>0</a:t>
            </a:r>
            <a:r>
              <a:rPr lang="ja-JP" altLang="en-US" sz="2400" b="1" dirty="0"/>
              <a:t>値が得られたようにする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m</a:t>
            </a:r>
            <a:r>
              <a:rPr lang="ja-JP" altLang="en-US" sz="2400" dirty="0"/>
              <a:t>は</a:t>
            </a:r>
            <a:r>
              <a:rPr lang="en-US" altLang="ja-JP" sz="2400" dirty="0"/>
              <a:t>GF</a:t>
            </a:r>
            <a:r>
              <a:rPr lang="ja-JP" altLang="en-US" sz="2400" dirty="0"/>
              <a:t>なので、</a:t>
            </a:r>
            <a:r>
              <a:rPr lang="en-US" altLang="ja-JP" sz="2400" b="1" dirty="0"/>
              <a:t>y</a:t>
            </a:r>
            <a:r>
              <a:rPr lang="ja-JP" altLang="en-US" sz="2400" dirty="0"/>
              <a:t>の位置で</a:t>
            </a:r>
            <a:r>
              <a:rPr lang="en-US" altLang="ja-JP" sz="2400" b="1" dirty="0"/>
              <a:t>x</a:t>
            </a:r>
            <a:r>
              <a:rPr lang="ja-JP" altLang="en-US" sz="2400" dirty="0"/>
              <a:t>を予測するために使用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負の</a:t>
            </a:r>
            <a:r>
              <a:rPr lang="en-US" altLang="ja-JP" sz="2400" b="1" dirty="0"/>
              <a:t>x</a:t>
            </a:r>
            <a:r>
              <a:rPr lang="ja-JP" altLang="en-US" sz="2400" dirty="0"/>
              <a:t>項は</a:t>
            </a:r>
            <a:r>
              <a:rPr lang="en-US" altLang="ja-JP" sz="2400" dirty="0"/>
              <a:t>β</a:t>
            </a:r>
            <a:r>
              <a:rPr lang="ja-JP" altLang="en-US" sz="2400" dirty="0"/>
              <a:t>を推定するために、</a:t>
            </a:r>
            <a:r>
              <a:rPr lang="en-US" altLang="ja-JP" sz="2400" b="1" dirty="0"/>
              <a:t>y</a:t>
            </a:r>
            <a:r>
              <a:rPr lang="ja-JP" altLang="en-US" sz="2400" dirty="0"/>
              <a:t>の</a:t>
            </a:r>
            <a:r>
              <a:rPr lang="en-US" altLang="ja-JP" sz="2400" dirty="0"/>
              <a:t> </a:t>
            </a:r>
            <a:r>
              <a:rPr lang="ja-JP" altLang="en-US" sz="2400" dirty="0"/>
              <a:t>線形予測子にコピー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inla.stack</a:t>
            </a:r>
            <a:r>
              <a:rPr lang="en-US" altLang="ja-JP" sz="2400" dirty="0"/>
              <a:t>()</a:t>
            </a:r>
            <a:r>
              <a:rPr lang="ja-JP" altLang="en-US" sz="2400" dirty="0"/>
              <a:t>で</a:t>
            </a:r>
            <a:r>
              <a:rPr lang="en-US" altLang="ja-JP" sz="2400" dirty="0"/>
              <a:t>fake zeros</a:t>
            </a:r>
            <a:r>
              <a:rPr lang="ja-JP" altLang="en-US" sz="2400" dirty="0"/>
              <a:t>、</a:t>
            </a:r>
            <a:r>
              <a:rPr lang="en-US" altLang="ja-JP" sz="2400" b="1" dirty="0"/>
              <a:t>w</a:t>
            </a:r>
            <a:r>
              <a:rPr lang="ja-JP" altLang="en-US" sz="2400" dirty="0"/>
              <a:t>、</a:t>
            </a:r>
            <a:r>
              <a:rPr lang="en-US" altLang="ja-JP" sz="2400" b="1" dirty="0"/>
              <a:t>y</a:t>
            </a:r>
            <a:r>
              <a:rPr lang="ja-JP" altLang="en-US" sz="2400" dirty="0"/>
              <a:t>に対応するデータを作成</a:t>
            </a:r>
          </a:p>
          <a:p>
            <a:pPr marL="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57751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A21A2-114B-4E49-B1B9-B4AFF0DE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B1613-61CF-479C-AFAC-1F9735A8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ゼロデータが得られたように与える→ </a:t>
            </a:r>
            <a:r>
              <a:rPr lang="en-US" altLang="ja-JP" dirty="0"/>
              <a:t>fake zeros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stk.0 &lt;- </a:t>
            </a:r>
            <a:r>
              <a:rPr lang="en-US" altLang="ja-JP" sz="2400" dirty="0" err="1"/>
              <a:t>inla.stack</a:t>
            </a:r>
            <a:r>
              <a:rPr lang="en-US" altLang="ja-JP" sz="2400" dirty="0"/>
              <a:t>(</a:t>
            </a:r>
          </a:p>
          <a:p>
            <a:pPr marL="0" indent="0">
              <a:buNone/>
            </a:pPr>
            <a:r>
              <a:rPr lang="en-US" altLang="ja-JP" sz="2400" dirty="0"/>
              <a:t>  data = list(Y = </a:t>
            </a:r>
            <a:r>
              <a:rPr lang="en-US" altLang="ja-JP" sz="2400" dirty="0" err="1"/>
              <a:t>cbind</a:t>
            </a:r>
            <a:r>
              <a:rPr lang="en-US" altLang="ja-JP" sz="2400" dirty="0"/>
              <a:t>(rep(0, </a:t>
            </a:r>
            <a:r>
              <a:rPr lang="en-US" altLang="ja-JP" sz="2400" dirty="0" err="1"/>
              <a:t>n.y</a:t>
            </a:r>
            <a:r>
              <a:rPr lang="en-US" altLang="ja-JP" sz="2400" dirty="0"/>
              <a:t>), NA, NA)), </a:t>
            </a:r>
          </a:p>
          <a:p>
            <a:pPr marL="0" indent="0">
              <a:buNone/>
            </a:pPr>
            <a:r>
              <a:rPr lang="en-US" altLang="ja-JP" sz="2400" dirty="0"/>
              <a:t>  A = list(1, Ay),</a:t>
            </a:r>
          </a:p>
          <a:p>
            <a:pPr marL="0" indent="0">
              <a:buNone/>
            </a:pPr>
            <a:r>
              <a:rPr lang="en-US" altLang="ja-JP" sz="2400" dirty="0"/>
              <a:t>  effects = list(</a:t>
            </a:r>
            <a:r>
              <a:rPr lang="en-US" altLang="ja-JP" sz="2400" dirty="0" err="1"/>
              <a:t>data.frame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alpha.x</a:t>
            </a:r>
            <a:r>
              <a:rPr lang="en-US" altLang="ja-JP" sz="2400" dirty="0"/>
              <a:t> = </a:t>
            </a:r>
            <a:r>
              <a:rPr lang="en-US" altLang="ja-JP" sz="2400" u="sng" dirty="0"/>
              <a:t>1</a:t>
            </a:r>
            <a:r>
              <a:rPr lang="en-US" altLang="ja-JP" sz="2400" dirty="0"/>
              <a:t>, x0 = </a:t>
            </a:r>
            <a:r>
              <a:rPr lang="en-US" altLang="ja-JP" sz="2400" u="sng" dirty="0"/>
              <a:t>1:n.y</a:t>
            </a:r>
            <a:r>
              <a:rPr lang="en-US" altLang="ja-JP" sz="2400" dirty="0"/>
              <a:t>, x0w = </a:t>
            </a:r>
            <a:r>
              <a:rPr lang="en-US" altLang="ja-JP" sz="2400" u="sng" dirty="0"/>
              <a:t>-1</a:t>
            </a:r>
            <a:r>
              <a:rPr lang="en-US" altLang="ja-JP" sz="2400" dirty="0"/>
              <a:t>), </a:t>
            </a:r>
          </a:p>
          <a:p>
            <a:pPr marL="0" indent="0">
              <a:buNone/>
            </a:pPr>
            <a:r>
              <a:rPr lang="en-US" altLang="ja-JP" sz="2400" dirty="0"/>
              <a:t>    m = </a:t>
            </a:r>
            <a:r>
              <a:rPr lang="en-US" altLang="ja-JP" sz="2400" u="sng" dirty="0"/>
              <a:t>1:spde$n.spde</a:t>
            </a:r>
            <a:r>
              <a:rPr lang="en-US" altLang="ja-JP" sz="2400" dirty="0"/>
              <a:t>),  </a:t>
            </a:r>
          </a:p>
          <a:p>
            <a:pPr marL="0" indent="0">
              <a:buNone/>
            </a:pPr>
            <a:r>
              <a:rPr lang="en-US" altLang="ja-JP" sz="2400" dirty="0"/>
              <a:t>  tag = 'dat.0') </a:t>
            </a:r>
            <a:endParaRPr lang="en-US" altLang="ja-JP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E7D819-621C-4389-A11B-D37C2FE379EF}"/>
              </a:ext>
            </a:extLst>
          </p:cNvPr>
          <p:cNvSpPr/>
          <p:nvPr/>
        </p:nvSpPr>
        <p:spPr>
          <a:xfrm>
            <a:off x="4848962" y="4469381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α</a:t>
            </a:r>
            <a:r>
              <a:rPr lang="en-US" altLang="ja-JP" sz="2400" baseline="-25000" dirty="0"/>
              <a:t>x</a:t>
            </a:r>
            <a:endParaRPr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FECA3-8899-49A1-8055-055656330C8C}"/>
              </a:ext>
            </a:extLst>
          </p:cNvPr>
          <p:cNvSpPr/>
          <p:nvPr/>
        </p:nvSpPr>
        <p:spPr>
          <a:xfrm>
            <a:off x="7376745" y="4469381"/>
            <a:ext cx="420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-</a:t>
            </a:r>
            <a:r>
              <a:rPr lang="en-US" altLang="ja-JP" sz="2400" b="1" dirty="0"/>
              <a:t>x</a:t>
            </a:r>
            <a:endParaRPr lang="ja-JP" altLang="en-US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525FCA-F063-4F73-80BB-7DEF3B8F6E2D}"/>
              </a:ext>
            </a:extLst>
          </p:cNvPr>
          <p:cNvSpPr/>
          <p:nvPr/>
        </p:nvSpPr>
        <p:spPr>
          <a:xfrm>
            <a:off x="5567259" y="4469381"/>
            <a:ext cx="1723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/>
              <a:t>y</a:t>
            </a:r>
            <a:r>
              <a:rPr lang="ja-JP" altLang="en-US" sz="2000" dirty="0"/>
              <a:t>の</a:t>
            </a:r>
            <a:endParaRPr lang="en-US" altLang="ja-JP" sz="2000" dirty="0"/>
          </a:p>
          <a:p>
            <a:r>
              <a:rPr lang="ja-JP" altLang="en-US" sz="2000" dirty="0"/>
              <a:t>インデックス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31DCA5-D593-4F52-9031-0C3D19D67A6E}"/>
              </a:ext>
            </a:extLst>
          </p:cNvPr>
          <p:cNvSpPr/>
          <p:nvPr/>
        </p:nvSpPr>
        <p:spPr>
          <a:xfrm>
            <a:off x="2677959" y="5038767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三角形の頂点の</a:t>
            </a:r>
            <a:endParaRPr lang="en-US" altLang="ja-JP" sz="2000" dirty="0"/>
          </a:p>
          <a:p>
            <a:r>
              <a:rPr lang="ja-JP" altLang="en-US" sz="2000" dirty="0"/>
              <a:t>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182305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A21A2-114B-4E49-B1B9-B4AFF0DE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B1613-61CF-479C-AFAC-1F9735A8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x</a:t>
            </a:r>
            <a:r>
              <a:rPr lang="ja-JP" altLang="en-US" dirty="0"/>
              <a:t>に対する準備</a:t>
            </a: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stk.x</a:t>
            </a:r>
            <a:r>
              <a:rPr lang="en-US" altLang="ja-JP" sz="2400" dirty="0"/>
              <a:t> &lt;- </a:t>
            </a:r>
            <a:r>
              <a:rPr lang="en-US" altLang="ja-JP" sz="2400" dirty="0" err="1"/>
              <a:t>inla.stack</a:t>
            </a:r>
            <a:r>
              <a:rPr lang="en-US" altLang="ja-JP" sz="2400" dirty="0"/>
              <a:t>(</a:t>
            </a:r>
          </a:p>
          <a:p>
            <a:pPr marL="0" indent="0">
              <a:buNone/>
            </a:pPr>
            <a:r>
              <a:rPr lang="en-US" altLang="ja-JP" sz="2400" dirty="0"/>
              <a:t>  data = list(Y = </a:t>
            </a:r>
            <a:r>
              <a:rPr lang="en-US" altLang="ja-JP" sz="2400" dirty="0" err="1"/>
              <a:t>cbind</a:t>
            </a:r>
            <a:r>
              <a:rPr lang="en-US" altLang="ja-JP" sz="2400" dirty="0"/>
              <a:t>(NA, </a:t>
            </a:r>
            <a:r>
              <a:rPr lang="en-US" altLang="ja-JP" sz="2400" dirty="0" err="1"/>
              <a:t>w.x</a:t>
            </a:r>
            <a:r>
              <a:rPr lang="en-US" altLang="ja-JP" sz="2400" dirty="0"/>
              <a:t>, NA)), </a:t>
            </a:r>
          </a:p>
          <a:p>
            <a:pPr marL="0" indent="0">
              <a:buNone/>
            </a:pPr>
            <a:r>
              <a:rPr lang="en-US" altLang="ja-JP" sz="2400" dirty="0"/>
              <a:t>  A = list(1, Ax),</a:t>
            </a:r>
          </a:p>
          <a:p>
            <a:pPr marL="0" indent="0">
              <a:buNone/>
            </a:pPr>
            <a:r>
              <a:rPr lang="en-US" altLang="ja-JP" sz="2400" dirty="0"/>
              <a:t>  effects = list(</a:t>
            </a:r>
            <a:r>
              <a:rPr lang="en-US" altLang="ja-JP" sz="2400" dirty="0" err="1"/>
              <a:t>alpha.x</a:t>
            </a:r>
            <a:r>
              <a:rPr lang="en-US" altLang="ja-JP" sz="2400" dirty="0"/>
              <a:t> = rep(1, </a:t>
            </a:r>
            <a:r>
              <a:rPr lang="en-US" altLang="ja-JP" sz="2400" dirty="0" err="1"/>
              <a:t>n.x</a:t>
            </a:r>
            <a:r>
              <a:rPr lang="en-US" altLang="ja-JP" sz="2400" dirty="0"/>
              <a:t>), m = 1:mesh$n), </a:t>
            </a:r>
          </a:p>
          <a:p>
            <a:pPr marL="0" indent="0">
              <a:buNone/>
            </a:pPr>
            <a:r>
              <a:rPr lang="en-US" altLang="ja-JP" sz="2400" dirty="0"/>
              <a:t>  tag = '</a:t>
            </a:r>
            <a:r>
              <a:rPr lang="en-US" altLang="ja-JP" sz="2400" dirty="0" err="1"/>
              <a:t>dat.x</a:t>
            </a:r>
            <a:r>
              <a:rPr lang="en-US" altLang="ja-JP" sz="2400" dirty="0"/>
              <a:t>')</a:t>
            </a:r>
            <a:endParaRPr lang="en-US" altLang="ja-JP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E7D819-621C-4389-A11B-D37C2FE379EF}"/>
              </a:ext>
            </a:extLst>
          </p:cNvPr>
          <p:cNvSpPr/>
          <p:nvPr/>
        </p:nvSpPr>
        <p:spPr>
          <a:xfrm>
            <a:off x="4221945" y="4469381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α</a:t>
            </a:r>
            <a:r>
              <a:rPr lang="en-US" altLang="ja-JP" sz="2400" baseline="-25000" dirty="0"/>
              <a:t>x</a:t>
            </a:r>
            <a:endParaRPr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31DCA5-D593-4F52-9031-0C3D19D67A6E}"/>
              </a:ext>
            </a:extLst>
          </p:cNvPr>
          <p:cNvSpPr/>
          <p:nvPr/>
        </p:nvSpPr>
        <p:spPr>
          <a:xfrm>
            <a:off x="5484416" y="4577103"/>
            <a:ext cx="2444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m</a:t>
            </a:r>
            <a:r>
              <a:rPr lang="ja-JP" altLang="en-US" sz="2000" dirty="0"/>
              <a:t>の三角形の頂点の</a:t>
            </a:r>
            <a:endParaRPr lang="en-US" altLang="ja-JP" sz="2000" dirty="0"/>
          </a:p>
          <a:p>
            <a:r>
              <a:rPr lang="ja-JP" altLang="en-US" sz="2000" dirty="0"/>
              <a:t>インデックス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C3094B-44E2-4E01-BA31-40A3475F945B}"/>
              </a:ext>
            </a:extLst>
          </p:cNvPr>
          <p:cNvSpPr/>
          <p:nvPr/>
        </p:nvSpPr>
        <p:spPr>
          <a:xfrm>
            <a:off x="3526748" y="3601184"/>
            <a:ext cx="1329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x</a:t>
            </a:r>
            <a:r>
              <a:rPr lang="ja-JP" altLang="en-US" sz="2000" dirty="0"/>
              <a:t>の観測値</a:t>
            </a:r>
          </a:p>
        </p:txBody>
      </p:sp>
    </p:spTree>
    <p:extLst>
      <p:ext uri="{BB962C8B-B14F-4D97-AF65-F5344CB8AC3E}">
        <p14:creationId xmlns:p14="http://schemas.microsoft.com/office/powerpoint/2010/main" val="333240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A21A2-114B-4E49-B1B9-B4AFF0DE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5B1613-61CF-479C-AFAC-1F9735A8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lang="ja-JP" altLang="en-US" dirty="0"/>
              <a:t>に対する準備</a:t>
            </a: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stk.y</a:t>
            </a:r>
            <a:r>
              <a:rPr lang="en-US" altLang="ja-JP" sz="2400" dirty="0"/>
              <a:t> &lt;- </a:t>
            </a:r>
            <a:r>
              <a:rPr lang="en-US" altLang="ja-JP" sz="2400" dirty="0" err="1"/>
              <a:t>inla.stack</a:t>
            </a:r>
            <a:r>
              <a:rPr lang="en-US" altLang="ja-JP" sz="2400" dirty="0"/>
              <a:t>(</a:t>
            </a:r>
          </a:p>
          <a:p>
            <a:pPr marL="0" indent="0">
              <a:buNone/>
            </a:pPr>
            <a:r>
              <a:rPr lang="en-US" altLang="ja-JP" sz="2400" dirty="0"/>
              <a:t>  data = list(Y = </a:t>
            </a:r>
            <a:r>
              <a:rPr lang="en-US" altLang="ja-JP" sz="2400" dirty="0" err="1"/>
              <a:t>cbind</a:t>
            </a:r>
            <a:r>
              <a:rPr lang="en-US" altLang="ja-JP" sz="2400" dirty="0"/>
              <a:t>(NA, NA, </a:t>
            </a:r>
            <a:r>
              <a:rPr lang="en-US" altLang="ja-JP" sz="2400" dirty="0" err="1"/>
              <a:t>yy</a:t>
            </a:r>
            <a:r>
              <a:rPr lang="en-US" altLang="ja-JP" sz="2400" dirty="0"/>
              <a:t>)), </a:t>
            </a:r>
          </a:p>
          <a:p>
            <a:pPr marL="0" indent="0">
              <a:buNone/>
            </a:pPr>
            <a:r>
              <a:rPr lang="en-US" altLang="ja-JP" sz="2400" dirty="0"/>
              <a:t>  A = list(1, Ay),</a:t>
            </a:r>
          </a:p>
          <a:p>
            <a:pPr marL="0" indent="0">
              <a:buNone/>
            </a:pPr>
            <a:r>
              <a:rPr lang="en-US" altLang="ja-JP" sz="2400" dirty="0"/>
              <a:t>  effects = list(</a:t>
            </a:r>
            <a:r>
              <a:rPr lang="en-US" altLang="ja-JP" sz="2400" dirty="0" err="1"/>
              <a:t>data.frame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alpha.y</a:t>
            </a:r>
            <a:r>
              <a:rPr lang="en-US" altLang="ja-JP" sz="2400" dirty="0"/>
              <a:t> = 1, x = 1:n.y),</a:t>
            </a:r>
          </a:p>
          <a:p>
            <a:pPr marL="0" indent="0">
              <a:buNone/>
            </a:pPr>
            <a:r>
              <a:rPr lang="en-US" altLang="ja-JP" sz="2400" dirty="0"/>
              <a:t>    v = 1:mesh$n), </a:t>
            </a:r>
          </a:p>
          <a:p>
            <a:pPr marL="0" indent="0">
              <a:buNone/>
            </a:pPr>
            <a:r>
              <a:rPr lang="en-US" altLang="ja-JP" sz="2400" dirty="0"/>
              <a:t>  tag = '</a:t>
            </a:r>
            <a:r>
              <a:rPr lang="en-US" altLang="ja-JP" sz="2400" dirty="0" err="1"/>
              <a:t>dat.y</a:t>
            </a:r>
            <a:r>
              <a:rPr lang="en-US" altLang="ja-JP" sz="2400" dirty="0"/>
              <a:t>')</a:t>
            </a:r>
            <a:endParaRPr lang="en-US" altLang="ja-JP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E7D819-621C-4389-A11B-D37C2FE379EF}"/>
              </a:ext>
            </a:extLst>
          </p:cNvPr>
          <p:cNvSpPr/>
          <p:nvPr/>
        </p:nvSpPr>
        <p:spPr>
          <a:xfrm>
            <a:off x="4221945" y="4391004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α</a:t>
            </a:r>
            <a:r>
              <a:rPr lang="en-US" altLang="ja-JP" sz="2400" baseline="-25000" dirty="0"/>
              <a:t>y</a:t>
            </a:r>
            <a:endParaRPr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31DCA5-D593-4F52-9031-0C3D19D67A6E}"/>
              </a:ext>
            </a:extLst>
          </p:cNvPr>
          <p:cNvSpPr/>
          <p:nvPr/>
        </p:nvSpPr>
        <p:spPr>
          <a:xfrm>
            <a:off x="2454077" y="4852669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v</a:t>
            </a:r>
            <a:r>
              <a:rPr lang="ja-JP" altLang="en-US" sz="2000" dirty="0"/>
              <a:t>の三角形の</a:t>
            </a:r>
            <a:endParaRPr lang="en-US" altLang="ja-JP" sz="2000" dirty="0"/>
          </a:p>
          <a:p>
            <a:r>
              <a:rPr lang="ja-JP" altLang="en-US" sz="2000" dirty="0"/>
              <a:t>頂点のインデックス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C3094B-44E2-4E01-BA31-40A3475F945B}"/>
              </a:ext>
            </a:extLst>
          </p:cNvPr>
          <p:cNvSpPr/>
          <p:nvPr/>
        </p:nvSpPr>
        <p:spPr>
          <a:xfrm>
            <a:off x="4256779" y="3576436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y</a:t>
            </a:r>
            <a:r>
              <a:rPr lang="ja-JP" altLang="en-US" sz="2000" dirty="0"/>
              <a:t>の値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AE66FD-363B-460D-8558-DC2DEA87D82B}"/>
              </a:ext>
            </a:extLst>
          </p:cNvPr>
          <p:cNvSpPr/>
          <p:nvPr/>
        </p:nvSpPr>
        <p:spPr>
          <a:xfrm>
            <a:off x="5711109" y="4452559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y</a:t>
            </a:r>
            <a:r>
              <a:rPr lang="ja-JP" altLang="en-US" sz="2000" dirty="0"/>
              <a:t>のインデックス</a:t>
            </a:r>
          </a:p>
        </p:txBody>
      </p:sp>
    </p:spTree>
    <p:extLst>
      <p:ext uri="{BB962C8B-B14F-4D97-AF65-F5344CB8AC3E}">
        <p14:creationId xmlns:p14="http://schemas.microsoft.com/office/powerpoint/2010/main" val="285397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5B23A-3F39-4AC4-8C28-6A6D3A3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34AB-7D32-465E-B6D2-161B97D8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1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モデル式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200" dirty="0"/>
              <a:t>form &lt;- Y ~  0 + </a:t>
            </a:r>
            <a:r>
              <a:rPr lang="en-US" altLang="ja-JP" sz="2200" dirty="0" err="1"/>
              <a:t>alpha.x</a:t>
            </a:r>
            <a:r>
              <a:rPr lang="en-US" altLang="ja-JP" sz="2200" dirty="0"/>
              <a:t> + </a:t>
            </a:r>
            <a:r>
              <a:rPr lang="en-US" altLang="ja-JP" sz="2200" dirty="0" err="1"/>
              <a:t>alpha.y</a:t>
            </a:r>
            <a:r>
              <a:rPr lang="en-US" altLang="ja-JP" sz="2200" dirty="0"/>
              <a:t> + </a:t>
            </a:r>
          </a:p>
          <a:p>
            <a:pPr marL="0" indent="0">
              <a:buNone/>
            </a:pPr>
            <a:r>
              <a:rPr lang="en-US" altLang="ja-JP" sz="2200" dirty="0"/>
              <a:t>  f(m, model = </a:t>
            </a:r>
            <a:r>
              <a:rPr lang="en-US" altLang="ja-JP" sz="2200" dirty="0" err="1"/>
              <a:t>spde</a:t>
            </a:r>
            <a:r>
              <a:rPr lang="en-US" altLang="ja-JP" sz="2200" dirty="0"/>
              <a:t>) + f(v, model = </a:t>
            </a:r>
            <a:r>
              <a:rPr lang="en-US" altLang="ja-JP" sz="2200" dirty="0" err="1"/>
              <a:t>spde</a:t>
            </a:r>
            <a:r>
              <a:rPr lang="en-US" altLang="ja-JP" sz="2200" dirty="0"/>
              <a:t>) + </a:t>
            </a:r>
          </a:p>
          <a:p>
            <a:pPr marL="0" indent="0">
              <a:buNone/>
            </a:pPr>
            <a:r>
              <a:rPr lang="en-US" altLang="ja-JP" sz="2200" dirty="0"/>
              <a:t>  f(x0, x0w, model = '</a:t>
            </a:r>
            <a:r>
              <a:rPr lang="en-US" altLang="ja-JP" sz="2200" dirty="0" err="1"/>
              <a:t>iid</a:t>
            </a:r>
            <a:r>
              <a:rPr lang="en-US" altLang="ja-JP" sz="2200" dirty="0"/>
              <a:t>’, # fake zeros</a:t>
            </a:r>
          </a:p>
          <a:p>
            <a:pPr marL="0" indent="0">
              <a:buNone/>
            </a:pPr>
            <a:r>
              <a:rPr lang="en-US" altLang="ja-JP" sz="2200" dirty="0"/>
              <a:t>    hyper = list(theta = list(initial = -20, fixed = TRUE))) + </a:t>
            </a:r>
          </a:p>
          <a:p>
            <a:pPr marL="0" indent="0">
              <a:buNone/>
            </a:pPr>
            <a:r>
              <a:rPr lang="en-US" altLang="ja-JP" sz="2200" dirty="0"/>
              <a:t>  f(x, copy = ‘x0’, fixed = FALSE,  # β</a:t>
            </a:r>
            <a:r>
              <a:rPr lang="ja-JP" altLang="en-US" sz="2200" dirty="0"/>
              <a:t>の推定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    hyper = list(theta = list(prior='normal', param = c(0, 1))))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200" dirty="0"/>
              <a:t>x</a:t>
            </a:r>
            <a:r>
              <a:rPr lang="ja-JP" altLang="en-US" sz="2200" dirty="0"/>
              <a:t>の観測誤差の事前分布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 err="1"/>
              <a:t>pprec</a:t>
            </a:r>
            <a:r>
              <a:rPr lang="en-US" altLang="ja-JP" sz="2200" dirty="0"/>
              <a:t> &lt;- list(hyper = list(theta = list(prior = '</a:t>
            </a:r>
            <a:r>
              <a:rPr lang="en-US" altLang="ja-JP" sz="2200" dirty="0" err="1"/>
              <a:t>pc.prec</a:t>
            </a:r>
            <a:r>
              <a:rPr lang="en-US" altLang="ja-JP" sz="2200" dirty="0"/>
              <a:t>',</a:t>
            </a:r>
          </a:p>
          <a:p>
            <a:pPr marL="0" indent="0">
              <a:buNone/>
            </a:pPr>
            <a:r>
              <a:rPr lang="en-US" altLang="ja-JP" sz="2200" dirty="0"/>
              <a:t>  param=c(0.2, 0.5)))) # P(σ</a:t>
            </a:r>
            <a:r>
              <a:rPr lang="el-GR" altLang="ja-JP" sz="2200" baseline="-25000" dirty="0"/>
              <a:t>ε</a:t>
            </a:r>
            <a:r>
              <a:rPr lang="en-US" altLang="ja-JP" sz="2200" dirty="0"/>
              <a:t> &lt; 0.2) = 0.5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553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5B23A-3F39-4AC4-8C28-6A6D3A3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3.2.2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34AB-7D32-465E-B6D2-161B97D8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モデルの実行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stk</a:t>
            </a:r>
            <a:r>
              <a:rPr lang="en-US" altLang="ja-JP" dirty="0"/>
              <a:t> &lt;- </a:t>
            </a:r>
            <a:r>
              <a:rPr lang="en-US" altLang="ja-JP" dirty="0" err="1"/>
              <a:t>inla.stack</a:t>
            </a:r>
            <a:r>
              <a:rPr lang="en-US" altLang="ja-JP" dirty="0"/>
              <a:t>(stk.0, </a:t>
            </a:r>
            <a:r>
              <a:rPr lang="en-US" altLang="ja-JP" dirty="0" err="1"/>
              <a:t>stk.x</a:t>
            </a:r>
            <a:r>
              <a:rPr lang="en-US" altLang="ja-JP" dirty="0"/>
              <a:t>, </a:t>
            </a:r>
            <a:r>
              <a:rPr lang="en-US" altLang="ja-JP" dirty="0" err="1"/>
              <a:t>stk.y</a:t>
            </a:r>
            <a:r>
              <a:rPr lang="en-US" altLang="ja-JP" dirty="0"/>
              <a:t>) </a:t>
            </a:r>
          </a:p>
          <a:p>
            <a:pPr marL="0" indent="0">
              <a:buNone/>
            </a:pPr>
            <a:r>
              <a:rPr lang="en-US" altLang="ja-JP" dirty="0"/>
              <a:t>res &lt;- </a:t>
            </a:r>
            <a:r>
              <a:rPr lang="en-US" altLang="ja-JP" dirty="0" err="1"/>
              <a:t>inla</a:t>
            </a:r>
            <a:r>
              <a:rPr lang="en-US" altLang="ja-JP" dirty="0"/>
              <a:t>(form, data = </a:t>
            </a:r>
            <a:r>
              <a:rPr lang="en-US" altLang="ja-JP" dirty="0" err="1"/>
              <a:t>inla.stack.data</a:t>
            </a:r>
            <a:r>
              <a:rPr lang="en-US" altLang="ja-JP" dirty="0"/>
              <a:t>(</a:t>
            </a:r>
            <a:r>
              <a:rPr lang="en-US" altLang="ja-JP" dirty="0" err="1"/>
              <a:t>stk</a:t>
            </a:r>
            <a:r>
              <a:rPr lang="en-US" altLang="ja-JP" dirty="0"/>
              <a:t>), </a:t>
            </a:r>
          </a:p>
          <a:p>
            <a:pPr marL="0" indent="0">
              <a:buNone/>
            </a:pPr>
            <a:r>
              <a:rPr lang="en-US" altLang="ja-JP" dirty="0"/>
              <a:t>  family = c('gaussian', 'gaussian', '</a:t>
            </a:r>
            <a:r>
              <a:rPr lang="en-US" altLang="ja-JP" dirty="0" err="1"/>
              <a:t>poisson</a:t>
            </a:r>
            <a:r>
              <a:rPr lang="en-US" altLang="ja-JP" dirty="0"/>
              <a:t>'), 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control.predictor</a:t>
            </a:r>
            <a:r>
              <a:rPr lang="en-US" altLang="ja-JP" dirty="0"/>
              <a:t> = list(compute = TRUE, </a:t>
            </a:r>
          </a:p>
          <a:p>
            <a:pPr marL="0" indent="0">
              <a:buNone/>
            </a:pPr>
            <a:r>
              <a:rPr lang="en-US" altLang="ja-JP" dirty="0"/>
              <a:t>    A = </a:t>
            </a:r>
            <a:r>
              <a:rPr lang="en-US" altLang="ja-JP" dirty="0" err="1">
                <a:uFill>
                  <a:solidFill>
                    <a:srgbClr val="005AFF"/>
                  </a:solidFill>
                </a:uFill>
              </a:rPr>
              <a:t>inla.stack.A</a:t>
            </a:r>
            <a:r>
              <a:rPr lang="en-US" altLang="ja-JP" dirty="0">
                <a:uFill>
                  <a:solidFill>
                    <a:srgbClr val="005AFF"/>
                  </a:solidFill>
                </a:uFill>
              </a:rPr>
              <a:t>(</a:t>
            </a:r>
            <a:r>
              <a:rPr lang="en-US" altLang="ja-JP" dirty="0" err="1">
                <a:uFill>
                  <a:solidFill>
                    <a:srgbClr val="005AFF"/>
                  </a:solidFill>
                </a:uFill>
              </a:rPr>
              <a:t>stk</a:t>
            </a:r>
            <a:r>
              <a:rPr lang="en-US" altLang="ja-JP" dirty="0">
                <a:uFill>
                  <a:solidFill>
                    <a:srgbClr val="005AFF"/>
                  </a:solidFill>
                </a:uFill>
              </a:rPr>
              <a:t>)</a:t>
            </a:r>
            <a:r>
              <a:rPr lang="en-US" altLang="ja-JP" dirty="0"/>
              <a:t>), 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control.family</a:t>
            </a:r>
            <a:r>
              <a:rPr lang="en-US" altLang="ja-JP" dirty="0"/>
              <a:t> = list(</a:t>
            </a:r>
            <a:r>
              <a:rPr lang="en-US" altLang="ja-JP" dirty="0" err="1"/>
              <a:t>hfix</a:t>
            </a:r>
            <a:r>
              <a:rPr lang="en-US" altLang="ja-JP" dirty="0"/>
              <a:t>, </a:t>
            </a:r>
            <a:r>
              <a:rPr lang="en-US" altLang="ja-JP" dirty="0" err="1"/>
              <a:t>pprec</a:t>
            </a:r>
            <a:r>
              <a:rPr lang="en-US" altLang="ja-JP" dirty="0"/>
              <a:t>, list()))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与え方を覚えるのが大変。。。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5476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14175-F1BA-4D88-B8FE-CDD2770A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3.2.3 Results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AD0B803-294A-4976-B74F-6C9ACBD0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819" y="1971772"/>
            <a:ext cx="6958361" cy="40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5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14175-F1BA-4D88-B8FE-CDD2770A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3.2.3 Results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00807C0-33E5-47D4-A23E-10D12E96A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478" y="1825625"/>
            <a:ext cx="6543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8D25-1935-48CB-93A6-F546EFC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3.1.2 The model and parametrization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2A6B92-57FE-460A-ABB7-4B86B8C17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6377"/>
                <a:ext cx="7886700" cy="3050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400" dirty="0"/>
                  <a:t>は切片、</a:t>
                </a:r>
                <a:r>
                  <a:rPr lang="en-US" altLang="ja-JP" sz="2400" dirty="0">
                    <a:solidFill>
                      <a:srgbClr val="FF4B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ja-JP" altLang="en-US" sz="2400" dirty="0"/>
                  <a:t>は空間効果、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400" dirty="0"/>
                  <a:t>は空間効果に対する重み、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ja-JP" altLang="en-US" sz="2400" dirty="0"/>
                  <a:t>は誤差項、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ja-JP" sz="2400" b="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INLA</a:t>
                </a:r>
                <a:r>
                  <a:rPr lang="ja-JP" altLang="en-US" sz="2400" dirty="0"/>
                  <a:t>パッケージでの利用の仕方</a:t>
                </a:r>
                <a:endParaRPr lang="en-US" altLang="ja-JP" sz="2400" dirty="0"/>
              </a:p>
              <a:p>
                <a:r>
                  <a:rPr lang="en-US" altLang="ja-JP" sz="2400" dirty="0"/>
                  <a:t>copy model</a:t>
                </a:r>
                <a:r>
                  <a:rPr lang="ja-JP" altLang="en-US" sz="2400" dirty="0"/>
                  <a:t>と似ている</a:t>
                </a:r>
                <a:endParaRPr lang="en-US" altLang="ja-JP" sz="2400" dirty="0"/>
              </a:p>
              <a:p>
                <a:r>
                  <a:rPr lang="ja-JP" altLang="en-US" sz="2400" dirty="0"/>
                  <a:t>一つの線形予測子しか指定できないので、積み重ねて表現する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2A6B92-57FE-460A-ABB7-4B86B8C17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6377"/>
                <a:ext cx="7886700" cy="3050586"/>
              </a:xfrm>
              <a:blipFill>
                <a:blip r:embed="rId2"/>
                <a:stretch>
                  <a:fillRect l="-1159" t="-2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79B524-2F49-4035-9C01-D2F09FD50AEA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651672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2400" i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>
                              <a:solidFill>
                                <a:srgbClr val="FF4B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2400" i="0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 smtClean="0">
                              <a:solidFill>
                                <a:srgbClr val="005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3AF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>
                              <a:solidFill>
                                <a:srgbClr val="03AF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2400" b="0" i="0" smtClean="0">
                              <a:solidFill>
                                <a:srgbClr val="03AF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solidFill>
                                <a:srgbClr val="03AF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>
                              <a:solidFill>
                                <a:srgbClr val="03AF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79B524-2F49-4035-9C01-D2F09FD50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6516720" cy="1107996"/>
              </a:xfrm>
              <a:prstGeom prst="rect">
                <a:avLst/>
              </a:prstGeom>
              <a:blipFill>
                <a:blip r:embed="rId3"/>
                <a:stretch>
                  <a:fillRect l="-1684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04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77AD8-FA6A-44A3-8FC5-E58CE02B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3.2.3 Results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6B69B3C-A7D8-4D62-B8E0-DD3BB1A9A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85" y="1825625"/>
            <a:ext cx="6602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1705F93-70F5-4FF2-A2DF-F4253E86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91" y="3444120"/>
            <a:ext cx="4571999" cy="32678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BD77AD8-FA6A-44A3-8FC5-E58CE02B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3.2.3 Results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EF0A602-7AC2-48BA-9CB4-3C653F74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応答変数が得られた位置での共変量の予測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mesh2locs &lt;- </a:t>
            </a:r>
            <a:r>
              <a:rPr lang="en-US" altLang="ja-JP" sz="2400" dirty="0" err="1"/>
              <a:t>rbind</a:t>
            </a:r>
            <a:r>
              <a:rPr lang="en-US" altLang="ja-JP" sz="2400" dirty="0"/>
              <a:t>(Ax, Ay)</a:t>
            </a:r>
          </a:p>
          <a:p>
            <a:pPr marL="0" indent="0">
              <a:buNone/>
            </a:pPr>
            <a:r>
              <a:rPr lang="en-US" altLang="ja-JP" sz="2400" dirty="0"/>
              <a:t>m.mu &lt;- drop(mesh2locs %*% </a:t>
            </a:r>
            <a:r>
              <a:rPr lang="en-US" altLang="ja-JP" sz="2400" dirty="0" err="1"/>
              <a:t>res$summary.ran$m$mean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r>
              <a:rPr lang="en-US" altLang="ja-JP" sz="2400" dirty="0"/>
              <a:t>m.sd &lt;- drop(mesh2locs %*% </a:t>
            </a:r>
            <a:r>
              <a:rPr lang="en-US" altLang="ja-JP" sz="2400" dirty="0" err="1"/>
              <a:t>res$summary.ran$m$sd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作図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600" dirty="0"/>
              <a:t>plot(m.mu, m, asp = 1, type = 'n', </a:t>
            </a:r>
          </a:p>
          <a:p>
            <a:pPr marL="0" indent="0">
              <a:buNone/>
            </a:pPr>
            <a:r>
              <a:rPr lang="en-US" altLang="ja-JP" sz="1600" dirty="0"/>
              <a:t>  </a:t>
            </a:r>
            <a:r>
              <a:rPr lang="en-US" altLang="ja-JP" sz="1600" dirty="0" err="1"/>
              <a:t>xlab</a:t>
            </a:r>
            <a:r>
              <a:rPr lang="en-US" altLang="ja-JP" sz="1600" dirty="0"/>
              <a:t> = 'Predicted', </a:t>
            </a:r>
            <a:r>
              <a:rPr lang="en-US" altLang="ja-JP" sz="1600" dirty="0" err="1"/>
              <a:t>ylab</a:t>
            </a:r>
            <a:r>
              <a:rPr lang="en-US" altLang="ja-JP" sz="1600" dirty="0"/>
              <a:t> = 'Simulated')</a:t>
            </a:r>
          </a:p>
          <a:p>
            <a:pPr marL="0" indent="0">
              <a:buNone/>
            </a:pPr>
            <a:r>
              <a:rPr lang="en-US" altLang="ja-JP" sz="1600" dirty="0"/>
              <a:t>segments(m.mu - 2 * m.sd, m, m.mu + 2 * m.sd, m, </a:t>
            </a:r>
          </a:p>
          <a:p>
            <a:pPr marL="0" indent="0">
              <a:buNone/>
            </a:pPr>
            <a:r>
              <a:rPr lang="en-US" altLang="ja-JP" sz="1600" dirty="0"/>
              <a:t>  </a:t>
            </a:r>
            <a:r>
              <a:rPr lang="en-US" altLang="ja-JP" sz="1600" dirty="0" err="1"/>
              <a:t>lty</a:t>
            </a:r>
            <a:r>
              <a:rPr lang="en-US" altLang="ja-JP" sz="1600" dirty="0"/>
              <a:t> = 2, col = gray(0.75))</a:t>
            </a:r>
          </a:p>
          <a:p>
            <a:pPr marL="0" indent="0">
              <a:buNone/>
            </a:pPr>
            <a:r>
              <a:rPr lang="en-US" altLang="ja-JP" sz="1600" dirty="0" err="1"/>
              <a:t>abline</a:t>
            </a:r>
            <a:r>
              <a:rPr lang="en-US" altLang="ja-JP" sz="1600" dirty="0"/>
              <a:t>(c(0, 1), col = 4)</a:t>
            </a:r>
          </a:p>
          <a:p>
            <a:pPr marL="0" indent="0">
              <a:buNone/>
            </a:pPr>
            <a:r>
              <a:rPr lang="en-US" altLang="ja-JP" sz="1600" dirty="0"/>
              <a:t>points(m.mu, m, </a:t>
            </a:r>
            <a:r>
              <a:rPr lang="en-US" altLang="ja-JP" sz="1600" dirty="0" err="1"/>
              <a:t>pch</a:t>
            </a:r>
            <a:r>
              <a:rPr lang="en-US" altLang="ja-JP" sz="1600" dirty="0"/>
              <a:t> = 3, </a:t>
            </a:r>
            <a:r>
              <a:rPr lang="en-US" altLang="ja-JP" sz="1600" dirty="0" err="1"/>
              <a:t>cex</a:t>
            </a:r>
            <a:r>
              <a:rPr lang="en-US" altLang="ja-JP" sz="1600" dirty="0"/>
              <a:t> = 0.5)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097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77AD8-FA6A-44A3-8FC5-E58CE02B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3.2.3 Results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95015D-A088-4A81-98FD-09A46B3D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332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b="1" dirty="0"/>
              <a:t>m</a:t>
            </a:r>
            <a:r>
              <a:rPr lang="ja-JP" altLang="en-US" b="1" dirty="0"/>
              <a:t>、</a:t>
            </a:r>
            <a:r>
              <a:rPr lang="en-US" altLang="ja-JP" b="1" dirty="0"/>
              <a:t>v</a:t>
            </a:r>
            <a:r>
              <a:rPr lang="ja-JP" altLang="en-US" dirty="0"/>
              <a:t>（</a:t>
            </a:r>
            <a:r>
              <a:rPr lang="en-US" altLang="ja-JP" dirty="0"/>
              <a:t>GF</a:t>
            </a:r>
            <a:r>
              <a:rPr lang="ja-JP" altLang="en-US" dirty="0"/>
              <a:t>）の作図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Create grid for projection INLA</a:t>
            </a:r>
            <a:r>
              <a:rPr lang="ja-JP" altLang="en-US" dirty="0"/>
              <a:t>の関数で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prj</a:t>
            </a:r>
            <a:r>
              <a:rPr lang="en-US" altLang="ja-JP" dirty="0"/>
              <a:t> &lt;- </a:t>
            </a:r>
            <a:r>
              <a:rPr lang="en-US" altLang="ja-JP" dirty="0" err="1"/>
              <a:t>inla.mesh.projector</a:t>
            </a:r>
            <a:r>
              <a:rPr lang="en-US" altLang="ja-JP" dirty="0"/>
              <a:t>(mesh, </a:t>
            </a:r>
            <a:r>
              <a:rPr lang="en-US" altLang="ja-JP" dirty="0" err="1"/>
              <a:t>xlim</a:t>
            </a:r>
            <a:r>
              <a:rPr lang="en-US" altLang="ja-JP" dirty="0"/>
              <a:t> = c(0, 10), </a:t>
            </a:r>
            <a:r>
              <a:rPr lang="en-US" altLang="ja-JP" dirty="0" err="1"/>
              <a:t>ylim</a:t>
            </a:r>
            <a:r>
              <a:rPr lang="en-US" altLang="ja-JP" dirty="0"/>
              <a:t> = c(0, 5))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par(</a:t>
            </a:r>
            <a:r>
              <a:rPr lang="en-US" altLang="ja-JP" dirty="0" err="1"/>
              <a:t>mfrow</a:t>
            </a:r>
            <a:r>
              <a:rPr lang="en-US" altLang="ja-JP" dirty="0"/>
              <a:t> = c(2, 1), mar = c(0.5, 0.5, 0.5, 0.5),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mgp</a:t>
            </a:r>
            <a:r>
              <a:rPr lang="en-US" altLang="ja-JP" dirty="0"/>
              <a:t> = c(1.5, 0.5, 0))</a:t>
            </a:r>
          </a:p>
          <a:p>
            <a:pPr marL="0" indent="0">
              <a:buNone/>
            </a:pPr>
            <a:r>
              <a:rPr lang="en-US" altLang="ja-JP" dirty="0"/>
              <a:t># Posterior mean of ‘m’  </a:t>
            </a:r>
            <a:r>
              <a:rPr lang="ja-JP" altLang="en-US" dirty="0"/>
              <a:t>黒</a:t>
            </a:r>
            <a:r>
              <a:rPr lang="en-US" altLang="ja-JP" dirty="0" err="1"/>
              <a:t>Inla</a:t>
            </a:r>
            <a:r>
              <a:rPr lang="ja-JP" altLang="en-US" dirty="0"/>
              <a:t>本の関数で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book.plot.field</a:t>
            </a:r>
            <a:r>
              <a:rPr lang="en-US" altLang="ja-JP" dirty="0"/>
              <a:t>(field = </a:t>
            </a:r>
            <a:r>
              <a:rPr lang="en-US" altLang="ja-JP" dirty="0" err="1"/>
              <a:t>res$summary.ran$m$mean</a:t>
            </a:r>
            <a:r>
              <a:rPr lang="en-US" altLang="ja-JP" dirty="0"/>
              <a:t>, projector = </a:t>
            </a:r>
            <a:r>
              <a:rPr lang="en-US" altLang="ja-JP" dirty="0" err="1"/>
              <a:t>prj</a:t>
            </a:r>
            <a:r>
              <a:rPr lang="en-US" altLang="ja-JP" dirty="0"/>
              <a:t>) </a:t>
            </a:r>
          </a:p>
          <a:p>
            <a:pPr marL="0" indent="0">
              <a:buNone/>
            </a:pPr>
            <a:r>
              <a:rPr lang="en-US" altLang="ja-JP" dirty="0"/>
              <a:t>points(</a:t>
            </a:r>
            <a:r>
              <a:rPr lang="en-US" altLang="ja-JP" dirty="0" err="1"/>
              <a:t>loc.x</a:t>
            </a:r>
            <a:r>
              <a:rPr lang="en-US" altLang="ja-JP" dirty="0"/>
              <a:t>, </a:t>
            </a:r>
            <a:r>
              <a:rPr lang="en-US" altLang="ja-JP" dirty="0" err="1"/>
              <a:t>cex</a:t>
            </a:r>
            <a:r>
              <a:rPr lang="en-US" altLang="ja-JP" dirty="0"/>
              <a:t> = 0.3 + (m - min(m))/diff(range(m)))</a:t>
            </a:r>
          </a:p>
          <a:p>
            <a:pPr marL="0" indent="0">
              <a:buNone/>
            </a:pPr>
            <a:r>
              <a:rPr lang="en-US" altLang="ja-JP" dirty="0"/>
              <a:t># Posterior mean of ‘v‘</a:t>
            </a:r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lang="ja-JP" altLang="en-US" dirty="0"/>
              <a:t>黒</a:t>
            </a:r>
            <a:r>
              <a:rPr lang="en-US" altLang="ja-JP" dirty="0" err="1"/>
              <a:t>Inla</a:t>
            </a:r>
            <a:r>
              <a:rPr lang="ja-JP" altLang="en-US" dirty="0"/>
              <a:t>本の関数で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book.plot.field</a:t>
            </a:r>
            <a:r>
              <a:rPr lang="en-US" altLang="ja-JP" dirty="0"/>
              <a:t>(field = </a:t>
            </a:r>
            <a:r>
              <a:rPr lang="en-US" altLang="ja-JP" dirty="0" err="1"/>
              <a:t>res$summary.ran$v$mean</a:t>
            </a:r>
            <a:r>
              <a:rPr lang="en-US" altLang="ja-JP" dirty="0"/>
              <a:t>, projector = </a:t>
            </a:r>
            <a:r>
              <a:rPr lang="en-US" altLang="ja-JP" dirty="0" err="1"/>
              <a:t>prj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points(</a:t>
            </a:r>
            <a:r>
              <a:rPr lang="en-US" altLang="ja-JP" dirty="0" err="1"/>
              <a:t>loc.y</a:t>
            </a:r>
            <a:r>
              <a:rPr lang="en-US" altLang="ja-JP" dirty="0"/>
              <a:t>, </a:t>
            </a:r>
            <a:r>
              <a:rPr lang="en-US" altLang="ja-JP" dirty="0" err="1"/>
              <a:t>cex</a:t>
            </a:r>
            <a:r>
              <a:rPr lang="en-US" altLang="ja-JP" dirty="0"/>
              <a:t> = 0.3 + (v - min(v))/diff(range(v)))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945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77AD8-FA6A-44A3-8FC5-E58CE02B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3.2.3 Results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8E22412-37A9-4008-8428-D1A10F0A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981" y="1279894"/>
            <a:ext cx="5098037" cy="538216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A7C529-04D9-4F8C-83DE-149E49EB82D9}"/>
              </a:ext>
            </a:extLst>
          </p:cNvPr>
          <p:cNvSpPr/>
          <p:nvPr/>
        </p:nvSpPr>
        <p:spPr>
          <a:xfrm>
            <a:off x="1512062" y="1398117"/>
            <a:ext cx="43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/>
              <a:t>m</a:t>
            </a:r>
            <a:endParaRPr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B5E9AF-2942-448E-BB25-B3E68AA126C4}"/>
              </a:ext>
            </a:extLst>
          </p:cNvPr>
          <p:cNvSpPr/>
          <p:nvPr/>
        </p:nvSpPr>
        <p:spPr>
          <a:xfrm>
            <a:off x="1512062" y="371470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v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977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7E013-3069-4F28-8753-2CEE907C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 Copying part of or the entire linear predictor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B7AB619-0A4A-4792-B80E-5D4BD4532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89931"/>
                <a:ext cx="7886700" cy="9078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2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200" dirty="0"/>
                  <a:t>はノードでのランダム効果、</a:t>
                </a:r>
                <a:r>
                  <a:rPr lang="en-US" altLang="ja-JP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200" dirty="0"/>
                  <a:t>は投影行列、</a:t>
                </a:r>
                <a:br>
                  <a:rPr kumimoji="1" lang="en-US" altLang="ja-JP" sz="2200" dirty="0"/>
                </a:br>
                <a:r>
                  <a:rPr lang="en-US" altLang="ja-JP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は観測誤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ja-JP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ja-JP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B7AB619-0A4A-4792-B80E-5D4BD4532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89931"/>
                <a:ext cx="7886700" cy="907870"/>
              </a:xfrm>
              <a:blipFill>
                <a:blip r:embed="rId2"/>
                <a:stretch>
                  <a:fillRect l="-155" t="-7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33E615-8DCA-47C0-95C9-0D45A70A195D}"/>
                  </a:ext>
                </a:extLst>
              </p:cNvPr>
              <p:cNvSpPr txBox="1"/>
              <p:nvPr/>
            </p:nvSpPr>
            <p:spPr>
              <a:xfrm>
                <a:off x="1616287" y="2280677"/>
                <a:ext cx="599010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kumimoji="1" lang="en-US" altLang="ja-JP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kumimoji="1"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  <m:r>
                      <a:rPr kumimoji="1"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kumimoji="1"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kumimoji="1"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kumimoji="1" lang="en-US" altLang="ja-JP" sz="2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kumimoji="1" lang="en-US" altLang="ja-JP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kumimoji="1" lang="en-US" altLang="ja-JP" sz="2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ja-JP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endParaRPr kumimoji="1" lang="en-US" altLang="ja-JP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kumimoji="1" lang="en-US" altLang="ja-JP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kumimoji="1" lang="en-US" altLang="ja-JP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kumimoji="1" lang="en-US" altLang="ja-JP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kumimoji="1" lang="en-US" altLang="ja-JP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d>
                        <m:d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kumimoji="1" lang="en-US" altLang="ja-JP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kumimoji="1" lang="ja-JP" alt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33E615-8DCA-47C0-95C9-0D45A70A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7" y="2280677"/>
                <a:ext cx="5990101" cy="1015663"/>
              </a:xfrm>
              <a:prstGeom prst="rect">
                <a:avLst/>
              </a:prstGeom>
              <a:blipFill>
                <a:blip r:embed="rId3"/>
                <a:stretch>
                  <a:fillRect l="-1628" b="-11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8507DE-0EFF-4374-9834-26D23397C716}"/>
                  </a:ext>
                </a:extLst>
              </p:cNvPr>
              <p:cNvSpPr txBox="1"/>
              <p:nvPr/>
            </p:nvSpPr>
            <p:spPr>
              <a:xfrm>
                <a:off x="2564367" y="4652267"/>
                <a:ext cx="3936719" cy="1968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kumimoji="1"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  <m:r>
                      <a:rPr kumimoji="1" lang="en-US" altLang="ja-JP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kumimoji="1"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kumimoji="1" lang="en-US" altLang="ja-JP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kumimoji="1" lang="en-US" altLang="ja-JP" sz="22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endParaRPr kumimoji="1" lang="en-US" altLang="ja-JP" sz="2200" b="1" dirty="0">
                  <a:latin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kumimoji="1" lang="en-US" altLang="ja-JP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2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endParaRPr kumimoji="1" lang="ja-JP" alt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8507DE-0EFF-4374-9834-26D23397C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367" y="4652267"/>
                <a:ext cx="3936719" cy="1968552"/>
              </a:xfrm>
              <a:prstGeom prst="rect">
                <a:avLst/>
              </a:prstGeom>
              <a:blipFill>
                <a:blip r:embed="rId4"/>
                <a:stretch>
                  <a:fillRect l="-4186" b="-7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498D90-0743-4BA2-94DD-725058491A0D}"/>
              </a:ext>
            </a:extLst>
          </p:cNvPr>
          <p:cNvSpPr/>
          <p:nvPr/>
        </p:nvSpPr>
        <p:spPr>
          <a:xfrm>
            <a:off x="628650" y="1820302"/>
            <a:ext cx="46987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200" dirty="0"/>
              <a:t>線形予測子の一部をコピーして使用</a:t>
            </a:r>
            <a:endParaRPr lang="en-US" altLang="ja-JP" sz="2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96E6B9-FE6A-4678-91A7-FF690BCE4AE8}"/>
              </a:ext>
            </a:extLst>
          </p:cNvPr>
          <p:cNvSpPr/>
          <p:nvPr/>
        </p:nvSpPr>
        <p:spPr>
          <a:xfrm>
            <a:off x="647212" y="4667775"/>
            <a:ext cx="1595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200" dirty="0"/>
              <a:t>以降の定義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770187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3686A5-3C08-4D72-9B92-560FBBE9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3.3.1 Generating the 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AC07FB-D8E9-47E5-AEE2-5C14CC2E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altLang="ja-JP" sz="2600" dirty="0"/>
              <a:t>beta0 = 5;  beta1 = 1;  beta2 = 0.5;  beta3 = 2</a:t>
            </a:r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/>
              <a:t>s123 &lt;- c(0.1, 0.05, 0.15) # </a:t>
            </a:r>
            <a:r>
              <a:rPr lang="ja-JP" altLang="en-US" sz="2600" dirty="0"/>
              <a:t>誤差項の標準偏差</a:t>
            </a:r>
            <a:endParaRPr lang="en-US" altLang="ja-JP" sz="2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Matérn</a:t>
            </a:r>
            <a:r>
              <a:rPr lang="en-US" altLang="ja-JP" dirty="0"/>
              <a:t> covariance</a:t>
            </a:r>
            <a:r>
              <a:rPr lang="ja-JP" altLang="en-US" dirty="0"/>
              <a:t>のパラメーター</a:t>
            </a:r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 err="1"/>
              <a:t>kappab</a:t>
            </a:r>
            <a:r>
              <a:rPr lang="en-US" altLang="ja-JP" sz="2600" dirty="0"/>
              <a:t> &lt;- 10</a:t>
            </a:r>
          </a:p>
          <a:p>
            <a:pPr marL="0" indent="0">
              <a:buNone/>
            </a:pPr>
            <a:r>
              <a:rPr lang="en-US" altLang="ja-JP" sz="2600" dirty="0"/>
              <a:t>sigma2b &lt;- 1</a:t>
            </a:r>
          </a:p>
          <a:p>
            <a:pPr marL="0" indent="0">
              <a:buNone/>
            </a:pPr>
            <a:endParaRPr lang="pt-BR" altLang="ja-JP" sz="2600" dirty="0"/>
          </a:p>
          <a:p>
            <a:pPr marL="0" indent="0">
              <a:buNone/>
            </a:pPr>
            <a:r>
              <a:rPr lang="pt-BR" altLang="ja-JP" sz="2600" dirty="0"/>
              <a:t>n &lt;- 50</a:t>
            </a:r>
          </a:p>
          <a:p>
            <a:pPr marL="0" indent="0">
              <a:buNone/>
            </a:pPr>
            <a:r>
              <a:rPr lang="pt-BR" altLang="ja-JP" sz="2600" dirty="0"/>
              <a:t>loc &lt;- cbind(runif(n), runif(n))</a:t>
            </a:r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/>
              <a:t>b &lt;- </a:t>
            </a:r>
            <a:r>
              <a:rPr lang="en-US" altLang="ja-JP" sz="2600" dirty="0" err="1"/>
              <a:t>book.rMatern</a:t>
            </a:r>
            <a:r>
              <a:rPr lang="en-US" altLang="ja-JP" sz="2600" dirty="0"/>
              <a:t>(n = 1, </a:t>
            </a:r>
            <a:r>
              <a:rPr lang="en-US" altLang="ja-JP" sz="2600" dirty="0" err="1"/>
              <a:t>coords</a:t>
            </a:r>
            <a:r>
              <a:rPr lang="en-US" altLang="ja-JP" sz="2600" dirty="0"/>
              <a:t> = loc, </a:t>
            </a:r>
          </a:p>
          <a:p>
            <a:pPr marL="0" indent="0">
              <a:buNone/>
            </a:pPr>
            <a:r>
              <a:rPr lang="en-US" altLang="ja-JP" sz="2600" dirty="0"/>
              <a:t>  range = sqrt(8) / 10, sigma = 1)</a:t>
            </a:r>
            <a:endParaRPr lang="pt-BR" altLang="ja-JP" sz="2600" dirty="0"/>
          </a:p>
          <a:p>
            <a:pPr marL="0" indent="0">
              <a:buNone/>
            </a:pPr>
            <a:endParaRPr kumimoji="1" lang="pt-BR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54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1F30CD6-56B9-47B8-A5D5-341FC6BC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12" y="1924593"/>
            <a:ext cx="5761202" cy="457342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63686A5-3C08-4D72-9B92-560FBBE9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3.3.1 Generating the 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AC07FB-D8E9-47E5-AEE2-5C14CC2E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共変量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x &lt;- sqrt(3) * </a:t>
            </a:r>
            <a:r>
              <a:rPr lang="en-US" altLang="ja-JP" dirty="0" err="1"/>
              <a:t>runif</a:t>
            </a:r>
            <a:r>
              <a:rPr lang="en-US" altLang="ja-JP" dirty="0"/>
              <a:t>(n, -1, 1)</a:t>
            </a:r>
            <a:endParaRPr kumimoji="1" lang="pt-BR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530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72F11-93C7-4D8A-8E3E-0C7E4CEF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3.3.1 Generating the 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E1F14-467B-471F-8EE3-A5586C84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線形予測子</a:t>
            </a:r>
            <a:endParaRPr lang="sv-SE" altLang="ja-JP" dirty="0"/>
          </a:p>
          <a:p>
            <a:pPr marL="0" indent="0">
              <a:buNone/>
            </a:pPr>
            <a:r>
              <a:rPr lang="sv-SE" altLang="ja-JP" dirty="0"/>
              <a:t>eta1 &lt;- beta0 + beta1 * x + b</a:t>
            </a:r>
          </a:p>
          <a:p>
            <a:pPr marL="0" indent="0">
              <a:buNone/>
            </a:pPr>
            <a:r>
              <a:rPr lang="sv-SE" altLang="ja-JP" dirty="0"/>
              <a:t>eta2 &lt;- beta2 * (beta0 + beta1 * x)</a:t>
            </a:r>
          </a:p>
          <a:p>
            <a:pPr marL="0" indent="0">
              <a:buNone/>
            </a:pPr>
            <a:r>
              <a:rPr lang="sv-SE" altLang="ja-JP" dirty="0"/>
              <a:t>eta3 &lt;- beta3 * eta1</a:t>
            </a:r>
          </a:p>
          <a:p>
            <a:pPr marL="0" indent="0">
              <a:buNone/>
            </a:pPr>
            <a:endParaRPr kumimoji="1" lang="sv-SE" altLang="ja-JP" dirty="0"/>
          </a:p>
          <a:p>
            <a:pPr marL="0" indent="0">
              <a:buNone/>
            </a:pPr>
            <a:r>
              <a:rPr kumimoji="1" lang="sv-SE" altLang="ja-JP" dirty="0"/>
              <a:t># y</a:t>
            </a:r>
            <a:r>
              <a:rPr kumimoji="1" lang="ja-JP" altLang="en-US" dirty="0"/>
              <a:t>の観測値</a:t>
            </a:r>
            <a:endParaRPr kumimoji="1" lang="sv-SE" altLang="ja-JP" dirty="0"/>
          </a:p>
          <a:p>
            <a:pPr marL="0" indent="0">
              <a:buNone/>
            </a:pPr>
            <a:r>
              <a:rPr lang="pt-BR" altLang="ja-JP" dirty="0"/>
              <a:t>y1 &lt;- rnorm(n, eta1, s123[1])</a:t>
            </a:r>
          </a:p>
          <a:p>
            <a:pPr marL="0" indent="0">
              <a:buNone/>
            </a:pPr>
            <a:r>
              <a:rPr lang="pt-BR" altLang="ja-JP" dirty="0"/>
              <a:t>y2 &lt;- rnorm(n, eta2, s123[2])</a:t>
            </a:r>
          </a:p>
          <a:p>
            <a:pPr marL="0" indent="0">
              <a:buNone/>
            </a:pPr>
            <a:r>
              <a:rPr lang="pt-BR" altLang="ja-JP" dirty="0"/>
              <a:t>y3 &lt;- rnorm(n, eta3, s123[3])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205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55595-CDDC-4BDB-9CB3-574D9CF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3.3.2 The fake zero trick for fitting this 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9F72A4-D5CC-4397-B202-92C19F971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08505"/>
                <a:ext cx="7886700" cy="4351338"/>
              </a:xfrm>
            </p:spPr>
            <p:txBody>
              <a:bodyPr/>
              <a:lstStyle/>
              <a:p>
                <a:r>
                  <a:rPr kumimoji="1" lang="en-US" altLang="ja-JP" sz="2400" dirty="0"/>
                  <a:t>INLA</a:t>
                </a:r>
                <a:r>
                  <a:rPr kumimoji="1" lang="ja-JP" altLang="en-US" sz="2400" dirty="0"/>
                  <a:t>でこのモデルをフィットする方法は一つではない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ポイントは</a:t>
                </a:r>
                <a:r>
                  <a:rPr lang="en-US" altLang="ja-JP" sz="2400" dirty="0"/>
                  <a:t>y1</a:t>
                </a:r>
                <a:r>
                  <a:rPr lang="ja-JP" altLang="en-US" sz="2400" dirty="0"/>
                  <a:t>の観測方程式から</a:t>
                </a:r>
                <a:br>
                  <a:rPr lang="en-US" altLang="ja-JP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br>
                  <a:rPr lang="en-US" altLang="ja-JP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ja-JP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を推定して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y2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y3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の観測方程式にコピーする</a:t>
                </a:r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fake zero trick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を使う</a:t>
                </a:r>
                <a:b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ja-JP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b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ja-JP" sz="2400" dirty="0"/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ja-JP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9F72A4-D5CC-4397-B202-92C19F97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0850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1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4CF4-0981-4702-B8D8-22FCD23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9EEB3-2B4F-4717-B8A8-3501446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mesh &lt;- inla.mesh.2d(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loc.domain</a:t>
            </a:r>
            <a:r>
              <a:rPr lang="en-US" altLang="ja-JP" dirty="0"/>
              <a:t> = </a:t>
            </a:r>
            <a:r>
              <a:rPr lang="en-US" altLang="ja-JP" dirty="0" err="1"/>
              <a:t>cbind</a:t>
            </a:r>
            <a:r>
              <a:rPr lang="en-US" altLang="ja-JP" dirty="0"/>
              <a:t>(c(0, 1, 1, 0), c(0, 0, 1, 1)),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max.edge</a:t>
            </a:r>
            <a:r>
              <a:rPr lang="en-US" altLang="ja-JP" dirty="0"/>
              <a:t> = c(0.1, 0.3), offset = c(0.05, 0.35), cutoff = 0.05)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As &lt;- </a:t>
            </a:r>
            <a:r>
              <a:rPr lang="en-US" altLang="ja-JP" dirty="0" err="1"/>
              <a:t>inla.spde.make.A</a:t>
            </a:r>
            <a:r>
              <a:rPr lang="en-US" altLang="ja-JP" dirty="0"/>
              <a:t>(mesh, loc)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spde</a:t>
            </a:r>
            <a:r>
              <a:rPr lang="en-US" altLang="ja-JP" dirty="0"/>
              <a:t> &lt;- inla.spde2.pcmatern(mesh, alpha = 2, 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prior.range</a:t>
            </a:r>
            <a:r>
              <a:rPr lang="en-US" altLang="ja-JP" dirty="0"/>
              <a:t> = c(0.05, 0.01),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prior.sigma</a:t>
            </a:r>
            <a:r>
              <a:rPr lang="en-US" altLang="ja-JP" dirty="0"/>
              <a:t> = c(1, 0.01))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33A8C2-20AE-480D-9D93-7D95A2527D09}"/>
              </a:ext>
            </a:extLst>
          </p:cNvPr>
          <p:cNvSpPr/>
          <p:nvPr/>
        </p:nvSpPr>
        <p:spPr>
          <a:xfrm>
            <a:off x="5753569" y="4402574"/>
            <a:ext cx="26757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i="1" dirty="0"/>
              <a:t>α</a:t>
            </a:r>
            <a:r>
              <a:rPr lang="en-US" altLang="ja-JP" sz="2200" dirty="0"/>
              <a:t> = </a:t>
            </a:r>
            <a:r>
              <a:rPr lang="en-US" altLang="ja-JP" sz="2200" i="1" dirty="0"/>
              <a:t>ν</a:t>
            </a:r>
            <a:r>
              <a:rPr lang="en-US" altLang="ja-JP" sz="2200" dirty="0"/>
              <a:t> + </a:t>
            </a:r>
            <a:r>
              <a:rPr lang="en-US" altLang="ja-JP" sz="2200" i="1" dirty="0"/>
              <a:t>d</a:t>
            </a:r>
            <a:r>
              <a:rPr lang="en-US" altLang="ja-JP" sz="2200" dirty="0"/>
              <a:t>/2</a:t>
            </a:r>
            <a:r>
              <a:rPr lang="ja-JP" altLang="en-US" sz="2200" dirty="0"/>
              <a:t>は</a:t>
            </a:r>
            <a:r>
              <a:rPr lang="en-US" altLang="ja-JP" sz="2200" dirty="0"/>
              <a:t>2</a:t>
            </a:r>
            <a:r>
              <a:rPr lang="ja-JP" altLang="en-US" sz="2200" dirty="0"/>
              <a:t>に固定</a:t>
            </a:r>
          </a:p>
        </p:txBody>
      </p:sp>
    </p:spTree>
    <p:extLst>
      <p:ext uri="{BB962C8B-B14F-4D97-AF65-F5344CB8AC3E}">
        <p14:creationId xmlns:p14="http://schemas.microsoft.com/office/powerpoint/2010/main" val="425323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68524-23FA-4B5D-B981-22708DA6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3.1.3 Data simulation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28C4D-F86B-4C4C-B423-EFBE91B6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alpha &lt;- c(-5, 3, 10)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ja-JP" altLang="en-US" sz="2400" dirty="0"/>
              <a:t> 切片</a:t>
            </a:r>
            <a:r>
              <a:rPr lang="en-US" altLang="ja-JP" sz="2400" dirty="0"/>
              <a:t> </a:t>
            </a:r>
          </a:p>
          <a:p>
            <a:pPr marL="0" indent="0">
              <a:buNone/>
            </a:pPr>
            <a:r>
              <a:rPr lang="en-US" altLang="ja-JP" sz="2400" dirty="0" err="1"/>
              <a:t>m.var</a:t>
            </a:r>
            <a:r>
              <a:rPr lang="en-US" altLang="ja-JP" sz="2400" dirty="0"/>
              <a:t> &lt;- c(0.5, 0.4, 0.3) # </a:t>
            </a:r>
            <a:r>
              <a:rPr lang="ja-JP" altLang="en-US" sz="2400" dirty="0"/>
              <a:t>ランダムフィールドの分散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range &lt;- c(4, 3, 2)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ja-JP" altLang="en-US" sz="2400" dirty="0"/>
              <a:t> 距離スケール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beta &lt;- c(0.7, 0.5, -0.5)  # </a:t>
            </a:r>
            <a:r>
              <a:rPr lang="ja-JP" altLang="en-US" sz="2400" dirty="0"/>
              <a:t>空間効果に対する重み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e.sd &lt;- c(0.3, 0.2, 0.15) # </a:t>
            </a:r>
            <a:r>
              <a:rPr lang="ja-JP" altLang="en-US" sz="2400" dirty="0"/>
              <a:t>応答変数の観測誤差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565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4CF4-0981-4702-B8D8-22FCD23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ja-JP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stack1 &lt;- </a:t>
                </a:r>
                <a:r>
                  <a:rPr lang="en-US" altLang="ja-JP" dirty="0" err="1"/>
                  <a:t>inla.stack</a:t>
                </a:r>
                <a:r>
                  <a:rPr lang="en-US" altLang="ja-JP" dirty="0"/>
                  <a:t>(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data = list(y = y1),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A = list(1, As, 1),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effects = list(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  </a:t>
                </a:r>
                <a:r>
                  <a:rPr lang="en-US" altLang="ja-JP" dirty="0" err="1"/>
                  <a:t>data.frame</a:t>
                </a:r>
                <a:r>
                  <a:rPr lang="en-US" altLang="ja-JP" dirty="0"/>
                  <a:t>(beta0 = 1, beta1 = x),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  s = 1:spde$n.spde,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  e1 = 1:n),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 tag = 'y1')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84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4CF4-0981-4702-B8D8-22FCD23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600" b="1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6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ja-JP" sz="2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d>
                      <m:d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ja-JP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ja-JP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6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</m:d>
                    <m:r>
                      <a:rPr lang="en-US" altLang="ja-JP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ja-JP" sz="2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600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</m:d>
                  </m:oMath>
                </a14:m>
                <a:endParaRPr lang="en-US" altLang="ja-JP" sz="26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r>
                  <a:rPr lang="en-US" altLang="ja-JP" sz="2600" dirty="0"/>
                  <a:t>stack01 &lt;- </a:t>
                </a:r>
                <a:r>
                  <a:rPr lang="en-US" altLang="ja-JP" sz="2600" dirty="0" err="1"/>
                  <a:t>inla.stack</a:t>
                </a:r>
                <a:r>
                  <a:rPr lang="en-US" altLang="ja-JP" sz="2600" dirty="0"/>
                  <a:t>(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data = list(y = rep(0, n), offset = -y1),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A = list(As, 1),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effects = list(s = 1:spde$n.spde,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  list(e1 = 1:n, eta1 = 1:n)),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tag = 'eta1')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F8D4833-BA76-4D77-8737-7DF93AB1FA12}"/>
              </a:ext>
            </a:extLst>
          </p:cNvPr>
          <p:cNvCxnSpPr>
            <a:cxnSpLocks/>
          </p:cNvCxnSpPr>
          <p:nvPr/>
        </p:nvCxnSpPr>
        <p:spPr>
          <a:xfrm flipH="1">
            <a:off x="3239589" y="2255520"/>
            <a:ext cx="1140823" cy="255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88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4CF4-0981-4702-B8D8-22FCD23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600" b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ja-JP" sz="2600" dirty="0"/>
                        <m:t> 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6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ja-JP" sz="2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ja-JP" sz="26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r>
                  <a:rPr lang="en-US" altLang="ja-JP" sz="2600" dirty="0"/>
                  <a:t>stack02 &lt;- </a:t>
                </a:r>
                <a:r>
                  <a:rPr lang="en-US" altLang="ja-JP" sz="2600" dirty="0" err="1"/>
                  <a:t>inla.stack</a:t>
                </a:r>
                <a:r>
                  <a:rPr lang="en-US" altLang="ja-JP" sz="2600" dirty="0"/>
                  <a:t>(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data = list(y = rep(0, n), offset = -y1),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effects = list(list(e1 = 1:n, eta2 = 1:n)),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A = list(1),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tag = 'eta2')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6AB04A5-3CEB-4046-809B-E3BC909A07BB}"/>
              </a:ext>
            </a:extLst>
          </p:cNvPr>
          <p:cNvCxnSpPr>
            <a:cxnSpLocks/>
          </p:cNvCxnSpPr>
          <p:nvPr/>
        </p:nvCxnSpPr>
        <p:spPr>
          <a:xfrm>
            <a:off x="2124891" y="2272937"/>
            <a:ext cx="2560320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59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4CF4-0981-4702-B8D8-22FCD23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6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ja-JP" sz="2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6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sz="26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ja-JP" sz="26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r>
                  <a:rPr lang="en-US" altLang="ja-JP" sz="2600" dirty="0"/>
                  <a:t>stack2 &lt;- </a:t>
                </a:r>
                <a:r>
                  <a:rPr lang="en-US" altLang="ja-JP" sz="2600" dirty="0" err="1"/>
                  <a:t>inla.stack</a:t>
                </a:r>
                <a:r>
                  <a:rPr lang="en-US" altLang="ja-JP" sz="2600" dirty="0"/>
                  <a:t>(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data = list(y = y2),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effects = list(list(eta1c = 1:n, e2 = 1:n)), 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A = list(1),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tag = 'y2')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DE99D45-2063-42BA-98DE-6DA523E01C7C}"/>
              </a:ext>
            </a:extLst>
          </p:cNvPr>
          <p:cNvCxnSpPr>
            <a:cxnSpLocks/>
          </p:cNvCxnSpPr>
          <p:nvPr/>
        </p:nvCxnSpPr>
        <p:spPr>
          <a:xfrm>
            <a:off x="2534194" y="2316480"/>
            <a:ext cx="1132115" cy="14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42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B4CF4-0981-4702-B8D8-22FCD23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6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ja-JP" sz="26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altLang="ja-JP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</m:oMath>
                  </m:oMathPara>
                </a14:m>
                <a:endParaRPr lang="en-US" altLang="ja-JP" sz="2600" dirty="0"/>
              </a:p>
              <a:p>
                <a:pPr marL="0" indent="0">
                  <a:buNone/>
                </a:pPr>
                <a:endParaRPr lang="en-US" altLang="ja-JP" sz="2600" dirty="0"/>
              </a:p>
              <a:p>
                <a:pPr marL="0" indent="0">
                  <a:buNone/>
                </a:pPr>
                <a:r>
                  <a:rPr lang="en-US" altLang="ja-JP" sz="2600" dirty="0"/>
                  <a:t>stack3 &lt;- </a:t>
                </a:r>
                <a:r>
                  <a:rPr lang="en-US" altLang="ja-JP" sz="2600" dirty="0" err="1"/>
                  <a:t>inla.stack</a:t>
                </a:r>
                <a:r>
                  <a:rPr lang="en-US" altLang="ja-JP" sz="2600" dirty="0"/>
                  <a:t>(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data = list(y = y3), 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effects = list(list(eta2c = 1:n, e3 = 1:n)),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A = list(1),</a:t>
                </a:r>
              </a:p>
              <a:p>
                <a:pPr marL="0" indent="0">
                  <a:buNone/>
                </a:pPr>
                <a:r>
                  <a:rPr lang="en-US" altLang="ja-JP" sz="2600" dirty="0"/>
                  <a:t>  tag = 'y3')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3F9EEB3-2B4F-4717-B8A8-3501446F0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D2DEF6F-B62F-4394-A7B9-B735CBDC5B1B}"/>
              </a:ext>
            </a:extLst>
          </p:cNvPr>
          <p:cNvCxnSpPr/>
          <p:nvPr/>
        </p:nvCxnSpPr>
        <p:spPr>
          <a:xfrm>
            <a:off x="2455817" y="2255520"/>
            <a:ext cx="1349829" cy="155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23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D705D-3127-474C-9E56-49CF5488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3E6B3-C9F1-4048-A084-5CFEBB7D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altLang="ja-JP" dirty="0"/>
              <a:t>stack &lt;- inla.stack(stack1, stack01, stack02, stack2, stack3)</a:t>
            </a:r>
          </a:p>
          <a:p>
            <a:pPr marL="0" indent="0">
              <a:buNone/>
            </a:pPr>
            <a:endParaRPr kumimoji="1" lang="sv-SE" altLang="ja-JP" dirty="0"/>
          </a:p>
          <a:p>
            <a:pPr marL="0" indent="0">
              <a:buNone/>
            </a:pPr>
            <a:r>
              <a:rPr lang="sv-SE" altLang="ja-JP" dirty="0"/>
              <a:t># </a:t>
            </a:r>
            <a:r>
              <a:rPr lang="ja-JP" altLang="en-US" dirty="0"/>
              <a:t>観測誤差の事前分布</a:t>
            </a:r>
            <a:endParaRPr kumimoji="1" lang="sv-SE" altLang="ja-JP" dirty="0"/>
          </a:p>
          <a:p>
            <a:pPr marL="0" indent="0">
              <a:buNone/>
            </a:pPr>
            <a:r>
              <a:rPr lang="en-US" altLang="ja-JP" dirty="0" err="1"/>
              <a:t>pcprec</a:t>
            </a:r>
            <a:r>
              <a:rPr lang="en-US" altLang="ja-JP" dirty="0"/>
              <a:t> &lt;- list(theta = list(prior = '</a:t>
            </a:r>
            <a:r>
              <a:rPr lang="en-US" altLang="ja-JP" dirty="0" err="1"/>
              <a:t>pcprec</a:t>
            </a:r>
            <a:r>
              <a:rPr lang="en-US" altLang="ja-JP" dirty="0"/>
              <a:t>',</a:t>
            </a:r>
          </a:p>
          <a:p>
            <a:pPr marL="0" indent="0">
              <a:buNone/>
            </a:pPr>
            <a:r>
              <a:rPr lang="en-US" altLang="ja-JP" dirty="0"/>
              <a:t>  param = c(0.5, 0.1)))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925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EDF8D-C0F8-4D05-8BF3-40585F15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A86B9-E7EA-49A4-91DD-8EAAF8A9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formula123 &lt;- y ~ 0 + beta0 + beta1 + </a:t>
            </a:r>
          </a:p>
          <a:p>
            <a:pPr marL="0" indent="0">
              <a:buNone/>
            </a:pPr>
            <a:r>
              <a:rPr lang="en-US" altLang="ja-JP" dirty="0"/>
              <a:t>  f(s, model = </a:t>
            </a:r>
            <a:r>
              <a:rPr lang="en-US" altLang="ja-JP" dirty="0" err="1"/>
              <a:t>spde</a:t>
            </a:r>
            <a:r>
              <a:rPr lang="en-US" altLang="ja-JP" dirty="0"/>
              <a:t>) + f(e1, model = '</a:t>
            </a:r>
            <a:r>
              <a:rPr lang="en-US" altLang="ja-JP" dirty="0" err="1"/>
              <a:t>iid</a:t>
            </a:r>
            <a:r>
              <a:rPr lang="en-US" altLang="ja-JP" dirty="0"/>
              <a:t>', hyper = </a:t>
            </a:r>
            <a:r>
              <a:rPr lang="en-US" altLang="ja-JP" dirty="0" err="1"/>
              <a:t>pcprec</a:t>
            </a:r>
            <a:r>
              <a:rPr lang="en-US" altLang="ja-JP" dirty="0"/>
              <a:t>) +</a:t>
            </a:r>
          </a:p>
          <a:p>
            <a:pPr marL="0" indent="0">
              <a:buNone/>
            </a:pPr>
            <a:r>
              <a:rPr lang="en-US" altLang="ja-JP" dirty="0"/>
              <a:t>  f(eta1, model = '</a:t>
            </a:r>
            <a:r>
              <a:rPr lang="en-US" altLang="ja-JP" dirty="0" err="1"/>
              <a:t>iid</a:t>
            </a:r>
            <a:r>
              <a:rPr lang="en-US" altLang="ja-JP" dirty="0"/>
              <a:t>',</a:t>
            </a:r>
          </a:p>
          <a:p>
            <a:pPr marL="0" indent="0">
              <a:buNone/>
            </a:pPr>
            <a:r>
              <a:rPr lang="en-US" altLang="ja-JP" dirty="0"/>
              <a:t>    hyper = list(theta = list(initial = -10, fixed = TRUE))) + </a:t>
            </a:r>
          </a:p>
          <a:p>
            <a:pPr marL="0" indent="0">
              <a:buNone/>
            </a:pPr>
            <a:r>
              <a:rPr lang="en-US" altLang="ja-JP" dirty="0"/>
              <a:t>  f(eta2, model = '</a:t>
            </a:r>
            <a:r>
              <a:rPr lang="en-US" altLang="ja-JP" dirty="0" err="1"/>
              <a:t>iid</a:t>
            </a:r>
            <a:r>
              <a:rPr lang="en-US" altLang="ja-JP" dirty="0"/>
              <a:t>',</a:t>
            </a:r>
          </a:p>
          <a:p>
            <a:pPr marL="0" indent="0">
              <a:buNone/>
            </a:pPr>
            <a:r>
              <a:rPr lang="en-US" altLang="ja-JP" dirty="0"/>
              <a:t>    hyper = list(theta = list(initial = -10, fixed = TRUE))) + </a:t>
            </a:r>
          </a:p>
          <a:p>
            <a:pPr marL="0" indent="0">
              <a:buNone/>
            </a:pPr>
            <a:r>
              <a:rPr lang="en-US" altLang="ja-JP" dirty="0"/>
              <a:t>  f(eta1c, copy = 'eta1', fixed = FALSE) +</a:t>
            </a:r>
          </a:p>
          <a:p>
            <a:pPr marL="0" indent="0">
              <a:buNone/>
            </a:pPr>
            <a:r>
              <a:rPr lang="en-US" altLang="ja-JP" dirty="0"/>
              <a:t>  f(e2, model = '</a:t>
            </a:r>
            <a:r>
              <a:rPr lang="en-US" altLang="ja-JP" dirty="0" err="1"/>
              <a:t>iid</a:t>
            </a:r>
            <a:r>
              <a:rPr lang="en-US" altLang="ja-JP" dirty="0"/>
              <a:t>', hyper = </a:t>
            </a:r>
            <a:r>
              <a:rPr lang="en-US" altLang="ja-JP" dirty="0" err="1"/>
              <a:t>pcprec</a:t>
            </a:r>
            <a:r>
              <a:rPr lang="en-US" altLang="ja-JP" dirty="0"/>
              <a:t>) +</a:t>
            </a:r>
          </a:p>
          <a:p>
            <a:pPr marL="0" indent="0">
              <a:buNone/>
            </a:pPr>
            <a:r>
              <a:rPr lang="en-US" altLang="ja-JP" dirty="0"/>
              <a:t>  f(eta2c, copy = 'eta2', fixed = FALSE) +</a:t>
            </a:r>
          </a:p>
          <a:p>
            <a:pPr marL="0" indent="0">
              <a:buNone/>
            </a:pPr>
            <a:r>
              <a:rPr lang="en-US" altLang="ja-JP" dirty="0"/>
              <a:t>  f(e3, model = '</a:t>
            </a:r>
            <a:r>
              <a:rPr lang="en-US" altLang="ja-JP" dirty="0" err="1"/>
              <a:t>iid</a:t>
            </a:r>
            <a:r>
              <a:rPr lang="en-US" altLang="ja-JP" dirty="0"/>
              <a:t>', hyper = </a:t>
            </a:r>
            <a:r>
              <a:rPr lang="en-US" altLang="ja-JP" dirty="0" err="1"/>
              <a:t>pcprec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462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4591-5B4E-4873-9077-8B7790C4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3.3.3 Fitting the 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B8BAD-AED7-412D-A309-488853FD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res123 &lt;- </a:t>
            </a:r>
            <a:r>
              <a:rPr lang="en-US" altLang="ja-JP" dirty="0" err="1"/>
              <a:t>inla</a:t>
            </a:r>
            <a:r>
              <a:rPr lang="en-US" altLang="ja-JP" dirty="0"/>
              <a:t>(formula123,</a:t>
            </a:r>
          </a:p>
          <a:p>
            <a:pPr marL="0" indent="0">
              <a:buNone/>
            </a:pPr>
            <a:r>
              <a:rPr lang="en-US" altLang="ja-JP" dirty="0"/>
              <a:t>  data = </a:t>
            </a:r>
            <a:r>
              <a:rPr lang="en-US" altLang="ja-JP" dirty="0" err="1"/>
              <a:t>inla.stack.data</a:t>
            </a:r>
            <a:r>
              <a:rPr lang="en-US" altLang="ja-JP" dirty="0"/>
              <a:t>(stack),</a:t>
            </a:r>
          </a:p>
          <a:p>
            <a:pPr marL="0" indent="0">
              <a:buNone/>
            </a:pPr>
            <a:r>
              <a:rPr lang="en-US" altLang="ja-JP" dirty="0"/>
              <a:t>  offset = offset,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control.family</a:t>
            </a:r>
            <a:r>
              <a:rPr lang="en-US" altLang="ja-JP" dirty="0"/>
              <a:t> = list(list(</a:t>
            </a:r>
          </a:p>
          <a:p>
            <a:pPr marL="0" indent="0">
              <a:buNone/>
            </a:pPr>
            <a:r>
              <a:rPr lang="en-US" altLang="ja-JP" dirty="0"/>
              <a:t>    hyper = list(theta = list(initial = 10, fixed = TRUE)))),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control.predictor</a:t>
            </a:r>
            <a:r>
              <a:rPr lang="en-US" altLang="ja-JP" dirty="0"/>
              <a:t> = list(A = </a:t>
            </a:r>
            <a:r>
              <a:rPr lang="en-US" altLang="ja-JP" dirty="0" err="1"/>
              <a:t>inla.stack.A</a:t>
            </a:r>
            <a:r>
              <a:rPr lang="en-US" altLang="ja-JP" dirty="0"/>
              <a:t>(stack)))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56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CB93-E07D-47A5-A869-D2496AC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3.3.4 Model results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DC281D0-3BA6-4206-BB68-11692ECF5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553" y="1825625"/>
            <a:ext cx="55668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8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CB93-E07D-47A5-A869-D2496AC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3.3.4 Model results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DD1892A-FD48-469A-9836-53CAB84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04" y="1825625"/>
            <a:ext cx="5608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0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21014-49AC-4AE6-8CE1-CCC2890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3.1.3 Data simulation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3E79A-1004-4E8D-9FC7-70A7416D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n1 &lt;- 99; n2 &lt;- 100; n3 &lt;- 101</a:t>
            </a:r>
            <a:r>
              <a:rPr lang="ja-JP" altLang="en-US" dirty="0"/>
              <a:t> </a:t>
            </a:r>
            <a:r>
              <a:rPr lang="en-US" altLang="ja-JP" dirty="0"/>
              <a:t>#</a:t>
            </a:r>
            <a:r>
              <a:rPr lang="ja-JP" altLang="en-US" dirty="0"/>
              <a:t> データ数が異なる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loc1 &lt;- </a:t>
            </a:r>
            <a:r>
              <a:rPr lang="en-US" altLang="ja-JP" dirty="0" err="1"/>
              <a:t>cbind</a:t>
            </a:r>
            <a:r>
              <a:rPr lang="en-US" altLang="ja-JP" dirty="0"/>
              <a:t>(</a:t>
            </a:r>
            <a:r>
              <a:rPr lang="en-US" altLang="ja-JP" dirty="0" err="1"/>
              <a:t>runif</a:t>
            </a:r>
            <a:r>
              <a:rPr lang="en-US" altLang="ja-JP" dirty="0"/>
              <a:t>(n1) * 10, </a:t>
            </a:r>
            <a:r>
              <a:rPr lang="en-US" altLang="ja-JP" dirty="0" err="1"/>
              <a:t>runif</a:t>
            </a:r>
            <a:r>
              <a:rPr lang="en-US" altLang="ja-JP" dirty="0"/>
              <a:t>(n1) * 5) </a:t>
            </a:r>
          </a:p>
          <a:p>
            <a:pPr marL="0" indent="0">
              <a:buNone/>
            </a:pPr>
            <a:r>
              <a:rPr lang="en-US" altLang="ja-JP" dirty="0"/>
              <a:t>loc2 &lt;- </a:t>
            </a:r>
            <a:r>
              <a:rPr lang="en-US" altLang="ja-JP" dirty="0" err="1"/>
              <a:t>cbind</a:t>
            </a:r>
            <a:r>
              <a:rPr lang="en-US" altLang="ja-JP" dirty="0"/>
              <a:t>(</a:t>
            </a:r>
            <a:r>
              <a:rPr lang="en-US" altLang="ja-JP" dirty="0" err="1"/>
              <a:t>runif</a:t>
            </a:r>
            <a:r>
              <a:rPr lang="en-US" altLang="ja-JP" dirty="0"/>
              <a:t>(n2) * 10, </a:t>
            </a:r>
            <a:r>
              <a:rPr lang="en-US" altLang="ja-JP" dirty="0" err="1"/>
              <a:t>runif</a:t>
            </a:r>
            <a:r>
              <a:rPr lang="en-US" altLang="ja-JP" dirty="0"/>
              <a:t>(n2) * 5) </a:t>
            </a:r>
          </a:p>
          <a:p>
            <a:pPr marL="0" indent="0">
              <a:buNone/>
            </a:pPr>
            <a:r>
              <a:rPr lang="en-US" altLang="ja-JP" dirty="0"/>
              <a:t>loc3 &lt;- </a:t>
            </a:r>
            <a:r>
              <a:rPr lang="en-US" altLang="ja-JP" dirty="0" err="1"/>
              <a:t>cbind</a:t>
            </a:r>
            <a:r>
              <a:rPr lang="en-US" altLang="ja-JP" dirty="0"/>
              <a:t>(</a:t>
            </a:r>
            <a:r>
              <a:rPr lang="en-US" altLang="ja-JP" dirty="0" err="1"/>
              <a:t>runif</a:t>
            </a:r>
            <a:r>
              <a:rPr lang="en-US" altLang="ja-JP" dirty="0"/>
              <a:t>(n3) * 10, </a:t>
            </a:r>
            <a:r>
              <a:rPr lang="en-US" altLang="ja-JP" dirty="0" err="1"/>
              <a:t>runif</a:t>
            </a:r>
            <a:r>
              <a:rPr lang="en-US" altLang="ja-JP" dirty="0"/>
              <a:t>(n3) * 5)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z1 &lt;- </a:t>
            </a:r>
            <a:r>
              <a:rPr lang="en-US" altLang="ja-JP" dirty="0" err="1"/>
              <a:t>book.rMatern</a:t>
            </a:r>
            <a:r>
              <a:rPr lang="en-US" altLang="ja-JP" dirty="0"/>
              <a:t>(1, </a:t>
            </a:r>
            <a:r>
              <a:rPr lang="en-US" altLang="ja-JP" dirty="0" err="1"/>
              <a:t>rbind</a:t>
            </a:r>
            <a:r>
              <a:rPr lang="en-US" altLang="ja-JP" dirty="0"/>
              <a:t>(loc1, loc2, loc3), range = range[1],</a:t>
            </a:r>
          </a:p>
          <a:p>
            <a:pPr marL="0" indent="0">
              <a:buNone/>
            </a:pPr>
            <a:r>
              <a:rPr lang="en-US" altLang="ja-JP" dirty="0"/>
              <a:t>  sigma = sqrt(</a:t>
            </a:r>
            <a:r>
              <a:rPr lang="en-US" altLang="ja-JP" dirty="0" err="1"/>
              <a:t>m.var</a:t>
            </a:r>
            <a:r>
              <a:rPr lang="en-US" altLang="ja-JP" dirty="0"/>
              <a:t>[1]))</a:t>
            </a:r>
          </a:p>
          <a:p>
            <a:pPr marL="0" indent="0">
              <a:buNone/>
            </a:pPr>
            <a:r>
              <a:rPr lang="en-US" altLang="ja-JP" dirty="0"/>
              <a:t>z2 &lt;- </a:t>
            </a:r>
            <a:r>
              <a:rPr lang="en-US" altLang="ja-JP" dirty="0" err="1"/>
              <a:t>book.rMatern</a:t>
            </a:r>
            <a:r>
              <a:rPr lang="en-US" altLang="ja-JP" dirty="0"/>
              <a:t>(1, </a:t>
            </a:r>
            <a:r>
              <a:rPr lang="en-US" altLang="ja-JP" dirty="0" err="1"/>
              <a:t>rbind</a:t>
            </a:r>
            <a:r>
              <a:rPr lang="en-US" altLang="ja-JP" dirty="0"/>
              <a:t>(loc2, loc3), range = range[2],</a:t>
            </a:r>
          </a:p>
          <a:p>
            <a:pPr marL="0" indent="0">
              <a:buNone/>
            </a:pPr>
            <a:r>
              <a:rPr lang="en-US" altLang="ja-JP" dirty="0"/>
              <a:t>  sigma = sqrt(</a:t>
            </a:r>
            <a:r>
              <a:rPr lang="en-US" altLang="ja-JP" dirty="0" err="1"/>
              <a:t>m.var</a:t>
            </a:r>
            <a:r>
              <a:rPr lang="en-US" altLang="ja-JP" dirty="0"/>
              <a:t>[2]))</a:t>
            </a:r>
          </a:p>
          <a:p>
            <a:pPr marL="0" indent="0">
              <a:buNone/>
            </a:pPr>
            <a:r>
              <a:rPr lang="en-US" altLang="ja-JP" dirty="0"/>
              <a:t>z3 &lt;- </a:t>
            </a:r>
            <a:r>
              <a:rPr lang="en-US" altLang="ja-JP" dirty="0" err="1"/>
              <a:t>book.rMatern</a:t>
            </a:r>
            <a:r>
              <a:rPr lang="en-US" altLang="ja-JP" dirty="0"/>
              <a:t>(1, loc3, range = range[3],</a:t>
            </a:r>
          </a:p>
          <a:p>
            <a:pPr marL="0" indent="0">
              <a:buNone/>
            </a:pPr>
            <a:r>
              <a:rPr lang="en-US" altLang="ja-JP" dirty="0"/>
              <a:t>  sigma = sqrt(</a:t>
            </a:r>
            <a:r>
              <a:rPr lang="en-US" altLang="ja-JP" dirty="0" err="1"/>
              <a:t>m.var</a:t>
            </a:r>
            <a:r>
              <a:rPr lang="en-US" altLang="ja-JP" dirty="0"/>
              <a:t>[3]))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521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21014-49AC-4AE6-8CE1-CCC2890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3.1.3 Data simulation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3E79A-1004-4E8D-9FC7-70A7416D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y1 &lt;- alpha[1] + z1[1:n1] + </a:t>
            </a:r>
            <a:r>
              <a:rPr lang="en-US" altLang="ja-JP" sz="2200" dirty="0" err="1"/>
              <a:t>rnorm</a:t>
            </a:r>
            <a:r>
              <a:rPr lang="en-US" altLang="ja-JP" sz="2200" dirty="0"/>
              <a:t>(n1, 0, e.sd[1])</a:t>
            </a:r>
          </a:p>
          <a:p>
            <a:pPr marL="0" indent="0">
              <a:buNone/>
            </a:pPr>
            <a:r>
              <a:rPr lang="en-US" altLang="ja-JP" sz="2200" dirty="0"/>
              <a:t>y2 &lt;- alpha[2] + beta[1] * z1[n1 + 1:n2] + z2[1:n2] + 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rnorm</a:t>
            </a:r>
            <a:r>
              <a:rPr lang="en-US" altLang="ja-JP" sz="2200" dirty="0"/>
              <a:t>(n2, 0, e.sd[2])</a:t>
            </a:r>
          </a:p>
          <a:p>
            <a:pPr marL="0" indent="0">
              <a:buNone/>
            </a:pPr>
            <a:r>
              <a:rPr lang="en-US" altLang="ja-JP" sz="2200" dirty="0"/>
              <a:t>y3 &lt;- alpha[3] + beta[2] * z1[n1 + n2 + 1:n3] + </a:t>
            </a:r>
          </a:p>
          <a:p>
            <a:pPr marL="0" indent="0">
              <a:buNone/>
            </a:pPr>
            <a:r>
              <a:rPr lang="en-US" altLang="ja-JP" sz="2200" dirty="0"/>
              <a:t>  beta[3] * z2[n2 + 1:n3] + z3 + </a:t>
            </a:r>
            <a:r>
              <a:rPr lang="en-US" altLang="ja-JP" sz="2200" dirty="0" err="1"/>
              <a:t>rnorm</a:t>
            </a:r>
            <a:r>
              <a:rPr lang="en-US" altLang="ja-JP" sz="2200" dirty="0"/>
              <a:t>(n3, 0, e.sd[3])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7FDBF5B-C70F-4DC7-880C-BB93A70E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05" y="4050956"/>
            <a:ext cx="598983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29003-B9A8-4FBD-9CE5-2EFDB97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66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ja-JP" altLang="en-US" sz="2200" dirty="0"/>
              <a:t>メッシュの作成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mesh &lt;- inla.mesh.2d(</a:t>
            </a:r>
            <a:r>
              <a:rPr lang="en-US" altLang="ja-JP" sz="2200" dirty="0" err="1"/>
              <a:t>rbind</a:t>
            </a:r>
            <a:r>
              <a:rPr lang="en-US" altLang="ja-JP" sz="2200" dirty="0"/>
              <a:t>(loc1, loc2, loc3), 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max.edge</a:t>
            </a:r>
            <a:r>
              <a:rPr lang="en-US" altLang="ja-JP" sz="2200" dirty="0"/>
              <a:t> = c(0.5, 1.25), offset = c(0.1, 1.5), cutoff = 0.1)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6938A9-A595-4C8E-8A65-8502B758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19" y="3354356"/>
            <a:ext cx="5890770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0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21014-49AC-4AE6-8CE1-CCC2890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3E79A-1004-4E8D-9FC7-70A7416D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93133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en-US" altLang="ja-JP" sz="2200" dirty="0" err="1"/>
              <a:t>Matern</a:t>
            </a:r>
            <a:r>
              <a:rPr lang="en-US" altLang="ja-JP" sz="2200" dirty="0"/>
              <a:t> GF</a:t>
            </a:r>
            <a:r>
              <a:rPr lang="ja-JP" altLang="en-US" sz="2200" dirty="0"/>
              <a:t>の設定</a:t>
            </a:r>
          </a:p>
          <a:p>
            <a:pPr marL="0" indent="0">
              <a:buNone/>
            </a:pPr>
            <a:r>
              <a:rPr lang="en-US" altLang="ja-JP" sz="2200" dirty="0" err="1"/>
              <a:t>spde</a:t>
            </a:r>
            <a:r>
              <a:rPr lang="en-US" altLang="ja-JP" sz="2200" dirty="0"/>
              <a:t> &lt;- inla.spde2.pcmatern(</a:t>
            </a:r>
          </a:p>
          <a:p>
            <a:pPr marL="0" indent="0">
              <a:buNone/>
            </a:pPr>
            <a:r>
              <a:rPr lang="en-US" altLang="ja-JP" sz="2200" dirty="0"/>
              <a:t>  mesh = mesh,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prior.range</a:t>
            </a:r>
            <a:r>
              <a:rPr lang="en-US" altLang="ja-JP" sz="2200" dirty="0"/>
              <a:t> = c(0.5, 0.01), # </a:t>
            </a:r>
            <a:r>
              <a:rPr lang="ja-JP" altLang="en-US" sz="2200" dirty="0"/>
              <a:t>距離スケールの事前分布</a:t>
            </a:r>
            <a:r>
              <a:rPr lang="en-US" altLang="ja-JP" sz="2200" dirty="0"/>
              <a:t>, P(range &lt; 0.5) = 0.01</a:t>
            </a:r>
          </a:p>
          <a:p>
            <a:pPr marL="0" indent="0">
              <a:buNone/>
            </a:pPr>
            <a:r>
              <a:rPr lang="en-US" altLang="ja-JP" sz="2200" dirty="0"/>
              <a:t>  </a:t>
            </a:r>
            <a:r>
              <a:rPr lang="en-US" altLang="ja-JP" sz="2200" dirty="0" err="1"/>
              <a:t>prior.sigma</a:t>
            </a:r>
            <a:r>
              <a:rPr lang="en-US" altLang="ja-JP" sz="2200" dirty="0"/>
              <a:t> = c(1, 0.01)) # GF</a:t>
            </a:r>
            <a:r>
              <a:rPr lang="ja-JP" altLang="en-US" sz="2200" dirty="0"/>
              <a:t>の分散</a:t>
            </a:r>
            <a:r>
              <a:rPr lang="en-US" altLang="ja-JP" sz="2200" dirty="0"/>
              <a:t>, P(sigma &gt; 1) = 0.01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ja-JP" altLang="en-US" sz="2200" dirty="0"/>
              <a:t>三角形の頂点を内点に変換するための行列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A1 &lt;- </a:t>
            </a:r>
            <a:r>
              <a:rPr lang="en-US" altLang="ja-JP" sz="2200" dirty="0" err="1"/>
              <a:t>inla.spde.make.A</a:t>
            </a:r>
            <a:r>
              <a:rPr lang="en-US" altLang="ja-JP" sz="2200" dirty="0"/>
              <a:t>(mesh, loc1) </a:t>
            </a:r>
          </a:p>
          <a:p>
            <a:pPr marL="0" indent="0">
              <a:buNone/>
            </a:pPr>
            <a:r>
              <a:rPr lang="en-US" altLang="ja-JP" sz="2200" dirty="0"/>
              <a:t>A2 &lt;- </a:t>
            </a:r>
            <a:r>
              <a:rPr lang="en-US" altLang="ja-JP" sz="2200" dirty="0" err="1"/>
              <a:t>inla.spde.make.A</a:t>
            </a:r>
            <a:r>
              <a:rPr lang="en-US" altLang="ja-JP" sz="2200" dirty="0"/>
              <a:t>(mesh, loc2) </a:t>
            </a:r>
          </a:p>
          <a:p>
            <a:pPr marL="0" indent="0">
              <a:buNone/>
            </a:pPr>
            <a:r>
              <a:rPr lang="en-US" altLang="ja-JP" sz="2200" dirty="0"/>
              <a:t>A3 &lt;- </a:t>
            </a:r>
            <a:r>
              <a:rPr lang="en-US" altLang="ja-JP" sz="2200" dirty="0" err="1"/>
              <a:t>inla.spde.make.A</a:t>
            </a:r>
            <a:r>
              <a:rPr lang="en-US" altLang="ja-JP" sz="2200" dirty="0"/>
              <a:t>(mesh, loc3)</a:t>
            </a:r>
          </a:p>
        </p:txBody>
      </p:sp>
    </p:spTree>
    <p:extLst>
      <p:ext uri="{BB962C8B-B14F-4D97-AF65-F5344CB8AC3E}">
        <p14:creationId xmlns:p14="http://schemas.microsoft.com/office/powerpoint/2010/main" val="162820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96E1-B80E-426E-8D24-B353AD1D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3.1.4 Model 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29003-B9A8-4FBD-9CE5-2EFDB97B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66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ja-JP" altLang="en-US" sz="2200" dirty="0"/>
              <a:t>コピー部分の傾きの事前分布 → 平均</a:t>
            </a:r>
            <a:r>
              <a:rPr lang="en-US" altLang="ja-JP" sz="2200" dirty="0"/>
              <a:t>0</a:t>
            </a:r>
            <a:r>
              <a:rPr lang="ja-JP" altLang="en-US" sz="2200" dirty="0"/>
              <a:t>、精度</a:t>
            </a:r>
            <a:r>
              <a:rPr lang="en-US" altLang="ja-JP" sz="2200" dirty="0"/>
              <a:t>10</a:t>
            </a:r>
            <a:r>
              <a:rPr lang="ja-JP" altLang="en-US" sz="2200" dirty="0"/>
              <a:t>の正規分布</a:t>
            </a:r>
          </a:p>
          <a:p>
            <a:pPr marL="0" indent="0">
              <a:buNone/>
            </a:pPr>
            <a:r>
              <a:rPr lang="en-US" altLang="ja-JP" sz="2200" dirty="0"/>
              <a:t>hyper &lt;- list(theta = list(prior = 'normal', param = c(0, 10)))</a:t>
            </a:r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# </a:t>
            </a:r>
            <a:r>
              <a:rPr lang="ja-JP" altLang="en-US" sz="2200" dirty="0"/>
              <a:t>モデル式の書き方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form &lt;- y ~ 0 + intercept1 + intercept2 + intercept3 + </a:t>
            </a:r>
          </a:p>
          <a:p>
            <a:pPr marL="0" indent="0">
              <a:buNone/>
            </a:pPr>
            <a:r>
              <a:rPr lang="en-US" altLang="ja-JP" sz="2200" dirty="0"/>
              <a:t>  f(s1, model = </a:t>
            </a:r>
            <a:r>
              <a:rPr lang="en-US" altLang="ja-JP" sz="2200" dirty="0" err="1"/>
              <a:t>spde</a:t>
            </a:r>
            <a:r>
              <a:rPr lang="en-US" altLang="ja-JP" sz="2200" dirty="0"/>
              <a:t>) + f(s2, model = </a:t>
            </a:r>
            <a:r>
              <a:rPr lang="en-US" altLang="ja-JP" sz="2200" dirty="0" err="1"/>
              <a:t>spde</a:t>
            </a:r>
            <a:r>
              <a:rPr lang="en-US" altLang="ja-JP" sz="2200" dirty="0"/>
              <a:t>) + </a:t>
            </a:r>
          </a:p>
          <a:p>
            <a:pPr marL="0" indent="0">
              <a:buNone/>
            </a:pPr>
            <a:r>
              <a:rPr lang="en-US" altLang="ja-JP" sz="2200" dirty="0"/>
              <a:t>  f(s3, model = </a:t>
            </a:r>
            <a:r>
              <a:rPr lang="en-US" altLang="ja-JP" sz="2200" dirty="0" err="1"/>
              <a:t>spde</a:t>
            </a:r>
            <a:r>
              <a:rPr lang="en-US" altLang="ja-JP" sz="2200" dirty="0"/>
              <a:t>) + </a:t>
            </a:r>
          </a:p>
          <a:p>
            <a:pPr marL="0" indent="0">
              <a:buNone/>
            </a:pPr>
            <a:r>
              <a:rPr lang="en-US" altLang="ja-JP" sz="2200" dirty="0"/>
              <a:t>  f(s12, copy = "s1", fixed = FALSE, hyper = hyper) + </a:t>
            </a:r>
          </a:p>
          <a:p>
            <a:pPr marL="0" indent="0">
              <a:buNone/>
            </a:pPr>
            <a:r>
              <a:rPr lang="en-US" altLang="ja-JP" sz="2200" dirty="0"/>
              <a:t>  f(s13, copy = "s1", fixed = FALSE, hyper = hyper) + </a:t>
            </a:r>
          </a:p>
          <a:p>
            <a:pPr marL="0" indent="0">
              <a:buNone/>
            </a:pPr>
            <a:r>
              <a:rPr lang="en-US" altLang="ja-JP" sz="2200" dirty="0"/>
              <a:t>  f(s23, copy = "s2", fixed = FALSE, hyper = hyper)</a:t>
            </a:r>
          </a:p>
        </p:txBody>
      </p:sp>
    </p:spTree>
    <p:extLst>
      <p:ext uri="{BB962C8B-B14F-4D97-AF65-F5344CB8AC3E}">
        <p14:creationId xmlns:p14="http://schemas.microsoft.com/office/powerpoint/2010/main" val="127853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</TotalTime>
  <Words>4208</Words>
  <Application>Microsoft Office PowerPoint</Application>
  <PresentationFormat>画面に合わせる (4:3)</PresentationFormat>
  <Paragraphs>427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テーマ</vt:lpstr>
      <vt:lpstr>Chapter 3  More than one likelihood</vt:lpstr>
      <vt:lpstr>3.1 Coregionalization model</vt:lpstr>
      <vt:lpstr>3.1.2 The model and parametrization</vt:lpstr>
      <vt:lpstr>3.1.3 Data simulation</vt:lpstr>
      <vt:lpstr>3.1.3 Data simulation</vt:lpstr>
      <vt:lpstr>3.1.3 Data simulation</vt:lpstr>
      <vt:lpstr>3.1.4 Model fitting</vt:lpstr>
      <vt:lpstr>3.1.4 Model fitting</vt:lpstr>
      <vt:lpstr>3.1.4 Model fitting</vt:lpstr>
      <vt:lpstr>3.1.4 Model fitting</vt:lpstr>
      <vt:lpstr>3.1.4 Model fitting</vt:lpstr>
      <vt:lpstr>3.1.4 Model fitting</vt:lpstr>
      <vt:lpstr>3.1.4 Model fitting</vt:lpstr>
      <vt:lpstr>3.1.4 Model fitting</vt:lpstr>
      <vt:lpstr>3.1.4 Model fitting</vt:lpstr>
      <vt:lpstr>3.1.4 Model fitting</vt:lpstr>
      <vt:lpstr>3.2 Joint modeling: Measurement error model</vt:lpstr>
      <vt:lpstr>3.2 Joint modeling: Measurement error model</vt:lpstr>
      <vt:lpstr>3.2.1 Simulation from the model</vt:lpstr>
      <vt:lpstr>3.2.1 Simulation from the model</vt:lpstr>
      <vt:lpstr>3.2.2 Model fitting</vt:lpstr>
      <vt:lpstr>3.2.2 Model fitting</vt:lpstr>
      <vt:lpstr>3.2.2 Model fitting</vt:lpstr>
      <vt:lpstr>3.2.2 Model fitting</vt:lpstr>
      <vt:lpstr>3.2.2 Model fitting</vt:lpstr>
      <vt:lpstr>3.2.2 Model fitting</vt:lpstr>
      <vt:lpstr>3.2.2 Model fitting</vt:lpstr>
      <vt:lpstr>3.2.3 Results</vt:lpstr>
      <vt:lpstr>3.2.3 Results</vt:lpstr>
      <vt:lpstr>3.2.3 Results</vt:lpstr>
      <vt:lpstr>3.2.3 Results</vt:lpstr>
      <vt:lpstr>3.2.3 Results</vt:lpstr>
      <vt:lpstr>3.2.3 Results</vt:lpstr>
      <vt:lpstr>3.3 Copying part of or the entire linear predictor</vt:lpstr>
      <vt:lpstr>3.3.1 Generating the data</vt:lpstr>
      <vt:lpstr>3.3.1 Generating the data</vt:lpstr>
      <vt:lpstr>3.3.1 Generating the data</vt:lpstr>
      <vt:lpstr>3.3.2 The fake zero trick for fitting this model</vt:lpstr>
      <vt:lpstr>3.3.3 Fitting the model</vt:lpstr>
      <vt:lpstr>3.3.3 Fitting the model</vt:lpstr>
      <vt:lpstr>3.3.3 Fitting the model</vt:lpstr>
      <vt:lpstr>3.3.3 Fitting the model</vt:lpstr>
      <vt:lpstr>3.3.3 Fitting the model</vt:lpstr>
      <vt:lpstr>3.3.3 Fitting the model</vt:lpstr>
      <vt:lpstr>3.3.3 Fitting the model</vt:lpstr>
      <vt:lpstr>3.3.3 Fitting the model</vt:lpstr>
      <vt:lpstr>3.3.3 Fitting the model</vt:lpstr>
      <vt:lpstr>3.3.4 Model results</vt:lpstr>
      <vt:lpstr>3.3.4 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More than one likelihood</dc:title>
  <dc:creator>古川 誠志郎</dc:creator>
  <cp:lastModifiedBy>古川 誠志郎</cp:lastModifiedBy>
  <cp:revision>80</cp:revision>
  <cp:lastPrinted>2020-06-30T12:09:27Z</cp:lastPrinted>
  <dcterms:created xsi:type="dcterms:W3CDTF">2020-06-27T02:40:15Z</dcterms:created>
  <dcterms:modified xsi:type="dcterms:W3CDTF">2020-07-01T00:01:43Z</dcterms:modified>
</cp:coreProperties>
</file>