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14" r:id="rId3"/>
    <p:sldId id="316" r:id="rId4"/>
    <p:sldId id="318" r:id="rId5"/>
    <p:sldId id="323" r:id="rId6"/>
    <p:sldId id="319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55" r:id="rId17"/>
    <p:sldId id="357" r:id="rId18"/>
    <p:sldId id="335" r:id="rId19"/>
    <p:sldId id="336" r:id="rId20"/>
    <p:sldId id="337" r:id="rId21"/>
    <p:sldId id="338" r:id="rId22"/>
    <p:sldId id="342" r:id="rId23"/>
    <p:sldId id="339" r:id="rId24"/>
    <p:sldId id="343" r:id="rId25"/>
    <p:sldId id="346" r:id="rId26"/>
    <p:sldId id="344" r:id="rId27"/>
    <p:sldId id="347" r:id="rId28"/>
    <p:sldId id="340" r:id="rId29"/>
    <p:sldId id="341" r:id="rId30"/>
    <p:sldId id="348" r:id="rId31"/>
    <p:sldId id="349" r:id="rId32"/>
    <p:sldId id="350" r:id="rId33"/>
    <p:sldId id="352" r:id="rId34"/>
    <p:sldId id="351" r:id="rId35"/>
    <p:sldId id="353" r:id="rId36"/>
    <p:sldId id="354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imoto-makoto-cz@ynu.jp" initials="n" lastIdx="1" clrIdx="0">
    <p:extLst>
      <p:ext uri="{19B8F6BF-5375-455C-9EA6-DF929625EA0E}">
        <p15:presenceInfo xmlns:p15="http://schemas.microsoft.com/office/powerpoint/2012/main" userId="S::nishimoto-makoto-cz@ynu.jp::a4cba3e9-77ac-4891-b431-10c0086e0c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5208" autoAdjust="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outlineViewPr>
    <p:cViewPr>
      <p:scale>
        <a:sx n="33" d="100"/>
        <a:sy n="33" d="100"/>
      </p:scale>
      <p:origin x="0" y="-190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D1DEE-7638-4E50-8B9C-AA5AB24D5744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35D88-383E-4A72-A3EB-DFD022EEB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68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35D88-383E-4A72-A3EB-DFD022EEB29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76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35D88-383E-4A72-A3EB-DFD022EEB29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5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35D88-383E-4A72-A3EB-DFD022EEB29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11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97F23-AD74-4414-BB1B-4DF36B5B8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5D211-BC51-4140-BBB2-84BC61F20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A5F1F1-2415-4B9E-8C38-06381260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0BA-A5D5-4B0E-ADFD-578C16DA014F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10BCC-17CC-47B2-B18F-22EC9205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7737E-A5A4-4A16-B2BB-2CA003AD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09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03B64-79D4-41C6-A275-E633B550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3E9695-2503-4CD0-89FD-9B3D4C28A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07E07-0904-46AE-BFE5-A6CA8FD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B6C5-1FCB-4C90-B8BD-02AE3DEDA00D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ADF73-196B-424C-8878-7F29BD49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21095-F989-4CC4-AC6F-A0229C4C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1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5CCA2F-88B4-48DE-B342-652388F69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1A6136-CF05-4228-85BA-5A26566AE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375EA-D3AF-4276-BF40-3D26CB2E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22E0-D5BD-4AA5-A74E-2D48C3B46A45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78C10-E545-48E8-A3C2-D79345B2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2E73C-04B7-4D2E-A61A-E8E51E4C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79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50F07-EFAE-4DEB-BAFE-4D3DF3A7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90D6DA-6740-4AFE-AE27-7B0FB1A5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64C178-1EF4-47BE-ABD8-3D3CE2D0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CE9-3040-4A93-B286-4DA0B2DFE023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B55F2-9ADC-4D37-8178-D9F893DC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0B98A-A5B3-4918-9476-9772A36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09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00045-1B48-49C3-9D66-0FC274B1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05FF47-2C50-45BD-B847-1D42E6E8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C2527-56F6-4FC9-8B8C-D73E6118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C41F-6DB4-446C-9491-ADBC24987D48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4C13-EE90-4433-AAF4-76668AD8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AFC53F-1DC4-442A-B98F-46C8611D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3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F78D1-EAD7-4D45-A3BA-3A0E2DB5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9BEF3E-0121-422C-85B1-7B782D11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87464-5E9B-4111-BC29-B19CBD61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572B00-F447-4EB6-AFB3-3140FEEC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B842-ECCA-4BB7-92FC-E5E5CB6FEEFC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F5AB6A-2FF1-40D5-9DB0-5EF5868A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6D0E7A-5389-4FD2-BBF4-93CF8152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C351E-2EF6-4ADC-BA30-8B69DC73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D2B2E4-528A-4D0B-92F1-67456326C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B4BFAB-FD0C-4F72-897D-1D7D79C9C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FF4C52-9355-4F53-B90F-69A781CB2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C3BB38-89DB-46E6-9F19-61248AE9C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47FD91-44AC-46FA-B020-B3099825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2462-A461-46B6-8385-5DF9B1A246DC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97864A-3312-4FEF-B009-0CB34BE2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E64C55-2BF0-4F70-A2D5-45E48D77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50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59D6C-8F63-466B-AE4A-EFA63196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47195C-D354-4922-8AEF-E4F827C8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926-1EF0-42DB-BDAD-3A4731F9A0E0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250FA-6078-47DA-9872-0FA24172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D94661-FA2B-45F3-A13C-2C830233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85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170FD8-D6BC-4E61-8384-6FCBD95F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98D3-6EE4-4D8B-ABEA-A7DB6487C303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D7BE38-08C5-4762-85A0-EA1544F7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9C83CA-7282-4890-B50B-897034A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77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8031E-14BA-4346-90F3-58441F3F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B1C806-8B07-4581-8C7E-C3DC8D31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A6B825-8ACB-4F8C-A418-B021FBA7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ED5475-AA3D-4FF8-9B24-50A1B7FB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449C-4569-4CE6-AD8E-4B4287D7DE98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C979D-89EC-441B-86D5-69AC87BC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9DE7C3-B6D1-4519-8BCF-E257AFA1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6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9E40C-C5CC-4ECC-90E1-73C62109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7E8396-6D01-446E-9B9B-0BC50FD9A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0F72FD-1654-4EFF-80C3-0AE3A7C5B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62F36D-15D8-481B-848D-47735D4D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CB57-6A15-4FE7-A15B-B316749031D1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BCC9BC-5F65-42F9-B9DA-56B91291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6E7784-4797-4E87-81EC-F8B107F3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FA6E7D-4E31-4B55-B848-2F3262A6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0F0F0C-09A0-4213-A0B3-4C3CE9E0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274145-9C14-4847-97E0-8C3C8C8BC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39E1-F121-4781-93ED-53AB85D70DCF}" type="datetime1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94CD8-F507-4FD8-9C4A-A0F7C63F0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D68E8-E30E-4475-BC44-5404D63B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DBA4-0C3F-46F9-BA26-1A5D3E83B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B3851-F5C2-4FC4-8144-5C8B30B16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7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Chapter 6</a:t>
            </a:r>
            <a:br>
              <a:rPr lang="en-US" altLang="ja-JP" dirty="0"/>
            </a:br>
            <a:r>
              <a:rPr lang="en-US" altLang="ja-JP" dirty="0"/>
              <a:t>Risk assessment using nonstandard likelihoods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1C07F3-D317-4964-BC89-FE8192C68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3364"/>
            <a:ext cx="9144000" cy="524435"/>
          </a:xfrm>
        </p:spPr>
        <p:txBody>
          <a:bodyPr/>
          <a:lstStyle/>
          <a:p>
            <a:r>
              <a:rPr kumimoji="1" lang="ja-JP" altLang="en-US" dirty="0"/>
              <a:t>西本誠 </a:t>
            </a:r>
            <a:r>
              <a:rPr kumimoji="1" lang="en-US" altLang="ja-JP" dirty="0"/>
              <a:t>(</a:t>
            </a:r>
            <a:r>
              <a:rPr kumimoji="1" lang="ja-JP" altLang="en-US" dirty="0"/>
              <a:t>東京大学 農学生命科学研究科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614260-2802-49C3-9B4D-DFCB2D26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8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ED5C4-90CF-40EF-9E63-05D6359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altLang="ja-JP" dirty="0"/>
              <a:t>6.1.2 Cox proportional hazard survival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EAC13-9AC8-4A86-8E53-107C412A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まずは比較のために，空間効果を考慮せずにモデリング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Survival package in R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m0 &lt;- </a:t>
            </a:r>
            <a:r>
              <a:rPr lang="en-US" altLang="ja-JP" dirty="0" err="1">
                <a:solidFill>
                  <a:srgbClr val="00B050"/>
                </a:solidFill>
              </a:rPr>
              <a:t>coxph</a:t>
            </a:r>
            <a:r>
              <a:rPr lang="en-US" altLang="ja-JP" dirty="0">
                <a:solidFill>
                  <a:srgbClr val="00B050"/>
                </a:solidFill>
              </a:rPr>
              <a:t>(</a:t>
            </a:r>
            <a:r>
              <a:rPr lang="en-US" altLang="ja-JP" dirty="0" err="1">
                <a:solidFill>
                  <a:srgbClr val="00B050"/>
                </a:solidFill>
              </a:rPr>
              <a:t>Surv</a:t>
            </a:r>
            <a:r>
              <a:rPr lang="en-US" altLang="ja-JP" dirty="0">
                <a:solidFill>
                  <a:srgbClr val="00B050"/>
                </a:solidFill>
              </a:rPr>
              <a:t>(time, </a:t>
            </a:r>
            <a:r>
              <a:rPr lang="en-US" altLang="ja-JP" dirty="0" err="1">
                <a:solidFill>
                  <a:srgbClr val="00B050"/>
                </a:solidFill>
              </a:rPr>
              <a:t>cens</a:t>
            </a:r>
            <a:r>
              <a:rPr lang="en-US" altLang="ja-JP" dirty="0">
                <a:solidFill>
                  <a:srgbClr val="00B050"/>
                </a:solidFill>
              </a:rPr>
              <a:t>) ~ sex + age + </a:t>
            </a:r>
            <a:r>
              <a:rPr lang="en-US" altLang="ja-JP" dirty="0" err="1">
                <a:solidFill>
                  <a:srgbClr val="00B050"/>
                </a:solidFill>
              </a:rPr>
              <a:t>wbc</a:t>
            </a:r>
            <a:r>
              <a:rPr lang="en-US" altLang="ja-JP" dirty="0">
                <a:solidFill>
                  <a:srgbClr val="00B050"/>
                </a:solidFill>
              </a:rPr>
              <a:t> + </a:t>
            </a:r>
            <a:r>
              <a:rPr lang="en-US" altLang="ja-JP" dirty="0" err="1">
                <a:solidFill>
                  <a:srgbClr val="00B050"/>
                </a:solidFill>
              </a:rPr>
              <a:t>tpi</a:t>
            </a:r>
            <a:r>
              <a:rPr lang="en-US" altLang="ja-JP" dirty="0">
                <a:solidFill>
                  <a:srgbClr val="00B050"/>
                </a:solidFill>
              </a:rPr>
              <a:t>, </a:t>
            </a:r>
            <a:r>
              <a:rPr lang="en-US" altLang="ja-JP" dirty="0" err="1">
                <a:solidFill>
                  <a:srgbClr val="00B050"/>
                </a:solidFill>
              </a:rPr>
              <a:t>Leuk</a:t>
            </a:r>
            <a:r>
              <a:rPr lang="en-US" altLang="ja-JP" dirty="0">
                <a:solidFill>
                  <a:srgbClr val="00B050"/>
                </a:solidFill>
              </a:rPr>
              <a:t>)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ja-JP" dirty="0"/>
              <a:t>INLA</a:t>
            </a:r>
            <a:r>
              <a:rPr kumimoji="1" lang="ja-JP" altLang="en-US" dirty="0"/>
              <a:t>によるモデリング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cph.res0 &lt;- </a:t>
            </a:r>
            <a:r>
              <a:rPr lang="en-US" altLang="ja-JP" dirty="0" err="1">
                <a:solidFill>
                  <a:schemeClr val="accent1"/>
                </a:solidFill>
              </a:rPr>
              <a:t>inla</a:t>
            </a:r>
            <a:r>
              <a:rPr lang="en-US" altLang="ja-JP" dirty="0">
                <a:solidFill>
                  <a:schemeClr val="accent1"/>
                </a:solidFill>
              </a:rPr>
              <a:t>(form0, family = '</a:t>
            </a:r>
            <a:r>
              <a:rPr lang="en-US" altLang="ja-JP" dirty="0" err="1">
                <a:solidFill>
                  <a:schemeClr val="accent1"/>
                </a:solidFill>
              </a:rPr>
              <a:t>coxph</a:t>
            </a:r>
            <a:r>
              <a:rPr lang="en-US" altLang="ja-JP" dirty="0">
                <a:solidFill>
                  <a:schemeClr val="accent1"/>
                </a:solidFill>
              </a:rPr>
              <a:t>', 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  data = </a:t>
            </a:r>
            <a:r>
              <a:rPr lang="en-US" altLang="ja-JP" dirty="0" err="1">
                <a:solidFill>
                  <a:schemeClr val="accent1"/>
                </a:solidFill>
              </a:rPr>
              <a:t>data.frame</a:t>
            </a:r>
            <a:r>
              <a:rPr lang="en-US" altLang="ja-JP" dirty="0">
                <a:solidFill>
                  <a:schemeClr val="accent1"/>
                </a:solidFill>
              </a:rPr>
              <a:t>(a0 = 1, </a:t>
            </a:r>
            <a:r>
              <a:rPr lang="en-US" altLang="ja-JP" dirty="0" err="1">
                <a:solidFill>
                  <a:schemeClr val="accent1"/>
                </a:solidFill>
              </a:rPr>
              <a:t>Leuk</a:t>
            </a:r>
            <a:r>
              <a:rPr lang="en-US" altLang="ja-JP" dirty="0">
                <a:solidFill>
                  <a:schemeClr val="accent1"/>
                </a:solidFill>
              </a:rPr>
              <a:t>[, c(1,2, 5:8)])) 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6A1F4C-DCD0-4BAF-94E4-EC39877B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518" y="5576781"/>
            <a:ext cx="5084548" cy="118268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F11DC4-69A9-4F98-B7A3-DC060BFE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80" y="5923230"/>
            <a:ext cx="3936248" cy="79141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96B310-7EC8-45C6-AE81-DB6CAE732B0E}"/>
              </a:ext>
            </a:extLst>
          </p:cNvPr>
          <p:cNvSpPr/>
          <p:nvPr/>
        </p:nvSpPr>
        <p:spPr>
          <a:xfrm>
            <a:off x="897585" y="5056561"/>
            <a:ext cx="6660798" cy="484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>
                <a:solidFill>
                  <a:prstClr val="black"/>
                </a:solidFill>
              </a:rPr>
              <a:t>両者の推定結果 </a:t>
            </a:r>
            <a:r>
              <a:rPr lang="en-US" altLang="ja-JP" sz="2800" dirty="0">
                <a:solidFill>
                  <a:prstClr val="black"/>
                </a:solidFill>
              </a:rPr>
              <a:t>(</a:t>
            </a:r>
            <a:r>
              <a:rPr lang="ja-JP" altLang="en-US" sz="2800" dirty="0">
                <a:solidFill>
                  <a:prstClr val="black"/>
                </a:solidFill>
              </a:rPr>
              <a:t>左</a:t>
            </a:r>
            <a:r>
              <a:rPr lang="en-US" altLang="ja-JP" sz="2800" dirty="0">
                <a:solidFill>
                  <a:prstClr val="black"/>
                </a:solidFill>
              </a:rPr>
              <a:t>: </a:t>
            </a:r>
            <a:r>
              <a:rPr lang="ja-JP" altLang="en-US" sz="2800" dirty="0">
                <a:solidFill>
                  <a:srgbClr val="00B050"/>
                </a:solidFill>
              </a:rPr>
              <a:t>最尤推定</a:t>
            </a:r>
            <a:r>
              <a:rPr lang="en-US" altLang="ja-JP" sz="2800" dirty="0">
                <a:solidFill>
                  <a:prstClr val="black"/>
                </a:solidFill>
              </a:rPr>
              <a:t>, </a:t>
            </a:r>
            <a:r>
              <a:rPr lang="ja-JP" altLang="en-US" sz="2800" dirty="0">
                <a:solidFill>
                  <a:prstClr val="black"/>
                </a:solidFill>
              </a:rPr>
              <a:t>右</a:t>
            </a:r>
            <a:r>
              <a:rPr lang="en-US" altLang="ja-JP" sz="2800" dirty="0">
                <a:solidFill>
                  <a:prstClr val="black"/>
                </a:solidFill>
              </a:rPr>
              <a:t>: </a:t>
            </a:r>
            <a:r>
              <a:rPr lang="en-US" altLang="ja-JP" sz="2800" dirty="0">
                <a:solidFill>
                  <a:schemeClr val="accent1"/>
                </a:solidFill>
              </a:rPr>
              <a:t>INLA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BB27E-3458-4A69-A903-4280EA4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41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B5DD2D3-C5A2-4564-ABBD-C0600FD7D974}"/>
              </a:ext>
            </a:extLst>
          </p:cNvPr>
          <p:cNvGrpSpPr/>
          <p:nvPr/>
        </p:nvGrpSpPr>
        <p:grpSpPr>
          <a:xfrm>
            <a:off x="891990" y="2773945"/>
            <a:ext cx="7073155" cy="3387048"/>
            <a:chOff x="838200" y="2630511"/>
            <a:chExt cx="7073155" cy="338704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28ED4A3-F239-413E-A1AD-32E7437343D0}"/>
                </a:ext>
              </a:extLst>
            </p:cNvPr>
            <p:cNvGrpSpPr/>
            <p:nvPr/>
          </p:nvGrpSpPr>
          <p:grpSpPr>
            <a:xfrm>
              <a:off x="838200" y="2630511"/>
              <a:ext cx="7073155" cy="3114675"/>
              <a:chOff x="838200" y="2897281"/>
              <a:chExt cx="7073155" cy="3114675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4A98307D-A2FA-4147-9C06-085743779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897281"/>
                <a:ext cx="6515100" cy="704850"/>
              </a:xfrm>
              <a:prstGeom prst="rect">
                <a:avLst/>
              </a:prstGeom>
            </p:spPr>
          </p:pic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2EC57988-1A9E-47AB-961E-1BF4D3CD9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955" y="3602131"/>
                <a:ext cx="7010400" cy="2409825"/>
              </a:xfrm>
              <a:prstGeom prst="rect">
                <a:avLst/>
              </a:prstGeom>
            </p:spPr>
          </p:pic>
        </p:grp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927A10E-B13D-43D5-B6B4-4D7BEA592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955" y="5759684"/>
              <a:ext cx="6609230" cy="257875"/>
            </a:xfrm>
            <a:prstGeom prst="rect">
              <a:avLst/>
            </a:prstGeom>
          </p:spPr>
        </p:pic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F1118-03F3-4F3A-89A2-5C0BC976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112"/>
            <a:ext cx="10515600" cy="6257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次は空間効果を含むモデルを作成する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cph.formula</a:t>
            </a:r>
            <a:r>
              <a:rPr lang="en-US" altLang="ja-JP" dirty="0"/>
              <a:t> &lt;- update(</a:t>
            </a:r>
            <a:r>
              <a:rPr lang="en-US" altLang="ja-JP" dirty="0" err="1"/>
              <a:t>cph.leuk$formula</a:t>
            </a:r>
            <a:r>
              <a:rPr lang="en-US" altLang="ja-JP" dirty="0"/>
              <a:t>, '. ~ . + f(spatial, model = </a:t>
            </a:r>
            <a:r>
              <a:rPr lang="en-US" altLang="ja-JP" dirty="0" err="1"/>
              <a:t>spde</a:t>
            </a:r>
            <a:r>
              <a:rPr lang="en-US" altLang="ja-JP" dirty="0"/>
              <a:t>)’)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projector matrix</a:t>
            </a:r>
            <a:r>
              <a:rPr lang="ja-JP" altLang="en-US" dirty="0"/>
              <a:t>と</a:t>
            </a:r>
            <a:r>
              <a:rPr lang="en-US" altLang="ja-JP" dirty="0"/>
              <a:t>INLA</a:t>
            </a:r>
            <a:r>
              <a:rPr lang="ja-JP" altLang="en-US" dirty="0"/>
              <a:t>に渡すデータを準備</a:t>
            </a:r>
            <a:endParaRPr kumimoji="1" lang="en-US" altLang="ja-JP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E6E3894-0BA2-47E5-87C8-D40093033DB9}"/>
              </a:ext>
            </a:extLst>
          </p:cNvPr>
          <p:cNvCxnSpPr>
            <a:cxnSpLocks/>
          </p:cNvCxnSpPr>
          <p:nvPr/>
        </p:nvCxnSpPr>
        <p:spPr>
          <a:xfrm>
            <a:off x="2716309" y="4120681"/>
            <a:ext cx="5038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AF4C36-29E2-4AC5-AB00-439E7A37B294}"/>
              </a:ext>
            </a:extLst>
          </p:cNvPr>
          <p:cNvSpPr/>
          <p:nvPr/>
        </p:nvSpPr>
        <p:spPr>
          <a:xfrm>
            <a:off x="4688192" y="4241648"/>
            <a:ext cx="7234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#</a:t>
            </a:r>
            <a:r>
              <a:rPr lang="ja-JP" altLang="en-US" sz="2000" dirty="0"/>
              <a:t>応答変数 </a:t>
            </a:r>
            <a:r>
              <a:rPr lang="en-US" altLang="ja-JP" sz="2000" dirty="0"/>
              <a:t>E</a:t>
            </a:r>
            <a:r>
              <a:rPr lang="ja-JP" altLang="en-US" sz="2000" dirty="0"/>
              <a:t>は、</a:t>
            </a:r>
            <a:r>
              <a:rPr lang="en-US" altLang="ja-JP" sz="2000" dirty="0"/>
              <a:t>times</a:t>
            </a:r>
            <a:r>
              <a:rPr lang="ja-JP" altLang="en-US" sz="2000" dirty="0"/>
              <a:t>のこと。後者は打ち切り</a:t>
            </a:r>
            <a:r>
              <a:rPr lang="en-US" altLang="ja-JP" sz="2000" dirty="0"/>
              <a:t>(=1)</a:t>
            </a:r>
            <a:r>
              <a:rPr lang="ja-JP" altLang="en-US" sz="2000" dirty="0"/>
              <a:t>かどうか</a:t>
            </a:r>
            <a:endParaRPr lang="en-US" altLang="ja-JP" sz="20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2D14D5-0821-4EC0-8EB1-D0FFB92B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6EDDF7-5501-4052-96BB-6A28A6216FE3}"/>
              </a:ext>
            </a:extLst>
          </p:cNvPr>
          <p:cNvSpPr/>
          <p:nvPr/>
        </p:nvSpPr>
        <p:spPr>
          <a:xfrm>
            <a:off x="4688192" y="3464297"/>
            <a:ext cx="6916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#INLA</a:t>
            </a:r>
            <a:r>
              <a:rPr lang="ja-JP" altLang="en-US" dirty="0"/>
              <a:t>のためにデータをまとめる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156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9183D-ADFD-4600-A5D5-0EB10470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推定と結果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B5D1E-2810-461C-B895-3BC60CF4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4" y="3189287"/>
            <a:ext cx="10515600" cy="3498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空間効果を含まないモデル</a:t>
            </a:r>
            <a:r>
              <a:rPr kumimoji="1" lang="en-US" altLang="ja-JP" dirty="0"/>
              <a:t>(r0)</a:t>
            </a:r>
            <a:r>
              <a:rPr kumimoji="1" lang="ja-JP" altLang="en-US" dirty="0"/>
              <a:t>と比較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若干ではあるが、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性差の平均値に</a:t>
            </a:r>
            <a:r>
              <a:rPr kumimoji="1" lang="ja-JP" altLang="en-US" dirty="0"/>
              <a:t>変化アリ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F8267DD-3D10-4C10-A67B-EB160A042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4" y="1825625"/>
            <a:ext cx="6029325" cy="10763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C7F56F-C2CA-4E1F-A7A0-8BE315F2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0" y="3739261"/>
            <a:ext cx="5469390" cy="156602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3A27FD2-FBE0-4E88-BC88-1B7590C5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513" y="1862690"/>
            <a:ext cx="3392523" cy="3912253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1D92277-B305-47BF-BA9E-769D2168276B}"/>
              </a:ext>
            </a:extLst>
          </p:cNvPr>
          <p:cNvSpPr txBox="1">
            <a:spLocks/>
          </p:cNvSpPr>
          <p:nvPr/>
        </p:nvSpPr>
        <p:spPr>
          <a:xfrm>
            <a:off x="7347493" y="1894447"/>
            <a:ext cx="4900282" cy="469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空間効果のプロット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393D7D23-E5C6-4F95-91E8-E178B17C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C6912F-6D6E-4FEB-B296-F1A1C7DEBF6A}"/>
              </a:ext>
            </a:extLst>
          </p:cNvPr>
          <p:cNvSpPr/>
          <p:nvPr/>
        </p:nvSpPr>
        <p:spPr>
          <a:xfrm>
            <a:off x="6151775" y="57350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of the spatial effect for the cox proportional hazard model. Posterior mean (left)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posterior standard deviation (right).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0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0E288-C853-4C8D-AEBD-5FF69663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6.2 Models for extremes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CCC26-4FA3-4B45-BDEC-F138916A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極値理論</a:t>
            </a:r>
            <a:r>
              <a:rPr lang="en-US" altLang="ja-JP" dirty="0"/>
              <a:t>(Extreme Value Theory: EVT) </a:t>
            </a:r>
          </a:p>
          <a:p>
            <a:pPr marL="0" indent="0">
              <a:buNone/>
            </a:pPr>
            <a:r>
              <a:rPr lang="ja-JP" altLang="en-US" dirty="0"/>
              <a:t>データすべてに適合する分布は無いが，ゆるい条件の下で，あ  る期間または領域での最大データに適合する分布や，十分大きな閾値を超過するデータに適合する分布は存在する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その発生が大きなリスクを伴う、珍しい事象の確率を評価するためのツールとして登場</a:t>
            </a:r>
            <a:r>
              <a:rPr lang="en-US" altLang="ja-JP" dirty="0"/>
              <a:t>(Coles 2001)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水文学・風工学・気候変動・洪水のモニタリングと予測など、多くの異なる分野のリスク評価に応用可能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だが、極端な事象を一般にモデル化することは困難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3174F1-652C-44D8-AC9C-7D15AADC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1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E010D-6B87-42C9-80A0-2581BB2B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6.2.1 Motivation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F03007-D34C-4E29-B1E5-53462931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2482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実際には極端な観測値が独立していることはほとんどない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⇒このことが極値理論発展の動機付けに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本章では，観測値が空間的</a:t>
            </a:r>
            <a:r>
              <a:rPr lang="en-US" altLang="ja-JP" dirty="0"/>
              <a:t>(</a:t>
            </a:r>
            <a:r>
              <a:rPr lang="ja-JP" altLang="en-US" dirty="0"/>
              <a:t>あるいは時間的な</a:t>
            </a:r>
            <a:r>
              <a:rPr lang="en-US" altLang="ja-JP" dirty="0"/>
              <a:t>)</a:t>
            </a:r>
            <a:r>
              <a:rPr lang="ja-JP" altLang="en-US" dirty="0"/>
              <a:t>傾向を駆動する潜在過程を与えられた</a:t>
            </a:r>
            <a:r>
              <a:rPr lang="en-US" altLang="ja-JP" dirty="0"/>
              <a:t>, </a:t>
            </a:r>
            <a:r>
              <a:rPr lang="ja-JP" altLang="en-US" dirty="0"/>
              <a:t>条件付き独立であると仮定する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⇒</a:t>
            </a:r>
            <a:r>
              <a:rPr lang="en-US" altLang="ja-JP" dirty="0"/>
              <a:t>SPDE </a:t>
            </a:r>
            <a:r>
              <a:rPr lang="ja-JP" altLang="en-US" dirty="0"/>
              <a:t>フレームワークへ拡張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極値解析に対する典型的なアプローチは，一般化線形モデリングの枠組みに基づいており，分布の限界を決めるパラメータと共変量を結びつけることを可能にする</a:t>
            </a:r>
            <a:r>
              <a:rPr lang="en-US" altLang="ja-JP" dirty="0"/>
              <a:t>(Davison and Smith 1990)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3A5019-E299-4FF0-A84A-F2F707D2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5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FDC96-9A4F-4C5F-BE4C-3658DC05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極値理論と一般化極値分布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0B715B-B1C2-4517-BB05-999DC070A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754"/>
                <a:ext cx="10515600" cy="51367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独立で同一な分布（</a:t>
                </a:r>
                <a:r>
                  <a:rPr lang="en-US" altLang="ja-JP" dirty="0" err="1"/>
                  <a:t>i.i.d</a:t>
                </a:r>
                <a:r>
                  <a:rPr lang="en-US" altLang="ja-JP" dirty="0"/>
                  <a:t>.</a:t>
                </a:r>
                <a:r>
                  <a:rPr lang="ja-JP" altLang="en-US" dirty="0"/>
                  <a:t>）の連続データ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dirty="0"/>
                  <a:t>が与えられると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正規化された分布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dirty="0"/>
                  <a:t>が 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→∞で収束するならば，それは一般化極値 </a:t>
                </a:r>
                <a:r>
                  <a:rPr lang="en-US" altLang="ja-JP" dirty="0"/>
                  <a:t>(GEV: generalized extreme-value) </a:t>
                </a:r>
                <a:r>
                  <a:rPr lang="ja-JP" altLang="en-US" dirty="0"/>
                  <a:t>分布に収束する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この分布を用いて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月極値や年極値のような有限の時間ブロック上の極大値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区分最大値データ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をモデル化する</a:t>
                </a:r>
                <a:endParaRPr lang="en-US" altLang="ja-JP" dirty="0"/>
              </a:p>
              <a:p>
                <a:endParaRPr kumimoji="1" lang="ja-JP" altLang="en-US" b="1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0B715B-B1C2-4517-BB05-999DC070A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754"/>
                <a:ext cx="10515600" cy="5136776"/>
              </a:xfrm>
              <a:blipFill>
                <a:blip r:embed="rId2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E6AE5B-7C63-48D1-956D-0199158C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25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9F36746-FA17-4541-9110-8FBC38EA0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633"/>
          <a:stretch/>
        </p:blipFill>
        <p:spPr>
          <a:xfrm>
            <a:off x="838200" y="845249"/>
            <a:ext cx="10515600" cy="2274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C610D53-EBA7-46D4-8DDA-8513F7F1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6" y="3231377"/>
            <a:ext cx="5658410" cy="351590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3DED97-9485-48F4-87E7-6B64E0B85BC6}"/>
              </a:ext>
            </a:extLst>
          </p:cNvPr>
          <p:cNvSpPr txBox="1"/>
          <p:nvPr/>
        </p:nvSpPr>
        <p:spPr>
          <a:xfrm>
            <a:off x="8417859" y="4796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FB023E-09E0-4E24-BC0C-D03D4D1A7C5E}"/>
              </a:ext>
            </a:extLst>
          </p:cNvPr>
          <p:cNvSpPr txBox="1"/>
          <p:nvPr/>
        </p:nvSpPr>
        <p:spPr>
          <a:xfrm>
            <a:off x="138391" y="271267"/>
            <a:ext cx="708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高橋倫也・志村 隆彰 著</a:t>
            </a:r>
            <a:r>
              <a:rPr kumimoji="1" lang="en-US" altLang="ja-JP" dirty="0"/>
              <a:t>『</a:t>
            </a:r>
            <a:r>
              <a:rPr lang="ja-JP" altLang="en-US" dirty="0"/>
              <a:t>極値統計学</a:t>
            </a:r>
            <a:r>
              <a:rPr kumimoji="1" lang="en-US" altLang="ja-JP" dirty="0"/>
              <a:t>』(</a:t>
            </a:r>
            <a:r>
              <a:rPr kumimoji="1" lang="ja-JP" altLang="en-US" dirty="0"/>
              <a:t>近代科学社</a:t>
            </a:r>
            <a:r>
              <a:rPr kumimoji="1" lang="en-US" altLang="ja-JP" dirty="0"/>
              <a:t>)</a:t>
            </a:r>
            <a:r>
              <a:rPr kumimoji="1" lang="ja-JP" altLang="en-US" dirty="0"/>
              <a:t>より引用</a:t>
            </a:r>
            <a:endParaRPr kumimoji="1" lang="en-US" altLang="ja-JP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3514A410-92D4-4BAE-B4A7-F283951A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10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0FA97-72E8-452A-A5F5-FB37AA6C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一般化パレート分布を用いたアプローチ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E6912-EB26-498D-A6AC-A40A36D0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もしより細かいデータが利用可能であれば</a:t>
            </a:r>
            <a:r>
              <a:rPr lang="en-US" altLang="ja-JP" dirty="0"/>
              <a:t>, </a:t>
            </a:r>
            <a:r>
              <a:rPr lang="ja-JP" altLang="en-US" dirty="0"/>
              <a:t>極端事象の代替的な特徴付けは</a:t>
            </a:r>
            <a:r>
              <a:rPr lang="en-US" altLang="ja-JP" dirty="0"/>
              <a:t>, </a:t>
            </a:r>
            <a:r>
              <a:rPr lang="ja-JP" altLang="en-US" dirty="0"/>
              <a:t>しきい値超過アプローチによって対処できうる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しきい値が大きくなるにつれて</a:t>
            </a:r>
            <a:r>
              <a:rPr lang="en-US" altLang="ja-JP" dirty="0"/>
              <a:t>, </a:t>
            </a:r>
            <a:r>
              <a:rPr lang="ja-JP" altLang="en-US" dirty="0"/>
              <a:t>しきい値超過の分布は</a:t>
            </a:r>
            <a:r>
              <a:rPr lang="en-US" altLang="ja-JP" dirty="0"/>
              <a:t>, </a:t>
            </a:r>
            <a:r>
              <a:rPr lang="ja-JP" altLang="en-US" dirty="0"/>
              <a:t>スケールパラメータと形状パラメータによって特徴づけられる一般化パレート（</a:t>
            </a:r>
            <a:r>
              <a:rPr lang="en-US" altLang="ja-JP" dirty="0"/>
              <a:t>GP</a:t>
            </a:r>
            <a:r>
              <a:rPr lang="ja-JP" altLang="en-US" dirty="0"/>
              <a:t>）分布に収束する（定義式は後述）。ただし</a:t>
            </a:r>
            <a:r>
              <a:rPr lang="en-US" altLang="ja-JP" dirty="0"/>
              <a:t>, </a:t>
            </a:r>
            <a:r>
              <a:rPr lang="ja-JP" altLang="en-US" dirty="0"/>
              <a:t>正規化された最大値の</a:t>
            </a:r>
            <a:r>
              <a:rPr lang="en-US" altLang="ja-JP" dirty="0"/>
              <a:t>GEV</a:t>
            </a:r>
            <a:r>
              <a:rPr lang="ja-JP" altLang="en-US" dirty="0"/>
              <a:t>限界の条件が保持されるものとする。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DD15F4-D2E9-4874-B3BE-35473C5D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58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1A160-EE5B-453D-9D15-E6E5BF5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3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6.2.2 Simulating from the GEV and GP distributions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54A07-F6E9-422D-8A5A-74BF1E9A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3C0E1DE-01FC-4FE4-803C-2D62C13AD34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GEV</a:t>
            </a:r>
            <a:r>
              <a:rPr lang="ja-JP" altLang="en-US" dirty="0"/>
              <a:t>分布と</a:t>
            </a:r>
            <a:r>
              <a:rPr lang="en-US" altLang="ja-JP" dirty="0"/>
              <a:t>GP</a:t>
            </a:r>
            <a:r>
              <a:rPr lang="ja-JP" altLang="en-US" dirty="0"/>
              <a:t>分布を</a:t>
            </a:r>
            <a:r>
              <a:rPr lang="en-US" altLang="ja-JP" dirty="0"/>
              <a:t>SPDE</a:t>
            </a:r>
            <a:r>
              <a:rPr lang="ja-JP" altLang="en-US" dirty="0"/>
              <a:t>のフレームワークに適用させる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EB20EE-8A53-4195-BF44-78AAFA47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1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6C632-9CE5-4C2A-A471-AB8C829C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81" y="365125"/>
            <a:ext cx="11291047" cy="13255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6.2.2.1 The random field and the linear predictor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0F9F2-1BDA-4B28-B602-C16C3695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353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仮想データとして</a:t>
            </a:r>
            <a:r>
              <a:rPr lang="en-US" altLang="ja-JP" dirty="0"/>
              <a:t>, </a:t>
            </a:r>
            <a:r>
              <a:rPr lang="ja-JP" altLang="en-US" dirty="0"/>
              <a:t>ランダムな位置を生成</a:t>
            </a:r>
            <a:r>
              <a:rPr lang="en-US" altLang="ja-JP" dirty="0"/>
              <a:t>(n=200)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これらの位置は</a:t>
            </a:r>
            <a:r>
              <a:rPr lang="en-US" altLang="ja-JP" dirty="0"/>
              <a:t>, </a:t>
            </a:r>
            <a:r>
              <a:rPr lang="ja-JP" altLang="en-US" dirty="0"/>
              <a:t>メッシュを作成するための三角網のノードとしても使用される</a:t>
            </a:r>
            <a:r>
              <a:rPr lang="en-US" altLang="ja-JP" dirty="0"/>
              <a:t>(</a:t>
            </a:r>
            <a:r>
              <a:rPr lang="ja-JP" altLang="en-US" dirty="0"/>
              <a:t>右図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FE3376-7EE1-4A02-9483-57E2C645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87" y="1700902"/>
            <a:ext cx="4135811" cy="460078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7C2F46-ADFA-4B65-BF61-DC87C2E5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93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DDEA1-C5A7-4042-8C59-91304B34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章の内容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53715A-3AFE-44CF-80FB-40C1A5F3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リスク分析に関する方法の紹介</a:t>
            </a:r>
          </a:p>
          <a:p>
            <a:pPr marL="0" indent="0">
              <a:buNone/>
            </a:pPr>
            <a:r>
              <a:rPr lang="ja-JP" altLang="en-US" dirty="0"/>
              <a:t>空間効果の推定を組み合わせて評価を行う</a:t>
            </a:r>
            <a:r>
              <a:rPr lang="en-US" altLang="ja-JP" dirty="0"/>
              <a:t>(INLA</a:t>
            </a:r>
            <a:r>
              <a:rPr lang="ja-JP" altLang="en-US" dirty="0"/>
              <a:t>の長所</a:t>
            </a:r>
            <a:r>
              <a:rPr lang="en-US" altLang="ja-JP" dirty="0"/>
              <a:t>)</a:t>
            </a:r>
            <a:endParaRPr lang="ja-JP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前半：打ち切りデータのある生存時間解析（医学の分野でよく見られる）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後半：極端なイベントのモデル化（この場合のデータは通常、時間をかけて収集された複数の観測値の最大値などが当てはまる。例えば、年間日降水量の最大値など）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715975-796B-4CCB-8CCD-5B8D398D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37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0439D2-DAEF-421D-A466-50304F0E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79904"/>
            <a:ext cx="10896602" cy="1152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空間効果のパラメータ</a:t>
            </a:r>
            <a:r>
              <a:rPr lang="en-US" altLang="ja-JP" dirty="0"/>
              <a:t>r</a:t>
            </a:r>
            <a:r>
              <a:rPr lang="ja-JP" altLang="en-US" dirty="0"/>
              <a:t>と</a:t>
            </a:r>
            <a:r>
              <a:rPr lang="en-US" altLang="ja-JP" dirty="0"/>
              <a:t>σ</a:t>
            </a:r>
            <a:r>
              <a:rPr lang="ja-JP" altLang="en-US" dirty="0"/>
              <a:t>には</a:t>
            </a:r>
            <a:r>
              <a:rPr lang="en-US" altLang="ja-JP" dirty="0"/>
              <a:t>PC-prior(1.6.5</a:t>
            </a:r>
            <a:r>
              <a:rPr lang="ja-JP" altLang="en-US" dirty="0"/>
              <a:t>参照</a:t>
            </a:r>
            <a:r>
              <a:rPr lang="en-US" altLang="ja-JP" dirty="0"/>
              <a:t>)</a:t>
            </a:r>
            <a:r>
              <a:rPr lang="ja-JP" altLang="en-US" dirty="0"/>
              <a:t>を適用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EBE2A01-1B03-4F5B-BE82-53608865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2" y="1098876"/>
            <a:ext cx="3762375" cy="923925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4C295B-F742-4AC6-A8D3-871286D2FE90}"/>
              </a:ext>
            </a:extLst>
          </p:cNvPr>
          <p:cNvGrpSpPr/>
          <p:nvPr/>
        </p:nvGrpSpPr>
        <p:grpSpPr>
          <a:xfrm>
            <a:off x="838200" y="2313174"/>
            <a:ext cx="10515600" cy="4349003"/>
            <a:chOff x="838200" y="2124915"/>
            <a:chExt cx="10515600" cy="4349003"/>
          </a:xfrm>
        </p:grpSpPr>
        <p:sp>
          <p:nvSpPr>
            <p:cNvPr id="6" name="コンテンツ プレースホルダー 2">
              <a:extLst>
                <a:ext uri="{FF2B5EF4-FFF2-40B4-BE49-F238E27FC236}">
                  <a16:creationId xmlns:a16="http://schemas.microsoft.com/office/drawing/2014/main" id="{B636BF04-4EA8-4E6F-920F-29DB922629BF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124915"/>
              <a:ext cx="10515600" cy="24647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dirty="0"/>
                <a:t>以下のように仮定し</a:t>
              </a:r>
              <a:r>
                <a:rPr lang="en-US" altLang="ja-JP" dirty="0"/>
                <a:t>, </a:t>
              </a:r>
              <a:r>
                <a:rPr lang="ja-JP" altLang="en-US" dirty="0"/>
                <a:t>精度行列 </a:t>
              </a:r>
              <a:r>
                <a:rPr lang="en-US" altLang="ja-JP" dirty="0"/>
                <a:t>( Qu ) </a:t>
              </a:r>
              <a:r>
                <a:rPr lang="ja-JP" altLang="en-US" dirty="0"/>
                <a:t>を計算する</a:t>
              </a: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C0D2F7A4-893C-4F97-92FA-C61C41F99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700057"/>
              <a:ext cx="4438650" cy="131445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90CD9E5-7585-40D3-9CBC-95026A3446CD}"/>
                </a:ext>
              </a:extLst>
            </p:cNvPr>
            <p:cNvSpPr/>
            <p:nvPr/>
          </p:nvSpPr>
          <p:spPr>
            <a:xfrm>
              <a:off x="2507466" y="2700057"/>
              <a:ext cx="28584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#</a:t>
              </a:r>
              <a:r>
                <a:rPr lang="ja-JP" altLang="en-US" dirty="0"/>
                <a:t>真の標準偏差の限界水準</a:t>
              </a:r>
              <a:endParaRPr lang="en-US" altLang="ja-JP" dirty="0"/>
            </a:p>
            <a:p>
              <a:r>
                <a:rPr lang="en-US" altLang="ja-JP" dirty="0"/>
                <a:t>#</a:t>
              </a:r>
              <a:r>
                <a:rPr lang="ja-JP" altLang="en-US" dirty="0"/>
                <a:t>真の範囲</a:t>
              </a:r>
            </a:p>
          </p:txBody>
        </p:sp>
        <p:sp>
          <p:nvSpPr>
            <p:cNvPr id="12" name="コンテンツ プレースホルダー 2">
              <a:extLst>
                <a:ext uri="{FF2B5EF4-FFF2-40B4-BE49-F238E27FC236}">
                  <a16:creationId xmlns:a16="http://schemas.microsoft.com/office/drawing/2014/main" id="{23C972C2-521E-4C87-92B3-08EFB373E3F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222376"/>
              <a:ext cx="10515600" cy="5555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dirty="0"/>
                <a:t>Spatial field </a:t>
              </a:r>
              <a:r>
                <a:rPr lang="en-US" altLang="ja-JP" b="1" dirty="0"/>
                <a:t>u </a:t>
              </a:r>
              <a:r>
                <a:rPr lang="ja-JP" altLang="en-US" dirty="0"/>
                <a:t>から</a:t>
              </a:r>
              <a:r>
                <a:rPr lang="en-US" altLang="ja-JP" dirty="0"/>
                <a:t>m=40</a:t>
              </a:r>
              <a:r>
                <a:rPr lang="ja-JP" altLang="en-US" dirty="0"/>
                <a:t>個のサンプルを生成し</a:t>
              </a:r>
              <a:r>
                <a:rPr lang="en-US" altLang="ja-JP" dirty="0"/>
                <a:t>, </a:t>
              </a:r>
              <a:r>
                <a:rPr lang="ja-JP" altLang="en-US" dirty="0"/>
                <a:t>投影行列を作成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96D53FB-DB36-4103-A5FC-D56D6F84AD9C}"/>
                </a:ext>
              </a:extLst>
            </p:cNvPr>
            <p:cNvGrpSpPr/>
            <p:nvPr/>
          </p:nvGrpSpPr>
          <p:grpSpPr>
            <a:xfrm>
              <a:off x="838200" y="4636120"/>
              <a:ext cx="5695952" cy="1837798"/>
              <a:chOff x="838200" y="4636120"/>
              <a:chExt cx="5695952" cy="1837798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8D141B27-4549-412E-85CD-76BD23784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4636120"/>
                <a:ext cx="4819650" cy="1152525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AC8407BD-083D-40A3-9482-5295E3921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302" y="5750018"/>
                <a:ext cx="5657850" cy="723900"/>
              </a:xfrm>
              <a:prstGeom prst="rect">
                <a:avLst/>
              </a:prstGeom>
            </p:spPr>
          </p:pic>
        </p:grp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CDF056-85E6-4309-9531-12230D14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8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3234853-B1E7-47B4-98E9-5131EA6147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869706" cy="1325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線形モデル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ja-JP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η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 dirty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 dirty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1" dirty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dirty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altLang="ja-JP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を考える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3234853-B1E7-47B4-98E9-5131EA614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869706" cy="1325563"/>
              </a:xfrm>
              <a:blipFill>
                <a:blip r:embed="rId2"/>
                <a:stretch>
                  <a:fillRect l="-2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1029D8E0-F5CF-438B-91D6-5F7332C8A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10" y="1616449"/>
            <a:ext cx="6131553" cy="212990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F83557-4754-496C-913C-B29A9694954B}"/>
              </a:ext>
            </a:extLst>
          </p:cNvPr>
          <p:cNvSpPr/>
          <p:nvPr/>
        </p:nvSpPr>
        <p:spPr>
          <a:xfrm>
            <a:off x="5447781" y="363340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#</a:t>
            </a:r>
            <a:r>
              <a:rPr lang="ja-JP" altLang="en-US" dirty="0"/>
              <a:t>空間効果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0230E2-57CD-4A68-8A9B-BE8F5B95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6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D3499-F15D-4BDC-A8E9-47C307C3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4859" cy="13255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6.2.3 Inference for the GEV and GP distributions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206145-F69E-4CAA-915B-6F0069B2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ここでは</a:t>
            </a:r>
            <a:r>
              <a:rPr kumimoji="1" lang="en-US" altLang="ja-JP" dirty="0"/>
              <a:t>, </a:t>
            </a:r>
          </a:p>
          <a:p>
            <a:pPr marL="0" indent="0">
              <a:buNone/>
            </a:pPr>
            <a:r>
              <a:rPr kumimoji="1" lang="en-US" altLang="ja-JP" dirty="0"/>
              <a:t>GEV</a:t>
            </a:r>
            <a:r>
              <a:rPr kumimoji="1" lang="ja-JP" altLang="en-US" dirty="0"/>
              <a:t>分布における</a:t>
            </a:r>
            <a:r>
              <a:rPr lang="en-US" altLang="ja-JP" dirty="0"/>
              <a:t>b</a:t>
            </a:r>
            <a:r>
              <a:rPr kumimoji="1" lang="en-US" altLang="ja-JP" dirty="0"/>
              <a:t>lock maximum(</a:t>
            </a:r>
            <a:r>
              <a:rPr lang="ja-JP" altLang="en-US" dirty="0"/>
              <a:t>区分</a:t>
            </a:r>
            <a:r>
              <a:rPr kumimoji="1" lang="ja-JP" altLang="en-US" dirty="0"/>
              <a:t>最大データ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の推論と</a:t>
            </a:r>
            <a:r>
              <a:rPr kumimoji="1" lang="en-US" altLang="ja-JP" dirty="0"/>
              <a:t>GP</a:t>
            </a:r>
            <a:r>
              <a:rPr kumimoji="1" lang="ja-JP" altLang="en-US" dirty="0"/>
              <a:t>分布における</a:t>
            </a:r>
            <a:r>
              <a:rPr kumimoji="1" lang="en-US" altLang="ja-JP" dirty="0"/>
              <a:t>threshold exceedances(</a:t>
            </a:r>
            <a:r>
              <a:rPr lang="ja-JP" altLang="en-US" dirty="0"/>
              <a:t>閾値を超える確率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の推論を行う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F6A05-E92B-45F6-91C9-E50E6F5D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670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0F304-CA26-4459-8F38-E961952C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95"/>
            <a:ext cx="10654553" cy="1325563"/>
          </a:xfrm>
        </p:spPr>
        <p:txBody>
          <a:bodyPr/>
          <a:lstStyle/>
          <a:p>
            <a:r>
              <a:rPr lang="en-US" altLang="ja-JP" dirty="0"/>
              <a:t>GEV distribution</a:t>
            </a:r>
            <a:r>
              <a:rPr lang="ja-JP" altLang="en-US" dirty="0"/>
              <a:t>からのサンプリング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E366DC1-9031-4BDE-B21A-03A8F8015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2213"/>
                <a:ext cx="1077109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/>
                  <a:t>GEV</a:t>
                </a:r>
                <a:r>
                  <a:rPr lang="ja-JP" altLang="en-US" dirty="0"/>
                  <a:t>分布の累積分布関数は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パラメータ</a:t>
                </a:r>
                <a:r>
                  <a:rPr lang="en-US" altLang="ja-JP" dirty="0"/>
                  <a:t>μ(location)</a:t>
                </a:r>
                <a:r>
                  <a:rPr lang="ja-JP" altLang="en-US" dirty="0"/>
                  <a:t>と</a:t>
                </a:r>
                <a:r>
                  <a:rPr lang="en-US" altLang="ja-JP" dirty="0"/>
                  <a:t>ξ(shape),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τ(precision)</a:t>
                </a:r>
                <a:r>
                  <a:rPr lang="ja-JP" altLang="en-US" dirty="0"/>
                  <a:t>で次のように表される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ここで</a:t>
                </a:r>
                <a:r>
                  <a:rPr lang="en-US" altLang="ja-JP" dirty="0"/>
                  <a:t>, s</a:t>
                </a:r>
                <a:r>
                  <a:rPr lang="ja-JP" altLang="en-US" dirty="0"/>
                  <a:t>はスケーリングの定数値である。</a:t>
                </a:r>
                <a:r>
                  <a:rPr lang="en-US" altLang="ja-JP" dirty="0"/>
                  <a:t>INLA</a:t>
                </a:r>
                <a:r>
                  <a:rPr lang="ja-JP" altLang="en-US" dirty="0"/>
                  <a:t>での実装では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ja-JP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 dirty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 dirty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1" dirty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dirty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altLang="ja-JP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lang="ja-JP" altLang="en-US" dirty="0"/>
                  <a:t>対して</a:t>
                </a:r>
                <a:r>
                  <a:rPr lang="en-US" altLang="ja-JP" dirty="0"/>
                  <a:t>, </a:t>
                </a:r>
                <a:r>
                  <a:rPr lang="el-GR" altLang="ja-JP" dirty="0"/>
                  <a:t>µ =η</a:t>
                </a:r>
                <a:r>
                  <a:rPr lang="ja-JP" altLang="en-US" dirty="0"/>
                  <a:t>としてモデリングする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E366DC1-9031-4BDE-B21A-03A8F8015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2213"/>
                <a:ext cx="10771094" cy="4351338"/>
              </a:xfrm>
              <a:blipFill>
                <a:blip r:embed="rId3"/>
                <a:stretch>
                  <a:fillRect l="-1189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FA9EDF93-4E0E-457C-AA58-DCC0A16D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68066"/>
            <a:ext cx="7848600" cy="533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F135349-0A42-4F8E-B56D-358386932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942" y="3899082"/>
            <a:ext cx="5602042" cy="268044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72ED52-C791-470E-AF6B-2B8BCE00CD36}"/>
              </a:ext>
            </a:extLst>
          </p:cNvPr>
          <p:cNvSpPr/>
          <p:nvPr/>
        </p:nvSpPr>
        <p:spPr>
          <a:xfrm>
            <a:off x="3369319" y="5194481"/>
            <a:ext cx="81234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#</a:t>
            </a:r>
            <a:r>
              <a:rPr lang="ja-JP" altLang="en-US" sz="2000" dirty="0"/>
              <a:t>極値分布の計算機実験を容易に実装できる</a:t>
            </a:r>
            <a:r>
              <a:rPr lang="en-US" altLang="ja-JP" sz="2000" dirty="0"/>
              <a:t>R</a:t>
            </a:r>
            <a:r>
              <a:rPr lang="ja-JP" altLang="en-US" sz="2000" dirty="0"/>
              <a:t>の</a:t>
            </a:r>
            <a:r>
              <a:rPr lang="en-US" altLang="ja-JP" sz="2000" dirty="0" err="1"/>
              <a:t>evd</a:t>
            </a:r>
            <a:r>
              <a:rPr lang="ja-JP" altLang="en-US" sz="2000" dirty="0"/>
              <a:t>パッケージ</a:t>
            </a:r>
            <a:r>
              <a:rPr lang="en-US" altLang="ja-JP" sz="2000" dirty="0"/>
              <a:t>(Stephenson 2018)</a:t>
            </a:r>
            <a:r>
              <a:rPr lang="ja-JP" altLang="en-US" sz="2000" dirty="0"/>
              <a:t>を用いて</a:t>
            </a:r>
            <a:r>
              <a:rPr lang="en-US" altLang="ja-JP" sz="2000" dirty="0"/>
              <a:t>, GEV</a:t>
            </a:r>
            <a:r>
              <a:rPr lang="ja-JP" altLang="en-US" sz="2000" dirty="0"/>
              <a:t>分布から</a:t>
            </a:r>
            <a:r>
              <a:rPr lang="en-US" altLang="ja-JP" sz="2000" dirty="0" err="1"/>
              <a:t>m×n</a:t>
            </a:r>
            <a:r>
              <a:rPr lang="en-US" altLang="ja-JP" sz="2000" dirty="0"/>
              <a:t> </a:t>
            </a:r>
            <a:r>
              <a:rPr lang="ja-JP" altLang="en-US" sz="2000" dirty="0"/>
              <a:t>個のサンプルを生成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ACD0C3-24B1-494E-B14C-075F0420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2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5F6E3-067C-43C4-9960-E66EEB4C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6.2.3.1 Inference for </a:t>
            </a:r>
            <a:r>
              <a:rPr lang="en-US" altLang="ja-JP" dirty="0" err="1"/>
              <a:t>blockwise</a:t>
            </a:r>
            <a:r>
              <a:rPr lang="en-US" altLang="ja-JP" dirty="0"/>
              <a:t> maxima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328FF1-F1AC-4691-8FB0-F63CA517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971"/>
            <a:ext cx="10515600" cy="59204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メッシュの生成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B3C4D4D-F0C2-4971-A281-B3A2359D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524"/>
            <a:ext cx="6867525" cy="2381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B0965E-9AC8-4CE7-AED4-5BF80E16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53" y="5023043"/>
            <a:ext cx="4791075" cy="166687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C70D49-D298-435B-BFCC-0442C307C6AA}"/>
              </a:ext>
            </a:extLst>
          </p:cNvPr>
          <p:cNvSpPr/>
          <p:nvPr/>
        </p:nvSpPr>
        <p:spPr>
          <a:xfrm>
            <a:off x="838200" y="448189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prstClr val="black"/>
                </a:solidFill>
              </a:rPr>
              <a:t>事前分布の設定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6D661-3E33-4F0A-A9D6-5CDA16C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917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783EB-63E1-4DFD-9019-3AA1B46F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495"/>
            <a:ext cx="10515600" cy="5109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SPDE</a:t>
            </a:r>
            <a:r>
              <a:rPr kumimoji="1" lang="ja-JP" altLang="en-US" dirty="0"/>
              <a:t>の手続き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FA2AFD8-9038-442C-B99F-450365DE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3256"/>
            <a:ext cx="4800600" cy="25622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0910D64-80F6-4365-A069-EC8A76635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9307"/>
            <a:ext cx="5600700" cy="762000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F5AC-CFBC-42C1-88C4-26F493585AEA}"/>
              </a:ext>
            </a:extLst>
          </p:cNvPr>
          <p:cNvSpPr txBox="1">
            <a:spLocks/>
          </p:cNvSpPr>
          <p:nvPr/>
        </p:nvSpPr>
        <p:spPr>
          <a:xfrm>
            <a:off x="838200" y="2350432"/>
            <a:ext cx="10515600" cy="51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データのまとめ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F71D770-C103-45EA-B105-44586FB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24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783EB-63E1-4DFD-9019-3AA1B46F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588"/>
            <a:ext cx="10515600" cy="51164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モデルの設定とデータの当てはめ</a:t>
            </a:r>
            <a:r>
              <a:rPr lang="en-US" altLang="ja-JP" sz="2000" dirty="0"/>
              <a:t>(</a:t>
            </a:r>
            <a:r>
              <a:rPr lang="ja-JP" altLang="en-US" sz="2000" dirty="0"/>
              <a:t>推定に約</a:t>
            </a:r>
            <a:r>
              <a:rPr lang="en-US" altLang="ja-JP" sz="2000" dirty="0"/>
              <a:t>1</a:t>
            </a:r>
            <a:r>
              <a:rPr lang="ja-JP" altLang="en-US" sz="2000" dirty="0"/>
              <a:t>時間かかりました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A7360F9-62E9-4B01-B9AF-0851583C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4051"/>
            <a:ext cx="5375462" cy="582912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065DBA-5076-4385-9A34-7DD78850C4FE}"/>
              </a:ext>
            </a:extLst>
          </p:cNvPr>
          <p:cNvSpPr/>
          <p:nvPr/>
        </p:nvSpPr>
        <p:spPr>
          <a:xfrm>
            <a:off x="6024282" y="55760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#</a:t>
            </a:r>
            <a:r>
              <a:rPr lang="en-US" altLang="ja-JP" dirty="0" err="1"/>
              <a:t>gev.scalse.xi</a:t>
            </a:r>
            <a:endParaRPr lang="en-US" altLang="ja-JP" dirty="0"/>
          </a:p>
          <a:p>
            <a:r>
              <a:rPr lang="ja-JP" altLang="en-US" dirty="0"/>
              <a:t>  GEV分布の形状パラメータのスケーリングを指定   </a:t>
            </a:r>
            <a:endParaRPr lang="en-US" altLang="ja-JP" dirty="0"/>
          </a:p>
          <a:p>
            <a:r>
              <a:rPr lang="en-US" altLang="ja-JP" dirty="0"/>
              <a:t>  </a:t>
            </a:r>
            <a:r>
              <a:rPr lang="ja-JP" altLang="en-US" dirty="0"/>
              <a:t>(デフォルト</a:t>
            </a:r>
            <a:r>
              <a:rPr lang="en-US" altLang="ja-JP" dirty="0"/>
              <a:t>: </a:t>
            </a:r>
            <a:r>
              <a:rPr lang="ja-JP" altLang="en-US" dirty="0"/>
              <a:t>0.01なので今回は書かなくても良い)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6C22DBB-86D5-47D2-A75B-AFA732F48936}"/>
              </a:ext>
            </a:extLst>
          </p:cNvPr>
          <p:cNvSpPr/>
          <p:nvPr/>
        </p:nvSpPr>
        <p:spPr>
          <a:xfrm>
            <a:off x="6024282" y="2183947"/>
            <a:ext cx="5020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#</a:t>
            </a:r>
            <a:r>
              <a:rPr lang="ja-JP" altLang="en-US" dirty="0"/>
              <a:t>形状パラメータ</a:t>
            </a:r>
            <a:r>
              <a:rPr lang="en-US" altLang="ja-JP" dirty="0"/>
              <a:t>, </a:t>
            </a:r>
            <a:r>
              <a:rPr lang="ja-JP" altLang="en-US" dirty="0"/>
              <a:t>精度パラメータ</a:t>
            </a:r>
            <a:r>
              <a:rPr lang="en-US" altLang="ja-JP" dirty="0"/>
              <a:t>, </a:t>
            </a:r>
            <a:r>
              <a:rPr lang="ja-JP" altLang="en-US" dirty="0"/>
              <a:t>空間効果の</a:t>
            </a:r>
            <a:endParaRPr lang="en-US" altLang="ja-JP" dirty="0"/>
          </a:p>
          <a:p>
            <a:r>
              <a:rPr lang="ja-JP" altLang="en-US" dirty="0"/>
              <a:t>   平均と分散の</a:t>
            </a:r>
            <a:r>
              <a:rPr lang="en-US" altLang="ja-JP" dirty="0"/>
              <a:t>4</a:t>
            </a:r>
            <a:r>
              <a:rPr lang="ja-JP" altLang="en-US" dirty="0"/>
              <a:t>つのパラメータの初期値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E16030-D5F8-4809-ADD4-0A05A36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99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CA390-DB16-4B2B-A796-9FC8CA76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A7116E-4380-490A-B9F8-24AC7A73B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821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prstClr val="black"/>
                </a:solidFill>
              </a:rPr>
              <a:t>GEV</a:t>
            </a:r>
            <a:r>
              <a:rPr lang="ja-JP" altLang="en-US" dirty="0">
                <a:solidFill>
                  <a:prstClr val="black"/>
                </a:solidFill>
              </a:rPr>
              <a:t>分布のスケール・形状パラメータ</a:t>
            </a:r>
            <a:r>
              <a:rPr lang="en-US" altLang="ja-JP" dirty="0">
                <a:solidFill>
                  <a:prstClr val="black"/>
                </a:solidFill>
              </a:rPr>
              <a:t>, </a:t>
            </a:r>
            <a:r>
              <a:rPr lang="ja-JP" altLang="en-US" dirty="0">
                <a:solidFill>
                  <a:prstClr val="black"/>
                </a:solidFill>
              </a:rPr>
              <a:t>および空間効果の範囲と標準偏差についての推定結果は以下のコードで表にできる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947823C-557F-49B9-B62A-EB09C03B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9916"/>
            <a:ext cx="6972300" cy="10953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08BD9AC-47D3-40A9-A8BD-5A86484B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209200"/>
            <a:ext cx="6866123" cy="2415717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65410-7E11-408F-8DBA-F113D229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002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55C0A-C0D9-46D1-9BB5-6DAABFE2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7342" cy="1325563"/>
          </a:xfrm>
        </p:spPr>
        <p:txBody>
          <a:bodyPr/>
          <a:lstStyle/>
          <a:p>
            <a:r>
              <a:rPr lang="en-US" altLang="ja-JP" dirty="0"/>
              <a:t>GP </a:t>
            </a:r>
            <a:r>
              <a:rPr lang="ja-JP" altLang="en-US" dirty="0"/>
              <a:t>分布を用いたしきい値超過アプローチ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6A6FE6-0BE1-434C-AC5E-EE683BC9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994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一般化パレート分布の累積分布関数は次の式で定義される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4FD8D8-1B0F-4033-AF7D-477846DB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67" y="2295913"/>
            <a:ext cx="5963742" cy="713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B84445C4-A981-48A5-A755-3AF6FE903C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42502"/>
                <a:ext cx="10515600" cy="1316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dirty="0"/>
                  <a:t>補足：ここで</a:t>
                </a:r>
                <a:r>
                  <a:rPr lang="en-US" altLang="ja-JP" dirty="0"/>
                  <a:t>, ξ</a:t>
                </a:r>
                <a:r>
                  <a:rPr lang="ja-JP" altLang="en-US" dirty="0"/>
                  <a:t>が十分に小さく</a:t>
                </a:r>
                <a:r>
                  <a:rPr lang="en-US" altLang="ja-JP" dirty="0"/>
                  <a:t>, ξ</a:t>
                </a:r>
                <a:r>
                  <a:rPr lang="ja-JP" altLang="en-US" dirty="0"/>
                  <a:t>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とみなせるとき</a:t>
                </a:r>
                <a:r>
                  <a:rPr lang="en-US" altLang="ja-JP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ja-JP" altLang="en-US" b="0" dirty="0"/>
                  <a:t>の式を得る</a:t>
                </a:r>
                <a:endParaRPr lang="en-US" altLang="ja-JP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B84445C4-A981-48A5-A755-3AF6FE903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2502"/>
                <a:ext cx="10515600" cy="1316879"/>
              </a:xfrm>
              <a:prstGeom prst="rect">
                <a:avLst/>
              </a:prstGeom>
              <a:blipFill>
                <a:blip r:embed="rId3"/>
                <a:stretch>
                  <a:fillRect l="-1217" t="-7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F78A662A-B37B-4D23-9928-E30D8DB4E6C0}"/>
              </a:ext>
            </a:extLst>
          </p:cNvPr>
          <p:cNvSpPr txBox="1">
            <a:spLocks/>
          </p:cNvSpPr>
          <p:nvPr/>
        </p:nvSpPr>
        <p:spPr>
          <a:xfrm>
            <a:off x="838200" y="5778413"/>
            <a:ext cx="10515600" cy="57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C19E5D8B-2320-47BD-91A4-1C4CFFC74C54}"/>
              </a:ext>
            </a:extLst>
          </p:cNvPr>
          <p:cNvSpPr txBox="1">
            <a:spLocks/>
          </p:cNvSpPr>
          <p:nvPr/>
        </p:nvSpPr>
        <p:spPr>
          <a:xfrm>
            <a:off x="838200" y="4492634"/>
            <a:ext cx="10954732" cy="1044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以下の式にて</a:t>
            </a:r>
            <a:r>
              <a:rPr lang="en-US" altLang="ja-JP" dirty="0"/>
              <a:t>α</a:t>
            </a:r>
            <a:r>
              <a:rPr lang="ja-JP" altLang="en-US" dirty="0"/>
              <a:t>を任意の値に</a:t>
            </a:r>
            <a:r>
              <a:rPr lang="en-US" altLang="ja-JP" dirty="0"/>
              <a:t>0&lt; α &lt;1</a:t>
            </a:r>
            <a:r>
              <a:rPr lang="ja-JP" altLang="en-US" dirty="0"/>
              <a:t>で固定し</a:t>
            </a:r>
            <a:r>
              <a:rPr lang="en-US" altLang="ja-JP" dirty="0"/>
              <a:t>, </a:t>
            </a:r>
          </a:p>
          <a:p>
            <a:pPr marL="0" indent="0">
              <a:buNone/>
            </a:pPr>
            <a:r>
              <a:rPr lang="ja-JP" altLang="en-US" dirty="0"/>
              <a:t>閾値を線形モデルに対応させる⇒閾値を超えるデータのサンプリングへ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FC5F6F-4773-404E-9459-59D01A8C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37F5A52-157C-457A-9D46-02BF14E1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238" y="5558093"/>
            <a:ext cx="2908212" cy="93478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C8C918-A0E6-4F8B-9AEC-D5391512F16A}"/>
              </a:ext>
            </a:extLst>
          </p:cNvPr>
          <p:cNvSpPr/>
          <p:nvPr/>
        </p:nvSpPr>
        <p:spPr>
          <a:xfrm>
            <a:off x="838200" y="3045104"/>
            <a:ext cx="9078798" cy="1316879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281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DD722-7D98-4084-8CCF-8281CF2D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GP</a:t>
            </a:r>
            <a:r>
              <a:rPr kumimoji="1" lang="ja-JP" altLang="en-US" dirty="0"/>
              <a:t>分布からサンプルを生成する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0E0852F-2709-442C-8305-93FA4C638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7393"/>
            <a:ext cx="6257925" cy="2476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11D8E7F-E7CB-4F1C-86D1-37230AC79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9068"/>
            <a:ext cx="6772275" cy="244792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8DC518-A472-4149-8EC5-3599C242CFE0}"/>
              </a:ext>
            </a:extLst>
          </p:cNvPr>
          <p:cNvSpPr/>
          <p:nvPr/>
        </p:nvSpPr>
        <p:spPr>
          <a:xfrm>
            <a:off x="874060" y="6356350"/>
            <a:ext cx="8486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#G</a:t>
            </a:r>
            <a:r>
              <a:rPr lang="ja-JP" altLang="en-US" sz="2000" dirty="0"/>
              <a:t>Ｐ分布から</a:t>
            </a:r>
            <a:r>
              <a:rPr lang="en-US" altLang="ja-JP" sz="2000" dirty="0"/>
              <a:t>m(</a:t>
            </a:r>
            <a:r>
              <a:rPr lang="ja-JP" altLang="en-US" sz="2000" dirty="0"/>
              <a:t>繰り返し数</a:t>
            </a:r>
            <a:r>
              <a:rPr lang="en-US" altLang="ja-JP" sz="2000" dirty="0"/>
              <a:t>40)×n(</a:t>
            </a:r>
            <a:r>
              <a:rPr lang="ja-JP" altLang="en-US" sz="2000" dirty="0"/>
              <a:t>観測地点数</a:t>
            </a:r>
            <a:r>
              <a:rPr lang="en-US" altLang="ja-JP" sz="2000" dirty="0"/>
              <a:t>200) </a:t>
            </a:r>
            <a:r>
              <a:rPr lang="ja-JP" altLang="en-US" sz="2000" dirty="0"/>
              <a:t>個のサンプルを生成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C7EF84-9964-4CAE-9E77-3CC7ACC3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53094EC-27E9-4224-884C-117F6B404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475" y="2036093"/>
            <a:ext cx="2764775" cy="115942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9424D6-5359-4C35-BFEA-5EFCCD029EAD}"/>
              </a:ext>
            </a:extLst>
          </p:cNvPr>
          <p:cNvSpPr txBox="1"/>
          <p:nvPr/>
        </p:nvSpPr>
        <p:spPr>
          <a:xfrm>
            <a:off x="6082217" y="3281160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＃</a:t>
            </a:r>
            <a:r>
              <a:rPr kumimoji="1" lang="en-US" altLang="ja-JP" dirty="0"/>
              <a:t>exp(η)</a:t>
            </a:r>
            <a:r>
              <a:rPr kumimoji="1" lang="ja-JP" altLang="en-US" dirty="0"/>
              <a:t>を返り値としている</a:t>
            </a:r>
          </a:p>
        </p:txBody>
      </p:sp>
    </p:spTree>
    <p:extLst>
      <p:ext uri="{BB962C8B-B14F-4D97-AF65-F5344CB8AC3E}">
        <p14:creationId xmlns:p14="http://schemas.microsoft.com/office/powerpoint/2010/main" val="407741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FBD70-CC7C-45B3-BA9B-67AEAFF1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6.1 </a:t>
            </a:r>
            <a:r>
              <a:rPr lang="en-US" altLang="ja-JP" dirty="0"/>
              <a:t>Survival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A3BC4-2D87-4D14-B3A8-42811BBE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打ち切りデータに対処可能分析方法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研究</a:t>
            </a:r>
            <a:r>
              <a:rPr lang="en-US" altLang="ja-JP" dirty="0"/>
              <a:t>(</a:t>
            </a:r>
            <a:r>
              <a:rPr lang="ja-JP" altLang="en-US" dirty="0"/>
              <a:t>臨床実験</a:t>
            </a:r>
            <a:r>
              <a:rPr lang="en-US" altLang="ja-JP" dirty="0"/>
              <a:t>)</a:t>
            </a:r>
            <a:r>
              <a:rPr lang="ja-JP" altLang="en-US" dirty="0"/>
              <a:t>は、すべての患者が死亡する前に終了するか、ある一定の期間で終了する</a:t>
            </a:r>
            <a:r>
              <a:rPr lang="en-US" altLang="ja-JP" dirty="0"/>
              <a:t>(</a:t>
            </a:r>
            <a:r>
              <a:rPr lang="ja-JP" altLang="en-US" dirty="0"/>
              <a:t>打ち切り</a:t>
            </a:r>
            <a:r>
              <a:rPr lang="en-US" altLang="ja-JP" dirty="0"/>
              <a:t>)</a:t>
            </a:r>
            <a:endParaRPr lang="ja-JP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尤度は，個々の患者に対する累積確率を考慮する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目的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寿命やイベントの発生などに関わることに対して、要因やその影響の大きさを知りたい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FC2DE9-2250-4F68-A389-9BE5381C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82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EFEE1-AB6A-4F6F-A2F1-FCBDDBD0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882" cy="1325563"/>
          </a:xfrm>
        </p:spPr>
        <p:txBody>
          <a:bodyPr/>
          <a:lstStyle/>
          <a:p>
            <a:r>
              <a:rPr lang="en-US" altLang="ja-JP" dirty="0"/>
              <a:t>6.2.3.2 Inference for threshold exceedances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E793735-F4A6-458F-9308-82EFC89C6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82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shape</a:t>
                </a:r>
                <a:r>
                  <a:rPr kumimoji="1" lang="ja-JP" altLang="en-US" dirty="0"/>
                  <a:t>パラメータ</a:t>
                </a:r>
                <a:r>
                  <a:rPr kumimoji="1" lang="en-US" altLang="ja-JP" dirty="0"/>
                  <a:t>ξ</a:t>
                </a:r>
                <a:r>
                  <a:rPr kumimoji="1" lang="ja-JP" altLang="en-US" dirty="0"/>
                  <a:t>は分布の</a:t>
                </a:r>
                <a:r>
                  <a:rPr kumimoji="1" lang="en-US" altLang="ja-JP" dirty="0"/>
                  <a:t>tail</a:t>
                </a:r>
                <a:r>
                  <a:rPr lang="ja-JP" altLang="en-US" dirty="0"/>
                  <a:t>の上限を決めるにあたり重要。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ξ&gt; 0</a:t>
                </a:r>
                <a:r>
                  <a:rPr lang="ja-JP" altLang="en-US" dirty="0"/>
                  <a:t>の時に</a:t>
                </a:r>
                <a:r>
                  <a:rPr lang="en-US" altLang="ja-JP" dirty="0"/>
                  <a:t>heavy tails</a:t>
                </a:r>
                <a:r>
                  <a:rPr lang="ja-JP" altLang="en-US" dirty="0"/>
                  <a:t>となる場合がある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・</a:t>
                </a:r>
                <a:r>
                  <a:rPr lang="en-US" altLang="ja-JP" dirty="0"/>
                  <a:t>ξ </a:t>
                </a:r>
                <a:r>
                  <a:rPr lang="ja-JP" altLang="en-US" dirty="0"/>
                  <a:t>→</a:t>
                </a:r>
                <a:r>
                  <a:rPr lang="en-US" altLang="ja-JP" dirty="0"/>
                  <a:t> 0</a:t>
                </a:r>
                <a:r>
                  <a:rPr lang="ja-JP" altLang="en-US" dirty="0"/>
                  <a:t>で</a:t>
                </a:r>
                <a:r>
                  <a:rPr lang="en-US" altLang="ja-JP" dirty="0"/>
                  <a:t>light tails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・</a:t>
                </a:r>
                <a:r>
                  <a:rPr lang="en-US" altLang="ja-JP" dirty="0"/>
                  <a:t>ξ </a:t>
                </a:r>
                <a:r>
                  <a:rPr lang="ja-JP" altLang="en-US" dirty="0"/>
                  <a:t>≧ 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で平均が無限に　</a:t>
                </a:r>
                <a:r>
                  <a:rPr lang="en-US" altLang="ja-JP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b="0" i="0" dirty="0" smtClean="0">
                        <a:latin typeface="Cambria Math" panose="02040503050406030204" pitchFamily="18" charset="0"/>
                      </a:rPr>
                      <m:t>GP</m:t>
                    </m:r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期待値</m:t>
                    </m:r>
                    <m:r>
                      <m:rPr>
                        <m:nor/>
                      </m:rPr>
                      <a:rPr lang="el-GR" altLang="ja-JP" sz="2000" dirty="0"/>
                      <m:t>E</m:t>
                    </m:r>
                    <m:r>
                      <m:rPr>
                        <m:nor/>
                      </m:rPr>
                      <a:rPr lang="el-GR" altLang="ja-JP" sz="2000" dirty="0"/>
                      <m:t>[</m:t>
                    </m:r>
                    <m:r>
                      <m:rPr>
                        <m:nor/>
                      </m:rPr>
                      <a:rPr lang="el-GR" altLang="ja-JP" sz="2000" dirty="0"/>
                      <m:t>X</m:t>
                    </m:r>
                    <m:r>
                      <m:rPr>
                        <m:nor/>
                      </m:rPr>
                      <a:rPr lang="el-GR" altLang="ja-JP" sz="2000" dirty="0"/>
                      <m:t>]=</m:t>
                    </m:r>
                    <m:r>
                      <m:rPr>
                        <m:nor/>
                      </m:rPr>
                      <a:rPr lang="el-GR" altLang="ja-JP" sz="2000" dirty="0"/>
                      <m:t>μ</m:t>
                    </m:r>
                    <m:r>
                      <m:rPr>
                        <m:nor/>
                      </m:rPr>
                      <a:rPr lang="el-GR" altLang="ja-JP" sz="2000" dirty="0"/>
                      <m:t>+</m:t>
                    </m:r>
                    <m:r>
                      <m:rPr>
                        <m:nor/>
                      </m:rPr>
                      <a:rPr lang="en-US" altLang="ja-JP" sz="2000" b="0" i="0" dirty="0" smtClean="0"/>
                      <m:t> </m:t>
                    </m:r>
                    <m:r>
                      <m:rPr>
                        <m:nor/>
                      </m:rPr>
                      <a:rPr lang="el-GR" altLang="ja-JP" sz="2000" dirty="0" smtClean="0"/>
                      <m:t>σ</m:t>
                    </m:r>
                    <m:r>
                      <m:rPr>
                        <m:nor/>
                      </m:rPr>
                      <a:rPr lang="en-US" altLang="ja-JP" sz="2000" b="0" i="0" dirty="0" smtClean="0"/>
                      <m:t>/(</m:t>
                    </m:r>
                    <m:r>
                      <m:rPr>
                        <m:nor/>
                      </m:rPr>
                      <a:rPr lang="el-GR" altLang="ja-JP" sz="2000" dirty="0"/>
                      <m:t>1−</m:t>
                    </m:r>
                    <m:r>
                      <m:rPr>
                        <m:nor/>
                      </m:rPr>
                      <a:rPr lang="el-GR" altLang="ja-JP" sz="2000" dirty="0" smtClean="0"/>
                      <m:t>ξ</m:t>
                    </m:r>
                    <m:r>
                      <m:rPr>
                        <m:nor/>
                      </m:rPr>
                      <a:rPr lang="en-US" altLang="ja-JP" sz="2000" b="0" i="0" dirty="0" smtClean="0"/>
                      <m:t>), </m:t>
                    </m:r>
                    <m:r>
                      <m:rPr>
                        <m:nor/>
                      </m:rPr>
                      <a:rPr lang="el-GR" altLang="ja-JP" sz="2000" dirty="0"/>
                      <m:t>ξ</m:t>
                    </m:r>
                    <m:r>
                      <m:rPr>
                        <m:nor/>
                      </m:rPr>
                      <a:rPr lang="en-US" altLang="ja-JP" sz="2000" b="0" i="0" dirty="0" smtClean="0"/>
                      <m:t>&lt;1)</m:t>
                    </m:r>
                  </m:oMath>
                </a14:m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dirty="0"/>
                  <a:t>・</a:t>
                </a:r>
                <a:r>
                  <a:rPr lang="en-US" altLang="ja-JP" dirty="0"/>
                  <a:t>ξ </a:t>
                </a:r>
                <a:r>
                  <a:rPr lang="ja-JP" altLang="en-US" dirty="0"/>
                  <a:t>≧</a:t>
                </a:r>
                <a:r>
                  <a:rPr lang="en-US" altLang="ja-JP" dirty="0"/>
                  <a:t> ½</a:t>
                </a:r>
                <a:r>
                  <a:rPr lang="ja-JP" altLang="en-US" dirty="0"/>
                  <a:t>で分散が無限に   </a:t>
                </a:r>
                <a:r>
                  <a:rPr lang="en-US" altLang="ja-JP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b="0" i="0" dirty="0" smtClean="0">
                        <a:latin typeface="Cambria Math" panose="02040503050406030204" pitchFamily="18" charset="0"/>
                      </a:rPr>
                      <m:t>GP</m:t>
                    </m:r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分散</m:t>
                    </m:r>
                    <m:r>
                      <m:rPr>
                        <m:nor/>
                      </m:rPr>
                      <a:rPr lang="en-US" altLang="ja-JP" sz="2000" dirty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l-GR" altLang="ja-JP" sz="2000" dirty="0"/>
                      <m:t>[</m:t>
                    </m:r>
                    <m:r>
                      <m:rPr>
                        <m:nor/>
                      </m:rPr>
                      <a:rPr lang="el-GR" altLang="ja-JP" sz="2000" dirty="0"/>
                      <m:t>X</m:t>
                    </m:r>
                    <m:r>
                      <m:rPr>
                        <m:nor/>
                      </m:rPr>
                      <a:rPr lang="el-GR" altLang="ja-JP" sz="2000" dirty="0"/>
                      <m:t>]=</m:t>
                    </m:r>
                    <m:r>
                      <m:rPr>
                        <m:nor/>
                      </m:rPr>
                      <a:rPr lang="el-GR" altLang="ja-JP" sz="2000" dirty="0"/>
                      <m:t>σ</m:t>
                    </m:r>
                    <m:r>
                      <m:rPr>
                        <m:nor/>
                      </m:rPr>
                      <a:rPr lang="en-US" altLang="ja-JP" sz="2000" b="0" i="0" dirty="0" smtClean="0"/>
                      <m:t>^2</m:t>
                    </m:r>
                    <m:r>
                      <m:rPr>
                        <m:nor/>
                      </m:rPr>
                      <a:rPr lang="en-US" altLang="ja-JP" sz="2000" dirty="0"/>
                      <m:t>/</m:t>
                    </m:r>
                    <m:r>
                      <m:rPr>
                        <m:nor/>
                      </m:rPr>
                      <a:rPr lang="en-US" altLang="ja-JP" sz="2000" b="0" i="0" dirty="0" smtClean="0"/>
                      <m:t>{</m:t>
                    </m:r>
                    <m:r>
                      <m:rPr>
                        <m:nor/>
                      </m:rPr>
                      <a:rPr lang="en-US" altLang="ja-JP" sz="2000" dirty="0"/>
                      <m:t>(</m:t>
                    </m:r>
                    <m:r>
                      <m:rPr>
                        <m:nor/>
                      </m:rPr>
                      <a:rPr lang="el-GR" altLang="ja-JP" sz="2000" dirty="0"/>
                      <m:t>1−</m:t>
                    </m:r>
                    <m:r>
                      <m:rPr>
                        <m:nor/>
                      </m:rPr>
                      <a:rPr lang="el-GR" altLang="ja-JP" sz="2000" dirty="0"/>
                      <m:t>ξ</m:t>
                    </m:r>
                    <m:r>
                      <m:rPr>
                        <m:nor/>
                      </m:rPr>
                      <a:rPr lang="en-US" altLang="ja-JP" sz="2000" dirty="0"/>
                      <m:t>)</m:t>
                    </m:r>
                    <m:r>
                      <m:rPr>
                        <m:nor/>
                      </m:rPr>
                      <a:rPr lang="en-US" altLang="ja-JP" sz="2000" b="0" i="0" dirty="0" smtClean="0"/>
                      <m:t>^2(1−2</m:t>
                    </m:r>
                    <m:r>
                      <m:rPr>
                        <m:nor/>
                      </m:rPr>
                      <a:rPr lang="el-GR" altLang="ja-JP" sz="2000" dirty="0"/>
                      <m:t>ξ</m:t>
                    </m:r>
                    <m:r>
                      <m:rPr>
                        <m:nor/>
                      </m:rPr>
                      <a:rPr lang="en-US" altLang="ja-JP" sz="2000" b="0" i="0" dirty="0" smtClean="0"/>
                      <m:t>)}</m:t>
                    </m:r>
                    <m:r>
                      <m:rPr>
                        <m:nor/>
                      </m:rPr>
                      <a:rPr lang="en-US" altLang="ja-JP" sz="2000" dirty="0"/>
                      <m:t>, </m:t>
                    </m:r>
                    <m:r>
                      <m:rPr>
                        <m:nor/>
                      </m:rPr>
                      <a:rPr lang="el-GR" altLang="ja-JP" sz="2000" dirty="0"/>
                      <m:t>ξ</m:t>
                    </m:r>
                    <m:r>
                      <m:rPr>
                        <m:nor/>
                      </m:rPr>
                      <a:rPr lang="en-US" altLang="ja-JP" sz="2000" dirty="0"/>
                      <m:t>&lt;1</m:t>
                    </m:r>
                    <m:r>
                      <m:rPr>
                        <m:nor/>
                      </m:rPr>
                      <a:rPr lang="en-US" altLang="ja-JP" sz="2000" b="0" i="0" dirty="0" smtClean="0"/>
                      <m:t>/2</m:t>
                    </m:r>
                    <m:r>
                      <m:rPr>
                        <m:nor/>
                      </m:rPr>
                      <a:rPr lang="en-US" altLang="ja-JP" sz="2000" dirty="0"/>
                      <m:t>)</m:t>
                    </m:r>
                  </m:oMath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dirty="0"/>
                  <a:t>・</a:t>
                </a:r>
                <a:r>
                  <a:rPr lang="en-US" altLang="ja-JP" dirty="0"/>
                  <a:t>ξ &lt; 0</a:t>
                </a:r>
                <a:r>
                  <a:rPr lang="ja-JP" altLang="en-US" dirty="0"/>
                  <a:t>で</a:t>
                </a:r>
                <a:r>
                  <a:rPr lang="en-US" altLang="ja-JP" dirty="0"/>
                  <a:t>bounded tails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したがって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 応用上大きな値は非現実的。ここでは</a:t>
                </a:r>
                <a:r>
                  <a:rPr lang="en-US" altLang="ja-JP" dirty="0"/>
                  <a:t>, PC-prior </a:t>
                </a:r>
                <a:r>
                  <a:rPr lang="ja-JP" altLang="en-US" dirty="0"/>
                  <a:t>への近似を用いて事前情報を指定する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E793735-F4A6-458F-9308-82EFC89C6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8281"/>
              </a:xfrm>
              <a:blipFill>
                <a:blip r:embed="rId3"/>
                <a:stretch>
                  <a:fillRect l="-1217" t="-2142" b="-1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9F978D-22A3-48C3-A7BC-41940FA3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206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F62CF-68CC-4275-8890-17057387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PC-prior </a:t>
            </a:r>
            <a:r>
              <a:rPr lang="ja-JP" altLang="en-US" dirty="0"/>
              <a:t>による近似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D1F7E9-FAA3-4213-AB6E-E9E8475D4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165" y="1825625"/>
                <a:ext cx="11266278" cy="4871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INLA</a:t>
                </a:r>
                <a:r>
                  <a:rPr kumimoji="1" lang="ja-JP" altLang="en-US" dirty="0"/>
                  <a:t>で</a:t>
                </a:r>
                <a:r>
                  <a:rPr kumimoji="1" lang="en-US" altLang="ja-JP" dirty="0"/>
                  <a:t>GP</a:t>
                </a:r>
                <a:r>
                  <a:rPr kumimoji="1" lang="ja-JP" altLang="en-US" dirty="0"/>
                  <a:t>を実装する時</a:t>
                </a:r>
                <a:r>
                  <a:rPr lang="ja-JP" altLang="en-US" dirty="0"/>
                  <a:t>際には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以下の</a:t>
                </a:r>
                <a:r>
                  <a:rPr kumimoji="1" lang="en-US" altLang="ja-JP" dirty="0"/>
                  <a:t>PC-prior</a:t>
                </a:r>
                <a:r>
                  <a:rPr kumimoji="1" lang="ja-JP" altLang="en-US" dirty="0"/>
                  <a:t>に指数分布を用いる近似法を適用</a:t>
                </a:r>
                <a:r>
                  <a:rPr kumimoji="1" lang="en-US" altLang="ja-JP" dirty="0"/>
                  <a:t> 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参考：</a:t>
                </a:r>
                <a:r>
                  <a:rPr lang="en-US" altLang="ja-JP" dirty="0" err="1"/>
                  <a:t>Optiz</a:t>
                </a:r>
                <a:r>
                  <a:rPr lang="en-US" altLang="ja-JP" dirty="0"/>
                  <a:t> et al. (2018)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この</a:t>
                </a:r>
                <a:r>
                  <a:rPr kumimoji="1" lang="en-US" altLang="ja-JP" dirty="0"/>
                  <a:t>PC-prior π(ξ)</a:t>
                </a:r>
                <a:r>
                  <a:rPr kumimoji="1" lang="ja-JP" altLang="en-US" dirty="0"/>
                  <a:t>は</a:t>
                </a:r>
                <a:r>
                  <a:rPr kumimoji="1" lang="en-US" altLang="ja-JP" dirty="0"/>
                  <a:t>ξ</a:t>
                </a:r>
                <a:r>
                  <a:rPr lang="ja-JP" altLang="en-US" dirty="0"/>
                  <a:t>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のとき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罰則率パラメータ</a:t>
                </a:r>
                <a:r>
                  <a:rPr lang="el-GR" altLang="ja-JP" dirty="0"/>
                  <a:t>λ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altLang="ja-JP" dirty="0"/>
                              <m:t>λ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ja-JP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dirty="0"/>
                  <a:t>用いて以下の指数分布に近似可能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D1F7E9-FAA3-4213-AB6E-E9E8475D4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165" y="1825625"/>
                <a:ext cx="11266278" cy="4871010"/>
              </a:xfrm>
              <a:blipFill>
                <a:blip r:embed="rId2"/>
                <a:stretch>
                  <a:fillRect l="-1136" t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3C0E2D33-1803-401C-BDFA-DA0BB6DAE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7" y="3429000"/>
            <a:ext cx="5977865" cy="96206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2B364B7-10A8-480F-9849-E1C6BC649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47" y="5814559"/>
            <a:ext cx="5840506" cy="541791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F12F9A-33FC-44C7-9C86-A14EB521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487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4ABF4-A515-4DA2-8779-C121AB04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この近似化の度合について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9B7F9E7-1DFC-48CD-BFC4-E6DF36D7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32" y="1784396"/>
            <a:ext cx="8067675" cy="3962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D9C2DD-7216-4D33-A5CF-93CA28307119}"/>
              </a:ext>
            </a:extLst>
          </p:cNvPr>
          <p:cNvSpPr/>
          <p:nvPr/>
        </p:nvSpPr>
        <p:spPr>
          <a:xfrm>
            <a:off x="2138081" y="5840505"/>
            <a:ext cx="8377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罰則率</a:t>
            </a:r>
            <a:r>
              <a:rPr lang="el-GR" altLang="ja-JP" sz="2400" dirty="0"/>
              <a:t>λ</a:t>
            </a:r>
            <a:r>
              <a:rPr lang="ja-JP" altLang="en-US" sz="2400" dirty="0"/>
              <a:t>の値が大きい場合には、両方の形状が似る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0354159-B6E5-4C90-AC3D-CD6932FB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3" y="1504816"/>
            <a:ext cx="4249270" cy="6838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41340C-A7DA-4E94-8DC5-4211E95B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63" y="1664212"/>
            <a:ext cx="3935506" cy="365075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67BBE0-2B07-4115-AC07-C4057D89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87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A9DD8-4351-46E3-85C3-2B8FE8DF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近似への手続き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E54F-FF92-4EB0-B540-E3720D14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965" cy="1292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前スライドの図と式から</a:t>
            </a:r>
            <a:r>
              <a:rPr kumimoji="1" lang="en-US" altLang="ja-JP" dirty="0"/>
              <a:t>, </a:t>
            </a:r>
            <a:r>
              <a:rPr kumimoji="1" lang="ja-JP" altLang="en-US" dirty="0"/>
              <a:t>閾値を</a:t>
            </a:r>
            <a:r>
              <a:rPr lang="ja-JP" altLang="en-US" dirty="0"/>
              <a:t>超過する確率が約</a:t>
            </a:r>
            <a:r>
              <a:rPr lang="en-US" altLang="ja-JP" dirty="0"/>
              <a:t>5%</a:t>
            </a:r>
            <a:r>
              <a:rPr lang="ja-JP" altLang="en-US" dirty="0"/>
              <a:t>になるように</a:t>
            </a:r>
            <a:r>
              <a:rPr kumimoji="1" lang="en-US" altLang="ja-JP" dirty="0"/>
              <a:t>λ</a:t>
            </a:r>
            <a:r>
              <a:rPr kumimoji="1" lang="ja-JP" altLang="en-US" dirty="0"/>
              <a:t>が大きいとき</a:t>
            </a:r>
            <a:r>
              <a:rPr lang="en-US" altLang="ja-JP" dirty="0"/>
              <a:t>(=10</a:t>
            </a:r>
            <a:r>
              <a:rPr lang="ja-JP" altLang="en-US" dirty="0"/>
              <a:t>とする</a:t>
            </a:r>
            <a:r>
              <a:rPr lang="en-US" altLang="ja-JP" dirty="0"/>
              <a:t>)</a:t>
            </a:r>
            <a:r>
              <a:rPr lang="ja-JP" altLang="en-US" dirty="0"/>
              <a:t>を想定</a:t>
            </a:r>
            <a:r>
              <a:rPr lang="en-US" altLang="ja-JP" dirty="0"/>
              <a:t>(P(ξ&gt;0.2)=0.06)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INLA</a:t>
            </a:r>
            <a:r>
              <a:rPr kumimoji="1" lang="ja-JP" altLang="en-US" dirty="0"/>
              <a:t>では以下のように設定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8E2799E-0891-4197-81BF-0F8C3ABC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90170"/>
            <a:ext cx="6459072" cy="80314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2A4D95-E142-4B2C-ADA7-87A56407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33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C9AFE4B-BAA5-4B9A-8E9B-5F47BC3B4A9A}"/>
              </a:ext>
            </a:extLst>
          </p:cNvPr>
          <p:cNvCxnSpPr>
            <a:cxnSpLocks/>
          </p:cNvCxnSpPr>
          <p:nvPr/>
        </p:nvCxnSpPr>
        <p:spPr>
          <a:xfrm>
            <a:off x="2466682" y="3955604"/>
            <a:ext cx="3406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E8D137C-FBE2-4485-B253-AAC1B78C7E8E}"/>
              </a:ext>
            </a:extLst>
          </p:cNvPr>
          <p:cNvSpPr/>
          <p:nvPr/>
        </p:nvSpPr>
        <p:spPr>
          <a:xfrm>
            <a:off x="2402542" y="4031227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#</a:t>
            </a:r>
            <a:r>
              <a:rPr lang="ja-JP" altLang="en-US" dirty="0"/>
              <a:t>形状パラメータ</a:t>
            </a:r>
            <a:r>
              <a:rPr lang="en-US" altLang="ja-JP" dirty="0"/>
              <a:t>=1</a:t>
            </a:r>
            <a:r>
              <a:rPr lang="ja-JP" altLang="en-US" dirty="0"/>
              <a:t>で指数分布の計算と等価</a:t>
            </a:r>
            <a:endParaRPr lang="en-US" altLang="ja-JP" dirty="0"/>
          </a:p>
          <a:p>
            <a:r>
              <a:rPr lang="en-US" altLang="ja-JP" dirty="0"/>
              <a:t>  </a:t>
            </a:r>
            <a:r>
              <a:rPr lang="ja-JP" altLang="en-US" dirty="0"/>
              <a:t>計算の安定性を確保するために対数にして計算する</a:t>
            </a:r>
          </a:p>
        </p:txBody>
      </p:sp>
    </p:spTree>
    <p:extLst>
      <p:ext uri="{BB962C8B-B14F-4D97-AF65-F5344CB8AC3E}">
        <p14:creationId xmlns:p14="http://schemas.microsoft.com/office/powerpoint/2010/main" val="1916039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9FEEA-8CD2-473C-B981-5FB7170EA687}"/>
              </a:ext>
            </a:extLst>
          </p:cNvPr>
          <p:cNvSpPr/>
          <p:nvPr/>
        </p:nvSpPr>
        <p:spPr>
          <a:xfrm>
            <a:off x="6728011" y="5934394"/>
            <a:ext cx="5029200" cy="8516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410106-C7ED-458B-A78C-45EA56F6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モデルへの適合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推定に約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時間かかります</a:t>
            </a:r>
            <a:r>
              <a:rPr kumimoji="1" lang="en-US" altLang="ja-JP" sz="3200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E1D61B2-0E5B-4FEA-89BD-DBF19B474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4267"/>
            <a:ext cx="5257800" cy="503641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DF7A7E-5652-4206-A034-C562E93D3DAF}"/>
              </a:ext>
            </a:extLst>
          </p:cNvPr>
          <p:cNvSpPr/>
          <p:nvPr/>
        </p:nvSpPr>
        <p:spPr>
          <a:xfrm>
            <a:off x="6194610" y="5789273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ighlight>
                  <a:srgbClr val="00FF00"/>
                </a:highlight>
              </a:rPr>
              <a:t>#hyper</a:t>
            </a:r>
            <a:r>
              <a:rPr lang="ja-JP" altLang="en-US" dirty="0">
                <a:highlight>
                  <a:srgbClr val="00FF00"/>
                </a:highlight>
              </a:rPr>
              <a:t>に前スライドの以下の設定を指定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6049574-777E-4F03-B0ED-5134A7C8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93" y="6158605"/>
            <a:ext cx="4715435" cy="586333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BE034C4-BDD8-494F-A2FE-F6658C657D54}"/>
              </a:ext>
            </a:extLst>
          </p:cNvPr>
          <p:cNvCxnSpPr>
            <a:cxnSpLocks/>
          </p:cNvCxnSpPr>
          <p:nvPr/>
        </p:nvCxnSpPr>
        <p:spPr>
          <a:xfrm>
            <a:off x="1255059" y="6092915"/>
            <a:ext cx="13895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5EA481-0C09-44B6-9FEC-585E26C3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1405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66FE9-A860-4F14-8066-DF7B1800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31F532D-1195-4ABF-87A2-0F9BABC01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1932128"/>
            <a:ext cx="8858250" cy="4210050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C13409-AB85-4ABA-BF75-BBE3FB8F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669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DABE6-D304-4365-A314-E9761E13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0BB577-D90B-43C0-B70A-87E838AD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空間効果を考慮した生存時間分析にも</a:t>
            </a:r>
            <a:r>
              <a:rPr kumimoji="1" lang="en-US" altLang="ja-JP" dirty="0"/>
              <a:t>INLA</a:t>
            </a:r>
            <a:r>
              <a:rPr kumimoji="1" lang="ja-JP" altLang="en-US" dirty="0"/>
              <a:t>は応用できる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(</a:t>
            </a:r>
            <a:r>
              <a:rPr lang="ja-JP" altLang="en-US" dirty="0"/>
              <a:t>例</a:t>
            </a:r>
            <a:r>
              <a:rPr lang="en-US" altLang="ja-JP" dirty="0"/>
              <a:t>; Weibull model, Cox-hazard model)</a:t>
            </a:r>
            <a:endParaRPr kumimoji="1" lang="en-US" altLang="ja-JP" dirty="0"/>
          </a:p>
          <a:p>
            <a:r>
              <a:rPr kumimoji="1" lang="ja-JP" altLang="en-US" dirty="0"/>
              <a:t>また、極値理論にも応用可能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; </a:t>
            </a:r>
            <a:r>
              <a:rPr lang="ja-JP" altLang="en-US" dirty="0"/>
              <a:t>一般化極値分布</a:t>
            </a:r>
            <a:r>
              <a:rPr lang="en-US" altLang="ja-JP" dirty="0"/>
              <a:t>,</a:t>
            </a:r>
            <a:r>
              <a:rPr lang="ja-JP" altLang="en-US" dirty="0"/>
              <a:t> 一般化パレート</a:t>
            </a:r>
            <a:r>
              <a:rPr kumimoji="1" lang="ja-JP" altLang="en-US" dirty="0"/>
              <a:t>分布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生存時間分析に関しては赤</a:t>
            </a:r>
            <a:r>
              <a:rPr kumimoji="1" lang="en-US" altLang="ja-JP" dirty="0"/>
              <a:t>INLA</a:t>
            </a:r>
            <a:r>
              <a:rPr kumimoji="1" lang="ja-JP" altLang="en-US" dirty="0"/>
              <a:t>にも詳しい説明があるため</a:t>
            </a:r>
            <a:r>
              <a:rPr kumimoji="1" lang="en-US" altLang="ja-JP" dirty="0"/>
              <a:t>, </a:t>
            </a:r>
            <a:r>
              <a:rPr kumimoji="1" lang="ja-JP" altLang="en-US" dirty="0"/>
              <a:t>こちらも参照することをお勧めします</a:t>
            </a:r>
            <a:r>
              <a:rPr lang="en-US" altLang="ja-JP" dirty="0"/>
              <a:t>(</a:t>
            </a:r>
            <a:r>
              <a:rPr lang="ja-JP" altLang="en-US" dirty="0"/>
              <a:t>赤</a:t>
            </a:r>
            <a:r>
              <a:rPr lang="en-US" altLang="ja-JP" dirty="0"/>
              <a:t>INLA</a:t>
            </a:r>
            <a:r>
              <a:rPr lang="ja-JP" altLang="en-US" dirty="0"/>
              <a:t>の内容はノンパラメトリック推定</a:t>
            </a:r>
            <a:r>
              <a:rPr lang="en-US" altLang="ja-JP" dirty="0"/>
              <a:t>, Frailty</a:t>
            </a:r>
            <a:r>
              <a:rPr lang="ja-JP" altLang="en-US" dirty="0"/>
              <a:t>モデル</a:t>
            </a:r>
            <a:r>
              <a:rPr lang="en-US" altLang="ja-JP" dirty="0"/>
              <a:t>, </a:t>
            </a:r>
            <a:r>
              <a:rPr lang="ja-JP" altLang="en-US" dirty="0"/>
              <a:t>加速ハザードモデルについても触れていました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456AF2-0EA9-4445-AFE7-75DB282D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8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1129B-15D3-46FC-BAA0-A5E40363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6.1.1 Parametric survival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7E827-9004-4124-8D10-8F4A2D3C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Leuk</a:t>
            </a:r>
            <a:r>
              <a:rPr lang="ja-JP" altLang="en-US" dirty="0"/>
              <a:t>データセットは</a:t>
            </a:r>
            <a:r>
              <a:rPr lang="en-US" altLang="ja-JP" dirty="0"/>
              <a:t>1043</a:t>
            </a:r>
            <a:r>
              <a:rPr lang="ja-JP" altLang="en-US" dirty="0"/>
              <a:t>の患者の例と位置情報を含む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9962E11-5FAC-4722-A6C6-3AEC6F3A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32" y="2465294"/>
            <a:ext cx="6160263" cy="4269628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1C1E51-E526-4EB6-BE4E-7C89BA469810}"/>
              </a:ext>
            </a:extLst>
          </p:cNvPr>
          <p:cNvCxnSpPr/>
          <p:nvPr/>
        </p:nvCxnSpPr>
        <p:spPr>
          <a:xfrm>
            <a:off x="1264024" y="4204447"/>
            <a:ext cx="29279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BB7BC50-B295-4344-BA1A-0B2623D34FDD}"/>
              </a:ext>
            </a:extLst>
          </p:cNvPr>
          <p:cNvCxnSpPr/>
          <p:nvPr/>
        </p:nvCxnSpPr>
        <p:spPr>
          <a:xfrm>
            <a:off x="1264024" y="4600108"/>
            <a:ext cx="29279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4952A2-189C-442B-8467-44BADBF9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46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1FAB9-191D-4699-95DB-852F424C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6.1.1 Parametric survival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459EEC-A305-4D4E-8441-0E41BD947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まずは空間情報なしの普通の生存時間分析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library(survival)</a:t>
            </a:r>
          </a:p>
          <a:p>
            <a:pPr marL="0" indent="0">
              <a:buNone/>
            </a:pPr>
            <a:r>
              <a:rPr lang="en-US" altLang="ja-JP" dirty="0"/>
              <a:t>km &lt;- </a:t>
            </a:r>
            <a:r>
              <a:rPr lang="en-US" altLang="ja-JP" dirty="0" err="1"/>
              <a:t>survfit</a:t>
            </a:r>
            <a:r>
              <a:rPr lang="en-US" altLang="ja-JP" dirty="0"/>
              <a:t>(</a:t>
            </a:r>
            <a:r>
              <a:rPr lang="en-US" altLang="ja-JP" dirty="0" err="1"/>
              <a:t>Surv</a:t>
            </a:r>
            <a:r>
              <a:rPr lang="en-US" altLang="ja-JP" dirty="0"/>
              <a:t>(time, </a:t>
            </a:r>
            <a:r>
              <a:rPr lang="en-US" altLang="ja-JP" dirty="0" err="1"/>
              <a:t>cens</a:t>
            </a:r>
            <a:r>
              <a:rPr lang="en-US" altLang="ja-JP" dirty="0"/>
              <a:t>) ~ sex, </a:t>
            </a:r>
            <a:r>
              <a:rPr lang="en-US" altLang="ja-JP" dirty="0" err="1"/>
              <a:t>Leuk</a:t>
            </a:r>
            <a:r>
              <a:rPr lang="en-US" altLang="ja-JP" dirty="0"/>
              <a:t>) #Kaplan-</a:t>
            </a:r>
            <a:r>
              <a:rPr lang="en-US" altLang="ja-JP" dirty="0" err="1"/>
              <a:t>Meiyer</a:t>
            </a:r>
            <a:r>
              <a:rPr lang="ja-JP" altLang="en-US" dirty="0"/>
              <a:t> 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037300E-8BC7-45E5-BCA9-3EFFAD73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7" y="3506159"/>
            <a:ext cx="5175409" cy="326219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6281AA-A876-433F-A7F5-FC488301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78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A3D17-8CB2-4272-8477-C43D6E0C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6.1.1 Parametric survival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3285F-AABA-4F00-9875-122551EE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続いて、空間効果を考えた解析を行う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INLA</a:t>
            </a:r>
            <a:r>
              <a:rPr lang="ja-JP" altLang="en-US" dirty="0"/>
              <a:t>に適用させるために、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位置情報からメッシュを作成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A593173-A1BF-46B2-84C6-0CA3C5F9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2151833"/>
            <a:ext cx="4003232" cy="4351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145CDAE-8DAF-4886-B9EA-ADD515B6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896100" cy="2466975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5C6126-C318-4E36-A568-FB7654CC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92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EA951-745C-483C-9F92-B9065110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5" y="427129"/>
            <a:ext cx="10681447" cy="629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次に、</a:t>
            </a:r>
            <a:r>
              <a:rPr lang="en-US" altLang="ja-JP" dirty="0"/>
              <a:t>projector matrix</a:t>
            </a:r>
            <a:r>
              <a:rPr lang="ja-JP" altLang="en-US" dirty="0"/>
              <a:t>を以下のコードで作成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 &lt;- </a:t>
            </a:r>
            <a:r>
              <a:rPr lang="en-US" altLang="ja-JP" dirty="0" err="1"/>
              <a:t>inla.spde.make.A</a:t>
            </a:r>
            <a:r>
              <a:rPr lang="en-US" altLang="ja-JP" dirty="0"/>
              <a:t>(mesh, loc)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空間相関のパラメータ</a:t>
            </a:r>
            <a:r>
              <a:rPr lang="en-US" altLang="ja-JP" dirty="0"/>
              <a:t>; </a:t>
            </a:r>
            <a:r>
              <a:rPr lang="ja-JP" altLang="en-US" dirty="0"/>
              <a:t>標準偏差</a:t>
            </a:r>
            <a:r>
              <a:rPr lang="en-US" altLang="ja-JP" i="1" dirty="0"/>
              <a:t>σ,</a:t>
            </a:r>
            <a:r>
              <a:rPr lang="ja-JP" altLang="en-US" i="1" dirty="0"/>
              <a:t> </a:t>
            </a:r>
            <a:r>
              <a:rPr lang="ja-JP" altLang="en-US" dirty="0"/>
              <a:t>距離スケール</a:t>
            </a:r>
            <a:r>
              <a:rPr lang="en-US" altLang="ja-JP" i="1" dirty="0"/>
              <a:t>r</a:t>
            </a:r>
            <a:r>
              <a:rPr lang="ja-JP" altLang="en-US" i="1" dirty="0"/>
              <a:t> </a:t>
            </a:r>
            <a:r>
              <a:rPr lang="ja-JP" altLang="en-US" dirty="0"/>
              <a:t>には</a:t>
            </a:r>
            <a:r>
              <a:rPr lang="en-US" altLang="ja-JP" dirty="0"/>
              <a:t>Penalized Complexity prior</a:t>
            </a:r>
            <a:r>
              <a:rPr lang="ja-JP" altLang="en-US" dirty="0"/>
              <a:t>を適用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spde</a:t>
            </a:r>
            <a:r>
              <a:rPr lang="en-US" altLang="ja-JP" dirty="0"/>
              <a:t> &lt;- inla.spde2.pcmatern(mesh = mesh,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prior.range</a:t>
            </a:r>
            <a:r>
              <a:rPr lang="en-US" altLang="ja-JP" dirty="0"/>
              <a:t> = c(0.05, 0.01), # P(range &lt; 0.05) = 0.01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prior.sigma</a:t>
            </a:r>
            <a:r>
              <a:rPr lang="en-US" altLang="ja-JP" dirty="0"/>
              <a:t> = c(1, 0.01))     # P(sigma &gt; 1) = 0.01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空間効果を含むモデルを用意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form &lt;- </a:t>
            </a:r>
            <a:r>
              <a:rPr lang="en-US" altLang="ja-JP" dirty="0" err="1"/>
              <a:t>inla.surv</a:t>
            </a:r>
            <a:r>
              <a:rPr lang="en-US" altLang="ja-JP" dirty="0"/>
              <a:t>(time, </a:t>
            </a:r>
            <a:r>
              <a:rPr lang="en-US" altLang="ja-JP" dirty="0" err="1"/>
              <a:t>cens</a:t>
            </a:r>
            <a:r>
              <a:rPr lang="en-US" altLang="ja-JP" dirty="0"/>
              <a:t>) ~ 0 + a0 + sex + age + </a:t>
            </a:r>
            <a:r>
              <a:rPr lang="en-US" altLang="ja-JP" dirty="0" err="1"/>
              <a:t>wbc</a:t>
            </a:r>
            <a:r>
              <a:rPr lang="en-US" altLang="ja-JP" dirty="0"/>
              <a:t> + </a:t>
            </a:r>
            <a:r>
              <a:rPr lang="en-US" altLang="ja-JP" dirty="0" err="1"/>
              <a:t>tpi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　　     </a:t>
            </a:r>
            <a:r>
              <a:rPr lang="en-US" altLang="ja-JP" dirty="0"/>
              <a:t>+ f(spatial, model = </a:t>
            </a:r>
            <a:r>
              <a:rPr lang="en-US" altLang="ja-JP" dirty="0" err="1"/>
              <a:t>spde</a:t>
            </a:r>
            <a:r>
              <a:rPr lang="en-US" altLang="ja-JP" dirty="0"/>
              <a:t>)) 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814FEDB-EB91-41C1-9D01-06C39985CF30}"/>
              </a:ext>
            </a:extLst>
          </p:cNvPr>
          <p:cNvSpPr txBox="1"/>
          <p:nvPr/>
        </p:nvSpPr>
        <p:spPr>
          <a:xfrm>
            <a:off x="9291917" y="5115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白血球数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933DA3-9B66-4451-9D35-B75AC855A31E}"/>
              </a:ext>
            </a:extLst>
          </p:cNvPr>
          <p:cNvSpPr txBox="1"/>
          <p:nvPr/>
        </p:nvSpPr>
        <p:spPr>
          <a:xfrm>
            <a:off x="10337160" y="5800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経済指標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C03FD3-D7A6-40D2-9554-A3CE017A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28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3A4F3-D38D-434B-A612-9848A740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294" y="650500"/>
            <a:ext cx="10515600" cy="5381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生存時間分析における</a:t>
            </a:r>
            <a:r>
              <a:rPr kumimoji="1" lang="en-US" altLang="ja-JP" dirty="0"/>
              <a:t>INLA</a:t>
            </a:r>
            <a:r>
              <a:rPr kumimoji="1" lang="ja-JP" altLang="en-US" dirty="0"/>
              <a:t>へのデータの渡し方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CA5B43-08B6-4A64-91EC-961030AE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4" y="1315383"/>
            <a:ext cx="5686425" cy="2057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038594-0B16-4020-A61F-5B569EC3E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94" y="4658006"/>
            <a:ext cx="7419975" cy="1076325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2203CC8-C454-4E74-8BBD-D732A0B2B1F6}"/>
              </a:ext>
            </a:extLst>
          </p:cNvPr>
          <p:cNvSpPr txBox="1">
            <a:spLocks/>
          </p:cNvSpPr>
          <p:nvPr/>
        </p:nvSpPr>
        <p:spPr>
          <a:xfrm>
            <a:off x="790294" y="3532934"/>
            <a:ext cx="10515600" cy="9649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INLA</a:t>
            </a:r>
            <a:r>
              <a:rPr lang="ja-JP" altLang="en-US" dirty="0"/>
              <a:t>で計算する際、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今回はモデルの</a:t>
            </a:r>
            <a:r>
              <a:rPr lang="en-US" altLang="ja-JP" dirty="0"/>
              <a:t>family</a:t>
            </a:r>
            <a:r>
              <a:rPr lang="ja-JP" altLang="en-US" dirty="0"/>
              <a:t>の設定で</a:t>
            </a:r>
            <a:r>
              <a:rPr lang="en-US" altLang="ja-JP" dirty="0"/>
              <a:t>”</a:t>
            </a:r>
            <a:r>
              <a:rPr lang="en-US" altLang="ja-JP" dirty="0" err="1"/>
              <a:t>weibullsurv</a:t>
            </a:r>
            <a:r>
              <a:rPr lang="en-US" altLang="ja-JP" dirty="0"/>
              <a:t>”</a:t>
            </a:r>
            <a:r>
              <a:rPr lang="ja-JP" altLang="en-US" dirty="0"/>
              <a:t>を指定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A3C5195-1311-4BFC-AB3B-89A174144A39}"/>
              </a:ext>
            </a:extLst>
          </p:cNvPr>
          <p:cNvSpPr txBox="1">
            <a:spLocks/>
          </p:cNvSpPr>
          <p:nvPr/>
        </p:nvSpPr>
        <p:spPr>
          <a:xfrm>
            <a:off x="790294" y="5894482"/>
            <a:ext cx="10515600" cy="8214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これ以外の</a:t>
            </a:r>
            <a:r>
              <a:rPr lang="en-US" altLang="ja-JP" dirty="0"/>
              <a:t>family</a:t>
            </a:r>
            <a:r>
              <a:rPr lang="ja-JP" altLang="en-US" dirty="0"/>
              <a:t>の設定では</a:t>
            </a:r>
            <a:r>
              <a:rPr lang="en-US" altLang="ja-JP" dirty="0"/>
              <a:t>, ”loglogistic , lognormal , exponential and </a:t>
            </a:r>
            <a:r>
              <a:rPr lang="en-US" altLang="ja-JP" dirty="0" err="1"/>
              <a:t>weibullcure</a:t>
            </a:r>
            <a:r>
              <a:rPr lang="en-US" altLang="ja-JP" dirty="0"/>
              <a:t>”</a:t>
            </a:r>
            <a:r>
              <a:rPr lang="ja-JP" altLang="en-US" dirty="0"/>
              <a:t>があるそうです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8F15447-A665-4DE2-857D-7EF968941EEF}"/>
              </a:ext>
            </a:extLst>
          </p:cNvPr>
          <p:cNvCxnSpPr>
            <a:cxnSpLocks/>
          </p:cNvCxnSpPr>
          <p:nvPr/>
        </p:nvCxnSpPr>
        <p:spPr>
          <a:xfrm>
            <a:off x="4347883" y="1900072"/>
            <a:ext cx="18108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3A2D25E-C9A2-4B51-AA2E-95DBE872980F}"/>
              </a:ext>
            </a:extLst>
          </p:cNvPr>
          <p:cNvSpPr/>
          <p:nvPr/>
        </p:nvSpPr>
        <p:spPr>
          <a:xfrm>
            <a:off x="4347883" y="19546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#</a:t>
            </a:r>
            <a:r>
              <a:rPr lang="ja-JP" altLang="en-US" dirty="0"/>
              <a:t>打ち切りか否か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7A42DE-21AB-4AF7-9070-410975EF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69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6F672-2A61-4DD3-8DFD-F8B81F23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推定結果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67E0F4-9161-4922-88D7-E971034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92"/>
            <a:ext cx="4407764" cy="469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各パラメータについて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B8CAD42-808B-4D39-A939-4265C4E28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"/>
          <a:stretch/>
        </p:blipFill>
        <p:spPr>
          <a:xfrm>
            <a:off x="860612" y="1737332"/>
            <a:ext cx="5423647" cy="1131926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5EFB4C6-F8FF-48C8-8C78-09D3CEE9264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5320553" cy="469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ハイパーパラメータについて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845F09C-7BFC-40E2-AB25-98EB741B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4843"/>
            <a:ext cx="4505325" cy="126682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A41888C-7E68-4B23-AF4C-6123D4CC1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209" y="1165484"/>
            <a:ext cx="4270493" cy="49247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C740565-796E-4196-B82B-AB28C0FF5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044" y="6090212"/>
            <a:ext cx="6171201" cy="573740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1C24C07-848C-43DE-844D-B72F63FF2804}"/>
              </a:ext>
            </a:extLst>
          </p:cNvPr>
          <p:cNvSpPr txBox="1">
            <a:spLocks/>
          </p:cNvSpPr>
          <p:nvPr/>
        </p:nvSpPr>
        <p:spPr>
          <a:xfrm>
            <a:off x="6906123" y="1296778"/>
            <a:ext cx="4900282" cy="469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空間効果のプロット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198FD-61FE-4F34-8675-EB4AC966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DBA4-0C3F-46F9-BA26-1A5D3E83B98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15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34522</TotalTime>
  <Words>2078</Words>
  <Application>Microsoft Office PowerPoint</Application>
  <PresentationFormat>ワイド画面</PresentationFormat>
  <Paragraphs>210</Paragraphs>
  <Slides>36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3" baseType="lpstr"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Chapter 6 Risk assessment using nonstandard likelihoods</vt:lpstr>
      <vt:lpstr>6章の内容</vt:lpstr>
      <vt:lpstr>6.1 Survival analysis</vt:lpstr>
      <vt:lpstr>6.1.1 Parametric survival model</vt:lpstr>
      <vt:lpstr>6.1.1 Parametric survival model</vt:lpstr>
      <vt:lpstr>6.1.1 Parametric survival model</vt:lpstr>
      <vt:lpstr>PowerPoint プレゼンテーション</vt:lpstr>
      <vt:lpstr>PowerPoint プレゼンテーション</vt:lpstr>
      <vt:lpstr>推定結果</vt:lpstr>
      <vt:lpstr>6.1.2 Cox proportional hazard survival model</vt:lpstr>
      <vt:lpstr>PowerPoint プレゼンテーション</vt:lpstr>
      <vt:lpstr>推定と結果</vt:lpstr>
      <vt:lpstr>6.2 Models for extremes</vt:lpstr>
      <vt:lpstr>6.2.1 Motivation</vt:lpstr>
      <vt:lpstr>極値理論と一般化極値分布</vt:lpstr>
      <vt:lpstr>PowerPoint プレゼンテーション</vt:lpstr>
      <vt:lpstr>一般化パレート分布を用いたアプローチ</vt:lpstr>
      <vt:lpstr>6.2.2 Simulating from the GEV and GP distributions</vt:lpstr>
      <vt:lpstr>6.2.2.1 The random field and the linear predictor</vt:lpstr>
      <vt:lpstr>PowerPoint プレゼンテーション</vt:lpstr>
      <vt:lpstr>線形モデル"η" _i=" " β_0+β_1 x+u(s_i)を考える</vt:lpstr>
      <vt:lpstr>6.2.3 Inference for the GEV and GP distributions</vt:lpstr>
      <vt:lpstr>GEV distributionからのサンプリング</vt:lpstr>
      <vt:lpstr>6.2.3.1 Inference for blockwise maxima</vt:lpstr>
      <vt:lpstr>PowerPoint プレゼンテーション</vt:lpstr>
      <vt:lpstr>PowerPoint プレゼンテーション</vt:lpstr>
      <vt:lpstr>結果</vt:lpstr>
      <vt:lpstr>GP 分布を用いたしきい値超過アプローチ</vt:lpstr>
      <vt:lpstr>GP分布からサンプルを生成する</vt:lpstr>
      <vt:lpstr>6.2.3.2 Inference for threshold exceedances</vt:lpstr>
      <vt:lpstr>PC-prior による近似</vt:lpstr>
      <vt:lpstr>この近似化の度合について</vt:lpstr>
      <vt:lpstr>近似への手続き</vt:lpstr>
      <vt:lpstr>モデルへの適合(推定に約1時間かかります)</vt:lpstr>
      <vt:lpstr>結果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The Integrated Nested Laplace Approximation and the R-INLA package</dc:title>
  <dc:creator>岡村 寛</dc:creator>
  <cp:lastModifiedBy>nishimoto-makoto-cz@ynu.jp</cp:lastModifiedBy>
  <cp:revision>405</cp:revision>
  <dcterms:created xsi:type="dcterms:W3CDTF">2020-05-04T11:01:32Z</dcterms:created>
  <dcterms:modified xsi:type="dcterms:W3CDTF">2020-09-28T02:23:40Z</dcterms:modified>
</cp:coreProperties>
</file>