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9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80" r:id="rId14"/>
    <p:sldId id="276" r:id="rId15"/>
    <p:sldId id="277" r:id="rId16"/>
    <p:sldId id="278" r:id="rId17"/>
    <p:sldId id="279" r:id="rId18"/>
    <p:sldId id="262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08" r:id="rId35"/>
    <p:sldId id="309" r:id="rId36"/>
    <p:sldId id="310" r:id="rId37"/>
    <p:sldId id="311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97F23-AD74-4414-BB1B-4DF36B5B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5D211-BC51-4140-BBB2-84BC61F20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5F1F1-2415-4B9E-8C38-06381260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10BCC-17CC-47B2-B18F-22EC9205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7737E-A5A4-4A16-B2BB-2CA003AD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09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03B64-79D4-41C6-A275-E633B550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3E9695-2503-4CD0-89FD-9B3D4C28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07E07-0904-46AE-BFE5-A6CA8FD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DF73-196B-424C-8878-7F29BD49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21095-F989-4CC4-AC6F-A0229C4C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1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5CCA2F-88B4-48DE-B342-652388F69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1A6136-CF05-4228-85BA-5A26566A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375EA-D3AF-4276-BF40-3D26CB2E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78C10-E545-48E8-A3C2-D79345B2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2E73C-04B7-4D2E-A61A-E8E51E4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79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0F07-EFAE-4DEB-BAFE-4D3DF3A7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90D6DA-6740-4AFE-AE27-7B0FB1A5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4C178-1EF4-47BE-ABD8-3D3CE2D0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B55F2-9ADC-4D37-8178-D9F893DC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0B98A-A5B3-4918-9476-9772A36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09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00045-1B48-49C3-9D66-0FC274B1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05FF47-2C50-45BD-B847-1D42E6E8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C2527-56F6-4FC9-8B8C-D73E6118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4C13-EE90-4433-AAF4-76668AD8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FC53F-1DC4-442A-B98F-46C8611D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3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F78D1-EAD7-4D45-A3BA-3A0E2DB5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9BEF3E-0121-422C-85B1-7B782D11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87464-5E9B-4111-BC29-B19CBD61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572B00-F447-4EB6-AFB3-3140FEEC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F5AB6A-2FF1-40D5-9DB0-5EF5868A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6D0E7A-5389-4FD2-BBF4-93CF8152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C351E-2EF6-4ADC-BA30-8B69DC73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2B2E4-528A-4D0B-92F1-67456326C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B4BFAB-FD0C-4F72-897D-1D7D79C9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FF4C52-9355-4F53-B90F-69A781CB2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C3BB38-89DB-46E6-9F19-61248AE9C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47FD91-44AC-46FA-B020-B3099825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97864A-3312-4FEF-B009-0CB34BE2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E64C55-2BF0-4F70-A2D5-45E48D77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50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59D6C-8F63-466B-AE4A-EFA63196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47195C-D354-4922-8AEF-E4F827C8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250FA-6078-47DA-9872-0FA24172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D94661-FA2B-45F3-A13C-2C830233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170FD8-D6BC-4E61-8384-6FCBD95F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D7BE38-08C5-4762-85A0-EA1544F7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9C83CA-7282-4890-B50B-897034A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77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8031E-14BA-4346-90F3-58441F3F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B1C806-8B07-4581-8C7E-C3DC8D31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A6B825-8ACB-4F8C-A418-B021FBA7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ED5475-AA3D-4FF8-9B24-50A1B7FB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C979D-89EC-441B-86D5-69AC87BC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9DE7C3-B6D1-4519-8BCF-E257AFA1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6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9E40C-C5CC-4ECC-90E1-73C62109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7E8396-6D01-446E-9B9B-0BC50FD9A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0F72FD-1654-4EFF-80C3-0AE3A7C5B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62F36D-15D8-481B-848D-47735D4D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BCC9BC-5F65-42F9-B9DA-56B91291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6E7784-4797-4E87-81EC-F8B107F3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FA6E7D-4E31-4B55-B848-2F3262A6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0F0F0C-09A0-4213-A0B3-4C3CE9E0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274145-9C14-4847-97E0-8C3C8C8B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635A-72CE-4AEC-A351-86BED1402F1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94CD8-F507-4FD8-9C4A-A0F7C63F0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D68E8-E30E-4475-BC44-5404D63B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B3851-F5C2-4FC4-8144-5C8B30B1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Chapter 1. The Integrated Nested Laplace Approximation and the R-INLA package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6052E-5BA8-4927-91D2-F7578A66A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002" y="4432325"/>
            <a:ext cx="9144000" cy="165576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28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E56B-6365-4209-AE97-DE482DDE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1.3.1 </a:t>
            </a:r>
            <a:r>
              <a:rPr kumimoji="1" lang="ja-JP" altLang="en-US" dirty="0"/>
              <a:t>説明変数を非線形効果として扱う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E6C98-EFFA-4BB2-BCBC-672C39AB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C49C8D-DF06-4CF6-8D05-08CBB7D2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825625"/>
            <a:ext cx="7505700" cy="7429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3E4BBF-4604-4F06-AC0B-EBFF9DCA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4" y="2634908"/>
            <a:ext cx="3505200" cy="54292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D20E3D-CE69-4738-8E3E-73C8C4A5DFBE}"/>
              </a:ext>
            </a:extLst>
          </p:cNvPr>
          <p:cNvSpPr txBox="1"/>
          <p:nvPr/>
        </p:nvSpPr>
        <p:spPr>
          <a:xfrm>
            <a:off x="1097279" y="3628723"/>
            <a:ext cx="9423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f.rw1 &lt;- y ~ f(s1, model = "rw1", </a:t>
            </a:r>
            <a:r>
              <a:rPr lang="en-US" altLang="ja-JP" sz="2800" dirty="0" err="1"/>
              <a:t>scale.model</a:t>
            </a:r>
            <a:r>
              <a:rPr lang="en-US" altLang="ja-JP" sz="2800" dirty="0"/>
              <a:t> = TRUE) + f(s2, model = "rw1", </a:t>
            </a:r>
            <a:r>
              <a:rPr lang="en-US" altLang="ja-JP" sz="2800" dirty="0" err="1"/>
              <a:t>scale.model</a:t>
            </a:r>
            <a:r>
              <a:rPr lang="en-US" altLang="ja-JP" sz="2800" dirty="0"/>
              <a:t> = TRUE)</a:t>
            </a:r>
          </a:p>
          <a:p>
            <a:endParaRPr lang="en-US" altLang="ja-JP" sz="2800" dirty="0"/>
          </a:p>
          <a:p>
            <a:r>
              <a:rPr lang="en-US" altLang="ja-JP" sz="2800" dirty="0"/>
              <a:t>m1 &lt;- </a:t>
            </a:r>
            <a:r>
              <a:rPr lang="en-US" altLang="ja-JP" sz="2800" dirty="0" err="1"/>
              <a:t>inla</a:t>
            </a:r>
            <a:r>
              <a:rPr lang="en-US" altLang="ja-JP" sz="2800" dirty="0"/>
              <a:t>(f.rw1, data = </a:t>
            </a:r>
            <a:r>
              <a:rPr lang="en-US" altLang="ja-JP" sz="2800" dirty="0" err="1"/>
              <a:t>SPDEtoy</a:t>
            </a:r>
            <a:r>
              <a:rPr lang="en-US" altLang="ja-JP" sz="2800" dirty="0"/>
              <a:t>)</a:t>
            </a:r>
          </a:p>
          <a:p>
            <a:endParaRPr lang="en-US" altLang="ja-JP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CDA9342-778B-4BCE-A09F-B34474CBC295}"/>
              </a:ext>
            </a:extLst>
          </p:cNvPr>
          <p:cNvSpPr/>
          <p:nvPr/>
        </p:nvSpPr>
        <p:spPr>
          <a:xfrm>
            <a:off x="3147461" y="3628723"/>
            <a:ext cx="308008" cy="3657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DB9DCA-D78F-4663-A285-8CAAF7FD4256}"/>
              </a:ext>
            </a:extLst>
          </p:cNvPr>
          <p:cNvSpPr txBox="1"/>
          <p:nvPr/>
        </p:nvSpPr>
        <p:spPr>
          <a:xfrm>
            <a:off x="4323950" y="3220104"/>
            <a:ext cx="553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ランダム効果，空間モデルなどは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f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で記述する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39C8610-9B7E-4FDD-BFFF-D6AA271BDB53}"/>
              </a:ext>
            </a:extLst>
          </p:cNvPr>
          <p:cNvCxnSpPr>
            <a:stCxn id="9" idx="1"/>
            <a:endCxn id="8" idx="7"/>
          </p:cNvCxnSpPr>
          <p:nvPr/>
        </p:nvCxnSpPr>
        <p:spPr>
          <a:xfrm flipH="1">
            <a:off x="3410362" y="3420159"/>
            <a:ext cx="913588" cy="26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1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836E4-7B2D-485C-93FB-19FD79DA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1.3.1 </a:t>
            </a:r>
            <a:r>
              <a:rPr lang="ja-JP" altLang="en-US" dirty="0"/>
              <a:t>説明変数を非線形効果として扱う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0AB20-473B-4E8C-9DCF-D73A5BE1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&gt; names(</a:t>
            </a:r>
            <a:r>
              <a:rPr lang="en-US" altLang="ja-JP" dirty="0" err="1"/>
              <a:t>inla.models</a:t>
            </a:r>
            <a:r>
              <a:rPr lang="en-US" altLang="ja-JP" dirty="0"/>
              <a:t>()$latent)</a:t>
            </a:r>
          </a:p>
          <a:p>
            <a:pPr marL="0" indent="0">
              <a:buNone/>
            </a:pPr>
            <a:r>
              <a:rPr lang="en-US" altLang="ja-JP" dirty="0"/>
              <a:t>"linear"       "</a:t>
            </a:r>
            <a:r>
              <a:rPr lang="en-US" altLang="ja-JP" dirty="0" err="1"/>
              <a:t>iid</a:t>
            </a:r>
            <a:r>
              <a:rPr lang="en-US" altLang="ja-JP" dirty="0"/>
              <a:t>"          "</a:t>
            </a:r>
            <a:r>
              <a:rPr lang="en-US" altLang="ja-JP" dirty="0" err="1"/>
              <a:t>mec</a:t>
            </a:r>
            <a:r>
              <a:rPr lang="en-US" altLang="ja-JP" dirty="0"/>
              <a:t>"          "</a:t>
            </a:r>
            <a:r>
              <a:rPr lang="en-US" altLang="ja-JP" dirty="0" err="1"/>
              <a:t>meb</a:t>
            </a:r>
            <a:r>
              <a:rPr lang="en-US" altLang="ja-JP" dirty="0"/>
              <a:t>"          "</a:t>
            </a:r>
            <a:r>
              <a:rPr lang="en-US" altLang="ja-JP" dirty="0" err="1"/>
              <a:t>rgeneric</a:t>
            </a:r>
            <a:r>
              <a:rPr lang="en-US" altLang="ja-JP" dirty="0"/>
              <a:t>"     "rw1"          "rw2"          "crw2"         "seasonal"     "</a:t>
            </a:r>
            <a:r>
              <a:rPr lang="en-US" altLang="ja-JP" dirty="0" err="1"/>
              <a:t>besag</a:t>
            </a:r>
            <a:r>
              <a:rPr lang="en-US" altLang="ja-JP" dirty="0"/>
              <a:t>"       </a:t>
            </a:r>
          </a:p>
          <a:p>
            <a:pPr marL="0" indent="0">
              <a:buNone/>
            </a:pPr>
            <a:r>
              <a:rPr lang="en-US" altLang="ja-JP" dirty="0"/>
              <a:t>"besag2"       "</a:t>
            </a:r>
            <a:r>
              <a:rPr lang="en-US" altLang="ja-JP" dirty="0" err="1"/>
              <a:t>bym</a:t>
            </a:r>
            <a:r>
              <a:rPr lang="en-US" altLang="ja-JP" dirty="0"/>
              <a:t>"          "bym2"         "</a:t>
            </a:r>
            <a:r>
              <a:rPr lang="en-US" altLang="ja-JP" dirty="0" err="1"/>
              <a:t>besagproper</a:t>
            </a:r>
            <a:r>
              <a:rPr lang="en-US" altLang="ja-JP" dirty="0"/>
              <a:t>"  "besagproper2" "</a:t>
            </a:r>
            <a:r>
              <a:rPr lang="en-US" altLang="ja-JP" dirty="0" err="1"/>
              <a:t>fgn</a:t>
            </a:r>
            <a:r>
              <a:rPr lang="en-US" altLang="ja-JP" dirty="0"/>
              <a:t>"          "fgn2"         "ar1"          "ar1c"         "</a:t>
            </a:r>
            <a:r>
              <a:rPr lang="en-US" altLang="ja-JP" dirty="0" err="1"/>
              <a:t>ar</a:t>
            </a:r>
            <a:r>
              <a:rPr lang="en-US" altLang="ja-JP" dirty="0"/>
              <a:t>"          </a:t>
            </a:r>
          </a:p>
          <a:p>
            <a:pPr marL="0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ou</a:t>
            </a:r>
            <a:r>
              <a:rPr lang="en-US" altLang="ja-JP" dirty="0"/>
              <a:t>"           "</a:t>
            </a:r>
            <a:r>
              <a:rPr lang="en-US" altLang="ja-JP" dirty="0" err="1"/>
              <a:t>intslope</a:t>
            </a:r>
            <a:r>
              <a:rPr lang="en-US" altLang="ja-JP" dirty="0"/>
              <a:t>"     "generic"      "generic0"     "generic1"     "generic2"     "generic3"     "</a:t>
            </a:r>
            <a:r>
              <a:rPr lang="en-US" altLang="ja-JP" dirty="0" err="1"/>
              <a:t>spde</a:t>
            </a:r>
            <a:r>
              <a:rPr lang="en-US" altLang="ja-JP" dirty="0"/>
              <a:t>"         "spde2"        "spde3"       </a:t>
            </a:r>
          </a:p>
          <a:p>
            <a:pPr marL="0" indent="0">
              <a:buNone/>
            </a:pPr>
            <a:r>
              <a:rPr lang="en-US" altLang="ja-JP" dirty="0"/>
              <a:t>"iid1d"        "iid2d"        "iid3d"        "iid4d"        "iid5d"        "2diid"        "z"            "rw2d"         "rw2diid"      "</a:t>
            </a:r>
            <a:r>
              <a:rPr lang="en-US" altLang="ja-JP" dirty="0" err="1"/>
              <a:t>slm</a:t>
            </a:r>
            <a:r>
              <a:rPr lang="en-US" altLang="ja-JP" dirty="0"/>
              <a:t>"         "matern2d"     "</a:t>
            </a:r>
            <a:r>
              <a:rPr lang="en-US" altLang="ja-JP" dirty="0" err="1"/>
              <a:t>dmatern</a:t>
            </a:r>
            <a:r>
              <a:rPr lang="en-US" altLang="ja-JP" dirty="0"/>
              <a:t>"      "copy"         "</a:t>
            </a:r>
            <a:r>
              <a:rPr lang="en-US" altLang="ja-JP" dirty="0" err="1"/>
              <a:t>clinear</a:t>
            </a:r>
            <a:r>
              <a:rPr lang="en-US" altLang="ja-JP" dirty="0"/>
              <a:t>"      "</a:t>
            </a:r>
            <a:r>
              <a:rPr lang="en-US" altLang="ja-JP" dirty="0" err="1"/>
              <a:t>sigm</a:t>
            </a:r>
            <a:r>
              <a:rPr lang="en-US" altLang="ja-JP" dirty="0"/>
              <a:t>"         "</a:t>
            </a:r>
            <a:r>
              <a:rPr lang="en-US" altLang="ja-JP" dirty="0" err="1"/>
              <a:t>revsigm</a:t>
            </a:r>
            <a:r>
              <a:rPr lang="en-US" altLang="ja-JP" dirty="0"/>
              <a:t>"      "log1exp"      "</a:t>
            </a:r>
            <a:r>
              <a:rPr lang="en-US" altLang="ja-JP" dirty="0" err="1"/>
              <a:t>logdist</a:t>
            </a:r>
            <a:r>
              <a:rPr lang="en-US" altLang="ja-JP" dirty="0"/>
              <a:t>"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34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68A40-6F82-4330-9EF9-A203D232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1.3.1 </a:t>
            </a:r>
            <a:r>
              <a:rPr lang="ja-JP" altLang="en-US" dirty="0"/>
              <a:t>説明変数を非線形効果として扱う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27D2E-AC48-4D16-AEEC-7B7FC1C6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summary(m1)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Fixed effect</a:t>
            </a:r>
            <a:r>
              <a:rPr lang="ja-JP" altLang="en-US" dirty="0"/>
              <a:t>は切片だけ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</a:t>
            </a:r>
            <a:r>
              <a:rPr kumimoji="1" lang="en-US" altLang="ja-JP" dirty="0"/>
              <a:t>1</a:t>
            </a:r>
            <a:r>
              <a:rPr kumimoji="1" lang="ja-JP" altLang="en-US" dirty="0"/>
              <a:t>，</a:t>
            </a:r>
            <a:r>
              <a:rPr kumimoji="1" lang="en-US" altLang="ja-JP" dirty="0"/>
              <a:t>s2</a:t>
            </a:r>
            <a:r>
              <a:rPr kumimoji="1" lang="ja-JP" altLang="en-US" dirty="0"/>
              <a:t>はランダム効果なので，結果は</a:t>
            </a:r>
            <a:r>
              <a:rPr lang="ja-JP" altLang="en-US" dirty="0"/>
              <a:t>ランダム効果の分散だけで表示されない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ランダム効果の結果を見るには，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m1$summary.random</a:t>
            </a:r>
          </a:p>
          <a:p>
            <a:pPr marL="0" indent="0">
              <a:buNone/>
            </a:pPr>
            <a:r>
              <a:rPr kumimoji="1" lang="ja-JP" altLang="en-US" dirty="0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160935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72583-E262-4910-AC50-2C506D8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1.3.1 </a:t>
            </a:r>
            <a:r>
              <a:rPr lang="ja-JP" altLang="en-US" dirty="0"/>
              <a:t>説明変数を非線形効果として扱う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5DC64C-C0A9-4889-A2EE-A926A42D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57F1D2-2AEA-49C7-AD53-9F8FC2F6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11" y="1268655"/>
            <a:ext cx="5355364" cy="53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CA671-8330-410B-9F9A-CE70420C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1.3.2 </a:t>
            </a:r>
            <a:r>
              <a:rPr kumimoji="1" lang="en-US" altLang="ja-JP" dirty="0" err="1"/>
              <a:t>inla</a:t>
            </a:r>
            <a:r>
              <a:rPr kumimoji="1" lang="en-US" altLang="ja-JP" dirty="0"/>
              <a:t> objects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48459F-BDDB-4F16-A697-0D4DD4E4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EDFA2BA-232F-48B8-9B49-7D273CA9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24" y="1321944"/>
            <a:ext cx="7291751" cy="55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3CF48-9DCB-4A6D-A521-3C220DD4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1.3.3 Prediction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3AE7E8-A77A-492E-AAA7-A1ED7367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/>
              <a:t>SPDEtoy.pred</a:t>
            </a:r>
            <a:r>
              <a:rPr lang="en-US" altLang="ja-JP" dirty="0"/>
              <a:t> &lt;- </a:t>
            </a:r>
            <a:r>
              <a:rPr lang="en-US" altLang="ja-JP" dirty="0" err="1"/>
              <a:t>rbind</a:t>
            </a:r>
            <a:r>
              <a:rPr lang="en-US" altLang="ja-JP" dirty="0"/>
              <a:t>(</a:t>
            </a:r>
            <a:r>
              <a:rPr lang="en-US" altLang="ja-JP" dirty="0" err="1"/>
              <a:t>SPDEtoy</a:t>
            </a:r>
            <a:r>
              <a:rPr lang="en-US" altLang="ja-JP" dirty="0"/>
              <a:t>, c(NA, 0.5, 0.5))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m0.pred &lt;- </a:t>
            </a:r>
            <a:r>
              <a:rPr lang="en-US" altLang="ja-JP" dirty="0" err="1"/>
              <a:t>inla</a:t>
            </a:r>
            <a:r>
              <a:rPr lang="en-US" altLang="ja-JP" dirty="0"/>
              <a:t>(y ~ s1 + s2, data = </a:t>
            </a:r>
            <a:r>
              <a:rPr lang="en-US" altLang="ja-JP" dirty="0" err="1"/>
              <a:t>SPDEtoy.pred</a:t>
            </a:r>
            <a:r>
              <a:rPr lang="en-US" altLang="ja-JP" dirty="0"/>
              <a:t>, </a:t>
            </a:r>
            <a:r>
              <a:rPr lang="en-US" altLang="ja-JP" dirty="0" err="1"/>
              <a:t>control.predictor</a:t>
            </a:r>
            <a:r>
              <a:rPr lang="en-US" altLang="ja-JP" dirty="0"/>
              <a:t> = list(compute = TRUE))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it-IT" altLang="ja-JP" dirty="0"/>
              <a:t>&gt; quantile(m0.pred$marginals.fitted.values[[201]],probs=c(0.025,0.5,0.975))</a:t>
            </a:r>
          </a:p>
          <a:p>
            <a:pPr marL="0" indent="0">
              <a:buNone/>
            </a:pPr>
            <a:r>
              <a:rPr lang="it-IT" altLang="ja-JP" dirty="0"/>
              <a:t>        2.5%          50%        97.5% </a:t>
            </a:r>
          </a:p>
          <a:p>
            <a:pPr marL="0" indent="0">
              <a:buNone/>
            </a:pPr>
            <a:r>
              <a:rPr lang="it-IT" altLang="ja-JP" dirty="0"/>
              <a:t>3.248536e-08 4.487337e+00 1.026938e+01 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3A5627B-174C-4AC7-A30C-5E55DDD8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83" y="3657600"/>
            <a:ext cx="3121410" cy="3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8621-C69C-48C8-93EF-C0170ABA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Additional arguments &amp; control options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6FF7CF-211E-4992-92D9-711BC18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1D2E981-A235-4C5D-A614-B0965AB5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90" y="1263777"/>
            <a:ext cx="10218019" cy="55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11B40-9F41-493D-B8BE-C410E5F9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 Additional arguments &amp; control options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F3572A-0E11-4C79-A397-A27E2DF4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3B22C70-F5A4-4668-8158-32EB134E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9" y="1301673"/>
            <a:ext cx="9670181" cy="53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0D6F5-895B-4A36-ACCF-243BB3BB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 selection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60E6A-9704-4B12-B4B1-42AC4430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Spiegelhalter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WAIC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Watanabe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CPO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CPO</a:t>
            </a:r>
            <a:r>
              <a:rPr kumimoji="1" lang="en-US" altLang="ja-JP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π(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|y</a:t>
            </a:r>
            <a:r>
              <a:rPr kumimoji="1" lang="en-US" altLang="ja-JP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CPO = -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Σlog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CPO</a:t>
            </a:r>
            <a:r>
              <a:rPr kumimoji="1" lang="en-US" altLang="ja-JP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CPO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が小さいモデルは良いモデル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</a:t>
            </a:r>
            <a:r>
              <a:rPr lang="en-US" altLang="ja-JP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π(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|y</a:t>
            </a:r>
            <a:r>
              <a:rPr lang="en-US" altLang="ja-JP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：モデルが適切なら，一様分布に近くなるはず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1B985-220D-48F6-9D33-3571EB1A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 Additional arguments &amp; control options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C83557-2A4A-42EE-82F5-B8B8E855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m0.opts &lt;- </a:t>
            </a:r>
            <a:r>
              <a:rPr lang="en-US" altLang="ja-JP" dirty="0" err="1"/>
              <a:t>inla</a:t>
            </a:r>
            <a:r>
              <a:rPr lang="en-US" altLang="ja-JP" dirty="0"/>
              <a:t>(y ~ s1 + s2, data = </a:t>
            </a:r>
            <a:r>
              <a:rPr lang="en-US" altLang="ja-JP" dirty="0" err="1"/>
              <a:t>SPDEtoy</a:t>
            </a:r>
            <a:r>
              <a:rPr lang="en-US" altLang="ja-JP" dirty="0"/>
              <a:t>, </a:t>
            </a:r>
            <a:r>
              <a:rPr lang="en-US" altLang="ja-JP" dirty="0" err="1"/>
              <a:t>control.compute</a:t>
            </a:r>
            <a:r>
              <a:rPr lang="en-US" altLang="ja-JP" dirty="0"/>
              <a:t> = list(</a:t>
            </a:r>
            <a:r>
              <a:rPr lang="en-US" altLang="ja-JP" dirty="0" err="1"/>
              <a:t>dic</a:t>
            </a:r>
            <a:r>
              <a:rPr lang="en-US" altLang="ja-JP" dirty="0"/>
              <a:t> = TRUE, </a:t>
            </a:r>
            <a:r>
              <a:rPr lang="en-US" altLang="ja-JP" dirty="0" err="1"/>
              <a:t>cpo</a:t>
            </a:r>
            <a:r>
              <a:rPr lang="en-US" altLang="ja-JP" dirty="0"/>
              <a:t> = TRUE, </a:t>
            </a:r>
            <a:r>
              <a:rPr lang="en-US" altLang="ja-JP" dirty="0" err="1"/>
              <a:t>waic</a:t>
            </a:r>
            <a:r>
              <a:rPr lang="en-US" altLang="ja-JP" dirty="0"/>
              <a:t> = TRUE))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summary(m0.opts)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hist(m0.opts$cpo$cpo, main = "CPO", </a:t>
            </a:r>
            <a:r>
              <a:rPr lang="en-US" altLang="ja-JP" dirty="0" err="1"/>
              <a:t>xlab</a:t>
            </a:r>
            <a:r>
              <a:rPr lang="en-US" altLang="ja-JP" dirty="0"/>
              <a:t> = "</a:t>
            </a:r>
            <a:r>
              <a:rPr lang="en-US" altLang="ja-JP" dirty="0" err="1"/>
              <a:t>cpo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/>
              <a:t>hist(m0.opts$cpo$pit, main = "PIT", </a:t>
            </a:r>
            <a:r>
              <a:rPr lang="en-US" altLang="ja-JP" dirty="0" err="1"/>
              <a:t>xlab</a:t>
            </a:r>
            <a:r>
              <a:rPr lang="en-US" altLang="ja-JP" dirty="0"/>
              <a:t> = "pit")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74C360C-261D-4945-B488-013D8ABE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86" y="1690688"/>
            <a:ext cx="5029946" cy="50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E046A-7025-4D38-A02D-0573FF8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章の内容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BAB52-EDCC-4391-B051-BED413BE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825625"/>
            <a:ext cx="10807337" cy="435133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 package </a:t>
            </a:r>
            <a:r>
              <a:rPr lang="en-US" altLang="ja-JP" dirty="0"/>
              <a:t>INLA</a:t>
            </a:r>
            <a:r>
              <a:rPr kumimoji="1" lang="ja-JP" altLang="en-US" dirty="0"/>
              <a:t>の基本的な原理（</a:t>
            </a:r>
            <a:r>
              <a:rPr lang="en-US" altLang="ja-JP" dirty="0"/>
              <a:t>Integrated Nested Laplace</a:t>
            </a:r>
            <a:r>
              <a:rPr lang="ja-JP" altLang="en-US" dirty="0"/>
              <a:t> </a:t>
            </a:r>
            <a:r>
              <a:rPr lang="en-US" altLang="ja-JP" dirty="0"/>
              <a:t>Approximation</a:t>
            </a:r>
            <a:r>
              <a:rPr kumimoji="1" lang="ja-JP" altLang="en-US" dirty="0"/>
              <a:t>）と</a:t>
            </a:r>
            <a:r>
              <a:rPr lang="en-US" altLang="ja-JP" dirty="0"/>
              <a:t>INLA</a:t>
            </a:r>
            <a:r>
              <a:rPr kumimoji="1" lang="ja-JP" altLang="en-US" dirty="0"/>
              <a:t>が有する基本的な機能・関数について紹介する</a:t>
            </a:r>
            <a:endParaRPr kumimoji="1" lang="en-US" altLang="ja-JP" dirty="0"/>
          </a:p>
          <a:p>
            <a:r>
              <a:rPr lang="ja-JP" altLang="en-US" dirty="0"/>
              <a:t>しかし，説明はハショり気味で，これを読んでもよく分からないような</a:t>
            </a:r>
            <a:r>
              <a:rPr lang="en-US" altLang="ja-JP" dirty="0"/>
              <a:t>…</a:t>
            </a:r>
          </a:p>
          <a:p>
            <a:r>
              <a:rPr kumimoji="1" lang="en-US" altLang="ja-JP" dirty="0"/>
              <a:t>Replicate</a:t>
            </a:r>
            <a:r>
              <a:rPr kumimoji="1" lang="ja-JP" altLang="en-US" dirty="0"/>
              <a:t>モデルのコードはエラーが出て動かなかった</a:t>
            </a:r>
            <a:endParaRPr kumimoji="1" lang="en-US" altLang="ja-JP" dirty="0"/>
          </a:p>
          <a:p>
            <a:r>
              <a:rPr lang="ja-JP" altLang="en-US" dirty="0"/>
              <a:t>より丁寧で親切な解説として，赤</a:t>
            </a:r>
            <a:r>
              <a:rPr lang="en-US" altLang="ja-JP" dirty="0"/>
              <a:t>INLA</a:t>
            </a:r>
            <a:r>
              <a:rPr lang="ja-JP" altLang="en-US" dirty="0"/>
              <a:t>，緑</a:t>
            </a:r>
            <a:r>
              <a:rPr lang="en-US" altLang="ja-JP" dirty="0"/>
              <a:t>INLA</a:t>
            </a:r>
            <a:r>
              <a:rPr lang="ja-JP" altLang="en-US" dirty="0"/>
              <a:t>をお薦めします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96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C2909-1750-4E2D-AB33-1DD09F4B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1.4.1 Estimation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4660A-A5EB-449C-A36B-BC47F02A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marginal </a:t>
            </a:r>
            <a:r>
              <a:rPr kumimoji="1" lang="en-US" altLang="ja-JP" dirty="0" err="1"/>
              <a:t>likelihoo</a:t>
            </a:r>
            <a:r>
              <a:rPr kumimoji="1" lang="ja-JP" altLang="en-US" dirty="0"/>
              <a:t>を計算する際の積分の方法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g</a:t>
            </a:r>
            <a:r>
              <a:rPr kumimoji="1" lang="en-US" altLang="ja-JP" dirty="0"/>
              <a:t>rid</a:t>
            </a:r>
            <a:r>
              <a:rPr kumimoji="1" lang="ja-JP" altLang="en-US" dirty="0"/>
              <a:t>：</a:t>
            </a:r>
            <a:r>
              <a:rPr kumimoji="1" lang="en-US" altLang="ja-JP" dirty="0"/>
              <a:t>grid</a:t>
            </a:r>
            <a:r>
              <a:rPr kumimoji="1" lang="ja-JP" altLang="en-US" dirty="0"/>
              <a:t>で積分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ccd</a:t>
            </a:r>
            <a:r>
              <a:rPr lang="ja-JP" altLang="en-US" dirty="0"/>
              <a:t>：</a:t>
            </a:r>
            <a:r>
              <a:rPr lang="en-US" altLang="ja-JP" dirty="0"/>
              <a:t>central composite design</a:t>
            </a:r>
            <a:r>
              <a:rPr lang="ja-JP" altLang="en-US" dirty="0"/>
              <a:t>（点の置き方を工夫して効率良く積分）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</a:t>
            </a:r>
            <a:r>
              <a:rPr kumimoji="1" lang="en-US" altLang="ja-JP" dirty="0"/>
              <a:t>b</a:t>
            </a:r>
            <a:r>
              <a:rPr kumimoji="1" lang="ja-JP" altLang="en-US" dirty="0"/>
              <a:t>：</a:t>
            </a:r>
            <a:r>
              <a:rPr kumimoji="1" lang="en-US" altLang="ja-JP" dirty="0"/>
              <a:t>empirical Bayes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hyperparameter</a:t>
            </a:r>
            <a:r>
              <a:rPr kumimoji="1" lang="ja-JP" altLang="en-US" dirty="0"/>
              <a:t>を点推定値で）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m1.ccd &lt;- </a:t>
            </a:r>
            <a:r>
              <a:rPr lang="en-US" altLang="ja-JP" b="1" dirty="0" err="1"/>
              <a:t>inla</a:t>
            </a:r>
            <a:r>
              <a:rPr lang="en-US" altLang="ja-JP" dirty="0"/>
              <a:t>(f.rw1, data = </a:t>
            </a:r>
            <a:r>
              <a:rPr lang="en-US" altLang="ja-JP" dirty="0" err="1"/>
              <a:t>SPDEtoy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 err="1"/>
              <a:t>control.compute</a:t>
            </a:r>
            <a:r>
              <a:rPr lang="en-US" altLang="ja-JP" dirty="0"/>
              <a:t> = </a:t>
            </a:r>
            <a:r>
              <a:rPr lang="en-US" altLang="ja-JP" b="1" dirty="0"/>
              <a:t>list</a:t>
            </a:r>
            <a:r>
              <a:rPr lang="en-US" altLang="ja-JP" dirty="0"/>
              <a:t>(</a:t>
            </a:r>
            <a:r>
              <a:rPr lang="en-US" altLang="ja-JP" dirty="0" err="1"/>
              <a:t>dic</a:t>
            </a:r>
            <a:r>
              <a:rPr lang="en-US" altLang="ja-JP" dirty="0"/>
              <a:t> = TRUE, </a:t>
            </a:r>
            <a:r>
              <a:rPr lang="en-US" altLang="ja-JP" dirty="0" err="1"/>
              <a:t>cpo</a:t>
            </a:r>
            <a:r>
              <a:rPr lang="en-US" altLang="ja-JP" dirty="0"/>
              <a:t> = TRUE, </a:t>
            </a:r>
            <a:r>
              <a:rPr lang="en-US" altLang="ja-JP" dirty="0" err="1"/>
              <a:t>waic</a:t>
            </a:r>
            <a:r>
              <a:rPr lang="en-US" altLang="ja-JP" dirty="0"/>
              <a:t> = TRUE),</a:t>
            </a:r>
            <a:br>
              <a:rPr lang="en-US" altLang="ja-JP" dirty="0"/>
            </a:br>
            <a:r>
              <a:rPr lang="en-US" altLang="ja-JP" dirty="0" err="1"/>
              <a:t>control.inla</a:t>
            </a:r>
            <a:r>
              <a:rPr lang="en-US" altLang="ja-JP" dirty="0"/>
              <a:t> = </a:t>
            </a:r>
            <a:r>
              <a:rPr lang="en-US" altLang="ja-JP" b="1" dirty="0"/>
              <a:t>list</a:t>
            </a:r>
            <a:r>
              <a:rPr lang="en-US" altLang="ja-JP" dirty="0"/>
              <a:t>(</a:t>
            </a:r>
            <a:r>
              <a:rPr lang="en-US" altLang="ja-JP" dirty="0" err="1"/>
              <a:t>int.strategy</a:t>
            </a:r>
            <a:r>
              <a:rPr lang="en-US" altLang="ja-JP" dirty="0"/>
              <a:t> = "</a:t>
            </a:r>
            <a:r>
              <a:rPr lang="en-US" altLang="ja-JP" dirty="0" err="1"/>
              <a:t>ccd</a:t>
            </a:r>
            <a:r>
              <a:rPr lang="en-US" altLang="ja-JP" dirty="0"/>
              <a:t>"))</a:t>
            </a:r>
            <a:br>
              <a:rPr lang="en-US" altLang="ja-JP" dirty="0"/>
            </a:br>
            <a:r>
              <a:rPr lang="en-US" altLang="ja-JP" dirty="0"/>
              <a:t>m1.eb &lt;- </a:t>
            </a:r>
            <a:r>
              <a:rPr lang="en-US" altLang="ja-JP" b="1" dirty="0" err="1"/>
              <a:t>inla</a:t>
            </a:r>
            <a:r>
              <a:rPr lang="en-US" altLang="ja-JP" dirty="0"/>
              <a:t>(f.rw1, data = </a:t>
            </a:r>
            <a:r>
              <a:rPr lang="en-US" altLang="ja-JP" dirty="0" err="1"/>
              <a:t>SPDEtoy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 err="1"/>
              <a:t>control.compute</a:t>
            </a:r>
            <a:r>
              <a:rPr lang="en-US" altLang="ja-JP" dirty="0"/>
              <a:t> = </a:t>
            </a:r>
            <a:r>
              <a:rPr lang="en-US" altLang="ja-JP" b="1" dirty="0"/>
              <a:t>list</a:t>
            </a:r>
            <a:r>
              <a:rPr lang="en-US" altLang="ja-JP" dirty="0"/>
              <a:t>(</a:t>
            </a:r>
            <a:r>
              <a:rPr lang="en-US" altLang="ja-JP" dirty="0" err="1"/>
              <a:t>dic</a:t>
            </a:r>
            <a:r>
              <a:rPr lang="en-US" altLang="ja-JP" dirty="0"/>
              <a:t> = TRUE, </a:t>
            </a:r>
            <a:r>
              <a:rPr lang="en-US" altLang="ja-JP" dirty="0" err="1"/>
              <a:t>cpo</a:t>
            </a:r>
            <a:r>
              <a:rPr lang="en-US" altLang="ja-JP" dirty="0"/>
              <a:t> = TRUE, </a:t>
            </a:r>
            <a:r>
              <a:rPr lang="en-US" altLang="ja-JP" dirty="0" err="1"/>
              <a:t>waic</a:t>
            </a:r>
            <a:r>
              <a:rPr lang="en-US" altLang="ja-JP" dirty="0"/>
              <a:t> = TRUE),</a:t>
            </a:r>
            <a:br>
              <a:rPr lang="en-US" altLang="ja-JP" dirty="0"/>
            </a:br>
            <a:r>
              <a:rPr lang="en-US" altLang="ja-JP" dirty="0" err="1"/>
              <a:t>control.inla</a:t>
            </a:r>
            <a:r>
              <a:rPr lang="en-US" altLang="ja-JP" dirty="0"/>
              <a:t> = </a:t>
            </a:r>
            <a:r>
              <a:rPr lang="en-US" altLang="ja-JP" b="1" dirty="0"/>
              <a:t>list</a:t>
            </a:r>
            <a:r>
              <a:rPr lang="en-US" altLang="ja-JP" dirty="0"/>
              <a:t>(</a:t>
            </a:r>
            <a:r>
              <a:rPr lang="en-US" altLang="ja-JP" dirty="0" err="1"/>
              <a:t>int.strategy</a:t>
            </a:r>
            <a:r>
              <a:rPr lang="en-US" altLang="ja-JP" dirty="0"/>
              <a:t> = "eb")) 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093F438-7025-4AF7-BB8B-92F82CB5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47" y="1438546"/>
            <a:ext cx="9118914" cy="48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EDEC7-0FBD-45D5-AB96-562C3231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1.4.1 Estimation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7862A-1A72-49E3-B74B-2E136BBC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0B1511-58CA-4CAA-B29F-B96B3F96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8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8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4F0B-B19E-4BC4-B0B4-F02E462F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1.4.2 Setting the priors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472857-4149-411C-8224-C80CA3CA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052881-4E28-437E-903D-4CA4FF42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772"/>
            <a:ext cx="12192000" cy="51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1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610CF-7EED-4DF4-ADB6-62593340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1.4.2 Setting the priors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B6CB2-F93C-44CB-9D9D-07A389A7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D6B0ED-E6CD-4EF6-8203-6944DE31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821"/>
            <a:ext cx="12192000" cy="50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1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8A1B7-C76B-4160-8433-92A7A2FE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1.4.2 Setting the priors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34E727-DEA2-400C-A940-6AAD9D8A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/>
              <a:t>prior.fixed</a:t>
            </a:r>
            <a:r>
              <a:rPr lang="en-US" altLang="ja-JP" dirty="0"/>
              <a:t> &lt;- list(</a:t>
            </a:r>
            <a:r>
              <a:rPr lang="en-US" altLang="ja-JP" dirty="0" err="1"/>
              <a:t>mean.intercept</a:t>
            </a:r>
            <a:r>
              <a:rPr lang="en-US" altLang="ja-JP" dirty="0"/>
              <a:t> = 0, </a:t>
            </a:r>
            <a:r>
              <a:rPr lang="en-US" altLang="ja-JP" dirty="0" err="1"/>
              <a:t>prec.intercept</a:t>
            </a:r>
            <a:r>
              <a:rPr lang="en-US" altLang="ja-JP" dirty="0"/>
              <a:t> = 1, mean = 0, </a:t>
            </a:r>
            <a:r>
              <a:rPr lang="en-US" altLang="ja-JP" dirty="0" err="1"/>
              <a:t>prec</a:t>
            </a:r>
            <a:r>
              <a:rPr lang="en-US" altLang="ja-JP" dirty="0"/>
              <a:t> = 1)</a:t>
            </a:r>
          </a:p>
          <a:p>
            <a:pPr marL="0" indent="0">
              <a:buNone/>
            </a:pPr>
            <a:r>
              <a:rPr lang="en-US" altLang="ja-JP" dirty="0" err="1"/>
              <a:t>prior.prec</a:t>
            </a:r>
            <a:r>
              <a:rPr lang="en-US" altLang="ja-JP" dirty="0"/>
              <a:t> &lt;- list(initial = 0, prior = "normal", param = c(0, 1), fixed = FALSE)</a:t>
            </a:r>
          </a:p>
          <a:p>
            <a:pPr marL="0" indent="0">
              <a:buNone/>
            </a:pPr>
            <a:r>
              <a:rPr lang="en-US" altLang="ja-JP" dirty="0"/>
              <a:t>prior.rw1 &lt;- list(initial = 0, fixed = TRUE)</a:t>
            </a:r>
          </a:p>
          <a:p>
            <a:pPr marL="0" indent="0">
              <a:buNone/>
            </a:pPr>
            <a:r>
              <a:rPr lang="en-US" altLang="ja-JP" dirty="0" err="1"/>
              <a:t>f.hyper</a:t>
            </a:r>
            <a:r>
              <a:rPr lang="en-US" altLang="ja-JP" dirty="0"/>
              <a:t> &lt;- y ~ 1 +  f(s1, model = "rw1", hyper = list(</a:t>
            </a:r>
            <a:r>
              <a:rPr lang="en-US" altLang="ja-JP" dirty="0" err="1"/>
              <a:t>prec</a:t>
            </a:r>
            <a:r>
              <a:rPr lang="en-US" altLang="ja-JP" dirty="0"/>
              <a:t> = prior.rw1), </a:t>
            </a:r>
            <a:r>
              <a:rPr lang="en-US" altLang="ja-JP" dirty="0" err="1"/>
              <a:t>scale.model</a:t>
            </a:r>
            <a:r>
              <a:rPr lang="en-US" altLang="ja-JP" dirty="0"/>
              <a:t> = TRUE) +  f(s2, model = "rw1", hyper = list(</a:t>
            </a:r>
            <a:r>
              <a:rPr lang="en-US" altLang="ja-JP" dirty="0" err="1"/>
              <a:t>prec</a:t>
            </a:r>
            <a:r>
              <a:rPr lang="en-US" altLang="ja-JP" dirty="0"/>
              <a:t> = prior.rw1), </a:t>
            </a:r>
            <a:r>
              <a:rPr lang="en-US" altLang="ja-JP" dirty="0" err="1"/>
              <a:t>scale.model</a:t>
            </a:r>
            <a:r>
              <a:rPr lang="en-US" altLang="ja-JP" dirty="0"/>
              <a:t> = TRUE)</a:t>
            </a:r>
          </a:p>
          <a:p>
            <a:pPr marL="0" indent="0">
              <a:buNone/>
            </a:pPr>
            <a:r>
              <a:rPr lang="en-US" altLang="ja-JP" dirty="0"/>
              <a:t>m1.hyper &lt;- </a:t>
            </a:r>
            <a:r>
              <a:rPr lang="en-US" altLang="ja-JP" dirty="0" err="1"/>
              <a:t>inla</a:t>
            </a:r>
            <a:r>
              <a:rPr lang="en-US" altLang="ja-JP" dirty="0"/>
              <a:t>(</a:t>
            </a:r>
            <a:r>
              <a:rPr lang="en-US" altLang="ja-JP" dirty="0" err="1"/>
              <a:t>f.hyper</a:t>
            </a:r>
            <a:r>
              <a:rPr lang="en-US" altLang="ja-JP" dirty="0"/>
              <a:t>, data = </a:t>
            </a:r>
            <a:r>
              <a:rPr lang="en-US" altLang="ja-JP" dirty="0" err="1"/>
              <a:t>SPDEtoy</a:t>
            </a:r>
            <a:r>
              <a:rPr lang="en-US" altLang="ja-JP" dirty="0"/>
              <a:t>, </a:t>
            </a:r>
            <a:r>
              <a:rPr lang="en-US" altLang="ja-JP" dirty="0" err="1"/>
              <a:t>control.fixed</a:t>
            </a:r>
            <a:r>
              <a:rPr lang="en-US" altLang="ja-JP" dirty="0"/>
              <a:t> = </a:t>
            </a:r>
            <a:r>
              <a:rPr lang="en-US" altLang="ja-JP" dirty="0" err="1"/>
              <a:t>prior.fixed</a:t>
            </a:r>
            <a:r>
              <a:rPr lang="en-US" altLang="ja-JP" dirty="0"/>
              <a:t>, </a:t>
            </a:r>
            <a:r>
              <a:rPr lang="en-US" altLang="ja-JP" dirty="0" err="1"/>
              <a:t>control.family</a:t>
            </a:r>
            <a:r>
              <a:rPr lang="en-US" altLang="ja-JP" dirty="0"/>
              <a:t> = list(hyper = list(</a:t>
            </a:r>
            <a:r>
              <a:rPr lang="en-US" altLang="ja-JP" dirty="0" err="1"/>
              <a:t>prec</a:t>
            </a:r>
            <a:r>
              <a:rPr lang="en-US" altLang="ja-JP" dirty="0"/>
              <a:t> = </a:t>
            </a:r>
            <a:r>
              <a:rPr lang="en-US" altLang="ja-JP" dirty="0" err="1"/>
              <a:t>prior.prec</a:t>
            </a:r>
            <a:r>
              <a:rPr lang="en-US" altLang="ja-JP" dirty="0"/>
              <a:t>)))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94EE2B-9C59-4483-9CD2-9B8646F91412}"/>
              </a:ext>
            </a:extLst>
          </p:cNvPr>
          <p:cNvSpPr txBox="1"/>
          <p:nvPr/>
        </p:nvSpPr>
        <p:spPr>
          <a:xfrm>
            <a:off x="2991852" y="5946130"/>
            <a:ext cx="62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ランダム効果の精度パラメータを</a:t>
            </a:r>
            <a:r>
              <a:rPr kumimoji="1" lang="en-US" altLang="ja-JP" sz="2400" dirty="0">
                <a:solidFill>
                  <a:srgbClr val="FF0000"/>
                </a:solidFill>
              </a:rPr>
              <a:t>1</a:t>
            </a:r>
            <a:r>
              <a:rPr kumimoji="1" lang="ja-JP" altLang="en-US" sz="2400" dirty="0">
                <a:solidFill>
                  <a:srgbClr val="FF0000"/>
                </a:solidFill>
              </a:rPr>
              <a:t>で</a:t>
            </a:r>
            <a:r>
              <a:rPr kumimoji="1" lang="en-US" altLang="ja-JP" sz="2400" dirty="0">
                <a:solidFill>
                  <a:srgbClr val="FF0000"/>
                </a:solidFill>
              </a:rPr>
              <a:t>fix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8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377CC-3F65-4E7F-B3BB-A1F28E3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1.5 Manipulating the posterior marginals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D934D-EF71-481B-A59F-51E6F00A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34B5934-1D93-49C2-A441-DB48D750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88" y="1298525"/>
            <a:ext cx="7819796" cy="55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0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429F5-FB6B-48DD-A1DF-847E9F64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Manipulating the posterior marginals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CA5D2-074A-48B2-BE77-16F0E269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post.var</a:t>
            </a:r>
            <a:r>
              <a:rPr lang="en-US" altLang="ja-JP" dirty="0"/>
              <a:t> &lt;- </a:t>
            </a:r>
            <a:r>
              <a:rPr lang="en-US" altLang="ja-JP" dirty="0" err="1"/>
              <a:t>inla.tmarginal</a:t>
            </a:r>
            <a:r>
              <a:rPr lang="en-US" altLang="ja-JP" dirty="0"/>
              <a:t>(function(x) exp(-x), m0$internal.marginals.hyperpar[[1]])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inla.zmarginal</a:t>
            </a:r>
            <a:r>
              <a:rPr lang="en-US" altLang="ja-JP" dirty="0"/>
              <a:t>(</a:t>
            </a:r>
            <a:r>
              <a:rPr lang="en-US" altLang="ja-JP" dirty="0" err="1"/>
              <a:t>post.var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inla.hpdmarginal</a:t>
            </a:r>
            <a:r>
              <a:rPr lang="en-US" altLang="ja-JP" dirty="0"/>
              <a:t>(0.95, </a:t>
            </a:r>
            <a:r>
              <a:rPr lang="en-US" altLang="ja-JP" dirty="0" err="1"/>
              <a:t>post.var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7A11C4-46EB-44A3-8CEC-C6269AE37055}"/>
              </a:ext>
            </a:extLst>
          </p:cNvPr>
          <p:cNvSpPr txBox="1"/>
          <p:nvPr/>
        </p:nvSpPr>
        <p:spPr>
          <a:xfrm>
            <a:off x="6381550" y="2868329"/>
            <a:ext cx="444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分散の周辺分布</a:t>
            </a:r>
          </a:p>
        </p:txBody>
      </p:sp>
    </p:spTree>
    <p:extLst>
      <p:ext uri="{BB962C8B-B14F-4D97-AF65-F5344CB8AC3E}">
        <p14:creationId xmlns:p14="http://schemas.microsoft.com/office/powerpoint/2010/main" val="312304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70952-6A15-4878-A6DA-4BC01819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1.6 Advanced features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E6B3E-616E-4D2D-AB45-4D24BAED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空間モデルを扱うにあたって，おそらくよく使うような推定方法について紹介している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1.6.1 Several likelihoods</a:t>
            </a:r>
          </a:p>
          <a:p>
            <a:pPr marL="0" indent="0">
              <a:buNone/>
            </a:pPr>
            <a:r>
              <a:rPr lang="en-US" altLang="ja-JP" dirty="0"/>
              <a:t>1.6.2 Copy model</a:t>
            </a:r>
          </a:p>
          <a:p>
            <a:pPr marL="0" indent="0">
              <a:buNone/>
            </a:pPr>
            <a:r>
              <a:rPr kumimoji="1" lang="en-US" altLang="ja-JP" dirty="0"/>
              <a:t>1.6.3 Replicate model</a:t>
            </a:r>
          </a:p>
          <a:p>
            <a:pPr marL="0" indent="0">
              <a:buNone/>
            </a:pPr>
            <a:r>
              <a:rPr lang="en-US" altLang="ja-JP" dirty="0"/>
              <a:t>1.6.4 Linear combinations of the latent effects</a:t>
            </a:r>
          </a:p>
          <a:p>
            <a:pPr marL="0" indent="0">
              <a:buNone/>
            </a:pPr>
            <a:r>
              <a:rPr kumimoji="1" lang="en-US" altLang="ja-JP" dirty="0"/>
              <a:t>1.6.5 Penalized complexity priors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6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3DD28-4974-4C39-9DD0-57AFA8A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1.6.1 Several likelihoods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96998-430A-4AC9-92E3-F0658DE3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観測値によって尤度が異なるような場合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E49420-5CF6-4446-A985-9F7B26C5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05" y="2469230"/>
            <a:ext cx="6534150" cy="32670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33F203-D024-4B0D-94A1-AC6DC81CAEAB}"/>
              </a:ext>
            </a:extLst>
          </p:cNvPr>
          <p:cNvSpPr txBox="1"/>
          <p:nvPr/>
        </p:nvSpPr>
        <p:spPr>
          <a:xfrm>
            <a:off x="2810577" y="5736305"/>
            <a:ext cx="44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前半と後半で精度が異なる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28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21076-BA21-45D9-BBF9-CD8C9CA6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1.6.1 Several likelihoods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83BA1-2CC4-44BD-BDA1-60772357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SPDEtoy$y2 &lt;- </a:t>
            </a:r>
            <a:r>
              <a:rPr lang="en-US" altLang="ja-JP" dirty="0" err="1"/>
              <a:t>SPDEtoy$y</a:t>
            </a:r>
            <a:r>
              <a:rPr lang="en-US" altLang="ja-JP" dirty="0"/>
              <a:t> + </a:t>
            </a:r>
            <a:r>
              <a:rPr lang="en-US" altLang="ja-JP" dirty="0" err="1"/>
              <a:t>rnorm</a:t>
            </a:r>
            <a:r>
              <a:rPr lang="en-US" altLang="ja-JP" dirty="0"/>
              <a:t>(</a:t>
            </a:r>
            <a:r>
              <a:rPr lang="en-US" altLang="ja-JP" dirty="0" err="1"/>
              <a:t>nrow</a:t>
            </a:r>
            <a:r>
              <a:rPr lang="en-US" altLang="ja-JP" dirty="0"/>
              <a:t>(</a:t>
            </a:r>
            <a:r>
              <a:rPr lang="en-US" altLang="ja-JP" dirty="0" err="1"/>
              <a:t>SPDEtoy</a:t>
            </a:r>
            <a:r>
              <a:rPr lang="en-US" altLang="ja-JP" dirty="0"/>
              <a:t>), </a:t>
            </a:r>
            <a:r>
              <a:rPr lang="en-US" altLang="ja-JP" dirty="0" err="1"/>
              <a:t>sd</a:t>
            </a:r>
            <a:r>
              <a:rPr lang="en-US" altLang="ja-JP" dirty="0"/>
              <a:t> = 2)</a:t>
            </a:r>
          </a:p>
          <a:p>
            <a:pPr marL="0" indent="0">
              <a:buNone/>
            </a:pPr>
            <a:r>
              <a:rPr lang="en-US" altLang="ja-JP" dirty="0"/>
              <a:t>n &lt;- </a:t>
            </a:r>
            <a:r>
              <a:rPr lang="en-US" altLang="ja-JP" dirty="0" err="1"/>
              <a:t>nrow</a:t>
            </a:r>
            <a:r>
              <a:rPr lang="en-US" altLang="ja-JP" dirty="0"/>
              <a:t>(</a:t>
            </a:r>
            <a:r>
              <a:rPr lang="en-US" altLang="ja-JP" dirty="0" err="1"/>
              <a:t>SPDEtoy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Y &lt;- matrix(NA, </a:t>
            </a:r>
            <a:r>
              <a:rPr lang="en-US" altLang="ja-JP" dirty="0" err="1"/>
              <a:t>ncol</a:t>
            </a:r>
            <a:r>
              <a:rPr lang="en-US" altLang="ja-JP" dirty="0"/>
              <a:t> = 2, </a:t>
            </a:r>
            <a:r>
              <a:rPr lang="en-US" altLang="ja-JP" dirty="0" err="1"/>
              <a:t>nrow</a:t>
            </a:r>
            <a:r>
              <a:rPr lang="en-US" altLang="ja-JP" dirty="0"/>
              <a:t> = n * 2)</a:t>
            </a:r>
          </a:p>
          <a:p>
            <a:pPr marL="0" indent="0">
              <a:buNone/>
            </a:pPr>
            <a:r>
              <a:rPr lang="en-US" altLang="ja-JP" dirty="0"/>
              <a:t>Y[1:n, 1] &lt;- </a:t>
            </a:r>
            <a:r>
              <a:rPr lang="en-US" altLang="ja-JP" dirty="0" err="1"/>
              <a:t>SPDEtoy$y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Y[n + 1:n, 2] &lt;- SPDEtoy$y2</a:t>
            </a:r>
          </a:p>
          <a:p>
            <a:pPr marL="0" indent="0">
              <a:buNone/>
            </a:pPr>
            <a:r>
              <a:rPr lang="en-US" altLang="ja-JP" dirty="0"/>
              <a:t>m0.2lik &lt;- </a:t>
            </a:r>
            <a:r>
              <a:rPr lang="en-US" altLang="ja-JP" dirty="0" err="1"/>
              <a:t>inla</a:t>
            </a:r>
            <a:r>
              <a:rPr lang="en-US" altLang="ja-JP" dirty="0"/>
              <a:t>(Y ~ s1 + s2, family = c("gaussian", "gaussian"),</a:t>
            </a:r>
          </a:p>
          <a:p>
            <a:pPr marL="0" indent="0">
              <a:buNone/>
            </a:pPr>
            <a:r>
              <a:rPr lang="en-US" altLang="ja-JP" dirty="0"/>
              <a:t>  data = </a:t>
            </a:r>
            <a:r>
              <a:rPr lang="en-US" altLang="ja-JP" dirty="0" err="1"/>
              <a:t>data.frame</a:t>
            </a:r>
            <a:r>
              <a:rPr lang="en-US" altLang="ja-JP" dirty="0"/>
              <a:t>(Y = Y,</a:t>
            </a:r>
          </a:p>
          <a:p>
            <a:pPr marL="0" indent="0">
              <a:buNone/>
            </a:pPr>
            <a:r>
              <a:rPr lang="en-US" altLang="ja-JP" dirty="0"/>
              <a:t>    s1 = rep(SPDEtoy$s1, 2),</a:t>
            </a:r>
          </a:p>
          <a:p>
            <a:pPr marL="0" indent="0">
              <a:buNone/>
            </a:pPr>
            <a:r>
              <a:rPr lang="en-US" altLang="ja-JP" dirty="0"/>
              <a:t>    s2 = rep(SPDEtoy$s2, 2))</a:t>
            </a:r>
          </a:p>
          <a:p>
            <a:pPr marL="0" indent="0">
              <a:buNone/>
            </a:pP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summary(m0.2lik)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905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0A184-2745-42F7-967C-59C94E2D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 INLA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15BE32-DFBA-4F22-A454-73B4B97A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25625"/>
            <a:ext cx="11039301" cy="4351338"/>
          </a:xfrm>
        </p:spPr>
        <p:txBody>
          <a:bodyPr>
            <a:normAutofit lnSpcReduction="10000"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記号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：観測値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：隠れ変数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ベイズ推定の目的は，観測値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が与えられたときの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θ)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の事後分布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を知ること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B0D472-48E2-49ED-A535-95A35012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10" y="4185404"/>
            <a:ext cx="9407236" cy="12990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0EA032-1150-411D-BF7D-6FEAEAAD86C4}"/>
              </a:ext>
            </a:extLst>
          </p:cNvPr>
          <p:cNvSpPr txBox="1"/>
          <p:nvPr/>
        </p:nvSpPr>
        <p:spPr>
          <a:xfrm>
            <a:off x="3287682" y="5657050"/>
            <a:ext cx="5744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しかし，これは難しい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r>
              <a:rPr lang="en-US" altLang="ja-JP" sz="2800" b="1" dirty="0">
                <a:solidFill>
                  <a:srgbClr val="FF0000"/>
                </a:solidFill>
              </a:rPr>
              <a:t>MCMC</a:t>
            </a:r>
            <a:r>
              <a:rPr lang="ja-JP" altLang="en-US" sz="2800" b="1" dirty="0">
                <a:solidFill>
                  <a:srgbClr val="FF0000"/>
                </a:solidFill>
              </a:rPr>
              <a:t>など，計算大変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68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50E77-7631-4DA6-969D-D489EB14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1.6.2 Copy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9401D-4193-4653-AE9B-78842F2C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ランダム効果が全く同じであるようにコピーしてやる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AD77F7-8B55-44A3-B697-C88E6302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95" y="2319338"/>
            <a:ext cx="7419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69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05020-34D9-4C1D-84A3-89FFF104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1.6.2 Copy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A2010-56E9-48D0-8DD7-1DE9231A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y.vec</a:t>
            </a:r>
            <a:r>
              <a:rPr lang="en-US" altLang="ja-JP" dirty="0"/>
              <a:t> &lt;- c(</a:t>
            </a:r>
            <a:r>
              <a:rPr lang="en-US" altLang="ja-JP" dirty="0" err="1"/>
              <a:t>SPDEtoy$y</a:t>
            </a:r>
            <a:r>
              <a:rPr lang="en-US" altLang="ja-JP" dirty="0"/>
              <a:t>, SPDEtoy$y2)</a:t>
            </a:r>
          </a:p>
          <a:p>
            <a:pPr marL="0" indent="0">
              <a:buNone/>
            </a:pPr>
            <a:r>
              <a:rPr lang="en-US" altLang="ja-JP" dirty="0"/>
              <a:t>r &lt;- rep(1:2, each = </a:t>
            </a:r>
            <a:r>
              <a:rPr lang="en-US" altLang="ja-JP" dirty="0" err="1"/>
              <a:t>nrow</a:t>
            </a:r>
            <a:r>
              <a:rPr lang="en-US" altLang="ja-JP" dirty="0"/>
              <a:t>(</a:t>
            </a:r>
            <a:r>
              <a:rPr lang="en-US" altLang="ja-JP" dirty="0" err="1"/>
              <a:t>SPDEtoy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/>
              <a:t>s1.vec &lt;- rep(SPDEtoy$s1, 2)</a:t>
            </a:r>
          </a:p>
          <a:p>
            <a:pPr marL="0" indent="0">
              <a:buNone/>
            </a:pPr>
            <a:r>
              <a:rPr lang="en-US" altLang="ja-JP" dirty="0"/>
              <a:t>s2.vec &lt;- rep(SPDEtoy$s2, 2)</a:t>
            </a:r>
          </a:p>
          <a:p>
            <a:pPr marL="0" indent="0">
              <a:buNone/>
            </a:pPr>
            <a:r>
              <a:rPr lang="en-US" altLang="ja-JP" dirty="0"/>
              <a:t>i1 &lt;- c(rep(1, n), rep(NA, n))</a:t>
            </a:r>
          </a:p>
          <a:p>
            <a:pPr marL="0" indent="0">
              <a:buNone/>
            </a:pPr>
            <a:r>
              <a:rPr lang="en-US" altLang="ja-JP" dirty="0"/>
              <a:t>i2 &lt;- c(rep(NA, n), rep(1, n))</a:t>
            </a:r>
          </a:p>
          <a:p>
            <a:pPr marL="0" indent="0">
              <a:buNone/>
            </a:pPr>
            <a:r>
              <a:rPr lang="en-US" altLang="ja-JP" dirty="0"/>
              <a:t>d &lt;- </a:t>
            </a:r>
            <a:r>
              <a:rPr lang="en-US" altLang="ja-JP" dirty="0" err="1"/>
              <a:t>data.frame</a:t>
            </a:r>
            <a:r>
              <a:rPr lang="en-US" altLang="ja-JP" dirty="0"/>
              <a:t>(</a:t>
            </a:r>
            <a:r>
              <a:rPr lang="en-US" altLang="ja-JP" dirty="0" err="1"/>
              <a:t>y.vec</a:t>
            </a:r>
            <a:r>
              <a:rPr lang="en-US" altLang="ja-JP" dirty="0"/>
              <a:t>, s1.vec, s2.vec, i1, i2)</a:t>
            </a:r>
          </a:p>
          <a:p>
            <a:pPr marL="0" indent="0">
              <a:buNone/>
            </a:pPr>
            <a:r>
              <a:rPr lang="en-US" altLang="ja-JP" dirty="0" err="1"/>
              <a:t>tau.prior</a:t>
            </a:r>
            <a:r>
              <a:rPr lang="en-US" altLang="ja-JP" dirty="0"/>
              <a:t> = list(</a:t>
            </a:r>
            <a:r>
              <a:rPr lang="en-US" altLang="ja-JP" dirty="0" err="1"/>
              <a:t>prec</a:t>
            </a:r>
            <a:r>
              <a:rPr lang="en-US" altLang="ja-JP" dirty="0"/>
              <a:t> = list(initial = 0.001, fixed = TRUE))</a:t>
            </a:r>
          </a:p>
          <a:p>
            <a:pPr marL="0" indent="0">
              <a:buNone/>
            </a:pPr>
            <a:r>
              <a:rPr lang="en-US" altLang="ja-JP" dirty="0" err="1"/>
              <a:t>f.copy</a:t>
            </a:r>
            <a:r>
              <a:rPr lang="en-US" altLang="ja-JP" dirty="0"/>
              <a:t> &lt;- </a:t>
            </a:r>
            <a:r>
              <a:rPr lang="en-US" altLang="ja-JP" dirty="0" err="1"/>
              <a:t>y.vec</a:t>
            </a:r>
            <a:r>
              <a:rPr lang="en-US" altLang="ja-JP" dirty="0"/>
              <a:t> ~ s1.vec + f(i1, s2.vec, model = "</a:t>
            </a:r>
            <a:r>
              <a:rPr lang="en-US" altLang="ja-JP" dirty="0" err="1"/>
              <a:t>iid</a:t>
            </a:r>
            <a:r>
              <a:rPr lang="en-US" altLang="ja-JP" dirty="0"/>
              <a:t>", hyper = </a:t>
            </a:r>
            <a:r>
              <a:rPr lang="en-US" altLang="ja-JP" dirty="0" err="1"/>
              <a:t>tau.prior</a:t>
            </a:r>
            <a:r>
              <a:rPr lang="en-US" altLang="ja-JP" dirty="0"/>
              <a:t>) + f(i2, s2.vec, copy = "i1")</a:t>
            </a:r>
          </a:p>
          <a:p>
            <a:pPr marL="0" indent="0">
              <a:buNone/>
            </a:pPr>
            <a:r>
              <a:rPr lang="en-US" altLang="ja-JP" dirty="0"/>
              <a:t>m0.copy &lt;- </a:t>
            </a:r>
            <a:r>
              <a:rPr lang="en-US" altLang="ja-JP" dirty="0" err="1"/>
              <a:t>inla</a:t>
            </a:r>
            <a:r>
              <a:rPr lang="en-US" altLang="ja-JP" dirty="0"/>
              <a:t>(</a:t>
            </a:r>
            <a:r>
              <a:rPr lang="en-US" altLang="ja-JP" dirty="0" err="1"/>
              <a:t>f.copy</a:t>
            </a:r>
            <a:r>
              <a:rPr lang="en-US" altLang="ja-JP" dirty="0"/>
              <a:t>, data = d)</a:t>
            </a:r>
          </a:p>
          <a:p>
            <a:pPr marL="0" indent="0">
              <a:buNone/>
            </a:pPr>
            <a:r>
              <a:rPr lang="en-US" altLang="ja-JP" dirty="0"/>
              <a:t>summary(m0.copy)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7067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55D7-5926-4ECB-8E18-A458835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1.6.2 Copy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F9195C-B50F-42F1-982E-A51C856A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7" y="1825625"/>
            <a:ext cx="115118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&gt; m0.copy$summary.random</a:t>
            </a:r>
          </a:p>
          <a:p>
            <a:pPr marL="0" indent="0">
              <a:buNone/>
            </a:pPr>
            <a:r>
              <a:rPr lang="en-US" altLang="ja-JP" dirty="0"/>
              <a:t>$i1</a:t>
            </a:r>
          </a:p>
          <a:p>
            <a:pPr marL="0" indent="0">
              <a:buNone/>
            </a:pPr>
            <a:r>
              <a:rPr lang="en-US" altLang="ja-JP" dirty="0"/>
              <a:t>  ID      mean        </a:t>
            </a:r>
            <a:r>
              <a:rPr lang="en-US" altLang="ja-JP" dirty="0" err="1"/>
              <a:t>sd</a:t>
            </a:r>
            <a:r>
              <a:rPr lang="en-US" altLang="ja-JP" dirty="0"/>
              <a:t> 0.025quant  0.5quant 0.975quant     mode          </a:t>
            </a:r>
            <a:r>
              <a:rPr lang="en-US" altLang="ja-JP" dirty="0" err="1"/>
              <a:t>kld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  1 -1.485172 0.3484973  -2.168508 -1.485577 -0.8002074 -1.48636 2.110474e-07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$i2</a:t>
            </a:r>
          </a:p>
          <a:p>
            <a:pPr marL="0" indent="0">
              <a:buNone/>
            </a:pPr>
            <a:r>
              <a:rPr lang="en-US" altLang="ja-JP" dirty="0"/>
              <a:t>  ID      mean        </a:t>
            </a:r>
            <a:r>
              <a:rPr lang="en-US" altLang="ja-JP" dirty="0" err="1"/>
              <a:t>sd</a:t>
            </a:r>
            <a:r>
              <a:rPr lang="en-US" altLang="ja-JP" dirty="0"/>
              <a:t> 0.025quant  0.5quant 0.975quant     mode          </a:t>
            </a:r>
            <a:r>
              <a:rPr lang="en-US" altLang="ja-JP" dirty="0" err="1"/>
              <a:t>kld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  1 -1.485172 0.3484975  -2.168508 -1.485577  -0.800207 -1.48636 2.110468e-07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76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63CB3-D764-4BDC-98CC-87344C61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1.6.2 Copy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B6475-98BD-43EB-A6CE-2C5C9051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を推定する場合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f.copy2 &lt;-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y.vec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s1.vec + f(i1, s2.vec, model = "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iid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+ f(i2, s2.vec, copy = "i1", fixed = FALSE)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m0.copy2 &lt;-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(f.copy2, data = d)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summary(m0.copy2)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hyperparameters: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mean      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0.025quant 0.5quant 0.975quant     mode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for the Gaussian observations 1.95e-01 1.40e-02      0.169 1.95e-01   2.24e-01    0.194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for i1                        1.83e+04 1.84e+04   1234.277 1.28e+04   6.66e+04 3354.624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for i2                             1.00e+00 3.16e-01      0.377 1.00e+00   1.62e+00    1.003</a:t>
            </a:r>
          </a:p>
          <a:p>
            <a:pPr marL="0" indent="0">
              <a:buNone/>
            </a:pP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65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68B1F-B730-43DD-9988-D6B5464E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1.6.2 Copy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B8156-53BE-4D73-81E9-32910DAF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赤</a:t>
            </a:r>
            <a:r>
              <a:rPr lang="en-US" altLang="ja-JP" dirty="0"/>
              <a:t>INLA</a:t>
            </a:r>
            <a:r>
              <a:rPr lang="ja-JP" altLang="en-US" dirty="0"/>
              <a:t>の例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E6E7C3-D196-46F5-82AE-1C25C67E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614612"/>
            <a:ext cx="4362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19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68B1F-B730-43DD-9988-D6B5464E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1.6.2 Copy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B8156-53BE-4D73-81E9-32910DAF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xx &lt;- </a:t>
            </a:r>
            <a:r>
              <a:rPr lang="en-US" altLang="ja-JP" dirty="0" err="1"/>
              <a:t>runif</a:t>
            </a:r>
            <a:r>
              <a:rPr lang="en-US" altLang="ja-JP" dirty="0"/>
              <a:t>(200, 1, 2)</a:t>
            </a:r>
          </a:p>
          <a:p>
            <a:pPr marL="0" indent="0">
              <a:buNone/>
            </a:pPr>
            <a:r>
              <a:rPr lang="en-US" altLang="ja-JP" dirty="0" err="1"/>
              <a:t>y.gaus</a:t>
            </a:r>
            <a:r>
              <a:rPr lang="en-US" altLang="ja-JP" dirty="0"/>
              <a:t> &lt;- </a:t>
            </a:r>
            <a:r>
              <a:rPr lang="en-US" altLang="ja-JP" dirty="0" err="1"/>
              <a:t>rnorm</a:t>
            </a:r>
            <a:r>
              <a:rPr lang="en-US" altLang="ja-JP" dirty="0"/>
              <a:t>(150, mean = 2 * xx[1:150])</a:t>
            </a:r>
          </a:p>
          <a:p>
            <a:pPr marL="0" indent="0">
              <a:buNone/>
            </a:pPr>
            <a:r>
              <a:rPr lang="en-US" altLang="ja-JP" dirty="0" err="1"/>
              <a:t>y.pois</a:t>
            </a:r>
            <a:r>
              <a:rPr lang="en-US" altLang="ja-JP" dirty="0"/>
              <a:t> &lt;- </a:t>
            </a:r>
            <a:r>
              <a:rPr lang="en-US" altLang="ja-JP" dirty="0" err="1"/>
              <a:t>rpois</a:t>
            </a:r>
            <a:r>
              <a:rPr lang="en-US" altLang="ja-JP" dirty="0"/>
              <a:t>(50, lambda = exp(2 * xx[151:200]))</a:t>
            </a:r>
          </a:p>
          <a:p>
            <a:pPr marL="0" indent="0">
              <a:buNone/>
            </a:pPr>
            <a:r>
              <a:rPr lang="en-US" altLang="ja-JP" dirty="0"/>
              <a:t>y &lt;- matrix(NA, </a:t>
            </a:r>
            <a:r>
              <a:rPr lang="en-US" altLang="ja-JP" dirty="0" err="1"/>
              <a:t>ncol</a:t>
            </a:r>
            <a:r>
              <a:rPr lang="en-US" altLang="ja-JP" dirty="0"/>
              <a:t> = 2, </a:t>
            </a:r>
            <a:r>
              <a:rPr lang="en-US" altLang="ja-JP" dirty="0" err="1"/>
              <a:t>nrow</a:t>
            </a:r>
            <a:r>
              <a:rPr lang="en-US" altLang="ja-JP" dirty="0"/>
              <a:t> = 200)</a:t>
            </a:r>
          </a:p>
          <a:p>
            <a:pPr marL="0" indent="0">
              <a:buNone/>
            </a:pPr>
            <a:r>
              <a:rPr lang="en-US" altLang="ja-JP" dirty="0"/>
              <a:t>y[1:150, 1] &lt;- </a:t>
            </a:r>
            <a:r>
              <a:rPr lang="en-US" altLang="ja-JP" dirty="0" err="1"/>
              <a:t>y.gaus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y[151:200, 2] &lt;- </a:t>
            </a:r>
            <a:r>
              <a:rPr lang="en-US" altLang="ja-JP" dirty="0" err="1"/>
              <a:t>y.pois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idx.gaus</a:t>
            </a:r>
            <a:r>
              <a:rPr lang="en-US" altLang="ja-JP" dirty="0"/>
              <a:t> &lt;- c(rep(1, 150), rep(NA, 50))</a:t>
            </a:r>
          </a:p>
          <a:p>
            <a:pPr marL="0" indent="0">
              <a:buNone/>
            </a:pPr>
            <a:r>
              <a:rPr lang="en-US" altLang="ja-JP" dirty="0" err="1"/>
              <a:t>idx.pois</a:t>
            </a:r>
            <a:r>
              <a:rPr lang="en-US" altLang="ja-JP" dirty="0"/>
              <a:t> &lt;- c(rep(NA, 150), rep(1, 50))</a:t>
            </a:r>
          </a:p>
        </p:txBody>
      </p:sp>
    </p:spTree>
    <p:extLst>
      <p:ext uri="{BB962C8B-B14F-4D97-AF65-F5344CB8AC3E}">
        <p14:creationId xmlns:p14="http://schemas.microsoft.com/office/powerpoint/2010/main" val="2761842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68B1F-B730-43DD-9988-D6B5464E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1.6.2 Copy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B8156-53BE-4D73-81E9-32910DAF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m.copy</a:t>
            </a:r>
            <a:r>
              <a:rPr lang="en-US" altLang="ja-JP" dirty="0"/>
              <a:t> &lt;- </a:t>
            </a:r>
            <a:r>
              <a:rPr lang="en-US" altLang="ja-JP" dirty="0" err="1"/>
              <a:t>inla</a:t>
            </a:r>
            <a:r>
              <a:rPr lang="en-US" altLang="ja-JP" dirty="0"/>
              <a:t>(y ~ -1 + f(</a:t>
            </a:r>
            <a:r>
              <a:rPr lang="en-US" altLang="ja-JP" dirty="0" err="1"/>
              <a:t>idx.gaus</a:t>
            </a:r>
            <a:r>
              <a:rPr lang="en-US" altLang="ja-JP" dirty="0"/>
              <a:t>, xx, model = "</a:t>
            </a:r>
            <a:r>
              <a:rPr lang="en-US" altLang="ja-JP" dirty="0" err="1"/>
              <a:t>iid</a:t>
            </a:r>
            <a:r>
              <a:rPr lang="en-US" altLang="ja-JP" dirty="0"/>
              <a:t>") +</a:t>
            </a:r>
          </a:p>
          <a:p>
            <a:pPr marL="0" indent="0">
              <a:buNone/>
            </a:pPr>
            <a:r>
              <a:rPr lang="en-US" altLang="ja-JP" dirty="0"/>
              <a:t>f(</a:t>
            </a:r>
            <a:r>
              <a:rPr lang="en-US" altLang="ja-JP" dirty="0" err="1"/>
              <a:t>idx.pois</a:t>
            </a:r>
            <a:r>
              <a:rPr lang="en-US" altLang="ja-JP" dirty="0"/>
              <a:t>, xx, copy = "</a:t>
            </a:r>
            <a:r>
              <a:rPr lang="en-US" altLang="ja-JP" dirty="0" err="1"/>
              <a:t>idx.gaus</a:t>
            </a:r>
            <a:r>
              <a:rPr lang="en-US" altLang="ja-JP" dirty="0"/>
              <a:t>",</a:t>
            </a:r>
          </a:p>
          <a:p>
            <a:pPr marL="0" indent="0">
              <a:buNone/>
            </a:pPr>
            <a:r>
              <a:rPr lang="en-US" altLang="ja-JP" dirty="0"/>
              <a:t>hyper = list(beta = list(fixed = FALSE))),</a:t>
            </a:r>
          </a:p>
          <a:p>
            <a:pPr marL="0" indent="0">
              <a:buNone/>
            </a:pPr>
            <a:r>
              <a:rPr lang="en-US" altLang="ja-JP" dirty="0"/>
              <a:t>data = list(y = y, xx = xx),</a:t>
            </a:r>
          </a:p>
          <a:p>
            <a:pPr marL="0" indent="0">
              <a:buNone/>
            </a:pPr>
            <a:r>
              <a:rPr lang="en-US" altLang="ja-JP" dirty="0"/>
              <a:t>family = c("gaussian", "</a:t>
            </a:r>
            <a:r>
              <a:rPr lang="en-US" altLang="ja-JP" dirty="0" err="1"/>
              <a:t>poisson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&gt; summary(</a:t>
            </a:r>
            <a:r>
              <a:rPr lang="en-US" altLang="ja-JP" dirty="0" err="1"/>
              <a:t>m.copy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Model hyperparameters: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mean    </a:t>
            </a:r>
            <a:r>
              <a:rPr lang="en-US" altLang="ja-JP" dirty="0" err="1"/>
              <a:t>sd</a:t>
            </a:r>
            <a:r>
              <a:rPr lang="en-US" altLang="ja-JP" dirty="0"/>
              <a:t> 0.025quant 0.5quant 0.975quant  mode</a:t>
            </a:r>
          </a:p>
          <a:p>
            <a:pPr marL="0" indent="0">
              <a:buNone/>
            </a:pPr>
            <a:r>
              <a:rPr lang="en-US" altLang="ja-JP" dirty="0"/>
              <a:t>Precision for the Gaussian observations 1.046 0.120      0.828    1.040       1.30 1.029</a:t>
            </a:r>
          </a:p>
          <a:p>
            <a:pPr marL="0" indent="0">
              <a:buNone/>
            </a:pPr>
            <a:r>
              <a:rPr lang="en-US" altLang="ja-JP" dirty="0"/>
              <a:t>Precision for </a:t>
            </a:r>
            <a:r>
              <a:rPr lang="en-US" altLang="ja-JP" dirty="0" err="1"/>
              <a:t>idx.gaus</a:t>
            </a:r>
            <a:r>
              <a:rPr lang="en-US" altLang="ja-JP" dirty="0"/>
              <a:t>                  0.709 0.582      0.087    0.557       2.24 0.253</a:t>
            </a:r>
          </a:p>
          <a:p>
            <a:pPr marL="0" indent="0">
              <a:buNone/>
            </a:pPr>
            <a:r>
              <a:rPr lang="en-US" altLang="ja-JP" dirty="0"/>
              <a:t>Beta for </a:t>
            </a:r>
            <a:r>
              <a:rPr lang="en-US" altLang="ja-JP" dirty="0" err="1"/>
              <a:t>idx.pois</a:t>
            </a:r>
            <a:r>
              <a:rPr lang="en-US" altLang="ja-JP" dirty="0"/>
              <a:t>                       1.009 0.028      0.956    1.009       1.06 1.007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6456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68B1F-B730-43DD-9988-D6B5464E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1.6.2 Copy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B8156-53BE-4D73-81E9-32910DAF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/>
              <a:t>m.copy$summary.random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$</a:t>
            </a:r>
            <a:r>
              <a:rPr lang="en-US" altLang="ja-JP" dirty="0" err="1"/>
              <a:t>idx.gaus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ID     mean        </a:t>
            </a:r>
            <a:r>
              <a:rPr lang="en-US" altLang="ja-JP" dirty="0" err="1"/>
              <a:t>sd</a:t>
            </a:r>
            <a:r>
              <a:rPr lang="en-US" altLang="ja-JP" dirty="0"/>
              <a:t> 0.025quant 0.5quant 0.975quant     mode         </a:t>
            </a:r>
            <a:r>
              <a:rPr lang="en-US" altLang="ja-JP" dirty="0" err="1"/>
              <a:t>kld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1  1 2.009753 0.0519202   1.912233 2.010381   2.107688 2.010678 5.32476e-07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$</a:t>
            </a:r>
            <a:r>
              <a:rPr lang="en-US" altLang="ja-JP" dirty="0" err="1"/>
              <a:t>idx.pois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ID     mean         </a:t>
            </a:r>
            <a:r>
              <a:rPr lang="en-US" altLang="ja-JP" dirty="0" err="1"/>
              <a:t>sd</a:t>
            </a:r>
            <a:r>
              <a:rPr lang="en-US" altLang="ja-JP" dirty="0"/>
              <a:t> 0.025quant 0.5quant 0.975quant     mode          </a:t>
            </a:r>
            <a:r>
              <a:rPr lang="en-US" altLang="ja-JP" dirty="0" err="1"/>
              <a:t>kld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1  1 2.024126 0.01775351   1.989018 2.024216   2.058704 2.024398 5.713761e-07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3230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C1DF1-A415-4376-8EB5-CD15568A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1.6.3 Replicate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3E2E0-0CCE-4A0B-9002-089C56D7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この場合は，</a:t>
            </a:r>
            <a:r>
              <a:rPr kumimoji="1" lang="en-US" altLang="ja-JP" dirty="0"/>
              <a:t>hyperparameter</a:t>
            </a:r>
            <a:r>
              <a:rPr kumimoji="1" lang="ja-JP" altLang="en-US" dirty="0"/>
              <a:t>は一緒だが，推定されるランダム効果は異なる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黒</a:t>
            </a:r>
            <a:r>
              <a:rPr kumimoji="1" lang="en-US" altLang="ja-JP" dirty="0"/>
              <a:t>INLA</a:t>
            </a:r>
            <a:r>
              <a:rPr kumimoji="1" lang="ja-JP" altLang="en-US" dirty="0"/>
              <a:t>のコードは動かないので，赤</a:t>
            </a:r>
            <a:r>
              <a:rPr kumimoji="1" lang="en-US" altLang="ja-JP" dirty="0"/>
              <a:t>INLA</a:t>
            </a:r>
            <a:r>
              <a:rPr kumimoji="1" lang="ja-JP" altLang="en-US" dirty="0"/>
              <a:t>のコードを使う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library("</a:t>
            </a:r>
            <a:r>
              <a:rPr lang="en-US" altLang="ja-JP" dirty="0" err="1"/>
              <a:t>dlm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/>
              <a:t>data(</a:t>
            </a:r>
            <a:r>
              <a:rPr lang="en-US" altLang="ja-JP" dirty="0" err="1"/>
              <a:t>NelPlo</a:t>
            </a:r>
            <a:r>
              <a:rPr lang="en-US" altLang="ja-JP" dirty="0"/>
              <a:t>, package = "</a:t>
            </a:r>
            <a:r>
              <a:rPr lang="en-US" altLang="ja-JP" dirty="0" err="1"/>
              <a:t>dlm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/>
              <a:t>summary(</a:t>
            </a:r>
            <a:r>
              <a:rPr lang="en-US" altLang="ja-JP" dirty="0" err="1"/>
              <a:t>NelPlo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nelplo</a:t>
            </a:r>
            <a:r>
              <a:rPr lang="en-US" altLang="ja-JP" dirty="0"/>
              <a:t> &lt;- </a:t>
            </a:r>
            <a:r>
              <a:rPr lang="en-US" altLang="ja-JP" dirty="0" err="1"/>
              <a:t>as.vector</a:t>
            </a:r>
            <a:r>
              <a:rPr lang="en-US" altLang="ja-JP" dirty="0"/>
              <a:t>(</a:t>
            </a:r>
            <a:r>
              <a:rPr lang="en-US" altLang="ja-JP" dirty="0" err="1"/>
              <a:t>NelPlo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n &lt;- </a:t>
            </a:r>
            <a:r>
              <a:rPr lang="en-US" altLang="ja-JP" dirty="0" err="1"/>
              <a:t>nrow</a:t>
            </a:r>
            <a:r>
              <a:rPr lang="en-US" altLang="ja-JP" dirty="0"/>
              <a:t>(</a:t>
            </a:r>
            <a:r>
              <a:rPr lang="en-US" altLang="ja-JP" dirty="0" err="1"/>
              <a:t>NelPlo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40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F8289-A684-426E-AC6B-0826028C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1.6.3 Replicate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337B08-3CB7-4E15-AF66-DD7C16E9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4240A45-6CFC-4782-B395-AFA30322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9" y="1269613"/>
            <a:ext cx="7990272" cy="55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B73A3-83B4-46EB-9C6B-DA7C3424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 INLA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59CC-8924-4949-943F-A58C28CD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π(x, 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θ|y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ではなく，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x|y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θ|y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）を求めてやる．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そうすると，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の分布が分かり，一般にはそれで十分である．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θ|y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は，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と近似計算する．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348C8E-2C3B-4ACA-AB5B-43884921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93" y="3175148"/>
            <a:ext cx="8629650" cy="24003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FA0D9-D7A5-4B41-9183-13362BFF8F46}"/>
              </a:ext>
            </a:extLst>
          </p:cNvPr>
          <p:cNvSpPr txBox="1"/>
          <p:nvPr/>
        </p:nvSpPr>
        <p:spPr>
          <a:xfrm>
            <a:off x="5613991" y="5344615"/>
            <a:ext cx="29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正規分布で近似する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929CD-CC29-4B62-B1CD-BCA4A1ED5B30}"/>
              </a:ext>
            </a:extLst>
          </p:cNvPr>
          <p:cNvSpPr/>
          <p:nvPr/>
        </p:nvSpPr>
        <p:spPr>
          <a:xfrm>
            <a:off x="3814354" y="1825625"/>
            <a:ext cx="966652" cy="395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9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0E7C4-2C37-4A34-A7BF-F83576F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1.6.3 Replicate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C5FE02-CEE3-4247-ADA9-FEB9167A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/>
              <a:t>idx.ts</a:t>
            </a:r>
            <a:r>
              <a:rPr lang="en-US" altLang="ja-JP" dirty="0"/>
              <a:t> &lt;- rep(1:n, 2)</a:t>
            </a:r>
          </a:p>
          <a:p>
            <a:pPr marL="0" indent="0">
              <a:buNone/>
            </a:pPr>
            <a:r>
              <a:rPr lang="en-US" altLang="ja-JP" dirty="0" err="1"/>
              <a:t>idx.rep</a:t>
            </a:r>
            <a:r>
              <a:rPr lang="en-US" altLang="ja-JP" dirty="0"/>
              <a:t> &lt;- rep(1:2, each = n)</a:t>
            </a:r>
          </a:p>
          <a:p>
            <a:pPr marL="0" indent="0">
              <a:buNone/>
            </a:pPr>
            <a:r>
              <a:rPr lang="en-US" altLang="ja-JP" dirty="0"/>
              <a:t>i1 &lt;- c(rep(1, n), rep(NA, n))</a:t>
            </a:r>
          </a:p>
          <a:p>
            <a:pPr marL="0" indent="0">
              <a:buNone/>
            </a:pPr>
            <a:r>
              <a:rPr lang="en-US" altLang="ja-JP" dirty="0"/>
              <a:t>i2 &lt;- c(rep(NA, n), rep(1, n))</a:t>
            </a:r>
          </a:p>
          <a:p>
            <a:pPr marL="0" indent="0">
              <a:buNone/>
            </a:pPr>
            <a:r>
              <a:rPr lang="en-US" altLang="ja-JP" dirty="0" err="1"/>
              <a:t>m.rep</a:t>
            </a:r>
            <a:r>
              <a:rPr lang="en-US" altLang="ja-JP" dirty="0"/>
              <a:t> &lt;- </a:t>
            </a:r>
            <a:r>
              <a:rPr lang="en-US" altLang="ja-JP" dirty="0" err="1"/>
              <a:t>inla</a:t>
            </a:r>
            <a:r>
              <a:rPr lang="en-US" altLang="ja-JP" dirty="0"/>
              <a:t>(</a:t>
            </a:r>
            <a:r>
              <a:rPr lang="en-US" altLang="ja-JP" dirty="0" err="1"/>
              <a:t>nelplo</a:t>
            </a:r>
            <a:r>
              <a:rPr lang="en-US" altLang="ja-JP" dirty="0"/>
              <a:t> ~ -1 + i1 + i2 + f(</a:t>
            </a:r>
            <a:r>
              <a:rPr lang="en-US" altLang="ja-JP" dirty="0" err="1"/>
              <a:t>idx.ts</a:t>
            </a:r>
            <a:r>
              <a:rPr lang="en-US" altLang="ja-JP" dirty="0"/>
              <a:t>, model = “ar1”, replicate = </a:t>
            </a:r>
            <a:r>
              <a:rPr lang="en-US" altLang="ja-JP" dirty="0" err="1"/>
              <a:t>idx.rep</a:t>
            </a:r>
            <a:r>
              <a:rPr lang="en-US" altLang="ja-JP" dirty="0"/>
              <a:t>, hyper = list(</a:t>
            </a:r>
            <a:r>
              <a:rPr lang="en-US" altLang="ja-JP" dirty="0" err="1"/>
              <a:t>prec</a:t>
            </a:r>
            <a:r>
              <a:rPr lang="en-US" altLang="ja-JP" dirty="0"/>
              <a:t> = list(param = c(0.001, 0.001)))),</a:t>
            </a:r>
            <a:r>
              <a:rPr lang="ja-JP" altLang="en-US" dirty="0"/>
              <a:t> </a:t>
            </a:r>
            <a:r>
              <a:rPr lang="en-US" altLang="ja-JP" dirty="0"/>
              <a:t>data = list(</a:t>
            </a:r>
            <a:r>
              <a:rPr lang="en-US" altLang="ja-JP" dirty="0" err="1"/>
              <a:t>nelplo</a:t>
            </a:r>
            <a:r>
              <a:rPr lang="en-US" altLang="ja-JP" dirty="0"/>
              <a:t> = </a:t>
            </a:r>
            <a:r>
              <a:rPr lang="en-US" altLang="ja-JP" dirty="0" err="1"/>
              <a:t>nelplo</a:t>
            </a:r>
            <a:r>
              <a:rPr lang="en-US" altLang="ja-JP" dirty="0"/>
              <a:t>, i1 = i1, i2 = i2, </a:t>
            </a:r>
            <a:r>
              <a:rPr lang="en-US" altLang="ja-JP" dirty="0" err="1"/>
              <a:t>idx.ts</a:t>
            </a:r>
            <a:r>
              <a:rPr lang="en-US" altLang="ja-JP" dirty="0"/>
              <a:t> = </a:t>
            </a:r>
            <a:r>
              <a:rPr lang="en-US" altLang="ja-JP" dirty="0" err="1"/>
              <a:t>idx.ts</a:t>
            </a:r>
            <a:r>
              <a:rPr lang="en-US" altLang="ja-JP" dirty="0"/>
              <a:t>, </a:t>
            </a:r>
            <a:r>
              <a:rPr lang="en-US" altLang="ja-JP" dirty="0" err="1"/>
              <a:t>idx.rep</a:t>
            </a:r>
            <a:r>
              <a:rPr lang="en-US" altLang="ja-JP" dirty="0"/>
              <a:t> = </a:t>
            </a:r>
            <a:r>
              <a:rPr lang="en-US" altLang="ja-JP" dirty="0" err="1"/>
              <a:t>idx.rep</a:t>
            </a:r>
            <a:r>
              <a:rPr lang="en-US" altLang="ja-JP" dirty="0"/>
              <a:t>), </a:t>
            </a:r>
            <a:r>
              <a:rPr lang="en-US" altLang="ja-JP" dirty="0" err="1"/>
              <a:t>control.predictor</a:t>
            </a:r>
            <a:r>
              <a:rPr lang="en-US" altLang="ja-JP" dirty="0"/>
              <a:t> = list(compute = TRUE))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268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558DB-22D4-4AC8-A569-29793143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1.6.3 Replicate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054DA-208D-4833-9B0B-D0C84DF5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&gt; summary(</a:t>
            </a:r>
            <a:r>
              <a:rPr lang="en-US" altLang="ja-JP" dirty="0" err="1"/>
              <a:t>m.rep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Model hyperparameters: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mean       </a:t>
            </a:r>
            <a:r>
              <a:rPr lang="en-US" altLang="ja-JP" dirty="0" err="1"/>
              <a:t>sd</a:t>
            </a:r>
            <a:r>
              <a:rPr lang="en-US" altLang="ja-JP" dirty="0"/>
              <a:t> 0.025quant 0.5quant 0.975quant     mode</a:t>
            </a:r>
          </a:p>
          <a:p>
            <a:pPr marL="0" indent="0">
              <a:buNone/>
            </a:pPr>
            <a:r>
              <a:rPr lang="en-US" altLang="ja-JP" dirty="0"/>
              <a:t>Precision for the Gaussian observations 1.87e+04 1.84e+04   1261.536 13231.22   6.73e+04 3443.969</a:t>
            </a:r>
          </a:p>
          <a:p>
            <a:pPr marL="0" indent="0">
              <a:buNone/>
            </a:pPr>
            <a:r>
              <a:rPr lang="en-US" altLang="ja-JP" dirty="0"/>
              <a:t>Precision for </a:t>
            </a:r>
            <a:r>
              <a:rPr lang="en-US" altLang="ja-JP" dirty="0" err="1"/>
              <a:t>idx.ts</a:t>
            </a:r>
            <a:r>
              <a:rPr lang="en-US" altLang="ja-JP" dirty="0"/>
              <a:t>                    1.71e-01 2.60e-02      0.124     0.17   2.28e-01    0.167</a:t>
            </a:r>
          </a:p>
          <a:p>
            <a:pPr marL="0" indent="0">
              <a:buNone/>
            </a:pPr>
            <a:r>
              <a:rPr lang="en-US" altLang="ja-JP" dirty="0"/>
              <a:t>Rho for </a:t>
            </a:r>
            <a:r>
              <a:rPr lang="en-US" altLang="ja-JP" dirty="0" err="1"/>
              <a:t>idx.ts</a:t>
            </a:r>
            <a:r>
              <a:rPr lang="en-US" altLang="ja-JP" dirty="0"/>
              <a:t>                          1.10e-02 1.10e-01     -0.204     0.01   2.28e-01    0.008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60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2331A-FAEA-4E1A-8938-167B7DEA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1.6.3 Replicate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18066-3A99-46FA-A841-3C58E990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52046E-C978-4DEE-98EF-4D285114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304925"/>
            <a:ext cx="69437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2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D332F-80A0-4336-90D2-A40BB4A1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1.6.4 Linear combinations of the latent effects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2C94C0-15E8-4ECB-9A98-CDF956B2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ランダム効果を線形変換（行列で射影する）してやる（これは，空間モデルで観測データから</a:t>
            </a:r>
            <a:r>
              <a:rPr kumimoji="1" lang="en-US" altLang="ja-JP" dirty="0"/>
              <a:t>knot</a:t>
            </a:r>
            <a:r>
              <a:rPr kumimoji="1" lang="ja-JP" altLang="en-US" dirty="0"/>
              <a:t>上の点に変換するのに必要）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pt-BR" altLang="ja-JP" dirty="0"/>
              <a:t>library("MASS")</a:t>
            </a:r>
          </a:p>
          <a:p>
            <a:pPr marL="0" indent="0">
              <a:buNone/>
            </a:pPr>
            <a:r>
              <a:rPr lang="pt-BR" altLang="ja-JP" dirty="0"/>
              <a:t>library("Matrix")</a:t>
            </a:r>
          </a:p>
          <a:p>
            <a:pPr marL="0" indent="0">
              <a:buNone/>
            </a:pPr>
            <a:endParaRPr lang="pt-BR" altLang="ja-JP" dirty="0"/>
          </a:p>
          <a:p>
            <a:pPr marL="0" indent="0">
              <a:buNone/>
            </a:pPr>
            <a:r>
              <a:rPr lang="pt-BR" altLang="ja-JP" dirty="0"/>
              <a:t>data(cement)</a:t>
            </a:r>
          </a:p>
          <a:p>
            <a:pPr marL="0" indent="0">
              <a:buNone/>
            </a:pPr>
            <a:r>
              <a:rPr lang="pt-BR" altLang="ja-JP" dirty="0"/>
              <a:t>A &lt;- Diagonal(n = nrow(cement), x = 5)</a:t>
            </a:r>
          </a:p>
          <a:p>
            <a:pPr marL="0" indent="0">
              <a:buNone/>
            </a:pPr>
            <a:r>
              <a:rPr lang="pt-BR" altLang="ja-JP" dirty="0"/>
              <a:t>summary(A)</a:t>
            </a:r>
          </a:p>
          <a:p>
            <a:pPr marL="0" indent="0">
              <a:buNone/>
            </a:pPr>
            <a:r>
              <a:rPr lang="pt-BR" altLang="ja-JP" dirty="0"/>
              <a:t>m0.A &lt;- inla(y ~ x1 + x2 + x3 + x4, data = cement)</a:t>
            </a:r>
          </a:p>
          <a:p>
            <a:pPr marL="0" indent="0">
              <a:buNone/>
            </a:pPr>
            <a:r>
              <a:rPr lang="pt-BR" altLang="ja-JP" dirty="0"/>
              <a:t>m1.A &lt;- inla(y ~ x1 + x2 + x3 + x4, data = cement, control.predictor = list(A = A))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B2F849-CB49-45A9-B0C1-3D4964AEBB32}"/>
              </a:ext>
            </a:extLst>
          </p:cNvPr>
          <p:cNvSpPr txBox="1"/>
          <p:nvPr/>
        </p:nvSpPr>
        <p:spPr>
          <a:xfrm>
            <a:off x="5409398" y="2964581"/>
            <a:ext cx="414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赤</a:t>
            </a:r>
            <a:r>
              <a:rPr kumimoji="1" lang="en-US" altLang="ja-JP" sz="2800" dirty="0"/>
              <a:t>INLA</a:t>
            </a:r>
            <a:r>
              <a:rPr kumimoji="1" lang="ja-JP" altLang="en-US" sz="2800" dirty="0"/>
              <a:t>のコード例</a:t>
            </a:r>
          </a:p>
        </p:txBody>
      </p:sp>
    </p:spTree>
    <p:extLst>
      <p:ext uri="{BB962C8B-B14F-4D97-AF65-F5344CB8AC3E}">
        <p14:creationId xmlns:p14="http://schemas.microsoft.com/office/powerpoint/2010/main" val="469839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4868B-806A-4FFA-AA42-861F3850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1.6.4 Linear combinations of the latent effects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04EC-7FDE-4AC6-8494-87B8266E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&gt; m0.A$summary.fixed[,1]</a:t>
            </a:r>
          </a:p>
          <a:p>
            <a:pPr marL="0" indent="0">
              <a:buNone/>
            </a:pPr>
            <a:r>
              <a:rPr lang="en-US" altLang="ja-JP" dirty="0"/>
              <a:t>[1] 62.5075229  1.5499983  0.5091266  0.1007993 -0.1450851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&gt; m1.A$summary.fixed[,1]</a:t>
            </a:r>
          </a:p>
          <a:p>
            <a:pPr marL="0" indent="0">
              <a:buNone/>
            </a:pPr>
            <a:r>
              <a:rPr lang="en-US" altLang="ja-JP" dirty="0"/>
              <a:t>[1] 12.48190079  0.31021159  0.10202509  0.02037289 -0.02882050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A7EDAE-7C4B-485B-99CB-FD544B9A3732}"/>
              </a:ext>
            </a:extLst>
          </p:cNvPr>
          <p:cNvSpPr txBox="1"/>
          <p:nvPr/>
        </p:nvSpPr>
        <p:spPr>
          <a:xfrm>
            <a:off x="2069431" y="4938603"/>
            <a:ext cx="7998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5*</a:t>
            </a:r>
            <a:r>
              <a:rPr kumimoji="1" lang="en-US" altLang="ja-JP" sz="2800" dirty="0" err="1"/>
              <a:t>diag</a:t>
            </a:r>
            <a:r>
              <a:rPr kumimoji="1" lang="en-US" altLang="ja-JP" sz="2800" dirty="0"/>
              <a:t>(n)</a:t>
            </a:r>
            <a:r>
              <a:rPr kumimoji="1" lang="ja-JP" altLang="en-US" sz="2800" dirty="0"/>
              <a:t>なので，係数は</a:t>
            </a:r>
            <a:r>
              <a:rPr kumimoji="1" lang="en-US" altLang="ja-JP" sz="2800" dirty="0"/>
              <a:t>1/5</a:t>
            </a:r>
            <a:r>
              <a:rPr kumimoji="1" lang="ja-JP" altLang="en-US" sz="2800" dirty="0"/>
              <a:t>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2214315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15B12-2FC5-4EE3-BFFB-E3F3D040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1.6.5 Penalized complexity priors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B2791-6827-4AD4-A677-00D35BD6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事前分布に制約を入れてやる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例：精度パラメータが</a:t>
            </a:r>
            <a:r>
              <a:rPr kumimoji="1" lang="en-US" altLang="ja-JP" dirty="0"/>
              <a:t>u</a:t>
            </a:r>
            <a:r>
              <a:rPr kumimoji="1" lang="ja-JP" altLang="en-US" dirty="0"/>
              <a:t>より大きくなる確率を非常に小さくする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78AD38-0923-481F-8D59-5612D9C1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406934"/>
            <a:ext cx="6334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16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46725-946C-40F6-9DA4-5C6882DC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1.6.5 Penalized complexity priors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9BA8A-CD49-4C4C-BD4D-A1F93139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/>
              <a:t>pcprior</a:t>
            </a:r>
            <a:r>
              <a:rPr lang="en-US" altLang="ja-JP" dirty="0"/>
              <a:t> &lt;- list(</a:t>
            </a:r>
            <a:r>
              <a:rPr lang="en-US" altLang="ja-JP" dirty="0" err="1"/>
              <a:t>prec</a:t>
            </a:r>
            <a:r>
              <a:rPr lang="en-US" altLang="ja-JP" dirty="0"/>
              <a:t> = list(prior = "</a:t>
            </a:r>
            <a:r>
              <a:rPr lang="en-US" altLang="ja-JP" dirty="0" err="1"/>
              <a:t>pc.prec</a:t>
            </a:r>
            <a:r>
              <a:rPr lang="en-US" altLang="ja-JP" dirty="0"/>
              <a:t>", param = c(1, 0.01)))</a:t>
            </a:r>
          </a:p>
          <a:p>
            <a:pPr marL="0" indent="0">
              <a:buNone/>
            </a:pPr>
            <a:r>
              <a:rPr lang="en-US" altLang="ja-JP" dirty="0"/>
              <a:t>f.rw1.pc &lt;- y ~ f(s1, model = "rw1", </a:t>
            </a:r>
            <a:r>
              <a:rPr lang="en-US" altLang="ja-JP" dirty="0" err="1"/>
              <a:t>scale.model</a:t>
            </a:r>
            <a:r>
              <a:rPr lang="en-US" altLang="ja-JP" dirty="0"/>
              <a:t> = TRUE, hyper = </a:t>
            </a:r>
            <a:r>
              <a:rPr lang="en-US" altLang="ja-JP" dirty="0" err="1"/>
              <a:t>pcprior</a:t>
            </a:r>
            <a:r>
              <a:rPr lang="en-US" altLang="ja-JP" dirty="0"/>
              <a:t>) + f(s2, model = "rw1", </a:t>
            </a:r>
            <a:r>
              <a:rPr lang="en-US" altLang="ja-JP" dirty="0" err="1"/>
              <a:t>scale.model</a:t>
            </a:r>
            <a:r>
              <a:rPr lang="en-US" altLang="ja-JP" dirty="0"/>
              <a:t> = TRUE, hyper = </a:t>
            </a:r>
            <a:r>
              <a:rPr lang="en-US" altLang="ja-JP" dirty="0" err="1"/>
              <a:t>pcprior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m1.pc &lt;- </a:t>
            </a:r>
            <a:r>
              <a:rPr lang="en-US" altLang="ja-JP" dirty="0" err="1"/>
              <a:t>inla</a:t>
            </a:r>
            <a:r>
              <a:rPr lang="en-US" altLang="ja-JP" dirty="0"/>
              <a:t>(f.rw1.pc, data = </a:t>
            </a:r>
            <a:r>
              <a:rPr lang="en-US" altLang="ja-JP" dirty="0" err="1"/>
              <a:t>SPDEtoy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summary(m1.pc)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290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46725-946C-40F6-9DA4-5C6882DC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1.6.5 Penalized complexity priors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D24A98F-27A2-4B54-A57D-8445D3A37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078" y="1404647"/>
            <a:ext cx="6497053" cy="51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88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E8788-4088-4A01-8A0C-01D6DC28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09175-5B92-47A0-B030-D02DF18A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Integrated Nested Laplace</a:t>
            </a:r>
            <a:r>
              <a:rPr lang="ja-JP" altLang="en-US" dirty="0"/>
              <a:t>近似によって，複雑なベイズ推定モデルを高速に（近似）計算できる</a:t>
            </a:r>
            <a:endParaRPr lang="en-US" altLang="ja-JP" dirty="0"/>
          </a:p>
          <a:p>
            <a:r>
              <a:rPr kumimoji="1" lang="ja-JP" altLang="en-US" dirty="0"/>
              <a:t>様々な機能が内蔵されている</a:t>
            </a:r>
            <a:endParaRPr kumimoji="1" lang="en-US" altLang="ja-JP" dirty="0"/>
          </a:p>
          <a:p>
            <a:r>
              <a:rPr kumimoji="1" lang="ja-JP" altLang="en-US" dirty="0"/>
              <a:t>複雑な空間モデルを扱うための</a:t>
            </a:r>
            <a:r>
              <a:rPr lang="ja-JP" altLang="en-US" dirty="0"/>
              <a:t>様々な</a:t>
            </a:r>
            <a:r>
              <a:rPr lang="en-US" altLang="ja-JP" dirty="0"/>
              <a:t>advanced features</a:t>
            </a:r>
            <a:r>
              <a:rPr lang="ja-JP" altLang="en-US" dirty="0"/>
              <a:t>がある</a:t>
            </a:r>
            <a:endParaRPr kumimoji="1" lang="en-US" altLang="ja-JP" dirty="0"/>
          </a:p>
          <a:p>
            <a:r>
              <a:rPr kumimoji="1" lang="ja-JP" altLang="en-US" dirty="0"/>
              <a:t>赤</a:t>
            </a:r>
            <a:r>
              <a:rPr kumimoji="1" lang="en-US" altLang="ja-JP" dirty="0"/>
              <a:t>INLA</a:t>
            </a:r>
            <a:r>
              <a:rPr kumimoji="1" lang="ja-JP" altLang="en-US" dirty="0"/>
              <a:t>は，</a:t>
            </a:r>
            <a:r>
              <a:rPr kumimoji="1" lang="en-US" altLang="ja-JP" dirty="0"/>
              <a:t>advanced features</a:t>
            </a:r>
            <a:r>
              <a:rPr kumimoji="1" lang="ja-JP" altLang="en-US" dirty="0"/>
              <a:t>についてより詳しい</a:t>
            </a:r>
          </a:p>
        </p:txBody>
      </p:sp>
    </p:spTree>
    <p:extLst>
      <p:ext uri="{BB962C8B-B14F-4D97-AF65-F5344CB8AC3E}">
        <p14:creationId xmlns:p14="http://schemas.microsoft.com/office/powerpoint/2010/main" val="185313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B73A3-83B4-46EB-9C6B-DA7C3424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 INLA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59CC-8924-4949-943F-A58C28CD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θ|y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が分かれば，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より，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x|θ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,y)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を求めれば良い．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x|θ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,y)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の近似計算の仕方が色々ある（正規分布近似（精度悪い），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近似（精度良い，計算大変），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Laplace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近似（精度良く，計算もそれなり：最近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 Wood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が新しいやり方を提案しているようだ））．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E9A9049-D296-4906-944A-A8FDACA3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82" y="2181225"/>
            <a:ext cx="5029200" cy="12477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E8B23A-6C6E-402D-AB3E-359C234CA4C9}"/>
              </a:ext>
            </a:extLst>
          </p:cNvPr>
          <p:cNvSpPr txBox="1"/>
          <p:nvPr/>
        </p:nvSpPr>
        <p:spPr>
          <a:xfrm>
            <a:off x="2316480" y="5557605"/>
            <a:ext cx="7332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Integrated: marginal</a:t>
            </a:r>
            <a:r>
              <a:rPr kumimoji="1" lang="ja-JP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分布を求めるのに数値積分を使う</a:t>
            </a:r>
            <a:endParaRPr kumimoji="1" lang="en-US" altLang="ja-JP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Nested: π(</a:t>
            </a:r>
            <a:r>
              <a:rPr lang="en-US" altLang="ja-JP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θ|y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を通して，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π(</a:t>
            </a:r>
            <a:r>
              <a:rPr lang="en-US" altLang="ja-JP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x|y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を得る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25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4DDB7-4486-46B9-85D6-77796DD1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1.2.1 R-INLA package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A0962-758B-43DD-AFAE-7DEAEB72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9795F0-0B97-48EA-82F7-98ECD862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30" y="1408500"/>
            <a:ext cx="8296940" cy="51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1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4DDB7-4486-46B9-85D6-77796DD1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 A simple example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A0962-758B-43DD-AFAE-7DEAEB72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library(INLA)</a:t>
            </a:r>
          </a:p>
          <a:p>
            <a:pPr marL="0" indent="0">
              <a:buNone/>
            </a:pPr>
            <a:r>
              <a:rPr lang="en-US" altLang="ja-JP" dirty="0"/>
              <a:t>data(</a:t>
            </a:r>
            <a:r>
              <a:rPr lang="en-US" altLang="ja-JP" dirty="0" err="1"/>
              <a:t>SPDEtoy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head(</a:t>
            </a:r>
            <a:r>
              <a:rPr lang="en-US" altLang="ja-JP" dirty="0" err="1"/>
              <a:t>SPDEtoy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SPDEtoy.sp</a:t>
            </a:r>
            <a:r>
              <a:rPr lang="en-US" altLang="ja-JP" dirty="0"/>
              <a:t> &lt;- </a:t>
            </a:r>
            <a:r>
              <a:rPr lang="en-US" altLang="ja-JP" dirty="0" err="1"/>
              <a:t>SPDEtoy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coordinates(</a:t>
            </a:r>
            <a:r>
              <a:rPr lang="en-US" altLang="ja-JP" dirty="0" err="1"/>
              <a:t>SPDEtoy.sp</a:t>
            </a:r>
            <a:r>
              <a:rPr lang="en-US" altLang="ja-JP" dirty="0"/>
              <a:t>) &lt;- ~ s1 + s2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bubble(</a:t>
            </a:r>
            <a:r>
              <a:rPr lang="en-US" altLang="ja-JP" dirty="0" err="1"/>
              <a:t>SPDEtoy.sp</a:t>
            </a:r>
            <a:r>
              <a:rPr lang="en-US" altLang="ja-JP" dirty="0"/>
              <a:t>, "y", </a:t>
            </a:r>
            <a:r>
              <a:rPr lang="en-US" altLang="ja-JP" dirty="0" err="1"/>
              <a:t>key.entries</a:t>
            </a:r>
            <a:r>
              <a:rPr lang="en-US" altLang="ja-JP" dirty="0"/>
              <a:t> = c(5, 7.5, 10, 12.5, 15), </a:t>
            </a:r>
            <a:r>
              <a:rPr lang="en-US" altLang="ja-JP" dirty="0" err="1"/>
              <a:t>maxsize</a:t>
            </a:r>
            <a:r>
              <a:rPr lang="en-US" altLang="ja-JP" dirty="0"/>
              <a:t> = 2, </a:t>
            </a:r>
            <a:r>
              <a:rPr lang="en-US" altLang="ja-JP" dirty="0" err="1"/>
              <a:t>xlab</a:t>
            </a:r>
            <a:r>
              <a:rPr lang="en-US" altLang="ja-JP" dirty="0"/>
              <a:t> = "s1", </a:t>
            </a:r>
            <a:r>
              <a:rPr lang="en-US" altLang="ja-JP" dirty="0" err="1"/>
              <a:t>ylab</a:t>
            </a:r>
            <a:r>
              <a:rPr lang="en-US" altLang="ja-JP" dirty="0"/>
              <a:t> = "s2")   # bubble plot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EF45A06-430E-4841-B3AA-DD36F6CF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68" y="1319546"/>
            <a:ext cx="5182264" cy="51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0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4DDB7-4486-46B9-85D6-77796DD1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 A simple example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A0962-758B-43DD-AFAE-7DEAEB72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単純な（重）回帰モデル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m0 &lt;- </a:t>
            </a:r>
            <a:r>
              <a:rPr lang="en-US" altLang="ja-JP" dirty="0" err="1"/>
              <a:t>inla</a:t>
            </a:r>
            <a:r>
              <a:rPr lang="en-US" altLang="ja-JP" dirty="0"/>
              <a:t>(y ~ s1 + s2, data = </a:t>
            </a:r>
            <a:r>
              <a:rPr lang="en-US" altLang="ja-JP" dirty="0" err="1"/>
              <a:t>SPDEtoy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summary(m0)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A42D793-AF85-4210-BBDE-A142D221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38" y="3429000"/>
            <a:ext cx="5324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7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4DDB7-4486-46B9-85D6-77796DD1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A0962-758B-43DD-AFAE-7DEAEB72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0CD127-FA48-4961-A1F5-A73B3973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63" y="135052"/>
            <a:ext cx="6475228" cy="64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2866</Words>
  <Application>Microsoft Office PowerPoint</Application>
  <PresentationFormat>ワイド画面</PresentationFormat>
  <Paragraphs>274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3" baseType="lpstr">
      <vt:lpstr>游ゴシック</vt:lpstr>
      <vt:lpstr>游ゴシック Light</vt:lpstr>
      <vt:lpstr>Arial</vt:lpstr>
      <vt:lpstr>Times New Roman</vt:lpstr>
      <vt:lpstr>Office テーマ</vt:lpstr>
      <vt:lpstr>Chapter 1. The Integrated Nested Laplace Approximation and the R-INLA package</vt:lpstr>
      <vt:lpstr>1章の内容</vt:lpstr>
      <vt:lpstr>1.2 INLA method</vt:lpstr>
      <vt:lpstr>1.2 INLA method</vt:lpstr>
      <vt:lpstr>1.2 INLA method</vt:lpstr>
      <vt:lpstr>1.2.1 R-INLA package</vt:lpstr>
      <vt:lpstr>1.3 A simple example</vt:lpstr>
      <vt:lpstr>1.3 A simple example</vt:lpstr>
      <vt:lpstr>PowerPoint プレゼンテーション</vt:lpstr>
      <vt:lpstr>1.3.1 説明変数を非線形効果として扱う</vt:lpstr>
      <vt:lpstr>1.3.1 説明変数を非線形効果として扱う</vt:lpstr>
      <vt:lpstr>1.3.1 説明変数を非線形効果として扱う</vt:lpstr>
      <vt:lpstr>1.3.1 説明変数を非線形効果として扱う</vt:lpstr>
      <vt:lpstr>1.3.2 inla objects</vt:lpstr>
      <vt:lpstr>1.3.3 Prediction</vt:lpstr>
      <vt:lpstr>1.4 Additional arguments &amp; control options</vt:lpstr>
      <vt:lpstr>1.4 Additional arguments &amp; control options</vt:lpstr>
      <vt:lpstr>Model selection</vt:lpstr>
      <vt:lpstr>1.4 Additional arguments &amp; control options</vt:lpstr>
      <vt:lpstr>1.4.1 Estimation method</vt:lpstr>
      <vt:lpstr>1.4.1 Estimation method</vt:lpstr>
      <vt:lpstr>1.4.2 Setting the priors</vt:lpstr>
      <vt:lpstr>1.4.2 Setting the priors</vt:lpstr>
      <vt:lpstr>1.4.2 Setting the priors</vt:lpstr>
      <vt:lpstr>1.5 Manipulating the posterior marginals </vt:lpstr>
      <vt:lpstr>1.5 Manipulating the posterior marginals </vt:lpstr>
      <vt:lpstr>1.6 Advanced features</vt:lpstr>
      <vt:lpstr>1.6.1 Several likelihoods</vt:lpstr>
      <vt:lpstr>1.6.1 Several likelihoods</vt:lpstr>
      <vt:lpstr>1.6.2 Copy model</vt:lpstr>
      <vt:lpstr>1.6.2 Copy model</vt:lpstr>
      <vt:lpstr>1.6.2 Copy model</vt:lpstr>
      <vt:lpstr>1.6.2 Copy model</vt:lpstr>
      <vt:lpstr>1.6.2 Copy model</vt:lpstr>
      <vt:lpstr>1.6.2 Copy model</vt:lpstr>
      <vt:lpstr>1.6.2 Copy model</vt:lpstr>
      <vt:lpstr>1.6.2 Copy model</vt:lpstr>
      <vt:lpstr>1.6.3 Replicate model</vt:lpstr>
      <vt:lpstr>1.6.3 Replicate model</vt:lpstr>
      <vt:lpstr>1.6.3 Replicate model</vt:lpstr>
      <vt:lpstr>1.6.3 Replicate model</vt:lpstr>
      <vt:lpstr>1.6.3 Replicate model</vt:lpstr>
      <vt:lpstr>1.6.4 Linear combinations of the latent effects</vt:lpstr>
      <vt:lpstr>1.6.4 Linear combinations of the latent effects</vt:lpstr>
      <vt:lpstr>1.6.5 Penalized complexity priors</vt:lpstr>
      <vt:lpstr>1.6.5 Penalized complexity priors</vt:lpstr>
      <vt:lpstr>1.6.5 Penalized complexity priors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The Integrated Nested Laplace Approximation and the R-INLA package</dc:title>
  <dc:creator>岡村 寛</dc:creator>
  <cp:lastModifiedBy>岡村 寛</cp:lastModifiedBy>
  <cp:revision>66</cp:revision>
  <dcterms:created xsi:type="dcterms:W3CDTF">2020-05-04T11:01:32Z</dcterms:created>
  <dcterms:modified xsi:type="dcterms:W3CDTF">2020-05-12T12:23:49Z</dcterms:modified>
</cp:coreProperties>
</file>