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62" r:id="rId6"/>
    <p:sldId id="265" r:id="rId7"/>
    <p:sldId id="264" r:id="rId8"/>
    <p:sldId id="266" r:id="rId9"/>
    <p:sldId id="267" r:id="rId10"/>
    <p:sldId id="268" r:id="rId11"/>
    <p:sldId id="271" r:id="rId12"/>
    <p:sldId id="272" r:id="rId13"/>
    <p:sldId id="273" r:id="rId14"/>
    <p:sldId id="259" r:id="rId15"/>
    <p:sldId id="274" r:id="rId16"/>
    <p:sldId id="275" r:id="rId17"/>
    <p:sldId id="276" r:id="rId18"/>
    <p:sldId id="277" r:id="rId19"/>
    <p:sldId id="278" r:id="rId20"/>
    <p:sldId id="279" r:id="rId21"/>
    <p:sldId id="280" r:id="rId22"/>
    <p:sldId id="281" r:id="rId23"/>
    <p:sldId id="284" r:id="rId24"/>
    <p:sldId id="283" r:id="rId25"/>
    <p:sldId id="282" r:id="rId26"/>
    <p:sldId id="285" r:id="rId27"/>
    <p:sldId id="286" r:id="rId28"/>
    <p:sldId id="287" r:id="rId29"/>
    <p:sldId id="297" r:id="rId30"/>
    <p:sldId id="288" r:id="rId31"/>
    <p:sldId id="289" r:id="rId32"/>
    <p:sldId id="291" r:id="rId33"/>
    <p:sldId id="293" r:id="rId34"/>
    <p:sldId id="292" r:id="rId35"/>
    <p:sldId id="294" r:id="rId36"/>
    <p:sldId id="295" r:id="rId37"/>
    <p:sldId id="296"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76233" autoAdjust="0"/>
  </p:normalViewPr>
  <p:slideViewPr>
    <p:cSldViewPr snapToGrid="0" showGuides="1">
      <p:cViewPr varScale="1">
        <p:scale>
          <a:sx n="54" d="100"/>
          <a:sy n="54" d="100"/>
        </p:scale>
        <p:origin x="628" y="52"/>
      </p:cViewPr>
      <p:guideLst>
        <p:guide orient="horz" pos="2183"/>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1A109-C073-4C39-BB77-2280D5D54B94}" type="datetimeFigureOut">
              <a:rPr kumimoji="1" lang="ja-JP" altLang="en-US" smtClean="0"/>
              <a:t>2020/7/26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288E3-29D9-474A-8AD1-9ED7202B85D4}" type="slidenum">
              <a:rPr kumimoji="1" lang="ja-JP" altLang="en-US" smtClean="0"/>
              <a:t>‹#›</a:t>
            </a:fld>
            <a:endParaRPr kumimoji="1" lang="ja-JP" altLang="en-US"/>
          </a:p>
        </p:txBody>
      </p:sp>
    </p:spTree>
    <p:extLst>
      <p:ext uri="{BB962C8B-B14F-4D97-AF65-F5344CB8AC3E}">
        <p14:creationId xmlns:p14="http://schemas.microsoft.com/office/powerpoint/2010/main" val="38217014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限られた計算リソースで非効率的に分布しているデータから効率よくパラメータを推定したい、というときの方法。</a:t>
            </a: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a:t>
            </a:fld>
            <a:endParaRPr kumimoji="1" lang="ja-JP" altLang="en-US"/>
          </a:p>
        </p:txBody>
      </p:sp>
    </p:spTree>
    <p:extLst>
      <p:ext uri="{BB962C8B-B14F-4D97-AF65-F5344CB8AC3E}">
        <p14:creationId xmlns:p14="http://schemas.microsoft.com/office/powerpoint/2010/main" val="1743813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Fig.4</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プラス記号</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（四角の中の＋で示した点）</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はサンプリングが不完全なために見逃した点</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S(s)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はこの長方形の中では</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０</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、それ以外の場所では</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１と定義する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この長方形内部のメッシュは、外に近い部分では</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小さな三角形が必要であり、徐々に大きな三角形</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としていく</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。これにより、確率的偏微分方程式の近似が安定していることが保証される。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4000" dirty="0"/>
              <a:t>欠測範囲があるデータから生成した事後平均では、欠測領域内では特徴量が欠落しているが、領域外では差はほとんどない。（そうかなぁ・・・？）</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12</a:t>
            </a:fld>
            <a:endParaRPr kumimoji="1" lang="ja-JP" altLang="en-US"/>
          </a:p>
        </p:txBody>
      </p:sp>
    </p:spTree>
    <p:extLst>
      <p:ext uri="{BB962C8B-B14F-4D97-AF65-F5344CB8AC3E}">
        <p14:creationId xmlns:p14="http://schemas.microsoft.com/office/powerpoint/2010/main" val="422379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今後の研究の方向性としては、良好な境界モデルを構築</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していきたい</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13</a:t>
            </a:fld>
            <a:endParaRPr kumimoji="1" lang="ja-JP" altLang="en-US"/>
          </a:p>
        </p:txBody>
      </p:sp>
    </p:spTree>
    <p:extLst>
      <p:ext uri="{BB962C8B-B14F-4D97-AF65-F5344CB8AC3E}">
        <p14:creationId xmlns:p14="http://schemas.microsoft.com/office/powerpoint/2010/main" val="362159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14</a:t>
            </a:fld>
            <a:endParaRPr kumimoji="1" lang="ja-JP" altLang="en-US"/>
          </a:p>
        </p:txBody>
      </p:sp>
    </p:spTree>
    <p:extLst>
      <p:ext uri="{BB962C8B-B14F-4D97-AF65-F5344CB8AC3E}">
        <p14:creationId xmlns:p14="http://schemas.microsoft.com/office/powerpoint/2010/main" val="400613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15</a:t>
            </a:fld>
            <a:endParaRPr kumimoji="1" lang="ja-JP" altLang="en-US"/>
          </a:p>
        </p:txBody>
      </p:sp>
    </p:spTree>
    <p:extLst>
      <p:ext uri="{BB962C8B-B14F-4D97-AF65-F5344CB8AC3E}">
        <p14:creationId xmlns:p14="http://schemas.microsoft.com/office/powerpoint/2010/main" val="114642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β0</a:t>
            </a:r>
            <a:r>
              <a:rPr kumimoji="1" lang="ja-JP" altLang="en-US"/>
              <a:t>＝</a:t>
            </a:r>
            <a:r>
              <a:rPr kumimoji="1" lang="en-US" altLang="ja-JP"/>
              <a:t>3</a:t>
            </a:r>
            <a:r>
              <a:rPr kumimoji="1" lang="ja-JP" altLang="en-US"/>
              <a:t>とした場合の期待値は</a:t>
            </a:r>
            <a:endParaRPr kumimoji="1" lang="en-US" altLang="ja-JP"/>
          </a:p>
          <a:p>
            <a:r>
              <a:rPr kumimoji="1" lang="en-US" altLang="ja-JP"/>
              <a:t>exp(beta0) * diff(range(win$x)) * diff(range(win$y))</a:t>
            </a:r>
          </a:p>
          <a:p>
            <a:r>
              <a:rPr kumimoji="1" lang="en-US" altLang="ja-JP"/>
              <a:t>## [1] 180.8</a:t>
            </a:r>
          </a:p>
          <a:p>
            <a:endParaRPr kumimoji="1" lang="en-US" altLang="ja-JP"/>
          </a:p>
          <a:p>
            <a:r>
              <a:rPr kumimoji="1" lang="en-US" altLang="ja-JP"/>
              <a:t>GLM</a:t>
            </a:r>
            <a:r>
              <a:rPr kumimoji="1" lang="ja-JP" altLang="en-US"/>
              <a:t>のような共変量が複数の関数を使用することも可能（第</a:t>
            </a:r>
            <a:r>
              <a:rPr kumimoji="1" lang="en-US" altLang="ja-JP"/>
              <a:t>4.2</a:t>
            </a:r>
            <a:r>
              <a:rPr kumimoji="1" lang="ja-JP" altLang="en-US"/>
              <a:t>節参照）</a:t>
            </a:r>
            <a:endParaRPr kumimoji="1" lang="en-US" altLang="ja-JP"/>
          </a:p>
          <a:p>
            <a:endParaRPr kumimoji="1" lang="en-US" altLang="ja-JP"/>
          </a:p>
          <a:p>
            <a:r>
              <a:rPr kumimoji="1" lang="ja-JP" altLang="en-US"/>
              <a:t>各パラメータはこれくらいの値で設定するのがちょうどよいくらい</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16</a:t>
            </a:fld>
            <a:endParaRPr kumimoji="1" lang="ja-JP" altLang="en-US"/>
          </a:p>
        </p:txBody>
      </p:sp>
    </p:spTree>
    <p:extLst>
      <p:ext uri="{BB962C8B-B14F-4D97-AF65-F5344CB8AC3E}">
        <p14:creationId xmlns:p14="http://schemas.microsoft.com/office/powerpoint/2010/main" val="2126904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シミュレートされた点の座標と数の取り出しは</a:t>
            </a:r>
            <a:endParaRPr kumimoji="1" lang="en-US" altLang="ja-JP"/>
          </a:p>
          <a:p>
            <a:r>
              <a:rPr kumimoji="1" lang="en-US" altLang="ja-JP"/>
              <a:t>xy &lt;- cbind(lg.s$x, lg.s$y)[, 2:1]</a:t>
            </a:r>
          </a:p>
          <a:p>
            <a:r>
              <a:rPr kumimoji="1" lang="en-US" altLang="ja-JP"/>
              <a:t>(n &lt;- nrow(xy))</a:t>
            </a:r>
          </a:p>
          <a:p>
            <a:r>
              <a:rPr kumimoji="1" lang="en-US" altLang="ja-JP"/>
              <a:t>## [1] 189</a:t>
            </a:r>
          </a:p>
          <a:p>
            <a:r>
              <a:rPr kumimoji="1" lang="ja-JP" altLang="en-US"/>
              <a:t>（</a:t>
            </a:r>
            <a:r>
              <a:rPr kumimoji="1" lang="en-US" altLang="ja-JP"/>
              <a:t>seed</a:t>
            </a:r>
            <a:r>
              <a:rPr kumimoji="1" lang="ja-JP" altLang="en-US"/>
              <a:t>によって点の数もけっこう変化する）</a:t>
            </a:r>
            <a:endParaRPr kumimoji="1" lang="en-US" altLang="ja-JP"/>
          </a:p>
          <a:p>
            <a:endParaRPr kumimoji="1" lang="en-US" altLang="ja-JP"/>
          </a:p>
          <a:p>
            <a:r>
              <a:rPr kumimoji="1" lang="ja-JP" altLang="en-US"/>
              <a:t>作図コードは</a:t>
            </a:r>
            <a:endParaRPr kumimoji="1" lang="en-US" altLang="ja-JP"/>
          </a:p>
          <a:p>
            <a:r>
              <a:rPr kumimoji="1" lang="en-US" altLang="ja-JP"/>
              <a:t>par(mfrow =c(1, 1), mar=c(0, 0, 0, 0))</a:t>
            </a:r>
          </a:p>
          <a:p>
            <a:r>
              <a:rPr kumimoji="1" lang="en-US" altLang="ja-JP"/>
              <a:t>book.plot.field(list(x = Lam$yrow, y = Lam$xcol, z = rf.s), xlim=c(0,3), ylim=c(0,3))points(xy, pch = 19) </a:t>
            </a:r>
          </a:p>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17</a:t>
            </a:fld>
            <a:endParaRPr kumimoji="1" lang="ja-JP" altLang="en-US"/>
          </a:p>
        </p:txBody>
      </p:sp>
    </p:spTree>
    <p:extLst>
      <p:ext uri="{BB962C8B-B14F-4D97-AF65-F5344CB8AC3E}">
        <p14:creationId xmlns:p14="http://schemas.microsoft.com/office/powerpoint/2010/main" val="382877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小さな第</a:t>
            </a:r>
            <a:r>
              <a:rPr kumimoji="1" lang="en-US" altLang="ja-JP"/>
              <a:t>1</a:t>
            </a:r>
            <a:r>
              <a:rPr kumimoji="1" lang="ja-JP" altLang="en-US"/>
              <a:t>の外側拡張のみを使用し、第</a:t>
            </a:r>
            <a:r>
              <a:rPr kumimoji="1" lang="en-US" altLang="ja-JP"/>
              <a:t>2</a:t>
            </a:r>
            <a:r>
              <a:rPr kumimoji="1" lang="ja-JP" altLang="en-US"/>
              <a:t>の外側拡張は使用しない</a:t>
            </a:r>
            <a:endParaRPr kumimoji="1" lang="en-US" altLang="ja-JP"/>
          </a:p>
          <a:p>
            <a:endParaRPr kumimoji="1" lang="en-US" altLang="ja-JP"/>
          </a:p>
          <a:p>
            <a:r>
              <a:rPr kumimoji="1" lang="ja-JP" altLang="en-US"/>
              <a:t>作図コードは</a:t>
            </a:r>
            <a:endParaRPr kumimoji="1" lang="en-US" altLang="ja-JP"/>
          </a:p>
          <a:p>
            <a:r>
              <a:rPr kumimoji="1" lang="en-US" altLang="ja-JP" b="0"/>
              <a:t>par(mar = c(0, 0, 0, 0))</a:t>
            </a:r>
          </a:p>
          <a:p>
            <a:r>
              <a:rPr kumimoji="1" lang="en-US" altLang="ja-JP" b="0"/>
              <a:t>plot(mesh, asp = 1, main = ‘’)</a:t>
            </a:r>
          </a:p>
          <a:p>
            <a:r>
              <a:rPr kumimoji="1" lang="en-US" altLang="ja-JP" b="0"/>
              <a:t>points(xy, col = 4, pch = 19)</a:t>
            </a:r>
          </a:p>
          <a:p>
            <a:r>
              <a:rPr kumimoji="1" lang="en-US" altLang="ja-JP" b="0"/>
              <a:t>lines(loc.d, col = 3)</a:t>
            </a:r>
            <a:endParaRPr kumimoji="1" lang="ja-JP" altLang="en-US" b="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18</a:t>
            </a:fld>
            <a:endParaRPr kumimoji="1" lang="ja-JP" altLang="en-US"/>
          </a:p>
        </p:txBody>
      </p:sp>
    </p:spTree>
    <p:extLst>
      <p:ext uri="{BB962C8B-B14F-4D97-AF65-F5344CB8AC3E}">
        <p14:creationId xmlns:p14="http://schemas.microsoft.com/office/powerpoint/2010/main" val="2403247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book.mesh.dual()</a:t>
            </a:r>
            <a:r>
              <a:rPr kumimoji="1" lang="ja-JP" altLang="en-US"/>
              <a:t>関数は，おまけファイルの　</a:t>
            </a:r>
            <a:r>
              <a:rPr kumimoji="1" lang="en-US" altLang="ja-JP"/>
              <a:t>spde-book-functions.R</a:t>
            </a:r>
            <a:r>
              <a:rPr kumimoji="1" lang="ja-JP" altLang="en-US"/>
              <a:t>　で定義されている。</a:t>
            </a:r>
            <a:endParaRPr kumimoji="1" lang="en-US" altLang="ja-JP"/>
          </a:p>
          <a:p>
            <a:endParaRPr kumimoji="1" lang="en-US" altLang="ja-JP"/>
          </a:p>
          <a:p>
            <a:r>
              <a:rPr kumimoji="1" lang="ja-JP" altLang="en-US"/>
              <a:t>ドメインポリゴンは次の</a:t>
            </a:r>
            <a:r>
              <a:rPr kumimoji="1" lang="en-US" altLang="ja-JP"/>
              <a:t>2</a:t>
            </a:r>
            <a:r>
              <a:rPr kumimoji="1" lang="ja-JP" altLang="en-US"/>
              <a:t>つの関数でクラスを</a:t>
            </a:r>
            <a:r>
              <a:rPr kumimoji="1" lang="en-US" altLang="ja-JP" sz="1200" kern="1200">
                <a:solidFill>
                  <a:schemeClr val="tx1"/>
                </a:solidFill>
                <a:effectLst/>
                <a:latin typeface="+mn-lt"/>
                <a:ea typeface="+mn-ea"/>
                <a:cs typeface="+mn-cs"/>
              </a:rPr>
              <a:t>SpatialPolygons</a:t>
            </a:r>
            <a:r>
              <a:rPr kumimoji="1" lang="ja-JP" altLang="en-US" sz="1200" kern="1200">
                <a:solidFill>
                  <a:schemeClr val="tx1"/>
                </a:solidFill>
                <a:effectLst/>
                <a:latin typeface="+mn-lt"/>
                <a:ea typeface="+mn-ea"/>
                <a:cs typeface="+mn-cs"/>
              </a:rPr>
              <a:t>に変換する</a:t>
            </a:r>
            <a:endParaRPr kumimoji="1" lang="en-US" altLang="ja-JP"/>
          </a:p>
          <a:p>
            <a:r>
              <a:rPr kumimoji="1" lang="en-US" altLang="ja-JP"/>
              <a:t>Polygons()</a:t>
            </a:r>
          </a:p>
          <a:p>
            <a:r>
              <a:rPr kumimoji="1" lang="en-US" altLang="ja-JP"/>
              <a:t>SpatialPolygons()</a:t>
            </a:r>
          </a:p>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19</a:t>
            </a:fld>
            <a:endParaRPr kumimoji="1" lang="ja-JP" altLang="en-US"/>
          </a:p>
        </p:txBody>
      </p:sp>
    </p:spTree>
    <p:extLst>
      <p:ext uri="{BB962C8B-B14F-4D97-AF65-F5344CB8AC3E}">
        <p14:creationId xmlns:p14="http://schemas.microsoft.com/office/powerpoint/2010/main" val="2288337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重みの合計値は</a:t>
            </a:r>
            <a:endParaRPr kumimoji="1" lang="en-US" altLang="ja-JP"/>
          </a:p>
          <a:p>
            <a:r>
              <a:rPr kumimoji="1" lang="en-US" altLang="ja-JP"/>
              <a:t>sum(w)</a:t>
            </a:r>
          </a:p>
          <a:p>
            <a:r>
              <a:rPr kumimoji="1" lang="en-US" altLang="ja-JP"/>
              <a:t>## [1] 9</a:t>
            </a:r>
          </a:p>
          <a:p>
            <a:endParaRPr kumimoji="1" lang="en-US" altLang="ja-JP"/>
          </a:p>
          <a:p>
            <a:r>
              <a:rPr kumimoji="1" lang="ja-JP" altLang="en-US"/>
              <a:t>重みがゼロの積分点（＝調査範囲外のメッシュ＝赤い点）の数は（本では）</a:t>
            </a:r>
            <a:r>
              <a:rPr kumimoji="1" lang="en-US" altLang="ja-JP"/>
              <a:t>294</a:t>
            </a:r>
            <a:r>
              <a:rPr kumimoji="1" lang="ja-JP" altLang="en-US"/>
              <a:t>点</a:t>
            </a:r>
          </a:p>
          <a:p>
            <a:r>
              <a:rPr kumimoji="1" lang="en-US" altLang="ja-JP"/>
              <a:t>table(w &gt; 0)</a:t>
            </a:r>
          </a:p>
          <a:p>
            <a:r>
              <a:rPr kumimoji="1" lang="en-US" altLang="ja-JP"/>
              <a:t>## FALSE TRUE</a:t>
            </a:r>
          </a:p>
          <a:p>
            <a:r>
              <a:rPr kumimoji="1" lang="en-US" altLang="ja-JP"/>
              <a:t>## 198 294</a:t>
            </a:r>
          </a:p>
          <a:p>
            <a:endParaRPr kumimoji="1" lang="en-US" altLang="ja-JP"/>
          </a:p>
          <a:p>
            <a:r>
              <a:rPr kumimoji="1" lang="ja-JP" altLang="en-US"/>
              <a:t>作図コードは</a:t>
            </a:r>
            <a:endParaRPr kumimoji="1" lang="en-US" altLang="ja-JP"/>
          </a:p>
          <a:p>
            <a:r>
              <a:rPr kumimoji="1" lang="en-US" altLang="ja-JP"/>
              <a:t>par(mar = c(2, 2, 1, 1), mgp = 2:0)</a:t>
            </a:r>
          </a:p>
          <a:p>
            <a:r>
              <a:rPr kumimoji="1" lang="en-US" altLang="ja-JP"/>
              <a:t>plot(mesh$loc, asp = 1, col = (w == 0) + 1, pch = 19, xlab = '', ylab = ‘’) </a:t>
            </a:r>
          </a:p>
          <a:p>
            <a:r>
              <a:rPr kumimoji="1" lang="en-US" altLang="ja-JP"/>
              <a:t>plot(dmesh, add = TRUE)</a:t>
            </a:r>
          </a:p>
          <a:p>
            <a:r>
              <a:rPr kumimoji="1" lang="en-US" altLang="ja-JP"/>
              <a:t>lines(loc.d, col = 3)</a:t>
            </a:r>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20</a:t>
            </a:fld>
            <a:endParaRPr kumimoji="1" lang="ja-JP" altLang="en-US"/>
          </a:p>
        </p:txBody>
      </p:sp>
    </p:spTree>
    <p:extLst>
      <p:ext uri="{BB962C8B-B14F-4D97-AF65-F5344CB8AC3E}">
        <p14:creationId xmlns:p14="http://schemas.microsoft.com/office/powerpoint/2010/main" val="236526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a:t>exposure</a:t>
            </a:r>
            <a:r>
              <a:rPr lang="ja-JP" altLang="en-US" sz="1200"/>
              <a:t>　の和訳不明、単語としては露光、暴露、など</a:t>
            </a:r>
            <a:r>
              <a:rPr lang="en-US" altLang="ja-JP" sz="1200"/>
              <a:t>…</a:t>
            </a:r>
            <a:r>
              <a:rPr lang="ja-JP" altLang="en-US" sz="1200"/>
              <a:t>？</a:t>
            </a:r>
            <a:endParaRPr lang="en-US" altLang="ja-JP" sz="1200"/>
          </a:p>
          <a:p>
            <a:endParaRPr kumimoji="1" lang="en-US" altLang="ja-JP" sz="1200"/>
          </a:p>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21</a:t>
            </a:fld>
            <a:endParaRPr kumimoji="1" lang="ja-JP" altLang="en-US"/>
          </a:p>
        </p:txBody>
      </p:sp>
    </p:spTree>
    <p:extLst>
      <p:ext uri="{BB962C8B-B14F-4D97-AF65-F5344CB8AC3E}">
        <p14:creationId xmlns:p14="http://schemas.microsoft.com/office/powerpoint/2010/main" val="199271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対数ガウス</a:t>
            </a:r>
            <a:r>
              <a:rPr kumimoji="1" lang="en-US" altLang="ja-JP" dirty="0"/>
              <a:t>Cox</a:t>
            </a:r>
            <a:r>
              <a:rPr kumimoji="1" lang="ja-JP" altLang="en-US" dirty="0"/>
              <a:t>過程</a:t>
            </a:r>
            <a:endParaRPr kumimoji="1" lang="en-US" altLang="ja-JP" dirty="0"/>
          </a:p>
          <a:p>
            <a:r>
              <a:rPr kumimoji="1" lang="ja-JP" altLang="en-US" dirty="0"/>
              <a:t>ある事象の発生率が時刻</a:t>
            </a:r>
            <a:r>
              <a:rPr kumimoji="1" lang="en-US" altLang="ja-JP" dirty="0"/>
              <a:t>t (or</a:t>
            </a:r>
            <a:r>
              <a:rPr kumimoji="1" lang="ja-JP" altLang="en-US" dirty="0"/>
              <a:t>平面</a:t>
            </a:r>
            <a:r>
              <a:rPr kumimoji="1" lang="en-US" altLang="ja-JP" dirty="0"/>
              <a:t>or</a:t>
            </a:r>
            <a:r>
              <a:rPr kumimoji="1" lang="ja-JP" altLang="en-US" dirty="0"/>
              <a:t>空間など）に依存したガウス過程</a:t>
            </a:r>
            <a:r>
              <a:rPr kumimoji="1" lang="en-US" altLang="ja-JP" dirty="0"/>
              <a:t>λ(t)</a:t>
            </a:r>
            <a:r>
              <a:rPr kumimoji="1" lang="ja-JP" altLang="en-US" dirty="0"/>
              <a:t>に従い変化していると考える。</a:t>
            </a:r>
            <a:endParaRPr kumimoji="1" lang="en-US" altLang="ja-JP" dirty="0"/>
          </a:p>
          <a:p>
            <a:r>
              <a:rPr kumimoji="1" lang="ja-JP" altLang="en-US" dirty="0"/>
              <a:t>　</a:t>
            </a:r>
            <a:r>
              <a:rPr kumimoji="1" lang="en-US" altLang="ja-JP" dirty="0"/>
              <a:t>λ(t)</a:t>
            </a:r>
            <a:r>
              <a:rPr kumimoji="1" lang="ja-JP" altLang="en-US" dirty="0"/>
              <a:t>＝</a:t>
            </a:r>
            <a:r>
              <a:rPr kumimoji="1" lang="en-US" altLang="ja-JP" dirty="0"/>
              <a:t>λ0</a:t>
            </a:r>
            <a:r>
              <a:rPr kumimoji="1" lang="ja-JP" altLang="en-US" dirty="0"/>
              <a:t>・</a:t>
            </a:r>
            <a:r>
              <a:rPr kumimoji="1" lang="en-US" altLang="ja-JP" dirty="0" err="1"/>
              <a:t>e</a:t>
            </a:r>
            <a:r>
              <a:rPr kumimoji="1" lang="en-US" altLang="ja-JP" baseline="30000" dirty="0" err="1"/>
              <a:t>f</a:t>
            </a:r>
            <a:r>
              <a:rPr kumimoji="1" lang="en-US" altLang="ja-JP" baseline="30000" dirty="0"/>
              <a:t>(</a:t>
            </a:r>
            <a:r>
              <a:rPr kumimoji="1" lang="en-US" altLang="ja-JP" baseline="30000"/>
              <a:t>t)</a:t>
            </a:r>
          </a:p>
          <a:p>
            <a:endParaRPr kumimoji="1" lang="en-US" altLang="ja-JP" baseline="30000"/>
          </a:p>
          <a:p>
            <a:r>
              <a:rPr kumimoji="1" lang="ja-JP" altLang="en-US" baseline="0"/>
              <a:t>各領域は複雑な多角形だが、基準点同士をつなぐ灰色の線で見ると各グリッドは全て三角形。</a:t>
            </a:r>
            <a:endParaRPr kumimoji="1" lang="en-US" altLang="ja-JP" baseline="0"/>
          </a:p>
          <a:p>
            <a:r>
              <a:rPr kumimoji="1" lang="ja-JP" altLang="en-US" baseline="0"/>
              <a:t>各辺の中央点と、灰色の三角形の重心を結ぶ線が領域の境界線。</a:t>
            </a:r>
            <a:endParaRPr kumimoji="1" lang="ja-JP" altLang="en-US" baseline="0"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a:t>
            </a:fld>
            <a:endParaRPr kumimoji="1" lang="ja-JP" altLang="en-US"/>
          </a:p>
        </p:txBody>
      </p:sp>
    </p:spTree>
    <p:extLst>
      <p:ext uri="{BB962C8B-B14F-4D97-AF65-F5344CB8AC3E}">
        <p14:creationId xmlns:p14="http://schemas.microsoft.com/office/powerpoint/2010/main" val="1585991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事後マージン</a:t>
            </a:r>
            <a:endParaRPr kumimoji="1" lang="en-US" altLang="ja-JP" sz="1200"/>
          </a:p>
          <a:p>
            <a:endParaRPr kumimoji="1" lang="en-US" altLang="ja-JP"/>
          </a:p>
          <a:p>
            <a:r>
              <a:rPr kumimoji="1" lang="ja-JP" altLang="en-US"/>
              <a:t>作図コードは</a:t>
            </a:r>
            <a:endParaRPr kumimoji="1" lang="en-US" altLang="ja-JP"/>
          </a:p>
          <a:p>
            <a:r>
              <a:rPr kumimoji="1" lang="en-US" altLang="ja-JP"/>
              <a:t>par(mfrow = c(1, 3), mar = c(3, 3, 1, 0.3), mgp = c(2, 1, 0)) </a:t>
            </a:r>
          </a:p>
          <a:p>
            <a:r>
              <a:rPr kumimoji="1" lang="en-US" altLang="ja-JP"/>
              <a:t>plot(pp.res$marginals.fixed[[1]], type = 'l', xlab = expression(beta[0]), ylab = 'Density’)</a:t>
            </a:r>
          </a:p>
          <a:p>
            <a:r>
              <a:rPr kumimoji="1" lang="en-US" altLang="ja-JP"/>
              <a:t>abline(v = beta0, col = 2)</a:t>
            </a:r>
          </a:p>
          <a:p>
            <a:r>
              <a:rPr kumimoji="1" lang="en-US" altLang="ja-JP"/>
              <a:t>plot(pp.res$marginals.hyperpar[[2]], type = 'l', xlab = expression(sigma), ylab = 'Density', xlim = c(0,2))</a:t>
            </a:r>
          </a:p>
          <a:p>
            <a:r>
              <a:rPr kumimoji="1" lang="en-US" altLang="ja-JP"/>
              <a:t>abline(v = sqrt(sigma2x), col = 2)</a:t>
            </a:r>
          </a:p>
          <a:p>
            <a:r>
              <a:rPr kumimoji="1" lang="en-US" altLang="ja-JP"/>
              <a:t>plot(pp.res$marginals.hyperpar[[1]], type = 'l', xlab = 'Nominal range', ylab = 'Density', xlim = c(0, 8))</a:t>
            </a:r>
          </a:p>
          <a:p>
            <a:r>
              <a:rPr kumimoji="1" lang="en-US" altLang="ja-JP"/>
              <a:t>abline(v = range, col = 2)</a:t>
            </a: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22</a:t>
            </a:fld>
            <a:endParaRPr kumimoji="1" lang="ja-JP" altLang="en-US"/>
          </a:p>
        </p:txBody>
      </p:sp>
    </p:spTree>
    <p:extLst>
      <p:ext uri="{BB962C8B-B14F-4D97-AF65-F5344CB8AC3E}">
        <p14:creationId xmlns:p14="http://schemas.microsoft.com/office/powerpoint/2010/main" val="372646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共変量の関数として期待される点の数は</a:t>
            </a:r>
            <a:endParaRPr kumimoji="1" lang="en-US" altLang="ja-JP"/>
          </a:p>
          <a:p>
            <a:r>
              <a:rPr kumimoji="1" lang="en-US" altLang="ja-JP"/>
              <a:t>sum(exp(beta0 + beta1 * gridcov) * diff(x0[1:2]) * diff(y0[1:2]))</a:t>
            </a:r>
          </a:p>
          <a:p>
            <a:r>
              <a:rPr kumimoji="1" lang="en-US" altLang="ja-JP"/>
              <a:t>## [1] 702.6</a:t>
            </a:r>
          </a:p>
          <a:p>
            <a:endParaRPr kumimoji="1" lang="en-US" altLang="ja-JP"/>
          </a:p>
          <a:p>
            <a:r>
              <a:rPr kumimoji="1" lang="en-US" altLang="ja-JP"/>
              <a:t>seed</a:t>
            </a:r>
            <a:r>
              <a:rPr kumimoji="1" lang="ja-JP" altLang="en-US"/>
              <a:t>は</a:t>
            </a:r>
            <a:r>
              <a:rPr kumimoji="1" lang="en-US" altLang="ja-JP"/>
              <a:t>1</a:t>
            </a:r>
            <a:r>
              <a:rPr kumimoji="1" lang="ja-JP" altLang="en-US"/>
              <a:t>とする</a:t>
            </a:r>
            <a:endParaRPr kumimoji="1" lang="en-US" altLang="ja-JP"/>
          </a:p>
          <a:p>
            <a:r>
              <a:rPr kumimoji="1" lang="en-US" altLang="ja-JP"/>
              <a:t>set.seed(1)</a:t>
            </a:r>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23</a:t>
            </a:fld>
            <a:endParaRPr kumimoji="1" lang="ja-JP" altLang="en-US"/>
          </a:p>
        </p:txBody>
      </p:sp>
    </p:spTree>
    <p:extLst>
      <p:ext uri="{BB962C8B-B14F-4D97-AF65-F5344CB8AC3E}">
        <p14:creationId xmlns:p14="http://schemas.microsoft.com/office/powerpoint/2010/main" val="809121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作図コード</a:t>
            </a:r>
            <a:endParaRPr kumimoji="1" lang="en-US" altLang="ja-JP" dirty="0"/>
          </a:p>
          <a:p>
            <a:r>
              <a:rPr kumimoji="1" lang="en-US" altLang="ja-JP" dirty="0"/>
              <a:t>par(</a:t>
            </a:r>
            <a:r>
              <a:rPr kumimoji="1" lang="en-US" altLang="ja-JP" dirty="0" err="1"/>
              <a:t>mfrow</a:t>
            </a:r>
            <a:r>
              <a:rPr kumimoji="1" lang="en-US" altLang="ja-JP" dirty="0"/>
              <a:t> = c(1, 2), mar = c(2, 1, 0.5, 4.5), </a:t>
            </a:r>
            <a:r>
              <a:rPr kumimoji="1" lang="en-US" altLang="ja-JP" dirty="0" err="1"/>
              <a:t>mgp</a:t>
            </a:r>
            <a:r>
              <a:rPr kumimoji="1" lang="en-US" altLang="ja-JP" dirty="0"/>
              <a:t> = c(1, 0.5, 0))</a:t>
            </a:r>
          </a:p>
          <a:p>
            <a:r>
              <a:rPr kumimoji="1" lang="en-US" altLang="ja-JP" dirty="0" err="1"/>
              <a:t>book.plot.field</a:t>
            </a:r>
            <a:r>
              <a:rPr kumimoji="1" lang="en-US" altLang="ja-JP" dirty="0"/>
              <a:t>(list(x = x0, y = y0, z = </a:t>
            </a:r>
            <a:r>
              <a:rPr kumimoji="1" lang="en-US" altLang="ja-JP" dirty="0" err="1"/>
              <a:t>gridcov</a:t>
            </a:r>
            <a:r>
              <a:rPr kumimoji="1" lang="en-US" altLang="ja-JP" dirty="0"/>
              <a:t>), </a:t>
            </a:r>
            <a:r>
              <a:rPr kumimoji="1" lang="en-US" altLang="ja-JP" dirty="0" err="1"/>
              <a:t>xlim</a:t>
            </a:r>
            <a:r>
              <a:rPr kumimoji="1" lang="en-US" altLang="ja-JP" dirty="0"/>
              <a:t> = c(0, 3),  </a:t>
            </a:r>
            <a:r>
              <a:rPr kumimoji="1" lang="en-US" altLang="ja-JP" dirty="0" err="1"/>
              <a:t>ylim</a:t>
            </a:r>
            <a:r>
              <a:rPr kumimoji="1" lang="en-US" altLang="ja-JP" dirty="0"/>
              <a:t> = c(0, 3))</a:t>
            </a:r>
          </a:p>
          <a:p>
            <a:r>
              <a:rPr kumimoji="1" lang="en-US" altLang="ja-JP" dirty="0" err="1"/>
              <a:t>book.plot.field</a:t>
            </a:r>
            <a:r>
              <a:rPr kumimoji="1" lang="en-US" altLang="ja-JP" dirty="0"/>
              <a:t>(list(x = x0, y = y0, z = log(</a:t>
            </a:r>
            <a:r>
              <a:rPr kumimoji="1" lang="en-US" altLang="ja-JP" dirty="0" err="1"/>
              <a:t>attr</a:t>
            </a:r>
            <a:r>
              <a:rPr kumimoji="1" lang="en-US" altLang="ja-JP" dirty="0"/>
              <a:t>(</a:t>
            </a:r>
            <a:r>
              <a:rPr kumimoji="1" lang="en-US" altLang="ja-JP" dirty="0" err="1"/>
              <a:t>lg.s.c</a:t>
            </a:r>
            <a:r>
              <a:rPr kumimoji="1" lang="en-US" altLang="ja-JP" dirty="0"/>
              <a:t>, 'Lambda')$v)), </a:t>
            </a:r>
            <a:r>
              <a:rPr kumimoji="1" lang="en-US" altLang="ja-JP" dirty="0" err="1"/>
              <a:t>xlim</a:t>
            </a:r>
            <a:r>
              <a:rPr kumimoji="1" lang="en-US" altLang="ja-JP" dirty="0"/>
              <a:t> = c(0, 3), </a:t>
            </a:r>
            <a:r>
              <a:rPr kumimoji="1" lang="en-US" altLang="ja-JP" dirty="0" err="1"/>
              <a:t>ylim</a:t>
            </a:r>
            <a:r>
              <a:rPr kumimoji="1" lang="en-US" altLang="ja-JP" dirty="0"/>
              <a:t> = c(0, 3))  </a:t>
            </a:r>
          </a:p>
          <a:p>
            <a:r>
              <a:rPr kumimoji="1" lang="en-US" altLang="ja-JP" dirty="0"/>
              <a:t>points(</a:t>
            </a:r>
            <a:r>
              <a:rPr kumimoji="1" lang="en-US" altLang="ja-JP" dirty="0" err="1"/>
              <a:t>xy.c</a:t>
            </a:r>
            <a:r>
              <a:rPr kumimoji="1" lang="en-US" altLang="ja-JP" dirty="0"/>
              <a:t>, </a:t>
            </a:r>
            <a:r>
              <a:rPr kumimoji="1" lang="en-US" altLang="ja-JP" dirty="0" err="1"/>
              <a:t>pch</a:t>
            </a:r>
            <a:r>
              <a:rPr kumimoji="1" lang="en-US" altLang="ja-JP" dirty="0"/>
              <a:t> = 19)</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24</a:t>
            </a:fld>
            <a:endParaRPr kumimoji="1" lang="ja-JP" altLang="en-US"/>
          </a:p>
        </p:txBody>
      </p:sp>
    </p:spTree>
    <p:extLst>
      <p:ext uri="{BB962C8B-B14F-4D97-AF65-F5344CB8AC3E}">
        <p14:creationId xmlns:p14="http://schemas.microsoft.com/office/powerpoint/2010/main" val="2735405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25</a:t>
            </a:fld>
            <a:endParaRPr kumimoji="1" lang="ja-JP" altLang="en-US"/>
          </a:p>
        </p:txBody>
      </p:sp>
    </p:spTree>
    <p:extLst>
      <p:ext uri="{BB962C8B-B14F-4D97-AF65-F5344CB8AC3E}">
        <p14:creationId xmlns:p14="http://schemas.microsoft.com/office/powerpoint/2010/main" val="2565006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作図コードは</a:t>
            </a:r>
            <a:endParaRPr kumimoji="1" lang="en-US" altLang="ja-JP" b="1" dirty="0"/>
          </a:p>
          <a:p>
            <a:r>
              <a:rPr kumimoji="1" lang="en-US" altLang="ja-JP" b="0" dirty="0"/>
              <a:t>par(</a:t>
            </a:r>
            <a:r>
              <a:rPr kumimoji="1" lang="en-US" altLang="ja-JP" b="0" dirty="0" err="1"/>
              <a:t>mfrow</a:t>
            </a:r>
            <a:r>
              <a:rPr kumimoji="1" lang="en-US" altLang="ja-JP" b="0" dirty="0"/>
              <a:t> = c(2, 2), mar = c(3, 3, 1, 0.3), </a:t>
            </a:r>
            <a:r>
              <a:rPr kumimoji="1" lang="en-US" altLang="ja-JP" b="0" dirty="0" err="1"/>
              <a:t>mgp</a:t>
            </a:r>
            <a:r>
              <a:rPr kumimoji="1" lang="en-US" altLang="ja-JP" b="0" dirty="0"/>
              <a:t> = c(2, 1, 0)) </a:t>
            </a:r>
          </a:p>
          <a:p>
            <a:r>
              <a:rPr kumimoji="1" lang="en-US" altLang="ja-JP" b="0" dirty="0"/>
              <a:t>plot(</a:t>
            </a:r>
            <a:r>
              <a:rPr kumimoji="1" lang="en-US" altLang="ja-JP" b="0" dirty="0" err="1"/>
              <a:t>pp.c.res$marginals.fix</a:t>
            </a:r>
            <a:r>
              <a:rPr kumimoji="1" lang="en-US" altLang="ja-JP" b="0" dirty="0"/>
              <a:t>[[1]], type = 'l', </a:t>
            </a:r>
            <a:r>
              <a:rPr kumimoji="1" lang="en-US" altLang="ja-JP" b="0" dirty="0" err="1"/>
              <a:t>ylab</a:t>
            </a:r>
            <a:r>
              <a:rPr kumimoji="1" lang="en-US" altLang="ja-JP" b="0" dirty="0"/>
              <a:t> = 'Density',   </a:t>
            </a:r>
            <a:r>
              <a:rPr kumimoji="1" lang="en-US" altLang="ja-JP" b="0" dirty="0" err="1"/>
              <a:t>xlab</a:t>
            </a:r>
            <a:r>
              <a:rPr kumimoji="1" lang="en-US" altLang="ja-JP" b="0" dirty="0"/>
              <a:t> = expression(beta[0]))</a:t>
            </a:r>
          </a:p>
          <a:p>
            <a:r>
              <a:rPr kumimoji="1" lang="en-US" altLang="ja-JP" b="0" dirty="0" err="1"/>
              <a:t>abline</a:t>
            </a:r>
            <a:r>
              <a:rPr kumimoji="1" lang="en-US" altLang="ja-JP" b="0" dirty="0"/>
              <a:t>(v = beta0, col = 2)</a:t>
            </a:r>
          </a:p>
          <a:p>
            <a:r>
              <a:rPr kumimoji="1" lang="en-US" altLang="ja-JP" b="0" dirty="0"/>
              <a:t>plot(</a:t>
            </a:r>
            <a:r>
              <a:rPr kumimoji="1" lang="en-US" altLang="ja-JP" b="0" dirty="0" err="1"/>
              <a:t>pp.c.res$marginals.fix</a:t>
            </a:r>
            <a:r>
              <a:rPr kumimoji="1" lang="en-US" altLang="ja-JP" b="0" dirty="0"/>
              <a:t>[[2]], type = 'l', </a:t>
            </a:r>
            <a:r>
              <a:rPr kumimoji="1" lang="en-US" altLang="ja-JP" b="0" dirty="0" err="1"/>
              <a:t>ylab</a:t>
            </a:r>
            <a:r>
              <a:rPr kumimoji="1" lang="en-US" altLang="ja-JP" b="0" dirty="0"/>
              <a:t> = 'Density',   </a:t>
            </a:r>
            <a:r>
              <a:rPr kumimoji="1" lang="en-US" altLang="ja-JP" b="0" dirty="0" err="1"/>
              <a:t>xlab</a:t>
            </a:r>
            <a:r>
              <a:rPr kumimoji="1" lang="en-US" altLang="ja-JP" b="0" dirty="0"/>
              <a:t> = expression(beta[1]))</a:t>
            </a:r>
          </a:p>
          <a:p>
            <a:r>
              <a:rPr kumimoji="1" lang="en-US" altLang="ja-JP" b="0" dirty="0" err="1"/>
              <a:t>abline</a:t>
            </a:r>
            <a:r>
              <a:rPr kumimoji="1" lang="en-US" altLang="ja-JP" b="0" dirty="0"/>
              <a:t>(v = beta1, col = 2)</a:t>
            </a:r>
          </a:p>
          <a:p>
            <a:r>
              <a:rPr kumimoji="1" lang="en-US" altLang="ja-JP" b="0" dirty="0"/>
              <a:t>plot(</a:t>
            </a:r>
            <a:r>
              <a:rPr kumimoji="1" lang="en-US" altLang="ja-JP" b="0" dirty="0" err="1"/>
              <a:t>pp.c.res$marginals.hyperpar</a:t>
            </a:r>
            <a:r>
              <a:rPr kumimoji="1" lang="en-US" altLang="ja-JP" b="0" dirty="0"/>
              <a:t>[[2]], type = 'l', </a:t>
            </a:r>
            <a:r>
              <a:rPr kumimoji="1" lang="en-US" altLang="ja-JP" b="0" dirty="0" err="1"/>
              <a:t>ylab</a:t>
            </a:r>
            <a:r>
              <a:rPr kumimoji="1" lang="en-US" altLang="ja-JP" b="0" dirty="0"/>
              <a:t> = 'Density',   </a:t>
            </a:r>
            <a:r>
              <a:rPr kumimoji="1" lang="en-US" altLang="ja-JP" b="0" dirty="0" err="1"/>
              <a:t>xlab</a:t>
            </a:r>
            <a:r>
              <a:rPr kumimoji="1" lang="en-US" altLang="ja-JP" b="0" dirty="0"/>
              <a:t> = expression(sigma), </a:t>
            </a:r>
            <a:r>
              <a:rPr kumimoji="1" lang="en-US" altLang="ja-JP" b="0" dirty="0" err="1"/>
              <a:t>xlim</a:t>
            </a:r>
            <a:r>
              <a:rPr kumimoji="1" lang="en-US" altLang="ja-JP" b="0" dirty="0"/>
              <a:t> = c(0, 2))</a:t>
            </a:r>
          </a:p>
          <a:p>
            <a:r>
              <a:rPr kumimoji="1" lang="en-US" altLang="ja-JP" b="0" dirty="0" err="1"/>
              <a:t>abline</a:t>
            </a:r>
            <a:r>
              <a:rPr kumimoji="1" lang="en-US" altLang="ja-JP" b="0" dirty="0"/>
              <a:t>(v = sqrt(sigma2x), col = 2)</a:t>
            </a:r>
          </a:p>
          <a:p>
            <a:r>
              <a:rPr kumimoji="1" lang="en-US" altLang="ja-JP" b="0" dirty="0"/>
              <a:t>plot(</a:t>
            </a:r>
            <a:r>
              <a:rPr kumimoji="1" lang="en-US" altLang="ja-JP" b="0" dirty="0" err="1"/>
              <a:t>pp.c.res$marginals.hyperpar</a:t>
            </a:r>
            <a:r>
              <a:rPr kumimoji="1" lang="en-US" altLang="ja-JP" b="0" dirty="0"/>
              <a:t>[[1]], type = 'l', </a:t>
            </a:r>
            <a:r>
              <a:rPr kumimoji="1" lang="en-US" altLang="ja-JP" b="0" dirty="0" err="1"/>
              <a:t>ylab</a:t>
            </a:r>
            <a:r>
              <a:rPr kumimoji="1" lang="en-US" altLang="ja-JP" b="0" dirty="0"/>
              <a:t> = 'Density',  </a:t>
            </a:r>
            <a:r>
              <a:rPr kumimoji="1" lang="en-US" altLang="ja-JP" b="0" dirty="0" err="1"/>
              <a:t>xlab</a:t>
            </a:r>
            <a:r>
              <a:rPr kumimoji="1" lang="en-US" altLang="ja-JP" b="0" dirty="0"/>
              <a:t> = "Spatial range", </a:t>
            </a:r>
            <a:r>
              <a:rPr kumimoji="1" lang="en-US" altLang="ja-JP" b="0" dirty="0" err="1"/>
              <a:t>xlim</a:t>
            </a:r>
            <a:r>
              <a:rPr kumimoji="1" lang="en-US" altLang="ja-JP" b="0" dirty="0"/>
              <a:t> = c(0, 10))</a:t>
            </a:r>
          </a:p>
          <a:p>
            <a:r>
              <a:rPr kumimoji="1" lang="en-US" altLang="ja-JP" b="0" dirty="0" err="1"/>
              <a:t>abline</a:t>
            </a:r>
            <a:r>
              <a:rPr kumimoji="1" lang="en-US" altLang="ja-JP" b="0" dirty="0"/>
              <a:t>(v = range, col = 2)</a:t>
            </a: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26</a:t>
            </a:fld>
            <a:endParaRPr kumimoji="1" lang="ja-JP" altLang="en-US"/>
          </a:p>
        </p:txBody>
      </p:sp>
    </p:spTree>
    <p:extLst>
      <p:ext uri="{BB962C8B-B14F-4D97-AF65-F5344CB8AC3E}">
        <p14:creationId xmlns:p14="http://schemas.microsoft.com/office/powerpoint/2010/main" val="1835626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欲しいデータが多いところほど調査が密になりやすい</a:t>
            </a:r>
            <a:endParaRPr kumimoji="1" lang="en-US" altLang="ja-JP" dirty="0"/>
          </a:p>
          <a:p>
            <a:endParaRPr kumimoji="1" lang="en-US" altLang="ja-JP" dirty="0"/>
          </a:p>
          <a:p>
            <a:r>
              <a:rPr kumimoji="1" lang="ja-JP" altLang="en-US" dirty="0"/>
              <a:t>優先サンプリング問題に対する</a:t>
            </a:r>
            <a:r>
              <a:rPr kumimoji="1" lang="en-US" altLang="ja-JP" dirty="0"/>
              <a:t>INLA</a:t>
            </a:r>
            <a:r>
              <a:rPr kumimoji="1" lang="ja-JP" altLang="en-US" dirty="0"/>
              <a:t>の使用例は、</a:t>
            </a:r>
            <a:r>
              <a:rPr kumimoji="1" lang="en-US" altLang="ja-JP" dirty="0"/>
              <a:t>R-INLA</a:t>
            </a:r>
            <a:r>
              <a:rPr kumimoji="1" lang="ja-JP" altLang="en-US" dirty="0"/>
              <a:t>の</a:t>
            </a:r>
            <a:r>
              <a:rPr kumimoji="1" lang="en-US" altLang="ja-JP" dirty="0"/>
              <a:t>Web</a:t>
            </a:r>
            <a:r>
              <a:rPr kumimoji="1" lang="ja-JP" altLang="en-US" dirty="0"/>
              <a:t>ページ（</a:t>
            </a:r>
            <a:r>
              <a:rPr kumimoji="1" lang="en-US" altLang="ja-JP" dirty="0"/>
              <a:t>http://www.r-inla.org/examples/case-studies/diggle09</a:t>
            </a:r>
            <a:r>
              <a:rPr kumimoji="1" lang="ja-JP" altLang="en-US" dirty="0"/>
              <a:t>）で入手可能</a:t>
            </a:r>
            <a:endParaRPr kumimoji="1" lang="en-US" altLang="ja-JP" dirty="0"/>
          </a:p>
          <a:p>
            <a:r>
              <a:rPr kumimoji="1" lang="ja-JP" altLang="en-US" dirty="0"/>
              <a:t>ここでは、潜在乱数場に</a:t>
            </a:r>
            <a:r>
              <a:rPr kumimoji="1" lang="en-US" altLang="ja-JP" dirty="0"/>
              <a:t>2</a:t>
            </a:r>
            <a:r>
              <a:rPr kumimoji="1" lang="ja-JP" altLang="en-US" dirty="0"/>
              <a:t>次元ランダムウォークモデルを使用、モデルは</a:t>
            </a:r>
            <a:r>
              <a:rPr kumimoji="1" lang="en-US" altLang="ja-JP" dirty="0"/>
              <a:t>SPDE</a:t>
            </a:r>
            <a:r>
              <a:rPr kumimoji="1" lang="ja-JP" altLang="en-US" dirty="0"/>
              <a:t>を用いた優先サンプリングの下での地理統計学的推論を考慮している。</a:t>
            </a: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27</a:t>
            </a:fld>
            <a:endParaRPr kumimoji="1" lang="ja-JP" altLang="en-US"/>
          </a:p>
        </p:txBody>
      </p:sp>
    </p:spTree>
    <p:extLst>
      <p:ext uri="{BB962C8B-B14F-4D97-AF65-F5344CB8AC3E}">
        <p14:creationId xmlns:p14="http://schemas.microsoft.com/office/powerpoint/2010/main" val="1647720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28</a:t>
            </a:fld>
            <a:endParaRPr kumimoji="1" lang="ja-JP" altLang="en-US"/>
          </a:p>
        </p:txBody>
      </p:sp>
    </p:spTree>
    <p:extLst>
      <p:ext uri="{BB962C8B-B14F-4D97-AF65-F5344CB8AC3E}">
        <p14:creationId xmlns:p14="http://schemas.microsoft.com/office/powerpoint/2010/main" val="3201423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29</a:t>
            </a:fld>
            <a:endParaRPr kumimoji="1" lang="ja-JP" altLang="en-US"/>
          </a:p>
        </p:txBody>
      </p:sp>
    </p:spTree>
    <p:extLst>
      <p:ext uri="{BB962C8B-B14F-4D97-AF65-F5344CB8AC3E}">
        <p14:creationId xmlns:p14="http://schemas.microsoft.com/office/powerpoint/2010/main" val="3954653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ea typeface="游明朝" panose="02020400000000000000" pitchFamily="18" charset="-128"/>
                <a:cs typeface="Times New Roman" panose="02020603050405020304" pitchFamily="18" charset="0"/>
              </a:rPr>
              <a:t>1/σ</a:t>
            </a:r>
            <a:r>
              <a:rPr lang="en-US" altLang="ja-JP" sz="1800" baseline="30000" dirty="0">
                <a:effectLst/>
                <a:ea typeface="游明朝" panose="02020400000000000000" pitchFamily="18" charset="-128"/>
                <a:cs typeface="Times New Roman" panose="02020603050405020304" pitchFamily="18" charset="0"/>
              </a:rPr>
              <a:t>2</a:t>
            </a:r>
            <a:r>
              <a:rPr lang="en-US" altLang="ja-JP" sz="1800" baseline="-25000" dirty="0">
                <a:effectLst/>
                <a:ea typeface="游明朝" panose="02020400000000000000" pitchFamily="18" charset="-128"/>
                <a:cs typeface="Times New Roman" panose="02020603050405020304" pitchFamily="18" charset="0"/>
              </a:rPr>
              <a:t>y</a:t>
            </a:r>
            <a:r>
              <a:rPr lang="en-US" altLang="ja-JP" sz="1800" dirty="0">
                <a:effectLst/>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ガウス観測の精度</a:t>
            </a:r>
            <a:endParaRPr lang="en-US" altLang="ja-JP" sz="1800" dirty="0">
              <a:effectLst/>
              <a:ea typeface="游明朝" panose="02020400000000000000" pitchFamily="18" charset="-128"/>
              <a:cs typeface="Times New Roman" panose="02020603050405020304" pitchFamily="18" charset="0"/>
            </a:endParaRPr>
          </a:p>
          <a:p>
            <a:endParaRPr kumimoji="1" lang="en-US" altLang="ja-JP" sz="1800" dirty="0">
              <a:effectLst/>
              <a:ea typeface="游明朝" panose="02020400000000000000" pitchFamily="18" charset="-128"/>
              <a:cs typeface="Times New Roman" panose="02020603050405020304" pitchFamily="18" charset="0"/>
            </a:endParaRPr>
          </a:p>
          <a:p>
            <a:r>
              <a:rPr kumimoji="1" lang="ja-JP" altLang="en-US" sz="1800" dirty="0">
                <a:effectLst/>
                <a:ea typeface="游明朝" panose="02020400000000000000" pitchFamily="18" charset="-128"/>
                <a:cs typeface="Times New Roman" panose="02020603050405020304" pitchFamily="18" charset="0"/>
              </a:rPr>
              <a:t>表の作成コード</a:t>
            </a:r>
            <a:endParaRPr kumimoji="1" lang="en-US" altLang="ja-JP" sz="1800" dirty="0">
              <a:effectLst/>
              <a:ea typeface="游明朝" panose="02020400000000000000" pitchFamily="18" charset="-128"/>
              <a:cs typeface="Times New Roman" panose="02020603050405020304" pitchFamily="18" charset="0"/>
            </a:endParaRPr>
          </a:p>
          <a:p>
            <a:r>
              <a:rPr kumimoji="1" lang="en-US" altLang="ja-JP" dirty="0" err="1"/>
              <a:t>tab.ppres</a:t>
            </a:r>
            <a:r>
              <a:rPr kumimoji="1" lang="en-US" altLang="ja-JP" dirty="0"/>
              <a:t> &lt;- </a:t>
            </a:r>
            <a:r>
              <a:rPr kumimoji="1" lang="en-US" altLang="ja-JP" dirty="0" err="1"/>
              <a:t>cbind</a:t>
            </a:r>
            <a:r>
              <a:rPr kumimoji="1" lang="en-US" altLang="ja-JP" dirty="0"/>
              <a:t>(  Parameters = c("$\\beta_0^y$", "$1/\\sigma^2_y$"),   True = c(beta0y = beta0.y, </a:t>
            </a:r>
            <a:r>
              <a:rPr kumimoji="1" lang="en-US" altLang="ja-JP" dirty="0" err="1"/>
              <a:t>prec.y</a:t>
            </a:r>
            <a:r>
              <a:rPr kumimoji="1" lang="en-US" altLang="ja-JP" dirty="0"/>
              <a:t> = </a:t>
            </a:r>
            <a:r>
              <a:rPr kumimoji="1" lang="en-US" altLang="ja-JP" dirty="0" err="1"/>
              <a:t>prec.y</a:t>
            </a:r>
            <a:r>
              <a:rPr kumimoji="1" lang="en-US" altLang="ja-JP" dirty="0"/>
              <a:t>),   </a:t>
            </a:r>
            <a:r>
              <a:rPr kumimoji="1" lang="en-US" altLang="ja-JP" dirty="0" err="1"/>
              <a:t>rbind</a:t>
            </a:r>
            <a:r>
              <a:rPr kumimoji="1" lang="en-US" altLang="ja-JP" dirty="0"/>
              <a:t>(</a:t>
            </a:r>
            <a:r>
              <a:rPr kumimoji="1" lang="en-US" altLang="ja-JP" dirty="0" err="1"/>
              <a:t>u.res$summary.fixed</a:t>
            </a:r>
            <a:r>
              <a:rPr kumimoji="1" lang="en-US" altLang="ja-JP" dirty="0"/>
              <a:t>[, c(1:3,5)], </a:t>
            </a:r>
            <a:r>
              <a:rPr kumimoji="1" lang="en-US" altLang="ja-JP" dirty="0" err="1"/>
              <a:t>u.res$summary.hyperpar</a:t>
            </a:r>
            <a:r>
              <a:rPr kumimoji="1" lang="en-US" altLang="ja-JP" dirty="0"/>
              <a:t>[1, c(1:3,5)]))</a:t>
            </a:r>
          </a:p>
          <a:p>
            <a:r>
              <a:rPr kumimoji="1" lang="en-US" altLang="ja-JP" dirty="0"/>
              <a:t>#Column names</a:t>
            </a:r>
          </a:p>
          <a:p>
            <a:r>
              <a:rPr kumimoji="1" lang="en-US" altLang="ja-JP" dirty="0"/>
              <a:t>names(</a:t>
            </a:r>
            <a:r>
              <a:rPr kumimoji="1" lang="en-US" altLang="ja-JP" dirty="0" err="1"/>
              <a:t>tab.ppres</a:t>
            </a:r>
            <a:r>
              <a:rPr kumimoji="1" lang="en-US" altLang="ja-JP" dirty="0"/>
              <a:t>) &lt;- c("Parameter", "True", "Mean", "St. Dev.",  "2.5\\% quant.", "97.5\\% quant.")</a:t>
            </a:r>
          </a:p>
          <a:p>
            <a:r>
              <a:rPr kumimoji="1" lang="en-US" altLang="ja-JP" dirty="0" err="1"/>
              <a:t>knitr</a:t>
            </a:r>
            <a:r>
              <a:rPr kumimoji="1" lang="en-US" altLang="ja-JP" dirty="0"/>
              <a:t>::</a:t>
            </a:r>
            <a:r>
              <a:rPr kumimoji="1" lang="en-US" altLang="ja-JP" dirty="0" err="1"/>
              <a:t>kable</a:t>
            </a:r>
            <a:r>
              <a:rPr kumimoji="1" lang="en-US" altLang="ja-JP" dirty="0"/>
              <a:t>(</a:t>
            </a:r>
            <a:r>
              <a:rPr kumimoji="1" lang="en-US" altLang="ja-JP" dirty="0" err="1"/>
              <a:t>tab.ppres,row.names</a:t>
            </a:r>
            <a:r>
              <a:rPr kumimoji="1" lang="en-US" altLang="ja-JP" dirty="0"/>
              <a:t> = FALSE,  caption = "Posterior modes of some of the model parameters.",  format = "</a:t>
            </a:r>
            <a:r>
              <a:rPr kumimoji="1" lang="en-US" altLang="ja-JP" dirty="0" err="1"/>
              <a:t>pandoc</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30</a:t>
            </a:fld>
            <a:endParaRPr kumimoji="1" lang="ja-JP" altLang="en-US"/>
          </a:p>
        </p:txBody>
      </p:sp>
    </p:spTree>
    <p:extLst>
      <p:ext uri="{BB962C8B-B14F-4D97-AF65-F5344CB8AC3E}">
        <p14:creationId xmlns:p14="http://schemas.microsoft.com/office/powerpoint/2010/main" val="2114056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作図コード</a:t>
            </a:r>
            <a:endParaRPr kumimoji="1" lang="en-US" altLang="ja-JP" dirty="0"/>
          </a:p>
          <a:p>
            <a:endParaRPr kumimoji="1" lang="en-US" altLang="ja-JP" dirty="0"/>
          </a:p>
          <a:p>
            <a:r>
              <a:rPr kumimoji="1" lang="en-US" altLang="ja-JP" dirty="0"/>
              <a:t>par(</a:t>
            </a:r>
            <a:r>
              <a:rPr kumimoji="1" lang="en-US" altLang="ja-JP" dirty="0" err="1"/>
              <a:t>mfrow</a:t>
            </a:r>
            <a:r>
              <a:rPr kumimoji="1" lang="en-US" altLang="ja-JP" dirty="0"/>
              <a:t> = c(1, 3), mar = c(3, 3, 0.3, 0.3), </a:t>
            </a:r>
            <a:r>
              <a:rPr kumimoji="1" lang="en-US" altLang="ja-JP" dirty="0" err="1"/>
              <a:t>mgp</a:t>
            </a:r>
            <a:r>
              <a:rPr kumimoji="1" lang="en-US" altLang="ja-JP" dirty="0"/>
              <a:t> = c(2, 1, 0))</a:t>
            </a:r>
          </a:p>
          <a:p>
            <a:r>
              <a:rPr kumimoji="1" lang="en-US" altLang="ja-JP" dirty="0" err="1"/>
              <a:t>marg.sigma</a:t>
            </a:r>
            <a:r>
              <a:rPr kumimoji="1" lang="en-US" altLang="ja-JP" dirty="0"/>
              <a:t> &lt;- </a:t>
            </a:r>
            <a:r>
              <a:rPr kumimoji="1" lang="en-US" altLang="ja-JP" dirty="0" err="1"/>
              <a:t>inla.tmarginal</a:t>
            </a:r>
            <a:r>
              <a:rPr kumimoji="1" lang="en-US" altLang="ja-JP" dirty="0"/>
              <a:t>(function(x) sqrt(1 / x),  </a:t>
            </a:r>
            <a:r>
              <a:rPr kumimoji="1" lang="en-US" altLang="ja-JP" dirty="0" err="1"/>
              <a:t>u.res$marginals.hyperpar</a:t>
            </a:r>
            <a:r>
              <a:rPr kumimoji="1" lang="en-US" altLang="ja-JP" dirty="0"/>
              <a:t>[[1]])</a:t>
            </a:r>
          </a:p>
          <a:p>
            <a:r>
              <a:rPr kumimoji="1" lang="en-US" altLang="ja-JP" dirty="0"/>
              <a:t>plot(</a:t>
            </a:r>
            <a:r>
              <a:rPr kumimoji="1" lang="en-US" altLang="ja-JP" dirty="0" err="1"/>
              <a:t>marg.sigma</a:t>
            </a:r>
            <a:r>
              <a:rPr kumimoji="1" lang="en-US" altLang="ja-JP" dirty="0"/>
              <a:t>, type = 'l', </a:t>
            </a:r>
            <a:r>
              <a:rPr kumimoji="1" lang="en-US" altLang="ja-JP" dirty="0" err="1"/>
              <a:t>ylab</a:t>
            </a:r>
            <a:r>
              <a:rPr kumimoji="1" lang="en-US" altLang="ja-JP" dirty="0"/>
              <a:t> = 'Density', </a:t>
            </a:r>
            <a:r>
              <a:rPr kumimoji="1" lang="en-US" altLang="ja-JP" dirty="0" err="1"/>
              <a:t>xlab</a:t>
            </a:r>
            <a:r>
              <a:rPr kumimoji="1" lang="en-US" altLang="ja-JP" dirty="0"/>
              <a:t> = expression(sigma)) </a:t>
            </a:r>
          </a:p>
          <a:p>
            <a:r>
              <a:rPr kumimoji="1" lang="en-US" altLang="ja-JP" dirty="0" err="1"/>
              <a:t>abline</a:t>
            </a:r>
            <a:r>
              <a:rPr kumimoji="1" lang="en-US" altLang="ja-JP" dirty="0"/>
              <a:t>(v = sqrt(1 / </a:t>
            </a:r>
            <a:r>
              <a:rPr kumimoji="1" lang="en-US" altLang="ja-JP" dirty="0" err="1"/>
              <a:t>prec.y</a:t>
            </a:r>
            <a:r>
              <a:rPr kumimoji="1" lang="en-US" altLang="ja-JP" dirty="0"/>
              <a:t>), col = 2)</a:t>
            </a:r>
          </a:p>
          <a:p>
            <a:r>
              <a:rPr kumimoji="1" lang="en-US" altLang="ja-JP" dirty="0"/>
              <a:t>plot(</a:t>
            </a:r>
            <a:r>
              <a:rPr kumimoji="1" lang="en-US" altLang="ja-JP" dirty="0" err="1"/>
              <a:t>u.res$marginals.hyperpar</a:t>
            </a:r>
            <a:r>
              <a:rPr kumimoji="1" lang="en-US" altLang="ja-JP" dirty="0"/>
              <a:t>[[2]], type = 'l', </a:t>
            </a:r>
            <a:r>
              <a:rPr kumimoji="1" lang="en-US" altLang="ja-JP" dirty="0" err="1"/>
              <a:t>ylab</a:t>
            </a:r>
            <a:r>
              <a:rPr kumimoji="1" lang="en-US" altLang="ja-JP" dirty="0"/>
              <a:t> = 'Density',   </a:t>
            </a:r>
            <a:r>
              <a:rPr kumimoji="1" lang="en-US" altLang="ja-JP" dirty="0" err="1"/>
              <a:t>xlab</a:t>
            </a:r>
            <a:r>
              <a:rPr kumimoji="1" lang="en-US" altLang="ja-JP" dirty="0"/>
              <a:t> = 'Spatial range', </a:t>
            </a:r>
            <a:r>
              <a:rPr kumimoji="1" lang="en-US" altLang="ja-JP" dirty="0" err="1"/>
              <a:t>xlim</a:t>
            </a:r>
            <a:r>
              <a:rPr kumimoji="1" lang="en-US" altLang="ja-JP" dirty="0"/>
              <a:t> = c(0, 10))</a:t>
            </a:r>
          </a:p>
          <a:p>
            <a:r>
              <a:rPr kumimoji="1" lang="en-US" altLang="ja-JP" dirty="0" err="1"/>
              <a:t>abline</a:t>
            </a:r>
            <a:r>
              <a:rPr kumimoji="1" lang="en-US" altLang="ja-JP" dirty="0"/>
              <a:t>(v = range, col = 2)</a:t>
            </a:r>
          </a:p>
          <a:p>
            <a:r>
              <a:rPr kumimoji="1" lang="en-US" altLang="ja-JP" dirty="0"/>
              <a:t>plot(</a:t>
            </a:r>
            <a:r>
              <a:rPr kumimoji="1" lang="en-US" altLang="ja-JP" dirty="0" err="1"/>
              <a:t>u.res$marginals.hyperpar</a:t>
            </a:r>
            <a:r>
              <a:rPr kumimoji="1" lang="en-US" altLang="ja-JP" dirty="0"/>
              <a:t>[[3]], type = 'l',   </a:t>
            </a:r>
            <a:r>
              <a:rPr kumimoji="1" lang="en-US" altLang="ja-JP" dirty="0" err="1"/>
              <a:t>xlab</a:t>
            </a:r>
            <a:r>
              <a:rPr kumimoji="1" lang="en-US" altLang="ja-JP" dirty="0"/>
              <a:t> = expression(sigma[x]), </a:t>
            </a:r>
            <a:r>
              <a:rPr kumimoji="1" lang="en-US" altLang="ja-JP" dirty="0" err="1"/>
              <a:t>ylab</a:t>
            </a:r>
            <a:r>
              <a:rPr kumimoji="1" lang="en-US" altLang="ja-JP" dirty="0"/>
              <a:t> = 'Density’)</a:t>
            </a:r>
          </a:p>
          <a:p>
            <a:r>
              <a:rPr kumimoji="1" lang="en-US" altLang="ja-JP" dirty="0" err="1"/>
              <a:t>abline</a:t>
            </a:r>
            <a:r>
              <a:rPr kumimoji="1" lang="en-US" altLang="ja-JP" dirty="0"/>
              <a:t>(v = sqrt(sigma2x), col = 2)</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31</a:t>
            </a:fld>
            <a:endParaRPr kumimoji="1" lang="ja-JP" altLang="en-US"/>
          </a:p>
        </p:txBody>
      </p:sp>
    </p:spTree>
    <p:extLst>
      <p:ext uri="{BB962C8B-B14F-4D97-AF65-F5344CB8AC3E}">
        <p14:creationId xmlns:p14="http://schemas.microsoft.com/office/powerpoint/2010/main" val="6515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1"/>
              <a:t>z</a:t>
            </a:r>
            <a:r>
              <a:rPr lang="en-US" altLang="ja-JP" i="1" baseline="-25000"/>
              <a:t>ij</a:t>
            </a:r>
            <a:r>
              <a:rPr lang="ja-JP" altLang="en-US"/>
              <a:t>は</a:t>
            </a:r>
            <a:r>
              <a:rPr lang="en-US" altLang="ja-JP" i="1"/>
              <a:t>s</a:t>
            </a:r>
            <a:r>
              <a:rPr lang="en-US" altLang="ja-JP" i="1" baseline="-25000"/>
              <a:t>ij</a:t>
            </a:r>
            <a:r>
              <a:rPr lang="ja-JP" altLang="en-US"/>
              <a:t>内の値</a:t>
            </a:r>
            <a:r>
              <a:rPr lang="en-US" altLang="ja-JP" i="1"/>
              <a:t>Z</a:t>
            </a:r>
            <a:r>
              <a:rPr lang="en-US" altLang="ja-JP"/>
              <a:t>(</a:t>
            </a:r>
            <a:r>
              <a:rPr lang="en-US" altLang="ja-JP" i="1"/>
              <a:t>s</a:t>
            </a:r>
            <a:r>
              <a:rPr lang="en-US" altLang="ja-JP"/>
              <a:t>)</a:t>
            </a:r>
            <a:r>
              <a:rPr lang="ja-JP" altLang="en-US"/>
              <a:t>の代表値、｜</a:t>
            </a:r>
            <a:r>
              <a:rPr lang="en-US" altLang="ja-JP" i="1"/>
              <a:t>s</a:t>
            </a:r>
            <a:r>
              <a:rPr lang="en-US" altLang="ja-JP" i="1" baseline="-25000"/>
              <a:t>ij</a:t>
            </a:r>
            <a:r>
              <a:rPr lang="ja-JP" altLang="en-US"/>
              <a:t>｜はセルの面積</a:t>
            </a:r>
            <a:endParaRPr lang="en-US" altLang="ja-JP"/>
          </a:p>
          <a:p>
            <a:endParaRPr kumimoji="1" lang="en-US" altLang="ja-JP"/>
          </a:p>
          <a:p>
            <a:pPr marL="171450" indent="-171450">
              <a:buFont typeface="Wingdings" panose="05000000000000000000" pitchFamily="2" charset="2"/>
              <a:buChar char="Ø"/>
            </a:pPr>
            <a:r>
              <a:rPr kumimoji="1" lang="ja-JP" altLang="en-US"/>
              <a:t>つまり、格子状補助入力点配置で計算を効率化したくても、サンプリングが均一でないために格子自体を細かくしなければならず、結局演算量が莫大になる。</a:t>
            </a: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5</a:t>
            </a:fld>
            <a:endParaRPr kumimoji="1" lang="ja-JP" altLang="en-US"/>
          </a:p>
        </p:txBody>
      </p:sp>
    </p:spTree>
    <p:extLst>
      <p:ext uri="{BB962C8B-B14F-4D97-AF65-F5344CB8AC3E}">
        <p14:creationId xmlns:p14="http://schemas.microsoft.com/office/powerpoint/2010/main" val="3341026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32</a:t>
            </a:fld>
            <a:endParaRPr kumimoji="1" lang="ja-JP" altLang="en-US"/>
          </a:p>
        </p:txBody>
      </p:sp>
    </p:spTree>
    <p:extLst>
      <p:ext uri="{BB962C8B-B14F-4D97-AF65-F5344CB8AC3E}">
        <p14:creationId xmlns:p14="http://schemas.microsoft.com/office/powerpoint/2010/main" val="279843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33</a:t>
            </a:fld>
            <a:endParaRPr kumimoji="1" lang="ja-JP" altLang="en-US"/>
          </a:p>
        </p:txBody>
      </p:sp>
    </p:spTree>
    <p:extLst>
      <p:ext uri="{BB962C8B-B14F-4D97-AF65-F5344CB8AC3E}">
        <p14:creationId xmlns:p14="http://schemas.microsoft.com/office/powerpoint/2010/main" val="349147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34</a:t>
            </a:fld>
            <a:endParaRPr kumimoji="1" lang="ja-JP" altLang="en-US"/>
          </a:p>
        </p:txBody>
      </p:sp>
    </p:spTree>
    <p:extLst>
      <p:ext uri="{BB962C8B-B14F-4D97-AF65-F5344CB8AC3E}">
        <p14:creationId xmlns:p14="http://schemas.microsoft.com/office/powerpoint/2010/main" val="2414981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35</a:t>
            </a:fld>
            <a:endParaRPr kumimoji="1" lang="ja-JP" altLang="en-US"/>
          </a:p>
        </p:txBody>
      </p:sp>
    </p:spTree>
    <p:extLst>
      <p:ext uri="{BB962C8B-B14F-4D97-AF65-F5344CB8AC3E}">
        <p14:creationId xmlns:p14="http://schemas.microsoft.com/office/powerpoint/2010/main" val="3349726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表作成コード</a:t>
            </a:r>
            <a:endParaRPr kumimoji="1" lang="en-US" altLang="ja-JP" dirty="0"/>
          </a:p>
          <a:p>
            <a:endParaRPr kumimoji="1" lang="en-US" altLang="ja-JP" dirty="0"/>
          </a:p>
          <a:p>
            <a:r>
              <a:rPr kumimoji="1" lang="en-US" altLang="ja-JP" dirty="0"/>
              <a:t>tab.ppres2 &lt;- </a:t>
            </a:r>
            <a:r>
              <a:rPr kumimoji="1" lang="en-US" altLang="ja-JP" dirty="0" err="1"/>
              <a:t>cbind</a:t>
            </a:r>
            <a:r>
              <a:rPr kumimoji="1" lang="en-US" altLang="ja-JP" dirty="0"/>
              <a:t>(  Parameters = c("$\\beta_0$", "$\\beta_0^y$"),  True = c(beta0 = beta0, beta0y = beta0.y),  </a:t>
            </a:r>
            <a:r>
              <a:rPr kumimoji="1" lang="en-US" altLang="ja-JP" dirty="0" err="1"/>
              <a:t>j.res$summary.fixed</a:t>
            </a:r>
            <a:r>
              <a:rPr kumimoji="1" lang="en-US" altLang="ja-JP" dirty="0"/>
              <a:t>[, c(1:3, 5)])</a:t>
            </a:r>
          </a:p>
          <a:p>
            <a:r>
              <a:rPr kumimoji="1" lang="en-US" altLang="ja-JP" dirty="0"/>
              <a:t>#Column names</a:t>
            </a:r>
          </a:p>
          <a:p>
            <a:r>
              <a:rPr kumimoji="1" lang="en-US" altLang="ja-JP" dirty="0"/>
              <a:t>names(tab.ppres2) &lt;- c("Parameter", "True", "Mean", "St. Dev.",  "2.5\\% quant.", "97.5\\% quant.")</a:t>
            </a:r>
          </a:p>
          <a:p>
            <a:r>
              <a:rPr kumimoji="1" lang="en-US" altLang="ja-JP" dirty="0" err="1"/>
              <a:t>knitr</a:t>
            </a:r>
            <a:r>
              <a:rPr kumimoji="1" lang="en-US" altLang="ja-JP" dirty="0"/>
              <a:t>::</a:t>
            </a:r>
            <a:r>
              <a:rPr kumimoji="1" lang="en-US" altLang="ja-JP" dirty="0" err="1"/>
              <a:t>kable</a:t>
            </a:r>
            <a:r>
              <a:rPr kumimoji="1" lang="en-US" altLang="ja-JP" dirty="0"/>
              <a:t>(tab.ppres2,row.names = FALSE,  caption = "Posterior modes of some of the model parameters under preferential sampling.",  format = "</a:t>
            </a:r>
            <a:r>
              <a:rPr kumimoji="1" lang="en-US" altLang="ja-JP" dirty="0" err="1"/>
              <a:t>pandoc</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36</a:t>
            </a:fld>
            <a:endParaRPr kumimoji="1" lang="ja-JP" altLang="en-US"/>
          </a:p>
        </p:txBody>
      </p:sp>
    </p:spTree>
    <p:extLst>
      <p:ext uri="{BB962C8B-B14F-4D97-AF65-F5344CB8AC3E}">
        <p14:creationId xmlns:p14="http://schemas.microsoft.com/office/powerpoint/2010/main" val="2508133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4.8:</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事後限界分布</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点過程の切片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β</a:t>
            </a:r>
            <a:r>
              <a:rPr lang="en-US" altLang="ja-JP" sz="1800" kern="100" baseline="-250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観測</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の切片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β</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y</a:t>
            </a:r>
            <a:r>
              <a:rPr lang="en-US" altLang="ja-JP" sz="1800" kern="100" baseline="-250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観測</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のノイズ分散</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σ</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2</a:t>
            </a:r>
            <a:r>
              <a:rPr lang="en-US" altLang="ja-JP" sz="1800" kern="100" baseline="-25000" dirty="0">
                <a:effectLst/>
                <a:latin typeface="游明朝" panose="02020400000000000000" pitchFamily="18" charset="-128"/>
                <a:ea typeface="游明朝" panose="02020400000000000000" pitchFamily="18" charset="-128"/>
                <a:cs typeface="Times New Roman" panose="02020603050405020304" pitchFamily="18" charset="0"/>
              </a:rPr>
              <a:t>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、実用範囲、</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乱数</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場の限界標準偏差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σ</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2</a:t>
            </a:r>
            <a:r>
              <a:rPr lang="en-US" altLang="ja-JP" sz="1800" kern="100" baseline="-25000" dirty="0">
                <a:effectLst/>
                <a:latin typeface="游明朝" panose="02020400000000000000" pitchFamily="18" charset="-128"/>
                <a:ea typeface="游明朝" panose="02020400000000000000" pitchFamily="18" charset="-128"/>
                <a:cs typeface="Times New Roman" panose="02020603050405020304" pitchFamily="18" charset="0"/>
              </a:rPr>
              <a:t>z</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、および共有係数</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r>
              <a:rPr kumimoji="1" lang="ja-JP" altLang="en-US" dirty="0"/>
              <a:t>点過程のみ</a:t>
            </a:r>
            <a:r>
              <a:rPr kumimoji="1" lang="en-US" altLang="ja-JP" dirty="0"/>
              <a:t>(PP</a:t>
            </a:r>
            <a:r>
              <a:rPr kumimoji="1" lang="ja-JP" altLang="en-US" dirty="0"/>
              <a:t>、</a:t>
            </a:r>
            <a:r>
              <a:rPr kumimoji="1" lang="en-US" altLang="ja-JP" dirty="0"/>
              <a:t>4.1</a:t>
            </a:r>
            <a:r>
              <a:rPr kumimoji="1" lang="ja-JP" altLang="en-US" dirty="0"/>
              <a:t>章の結果</a:t>
            </a:r>
            <a:r>
              <a:rPr kumimoji="1" lang="en-US" altLang="ja-JP" dirty="0"/>
              <a:t>)</a:t>
            </a:r>
            <a:r>
              <a:rPr kumimoji="1" lang="ja-JP" altLang="en-US" dirty="0"/>
              <a:t>，「観測」のみ</a:t>
            </a:r>
            <a:r>
              <a:rPr kumimoji="1" lang="en-US" altLang="ja-JP" dirty="0"/>
              <a:t>(Y</a:t>
            </a:r>
            <a:r>
              <a:rPr kumimoji="1" lang="ja-JP" altLang="en-US" dirty="0"/>
              <a:t>、</a:t>
            </a:r>
            <a:r>
              <a:rPr kumimoji="1" lang="en-US" altLang="ja-JP" dirty="0"/>
              <a:t>β</a:t>
            </a:r>
            <a:r>
              <a:rPr kumimoji="1" lang="ja-JP" altLang="en-US" dirty="0"/>
              <a:t>によって歪められた観測値を通常の手法で推定した場合</a:t>
            </a:r>
            <a:r>
              <a:rPr kumimoji="1" lang="en-US" altLang="ja-JP" dirty="0"/>
              <a:t>)</a:t>
            </a:r>
            <a:r>
              <a:rPr kumimoji="1" lang="ja-JP" altLang="en-US" dirty="0"/>
              <a:t>，両方を考慮した結果（</a:t>
            </a:r>
            <a:r>
              <a:rPr kumimoji="1" lang="en-US" altLang="ja-JP" dirty="0"/>
              <a:t>Joint</a:t>
            </a:r>
            <a:r>
              <a:rPr kumimoji="1" lang="ja-JP" altLang="en-US" dirty="0"/>
              <a:t>、</a:t>
            </a:r>
            <a:r>
              <a:rPr kumimoji="1" lang="en-US" altLang="ja-JP" dirty="0"/>
              <a:t>β</a:t>
            </a:r>
            <a:r>
              <a:rPr kumimoji="1" lang="ja-JP" altLang="en-US" dirty="0"/>
              <a:t>の効果を推定した場合）からのモデル・パラメータの事後限界分布</a:t>
            </a:r>
            <a:endParaRPr kumimoji="1" lang="en-US" altLang="ja-JP" dirty="0"/>
          </a:p>
          <a:p>
            <a:r>
              <a:rPr kumimoji="1" lang="en-US" altLang="ja-JP" dirty="0"/>
              <a:t>β0 </a:t>
            </a:r>
            <a:r>
              <a:rPr kumimoji="1" lang="ja-JP" altLang="en-US" dirty="0"/>
              <a:t>パラメータは</a:t>
            </a:r>
            <a:r>
              <a:rPr kumimoji="1" lang="en-US" altLang="ja-JP" dirty="0"/>
              <a:t>PP</a:t>
            </a:r>
            <a:r>
              <a:rPr kumimoji="1" lang="ja-JP" altLang="en-US" dirty="0"/>
              <a:t>と</a:t>
            </a:r>
            <a:r>
              <a:rPr kumimoji="1" lang="en-US" altLang="ja-JP" dirty="0"/>
              <a:t>Joint</a:t>
            </a:r>
            <a:r>
              <a:rPr kumimoji="1" lang="ja-JP" altLang="en-US" dirty="0"/>
              <a:t>の結果のみ、</a:t>
            </a:r>
            <a:endParaRPr kumimoji="1" lang="en-US" altLang="ja-JP" dirty="0"/>
          </a:p>
          <a:p>
            <a:r>
              <a:rPr kumimoji="1" lang="en-US" altLang="ja-JP" dirty="0"/>
              <a:t>βy0</a:t>
            </a:r>
            <a:r>
              <a:rPr kumimoji="1" lang="ja-JP" altLang="en-US" dirty="0"/>
              <a:t>は</a:t>
            </a:r>
            <a:r>
              <a:rPr kumimoji="1" lang="en-US" altLang="ja-JP" dirty="0"/>
              <a:t>Y</a:t>
            </a:r>
            <a:r>
              <a:rPr kumimoji="1" lang="ja-JP" altLang="en-US" dirty="0"/>
              <a:t>と</a:t>
            </a:r>
            <a:r>
              <a:rPr kumimoji="1" lang="en-US" altLang="ja-JP" dirty="0"/>
              <a:t>Joint</a:t>
            </a:r>
            <a:r>
              <a:rPr kumimoji="1" lang="ja-JP" altLang="en-US" dirty="0"/>
              <a:t>の結果のみ、</a:t>
            </a:r>
            <a:endParaRPr kumimoji="1" lang="en-US" altLang="ja-JP" dirty="0"/>
          </a:p>
          <a:p>
            <a:r>
              <a:rPr kumimoji="1" lang="en-US" altLang="ja-JP" dirty="0"/>
              <a:t>β</a:t>
            </a:r>
            <a:r>
              <a:rPr kumimoji="1" lang="ja-JP" altLang="en-US" dirty="0"/>
              <a:t>（コピーを用いて適合）については</a:t>
            </a:r>
            <a:r>
              <a:rPr kumimoji="1" lang="en-US" altLang="ja-JP" dirty="0"/>
              <a:t>Joint</a:t>
            </a:r>
            <a:r>
              <a:rPr kumimoji="1" lang="ja-JP" altLang="en-US" dirty="0"/>
              <a:t>の結果のみから出力される。</a:t>
            </a:r>
            <a:endParaRPr kumimoji="1" lang="en-US" altLang="ja-JP" dirty="0"/>
          </a:p>
          <a:p>
            <a:r>
              <a:rPr kumimoji="1" lang="en-US" altLang="ja-JP" dirty="0"/>
              <a:t>3</a:t>
            </a:r>
            <a:r>
              <a:rPr kumimoji="1" lang="ja-JP" altLang="en-US" dirty="0"/>
              <a:t>つのモデルの結果については、乱数場パラメータについてのみ比較可能。</a:t>
            </a:r>
            <a:endParaRPr kumimoji="1" lang="en-US" altLang="ja-JP" dirty="0"/>
          </a:p>
          <a:p>
            <a:endParaRPr kumimoji="1" lang="en-US" altLang="ja-JP" dirty="0"/>
          </a:p>
          <a:p>
            <a:r>
              <a:rPr kumimoji="1" lang="ja-JP" altLang="en-US" dirty="0"/>
              <a:t>作図コード</a:t>
            </a:r>
            <a:endParaRPr kumimoji="1" lang="en-US" altLang="ja-JP" dirty="0"/>
          </a:p>
          <a:p>
            <a:r>
              <a:rPr kumimoji="1" lang="en-US" altLang="ja-JP" dirty="0"/>
              <a:t>par(</a:t>
            </a:r>
            <a:r>
              <a:rPr kumimoji="1" lang="en-US" altLang="ja-JP" dirty="0" err="1"/>
              <a:t>mfrow</a:t>
            </a:r>
            <a:r>
              <a:rPr kumimoji="1" lang="en-US" altLang="ja-JP" dirty="0"/>
              <a:t> = c(2, 3), mar = c(3, 3, 0.5, 0.5), </a:t>
            </a:r>
            <a:r>
              <a:rPr kumimoji="1" lang="en-US" altLang="ja-JP" dirty="0" err="1"/>
              <a:t>mgp</a:t>
            </a:r>
            <a:r>
              <a:rPr kumimoji="1" lang="en-US" altLang="ja-JP" dirty="0"/>
              <a:t> = c(2, 0.5, 0))</a:t>
            </a:r>
          </a:p>
          <a:p>
            <a:r>
              <a:rPr kumimoji="1" lang="en-US" altLang="ja-JP" dirty="0"/>
              <a:t>plot(</a:t>
            </a:r>
            <a:r>
              <a:rPr kumimoji="1" lang="en-US" altLang="ja-JP" dirty="0" err="1"/>
              <a:t>j.res$marginals.fix</a:t>
            </a:r>
            <a:r>
              <a:rPr kumimoji="1" lang="en-US" altLang="ja-JP" dirty="0"/>
              <a:t>[[1]], type = 'l', </a:t>
            </a:r>
            <a:r>
              <a:rPr kumimoji="1" lang="en-US" altLang="ja-JP" dirty="0" err="1"/>
              <a:t>ylab</a:t>
            </a:r>
            <a:r>
              <a:rPr kumimoji="1" lang="en-US" altLang="ja-JP" dirty="0"/>
              <a:t> = 'Density',   </a:t>
            </a:r>
            <a:r>
              <a:rPr kumimoji="1" lang="en-US" altLang="ja-JP" dirty="0" err="1"/>
              <a:t>xlab</a:t>
            </a:r>
            <a:r>
              <a:rPr kumimoji="1" lang="en-US" altLang="ja-JP" dirty="0"/>
              <a:t> = expression(beta[0]), </a:t>
            </a:r>
            <a:r>
              <a:rPr kumimoji="1" lang="en-US" altLang="ja-JP" dirty="0" err="1"/>
              <a:t>lwd</a:t>
            </a:r>
            <a:r>
              <a:rPr kumimoji="1" lang="en-US" altLang="ja-JP" dirty="0"/>
              <a:t> = 2)</a:t>
            </a:r>
          </a:p>
          <a:p>
            <a:r>
              <a:rPr kumimoji="1" lang="en-US" altLang="ja-JP" dirty="0"/>
              <a:t>lines(</a:t>
            </a:r>
            <a:r>
              <a:rPr kumimoji="1" lang="en-US" altLang="ja-JP" dirty="0" err="1"/>
              <a:t>pp.res$marginals.fix</a:t>
            </a:r>
            <a:r>
              <a:rPr kumimoji="1" lang="en-US" altLang="ja-JP" dirty="0"/>
              <a:t>[[1]], </a:t>
            </a:r>
            <a:r>
              <a:rPr kumimoji="1" lang="en-US" altLang="ja-JP" dirty="0" err="1"/>
              <a:t>lty</a:t>
            </a:r>
            <a:r>
              <a:rPr kumimoji="1" lang="en-US" altLang="ja-JP" dirty="0"/>
              <a:t> = 2, </a:t>
            </a:r>
            <a:r>
              <a:rPr kumimoji="1" lang="en-US" altLang="ja-JP" dirty="0" err="1"/>
              <a:t>lwd</a:t>
            </a:r>
            <a:r>
              <a:rPr kumimoji="1" lang="en-US" altLang="ja-JP" dirty="0"/>
              <a:t> = 2)</a:t>
            </a:r>
          </a:p>
          <a:p>
            <a:r>
              <a:rPr kumimoji="1" lang="en-US" altLang="ja-JP" dirty="0" err="1"/>
              <a:t>abline</a:t>
            </a:r>
            <a:r>
              <a:rPr kumimoji="1" lang="en-US" altLang="ja-JP" dirty="0"/>
              <a:t>(v = beta0, col = 2)</a:t>
            </a:r>
          </a:p>
          <a:p>
            <a:r>
              <a:rPr kumimoji="1" lang="en-US" altLang="ja-JP" dirty="0"/>
              <a:t>plot(</a:t>
            </a:r>
            <a:r>
              <a:rPr kumimoji="1" lang="en-US" altLang="ja-JP" dirty="0" err="1"/>
              <a:t>j.res$marginals.fix</a:t>
            </a:r>
            <a:r>
              <a:rPr kumimoji="1" lang="en-US" altLang="ja-JP" dirty="0"/>
              <a:t>[[2]], type = 'l', </a:t>
            </a:r>
            <a:r>
              <a:rPr kumimoji="1" lang="en-US" altLang="ja-JP" dirty="0" err="1"/>
              <a:t>ylab</a:t>
            </a:r>
            <a:r>
              <a:rPr kumimoji="1" lang="en-US" altLang="ja-JP" dirty="0"/>
              <a:t> = 'Density',   </a:t>
            </a:r>
            <a:r>
              <a:rPr kumimoji="1" lang="en-US" altLang="ja-JP" dirty="0" err="1"/>
              <a:t>xlab</a:t>
            </a:r>
            <a:r>
              <a:rPr kumimoji="1" lang="en-US" altLang="ja-JP" dirty="0"/>
              <a:t> = expression(beta[0]^y), </a:t>
            </a:r>
            <a:r>
              <a:rPr kumimoji="1" lang="en-US" altLang="ja-JP" dirty="0" err="1"/>
              <a:t>lwd</a:t>
            </a:r>
            <a:r>
              <a:rPr kumimoji="1" lang="en-US" altLang="ja-JP" dirty="0"/>
              <a:t> = 2)</a:t>
            </a:r>
          </a:p>
          <a:p>
            <a:r>
              <a:rPr kumimoji="1" lang="en-US" altLang="ja-JP" dirty="0"/>
              <a:t>lines(</a:t>
            </a:r>
            <a:r>
              <a:rPr kumimoji="1" lang="en-US" altLang="ja-JP" dirty="0" err="1"/>
              <a:t>u.res$marginals.fix</a:t>
            </a:r>
            <a:r>
              <a:rPr kumimoji="1" lang="en-US" altLang="ja-JP" dirty="0"/>
              <a:t>[[1]], </a:t>
            </a:r>
            <a:r>
              <a:rPr kumimoji="1" lang="en-US" altLang="ja-JP" dirty="0" err="1"/>
              <a:t>lty</a:t>
            </a:r>
            <a:r>
              <a:rPr kumimoji="1" lang="en-US" altLang="ja-JP" dirty="0"/>
              <a:t> = 3, </a:t>
            </a:r>
            <a:r>
              <a:rPr kumimoji="1" lang="en-US" altLang="ja-JP" dirty="0" err="1"/>
              <a:t>lwd</a:t>
            </a:r>
            <a:r>
              <a:rPr kumimoji="1" lang="en-US" altLang="ja-JP" dirty="0"/>
              <a:t> = 5)</a:t>
            </a:r>
          </a:p>
          <a:p>
            <a:r>
              <a:rPr kumimoji="1" lang="en-US" altLang="ja-JP" dirty="0" err="1"/>
              <a:t>abline</a:t>
            </a:r>
            <a:r>
              <a:rPr kumimoji="1" lang="en-US" altLang="ja-JP" dirty="0"/>
              <a:t>(v = beta0.y, col = 2)</a:t>
            </a:r>
          </a:p>
          <a:p>
            <a:r>
              <a:rPr kumimoji="1" lang="en-US" altLang="ja-JP" dirty="0"/>
              <a:t>plot(</a:t>
            </a:r>
            <a:r>
              <a:rPr kumimoji="1" lang="en-US" altLang="ja-JP" dirty="0" err="1"/>
              <a:t>inla.tmarginal</a:t>
            </a:r>
            <a:r>
              <a:rPr kumimoji="1" lang="en-US" altLang="ja-JP" dirty="0"/>
              <a:t>(function(x) 1 / exp(x), </a:t>
            </a:r>
            <a:r>
              <a:rPr kumimoji="1" lang="en-US" altLang="ja-JP" dirty="0" err="1"/>
              <a:t>j.res$internal.marginals.hyperpar</a:t>
            </a:r>
            <a:r>
              <a:rPr kumimoji="1" lang="en-US" altLang="ja-JP" dirty="0"/>
              <a:t>[[1]]), </a:t>
            </a:r>
            <a:r>
              <a:rPr kumimoji="1" lang="en-US" altLang="ja-JP" dirty="0" err="1"/>
              <a:t>lwd</a:t>
            </a:r>
            <a:r>
              <a:rPr kumimoji="1" lang="en-US" altLang="ja-JP" dirty="0"/>
              <a:t> = 2,   type = 'l', </a:t>
            </a:r>
            <a:r>
              <a:rPr kumimoji="1" lang="en-US" altLang="ja-JP" dirty="0" err="1"/>
              <a:t>ylab</a:t>
            </a:r>
            <a:r>
              <a:rPr kumimoji="1" lang="en-US" altLang="ja-JP" dirty="0"/>
              <a:t> = 'Density', </a:t>
            </a:r>
            <a:r>
              <a:rPr kumimoji="1" lang="en-US" altLang="ja-JP" dirty="0" err="1"/>
              <a:t>xlab</a:t>
            </a:r>
            <a:r>
              <a:rPr kumimoji="1" lang="en-US" altLang="ja-JP" dirty="0"/>
              <a:t> = expression(sigma[y]^2)) </a:t>
            </a:r>
          </a:p>
          <a:p>
            <a:r>
              <a:rPr kumimoji="1" lang="en-US" altLang="ja-JP" dirty="0"/>
              <a:t>lines(</a:t>
            </a:r>
            <a:r>
              <a:rPr kumimoji="1" lang="en-US" altLang="ja-JP" dirty="0" err="1"/>
              <a:t>inla.tmarginal</a:t>
            </a:r>
            <a:r>
              <a:rPr kumimoji="1" lang="en-US" altLang="ja-JP" dirty="0"/>
              <a:t>(function(x) 1 / exp(x), </a:t>
            </a:r>
            <a:r>
              <a:rPr kumimoji="1" lang="en-US" altLang="ja-JP" dirty="0" err="1"/>
              <a:t>u.res$internal.marginals.hy</a:t>
            </a:r>
            <a:r>
              <a:rPr kumimoji="1" lang="en-US" altLang="ja-JP" dirty="0"/>
              <a:t>[[1]]),  </a:t>
            </a:r>
            <a:r>
              <a:rPr kumimoji="1" lang="en-US" altLang="ja-JP" dirty="0" err="1"/>
              <a:t>lwd</a:t>
            </a:r>
            <a:r>
              <a:rPr kumimoji="1" lang="en-US" altLang="ja-JP" dirty="0"/>
              <a:t> = 5, </a:t>
            </a:r>
            <a:r>
              <a:rPr kumimoji="1" lang="en-US" altLang="ja-JP" dirty="0" err="1"/>
              <a:t>lty</a:t>
            </a:r>
            <a:r>
              <a:rPr kumimoji="1" lang="en-US" altLang="ja-JP" dirty="0"/>
              <a:t> = 3)</a:t>
            </a:r>
          </a:p>
          <a:p>
            <a:r>
              <a:rPr kumimoji="1" lang="en-US" altLang="ja-JP" dirty="0" err="1"/>
              <a:t>abline</a:t>
            </a:r>
            <a:r>
              <a:rPr kumimoji="1" lang="en-US" altLang="ja-JP" dirty="0"/>
              <a:t>(v = 1 / </a:t>
            </a:r>
            <a:r>
              <a:rPr kumimoji="1" lang="en-US" altLang="ja-JP" dirty="0" err="1"/>
              <a:t>prec.y</a:t>
            </a:r>
            <a:r>
              <a:rPr kumimoji="1" lang="en-US" altLang="ja-JP" dirty="0"/>
              <a:t>, col = 2)</a:t>
            </a:r>
          </a:p>
          <a:p>
            <a:r>
              <a:rPr kumimoji="1" lang="en-US" altLang="ja-JP" dirty="0"/>
              <a:t>plot(</a:t>
            </a:r>
            <a:r>
              <a:rPr kumimoji="1" lang="en-US" altLang="ja-JP" dirty="0" err="1"/>
              <a:t>j.res$marginals.hyperpar</a:t>
            </a:r>
            <a:r>
              <a:rPr kumimoji="1" lang="en-US" altLang="ja-JP" dirty="0"/>
              <a:t>[[2]], type = 'l', </a:t>
            </a:r>
            <a:r>
              <a:rPr kumimoji="1" lang="en-US" altLang="ja-JP" dirty="0" err="1"/>
              <a:t>xlim</a:t>
            </a:r>
            <a:r>
              <a:rPr kumimoji="1" lang="en-US" altLang="ja-JP" dirty="0"/>
              <a:t> = c(0, 10),  </a:t>
            </a:r>
            <a:r>
              <a:rPr kumimoji="1" lang="en-US" altLang="ja-JP" dirty="0" err="1"/>
              <a:t>xlab</a:t>
            </a:r>
            <a:r>
              <a:rPr kumimoji="1" lang="en-US" altLang="ja-JP" dirty="0"/>
              <a:t> = 'Spatial range', </a:t>
            </a:r>
            <a:r>
              <a:rPr kumimoji="1" lang="en-US" altLang="ja-JP" dirty="0" err="1"/>
              <a:t>ylab</a:t>
            </a:r>
            <a:r>
              <a:rPr kumimoji="1" lang="en-US" altLang="ja-JP" dirty="0"/>
              <a:t> = 'Density', </a:t>
            </a:r>
            <a:r>
              <a:rPr kumimoji="1" lang="en-US" altLang="ja-JP" dirty="0" err="1"/>
              <a:t>lwd</a:t>
            </a:r>
            <a:r>
              <a:rPr kumimoji="1" lang="en-US" altLang="ja-JP" dirty="0"/>
              <a:t> = 2)</a:t>
            </a:r>
          </a:p>
          <a:p>
            <a:r>
              <a:rPr kumimoji="1" lang="en-US" altLang="ja-JP" dirty="0"/>
              <a:t>lines(</a:t>
            </a:r>
            <a:r>
              <a:rPr kumimoji="1" lang="en-US" altLang="ja-JP" dirty="0" err="1"/>
              <a:t>pp.res$marginals.hyperpar</a:t>
            </a:r>
            <a:r>
              <a:rPr kumimoji="1" lang="en-US" altLang="ja-JP" dirty="0"/>
              <a:t>[[1]], </a:t>
            </a:r>
            <a:r>
              <a:rPr kumimoji="1" lang="en-US" altLang="ja-JP" dirty="0" err="1"/>
              <a:t>lty</a:t>
            </a:r>
            <a:r>
              <a:rPr kumimoji="1" lang="en-US" altLang="ja-JP" dirty="0"/>
              <a:t> = 2, </a:t>
            </a:r>
            <a:r>
              <a:rPr kumimoji="1" lang="en-US" altLang="ja-JP" dirty="0" err="1"/>
              <a:t>lwd</a:t>
            </a:r>
            <a:r>
              <a:rPr kumimoji="1" lang="en-US" altLang="ja-JP" dirty="0"/>
              <a:t> = 2)</a:t>
            </a:r>
          </a:p>
          <a:p>
            <a:r>
              <a:rPr kumimoji="1" lang="en-US" altLang="ja-JP" dirty="0"/>
              <a:t>lines(</a:t>
            </a:r>
            <a:r>
              <a:rPr kumimoji="1" lang="en-US" altLang="ja-JP" dirty="0" err="1"/>
              <a:t>u.res$marginals.hyperpar</a:t>
            </a:r>
            <a:r>
              <a:rPr kumimoji="1" lang="en-US" altLang="ja-JP" dirty="0"/>
              <a:t>[[2]], </a:t>
            </a:r>
            <a:r>
              <a:rPr kumimoji="1" lang="en-US" altLang="ja-JP" dirty="0" err="1"/>
              <a:t>lty</a:t>
            </a:r>
            <a:r>
              <a:rPr kumimoji="1" lang="en-US" altLang="ja-JP" dirty="0"/>
              <a:t> = 3, </a:t>
            </a:r>
            <a:r>
              <a:rPr kumimoji="1" lang="en-US" altLang="ja-JP" dirty="0" err="1"/>
              <a:t>lwd</a:t>
            </a:r>
            <a:r>
              <a:rPr kumimoji="1" lang="en-US" altLang="ja-JP" dirty="0"/>
              <a:t> = 5)</a:t>
            </a:r>
          </a:p>
          <a:p>
            <a:r>
              <a:rPr kumimoji="1" lang="en-US" altLang="ja-JP" dirty="0" err="1"/>
              <a:t>abline</a:t>
            </a:r>
            <a:r>
              <a:rPr kumimoji="1" lang="en-US" altLang="ja-JP" dirty="0"/>
              <a:t>(v = range, col = 2)</a:t>
            </a:r>
          </a:p>
          <a:p>
            <a:r>
              <a:rPr kumimoji="1" lang="en-US" altLang="ja-JP" dirty="0"/>
              <a:t>plot(</a:t>
            </a:r>
            <a:r>
              <a:rPr kumimoji="1" lang="en-US" altLang="ja-JP" dirty="0" err="1"/>
              <a:t>j.res$marginals.hyperpar</a:t>
            </a:r>
            <a:r>
              <a:rPr kumimoji="1" lang="en-US" altLang="ja-JP" dirty="0"/>
              <a:t>[[3]], type = ‘l’, </a:t>
            </a:r>
            <a:r>
              <a:rPr kumimoji="1" lang="en-US" altLang="ja-JP" dirty="0" err="1"/>
              <a:t>lwd</a:t>
            </a:r>
            <a:r>
              <a:rPr kumimoji="1" lang="en-US" altLang="ja-JP" dirty="0"/>
              <a:t> = 2, </a:t>
            </a:r>
            <a:r>
              <a:rPr kumimoji="1" lang="en-US" altLang="ja-JP" dirty="0" err="1"/>
              <a:t>xlim</a:t>
            </a:r>
            <a:r>
              <a:rPr kumimoji="1" lang="en-US" altLang="ja-JP" dirty="0"/>
              <a:t> = c(0, 1),</a:t>
            </a:r>
            <a:r>
              <a:rPr kumimoji="1" lang="ja-JP" altLang="en-US" dirty="0"/>
              <a:t> </a:t>
            </a:r>
            <a:r>
              <a:rPr kumimoji="1" lang="en-US" altLang="ja-JP" dirty="0" err="1"/>
              <a:t>xlab</a:t>
            </a:r>
            <a:r>
              <a:rPr kumimoji="1" lang="en-US" altLang="ja-JP" dirty="0"/>
              <a:t> = expression(sqrt(sigma[x]^2)), </a:t>
            </a:r>
            <a:r>
              <a:rPr kumimoji="1" lang="en-US" altLang="ja-JP" dirty="0" err="1"/>
              <a:t>ylab</a:t>
            </a:r>
            <a:r>
              <a:rPr kumimoji="1" lang="en-US" altLang="ja-JP" dirty="0"/>
              <a:t> = 'Density’)</a:t>
            </a:r>
          </a:p>
          <a:p>
            <a:r>
              <a:rPr kumimoji="1" lang="en-US" altLang="ja-JP" dirty="0"/>
              <a:t>lines(</a:t>
            </a:r>
            <a:r>
              <a:rPr kumimoji="1" lang="en-US" altLang="ja-JP" dirty="0" err="1"/>
              <a:t>pp.res$marginals.hyperpar</a:t>
            </a:r>
            <a:r>
              <a:rPr kumimoji="1" lang="en-US" altLang="ja-JP" dirty="0"/>
              <a:t>[[2]], </a:t>
            </a:r>
            <a:r>
              <a:rPr kumimoji="1" lang="en-US" altLang="ja-JP" dirty="0" err="1"/>
              <a:t>lty</a:t>
            </a:r>
            <a:r>
              <a:rPr kumimoji="1" lang="en-US" altLang="ja-JP" dirty="0"/>
              <a:t> = 2, </a:t>
            </a:r>
            <a:r>
              <a:rPr kumimoji="1" lang="en-US" altLang="ja-JP" dirty="0" err="1"/>
              <a:t>lwd</a:t>
            </a:r>
            <a:r>
              <a:rPr kumimoji="1" lang="en-US" altLang="ja-JP" dirty="0"/>
              <a:t> = 2)</a:t>
            </a:r>
          </a:p>
          <a:p>
            <a:r>
              <a:rPr kumimoji="1" lang="en-US" altLang="ja-JP" dirty="0"/>
              <a:t>lines(</a:t>
            </a:r>
            <a:r>
              <a:rPr kumimoji="1" lang="en-US" altLang="ja-JP" dirty="0" err="1"/>
              <a:t>u.res$marginals.hyperpar</a:t>
            </a:r>
            <a:r>
              <a:rPr kumimoji="1" lang="en-US" altLang="ja-JP" dirty="0"/>
              <a:t>[[3]], </a:t>
            </a:r>
            <a:r>
              <a:rPr kumimoji="1" lang="en-US" altLang="ja-JP" dirty="0" err="1"/>
              <a:t>lty</a:t>
            </a:r>
            <a:r>
              <a:rPr kumimoji="1" lang="en-US" altLang="ja-JP" dirty="0"/>
              <a:t> = 3, </a:t>
            </a:r>
            <a:r>
              <a:rPr kumimoji="1" lang="en-US" altLang="ja-JP" dirty="0" err="1"/>
              <a:t>lwd</a:t>
            </a:r>
            <a:r>
              <a:rPr kumimoji="1" lang="en-US" altLang="ja-JP" dirty="0"/>
              <a:t> = 5)</a:t>
            </a:r>
          </a:p>
          <a:p>
            <a:r>
              <a:rPr kumimoji="1" lang="en-US" altLang="ja-JP" dirty="0" err="1"/>
              <a:t>abline</a:t>
            </a:r>
            <a:r>
              <a:rPr kumimoji="1" lang="en-US" altLang="ja-JP" dirty="0"/>
              <a:t>(v = sigma2x^0.5, col = 2)</a:t>
            </a:r>
          </a:p>
          <a:p>
            <a:r>
              <a:rPr kumimoji="1" lang="en-US" altLang="ja-JP" dirty="0"/>
              <a:t>plot(</a:t>
            </a:r>
            <a:r>
              <a:rPr kumimoji="1" lang="en-US" altLang="ja-JP" dirty="0" err="1"/>
              <a:t>j.res$marginals.hyperpar</a:t>
            </a:r>
            <a:r>
              <a:rPr kumimoji="1" lang="en-US" altLang="ja-JP" dirty="0"/>
              <a:t>[[4]], type = 'l', </a:t>
            </a:r>
            <a:r>
              <a:rPr kumimoji="1" lang="en-US" altLang="ja-JP" dirty="0" err="1"/>
              <a:t>xlab</a:t>
            </a:r>
            <a:r>
              <a:rPr kumimoji="1" lang="en-US" altLang="ja-JP" dirty="0"/>
              <a:t> = expression(beta),  </a:t>
            </a:r>
            <a:r>
              <a:rPr kumimoji="1" lang="en-US" altLang="ja-JP" dirty="0" err="1"/>
              <a:t>ylab</a:t>
            </a:r>
            <a:r>
              <a:rPr kumimoji="1" lang="en-US" altLang="ja-JP" dirty="0"/>
              <a:t> = 'Density', </a:t>
            </a:r>
            <a:r>
              <a:rPr kumimoji="1" lang="en-US" altLang="ja-JP" dirty="0" err="1"/>
              <a:t>lwd</a:t>
            </a:r>
            <a:r>
              <a:rPr kumimoji="1" lang="en-US" altLang="ja-JP" dirty="0"/>
              <a:t> = 2)</a:t>
            </a:r>
          </a:p>
          <a:p>
            <a:r>
              <a:rPr kumimoji="1" lang="en-US" altLang="ja-JP" dirty="0" err="1"/>
              <a:t>abline</a:t>
            </a:r>
            <a:r>
              <a:rPr kumimoji="1" lang="en-US" altLang="ja-JP" dirty="0"/>
              <a:t>(v = beta, col = 2)</a:t>
            </a:r>
          </a:p>
          <a:p>
            <a:r>
              <a:rPr kumimoji="1" lang="en-US" altLang="ja-JP" dirty="0"/>
              <a:t>legend('</a:t>
            </a:r>
            <a:r>
              <a:rPr kumimoji="1" lang="en-US" altLang="ja-JP" dirty="0" err="1"/>
              <a:t>topright</a:t>
            </a:r>
            <a:r>
              <a:rPr kumimoji="1" lang="en-US" altLang="ja-JP" dirty="0"/>
              <a:t>', c('True value', 'Joint', 'Only PP', 'Only Y'),   col = c(2, 1, 1, 1), </a:t>
            </a:r>
            <a:r>
              <a:rPr kumimoji="1" lang="en-US" altLang="ja-JP" dirty="0" err="1"/>
              <a:t>lty</a:t>
            </a:r>
            <a:r>
              <a:rPr kumimoji="1" lang="en-US" altLang="ja-JP" dirty="0"/>
              <a:t> = c(1, 1, 2, 3), </a:t>
            </a:r>
            <a:r>
              <a:rPr kumimoji="1" lang="en-US" altLang="ja-JP" dirty="0" err="1"/>
              <a:t>lwd</a:t>
            </a:r>
            <a:r>
              <a:rPr kumimoji="1" lang="en-US" altLang="ja-JP" dirty="0"/>
              <a:t> = 0.5 * c(2, 2, 3, 5),  </a:t>
            </a:r>
            <a:r>
              <a:rPr kumimoji="1" lang="en-US" altLang="ja-JP" dirty="0" err="1"/>
              <a:t>bty</a:t>
            </a:r>
            <a:r>
              <a:rPr kumimoji="1" lang="en-US" altLang="ja-JP" dirty="0"/>
              <a:t> = 'n', </a:t>
            </a:r>
            <a:r>
              <a:rPr kumimoji="1" lang="en-US" altLang="ja-JP" dirty="0" err="1"/>
              <a:t>cex</a:t>
            </a:r>
            <a:r>
              <a:rPr kumimoji="1" lang="en-US" altLang="ja-JP" dirty="0"/>
              <a:t> = 0.65)</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37</a:t>
            </a:fld>
            <a:endParaRPr kumimoji="1" lang="ja-JP" altLang="en-US"/>
          </a:p>
        </p:txBody>
      </p:sp>
    </p:spTree>
    <p:extLst>
      <p:ext uri="{BB962C8B-B14F-4D97-AF65-F5344CB8AC3E}">
        <p14:creationId xmlns:p14="http://schemas.microsoft.com/office/powerpoint/2010/main" val="302896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C</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は定数、</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a:t>
            </a:r>
            <a:r>
              <a:rPr lang="en-US" altLang="ja-JP" sz="1800" baseline="-25000" dirty="0">
                <a:effectLst/>
                <a:latin typeface="Century" panose="02040604050505020304" pitchFamily="18" charset="0"/>
                <a:ea typeface="ＭＳ 明朝" panose="02020609040205080304" pitchFamily="17" charset="-128"/>
                <a:cs typeface="Times New Roman" panose="02020603050405020304" pitchFamily="18" charset="0"/>
              </a:rPr>
              <a:t>1</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a:t>
            </a:r>
            <a:r>
              <a:rPr lang="en-US" altLang="ja-JP" sz="1800" baseline="-25000" dirty="0">
                <a:effectLst/>
                <a:latin typeface="Century" panose="02040604050505020304" pitchFamily="18" charset="0"/>
                <a:ea typeface="ＭＳ 明朝" panose="02020609040205080304" pitchFamily="17" charset="-128"/>
                <a:cs typeface="Times New Roman" panose="02020603050405020304" pitchFamily="18" charset="0"/>
              </a:rPr>
              <a:t> j</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φ</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j</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s</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は積分ノード</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s</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における潜在ガウスモデル</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の値を含む行列、</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a:t>
            </a:r>
            <a:r>
              <a:rPr lang="en-US" altLang="ja-JP" sz="1800" baseline="-25000" dirty="0">
                <a:effectLst/>
                <a:latin typeface="Century" panose="02040604050505020304" pitchFamily="18" charset="0"/>
                <a:ea typeface="ＭＳ 明朝" panose="02020609040205080304" pitchFamily="17" charset="-128"/>
                <a:cs typeface="Times New Roman" panose="02020603050405020304" pitchFamily="18" charset="0"/>
              </a:rPr>
              <a:t>2</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ij</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φ</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j</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s</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は観測点</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s</a:t>
            </a:r>
            <a:r>
              <a:rPr lang="en-US" altLang="ja-JP" sz="1800" baseline="-25000" dirty="0" err="1">
                <a:effectLst/>
                <a:latin typeface="Century" panose="02040604050505020304" pitchFamily="18" charset="0"/>
                <a:ea typeface="ＭＳ 明朝" panose="02020609040205080304" pitchFamily="17" charset="-128"/>
                <a:cs typeface="Times New Roman" panose="02020603050405020304" pitchFamily="18" charset="0"/>
              </a:rPr>
              <a:t>i</a:t>
            </a:r>
            <a:r>
              <a:rPr lang="en-US" altLang="ja-JP" sz="1800" baseline="-250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における潜在ガウス場を評価する行列</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kumimoji="1"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ポアソン分布の形になっていることが利点。</a:t>
            </a:r>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6</a:t>
            </a:fld>
            <a:endParaRPr kumimoji="1" lang="ja-JP" altLang="en-US"/>
          </a:p>
        </p:txBody>
      </p:sp>
    </p:spTree>
    <p:extLst>
      <p:ext uri="{BB962C8B-B14F-4D97-AF65-F5344CB8AC3E}">
        <p14:creationId xmlns:p14="http://schemas.microsoft.com/office/powerpoint/2010/main" val="112066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7</a:t>
            </a:fld>
            <a:endParaRPr kumimoji="1" lang="ja-JP" altLang="en-US"/>
          </a:p>
        </p:txBody>
      </p:sp>
    </p:spTree>
    <p:extLst>
      <p:ext uri="{BB962C8B-B14F-4D97-AF65-F5344CB8AC3E}">
        <p14:creationId xmlns:p14="http://schemas.microsoft.com/office/powerpoint/2010/main" val="17283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正方形のメッシュではなく</a:t>
            </a:r>
            <a:r>
              <a:rPr kumimoji="1" lang="en-US" altLang="ja-JP" dirty="0"/>
              <a:t>3</a:t>
            </a:r>
            <a:r>
              <a:rPr kumimoji="1" lang="ja-JP" altLang="en-US" dirty="0"/>
              <a:t>角形を基本単位とすることで、どんな形にでも対応できるようになる。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・この三角形のメッシュが最初の図の灰色の三角形。</a:t>
            </a:r>
          </a:p>
          <a:p>
            <a:endParaRPr kumimoji="1" lang="en-US" altLang="ja-JP" dirty="0"/>
          </a:p>
          <a:p>
            <a:r>
              <a:rPr kumimoji="1" lang="ja-JP" altLang="en-US" dirty="0"/>
              <a:t>マターンカーネル：これを用いたガウス過程の関数は</a:t>
            </a:r>
            <a:r>
              <a:rPr kumimoji="1" lang="en-US" altLang="ja-JP" dirty="0"/>
              <a:t>ν</a:t>
            </a:r>
            <a:r>
              <a:rPr kumimoji="1" lang="ja-JP" altLang="en-US" dirty="0"/>
              <a:t>回微分できる。</a:t>
            </a:r>
            <a:r>
              <a:rPr kumimoji="1" lang="en-US" altLang="ja-JP" dirty="0"/>
              <a:t>ν</a:t>
            </a:r>
            <a:r>
              <a:rPr kumimoji="1" lang="ja-JP" altLang="en-US" dirty="0"/>
              <a:t>＝</a:t>
            </a:r>
            <a:r>
              <a:rPr kumimoji="1" lang="en-US" altLang="ja-JP" dirty="0"/>
              <a:t>1/2</a:t>
            </a:r>
            <a:r>
              <a:rPr kumimoji="1" lang="ja-JP" altLang="en-US" dirty="0"/>
              <a:t>なら指数カーネル、</a:t>
            </a:r>
            <a:r>
              <a:rPr kumimoji="1" lang="en-US" altLang="ja-JP" dirty="0"/>
              <a:t>ν</a:t>
            </a:r>
            <a:r>
              <a:rPr kumimoji="1" lang="ja-JP" altLang="en-US" dirty="0"/>
              <a:t>＝∞なら</a:t>
            </a:r>
            <a:r>
              <a:rPr kumimoji="1" lang="en-US" altLang="ja-JP" dirty="0"/>
              <a:t>RBF</a:t>
            </a:r>
            <a:r>
              <a:rPr kumimoji="1" lang="ja-JP" altLang="en-US" dirty="0"/>
              <a:t>カーネル。</a:t>
            </a:r>
            <a:endParaRPr kumimoji="1" lang="en-US" altLang="ja-JP" dirty="0"/>
          </a:p>
          <a:p>
            <a:r>
              <a:rPr kumimoji="1" lang="ja-JP" altLang="en-US" dirty="0"/>
              <a:t>（</a:t>
            </a:r>
            <a:r>
              <a:rPr kumimoji="1" lang="en-US" altLang="ja-JP" dirty="0"/>
              <a:t>5</a:t>
            </a:r>
            <a:r>
              <a:rPr kumimoji="1" lang="ja-JP" altLang="en-US" dirty="0"/>
              <a:t>）式への変形は</a:t>
            </a:r>
            <a:r>
              <a:rPr kumimoji="1" lang="ja-JP" altLang="ja-JP" sz="1200" kern="1200" dirty="0">
                <a:solidFill>
                  <a:schemeClr val="tx1"/>
                </a:solidFill>
                <a:effectLst/>
                <a:latin typeface="+mn-lt"/>
                <a:ea typeface="+mn-ea"/>
                <a:cs typeface="+mn-cs"/>
              </a:rPr>
              <a:t>物理学、工学、応用数学</a:t>
            </a:r>
            <a:r>
              <a:rPr kumimoji="1" lang="ja-JP" altLang="en-US" sz="1200" kern="1200" dirty="0">
                <a:solidFill>
                  <a:schemeClr val="tx1"/>
                </a:solidFill>
                <a:effectLst/>
                <a:latin typeface="+mn-lt"/>
                <a:ea typeface="+mn-ea"/>
                <a:cs typeface="+mn-cs"/>
              </a:rPr>
              <a:t>分野では一般的。</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6</a:t>
            </a:r>
            <a:r>
              <a:rPr kumimoji="1" lang="ja-JP" altLang="en-US" sz="1200" kern="1200" dirty="0">
                <a:solidFill>
                  <a:schemeClr val="tx1"/>
                </a:solidFill>
                <a:effectLst/>
                <a:latin typeface="+mn-lt"/>
                <a:ea typeface="+mn-ea"/>
                <a:cs typeface="+mn-cs"/>
              </a:rPr>
              <a:t>）式、</a:t>
            </a:r>
            <a:r>
              <a:rPr kumimoji="1" lang="en-US" altLang="ja-JP" sz="1200" kern="1200" dirty="0">
                <a:solidFill>
                  <a:schemeClr val="tx1"/>
                </a:solidFill>
                <a:effectLst/>
                <a:latin typeface="+mn-lt"/>
                <a:ea typeface="+mn-ea"/>
                <a:cs typeface="+mn-cs"/>
              </a:rPr>
              <a:t>C</a:t>
            </a:r>
            <a:r>
              <a:rPr kumimoji="1" lang="ja-JP" altLang="ja-JP" sz="1200" kern="1200" dirty="0">
                <a:solidFill>
                  <a:schemeClr val="tx1"/>
                </a:solidFill>
                <a:effectLst/>
                <a:latin typeface="+mn-lt"/>
                <a:ea typeface="+mn-ea"/>
                <a:cs typeface="+mn-cs"/>
              </a:rPr>
              <a:t>の選択については、</a:t>
            </a:r>
            <a:r>
              <a:rPr kumimoji="1" lang="en-US" altLang="ja-JP" sz="1200" kern="1200" dirty="0">
                <a:solidFill>
                  <a:schemeClr val="tx1"/>
                </a:solidFill>
                <a:effectLst/>
                <a:latin typeface="+mn-lt"/>
                <a:ea typeface="+mn-ea"/>
                <a:cs typeface="+mn-cs"/>
              </a:rPr>
              <a:t>Lindgren</a:t>
            </a:r>
            <a:r>
              <a:rPr kumimoji="1" lang="ja-JP" altLang="ja-JP" sz="1200" kern="1200" dirty="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(2011)</a:t>
            </a:r>
            <a:r>
              <a:rPr kumimoji="1" lang="ja-JP" altLang="ja-JP" sz="1200" kern="1200" dirty="0">
                <a:solidFill>
                  <a:schemeClr val="tx1"/>
                </a:solidFill>
                <a:effectLst/>
                <a:latin typeface="+mn-lt"/>
                <a:ea typeface="+mn-ea"/>
                <a:cs typeface="+mn-cs"/>
              </a:rPr>
              <a:t>の付録</a:t>
            </a:r>
            <a:r>
              <a:rPr kumimoji="1" lang="en-US" altLang="ja-JP" sz="1200" kern="1200" dirty="0">
                <a:solidFill>
                  <a:schemeClr val="tx1"/>
                </a:solidFill>
                <a:effectLst/>
                <a:latin typeface="+mn-lt"/>
                <a:ea typeface="+mn-ea"/>
                <a:cs typeface="+mn-cs"/>
              </a:rPr>
              <a:t>C.5</a:t>
            </a:r>
            <a:r>
              <a:rPr kumimoji="1" lang="ja-JP" altLang="ja-JP" sz="1200" kern="1200" dirty="0">
                <a:solidFill>
                  <a:schemeClr val="tx1"/>
                </a:solidFill>
                <a:effectLst/>
                <a:latin typeface="+mn-lt"/>
                <a:ea typeface="+mn-ea"/>
                <a:cs typeface="+mn-cs"/>
              </a:rPr>
              <a:t>を参照</a:t>
            </a:r>
            <a:r>
              <a:rPr kumimoji="1" lang="ja-JP" altLang="en-US" sz="1200" kern="1200" dirty="0">
                <a:solidFill>
                  <a:schemeClr val="tx1"/>
                </a:solidFill>
                <a:effectLst/>
                <a:latin typeface="+mn-lt"/>
                <a:ea typeface="+mn-ea"/>
                <a:cs typeface="+mn-cs"/>
              </a:rPr>
              <a:t>、このモデルは</a:t>
            </a:r>
            <a:r>
              <a:rPr kumimoji="1" lang="ja-JP" altLang="ja-JP" sz="1200" kern="1200" dirty="0">
                <a:solidFill>
                  <a:schemeClr val="tx1"/>
                </a:solidFill>
                <a:effectLst/>
                <a:latin typeface="+mn-lt"/>
                <a:ea typeface="+mn-ea"/>
                <a:cs typeface="+mn-cs"/>
              </a:rPr>
              <a:t>正則格子上で計算された場合、古典的な条件付き自己回帰モデルに正確に導</a:t>
            </a:r>
            <a:r>
              <a:rPr kumimoji="1" lang="ja-JP" altLang="en-US" sz="1200" kern="1200" dirty="0">
                <a:solidFill>
                  <a:schemeClr val="tx1"/>
                </a:solidFill>
                <a:effectLst/>
                <a:latin typeface="+mn-lt"/>
                <a:ea typeface="+mn-ea"/>
                <a:cs typeface="+mn-cs"/>
              </a:rPr>
              <a:t>ける</a:t>
            </a:r>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また</a:t>
            </a:r>
            <a:r>
              <a:rPr kumimoji="1" lang="ja-JP" altLang="ja-JP" sz="1200" kern="1200" dirty="0">
                <a:solidFill>
                  <a:schemeClr val="tx1"/>
                </a:solidFill>
                <a:effectLst/>
                <a:latin typeface="+mn-lt"/>
                <a:ea typeface="+mn-ea"/>
                <a:cs typeface="+mn-cs"/>
              </a:rPr>
              <a:t>非定常、異方性、多変量、時空間ランダム場に拡張することができ</a:t>
            </a:r>
            <a:r>
              <a:rPr kumimoji="1" lang="ja-JP" altLang="en-US" sz="1200" kern="1200" dirty="0">
                <a:solidFill>
                  <a:schemeClr val="tx1"/>
                </a:solidFill>
                <a:effectLst/>
                <a:latin typeface="+mn-lt"/>
                <a:ea typeface="+mn-ea"/>
                <a:cs typeface="+mn-cs"/>
              </a:rPr>
              <a:t>る。</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Cameletti</a:t>
            </a:r>
            <a:r>
              <a:rPr kumimoji="1" lang="en-US" altLang="ja-JP" sz="1200" kern="1200" dirty="0">
                <a:solidFill>
                  <a:schemeClr val="tx1"/>
                </a:solidFill>
                <a:effectLst/>
                <a:latin typeface="+mn-lt"/>
                <a:ea typeface="+mn-ea"/>
                <a:cs typeface="+mn-cs"/>
              </a:rPr>
              <a:t> et al., 2013; </a:t>
            </a:r>
            <a:r>
              <a:rPr kumimoji="1" lang="en-US" altLang="ja-JP" sz="1200" kern="1200" dirty="0" err="1">
                <a:solidFill>
                  <a:schemeClr val="tx1"/>
                </a:solidFill>
                <a:effectLst/>
                <a:latin typeface="+mn-lt"/>
                <a:ea typeface="+mn-ea"/>
                <a:cs typeface="+mn-cs"/>
              </a:rPr>
              <a:t>Fuglstad</a:t>
            </a:r>
            <a:r>
              <a:rPr kumimoji="1" lang="en-US" altLang="ja-JP" sz="1200" kern="1200" dirty="0">
                <a:solidFill>
                  <a:schemeClr val="tx1"/>
                </a:solidFill>
                <a:effectLst/>
                <a:latin typeface="+mn-lt"/>
                <a:ea typeface="+mn-ea"/>
                <a:cs typeface="+mn-cs"/>
              </a:rPr>
              <a:t> et al., 2015</a:t>
            </a:r>
            <a:r>
              <a:rPr kumimoji="1" lang="ja-JP" altLang="en-US"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行列</a:t>
            </a:r>
            <a:r>
              <a:rPr kumimoji="1" lang="en-US" altLang="ja-JP" sz="1200" kern="1200" dirty="0">
                <a:solidFill>
                  <a:schemeClr val="tx1"/>
                </a:solidFill>
                <a:effectLst/>
                <a:latin typeface="+mn-lt"/>
                <a:ea typeface="+mn-ea"/>
                <a:cs typeface="+mn-cs"/>
              </a:rPr>
              <a:t>B</a:t>
            </a:r>
            <a:r>
              <a:rPr kumimoji="1" lang="ja-JP" altLang="ja-JP" sz="1200" kern="1200" dirty="0">
                <a:solidFill>
                  <a:schemeClr val="tx1"/>
                </a:solidFill>
                <a:effectLst/>
                <a:latin typeface="+mn-lt"/>
                <a:ea typeface="+mn-ea"/>
                <a:cs typeface="+mn-cs"/>
              </a:rPr>
              <a:t>は、観測窓の境界上のプロセスに関する情報</a:t>
            </a:r>
            <a:r>
              <a:rPr kumimoji="1" lang="ja-JP" altLang="en-US" sz="1200" kern="1200" dirty="0">
                <a:solidFill>
                  <a:schemeClr val="tx1"/>
                </a:solidFill>
                <a:effectLst/>
                <a:latin typeface="+mn-lt"/>
                <a:ea typeface="+mn-ea"/>
                <a:cs typeface="+mn-cs"/>
              </a:rPr>
              <a:t>。この</a:t>
            </a:r>
            <a:r>
              <a:rPr kumimoji="1" lang="ja-JP" altLang="ja-JP" sz="1200" kern="1200" dirty="0">
                <a:solidFill>
                  <a:schemeClr val="tx1"/>
                </a:solidFill>
                <a:effectLst/>
                <a:latin typeface="+mn-lt"/>
                <a:ea typeface="+mn-ea"/>
                <a:cs typeface="+mn-cs"/>
              </a:rPr>
              <a:t>論文では、境界条件はノイマン境界条件（無フラックス境界条件）に相当する</a:t>
            </a:r>
            <a:r>
              <a:rPr kumimoji="1" lang="en-US" altLang="ja-JP" sz="1200" kern="1200" dirty="0">
                <a:solidFill>
                  <a:schemeClr val="tx1"/>
                </a:solidFill>
                <a:effectLst/>
                <a:latin typeface="+mn-lt"/>
                <a:ea typeface="+mn-ea"/>
                <a:cs typeface="+mn-cs"/>
              </a:rPr>
              <a:t> B =0 </a:t>
            </a:r>
            <a:r>
              <a:rPr kumimoji="1" lang="ja-JP" altLang="ja-JP" sz="1200" kern="1200" dirty="0">
                <a:solidFill>
                  <a:schemeClr val="tx1"/>
                </a:solidFill>
                <a:effectLst/>
                <a:latin typeface="+mn-lt"/>
                <a:ea typeface="+mn-ea"/>
                <a:cs typeface="+mn-cs"/>
              </a:rPr>
              <a:t>を設定</a:t>
            </a:r>
            <a:r>
              <a:rPr kumimoji="1" lang="ja-JP" altLang="en-US" sz="1200" kern="1200" dirty="0">
                <a:solidFill>
                  <a:schemeClr val="tx1"/>
                </a:solidFill>
                <a:effectLst/>
                <a:latin typeface="+mn-lt"/>
                <a:ea typeface="+mn-ea"/>
                <a:cs typeface="+mn-cs"/>
              </a:rPr>
              <a:t>する。</a:t>
            </a: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8</a:t>
            </a:fld>
            <a:endParaRPr kumimoji="1" lang="ja-JP" altLang="en-US"/>
          </a:p>
        </p:txBody>
      </p:sp>
    </p:spTree>
    <p:extLst>
      <p:ext uri="{BB962C8B-B14F-4D97-AF65-F5344CB8AC3E}">
        <p14:creationId xmlns:p14="http://schemas.microsoft.com/office/powerpoint/2010/main" val="53887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メッシュ選択の詳細な議論は</a:t>
            </a:r>
            <a:r>
              <a:rPr kumimoji="1" lang="en-US"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Blangiardo</a:t>
            </a:r>
            <a:r>
              <a:rPr kumimoji="1" lang="en-US" altLang="ja-JP" sz="1200" kern="1200" dirty="0">
                <a:solidFill>
                  <a:schemeClr val="tx1"/>
                </a:solidFill>
                <a:effectLst/>
                <a:latin typeface="+mn-lt"/>
                <a:ea typeface="+mn-ea"/>
                <a:cs typeface="+mn-cs"/>
              </a:rPr>
              <a:t> &amp;</a:t>
            </a:r>
            <a:r>
              <a:rPr kumimoji="1" lang="ja-JP" altLang="en-US"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Cameletti</a:t>
            </a:r>
            <a:r>
              <a:rPr kumimoji="1" lang="en-US" altLang="ja-JP" sz="1200" kern="1200" dirty="0">
                <a:solidFill>
                  <a:schemeClr val="tx1"/>
                </a:solidFill>
                <a:effectLst/>
                <a:latin typeface="+mn-lt"/>
                <a:ea typeface="+mn-ea"/>
                <a:cs typeface="+mn-cs"/>
              </a:rPr>
              <a:t> (2015) </a:t>
            </a:r>
            <a:r>
              <a:rPr kumimoji="1" lang="ja-JP" altLang="en-US" sz="1200" kern="1200" dirty="0">
                <a:solidFill>
                  <a:schemeClr val="tx1"/>
                </a:solidFill>
                <a:effectLst/>
                <a:latin typeface="+mn-lt"/>
                <a:ea typeface="+mn-ea"/>
                <a:cs typeface="+mn-cs"/>
              </a:rPr>
              <a:t>の</a:t>
            </a:r>
            <a:r>
              <a:rPr kumimoji="1" lang="en-US" altLang="ja-JP" sz="1200" kern="1200" dirty="0">
                <a:solidFill>
                  <a:schemeClr val="tx1"/>
                </a:solidFill>
                <a:effectLst/>
                <a:latin typeface="+mn-lt"/>
                <a:ea typeface="+mn-ea"/>
                <a:cs typeface="+mn-cs"/>
              </a:rPr>
              <a:t>Chapter 6</a:t>
            </a:r>
            <a:r>
              <a:rPr kumimoji="1" lang="ja-JP" altLang="en-US" sz="1200" kern="1200" dirty="0">
                <a:solidFill>
                  <a:schemeClr val="tx1"/>
                </a:solidFill>
                <a:effectLst/>
                <a:latin typeface="+mn-lt"/>
                <a:ea typeface="+mn-ea"/>
                <a:cs typeface="+mn-cs"/>
              </a:rPr>
              <a:t>参照</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ja-JP" sz="1200" kern="1200" dirty="0">
                <a:solidFill>
                  <a:schemeClr val="tx1"/>
                </a:solidFill>
                <a:effectLst/>
                <a:latin typeface="+mn-lt"/>
                <a:ea typeface="+mn-ea"/>
                <a:cs typeface="+mn-cs"/>
              </a:rPr>
              <a:t>中点法則</a:t>
            </a:r>
            <a:r>
              <a:rPr kumimoji="1" lang="ja-JP" altLang="en-US" sz="1200" kern="1200" dirty="0">
                <a:solidFill>
                  <a:schemeClr val="tx1"/>
                </a:solidFill>
                <a:effectLst/>
                <a:latin typeface="+mn-lt"/>
                <a:ea typeface="+mn-ea"/>
                <a:cs typeface="+mn-cs"/>
              </a:rPr>
              <a:t>（</a:t>
            </a:r>
            <a:r>
              <a:rPr kumimoji="1" lang="en-US" altLang="ja-JP" sz="1200" b="0" i="0" u="none" strike="noStrike" kern="1200" baseline="0" dirty="0">
                <a:solidFill>
                  <a:schemeClr val="tx1"/>
                </a:solidFill>
                <a:latin typeface="+mn-lt"/>
                <a:ea typeface="+mn-ea"/>
                <a:cs typeface="+mn-cs"/>
              </a:rPr>
              <a:t>midpoint rule</a:t>
            </a:r>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規則的なグリッドでは</a:t>
            </a:r>
            <a:r>
              <a:rPr kumimoji="1" lang="ja-JP" altLang="en-US" sz="1200" kern="1200" dirty="0">
                <a:solidFill>
                  <a:schemeClr val="tx1"/>
                </a:solidFill>
                <a:effectLst/>
                <a:latin typeface="+mn-lt"/>
                <a:ea typeface="+mn-ea"/>
                <a:cs typeface="+mn-cs"/>
              </a:rPr>
              <a:t>二</a:t>
            </a:r>
            <a:r>
              <a:rPr kumimoji="1" lang="ja-JP" altLang="ja-JP" sz="1200" kern="1200" dirty="0">
                <a:solidFill>
                  <a:schemeClr val="tx1"/>
                </a:solidFill>
                <a:effectLst/>
                <a:latin typeface="+mn-lt"/>
                <a:ea typeface="+mn-ea"/>
                <a:cs typeface="+mn-cs"/>
              </a:rPr>
              <a:t>次精度</a:t>
            </a:r>
            <a:r>
              <a:rPr kumimoji="1" lang="ja-JP" altLang="en-US" sz="1200" kern="1200" dirty="0">
                <a:solidFill>
                  <a:schemeClr val="tx1"/>
                </a:solidFill>
                <a:effectLst/>
                <a:latin typeface="+mn-lt"/>
                <a:ea typeface="+mn-ea"/>
                <a:cs typeface="+mn-cs"/>
              </a:rPr>
              <a:t>近似</a:t>
            </a:r>
            <a:r>
              <a:rPr kumimoji="1" lang="ja-JP" altLang="ja-JP" sz="1200" kern="1200" dirty="0">
                <a:solidFill>
                  <a:schemeClr val="tx1"/>
                </a:solidFill>
                <a:effectLst/>
                <a:latin typeface="+mn-lt"/>
                <a:ea typeface="+mn-ea"/>
                <a:cs typeface="+mn-cs"/>
              </a:rPr>
              <a:t>、不規則なメッシュでは</a:t>
            </a:r>
            <a:r>
              <a:rPr kumimoji="1" lang="ja-JP" altLang="en-US" sz="1200" kern="1200" dirty="0">
                <a:solidFill>
                  <a:schemeClr val="tx1"/>
                </a:solidFill>
                <a:effectLst/>
                <a:latin typeface="+mn-lt"/>
                <a:ea typeface="+mn-ea"/>
                <a:cs typeface="+mn-cs"/>
              </a:rPr>
              <a:t>一</a:t>
            </a:r>
            <a:r>
              <a:rPr kumimoji="1" lang="ja-JP" altLang="ja-JP" sz="1200" kern="1200" dirty="0">
                <a:solidFill>
                  <a:schemeClr val="tx1"/>
                </a:solidFill>
                <a:effectLst/>
                <a:latin typeface="+mn-lt"/>
                <a:ea typeface="+mn-ea"/>
                <a:cs typeface="+mn-cs"/>
              </a:rPr>
              <a:t>次精度</a:t>
            </a:r>
            <a:r>
              <a:rPr kumimoji="1" lang="ja-JP" altLang="en-US" sz="1200" kern="1200" dirty="0">
                <a:solidFill>
                  <a:schemeClr val="tx1"/>
                </a:solidFill>
                <a:effectLst/>
                <a:latin typeface="+mn-lt"/>
                <a:ea typeface="+mn-ea"/>
                <a:cs typeface="+mn-cs"/>
              </a:rPr>
              <a:t>近似</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ja-JP" sz="1200" kern="1200" dirty="0">
                <a:solidFill>
                  <a:schemeClr val="tx1"/>
                </a:solidFill>
                <a:effectLst/>
                <a:latin typeface="+mn-lt"/>
                <a:ea typeface="+mn-ea"/>
                <a:cs typeface="+mn-cs"/>
              </a:rPr>
              <a:t>メッシュ内の個々の三角形に対して最適なガウス積分規則の和を求めることがで</a:t>
            </a:r>
            <a:r>
              <a:rPr kumimoji="1" lang="ja-JP" altLang="en-US" sz="1200" kern="1200" dirty="0">
                <a:solidFill>
                  <a:schemeClr val="tx1"/>
                </a:solidFill>
                <a:effectLst/>
                <a:latin typeface="+mn-lt"/>
                <a:ea typeface="+mn-ea"/>
                <a:cs typeface="+mn-cs"/>
              </a:rPr>
              <a:t>きる</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一般的な三角形の重みと積分点</a:t>
            </a:r>
            <a:r>
              <a:rPr kumimoji="1" lang="ja-JP" altLang="en-US" sz="1200" kern="1200" dirty="0">
                <a:solidFill>
                  <a:schemeClr val="tx1"/>
                </a:solidFill>
                <a:effectLst/>
                <a:latin typeface="+mn-lt"/>
                <a:ea typeface="+mn-ea"/>
                <a:cs typeface="+mn-cs"/>
              </a:rPr>
              <a:t>について</a:t>
            </a:r>
            <a:r>
              <a:rPr kumimoji="1" lang="ja-JP" altLang="ja-JP" sz="1200" kern="1200" dirty="0">
                <a:solidFill>
                  <a:schemeClr val="tx1"/>
                </a:solidFill>
                <a:effectLst/>
                <a:latin typeface="+mn-lt"/>
                <a:ea typeface="+mn-ea"/>
                <a:cs typeface="+mn-cs"/>
              </a:rPr>
              <a:t>は，数値解析や有限要素法に関する書籍（</a:t>
            </a:r>
            <a:r>
              <a:rPr kumimoji="1" lang="en-US" altLang="ja-JP" sz="1200" kern="1200" dirty="0">
                <a:solidFill>
                  <a:schemeClr val="tx1"/>
                </a:solidFill>
                <a:effectLst/>
                <a:latin typeface="+mn-lt"/>
                <a:ea typeface="+mn-ea"/>
                <a:cs typeface="+mn-cs"/>
              </a:rPr>
              <a:t>Ern &amp; </a:t>
            </a:r>
            <a:r>
              <a:rPr kumimoji="1" lang="en-US" altLang="ja-JP" sz="1200" kern="1200" dirty="0" err="1">
                <a:solidFill>
                  <a:schemeClr val="tx1"/>
                </a:solidFill>
                <a:effectLst/>
                <a:latin typeface="+mn-lt"/>
                <a:ea typeface="+mn-ea"/>
                <a:cs typeface="+mn-cs"/>
              </a:rPr>
              <a:t>Guermond</a:t>
            </a:r>
            <a:r>
              <a:rPr kumimoji="1" lang="en-US" altLang="ja-JP" sz="1200" kern="1200" dirty="0">
                <a:solidFill>
                  <a:schemeClr val="tx1"/>
                </a:solidFill>
                <a:effectLst/>
                <a:latin typeface="+mn-lt"/>
                <a:ea typeface="+mn-ea"/>
                <a:cs typeface="+mn-cs"/>
              </a:rPr>
              <a:t>, 2004</a:t>
            </a:r>
            <a:r>
              <a:rPr kumimoji="1" lang="ja-JP" altLang="en-US" sz="1200" kern="1200" dirty="0">
                <a:solidFill>
                  <a:schemeClr val="tx1"/>
                </a:solidFill>
                <a:effectLst/>
                <a:latin typeface="+mn-lt"/>
                <a:ea typeface="+mn-ea"/>
                <a:cs typeface="+mn-cs"/>
              </a:rPr>
              <a:t>など</a:t>
            </a:r>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参照</a:t>
            </a:r>
            <a:r>
              <a:rPr kumimoji="1" lang="ja-JP" altLang="ja-JP" sz="1200" kern="1200" dirty="0">
                <a:solidFill>
                  <a:schemeClr val="tx1"/>
                </a:solidFill>
                <a:effectLst/>
                <a:latin typeface="+mn-lt"/>
                <a:ea typeface="+mn-ea"/>
                <a:cs typeface="+mn-cs"/>
              </a:rPr>
              <a:t>．</a:t>
            </a:r>
            <a:endParaRPr kumimoji="1" lang="en-US" altLang="ja-JP"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9</a:t>
            </a:fld>
            <a:endParaRPr kumimoji="1" lang="ja-JP" altLang="en-US"/>
          </a:p>
        </p:txBody>
      </p:sp>
    </p:spTree>
    <p:extLst>
      <p:ext uri="{BB962C8B-B14F-4D97-AF65-F5344CB8AC3E}">
        <p14:creationId xmlns:p14="http://schemas.microsoft.com/office/powerpoint/2010/main" val="249500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1" u="none" strike="noStrike" baseline="0" dirty="0">
                <a:latin typeface="TimesNewRomanPS-Italic"/>
              </a:rPr>
              <a:t>uniformly Lipschitz-continuous function</a:t>
            </a:r>
            <a:endParaRPr kumimoji="1" lang="en-US" altLang="ja-JP" dirty="0"/>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10</a:t>
            </a:fld>
            <a:endParaRPr kumimoji="1" lang="ja-JP" altLang="en-US"/>
          </a:p>
        </p:txBody>
      </p:sp>
    </p:spTree>
    <p:extLst>
      <p:ext uri="{BB962C8B-B14F-4D97-AF65-F5344CB8AC3E}">
        <p14:creationId xmlns:p14="http://schemas.microsoft.com/office/powerpoint/2010/main" val="52477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・確率的偏微分方程式アプローチ：　</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Z(s)=μ+βP(s)+x(s) </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μ</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は定数の平均、</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P(s)</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は土壌中のリンの空間的な共変量、</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x(s)</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κ=0-0014</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の確率偏微分方程式モデル</a:t>
            </a: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・パラメータは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log(τ) </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　←事前分布は　平均０、分散</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1000</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のガウス分布</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・格子モデル </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z=μ1+β</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P+x</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のベクトル、</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P</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はリン濃度、</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x∼N</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(0,τ-1Q-1)</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は内在性</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次条件付き自己回帰、</a:t>
            </a:r>
            <a:r>
              <a:rPr lang="en-US" altLang="ja-JP" sz="1800" dirty="0" err="1">
                <a:effectLst/>
                <a:latin typeface="Century" panose="02040604050505020304" pitchFamily="18" charset="0"/>
                <a:ea typeface="ＭＳ 明朝" panose="02020609040205080304" pitchFamily="17" charset="-128"/>
                <a:cs typeface="Times New Roman" panose="02020603050405020304" pitchFamily="18" charset="0"/>
              </a:rPr>
              <a:t>τ∼Ga</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(1, 10-5)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99288E3-29D9-474A-8AD1-9ED7202B85D4}" type="slidenum">
              <a:rPr kumimoji="1" lang="ja-JP" altLang="en-US" smtClean="0"/>
              <a:t>11</a:t>
            </a:fld>
            <a:endParaRPr kumimoji="1" lang="ja-JP" altLang="en-US"/>
          </a:p>
        </p:txBody>
      </p:sp>
    </p:spTree>
    <p:extLst>
      <p:ext uri="{BB962C8B-B14F-4D97-AF65-F5344CB8AC3E}">
        <p14:creationId xmlns:p14="http://schemas.microsoft.com/office/powerpoint/2010/main" val="38142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1AD86-B3DA-4F89-8A10-971FF65C07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6D3D671-C953-46C7-9459-A43A4F39C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238EDA-0220-462B-859C-10596D039E05}"/>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7F6251C2-AE07-4575-965A-9A0BD5E83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E8ECFA-8812-4FD6-96A8-CF224FDCD5A6}"/>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47194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E2F49-0154-4268-AE97-E4BA5F421A3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656F29-794C-4187-9C14-63EEDD4590C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1156B0-7373-4EAB-84BF-16AB6DC49329}"/>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521D5277-69DE-446F-A19E-72312EB7D8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703D60-48C7-4288-9E14-58D2FC3A267C}"/>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9282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A3ACF3-5962-4EFA-A5F7-FF5A205131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57879-4B55-433F-93DA-328757B0081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D09EB1-3A6A-459D-95B2-EDC87F6CD8DD}"/>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4FB2DC39-0C0B-4C55-8CF7-6B0ECE2BAD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168DD4-4807-416F-95C4-7DB65CC97C3B}"/>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359959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9C0EE-2E0F-463A-B8A8-9D59875037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437DEF-1B36-4BCD-AA81-FACDFE78AF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058498-0304-48D4-948E-DCC49D372FDC}"/>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0FDFEEC5-4491-4E6E-A41F-E9261017C3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4C25D8-464D-42A1-B540-95C7C3AEF2F3}"/>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284215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E9453-A430-4315-B96A-D3690D23D9B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CC9B71-BE91-4C35-9019-133A0DE5B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8895C00-6B18-4B1D-A690-4AF0F21C8904}"/>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260F71D0-7A0C-4FAB-9150-B80E543C02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7CAE0-CE2F-41BE-9A8F-79D7AF9B1DC5}"/>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153856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80698-7FD2-4E8D-A6FE-66F231A8B7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4284AB-E58B-44CE-A5CB-3A14B4CBDC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81EEF-5064-4DBF-BFD6-D43F2C3D3C1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58D3F15-2FC3-460B-BCCD-C4A37AA3F666}"/>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6" name="フッター プレースホルダー 5">
            <a:extLst>
              <a:ext uri="{FF2B5EF4-FFF2-40B4-BE49-F238E27FC236}">
                <a16:creationId xmlns:a16="http://schemas.microsoft.com/office/drawing/2014/main" id="{43789350-5834-4D0A-BEA3-E58DEBC9F1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7180BD-45C8-418E-ADDC-857781634567}"/>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211354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C77A9-0129-4AC9-B5F4-E88CFDC2578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2445-5247-469D-98EC-33C68D463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5CF3436-6CF3-41A1-8BE7-6DDA065B180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1331A-5882-498A-A301-B0D923AAD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F1FE22-EDBB-4399-B15C-714A5DABD6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1E057A-7837-4634-B26D-4D217D639118}"/>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8" name="フッター プレースホルダー 7">
            <a:extLst>
              <a:ext uri="{FF2B5EF4-FFF2-40B4-BE49-F238E27FC236}">
                <a16:creationId xmlns:a16="http://schemas.microsoft.com/office/drawing/2014/main" id="{A2C7A7B3-0F2D-4FDE-BE6B-9A02F13054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E4365F-D218-4F6D-B2C3-32A7EA9E272C}"/>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286651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2A8D7-4639-486E-B7C3-A6DDA4D561D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AD16BA-EDF9-427F-9733-4268F530A9C8}"/>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4" name="フッター プレースホルダー 3">
            <a:extLst>
              <a:ext uri="{FF2B5EF4-FFF2-40B4-BE49-F238E27FC236}">
                <a16:creationId xmlns:a16="http://schemas.microsoft.com/office/drawing/2014/main" id="{33AA3E2A-A11F-46E7-AA44-1A3162A401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EB4DEBE-44C0-4370-B814-E85294794BDB}"/>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363970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C8411A2-CCF2-46BD-B981-487154BFE990}"/>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3" name="フッター プレースホルダー 2">
            <a:extLst>
              <a:ext uri="{FF2B5EF4-FFF2-40B4-BE49-F238E27FC236}">
                <a16:creationId xmlns:a16="http://schemas.microsoft.com/office/drawing/2014/main" id="{F30FB89F-8A6C-4589-9082-34257ADBAA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BC5E1D-0BA2-4EA6-A352-E9610181D69D}"/>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56207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8975E-CAC4-423B-AB49-318B45DF64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05E580-EF01-4FFD-B10A-DE438B054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8DE2B20-5A1A-4BBF-AFA3-04B7E1418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A4A468-CE76-4CD1-B34E-5D174F2B5699}"/>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6" name="フッター プレースホルダー 5">
            <a:extLst>
              <a:ext uri="{FF2B5EF4-FFF2-40B4-BE49-F238E27FC236}">
                <a16:creationId xmlns:a16="http://schemas.microsoft.com/office/drawing/2014/main" id="{EE15E810-01E7-4026-A86F-9AF0D57BD3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3B9AD6-15A2-4534-9E66-410ED0F9D407}"/>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382560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41468-183D-46C3-82CC-EB36972B4B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4166B4-CD16-4A69-AF9E-D1319D406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C0265F-F0EE-4689-A591-246850FA8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EF8176-EAAC-48BA-ADC0-163EB59391C8}"/>
              </a:ext>
            </a:extLst>
          </p:cNvPr>
          <p:cNvSpPr>
            <a:spLocks noGrp="1"/>
          </p:cNvSpPr>
          <p:nvPr>
            <p:ph type="dt" sz="half" idx="10"/>
          </p:nvPr>
        </p:nvSpPr>
        <p:spPr/>
        <p:txBody>
          <a:bodyPr/>
          <a:lstStyle/>
          <a:p>
            <a:fld id="{B443B19A-FCE0-4E13-B984-5739D93919E7}" type="datetimeFigureOut">
              <a:rPr kumimoji="1" lang="ja-JP" altLang="en-US" smtClean="0"/>
              <a:t>2020/7/26</a:t>
            </a:fld>
            <a:endParaRPr kumimoji="1" lang="ja-JP" altLang="en-US"/>
          </a:p>
        </p:txBody>
      </p:sp>
      <p:sp>
        <p:nvSpPr>
          <p:cNvPr id="6" name="フッター プレースホルダー 5">
            <a:extLst>
              <a:ext uri="{FF2B5EF4-FFF2-40B4-BE49-F238E27FC236}">
                <a16:creationId xmlns:a16="http://schemas.microsoft.com/office/drawing/2014/main" id="{A917C80E-91EF-404A-ADB8-9719D873D7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4340C5-5352-4509-B03F-3DBA43C71017}"/>
              </a:ext>
            </a:extLst>
          </p:cNvPr>
          <p:cNvSpPr>
            <a:spLocks noGrp="1"/>
          </p:cNvSpPr>
          <p:nvPr>
            <p:ph type="sldNum" sz="quarter" idx="12"/>
          </p:nvPr>
        </p:nvSpPr>
        <p:spPr/>
        <p:txBody>
          <a:body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354789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3489F6-28AA-4111-A7AD-A324EBC9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85FD22-1A87-4660-8854-568F98395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E56455-52BC-4879-815D-025905CB2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3B19A-FCE0-4E13-B984-5739D93919E7}" type="datetimeFigureOut">
              <a:rPr kumimoji="1" lang="ja-JP" altLang="en-US" smtClean="0"/>
              <a:t>2020/7/26</a:t>
            </a:fld>
            <a:endParaRPr kumimoji="1" lang="ja-JP" altLang="en-US"/>
          </a:p>
        </p:txBody>
      </p:sp>
      <p:sp>
        <p:nvSpPr>
          <p:cNvPr id="5" name="フッター プレースホルダー 4">
            <a:extLst>
              <a:ext uri="{FF2B5EF4-FFF2-40B4-BE49-F238E27FC236}">
                <a16:creationId xmlns:a16="http://schemas.microsoft.com/office/drawing/2014/main" id="{58CD8579-8A85-4BF2-9FB0-F64103523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F33EEA-BD18-4E1E-A78E-AB200C913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C510D-DA67-4A5B-8FE1-5430E3781B3A}" type="slidenum">
              <a:rPr kumimoji="1" lang="ja-JP" altLang="en-US" smtClean="0"/>
              <a:t>‹#›</a:t>
            </a:fld>
            <a:endParaRPr kumimoji="1" lang="ja-JP" altLang="en-US"/>
          </a:p>
        </p:txBody>
      </p:sp>
    </p:spTree>
    <p:extLst>
      <p:ext uri="{BB962C8B-B14F-4D97-AF65-F5344CB8AC3E}">
        <p14:creationId xmlns:p14="http://schemas.microsoft.com/office/powerpoint/2010/main" val="368363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37D20-AEF3-4B86-9B67-300241DCB270}"/>
              </a:ext>
            </a:extLst>
          </p:cNvPr>
          <p:cNvSpPr>
            <a:spLocks noGrp="1"/>
          </p:cNvSpPr>
          <p:nvPr>
            <p:ph type="ctrTitle"/>
          </p:nvPr>
        </p:nvSpPr>
        <p:spPr>
          <a:xfrm>
            <a:off x="1524000" y="1122363"/>
            <a:ext cx="9144000" cy="2387600"/>
          </a:xfrm>
        </p:spPr>
        <p:txBody>
          <a:bodyPr>
            <a:normAutofit fontScale="90000"/>
          </a:bodyPr>
          <a:lstStyle/>
          <a:p>
            <a:r>
              <a:rPr lang="en-US" altLang="ja-JP" dirty="0"/>
              <a:t>Chapter 4 </a:t>
            </a:r>
            <a:br>
              <a:rPr lang="en-US" altLang="ja-JP" dirty="0"/>
            </a:br>
            <a:r>
              <a:rPr lang="en-US" altLang="ja-JP" dirty="0"/>
              <a:t>Point processes and</a:t>
            </a:r>
            <a:r>
              <a:rPr lang="ja-JP" altLang="en-US" dirty="0"/>
              <a:t>　</a:t>
            </a:r>
            <a:r>
              <a:rPr lang="en-US" altLang="ja-JP" dirty="0"/>
              <a:t>preferential sampling</a:t>
            </a:r>
            <a:endParaRPr kumimoji="1" lang="ja-JP" altLang="en-US" dirty="0"/>
          </a:p>
        </p:txBody>
      </p:sp>
      <p:sp>
        <p:nvSpPr>
          <p:cNvPr id="3" name="字幕 2">
            <a:extLst>
              <a:ext uri="{FF2B5EF4-FFF2-40B4-BE49-F238E27FC236}">
                <a16:creationId xmlns:a16="http://schemas.microsoft.com/office/drawing/2014/main" id="{DE8170FB-7399-45EB-8269-CE84A964A146}"/>
              </a:ext>
            </a:extLst>
          </p:cNvPr>
          <p:cNvSpPr>
            <a:spLocks noGrp="1"/>
          </p:cNvSpPr>
          <p:nvPr>
            <p:ph type="subTitle" idx="1"/>
          </p:nvPr>
        </p:nvSpPr>
        <p:spPr>
          <a:xfrm>
            <a:off x="1524000" y="3602037"/>
            <a:ext cx="9144000" cy="2746807"/>
          </a:xfrm>
        </p:spPr>
        <p:txBody>
          <a:bodyPr>
            <a:normAutofit/>
          </a:bodyPr>
          <a:lstStyle/>
          <a:p>
            <a:endParaRPr lang="en-US" altLang="ja-JP" sz="2800"/>
          </a:p>
          <a:p>
            <a:r>
              <a:rPr lang="en-US" altLang="ja-JP" sz="2800"/>
              <a:t>in “Advanced spatial modeling with stochastic partial differential equations using R and INLA”</a:t>
            </a:r>
          </a:p>
          <a:p>
            <a:endParaRPr kumimoji="1" lang="en-US" altLang="ja-JP" sz="2800"/>
          </a:p>
          <a:p>
            <a:r>
              <a:rPr lang="ja-JP" altLang="en-US" sz="2800"/>
              <a:t>山下夕帆（中央水研）</a:t>
            </a:r>
            <a:endParaRPr kumimoji="1" lang="ja-JP" altLang="en-US" sz="2800"/>
          </a:p>
        </p:txBody>
      </p:sp>
    </p:spTree>
    <p:extLst>
      <p:ext uri="{BB962C8B-B14F-4D97-AF65-F5344CB8AC3E}">
        <p14:creationId xmlns:p14="http://schemas.microsoft.com/office/powerpoint/2010/main" val="71231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957804" y="1202418"/>
            <a:ext cx="11234196" cy="5381897"/>
          </a:xfrm>
        </p:spPr>
        <p:txBody>
          <a:bodyPr>
            <a:normAutofit fontScale="92500" lnSpcReduction="10000"/>
          </a:bodyPr>
          <a:lstStyle/>
          <a:p>
            <a:r>
              <a:rPr lang="ja-JP" altLang="en-US" dirty="0"/>
              <a:t>推定値の収束について</a:t>
            </a:r>
            <a:endParaRPr lang="en-US" altLang="ja-JP" dirty="0"/>
          </a:p>
          <a:p>
            <a:r>
              <a:rPr lang="ja-JP" altLang="en-US" dirty="0"/>
              <a:t>式</a:t>
            </a:r>
            <a:r>
              <a:rPr lang="en-US" altLang="ja-JP" dirty="0"/>
              <a:t>(3)</a:t>
            </a:r>
            <a:r>
              <a:rPr lang="ja-JP" altLang="en-US" dirty="0"/>
              <a:t>の</a:t>
            </a:r>
            <a:r>
              <a:rPr lang="en-US" altLang="ja-JP" dirty="0"/>
              <a:t>log-Gaussian Cox</a:t>
            </a:r>
            <a:r>
              <a:rPr lang="ja-JP" altLang="en-US" dirty="0"/>
              <a:t>過程における尤度の近似は、両方（尤度の積分と潜在ガウス乱数場）とも収束可能。</a:t>
            </a:r>
            <a:endParaRPr lang="en-US" altLang="ja-JP" dirty="0"/>
          </a:p>
          <a:p>
            <a:pPr lvl="1"/>
            <a:endParaRPr lang="en-US" altLang="ja-JP" dirty="0"/>
          </a:p>
          <a:p>
            <a:pPr marL="457200" lvl="1" indent="0">
              <a:buNone/>
            </a:pPr>
            <a:r>
              <a:rPr lang="ja-JP" altLang="en-US" dirty="0"/>
              <a:t>定理</a:t>
            </a:r>
            <a:r>
              <a:rPr lang="en-US" altLang="ja-JP" dirty="0"/>
              <a:t>1</a:t>
            </a:r>
            <a:r>
              <a:rPr lang="ja-JP" altLang="en-US" dirty="0"/>
              <a:t>：　</a:t>
            </a:r>
            <a:r>
              <a:rPr lang="en-US" altLang="ja-JP" dirty="0"/>
              <a:t>Z(</a:t>
            </a:r>
            <a:r>
              <a:rPr lang="ja-JP" altLang="en-US" dirty="0"/>
              <a:t>・</a:t>
            </a:r>
            <a:r>
              <a:rPr lang="en-US" altLang="ja-JP" dirty="0"/>
              <a:t>) </a:t>
            </a:r>
            <a:r>
              <a:rPr lang="ja-JP" altLang="en-US" dirty="0"/>
              <a:t>が</a:t>
            </a:r>
            <a:r>
              <a:rPr lang="en-US" altLang="ja-JP" i="1" dirty="0"/>
              <a:t>k</a:t>
            </a:r>
            <a:r>
              <a:rPr lang="ja-JP" altLang="en-US" dirty="0"/>
              <a:t>個の平方積分可能な導関数を持ち，式</a:t>
            </a:r>
            <a:r>
              <a:rPr lang="en-US" altLang="ja-JP" dirty="0"/>
              <a:t>(3)</a:t>
            </a:r>
            <a:r>
              <a:rPr lang="ja-JP" altLang="en-US" dirty="0"/>
              <a:t>の</a:t>
            </a:r>
            <a:r>
              <a:rPr lang="en-US" altLang="ja-JP" i="1" dirty="0"/>
              <a:t>p</a:t>
            </a:r>
            <a:r>
              <a:rPr lang="ja-JP" altLang="en-US" dirty="0"/>
              <a:t>点積分スキームが次数 </a:t>
            </a:r>
            <a:r>
              <a:rPr lang="en-US" altLang="ja-JP" i="1" dirty="0"/>
              <a:t>p</a:t>
            </a:r>
            <a:r>
              <a:rPr lang="en-US" altLang="ja-JP" i="1" baseline="30000" dirty="0"/>
              <a:t>-k</a:t>
            </a:r>
            <a:r>
              <a:rPr lang="en-US" altLang="ja-JP" dirty="0"/>
              <a:t> </a:t>
            </a:r>
            <a:r>
              <a:rPr lang="ja-JP" altLang="en-US" dirty="0"/>
              <a:t>の決定論的誤差を持つ場合，真の尤度と近似尤度から生成される事後分布のヘリンジャー距離は </a:t>
            </a:r>
            <a:r>
              <a:rPr lang="en-US" altLang="ja-JP" i="1" dirty="0"/>
              <a:t>O</a:t>
            </a:r>
            <a:r>
              <a:rPr lang="en-US" altLang="ja-JP" dirty="0"/>
              <a:t>(</a:t>
            </a:r>
            <a:r>
              <a:rPr lang="en-US" altLang="ja-JP" i="1" dirty="0"/>
              <a:t>p-</a:t>
            </a:r>
            <a:r>
              <a:rPr lang="en-US" altLang="ja-JP" i="1" baseline="30000" dirty="0"/>
              <a:t>k</a:t>
            </a:r>
            <a:r>
              <a:rPr lang="en-US" altLang="ja-JP" dirty="0"/>
              <a:t>) </a:t>
            </a:r>
            <a:r>
              <a:rPr lang="ja-JP" altLang="en-US" dirty="0"/>
              <a:t>となる。</a:t>
            </a:r>
            <a:endParaRPr lang="en-US" altLang="ja-JP" dirty="0"/>
          </a:p>
          <a:p>
            <a:pPr lvl="1">
              <a:buFont typeface="Wingdings" panose="05000000000000000000" pitchFamily="2" charset="2"/>
              <a:buChar char="Ø"/>
            </a:pPr>
            <a:r>
              <a:rPr lang="ja-JP" altLang="en-US" dirty="0"/>
              <a:t>任意のガウスランダム場</a:t>
            </a:r>
            <a:r>
              <a:rPr lang="en-US" altLang="ja-JP" dirty="0"/>
              <a:t>Z(</a:t>
            </a:r>
            <a:r>
              <a:rPr lang="ja-JP" altLang="en-US" dirty="0"/>
              <a:t>・</a:t>
            </a:r>
            <a:r>
              <a:rPr lang="en-US" altLang="ja-JP" dirty="0"/>
              <a:t>)</a:t>
            </a:r>
            <a:r>
              <a:rPr lang="ja-JP" altLang="en-US" dirty="0"/>
              <a:t>について、この近似は収束し、真の事後分布と近似尤度から構築された事後分布との間のヘリンジャー距離は積分スキームの誤差で制限される</a:t>
            </a:r>
            <a:endParaRPr lang="en-US" altLang="ja-JP" dirty="0"/>
          </a:p>
          <a:p>
            <a:pPr lvl="2">
              <a:buFont typeface="Wingdings" panose="05000000000000000000" pitchFamily="2" charset="2"/>
              <a:buChar char="Ø"/>
            </a:pPr>
            <a:endParaRPr lang="en-US" altLang="ja-JP" dirty="0"/>
          </a:p>
          <a:p>
            <a:pPr marL="457200" lvl="1" indent="0">
              <a:buNone/>
            </a:pPr>
            <a:r>
              <a:rPr lang="ja-JP" altLang="en-US" dirty="0"/>
              <a:t>定理２：　観測ウィンドウが</a:t>
            </a:r>
            <a:r>
              <a:rPr lang="en-US" altLang="ja-JP" dirty="0">
                <a:effectLst>
                  <a:outerShdw blurRad="38100" dist="38100" dir="2700000" algn="tl">
                    <a:srgbClr val="000000">
                      <a:alpha val="43137"/>
                    </a:srgbClr>
                  </a:outerShdw>
                </a:effectLst>
              </a:rPr>
              <a:t>R</a:t>
            </a:r>
            <a:r>
              <a:rPr lang="en-US" altLang="ja-JP" baseline="30000" dirty="0"/>
              <a:t>2</a:t>
            </a:r>
            <a:r>
              <a:rPr lang="ja-JP" altLang="en-US" dirty="0"/>
              <a:t>の凸多角形、メッシュの最大辺の長さが</a:t>
            </a:r>
            <a:r>
              <a:rPr lang="en-US" altLang="ja-JP" dirty="0"/>
              <a:t>h</a:t>
            </a:r>
            <a:r>
              <a:rPr lang="ja-JP" altLang="en-US" dirty="0"/>
              <a:t>、</a:t>
            </a:r>
            <a:r>
              <a:rPr lang="en-US" altLang="ja-JP" dirty="0"/>
              <a:t>Z(</a:t>
            </a:r>
            <a:r>
              <a:rPr lang="ja-JP" altLang="en-US" dirty="0"/>
              <a:t>・</a:t>
            </a:r>
            <a:r>
              <a:rPr lang="en-US" altLang="ja-JP" dirty="0"/>
              <a:t>)</a:t>
            </a:r>
            <a:r>
              <a:rPr lang="ja-JP" altLang="en-US" dirty="0"/>
              <a:t>を式</a:t>
            </a:r>
            <a:r>
              <a:rPr lang="en-US" altLang="ja-JP" dirty="0"/>
              <a:t>(5)</a:t>
            </a:r>
            <a:r>
              <a:rPr lang="ja-JP" altLang="en-US" dirty="0"/>
              <a:t>の</a:t>
            </a:r>
            <a:r>
              <a:rPr lang="en-US" altLang="ja-JP" dirty="0"/>
              <a:t>α=2</a:t>
            </a:r>
            <a:r>
              <a:rPr lang="ja-JP" altLang="en-US" dirty="0"/>
              <a:t>の場合の解とすると、</a:t>
            </a:r>
            <a:r>
              <a:rPr lang="en-US" altLang="ja-JP" dirty="0"/>
              <a:t>G(</a:t>
            </a:r>
            <a:r>
              <a:rPr lang="ja-JP" altLang="en-US" dirty="0"/>
              <a:t>・</a:t>
            </a:r>
            <a:r>
              <a:rPr lang="en-US" altLang="ja-JP" dirty="0"/>
              <a:t>)</a:t>
            </a:r>
            <a:r>
              <a:rPr lang="ja-JP" altLang="en-US" dirty="0"/>
              <a:t>がリプシッツ一様連続関数である場合、確率偏微分方程式近似による事後期待値の誤差</a:t>
            </a:r>
            <a:r>
              <a:rPr lang="en-US" altLang="ja-JP" i="1" dirty="0"/>
              <a:t>E</a:t>
            </a:r>
            <a:r>
              <a:rPr lang="en-US" altLang="ja-JP" dirty="0"/>
              <a:t>{G(Z)|</a:t>
            </a:r>
            <a:r>
              <a:rPr lang="en-US" altLang="ja-JP" i="1" dirty="0"/>
              <a:t>y</a:t>
            </a:r>
            <a:r>
              <a:rPr lang="en-US" altLang="ja-JP" dirty="0"/>
              <a:t>}</a:t>
            </a:r>
            <a:r>
              <a:rPr lang="ja-JP" altLang="en-US" dirty="0"/>
              <a:t>は、任意の∈</a:t>
            </a:r>
            <a:r>
              <a:rPr lang="en-US" altLang="ja-JP" dirty="0"/>
              <a:t>&gt;0</a:t>
            </a:r>
            <a:r>
              <a:rPr lang="ja-JP" altLang="en-US" dirty="0"/>
              <a:t>において次数が</a:t>
            </a:r>
            <a:r>
              <a:rPr lang="en-US" altLang="ja-JP" i="1" dirty="0"/>
              <a:t>h</a:t>
            </a:r>
            <a:r>
              <a:rPr lang="en-US" altLang="ja-JP" baseline="30000" dirty="0"/>
              <a:t>1-</a:t>
            </a:r>
            <a:r>
              <a:rPr lang="ja-JP" altLang="en-US" baseline="30000" dirty="0"/>
              <a:t>∈</a:t>
            </a:r>
            <a:r>
              <a:rPr lang="ja-JP" altLang="en-US" dirty="0"/>
              <a:t>となる。</a:t>
            </a:r>
            <a:endParaRPr lang="en-US" altLang="ja-JP" dirty="0"/>
          </a:p>
          <a:p>
            <a:pPr lvl="1">
              <a:buFont typeface="Wingdings" panose="05000000000000000000" pitchFamily="2" charset="2"/>
              <a:buChar char="Ø"/>
            </a:pPr>
            <a:r>
              <a:rPr lang="ja-JP" altLang="en-US" dirty="0"/>
              <a:t>近似事後分布は緩く収束する</a:t>
            </a:r>
            <a:endParaRPr lang="en-US" altLang="ja-JP"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spTree>
    <p:extLst>
      <p:ext uri="{BB962C8B-B14F-4D97-AF65-F5344CB8AC3E}">
        <p14:creationId xmlns:p14="http://schemas.microsoft.com/office/powerpoint/2010/main" val="269639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957804" y="1202418"/>
            <a:ext cx="11234196" cy="5381897"/>
          </a:xfrm>
        </p:spPr>
        <p:txBody>
          <a:bodyPr>
            <a:normAutofit/>
          </a:bodyPr>
          <a:lstStyle/>
          <a:p>
            <a:pPr>
              <a:buFont typeface="Wingdings" panose="05000000000000000000" pitchFamily="2" charset="2"/>
              <a:buChar char="Ø"/>
            </a:pPr>
            <a:r>
              <a:rPr lang="ja-JP" altLang="en-US" dirty="0"/>
              <a:t>使用例</a:t>
            </a:r>
            <a:r>
              <a:rPr lang="ja-JP" altLang="en-US"/>
              <a:t>１：格子モデルとの推定結果の差異（リンと樹木の関係）</a:t>
            </a:r>
            <a:endParaRPr lang="en-US" altLang="ja-JP" dirty="0"/>
          </a:p>
          <a:p>
            <a:pPr lvl="1"/>
            <a:r>
              <a:rPr lang="ja-JP" altLang="en-US" dirty="0"/>
              <a:t>確率的偏微分方程式アプローチ（</a:t>
            </a:r>
            <a:r>
              <a:rPr lang="en-US" altLang="ja-JP" dirty="0"/>
              <a:t>Fig.2b</a:t>
            </a:r>
            <a:r>
              <a:rPr lang="ja-JP" altLang="en-US" dirty="0"/>
              <a:t> 実線と</a:t>
            </a:r>
            <a:r>
              <a:rPr lang="en-US" altLang="ja-JP" dirty="0"/>
              <a:t>Fig.3b</a:t>
            </a:r>
            <a:r>
              <a:rPr lang="ja-JP" altLang="en-US" dirty="0"/>
              <a:t>） ；潜在フィールドは　</a:t>
            </a:r>
            <a:r>
              <a:rPr lang="en-US" altLang="ja-JP" dirty="0"/>
              <a:t>Z(</a:t>
            </a:r>
            <a:r>
              <a:rPr lang="en-US" altLang="ja-JP" i="1" dirty="0"/>
              <a:t>s</a:t>
            </a:r>
            <a:r>
              <a:rPr lang="en-US" altLang="ja-JP" dirty="0"/>
              <a:t>)=μ+β</a:t>
            </a:r>
            <a:r>
              <a:rPr lang="en-US" altLang="ja-JP" i="1" dirty="0"/>
              <a:t>P</a:t>
            </a:r>
            <a:r>
              <a:rPr lang="en-US" altLang="ja-JP" dirty="0"/>
              <a:t>(</a:t>
            </a:r>
            <a:r>
              <a:rPr lang="en-US" altLang="ja-JP" i="1" dirty="0"/>
              <a:t>s</a:t>
            </a:r>
            <a:r>
              <a:rPr lang="en-US" altLang="ja-JP" dirty="0"/>
              <a:t>)+</a:t>
            </a:r>
            <a:r>
              <a:rPr lang="en-US" altLang="ja-JP" i="1" dirty="0"/>
              <a:t>x</a:t>
            </a:r>
            <a:r>
              <a:rPr lang="en-US" altLang="ja-JP" dirty="0"/>
              <a:t>(s)</a:t>
            </a:r>
            <a:r>
              <a:rPr lang="ja-JP" altLang="en-US" dirty="0"/>
              <a:t>　</a:t>
            </a:r>
            <a:endParaRPr lang="en-US" altLang="ja-JP" dirty="0"/>
          </a:p>
          <a:p>
            <a:pPr lvl="1"/>
            <a:r>
              <a:rPr lang="ja-JP" altLang="en-US" dirty="0"/>
              <a:t>格子モデル（</a:t>
            </a:r>
            <a:r>
              <a:rPr lang="en-US" altLang="ja-JP" dirty="0"/>
              <a:t> Fig.2b</a:t>
            </a:r>
            <a:r>
              <a:rPr lang="ja-JP" altLang="en-US" dirty="0"/>
              <a:t> 破線と</a:t>
            </a:r>
            <a:r>
              <a:rPr lang="en-US" altLang="ja-JP" dirty="0"/>
              <a:t>Fig.3a </a:t>
            </a:r>
            <a:r>
              <a:rPr lang="ja-JP" altLang="en-US" dirty="0"/>
              <a:t>）；　</a:t>
            </a:r>
            <a:r>
              <a:rPr lang="en-US" altLang="ja-JP" i="1" dirty="0"/>
              <a:t>z</a:t>
            </a:r>
            <a:r>
              <a:rPr lang="en-US" altLang="ja-JP" dirty="0"/>
              <a:t>=μ1+β</a:t>
            </a:r>
            <a:r>
              <a:rPr lang="en-US" altLang="ja-JP" i="1" dirty="0" err="1"/>
              <a:t>P</a:t>
            </a:r>
            <a:r>
              <a:rPr lang="en-US" altLang="ja-JP" dirty="0" err="1"/>
              <a:t>+</a:t>
            </a:r>
            <a:r>
              <a:rPr lang="en-US" altLang="ja-JP" i="1" dirty="0" err="1"/>
              <a:t>x</a:t>
            </a:r>
            <a:r>
              <a:rPr lang="ja-JP" altLang="en-US" dirty="0"/>
              <a:t>（比較のため）</a:t>
            </a:r>
            <a:endParaRPr lang="en-US" altLang="ja-JP" dirty="0"/>
          </a:p>
          <a:p>
            <a:pPr lvl="1"/>
            <a:r>
              <a:rPr lang="ja-JP" altLang="en-US" dirty="0"/>
              <a:t>事後分布の違いは</a:t>
            </a:r>
            <a:r>
              <a:rPr lang="en-US" altLang="ja-JP" dirty="0"/>
              <a:t>x</a:t>
            </a:r>
            <a:r>
              <a:rPr lang="ja-JP" altLang="en-US" dirty="0"/>
              <a:t>の事前分布と精度パラメータの違いによって説明できる。</a:t>
            </a:r>
            <a:endParaRPr lang="en-US" altLang="ja-JP" dirty="0"/>
          </a:p>
          <a:p>
            <a:pPr lvl="1"/>
            <a:endParaRPr lang="en-US" altLang="ja-JP"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pic>
        <p:nvPicPr>
          <p:cNvPr id="6" name="図 5">
            <a:extLst>
              <a:ext uri="{FF2B5EF4-FFF2-40B4-BE49-F238E27FC236}">
                <a16:creationId xmlns:a16="http://schemas.microsoft.com/office/drawing/2014/main" id="{1F63FB0B-3567-48A0-ACBB-060FEA651803}"/>
              </a:ext>
            </a:extLst>
          </p:cNvPr>
          <p:cNvPicPr>
            <a:picLocks noChangeAspect="1"/>
          </p:cNvPicPr>
          <p:nvPr/>
        </p:nvPicPr>
        <p:blipFill>
          <a:blip r:embed="rId3"/>
          <a:stretch>
            <a:fillRect/>
          </a:stretch>
        </p:blipFill>
        <p:spPr>
          <a:xfrm>
            <a:off x="0" y="3874319"/>
            <a:ext cx="6089538" cy="2769970"/>
          </a:xfrm>
          <a:prstGeom prst="rect">
            <a:avLst/>
          </a:prstGeom>
        </p:spPr>
      </p:pic>
      <p:pic>
        <p:nvPicPr>
          <p:cNvPr id="7" name="図 6">
            <a:extLst>
              <a:ext uri="{FF2B5EF4-FFF2-40B4-BE49-F238E27FC236}">
                <a16:creationId xmlns:a16="http://schemas.microsoft.com/office/drawing/2014/main" id="{0F10AC72-68C3-41B8-80F0-DDBA4DC1C0FC}"/>
              </a:ext>
            </a:extLst>
          </p:cNvPr>
          <p:cNvPicPr>
            <a:picLocks noChangeAspect="1"/>
          </p:cNvPicPr>
          <p:nvPr/>
        </p:nvPicPr>
        <p:blipFill>
          <a:blip r:embed="rId4"/>
          <a:stretch>
            <a:fillRect/>
          </a:stretch>
        </p:blipFill>
        <p:spPr>
          <a:xfrm>
            <a:off x="6015965" y="4199924"/>
            <a:ext cx="6089538" cy="2046864"/>
          </a:xfrm>
          <a:prstGeom prst="rect">
            <a:avLst/>
          </a:prstGeom>
        </p:spPr>
      </p:pic>
      <p:sp>
        <p:nvSpPr>
          <p:cNvPr id="9" name="テキスト ボックス 8">
            <a:extLst>
              <a:ext uri="{FF2B5EF4-FFF2-40B4-BE49-F238E27FC236}">
                <a16:creationId xmlns:a16="http://schemas.microsoft.com/office/drawing/2014/main" id="{54693198-A93B-4E0D-92D7-82ADEBADE647}"/>
              </a:ext>
            </a:extLst>
          </p:cNvPr>
          <p:cNvSpPr txBox="1"/>
          <p:nvPr/>
        </p:nvSpPr>
        <p:spPr>
          <a:xfrm>
            <a:off x="951342" y="3429000"/>
            <a:ext cx="1338828" cy="646331"/>
          </a:xfrm>
          <a:prstGeom prst="rect">
            <a:avLst/>
          </a:prstGeom>
          <a:noFill/>
        </p:spPr>
        <p:txBody>
          <a:bodyPr wrap="none" rtlCol="0">
            <a:spAutoFit/>
          </a:bodyPr>
          <a:lstStyle/>
          <a:p>
            <a:r>
              <a:rPr lang="ja-JP" altLang="en-US" dirty="0"/>
              <a:t>樹木の位置</a:t>
            </a:r>
            <a:endParaRPr lang="en-US" altLang="ja-JP" dirty="0"/>
          </a:p>
          <a:p>
            <a:pPr algn="ctr"/>
            <a:r>
              <a:rPr lang="ja-JP" altLang="en-US" dirty="0"/>
              <a:t>↓</a:t>
            </a:r>
            <a:endParaRPr kumimoji="1" lang="ja-JP" altLang="en-US" dirty="0"/>
          </a:p>
        </p:txBody>
      </p:sp>
      <p:sp>
        <p:nvSpPr>
          <p:cNvPr id="12" name="テキスト ボックス 11">
            <a:extLst>
              <a:ext uri="{FF2B5EF4-FFF2-40B4-BE49-F238E27FC236}">
                <a16:creationId xmlns:a16="http://schemas.microsoft.com/office/drawing/2014/main" id="{FFA02C57-1704-42FC-9AF7-AAE52AC42BAE}"/>
              </a:ext>
            </a:extLst>
          </p:cNvPr>
          <p:cNvSpPr txBox="1"/>
          <p:nvPr/>
        </p:nvSpPr>
        <p:spPr>
          <a:xfrm>
            <a:off x="2905293" y="3449500"/>
            <a:ext cx="3416320" cy="646331"/>
          </a:xfrm>
          <a:prstGeom prst="rect">
            <a:avLst/>
          </a:prstGeom>
          <a:noFill/>
        </p:spPr>
        <p:txBody>
          <a:bodyPr wrap="none" rtlCol="0">
            <a:spAutoFit/>
          </a:bodyPr>
          <a:lstStyle/>
          <a:p>
            <a:r>
              <a:rPr lang="ja-JP" altLang="en-US" dirty="0"/>
              <a:t>土壌中のリンの効果の事後分布</a:t>
            </a:r>
            <a:endParaRPr lang="en-US" altLang="ja-JP" dirty="0"/>
          </a:p>
          <a:p>
            <a:pPr algn="ctr"/>
            <a:r>
              <a:rPr kumimoji="1" lang="ja-JP" altLang="en-US" dirty="0"/>
              <a:t>↓</a:t>
            </a:r>
          </a:p>
        </p:txBody>
      </p:sp>
      <p:sp>
        <p:nvSpPr>
          <p:cNvPr id="13" name="テキスト ボックス 12">
            <a:extLst>
              <a:ext uri="{FF2B5EF4-FFF2-40B4-BE49-F238E27FC236}">
                <a16:creationId xmlns:a16="http://schemas.microsoft.com/office/drawing/2014/main" id="{22876289-203F-4441-A127-2042E2DE7E0D}"/>
              </a:ext>
            </a:extLst>
          </p:cNvPr>
          <p:cNvSpPr txBox="1"/>
          <p:nvPr/>
        </p:nvSpPr>
        <p:spPr>
          <a:xfrm>
            <a:off x="6484621" y="3445439"/>
            <a:ext cx="4108817" cy="369332"/>
          </a:xfrm>
          <a:prstGeom prst="rect">
            <a:avLst/>
          </a:prstGeom>
          <a:noFill/>
        </p:spPr>
        <p:txBody>
          <a:bodyPr wrap="none" rtlCol="0">
            <a:spAutoFit/>
          </a:bodyPr>
          <a:lstStyle/>
          <a:p>
            <a:r>
              <a:rPr lang="ja-JP" altLang="en-US" dirty="0"/>
              <a:t>空間的なランダム効果の平均事後分布</a:t>
            </a:r>
            <a:endParaRPr kumimoji="1" lang="ja-JP" altLang="en-US" dirty="0"/>
          </a:p>
        </p:txBody>
      </p:sp>
      <p:sp>
        <p:nvSpPr>
          <p:cNvPr id="14" name="テキスト ボックス 13">
            <a:extLst>
              <a:ext uri="{FF2B5EF4-FFF2-40B4-BE49-F238E27FC236}">
                <a16:creationId xmlns:a16="http://schemas.microsoft.com/office/drawing/2014/main" id="{3346E5A9-CBA2-4979-8B83-2EA1A8844DDC}"/>
              </a:ext>
            </a:extLst>
          </p:cNvPr>
          <p:cNvSpPr txBox="1"/>
          <p:nvPr/>
        </p:nvSpPr>
        <p:spPr>
          <a:xfrm>
            <a:off x="6871453" y="3777753"/>
            <a:ext cx="1338828" cy="646331"/>
          </a:xfrm>
          <a:prstGeom prst="rect">
            <a:avLst/>
          </a:prstGeom>
          <a:noFill/>
        </p:spPr>
        <p:txBody>
          <a:bodyPr wrap="none" rtlCol="0">
            <a:spAutoFit/>
          </a:bodyPr>
          <a:lstStyle/>
          <a:p>
            <a:r>
              <a:rPr lang="ja-JP" altLang="en-US" dirty="0"/>
              <a:t>格子モデル</a:t>
            </a:r>
            <a:endParaRPr lang="en-US" altLang="ja-JP" dirty="0"/>
          </a:p>
          <a:p>
            <a:pPr algn="ctr"/>
            <a:r>
              <a:rPr lang="ja-JP" altLang="en-US" dirty="0"/>
              <a:t>↓</a:t>
            </a:r>
            <a:endParaRPr kumimoji="1" lang="ja-JP" altLang="en-US" dirty="0"/>
          </a:p>
        </p:txBody>
      </p:sp>
      <p:sp>
        <p:nvSpPr>
          <p:cNvPr id="15" name="テキスト ボックス 14">
            <a:extLst>
              <a:ext uri="{FF2B5EF4-FFF2-40B4-BE49-F238E27FC236}">
                <a16:creationId xmlns:a16="http://schemas.microsoft.com/office/drawing/2014/main" id="{99C12C2F-7520-4D49-9791-CE99FA18A1B8}"/>
              </a:ext>
            </a:extLst>
          </p:cNvPr>
          <p:cNvSpPr txBox="1"/>
          <p:nvPr/>
        </p:nvSpPr>
        <p:spPr>
          <a:xfrm>
            <a:off x="8689183" y="3777753"/>
            <a:ext cx="3416320" cy="646331"/>
          </a:xfrm>
          <a:prstGeom prst="rect">
            <a:avLst/>
          </a:prstGeom>
          <a:noFill/>
        </p:spPr>
        <p:txBody>
          <a:bodyPr wrap="none" rtlCol="0">
            <a:spAutoFit/>
          </a:bodyPr>
          <a:lstStyle/>
          <a:p>
            <a:r>
              <a:rPr lang="ja-JP" altLang="en-US" dirty="0"/>
              <a:t>確率的偏微分方程式アプローチ</a:t>
            </a:r>
            <a:endParaRPr lang="en-US" altLang="ja-JP" dirty="0"/>
          </a:p>
          <a:p>
            <a:pPr algn="ctr"/>
            <a:r>
              <a:rPr kumimoji="1" lang="ja-JP" altLang="en-US" dirty="0"/>
              <a:t>↓</a:t>
            </a:r>
          </a:p>
        </p:txBody>
      </p:sp>
      <p:sp>
        <p:nvSpPr>
          <p:cNvPr id="16" name="テキスト ボックス 15">
            <a:extLst>
              <a:ext uri="{FF2B5EF4-FFF2-40B4-BE49-F238E27FC236}">
                <a16:creationId xmlns:a16="http://schemas.microsoft.com/office/drawing/2014/main" id="{A1E2D932-E087-4499-A4C6-0475F38C877B}"/>
              </a:ext>
            </a:extLst>
          </p:cNvPr>
          <p:cNvSpPr txBox="1"/>
          <p:nvPr/>
        </p:nvSpPr>
        <p:spPr>
          <a:xfrm>
            <a:off x="4714845" y="4414571"/>
            <a:ext cx="1338828" cy="646331"/>
          </a:xfrm>
          <a:prstGeom prst="rect">
            <a:avLst/>
          </a:prstGeom>
          <a:noFill/>
        </p:spPr>
        <p:txBody>
          <a:bodyPr wrap="none" rtlCol="0">
            <a:spAutoFit/>
          </a:bodyPr>
          <a:lstStyle/>
          <a:p>
            <a:r>
              <a:rPr lang="ja-JP" altLang="en-US"/>
              <a:t>格子モデル</a:t>
            </a:r>
            <a:endParaRPr lang="en-US" altLang="ja-JP"/>
          </a:p>
          <a:p>
            <a:r>
              <a:rPr lang="ja-JP" altLang="en-US"/>
              <a:t>　↓</a:t>
            </a:r>
            <a:endParaRPr kumimoji="1" lang="ja-JP" altLang="en-US" dirty="0"/>
          </a:p>
        </p:txBody>
      </p:sp>
    </p:spTree>
    <p:extLst>
      <p:ext uri="{BB962C8B-B14F-4D97-AF65-F5344CB8AC3E}">
        <p14:creationId xmlns:p14="http://schemas.microsoft.com/office/powerpoint/2010/main" val="374942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C35CB0E-8A1F-4584-97E1-EDD64E5FFEBA}"/>
              </a:ext>
            </a:extLst>
          </p:cNvPr>
          <p:cNvPicPr>
            <a:picLocks noChangeAspect="1"/>
          </p:cNvPicPr>
          <p:nvPr/>
        </p:nvPicPr>
        <p:blipFill>
          <a:blip r:embed="rId3"/>
          <a:stretch>
            <a:fillRect/>
          </a:stretch>
        </p:blipFill>
        <p:spPr>
          <a:xfrm>
            <a:off x="435202" y="3714456"/>
            <a:ext cx="5286704" cy="3138469"/>
          </a:xfrm>
          <a:prstGeom prst="rect">
            <a:avLst/>
          </a:prstGeom>
        </p:spPr>
      </p:pic>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957804" y="1202418"/>
            <a:ext cx="11234196" cy="5381897"/>
          </a:xfrm>
        </p:spPr>
        <p:txBody>
          <a:bodyPr>
            <a:normAutofit/>
          </a:bodyPr>
          <a:lstStyle/>
          <a:p>
            <a:pPr>
              <a:buFont typeface="Wingdings" panose="05000000000000000000" pitchFamily="2" charset="2"/>
              <a:buChar char="Ø"/>
            </a:pPr>
            <a:r>
              <a:rPr lang="ja-JP" altLang="en-US" dirty="0"/>
              <a:t>使用例２：データに欠測範囲が</a:t>
            </a:r>
            <a:r>
              <a:rPr lang="ja-JP" altLang="en-US"/>
              <a:t>ある場合（動物種の空間的分布）</a:t>
            </a:r>
            <a:endParaRPr lang="en-US" altLang="ja-JP" dirty="0"/>
          </a:p>
          <a:p>
            <a:pPr lvl="1"/>
            <a:r>
              <a:rPr lang="ja-JP" altLang="en-US"/>
              <a:t>観測できない</a:t>
            </a:r>
            <a:r>
              <a:rPr lang="ja-JP" altLang="en-US" dirty="0"/>
              <a:t>が、観測対象が存在する</a:t>
            </a:r>
            <a:r>
              <a:rPr lang="en-US" altLang="ja-JP" dirty="0"/>
              <a:t>(</a:t>
            </a:r>
            <a:r>
              <a:rPr lang="ja-JP" altLang="en-US" dirty="0"/>
              <a:t>可能性のある</a:t>
            </a:r>
            <a:r>
              <a:rPr lang="en-US" altLang="ja-JP" dirty="0"/>
              <a:t>)</a:t>
            </a:r>
            <a:r>
              <a:rPr lang="ja-JP" altLang="en-US" dirty="0"/>
              <a:t>サブエリアを考慮</a:t>
            </a:r>
            <a:endParaRPr lang="en-US" altLang="ja-JP" dirty="0"/>
          </a:p>
          <a:p>
            <a:pPr lvl="1"/>
            <a:r>
              <a:rPr lang="ja-JP" altLang="en-US" dirty="0"/>
              <a:t>サンプリング強度を</a:t>
            </a:r>
            <a:r>
              <a:rPr lang="en-US" altLang="ja-JP" dirty="0"/>
              <a:t>λ(</a:t>
            </a:r>
            <a:r>
              <a:rPr lang="en-US" altLang="ja-JP" i="1" dirty="0"/>
              <a:t>s</a:t>
            </a:r>
            <a:r>
              <a:rPr lang="en-US" altLang="ja-JP" dirty="0"/>
              <a:t>)=</a:t>
            </a:r>
            <a:r>
              <a:rPr lang="en-US" altLang="ja-JP" i="1" dirty="0"/>
              <a:t>S</a:t>
            </a:r>
            <a:r>
              <a:rPr lang="en-US" altLang="ja-JP" dirty="0"/>
              <a:t>(</a:t>
            </a:r>
            <a:r>
              <a:rPr lang="en-US" altLang="ja-JP" i="1" dirty="0"/>
              <a:t>s</a:t>
            </a:r>
            <a:r>
              <a:rPr lang="en-US" altLang="ja-JP" dirty="0"/>
              <a:t>) exp{Z(</a:t>
            </a:r>
            <a:r>
              <a:rPr lang="en-US" altLang="ja-JP" i="1" dirty="0"/>
              <a:t>s</a:t>
            </a:r>
            <a:r>
              <a:rPr lang="en-US" altLang="ja-JP" dirty="0"/>
              <a:t>)}</a:t>
            </a:r>
            <a:r>
              <a:rPr lang="ja-JP" altLang="en-US" dirty="0"/>
              <a:t>として記述し、モデルに含める</a:t>
            </a:r>
            <a:endParaRPr lang="en-US" altLang="ja-JP" dirty="0"/>
          </a:p>
          <a:p>
            <a:pPr lvl="1"/>
            <a:r>
              <a:rPr lang="ja-JP" altLang="en-US" dirty="0"/>
              <a:t>有限次元ランダムフィールドでは境界効果を避けるために、欠測領域内にも点を仮定することが重要</a:t>
            </a:r>
            <a:endParaRPr lang="en-US" altLang="ja-JP"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54693198-A93B-4E0D-92D7-82ADEBADE647}"/>
              </a:ext>
            </a:extLst>
          </p:cNvPr>
          <p:cNvSpPr txBox="1"/>
          <p:nvPr/>
        </p:nvSpPr>
        <p:spPr>
          <a:xfrm>
            <a:off x="116747" y="3280847"/>
            <a:ext cx="3185487" cy="369332"/>
          </a:xfrm>
          <a:prstGeom prst="rect">
            <a:avLst/>
          </a:prstGeom>
          <a:noFill/>
        </p:spPr>
        <p:txBody>
          <a:bodyPr wrap="none" rtlCol="0">
            <a:spAutoFit/>
          </a:bodyPr>
          <a:lstStyle/>
          <a:p>
            <a:r>
              <a:rPr lang="ja-JP" altLang="en-US" dirty="0"/>
              <a:t>観測できて</a:t>
            </a:r>
            <a:r>
              <a:rPr lang="ja-JP" altLang="en-US"/>
              <a:t>いない範囲□では</a:t>
            </a:r>
            <a:endParaRPr kumimoji="1" lang="ja-JP" altLang="en-US" dirty="0"/>
          </a:p>
        </p:txBody>
      </p:sp>
      <p:sp>
        <p:nvSpPr>
          <p:cNvPr id="12" name="テキスト ボックス 11">
            <a:extLst>
              <a:ext uri="{FF2B5EF4-FFF2-40B4-BE49-F238E27FC236}">
                <a16:creationId xmlns:a16="http://schemas.microsoft.com/office/drawing/2014/main" id="{FFA02C57-1704-42FC-9AF7-AAE52AC42BAE}"/>
              </a:ext>
            </a:extLst>
          </p:cNvPr>
          <p:cNvSpPr txBox="1"/>
          <p:nvPr/>
        </p:nvSpPr>
        <p:spPr>
          <a:xfrm>
            <a:off x="3141345" y="3268122"/>
            <a:ext cx="2954655" cy="369332"/>
          </a:xfrm>
          <a:prstGeom prst="rect">
            <a:avLst/>
          </a:prstGeom>
          <a:noFill/>
        </p:spPr>
        <p:txBody>
          <a:bodyPr wrap="none" rtlCol="0">
            <a:spAutoFit/>
          </a:bodyPr>
          <a:lstStyle/>
          <a:p>
            <a:r>
              <a:rPr kumimoji="1" lang="ja-JP" altLang="en-US" dirty="0"/>
              <a:t>メッシュを荒く設定できる</a:t>
            </a:r>
          </a:p>
        </p:txBody>
      </p:sp>
      <p:sp>
        <p:nvSpPr>
          <p:cNvPr id="13" name="テキスト ボックス 12">
            <a:extLst>
              <a:ext uri="{FF2B5EF4-FFF2-40B4-BE49-F238E27FC236}">
                <a16:creationId xmlns:a16="http://schemas.microsoft.com/office/drawing/2014/main" id="{22876289-203F-4441-A127-2042E2DE7E0D}"/>
              </a:ext>
            </a:extLst>
          </p:cNvPr>
          <p:cNvSpPr txBox="1"/>
          <p:nvPr/>
        </p:nvSpPr>
        <p:spPr>
          <a:xfrm>
            <a:off x="6244508" y="3420758"/>
            <a:ext cx="2723823" cy="369332"/>
          </a:xfrm>
          <a:prstGeom prst="rect">
            <a:avLst/>
          </a:prstGeom>
          <a:noFill/>
        </p:spPr>
        <p:txBody>
          <a:bodyPr wrap="none" rtlCol="0">
            <a:spAutoFit/>
          </a:bodyPr>
          <a:lstStyle/>
          <a:p>
            <a:r>
              <a:rPr lang="ja-JP" altLang="en-US" dirty="0"/>
              <a:t>□</a:t>
            </a:r>
            <a:r>
              <a:rPr lang="ja-JP" altLang="en-US"/>
              <a:t>の中の観測がある場合</a:t>
            </a:r>
            <a:endParaRPr lang="en-US" altLang="ja-JP" dirty="0"/>
          </a:p>
        </p:txBody>
      </p:sp>
      <p:pic>
        <p:nvPicPr>
          <p:cNvPr id="4" name="図 3">
            <a:extLst>
              <a:ext uri="{FF2B5EF4-FFF2-40B4-BE49-F238E27FC236}">
                <a16:creationId xmlns:a16="http://schemas.microsoft.com/office/drawing/2014/main" id="{ECA2277E-AE9C-4398-9E0E-20EE85DBD1B7}"/>
              </a:ext>
            </a:extLst>
          </p:cNvPr>
          <p:cNvPicPr>
            <a:picLocks noChangeAspect="1"/>
          </p:cNvPicPr>
          <p:nvPr/>
        </p:nvPicPr>
        <p:blipFill>
          <a:blip r:embed="rId4"/>
          <a:stretch>
            <a:fillRect/>
          </a:stretch>
        </p:blipFill>
        <p:spPr>
          <a:xfrm>
            <a:off x="6096000" y="3726473"/>
            <a:ext cx="6102461" cy="3131527"/>
          </a:xfrm>
          <a:prstGeom prst="rect">
            <a:avLst/>
          </a:prstGeom>
        </p:spPr>
      </p:pic>
      <p:cxnSp>
        <p:nvCxnSpPr>
          <p:cNvPr id="8" name="直線矢印コネクタ 7">
            <a:extLst>
              <a:ext uri="{FF2B5EF4-FFF2-40B4-BE49-F238E27FC236}">
                <a16:creationId xmlns:a16="http://schemas.microsoft.com/office/drawing/2014/main" id="{298B0481-2784-42AE-B4D1-1DBEFC16EAF1}"/>
              </a:ext>
            </a:extLst>
          </p:cNvPr>
          <p:cNvCxnSpPr/>
          <p:nvPr/>
        </p:nvCxnSpPr>
        <p:spPr>
          <a:xfrm>
            <a:off x="1091878" y="3584826"/>
            <a:ext cx="506684" cy="99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0B1CA8C-D172-4F59-BDC8-75799FEE0280}"/>
              </a:ext>
            </a:extLst>
          </p:cNvPr>
          <p:cNvCxnSpPr/>
          <p:nvPr/>
        </p:nvCxnSpPr>
        <p:spPr>
          <a:xfrm>
            <a:off x="3786006" y="3630105"/>
            <a:ext cx="506684" cy="99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AACC728-0A08-48D4-BC71-03AD098E6F6B}"/>
              </a:ext>
            </a:extLst>
          </p:cNvPr>
          <p:cNvSpPr txBox="1"/>
          <p:nvPr/>
        </p:nvSpPr>
        <p:spPr>
          <a:xfrm>
            <a:off x="9434546" y="3407562"/>
            <a:ext cx="2262158" cy="369332"/>
          </a:xfrm>
          <a:prstGeom prst="rect">
            <a:avLst/>
          </a:prstGeom>
          <a:noFill/>
        </p:spPr>
        <p:txBody>
          <a:bodyPr wrap="none" rtlCol="0">
            <a:spAutoFit/>
          </a:bodyPr>
          <a:lstStyle/>
          <a:p>
            <a:r>
              <a:rPr lang="ja-JP" altLang="en-US" dirty="0"/>
              <a:t>□の中が欠測の場合</a:t>
            </a:r>
            <a:endParaRPr lang="en-US" altLang="ja-JP" dirty="0"/>
          </a:p>
        </p:txBody>
      </p:sp>
      <p:sp>
        <p:nvSpPr>
          <p:cNvPr id="16" name="テキスト ボックス 15">
            <a:extLst>
              <a:ext uri="{FF2B5EF4-FFF2-40B4-BE49-F238E27FC236}">
                <a16:creationId xmlns:a16="http://schemas.microsoft.com/office/drawing/2014/main" id="{17C8E134-6855-4F78-8F3E-3508DF83ADCB}"/>
              </a:ext>
            </a:extLst>
          </p:cNvPr>
          <p:cNvSpPr txBox="1"/>
          <p:nvPr/>
        </p:nvSpPr>
        <p:spPr>
          <a:xfrm>
            <a:off x="6052193" y="3160968"/>
            <a:ext cx="5724644" cy="369332"/>
          </a:xfrm>
          <a:prstGeom prst="rect">
            <a:avLst/>
          </a:prstGeom>
          <a:noFill/>
        </p:spPr>
        <p:txBody>
          <a:bodyPr wrap="none" rtlCol="0">
            <a:spAutoFit/>
          </a:bodyPr>
          <a:lstStyle/>
          <a:p>
            <a:r>
              <a:rPr lang="ja-JP" altLang="en-US" dirty="0"/>
              <a:t>推定される事後平均（□の外側の</a:t>
            </a:r>
            <a:r>
              <a:rPr lang="ja-JP" altLang="en-US"/>
              <a:t>推定値は概ね同様</a:t>
            </a:r>
            <a:r>
              <a:rPr lang="ja-JP" altLang="en-US" dirty="0"/>
              <a:t>）</a:t>
            </a:r>
            <a:endParaRPr lang="en-US" altLang="ja-JP" dirty="0"/>
          </a:p>
        </p:txBody>
      </p:sp>
    </p:spTree>
    <p:extLst>
      <p:ext uri="{BB962C8B-B14F-4D97-AF65-F5344CB8AC3E}">
        <p14:creationId xmlns:p14="http://schemas.microsoft.com/office/powerpoint/2010/main" val="20964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957804" y="1202418"/>
            <a:ext cx="10885519" cy="5381897"/>
          </a:xfrm>
        </p:spPr>
        <p:txBody>
          <a:bodyPr>
            <a:normAutofit/>
          </a:bodyPr>
          <a:lstStyle/>
          <a:p>
            <a:pPr>
              <a:buFont typeface="Wingdings" panose="05000000000000000000" pitchFamily="2" charset="2"/>
              <a:buChar char="Ø"/>
            </a:pPr>
            <a:r>
              <a:rPr lang="ja-JP" altLang="en-US" dirty="0"/>
              <a:t>使用例</a:t>
            </a:r>
            <a:r>
              <a:rPr lang="ja-JP" altLang="en-US"/>
              <a:t>３：海洋</a:t>
            </a:r>
            <a:r>
              <a:rPr lang="ja-JP" altLang="en-US" dirty="0"/>
              <a:t>データ</a:t>
            </a:r>
            <a:r>
              <a:rPr lang="ja-JP" altLang="en-US"/>
              <a:t>の場合（海洋における異常波のリスク）</a:t>
            </a:r>
            <a:endParaRPr lang="en-US" altLang="ja-JP" dirty="0"/>
          </a:p>
          <a:p>
            <a:pPr lvl="1"/>
            <a:r>
              <a:rPr lang="ja-JP" altLang="en-US" dirty="0"/>
              <a:t>球体上の</a:t>
            </a:r>
            <a:r>
              <a:rPr lang="ja-JP" altLang="en-US"/>
              <a:t>複雑な形状の領域を扱える</a:t>
            </a:r>
            <a:endParaRPr lang="en-US" altLang="ja-JP"/>
          </a:p>
          <a:p>
            <a:pPr lvl="1"/>
            <a:r>
              <a:rPr lang="ja-JP" altLang="en-US"/>
              <a:t>境界での共分散のモデルが必要</a:t>
            </a:r>
            <a:endParaRPr lang="en-US" altLang="ja-JP"/>
          </a:p>
          <a:p>
            <a:pPr lvl="1"/>
            <a:r>
              <a:rPr lang="ja-JP" altLang="en-US"/>
              <a:t>事後分布の標準偏差は、海岸から離れたところでは一定であるが、境界付近ではかなり高くなっている</a:t>
            </a:r>
            <a:endParaRPr lang="en-US" altLang="ja-JP" dirty="0"/>
          </a:p>
          <a:p>
            <a:pPr lvl="1"/>
            <a:endParaRPr lang="en-US" altLang="ja-JP"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FFA02C57-1704-42FC-9AF7-AAE52AC42BAE}"/>
              </a:ext>
            </a:extLst>
          </p:cNvPr>
          <p:cNvSpPr txBox="1"/>
          <p:nvPr/>
        </p:nvSpPr>
        <p:spPr>
          <a:xfrm>
            <a:off x="1470988" y="3708700"/>
            <a:ext cx="4108817" cy="369332"/>
          </a:xfrm>
          <a:prstGeom prst="rect">
            <a:avLst/>
          </a:prstGeom>
          <a:noFill/>
        </p:spPr>
        <p:txBody>
          <a:bodyPr wrap="none" rtlCol="0">
            <a:spAutoFit/>
          </a:bodyPr>
          <a:lstStyle/>
          <a:p>
            <a:r>
              <a:rPr kumimoji="1" lang="ja-JP" altLang="en-US" dirty="0"/>
              <a:t>球面上（海洋部分）にメッシュを設定</a:t>
            </a:r>
          </a:p>
        </p:txBody>
      </p:sp>
      <p:sp>
        <p:nvSpPr>
          <p:cNvPr id="13" name="テキスト ボックス 12">
            <a:extLst>
              <a:ext uri="{FF2B5EF4-FFF2-40B4-BE49-F238E27FC236}">
                <a16:creationId xmlns:a16="http://schemas.microsoft.com/office/drawing/2014/main" id="{22876289-203F-4441-A127-2042E2DE7E0D}"/>
              </a:ext>
            </a:extLst>
          </p:cNvPr>
          <p:cNvSpPr txBox="1"/>
          <p:nvPr/>
        </p:nvSpPr>
        <p:spPr>
          <a:xfrm>
            <a:off x="6420862" y="3339368"/>
            <a:ext cx="5032147" cy="369332"/>
          </a:xfrm>
          <a:prstGeom prst="rect">
            <a:avLst/>
          </a:prstGeom>
          <a:noFill/>
        </p:spPr>
        <p:txBody>
          <a:bodyPr wrap="none" rtlCol="0">
            <a:spAutoFit/>
          </a:bodyPr>
          <a:lstStyle/>
          <a:p>
            <a:r>
              <a:rPr lang="ja-JP" altLang="en-US"/>
              <a:t>事後標準偏差：境界（陸地との境）で高くなる</a:t>
            </a:r>
            <a:endParaRPr lang="en-US" altLang="ja-JP" dirty="0"/>
          </a:p>
        </p:txBody>
      </p:sp>
      <p:pic>
        <p:nvPicPr>
          <p:cNvPr id="3" name="図 2">
            <a:extLst>
              <a:ext uri="{FF2B5EF4-FFF2-40B4-BE49-F238E27FC236}">
                <a16:creationId xmlns:a16="http://schemas.microsoft.com/office/drawing/2014/main" id="{647A7E8E-0E70-4958-9343-C006E8835D3D}"/>
              </a:ext>
            </a:extLst>
          </p:cNvPr>
          <p:cNvPicPr>
            <a:picLocks noChangeAspect="1"/>
          </p:cNvPicPr>
          <p:nvPr/>
        </p:nvPicPr>
        <p:blipFill>
          <a:blip r:embed="rId3"/>
          <a:stretch>
            <a:fillRect/>
          </a:stretch>
        </p:blipFill>
        <p:spPr>
          <a:xfrm>
            <a:off x="116747" y="4360580"/>
            <a:ext cx="5979253" cy="2366397"/>
          </a:xfrm>
          <a:prstGeom prst="rect">
            <a:avLst/>
          </a:prstGeom>
        </p:spPr>
      </p:pic>
      <p:pic>
        <p:nvPicPr>
          <p:cNvPr id="4" name="図 3">
            <a:extLst>
              <a:ext uri="{FF2B5EF4-FFF2-40B4-BE49-F238E27FC236}">
                <a16:creationId xmlns:a16="http://schemas.microsoft.com/office/drawing/2014/main" id="{8B556FEB-2BEC-4957-B7CA-9BA1943BAF70}"/>
              </a:ext>
            </a:extLst>
          </p:cNvPr>
          <p:cNvPicPr>
            <a:picLocks noChangeAspect="1"/>
          </p:cNvPicPr>
          <p:nvPr/>
        </p:nvPicPr>
        <p:blipFill>
          <a:blip r:embed="rId4"/>
          <a:stretch>
            <a:fillRect/>
          </a:stretch>
        </p:blipFill>
        <p:spPr>
          <a:xfrm>
            <a:off x="6069328" y="3708700"/>
            <a:ext cx="6122672" cy="3088508"/>
          </a:xfrm>
          <a:prstGeom prst="rect">
            <a:avLst/>
          </a:prstGeom>
        </p:spPr>
      </p:pic>
      <p:cxnSp>
        <p:nvCxnSpPr>
          <p:cNvPr id="14" name="直線矢印コネクタ 13">
            <a:extLst>
              <a:ext uri="{FF2B5EF4-FFF2-40B4-BE49-F238E27FC236}">
                <a16:creationId xmlns:a16="http://schemas.microsoft.com/office/drawing/2014/main" id="{20B1CA8C-D172-4F59-BDC8-75799FEE0280}"/>
              </a:ext>
            </a:extLst>
          </p:cNvPr>
          <p:cNvCxnSpPr>
            <a:cxnSpLocks/>
          </p:cNvCxnSpPr>
          <p:nvPr/>
        </p:nvCxnSpPr>
        <p:spPr>
          <a:xfrm>
            <a:off x="3468293" y="4037326"/>
            <a:ext cx="259080" cy="3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1F17E6B-669E-4A9A-ABBB-7916924BB9E1}"/>
              </a:ext>
            </a:extLst>
          </p:cNvPr>
          <p:cNvCxnSpPr>
            <a:cxnSpLocks/>
          </p:cNvCxnSpPr>
          <p:nvPr/>
        </p:nvCxnSpPr>
        <p:spPr>
          <a:xfrm>
            <a:off x="7232573" y="3708700"/>
            <a:ext cx="0" cy="191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7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lstStyle/>
          <a:p>
            <a:r>
              <a:rPr lang="en-US" altLang="ja-JP"/>
              <a:t>4.1 Introduction</a:t>
            </a:r>
            <a:endParaRPr kumimoji="1" lang="ja-JP" altLang="en-US"/>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p:txBody>
          <a:bodyPr/>
          <a:lstStyle/>
          <a:p>
            <a:r>
              <a:rPr lang="ja-JP" altLang="en-US" dirty="0"/>
              <a:t>というわけで本題。</a:t>
            </a:r>
            <a:endParaRPr lang="en-US" altLang="ja-JP" dirty="0"/>
          </a:p>
          <a:p>
            <a:r>
              <a:rPr lang="en-US" altLang="ja-JP" dirty="0"/>
              <a:t>log-Gaussian Cox process</a:t>
            </a:r>
            <a:r>
              <a:rPr lang="ja-JP" altLang="en-US" dirty="0"/>
              <a:t>（</a:t>
            </a:r>
            <a:r>
              <a:rPr lang="en-US" altLang="ja-JP" dirty="0"/>
              <a:t>LGCP, </a:t>
            </a:r>
            <a:r>
              <a:rPr lang="en-US" altLang="ja-JP" dirty="0" err="1"/>
              <a:t>Møller</a:t>
            </a:r>
            <a:r>
              <a:rPr lang="en-US" altLang="ja-JP" dirty="0"/>
              <a:t>, </a:t>
            </a:r>
            <a:r>
              <a:rPr lang="en-US" altLang="ja-JP" dirty="0" err="1"/>
              <a:t>Syversveen</a:t>
            </a:r>
            <a:r>
              <a:rPr lang="en-US" altLang="ja-JP" dirty="0"/>
              <a:t>, and </a:t>
            </a:r>
            <a:r>
              <a:rPr lang="en-US" altLang="ja-JP" dirty="0" err="1"/>
              <a:t>Waagepetersen</a:t>
            </a:r>
            <a:r>
              <a:rPr lang="en-US" altLang="ja-JP" dirty="0"/>
              <a:t> 1998</a:t>
            </a:r>
            <a:r>
              <a:rPr lang="ja-JP" altLang="en-US" dirty="0"/>
              <a:t>）を</a:t>
            </a:r>
            <a:r>
              <a:rPr lang="en-US" altLang="ja-JP" dirty="0"/>
              <a:t>INLA</a:t>
            </a:r>
            <a:r>
              <a:rPr lang="ja-JP" altLang="en-US" dirty="0"/>
              <a:t>を用いて推論</a:t>
            </a:r>
            <a:endParaRPr lang="en-US" altLang="ja-JP" dirty="0"/>
          </a:p>
          <a:p>
            <a:r>
              <a:rPr lang="ja-JP" altLang="en-US" dirty="0"/>
              <a:t>もともとは</a:t>
            </a:r>
            <a:r>
              <a:rPr lang="ja-JP" altLang="ja-JP" dirty="0"/>
              <a:t>調査領域を格子セルに分割</a:t>
            </a:r>
            <a:r>
              <a:rPr lang="ja-JP" altLang="en-US" dirty="0"/>
              <a:t>し、</a:t>
            </a:r>
            <a:r>
              <a:rPr lang="ja-JP" altLang="ja-JP" dirty="0"/>
              <a:t>ガウス線形予測</a:t>
            </a:r>
            <a:r>
              <a:rPr lang="ja-JP" altLang="en-US" dirty="0"/>
              <a:t>因子</a:t>
            </a:r>
            <a:r>
              <a:rPr lang="ja-JP" altLang="ja-JP" dirty="0"/>
              <a:t>に条件付きポアソン尤度を用いてモデル化</a:t>
            </a:r>
            <a:r>
              <a:rPr lang="ja-JP" altLang="en-US" dirty="0"/>
              <a:t>する</a:t>
            </a:r>
            <a:endParaRPr lang="en-US" altLang="ja-JP" dirty="0"/>
          </a:p>
          <a:p>
            <a:endParaRPr lang="en-US" altLang="ja-JP" dirty="0"/>
          </a:p>
          <a:p>
            <a:pPr>
              <a:buFont typeface="Wingdings" panose="05000000000000000000" pitchFamily="2" charset="2"/>
              <a:buChar char="Ø"/>
            </a:pPr>
            <a:r>
              <a:rPr lang="ja-JP" altLang="en-US" dirty="0"/>
              <a:t>本章では：</a:t>
            </a:r>
            <a:r>
              <a:rPr lang="ja-JP" altLang="ja-JP" dirty="0"/>
              <a:t>正確な位置を考慮してモデル化</a:t>
            </a:r>
            <a:r>
              <a:rPr lang="ja-JP" altLang="en-US" dirty="0"/>
              <a:t>し、</a:t>
            </a:r>
            <a:r>
              <a:rPr lang="en-US" altLang="ja-JP" dirty="0"/>
              <a:t>SPDE</a:t>
            </a:r>
            <a:r>
              <a:rPr lang="ja-JP" altLang="ja-JP" dirty="0"/>
              <a:t>モデルを直接考慮する新しいアプローチに焦点を当て</a:t>
            </a:r>
            <a:r>
              <a:rPr lang="ja-JP" altLang="en-US" dirty="0"/>
              <a:t>る</a:t>
            </a:r>
            <a:endParaRPr lang="en-US" altLang="ja-JP" dirty="0"/>
          </a:p>
        </p:txBody>
      </p:sp>
    </p:spTree>
    <p:extLst>
      <p:ext uri="{BB962C8B-B14F-4D97-AF65-F5344CB8AC3E}">
        <p14:creationId xmlns:p14="http://schemas.microsoft.com/office/powerpoint/2010/main" val="66325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4.1.1</a:t>
            </a:r>
            <a:r>
              <a:rPr lang="ja-JP" altLang="en-US"/>
              <a:t>　</a:t>
            </a:r>
            <a:r>
              <a:rPr lang="en-US" altLang="ja-JP"/>
              <a:t>LGCP</a:t>
            </a:r>
            <a:r>
              <a:rPr lang="ja-JP" altLang="ja-JP"/>
              <a:t>の定義</a:t>
            </a:r>
            <a:br>
              <a:rPr lang="en-US" altLang="ja-JP"/>
            </a:br>
            <a:r>
              <a:rPr lang="en-US" altLang="ja-JP"/>
              <a:t>4.1.2</a:t>
            </a:r>
            <a:r>
              <a:rPr lang="ja-JP" altLang="en-US"/>
              <a:t>　</a:t>
            </a:r>
            <a:r>
              <a:rPr lang="en-US" altLang="ja-JP"/>
              <a:t>Data simulation</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825625"/>
            <a:ext cx="10515600" cy="4913842"/>
          </a:xfrm>
        </p:spPr>
        <p:txBody>
          <a:bodyPr>
            <a:normAutofit fontScale="92500" lnSpcReduction="20000"/>
          </a:bodyPr>
          <a:lstStyle/>
          <a:p>
            <a:r>
              <a:rPr lang="ja-JP" altLang="en-US" sz="3000" dirty="0"/>
              <a:t>ある領域において、ある数の点を観測する確率はポアソン分布　</a:t>
            </a:r>
            <a:endParaRPr lang="en-US" altLang="ja-JP" sz="3000" dirty="0"/>
          </a:p>
          <a:p>
            <a:pPr marL="0" indent="0">
              <a:buNone/>
            </a:pPr>
            <a:r>
              <a:rPr lang="ja-JP" altLang="en-US" sz="3000" dirty="0"/>
              <a:t>　　　　　　　に従う、と設定。</a:t>
            </a:r>
            <a:endParaRPr lang="en-US" altLang="ja-JP" sz="3000" dirty="0"/>
          </a:p>
          <a:p>
            <a:endParaRPr lang="en-US" altLang="ja-JP" sz="3000" dirty="0"/>
          </a:p>
          <a:p>
            <a:r>
              <a:rPr lang="ja-JP" altLang="en-US" sz="3000" dirty="0"/>
              <a:t>シミュレートデータの作成</a:t>
            </a:r>
            <a:endParaRPr lang="en-US" altLang="ja-JP" sz="3000" dirty="0"/>
          </a:p>
          <a:p>
            <a:pPr lvl="1"/>
            <a:r>
              <a:rPr lang="en-US" altLang="ja-JP" sz="2600" dirty="0" err="1">
                <a:solidFill>
                  <a:srgbClr val="0070C0"/>
                </a:solidFill>
              </a:rPr>
              <a:t>spatstat</a:t>
            </a:r>
            <a:r>
              <a:rPr lang="ja-JP" altLang="en-US" sz="2600" dirty="0"/>
              <a:t>パッケージの</a:t>
            </a:r>
            <a:r>
              <a:rPr lang="en-US" altLang="ja-JP" sz="2600" dirty="0" err="1">
                <a:solidFill>
                  <a:srgbClr val="0070C0"/>
                </a:solidFill>
              </a:rPr>
              <a:t>rLGCP</a:t>
            </a:r>
            <a:r>
              <a:rPr lang="en-US" altLang="ja-JP" sz="2600" dirty="0">
                <a:solidFill>
                  <a:srgbClr val="0070C0"/>
                </a:solidFill>
              </a:rPr>
              <a:t>()</a:t>
            </a:r>
            <a:r>
              <a:rPr lang="ja-JP" altLang="en-US" sz="2600" dirty="0"/>
              <a:t>、</a:t>
            </a:r>
            <a:r>
              <a:rPr lang="en-US" altLang="ja-JP" sz="2600" dirty="0" err="1">
                <a:solidFill>
                  <a:srgbClr val="0070C0"/>
                </a:solidFill>
              </a:rPr>
              <a:t>RandomFields</a:t>
            </a:r>
            <a:r>
              <a:rPr lang="ja-JP" altLang="en-US" sz="2600" dirty="0"/>
              <a:t>パッケージの</a:t>
            </a:r>
            <a:r>
              <a:rPr lang="en-US" altLang="ja-JP" sz="2600" dirty="0" err="1">
                <a:solidFill>
                  <a:srgbClr val="0070C0"/>
                </a:solidFill>
              </a:rPr>
              <a:t>GaussRF</a:t>
            </a:r>
            <a:r>
              <a:rPr lang="en-US" altLang="ja-JP" sz="2600" dirty="0">
                <a:solidFill>
                  <a:srgbClr val="0070C0"/>
                </a:solidFill>
              </a:rPr>
              <a:t>()</a:t>
            </a:r>
            <a:r>
              <a:rPr lang="ja-JP" altLang="en-US" sz="2600" dirty="0"/>
              <a:t>を使用</a:t>
            </a:r>
            <a:endParaRPr lang="en-US" altLang="ja-JP" sz="2600" dirty="0"/>
          </a:p>
          <a:p>
            <a:pPr lvl="1"/>
            <a:r>
              <a:rPr lang="en-US" altLang="ja-JP" sz="2600" dirty="0"/>
              <a:t>(0 , 3 ) × (0 , 3 )</a:t>
            </a:r>
            <a:r>
              <a:rPr lang="ja-JP" altLang="en-US" sz="2600" dirty="0"/>
              <a:t>のシミュレーションウィンドウを設定</a:t>
            </a:r>
            <a:endParaRPr lang="en-US" altLang="ja-JP" sz="2600" dirty="0"/>
          </a:p>
          <a:p>
            <a:pPr lvl="1"/>
            <a:r>
              <a:rPr lang="ja-JP" altLang="en-US" sz="2600" dirty="0"/>
              <a:t>グリッドの解像度は各方向に</a:t>
            </a:r>
            <a:r>
              <a:rPr lang="en-US" altLang="ja-JP" sz="2600" dirty="0"/>
              <a:t>300</a:t>
            </a:r>
            <a:r>
              <a:rPr lang="ja-JP" altLang="en-US" sz="2600" dirty="0"/>
              <a:t>ピクセル</a:t>
            </a:r>
            <a:endParaRPr lang="en-US" altLang="ja-JP" sz="2600" dirty="0"/>
          </a:p>
          <a:p>
            <a:pPr marL="0" indent="0">
              <a:buNone/>
            </a:pPr>
            <a:endParaRPr lang="en-US" altLang="ja-JP" sz="2000" b="1" dirty="0"/>
          </a:p>
          <a:p>
            <a:pPr marL="0" indent="0">
              <a:buNone/>
            </a:pPr>
            <a:r>
              <a:rPr lang="en-US" altLang="ja-JP" sz="2000" dirty="0">
                <a:solidFill>
                  <a:srgbClr val="0070C0"/>
                </a:solidFill>
              </a:rPr>
              <a:t>library(</a:t>
            </a:r>
            <a:r>
              <a:rPr lang="en-US" altLang="ja-JP" sz="2000" dirty="0" err="1">
                <a:solidFill>
                  <a:srgbClr val="0070C0"/>
                </a:solidFill>
              </a:rPr>
              <a:t>spatstat</a:t>
            </a:r>
            <a:r>
              <a:rPr lang="en-US" altLang="ja-JP" sz="2000" dirty="0">
                <a:solidFill>
                  <a:srgbClr val="0070C0"/>
                </a:solidFill>
              </a:rPr>
              <a:t>)</a:t>
            </a:r>
            <a:endParaRPr lang="ja-JP" altLang="ja-JP" sz="2000" dirty="0">
              <a:solidFill>
                <a:srgbClr val="0070C0"/>
              </a:solidFill>
            </a:endParaRPr>
          </a:p>
          <a:p>
            <a:pPr marL="0" indent="0">
              <a:buNone/>
            </a:pPr>
            <a:r>
              <a:rPr lang="en-US" altLang="ja-JP" sz="2000" dirty="0">
                <a:solidFill>
                  <a:srgbClr val="0070C0"/>
                </a:solidFill>
              </a:rPr>
              <a:t>win &lt;- </a:t>
            </a:r>
            <a:r>
              <a:rPr lang="en-US" altLang="ja-JP" sz="2000" dirty="0" err="1">
                <a:solidFill>
                  <a:srgbClr val="0070C0"/>
                </a:solidFill>
              </a:rPr>
              <a:t>owin</a:t>
            </a:r>
            <a:r>
              <a:rPr lang="en-US" altLang="ja-JP" sz="2000" dirty="0">
                <a:solidFill>
                  <a:srgbClr val="0070C0"/>
                </a:solidFill>
              </a:rPr>
              <a:t>(c(0, 3), c(0, 3))</a:t>
            </a:r>
          </a:p>
          <a:p>
            <a:pPr marL="0" indent="0">
              <a:buNone/>
            </a:pPr>
            <a:r>
              <a:rPr lang="en-US" altLang="ja-JP" sz="2000" dirty="0" err="1">
                <a:solidFill>
                  <a:srgbClr val="0070C0"/>
                </a:solidFill>
              </a:rPr>
              <a:t>npix</a:t>
            </a:r>
            <a:r>
              <a:rPr lang="en-US" altLang="ja-JP" sz="2000" dirty="0">
                <a:solidFill>
                  <a:srgbClr val="0070C0"/>
                </a:solidFill>
              </a:rPr>
              <a:t> &lt;- 300</a:t>
            </a:r>
          </a:p>
          <a:p>
            <a:pPr marL="0" indent="0">
              <a:buNone/>
            </a:pPr>
            <a:r>
              <a:rPr lang="en-US" altLang="ja-JP" sz="2000" dirty="0" err="1">
                <a:solidFill>
                  <a:srgbClr val="0070C0"/>
                </a:solidFill>
              </a:rPr>
              <a:t>spatstat.options</a:t>
            </a:r>
            <a:r>
              <a:rPr lang="en-US" altLang="ja-JP" sz="2000" dirty="0">
                <a:solidFill>
                  <a:srgbClr val="0070C0"/>
                </a:solidFill>
              </a:rPr>
              <a:t>(</a:t>
            </a:r>
            <a:r>
              <a:rPr lang="en-US" altLang="ja-JP" sz="2000" dirty="0" err="1">
                <a:solidFill>
                  <a:srgbClr val="0070C0"/>
                </a:solidFill>
              </a:rPr>
              <a:t>npixel</a:t>
            </a:r>
            <a:r>
              <a:rPr lang="en-US" altLang="ja-JP" sz="2000" dirty="0">
                <a:solidFill>
                  <a:srgbClr val="0070C0"/>
                </a:solidFill>
              </a:rPr>
              <a:t> = </a:t>
            </a:r>
            <a:r>
              <a:rPr lang="en-US" altLang="ja-JP" sz="2000" dirty="0" err="1">
                <a:solidFill>
                  <a:srgbClr val="0070C0"/>
                </a:solidFill>
              </a:rPr>
              <a:t>npix</a:t>
            </a:r>
            <a:r>
              <a:rPr lang="en-US" altLang="ja-JP" sz="2000" dirty="0">
                <a:solidFill>
                  <a:srgbClr val="0070C0"/>
                </a:solidFill>
              </a:rPr>
              <a:t>)</a:t>
            </a:r>
          </a:p>
        </p:txBody>
      </p:sp>
      <p:pic>
        <p:nvPicPr>
          <p:cNvPr id="4" name="図 3">
            <a:extLst>
              <a:ext uri="{FF2B5EF4-FFF2-40B4-BE49-F238E27FC236}">
                <a16:creationId xmlns:a16="http://schemas.microsoft.com/office/drawing/2014/main" id="{4937BFD2-ED41-40B8-874B-4695AB50E30E}"/>
              </a:ext>
            </a:extLst>
          </p:cNvPr>
          <p:cNvPicPr>
            <a:picLocks noChangeAspect="1"/>
          </p:cNvPicPr>
          <p:nvPr/>
        </p:nvPicPr>
        <p:blipFill rotWithShape="1">
          <a:blip r:embed="rId3"/>
          <a:srcRect t="12210"/>
          <a:stretch/>
        </p:blipFill>
        <p:spPr>
          <a:xfrm>
            <a:off x="1214759" y="2212623"/>
            <a:ext cx="2239642" cy="706995"/>
          </a:xfrm>
          <a:prstGeom prst="rect">
            <a:avLst/>
          </a:prstGeom>
        </p:spPr>
      </p:pic>
    </p:spTree>
    <p:extLst>
      <p:ext uri="{BB962C8B-B14F-4D97-AF65-F5344CB8AC3E}">
        <p14:creationId xmlns:p14="http://schemas.microsoft.com/office/powerpoint/2010/main" val="367506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4.1.2</a:t>
            </a:r>
            <a:r>
              <a:rPr lang="ja-JP" altLang="en-US"/>
              <a:t>　</a:t>
            </a:r>
            <a:r>
              <a:rPr lang="en-US" altLang="ja-JP"/>
              <a:t>Data simulation</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825625"/>
            <a:ext cx="10515600" cy="4913842"/>
          </a:xfrm>
        </p:spPr>
        <p:txBody>
          <a:bodyPr>
            <a:normAutofit fontScale="92500" lnSpcReduction="20000"/>
          </a:bodyPr>
          <a:lstStyle/>
          <a:p>
            <a:r>
              <a:rPr lang="ja-JP" altLang="en-US" sz="3000" dirty="0"/>
              <a:t>期待値を　</a:t>
            </a:r>
            <a:r>
              <a:rPr lang="en-US" altLang="ja-JP" dirty="0"/>
              <a:t>log(</a:t>
            </a:r>
            <a:r>
              <a:rPr lang="el-GR" altLang="ja-JP" dirty="0"/>
              <a:t>λ(</a:t>
            </a:r>
            <a:r>
              <a:rPr lang="en-US" altLang="ja-JP" dirty="0"/>
              <a:t>s)) = </a:t>
            </a:r>
            <a:r>
              <a:rPr lang="el-GR" altLang="ja-JP" i="1" dirty="0"/>
              <a:t>β</a:t>
            </a:r>
            <a:r>
              <a:rPr lang="el-GR" altLang="ja-JP" baseline="-25000" dirty="0"/>
              <a:t>0</a:t>
            </a:r>
            <a:r>
              <a:rPr lang="el-GR" altLang="ja-JP" dirty="0"/>
              <a:t> + </a:t>
            </a:r>
            <a:r>
              <a:rPr lang="en-US" altLang="ja-JP" i="1" dirty="0"/>
              <a:t>S</a:t>
            </a:r>
            <a:r>
              <a:rPr lang="en-US" altLang="ja-JP" dirty="0"/>
              <a:t>(s)</a:t>
            </a:r>
            <a:r>
              <a:rPr lang="ja-JP" altLang="en-US" dirty="0"/>
              <a:t>　とし観測点をシミュレート</a:t>
            </a:r>
            <a:endParaRPr lang="en-US" altLang="ja-JP" dirty="0"/>
          </a:p>
          <a:p>
            <a:pPr lvl="1"/>
            <a:r>
              <a:rPr lang="en-US" altLang="ja-JP" sz="2600" dirty="0"/>
              <a:t>β</a:t>
            </a:r>
            <a:r>
              <a:rPr lang="en-US" altLang="ja-JP" sz="2600" baseline="-25000" dirty="0"/>
              <a:t>0</a:t>
            </a:r>
            <a:r>
              <a:rPr lang="ja-JP" altLang="en-US" sz="2600" dirty="0"/>
              <a:t>は固定値、</a:t>
            </a:r>
            <a:r>
              <a:rPr lang="en-US" altLang="ja-JP" sz="2600" i="1" dirty="0"/>
              <a:t>S</a:t>
            </a:r>
            <a:r>
              <a:rPr lang="en-US" altLang="ja-JP" sz="2600" dirty="0"/>
              <a:t>(s)</a:t>
            </a:r>
            <a:r>
              <a:rPr lang="ja-JP" altLang="en-US" sz="2600" dirty="0"/>
              <a:t>は</a:t>
            </a:r>
            <a:r>
              <a:rPr lang="en-US" altLang="ja-JP" sz="2600" dirty="0" err="1"/>
              <a:t>Matérn</a:t>
            </a:r>
            <a:r>
              <a:rPr lang="ja-JP" altLang="en-US" sz="2600" dirty="0"/>
              <a:t>共分散、平均値</a:t>
            </a:r>
            <a:r>
              <a:rPr lang="en-US" altLang="ja-JP" sz="2600" dirty="0"/>
              <a:t>0</a:t>
            </a:r>
            <a:r>
              <a:rPr lang="ja-JP" altLang="en-US" sz="2600" dirty="0"/>
              <a:t>のガウス空間過程</a:t>
            </a:r>
            <a:endParaRPr lang="en-US" altLang="ja-JP" sz="2600" dirty="0"/>
          </a:p>
          <a:p>
            <a:pPr lvl="1"/>
            <a:r>
              <a:rPr lang="en-US" altLang="ja-JP" sz="2600" dirty="0"/>
              <a:t>β</a:t>
            </a:r>
            <a:r>
              <a:rPr lang="en-US" altLang="ja-JP" sz="2600" baseline="-25000" dirty="0"/>
              <a:t>0</a:t>
            </a:r>
            <a:r>
              <a:rPr lang="en-US" altLang="ja-JP" sz="2600" dirty="0"/>
              <a:t> </a:t>
            </a:r>
            <a:r>
              <a:rPr lang="ja-JP" altLang="en-US" sz="2600" dirty="0"/>
              <a:t>を小さく設定しすぎないこと</a:t>
            </a:r>
            <a:endParaRPr lang="en-US" altLang="ja-JP" sz="2600" dirty="0"/>
          </a:p>
          <a:p>
            <a:pPr lvl="1"/>
            <a:r>
              <a:rPr lang="en-US" altLang="ja-JP" sz="2600" dirty="0"/>
              <a:t>ν= 1 </a:t>
            </a:r>
            <a:r>
              <a:rPr lang="ja-JP" altLang="en-US" sz="2600" dirty="0"/>
              <a:t>の </a:t>
            </a:r>
            <a:r>
              <a:rPr lang="en-US" altLang="ja-JP" sz="2600" dirty="0" err="1"/>
              <a:t>Matérn</a:t>
            </a:r>
            <a:r>
              <a:rPr lang="en-US" altLang="ja-JP" sz="2600" dirty="0"/>
              <a:t> </a:t>
            </a:r>
            <a:r>
              <a:rPr lang="ja-JP" altLang="en-US" sz="2600" dirty="0"/>
              <a:t>共分散関数を使用</a:t>
            </a:r>
            <a:endParaRPr lang="en-US" altLang="ja-JP" sz="2600" dirty="0"/>
          </a:p>
          <a:p>
            <a:pPr lvl="1"/>
            <a:r>
              <a:rPr lang="ja-JP" altLang="en-US" sz="2600" dirty="0"/>
              <a:t>ほか、分散とスケールを以下の値で設定</a:t>
            </a:r>
            <a:endParaRPr lang="en-US" altLang="ja-JP" sz="1600" b="1" dirty="0"/>
          </a:p>
          <a:p>
            <a:pPr marL="0" indent="0">
              <a:buNone/>
            </a:pPr>
            <a:endParaRPr lang="en-US" altLang="ja-JP" sz="2000" dirty="0">
              <a:solidFill>
                <a:srgbClr val="0070C0"/>
              </a:solidFill>
            </a:endParaRPr>
          </a:p>
          <a:p>
            <a:pPr marL="0" indent="0">
              <a:buNone/>
            </a:pPr>
            <a:r>
              <a:rPr lang="en-US" altLang="ja-JP" sz="2000" dirty="0">
                <a:solidFill>
                  <a:srgbClr val="0070C0"/>
                </a:solidFill>
              </a:rPr>
              <a:t>beta0 &lt;- 3</a:t>
            </a:r>
          </a:p>
          <a:p>
            <a:pPr marL="0" indent="0">
              <a:buNone/>
            </a:pPr>
            <a:r>
              <a:rPr lang="en-US" altLang="ja-JP" sz="2000" dirty="0">
                <a:solidFill>
                  <a:srgbClr val="0070C0"/>
                </a:solidFill>
              </a:rPr>
              <a:t>sigma2x &lt;- 0.2</a:t>
            </a:r>
          </a:p>
          <a:p>
            <a:pPr marL="0" indent="0">
              <a:buNone/>
            </a:pPr>
            <a:r>
              <a:rPr lang="en-US" altLang="ja-JP" sz="2000" dirty="0">
                <a:solidFill>
                  <a:srgbClr val="0070C0"/>
                </a:solidFill>
              </a:rPr>
              <a:t>range &lt;- 1.2</a:t>
            </a:r>
          </a:p>
          <a:p>
            <a:pPr marL="0" indent="0">
              <a:buNone/>
            </a:pPr>
            <a:r>
              <a:rPr lang="en-US" altLang="ja-JP" sz="2000" dirty="0">
                <a:solidFill>
                  <a:srgbClr val="0070C0"/>
                </a:solidFill>
              </a:rPr>
              <a:t>nu &lt;- 1</a:t>
            </a:r>
          </a:p>
          <a:p>
            <a:pPr marL="0" indent="0">
              <a:buNone/>
            </a:pPr>
            <a:endParaRPr lang="en-US" altLang="ja-JP" sz="2000" dirty="0">
              <a:solidFill>
                <a:srgbClr val="0070C0"/>
              </a:solidFill>
            </a:endParaRPr>
          </a:p>
          <a:p>
            <a:pPr marL="0" indent="0">
              <a:buNone/>
            </a:pPr>
            <a:r>
              <a:rPr lang="en-US" altLang="ja-JP" sz="2000" dirty="0">
                <a:solidFill>
                  <a:srgbClr val="0070C0"/>
                </a:solidFill>
              </a:rPr>
              <a:t>library(</a:t>
            </a:r>
            <a:r>
              <a:rPr lang="en-US" altLang="ja-JP" sz="2000" dirty="0" err="1">
                <a:solidFill>
                  <a:srgbClr val="0070C0"/>
                </a:solidFill>
              </a:rPr>
              <a:t>RandomFields</a:t>
            </a:r>
            <a:r>
              <a:rPr lang="en-US" altLang="ja-JP" sz="2000" dirty="0">
                <a:solidFill>
                  <a:srgbClr val="0070C0"/>
                </a:solidFill>
              </a:rPr>
              <a:t>)</a:t>
            </a:r>
          </a:p>
          <a:p>
            <a:pPr marL="0" indent="0">
              <a:buNone/>
            </a:pPr>
            <a:r>
              <a:rPr lang="en-US" altLang="ja-JP" sz="2000" dirty="0" err="1">
                <a:solidFill>
                  <a:srgbClr val="0070C0"/>
                </a:solidFill>
              </a:rPr>
              <a:t>set.seed</a:t>
            </a:r>
            <a:r>
              <a:rPr lang="en-US" altLang="ja-JP" sz="2000" dirty="0">
                <a:solidFill>
                  <a:srgbClr val="0070C0"/>
                </a:solidFill>
              </a:rPr>
              <a:t>(1)</a:t>
            </a:r>
            <a:r>
              <a:rPr lang="ja-JP" altLang="en-US" sz="2000" dirty="0">
                <a:solidFill>
                  <a:srgbClr val="0070C0"/>
                </a:solidFill>
              </a:rPr>
              <a:t>　</a:t>
            </a:r>
            <a:r>
              <a:rPr lang="ja-JP" altLang="en-US" sz="2000" dirty="0">
                <a:solidFill>
                  <a:schemeClr val="bg1">
                    <a:lumMod val="65000"/>
                  </a:schemeClr>
                </a:solidFill>
              </a:rPr>
              <a:t>（←？）</a:t>
            </a:r>
            <a:endParaRPr lang="en-US" altLang="ja-JP" sz="2000" dirty="0">
              <a:solidFill>
                <a:schemeClr val="bg1">
                  <a:lumMod val="65000"/>
                </a:schemeClr>
              </a:solidFill>
            </a:endParaRPr>
          </a:p>
          <a:p>
            <a:pPr marL="0" indent="0">
              <a:buNone/>
            </a:pPr>
            <a:r>
              <a:rPr lang="en-US" altLang="ja-JP" sz="2000" dirty="0" err="1">
                <a:solidFill>
                  <a:srgbClr val="0070C0"/>
                </a:solidFill>
              </a:rPr>
              <a:t>lg.s</a:t>
            </a:r>
            <a:r>
              <a:rPr lang="en-US" altLang="ja-JP" sz="2000" dirty="0">
                <a:solidFill>
                  <a:srgbClr val="0070C0"/>
                </a:solidFill>
              </a:rPr>
              <a:t> &lt;- </a:t>
            </a:r>
            <a:r>
              <a:rPr lang="en-US" altLang="ja-JP" sz="2000" dirty="0" err="1">
                <a:solidFill>
                  <a:srgbClr val="0070C0"/>
                </a:solidFill>
              </a:rPr>
              <a:t>rLGCP</a:t>
            </a:r>
            <a:r>
              <a:rPr lang="en-US" altLang="ja-JP" sz="2000" dirty="0">
                <a:solidFill>
                  <a:srgbClr val="0070C0"/>
                </a:solidFill>
              </a:rPr>
              <a:t>('</a:t>
            </a:r>
            <a:r>
              <a:rPr lang="en-US" altLang="ja-JP" sz="2000" dirty="0" err="1">
                <a:solidFill>
                  <a:srgbClr val="0070C0"/>
                </a:solidFill>
              </a:rPr>
              <a:t>matern</a:t>
            </a:r>
            <a:r>
              <a:rPr lang="en-US" altLang="ja-JP" sz="2000" dirty="0">
                <a:solidFill>
                  <a:srgbClr val="0070C0"/>
                </a:solidFill>
              </a:rPr>
              <a:t>', beta0, var = sigma2x,  scale = range / sqrt(8), nu = nu, win = win)</a:t>
            </a:r>
          </a:p>
        </p:txBody>
      </p:sp>
    </p:spTree>
    <p:extLst>
      <p:ext uri="{BB962C8B-B14F-4D97-AF65-F5344CB8AC3E}">
        <p14:creationId xmlns:p14="http://schemas.microsoft.com/office/powerpoint/2010/main" val="125549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4.1.2</a:t>
            </a:r>
            <a:r>
              <a:rPr lang="ja-JP" altLang="en-US"/>
              <a:t>　</a:t>
            </a:r>
            <a:r>
              <a:rPr lang="en-US" altLang="ja-JP"/>
              <a:t>Data simulation</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825625"/>
            <a:ext cx="10515600" cy="4913842"/>
          </a:xfrm>
        </p:spPr>
        <p:txBody>
          <a:bodyPr>
            <a:normAutofit/>
          </a:bodyPr>
          <a:lstStyle/>
          <a:p>
            <a:r>
              <a:rPr lang="ja-JP" altLang="en-US" dirty="0"/>
              <a:t>点のシミュレート値（指数）は　</a:t>
            </a:r>
            <a:r>
              <a:rPr lang="en-US" altLang="ja-JP" dirty="0">
                <a:solidFill>
                  <a:srgbClr val="0070C0"/>
                </a:solidFill>
              </a:rPr>
              <a:t>Lambda</a:t>
            </a:r>
            <a:r>
              <a:rPr lang="ja-JP" altLang="en-US" dirty="0"/>
              <a:t>オブジェクト</a:t>
            </a:r>
            <a:endParaRPr lang="en-US" altLang="ja-JP" dirty="0"/>
          </a:p>
          <a:p>
            <a:r>
              <a:rPr lang="ja-JP" altLang="en-US" dirty="0"/>
              <a:t>シミュレートされた点の配置は　→</a:t>
            </a:r>
            <a:endParaRPr lang="en-US" altLang="ja-JP" dirty="0"/>
          </a:p>
          <a:p>
            <a:r>
              <a:rPr lang="en-US" altLang="ja-JP" dirty="0"/>
              <a:t>λ(s)</a:t>
            </a:r>
            <a:r>
              <a:rPr lang="ja-JP" altLang="en-US" dirty="0"/>
              <a:t>　は↓</a:t>
            </a:r>
            <a:endParaRPr lang="en-US" altLang="ja-JP" sz="3000" dirty="0"/>
          </a:p>
          <a:p>
            <a:pPr lvl="1"/>
            <a:endParaRPr lang="en-US" altLang="ja-JP" sz="1600" b="1" dirty="0"/>
          </a:p>
          <a:p>
            <a:pPr marL="0" indent="0">
              <a:buNone/>
            </a:pPr>
            <a:r>
              <a:rPr lang="en-US" altLang="ja-JP" sz="2000" dirty="0">
                <a:solidFill>
                  <a:srgbClr val="0070C0"/>
                </a:solidFill>
              </a:rPr>
              <a:t>Lam &lt;- </a:t>
            </a:r>
            <a:r>
              <a:rPr lang="en-US" altLang="ja-JP" sz="2000" dirty="0" err="1">
                <a:solidFill>
                  <a:srgbClr val="0070C0"/>
                </a:solidFill>
              </a:rPr>
              <a:t>attr</a:t>
            </a:r>
            <a:r>
              <a:rPr lang="en-US" altLang="ja-JP" sz="2000" dirty="0">
                <a:solidFill>
                  <a:srgbClr val="0070C0"/>
                </a:solidFill>
              </a:rPr>
              <a:t>(</a:t>
            </a:r>
            <a:r>
              <a:rPr lang="en-US" altLang="ja-JP" sz="2000" dirty="0" err="1">
                <a:solidFill>
                  <a:srgbClr val="0070C0"/>
                </a:solidFill>
              </a:rPr>
              <a:t>lg.s</a:t>
            </a:r>
            <a:r>
              <a:rPr lang="en-US" altLang="ja-JP" sz="2000" dirty="0">
                <a:solidFill>
                  <a:srgbClr val="0070C0"/>
                </a:solidFill>
              </a:rPr>
              <a:t>, 'Lambda')</a:t>
            </a:r>
          </a:p>
          <a:p>
            <a:pPr marL="0" indent="0">
              <a:buNone/>
            </a:pPr>
            <a:r>
              <a:rPr lang="en-US" altLang="ja-JP" sz="2000" dirty="0" err="1">
                <a:solidFill>
                  <a:srgbClr val="0070C0"/>
                </a:solidFill>
              </a:rPr>
              <a:t>rf.s</a:t>
            </a:r>
            <a:r>
              <a:rPr lang="en-US" altLang="ja-JP" sz="2000" dirty="0">
                <a:solidFill>
                  <a:srgbClr val="0070C0"/>
                </a:solidFill>
              </a:rPr>
              <a:t> &lt;- log(</a:t>
            </a:r>
            <a:r>
              <a:rPr lang="en-US" altLang="ja-JP" sz="2000" dirty="0" err="1">
                <a:solidFill>
                  <a:srgbClr val="0070C0"/>
                </a:solidFill>
              </a:rPr>
              <a:t>Lam$v</a:t>
            </a:r>
            <a:r>
              <a:rPr lang="en-US" altLang="ja-JP" sz="2000" dirty="0">
                <a:solidFill>
                  <a:srgbClr val="0070C0"/>
                </a:solidFill>
              </a:rPr>
              <a:t>)</a:t>
            </a:r>
          </a:p>
          <a:p>
            <a:pPr marL="0" indent="0">
              <a:buNone/>
            </a:pPr>
            <a:r>
              <a:rPr lang="en-US" altLang="ja-JP" sz="2000" dirty="0">
                <a:solidFill>
                  <a:srgbClr val="0070C0"/>
                </a:solidFill>
              </a:rPr>
              <a:t>summary(</a:t>
            </a:r>
            <a:r>
              <a:rPr lang="en-US" altLang="ja-JP" sz="2000" dirty="0" err="1">
                <a:solidFill>
                  <a:srgbClr val="0070C0"/>
                </a:solidFill>
              </a:rPr>
              <a:t>as.vector</a:t>
            </a:r>
            <a:r>
              <a:rPr lang="en-US" altLang="ja-JP" sz="2000" dirty="0">
                <a:solidFill>
                  <a:srgbClr val="0070C0"/>
                </a:solidFill>
              </a:rPr>
              <a:t>(</a:t>
            </a:r>
            <a:r>
              <a:rPr lang="en-US" altLang="ja-JP" sz="2000" dirty="0" err="1">
                <a:solidFill>
                  <a:srgbClr val="0070C0"/>
                </a:solidFill>
              </a:rPr>
              <a:t>rf.s</a:t>
            </a:r>
            <a:r>
              <a:rPr lang="en-US" altLang="ja-JP" sz="2000" dirty="0">
                <a:solidFill>
                  <a:srgbClr val="0070C0"/>
                </a:solidFill>
              </a:rPr>
              <a:t>))</a:t>
            </a:r>
          </a:p>
          <a:p>
            <a:pPr marL="0" indent="0">
              <a:buNone/>
            </a:pPr>
            <a:r>
              <a:rPr lang="en-US" altLang="ja-JP" sz="2000" i="1" dirty="0">
                <a:solidFill>
                  <a:srgbClr val="0070C0"/>
                </a:solidFill>
              </a:rPr>
              <a:t>## Min. 1st Qu. Median Mean 3rd Qu. Max.</a:t>
            </a:r>
          </a:p>
          <a:p>
            <a:pPr marL="0" indent="0">
              <a:buNone/>
            </a:pPr>
            <a:r>
              <a:rPr lang="en-US" altLang="ja-JP" sz="2000" i="1" dirty="0">
                <a:solidFill>
                  <a:srgbClr val="0070C0"/>
                </a:solidFill>
              </a:rPr>
              <a:t>## 1.59 </a:t>
            </a:r>
            <a:r>
              <a:rPr lang="ja-JP" altLang="en-US" sz="2000" i="1" dirty="0">
                <a:solidFill>
                  <a:srgbClr val="0070C0"/>
                </a:solidFill>
              </a:rPr>
              <a:t>　</a:t>
            </a:r>
            <a:r>
              <a:rPr lang="en-US" altLang="ja-JP" sz="2000" i="1" dirty="0">
                <a:solidFill>
                  <a:srgbClr val="0070C0"/>
                </a:solidFill>
              </a:rPr>
              <a:t>2.64 </a:t>
            </a:r>
            <a:r>
              <a:rPr lang="ja-JP" altLang="en-US" sz="2000" i="1" dirty="0">
                <a:solidFill>
                  <a:srgbClr val="0070C0"/>
                </a:solidFill>
              </a:rPr>
              <a:t>　</a:t>
            </a:r>
            <a:r>
              <a:rPr lang="en-US" altLang="ja-JP" sz="2000" i="1" dirty="0">
                <a:solidFill>
                  <a:srgbClr val="0070C0"/>
                </a:solidFill>
              </a:rPr>
              <a:t>2.91 </a:t>
            </a:r>
            <a:r>
              <a:rPr lang="ja-JP" altLang="en-US" sz="2000" i="1" dirty="0">
                <a:solidFill>
                  <a:srgbClr val="0070C0"/>
                </a:solidFill>
              </a:rPr>
              <a:t>　</a:t>
            </a:r>
            <a:r>
              <a:rPr lang="en-US" altLang="ja-JP" sz="2000" i="1" dirty="0">
                <a:solidFill>
                  <a:srgbClr val="0070C0"/>
                </a:solidFill>
              </a:rPr>
              <a:t>2.95</a:t>
            </a:r>
            <a:r>
              <a:rPr lang="ja-JP" altLang="en-US" sz="2000" i="1" dirty="0">
                <a:solidFill>
                  <a:srgbClr val="0070C0"/>
                </a:solidFill>
              </a:rPr>
              <a:t>　</a:t>
            </a:r>
            <a:r>
              <a:rPr lang="en-US" altLang="ja-JP" sz="2000" i="1" dirty="0">
                <a:solidFill>
                  <a:srgbClr val="0070C0"/>
                </a:solidFill>
              </a:rPr>
              <a:t> 3.26 </a:t>
            </a:r>
            <a:r>
              <a:rPr lang="ja-JP" altLang="en-US" sz="2000" i="1" dirty="0">
                <a:solidFill>
                  <a:srgbClr val="0070C0"/>
                </a:solidFill>
              </a:rPr>
              <a:t>　</a:t>
            </a:r>
            <a:r>
              <a:rPr lang="en-US" altLang="ja-JP" sz="2000" i="1" dirty="0">
                <a:solidFill>
                  <a:srgbClr val="0070C0"/>
                </a:solidFill>
              </a:rPr>
              <a:t>4.38</a:t>
            </a:r>
          </a:p>
          <a:p>
            <a:pPr marL="0" indent="0">
              <a:buNone/>
            </a:pPr>
            <a:endParaRPr lang="en-US" altLang="ja-JP" sz="2000" dirty="0">
              <a:solidFill>
                <a:srgbClr val="0070C0"/>
              </a:solidFill>
            </a:endParaRPr>
          </a:p>
          <a:p>
            <a:pPr marL="0" indent="0">
              <a:buNone/>
            </a:pPr>
            <a:r>
              <a:rPr lang="en-US" altLang="ja-JP" sz="2000" dirty="0">
                <a:solidFill>
                  <a:schemeClr val="bg1">
                    <a:lumMod val="65000"/>
                  </a:schemeClr>
                </a:solidFill>
              </a:rPr>
              <a:t>#seed</a:t>
            </a:r>
            <a:r>
              <a:rPr lang="ja-JP" altLang="en-US" sz="2000" dirty="0">
                <a:solidFill>
                  <a:schemeClr val="bg1">
                    <a:lumMod val="65000"/>
                  </a:schemeClr>
                </a:solidFill>
              </a:rPr>
              <a:t>を変えるとだいぶ値が変化する</a:t>
            </a:r>
            <a:endParaRPr lang="en-US" altLang="ja-JP" sz="2000" dirty="0">
              <a:solidFill>
                <a:schemeClr val="bg1">
                  <a:lumMod val="65000"/>
                </a:schemeClr>
              </a:solidFill>
            </a:endParaRPr>
          </a:p>
          <a:p>
            <a:pPr marL="0" indent="0">
              <a:buNone/>
            </a:pPr>
            <a:endParaRPr lang="en-US" altLang="ja-JP" sz="2000" dirty="0">
              <a:solidFill>
                <a:srgbClr val="0070C0"/>
              </a:solidFill>
            </a:endParaRPr>
          </a:p>
        </p:txBody>
      </p:sp>
      <p:pic>
        <p:nvPicPr>
          <p:cNvPr id="4" name="図 3">
            <a:extLst>
              <a:ext uri="{FF2B5EF4-FFF2-40B4-BE49-F238E27FC236}">
                <a16:creationId xmlns:a16="http://schemas.microsoft.com/office/drawing/2014/main" id="{6E5CA636-B2D4-483A-8D0C-FA8DFDC8CF00}"/>
              </a:ext>
            </a:extLst>
          </p:cNvPr>
          <p:cNvPicPr>
            <a:picLocks noChangeAspect="1"/>
          </p:cNvPicPr>
          <p:nvPr/>
        </p:nvPicPr>
        <p:blipFill>
          <a:blip r:embed="rId3"/>
          <a:stretch>
            <a:fillRect/>
          </a:stretch>
        </p:blipFill>
        <p:spPr>
          <a:xfrm>
            <a:off x="7428087" y="2282980"/>
            <a:ext cx="4391379" cy="4575020"/>
          </a:xfrm>
          <a:prstGeom prst="rect">
            <a:avLst/>
          </a:prstGeom>
        </p:spPr>
      </p:pic>
    </p:spTree>
    <p:extLst>
      <p:ext uri="{BB962C8B-B14F-4D97-AF65-F5344CB8AC3E}">
        <p14:creationId xmlns:p14="http://schemas.microsoft.com/office/powerpoint/2010/main" val="415763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603140F-1718-498A-91AB-6FED7CCDE855}"/>
              </a:ext>
            </a:extLst>
          </p:cNvPr>
          <p:cNvPicPr>
            <a:picLocks noChangeAspect="1"/>
          </p:cNvPicPr>
          <p:nvPr/>
        </p:nvPicPr>
        <p:blipFill>
          <a:blip r:embed="rId3"/>
          <a:stretch>
            <a:fillRect/>
          </a:stretch>
        </p:blipFill>
        <p:spPr>
          <a:xfrm>
            <a:off x="8442960" y="2952492"/>
            <a:ext cx="3617719" cy="3905508"/>
          </a:xfrm>
          <a:prstGeom prst="rect">
            <a:avLst/>
          </a:prstGeom>
        </p:spPr>
      </p:pic>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76414"/>
            <a:ext cx="10515600" cy="1325563"/>
          </a:xfrm>
        </p:spPr>
        <p:txBody>
          <a:bodyPr>
            <a:normAutofit/>
          </a:bodyPr>
          <a:lstStyle/>
          <a:p>
            <a:r>
              <a:rPr lang="en-US" altLang="ja-JP"/>
              <a:t>4.1.3</a:t>
            </a:r>
            <a:r>
              <a:rPr lang="ja-JP" altLang="en-US"/>
              <a:t>　推定モデルの適用</a:t>
            </a:r>
            <a:br>
              <a:rPr lang="en-US" altLang="ja-JP"/>
            </a:br>
            <a:r>
              <a:rPr lang="ja-JP" altLang="en-US"/>
              <a:t>　</a:t>
            </a:r>
            <a:r>
              <a:rPr lang="en-US" altLang="ja-JP"/>
              <a:t>4.1.3.1 </a:t>
            </a:r>
            <a:r>
              <a:rPr lang="ja-JP" altLang="en-US"/>
              <a:t>　メッシュと重みの設定</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825625"/>
            <a:ext cx="10927080" cy="4913842"/>
          </a:xfrm>
        </p:spPr>
        <p:txBody>
          <a:bodyPr>
            <a:normAutofit/>
          </a:bodyPr>
          <a:lstStyle/>
          <a:p>
            <a:r>
              <a:rPr lang="ja-JP" altLang="en-US" sz="3000" dirty="0"/>
              <a:t>拡張データセットを構築、</a:t>
            </a:r>
            <a:r>
              <a:rPr lang="en-US" altLang="ja-JP" sz="3000" dirty="0"/>
              <a:t>INLA</a:t>
            </a:r>
            <a:r>
              <a:rPr lang="ja-JP" altLang="en-US" sz="3000" dirty="0"/>
              <a:t>を用いてポアソン回帰を実行</a:t>
            </a:r>
            <a:endParaRPr lang="en-US" altLang="ja-JP" sz="3000" dirty="0"/>
          </a:p>
          <a:p>
            <a:pPr lvl="1"/>
            <a:r>
              <a:rPr lang="ja-JP" altLang="en-US" sz="2600" dirty="0"/>
              <a:t>実際の観測点を</a:t>
            </a:r>
            <a:r>
              <a:rPr lang="en-US" altLang="ja-JP" sz="2600" dirty="0"/>
              <a:t>1</a:t>
            </a:r>
            <a:r>
              <a:rPr lang="ja-JP" altLang="en-US" sz="2600" dirty="0"/>
              <a:t>、ダミーの観測点を</a:t>
            </a:r>
            <a:r>
              <a:rPr lang="en-US" altLang="ja-JP" sz="2600" dirty="0"/>
              <a:t>0</a:t>
            </a:r>
            <a:r>
              <a:rPr lang="ja-JP" altLang="en-US" sz="2600" dirty="0"/>
              <a:t>と設定</a:t>
            </a:r>
            <a:endParaRPr lang="en-US" altLang="ja-JP" sz="2600" dirty="0"/>
          </a:p>
          <a:p>
            <a:pPr lvl="1"/>
            <a:r>
              <a:rPr lang="ja-JP" altLang="en-US" sz="2600" dirty="0"/>
              <a:t>各点はポアソン回帰に関連する期待値（重み）を持つ</a:t>
            </a:r>
            <a:endParaRPr lang="en-US" altLang="ja-JP" sz="2600" dirty="0"/>
          </a:p>
          <a:p>
            <a:r>
              <a:rPr lang="ja-JP" altLang="en-US" sz="3000" dirty="0"/>
              <a:t>メッシュの設定</a:t>
            </a:r>
            <a:endParaRPr lang="en-US" altLang="ja-JP" sz="3000" dirty="0"/>
          </a:p>
          <a:p>
            <a:pPr lvl="1"/>
            <a:r>
              <a:rPr lang="ja-JP" altLang="en-US" sz="2600" dirty="0"/>
              <a:t>位置点はメッシュ・ノードとして使用しない</a:t>
            </a:r>
            <a:endParaRPr lang="en-US" altLang="ja-JP" sz="2600" dirty="0"/>
          </a:p>
          <a:p>
            <a:pPr lvl="1"/>
            <a:r>
              <a:rPr lang="ja-JP" altLang="en-US" sz="2600" dirty="0"/>
              <a:t>調査領域をカバーするため、</a:t>
            </a:r>
            <a:r>
              <a:rPr lang="en-US" altLang="ja-JP" sz="2600" dirty="0" err="1">
                <a:solidFill>
                  <a:srgbClr val="0070C0"/>
                </a:solidFill>
              </a:rPr>
              <a:t>loc.domain</a:t>
            </a:r>
            <a:r>
              <a:rPr lang="ja-JP" altLang="en-US" sz="2600" dirty="0"/>
              <a:t>を使用</a:t>
            </a:r>
            <a:endParaRPr lang="en-US" altLang="ja-JP" sz="2600" dirty="0"/>
          </a:p>
          <a:p>
            <a:pPr lvl="2"/>
            <a:endParaRPr lang="en-US" altLang="ja-JP" sz="1600" b="1" dirty="0"/>
          </a:p>
          <a:p>
            <a:pPr marL="0" indent="0">
              <a:buNone/>
            </a:pPr>
            <a:r>
              <a:rPr lang="en-US" altLang="ja-JP" sz="2000" dirty="0" err="1">
                <a:solidFill>
                  <a:srgbClr val="0070C0"/>
                </a:solidFill>
              </a:rPr>
              <a:t>loc.d</a:t>
            </a:r>
            <a:r>
              <a:rPr lang="en-US" altLang="ja-JP" sz="2000" dirty="0">
                <a:solidFill>
                  <a:srgbClr val="0070C0"/>
                </a:solidFill>
              </a:rPr>
              <a:t> &lt;- 3 * </a:t>
            </a:r>
            <a:r>
              <a:rPr lang="en-US" altLang="ja-JP" sz="2000" dirty="0" err="1">
                <a:solidFill>
                  <a:srgbClr val="0070C0"/>
                </a:solidFill>
              </a:rPr>
              <a:t>cbind</a:t>
            </a:r>
            <a:r>
              <a:rPr lang="en-US" altLang="ja-JP" sz="2000" dirty="0">
                <a:solidFill>
                  <a:srgbClr val="0070C0"/>
                </a:solidFill>
              </a:rPr>
              <a:t>(c(0, 1, 1, 0, 0), c(0, 0, 1, 1, 0))</a:t>
            </a:r>
          </a:p>
          <a:p>
            <a:pPr marL="0" indent="0">
              <a:buNone/>
            </a:pPr>
            <a:r>
              <a:rPr lang="en-US" altLang="ja-JP" sz="2000" dirty="0">
                <a:solidFill>
                  <a:srgbClr val="0070C0"/>
                </a:solidFill>
              </a:rPr>
              <a:t>mesh &lt;- inla.mesh.2d(</a:t>
            </a:r>
            <a:r>
              <a:rPr lang="en-US" altLang="ja-JP" sz="2000" dirty="0" err="1">
                <a:solidFill>
                  <a:srgbClr val="0070C0"/>
                </a:solidFill>
              </a:rPr>
              <a:t>loc.domain</a:t>
            </a:r>
            <a:r>
              <a:rPr lang="en-US" altLang="ja-JP" sz="2000" dirty="0">
                <a:solidFill>
                  <a:srgbClr val="0070C0"/>
                </a:solidFill>
              </a:rPr>
              <a:t> = </a:t>
            </a:r>
            <a:r>
              <a:rPr lang="en-US" altLang="ja-JP" sz="2000" dirty="0" err="1">
                <a:solidFill>
                  <a:srgbClr val="0070C0"/>
                </a:solidFill>
              </a:rPr>
              <a:t>loc.d</a:t>
            </a:r>
            <a:r>
              <a:rPr lang="en-US" altLang="ja-JP" sz="2000" dirty="0">
                <a:solidFill>
                  <a:srgbClr val="0070C0"/>
                </a:solidFill>
              </a:rPr>
              <a:t>, offset = c(0.3, 1), </a:t>
            </a:r>
          </a:p>
          <a:p>
            <a:pPr marL="0" indent="0">
              <a:buNone/>
            </a:pPr>
            <a:r>
              <a:rPr lang="ja-JP" altLang="en-US" sz="2000" dirty="0">
                <a:solidFill>
                  <a:srgbClr val="0070C0"/>
                </a:solidFill>
              </a:rPr>
              <a:t>　　　</a:t>
            </a:r>
            <a:r>
              <a:rPr lang="en-US" altLang="ja-JP" sz="2000" dirty="0">
                <a:solidFill>
                  <a:srgbClr val="0070C0"/>
                </a:solidFill>
              </a:rPr>
              <a:t>  </a:t>
            </a:r>
            <a:r>
              <a:rPr lang="en-US" altLang="ja-JP" sz="2000" dirty="0" err="1">
                <a:solidFill>
                  <a:srgbClr val="0070C0"/>
                </a:solidFill>
              </a:rPr>
              <a:t>max.edge</a:t>
            </a:r>
            <a:r>
              <a:rPr lang="en-US" altLang="ja-JP" sz="2000" dirty="0">
                <a:solidFill>
                  <a:srgbClr val="0070C0"/>
                </a:solidFill>
              </a:rPr>
              <a:t> = c(0.3, 0.7), cutoff = 0.05)</a:t>
            </a:r>
          </a:p>
          <a:p>
            <a:pPr marL="0" indent="0">
              <a:buNone/>
            </a:pPr>
            <a:r>
              <a:rPr lang="en-US" altLang="ja-JP" sz="2000" dirty="0" err="1">
                <a:solidFill>
                  <a:srgbClr val="0070C0"/>
                </a:solidFill>
              </a:rPr>
              <a:t>nv</a:t>
            </a:r>
            <a:r>
              <a:rPr lang="en-US" altLang="ja-JP" sz="2000" dirty="0">
                <a:solidFill>
                  <a:srgbClr val="0070C0"/>
                </a:solidFill>
              </a:rPr>
              <a:t> &lt;- </a:t>
            </a:r>
            <a:r>
              <a:rPr lang="en-US" altLang="ja-JP" sz="2000" dirty="0" err="1">
                <a:solidFill>
                  <a:srgbClr val="0070C0"/>
                </a:solidFill>
              </a:rPr>
              <a:t>mesh$n</a:t>
            </a:r>
            <a:endParaRPr lang="en-US" altLang="ja-JP" sz="2000" dirty="0">
              <a:solidFill>
                <a:srgbClr val="0070C0"/>
              </a:solidFill>
            </a:endParaRPr>
          </a:p>
        </p:txBody>
      </p:sp>
    </p:spTree>
    <p:extLst>
      <p:ext uri="{BB962C8B-B14F-4D97-AF65-F5344CB8AC3E}">
        <p14:creationId xmlns:p14="http://schemas.microsoft.com/office/powerpoint/2010/main" val="349481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4.1.3.1 </a:t>
            </a:r>
            <a:r>
              <a:rPr lang="ja-JP" altLang="en-US"/>
              <a:t>　メッシュと重みの設定</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535289"/>
            <a:ext cx="10687756" cy="5204178"/>
          </a:xfrm>
        </p:spPr>
        <p:txBody>
          <a:bodyPr>
            <a:normAutofit/>
          </a:bodyPr>
          <a:lstStyle/>
          <a:p>
            <a:r>
              <a:rPr lang="en-US" altLang="ja-JP" sz="3000" dirty="0"/>
              <a:t>SPDE</a:t>
            </a:r>
            <a:r>
              <a:rPr lang="ja-JP" altLang="en-US" sz="3000" dirty="0"/>
              <a:t>モデルの作成</a:t>
            </a:r>
            <a:endParaRPr lang="en-US" altLang="ja-JP" sz="3000" dirty="0"/>
          </a:p>
          <a:p>
            <a:pPr lvl="1"/>
            <a:r>
              <a:rPr lang="ja-JP" altLang="en-US" sz="2600" dirty="0"/>
              <a:t>モデルパラメータの範囲と限界標準偏差は</a:t>
            </a:r>
            <a:r>
              <a:rPr lang="en-US" altLang="ja-JP" sz="2600" dirty="0" err="1"/>
              <a:t>Fuglstad</a:t>
            </a:r>
            <a:r>
              <a:rPr lang="ja-JP" altLang="en-US" sz="2600" dirty="0"/>
              <a:t>ら</a:t>
            </a:r>
            <a:r>
              <a:rPr lang="en-US" altLang="ja-JP" sz="2600" dirty="0"/>
              <a:t>(2018)</a:t>
            </a:r>
            <a:r>
              <a:rPr lang="ja-JP" altLang="en-US" sz="2600" dirty="0"/>
              <a:t>で導出された</a:t>
            </a:r>
            <a:r>
              <a:rPr lang="en-US" altLang="ja-JP" sz="2600" dirty="0"/>
              <a:t>PC-prior</a:t>
            </a:r>
            <a:r>
              <a:rPr lang="ja-JP" altLang="en-US" sz="2600" dirty="0"/>
              <a:t>を考慮して定義</a:t>
            </a:r>
            <a:endParaRPr lang="en-US" altLang="ja-JP" sz="2200" dirty="0"/>
          </a:p>
          <a:p>
            <a:pPr lvl="1"/>
            <a:r>
              <a:rPr lang="ja-JP" altLang="en-US" sz="2600" dirty="0"/>
              <a:t>メッシュのノードでモデルを定義、これらの点を積分点とみなす</a:t>
            </a:r>
            <a:endParaRPr lang="en-US" altLang="ja-JP" sz="2600" dirty="0"/>
          </a:p>
          <a:p>
            <a:pPr lvl="1"/>
            <a:r>
              <a:rPr lang="ja-JP" altLang="en-US" sz="2600" dirty="0"/>
              <a:t>期待されるイベントの数は、ノード周辺の面積に比例する</a:t>
            </a:r>
            <a:endParaRPr lang="en-US" altLang="ja-JP" sz="2600" dirty="0"/>
          </a:p>
          <a:p>
            <a:pPr lvl="2">
              <a:buFont typeface="Calibri" panose="020F0502020204030204" pitchFamily="34" charset="0"/>
              <a:buChar char="→"/>
            </a:pPr>
            <a:r>
              <a:rPr lang="ja-JP" altLang="en-US" sz="2400" dirty="0"/>
              <a:t>メッシュ（三角形）の面積が広いほど期待値も大きくなる</a:t>
            </a:r>
            <a:endParaRPr lang="en-US" altLang="ja-JP" sz="2400" dirty="0"/>
          </a:p>
          <a:p>
            <a:pPr marL="914400" lvl="2" indent="0">
              <a:buNone/>
            </a:pPr>
            <a:endParaRPr lang="en-US" altLang="ja-JP" sz="1600" b="1" dirty="0"/>
          </a:p>
          <a:p>
            <a:pPr marL="0" indent="0">
              <a:buNone/>
            </a:pPr>
            <a:r>
              <a:rPr lang="en-US" altLang="ja-JP" sz="2000" dirty="0" err="1">
                <a:solidFill>
                  <a:srgbClr val="0070C0"/>
                </a:solidFill>
              </a:rPr>
              <a:t>spde</a:t>
            </a:r>
            <a:r>
              <a:rPr lang="en-US" altLang="ja-JP" sz="2000" dirty="0">
                <a:solidFill>
                  <a:srgbClr val="0070C0"/>
                </a:solidFill>
              </a:rPr>
              <a:t> &lt;- inla.spde2.pcmatern(mesh = mesh,</a:t>
            </a:r>
          </a:p>
          <a:p>
            <a:pPr marL="0" indent="0">
              <a:buNone/>
            </a:pPr>
            <a:r>
              <a:rPr lang="en-US" altLang="ja-JP" sz="2000" dirty="0">
                <a:solidFill>
                  <a:srgbClr val="0070C0"/>
                </a:solidFill>
              </a:rPr>
              <a:t>              </a:t>
            </a:r>
            <a:r>
              <a:rPr lang="en-US" altLang="ja-JP" sz="2000" dirty="0" err="1">
                <a:solidFill>
                  <a:srgbClr val="0070C0"/>
                </a:solidFill>
              </a:rPr>
              <a:t>prior.range</a:t>
            </a:r>
            <a:r>
              <a:rPr lang="en-US" altLang="ja-JP" sz="2000" dirty="0">
                <a:solidFill>
                  <a:srgbClr val="0070C0"/>
                </a:solidFill>
              </a:rPr>
              <a:t> = c(0.05, 0.01),   # PC-prior on range: P(</a:t>
            </a:r>
            <a:r>
              <a:rPr lang="en-US" altLang="ja-JP" sz="2000" dirty="0" err="1">
                <a:solidFill>
                  <a:srgbClr val="0070C0"/>
                </a:solidFill>
              </a:rPr>
              <a:t>practic.range</a:t>
            </a:r>
            <a:r>
              <a:rPr lang="en-US" altLang="ja-JP" sz="2000" dirty="0">
                <a:solidFill>
                  <a:srgbClr val="0070C0"/>
                </a:solidFill>
              </a:rPr>
              <a:t> &lt; 0.05) = 0.01</a:t>
            </a:r>
          </a:p>
          <a:p>
            <a:pPr marL="0" indent="0">
              <a:buNone/>
            </a:pPr>
            <a:r>
              <a:rPr lang="ja-JP" altLang="en-US" sz="2000" dirty="0">
                <a:solidFill>
                  <a:srgbClr val="0070C0"/>
                </a:solidFill>
              </a:rPr>
              <a:t>              </a:t>
            </a:r>
            <a:r>
              <a:rPr lang="en-US" altLang="ja-JP" sz="2000" dirty="0" err="1">
                <a:solidFill>
                  <a:srgbClr val="0070C0"/>
                </a:solidFill>
              </a:rPr>
              <a:t>prior.sigma</a:t>
            </a:r>
            <a:r>
              <a:rPr lang="en-US" altLang="ja-JP" sz="2000" dirty="0">
                <a:solidFill>
                  <a:srgbClr val="0070C0"/>
                </a:solidFill>
              </a:rPr>
              <a:t> = c(1, 0.01))</a:t>
            </a:r>
            <a:r>
              <a:rPr lang="ja-JP" altLang="en-US" sz="2000" dirty="0">
                <a:solidFill>
                  <a:srgbClr val="0070C0"/>
                </a:solidFill>
              </a:rPr>
              <a:t>   </a:t>
            </a:r>
            <a:r>
              <a:rPr lang="en-US" altLang="ja-JP" sz="2000" dirty="0">
                <a:solidFill>
                  <a:srgbClr val="0070C0"/>
                </a:solidFill>
              </a:rPr>
              <a:t># PC-prior on sigma: P(sigma &gt; 1) = 0.01</a:t>
            </a:r>
          </a:p>
          <a:p>
            <a:pPr marL="0" indent="0">
              <a:buNone/>
            </a:pPr>
            <a:r>
              <a:rPr lang="en-US" altLang="ja-JP" sz="2000" dirty="0" err="1">
                <a:solidFill>
                  <a:srgbClr val="0070C0"/>
                </a:solidFill>
              </a:rPr>
              <a:t>dmesh</a:t>
            </a:r>
            <a:r>
              <a:rPr lang="en-US" altLang="ja-JP" sz="2000" dirty="0">
                <a:solidFill>
                  <a:srgbClr val="0070C0"/>
                </a:solidFill>
              </a:rPr>
              <a:t> &lt;- </a:t>
            </a:r>
            <a:r>
              <a:rPr lang="en-US" altLang="ja-JP" sz="2000" dirty="0" err="1">
                <a:solidFill>
                  <a:srgbClr val="0070C0"/>
                </a:solidFill>
              </a:rPr>
              <a:t>book.mesh.dual</a:t>
            </a:r>
            <a:r>
              <a:rPr lang="en-US" altLang="ja-JP" sz="2000" dirty="0">
                <a:solidFill>
                  <a:srgbClr val="0070C0"/>
                </a:solidFill>
              </a:rPr>
              <a:t>(mesh)</a:t>
            </a:r>
          </a:p>
          <a:p>
            <a:pPr marL="0" indent="0">
              <a:buNone/>
            </a:pPr>
            <a:r>
              <a:rPr lang="en-US" altLang="ja-JP" sz="2000" dirty="0" err="1">
                <a:solidFill>
                  <a:srgbClr val="0070C0"/>
                </a:solidFill>
              </a:rPr>
              <a:t>domain.polys</a:t>
            </a:r>
            <a:r>
              <a:rPr lang="en-US" altLang="ja-JP" sz="2000" dirty="0">
                <a:solidFill>
                  <a:srgbClr val="0070C0"/>
                </a:solidFill>
              </a:rPr>
              <a:t> &lt;- Polygons(list(Polygon(</a:t>
            </a:r>
            <a:r>
              <a:rPr lang="en-US" altLang="ja-JP" sz="2000" dirty="0" err="1">
                <a:solidFill>
                  <a:srgbClr val="0070C0"/>
                </a:solidFill>
              </a:rPr>
              <a:t>loc.d</a:t>
            </a:r>
            <a:r>
              <a:rPr lang="en-US" altLang="ja-JP" sz="2000" dirty="0">
                <a:solidFill>
                  <a:srgbClr val="0070C0"/>
                </a:solidFill>
              </a:rPr>
              <a:t>)), '0')</a:t>
            </a:r>
          </a:p>
          <a:p>
            <a:pPr marL="0" indent="0">
              <a:buNone/>
            </a:pPr>
            <a:r>
              <a:rPr lang="en-US" altLang="ja-JP" sz="2000" dirty="0" err="1">
                <a:solidFill>
                  <a:srgbClr val="0070C0"/>
                </a:solidFill>
              </a:rPr>
              <a:t>domainSP</a:t>
            </a:r>
            <a:r>
              <a:rPr lang="en-US" altLang="ja-JP" sz="2000" dirty="0">
                <a:solidFill>
                  <a:srgbClr val="0070C0"/>
                </a:solidFill>
              </a:rPr>
              <a:t> &lt;- </a:t>
            </a:r>
            <a:r>
              <a:rPr lang="en-US" altLang="ja-JP" sz="2000" dirty="0" err="1">
                <a:solidFill>
                  <a:srgbClr val="0070C0"/>
                </a:solidFill>
              </a:rPr>
              <a:t>SpatialPolygons</a:t>
            </a:r>
            <a:r>
              <a:rPr lang="en-US" altLang="ja-JP" sz="2000" dirty="0">
                <a:solidFill>
                  <a:srgbClr val="0070C0"/>
                </a:solidFill>
              </a:rPr>
              <a:t>(list(</a:t>
            </a:r>
            <a:r>
              <a:rPr lang="en-US" altLang="ja-JP" sz="2000" dirty="0" err="1">
                <a:solidFill>
                  <a:srgbClr val="0070C0"/>
                </a:solidFill>
              </a:rPr>
              <a:t>domain.polys</a:t>
            </a:r>
            <a:r>
              <a:rPr lang="en-US" altLang="ja-JP" sz="2000" dirty="0">
                <a:solidFill>
                  <a:srgbClr val="0070C0"/>
                </a:solidFill>
              </a:rPr>
              <a:t>))</a:t>
            </a:r>
          </a:p>
          <a:p>
            <a:pPr marL="0" indent="0">
              <a:buNone/>
            </a:pPr>
            <a:endParaRPr lang="en-US" altLang="ja-JP" sz="2000" dirty="0">
              <a:solidFill>
                <a:srgbClr val="0070C0"/>
              </a:solidFill>
            </a:endParaRPr>
          </a:p>
        </p:txBody>
      </p:sp>
    </p:spTree>
    <p:extLst>
      <p:ext uri="{BB962C8B-B14F-4D97-AF65-F5344CB8AC3E}">
        <p14:creationId xmlns:p14="http://schemas.microsoft.com/office/powerpoint/2010/main" val="113972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22755-6F01-4D83-981A-22D0C66225E4}"/>
              </a:ext>
            </a:extLst>
          </p:cNvPr>
          <p:cNvSpPr>
            <a:spLocks noGrp="1"/>
          </p:cNvSpPr>
          <p:nvPr>
            <p:ph type="title"/>
          </p:nvPr>
        </p:nvSpPr>
        <p:spPr/>
        <p:txBody>
          <a:bodyPr/>
          <a:lstStyle/>
          <a:p>
            <a:r>
              <a:rPr kumimoji="1" lang="ja-JP" altLang="en-US"/>
              <a:t>この章で紹介されている手法</a:t>
            </a:r>
          </a:p>
        </p:txBody>
      </p:sp>
      <p:sp>
        <p:nvSpPr>
          <p:cNvPr id="3" name="コンテンツ プレースホルダー 2">
            <a:extLst>
              <a:ext uri="{FF2B5EF4-FFF2-40B4-BE49-F238E27FC236}">
                <a16:creationId xmlns:a16="http://schemas.microsoft.com/office/drawing/2014/main" id="{E7E36539-D0B9-420E-9B88-063A2986B6CA}"/>
              </a:ext>
            </a:extLst>
          </p:cNvPr>
          <p:cNvSpPr>
            <a:spLocks noGrp="1"/>
          </p:cNvSpPr>
          <p:nvPr>
            <p:ph idx="1"/>
          </p:nvPr>
        </p:nvSpPr>
        <p:spPr>
          <a:xfrm>
            <a:off x="838200" y="1825625"/>
            <a:ext cx="10515600" cy="4351338"/>
          </a:xfrm>
        </p:spPr>
        <p:txBody>
          <a:bodyPr>
            <a:normAutofit/>
          </a:bodyPr>
          <a:lstStyle/>
          <a:p>
            <a:r>
              <a:rPr lang="en-US" altLang="ja-JP" sz="3600">
                <a:solidFill>
                  <a:schemeClr val="accent1"/>
                </a:solidFill>
              </a:rPr>
              <a:t>Simpson et al. (2016)</a:t>
            </a:r>
            <a:r>
              <a:rPr lang="ja-JP" altLang="ja-JP" sz="3600"/>
              <a:t>で開発された</a:t>
            </a:r>
            <a:r>
              <a:rPr lang="en-US" altLang="ja-JP" sz="3600"/>
              <a:t>SPDE</a:t>
            </a:r>
            <a:r>
              <a:rPr lang="ja-JP" altLang="ja-JP" sz="3600"/>
              <a:t>モデルを直接考慮する新しいアプローチ</a:t>
            </a:r>
            <a:endParaRPr lang="en-US" altLang="ja-JP" sz="3600"/>
          </a:p>
        </p:txBody>
      </p:sp>
      <p:pic>
        <p:nvPicPr>
          <p:cNvPr id="4" name="図 3">
            <a:extLst>
              <a:ext uri="{FF2B5EF4-FFF2-40B4-BE49-F238E27FC236}">
                <a16:creationId xmlns:a16="http://schemas.microsoft.com/office/drawing/2014/main" id="{8832520E-9F8F-4CB0-8A1C-47EEDBC8709F}"/>
              </a:ext>
            </a:extLst>
          </p:cNvPr>
          <p:cNvPicPr>
            <a:picLocks noChangeAspect="1"/>
          </p:cNvPicPr>
          <p:nvPr/>
        </p:nvPicPr>
        <p:blipFill>
          <a:blip r:embed="rId3"/>
          <a:stretch>
            <a:fillRect/>
          </a:stretch>
        </p:blipFill>
        <p:spPr>
          <a:xfrm>
            <a:off x="8018807" y="2584644"/>
            <a:ext cx="4102119" cy="4104408"/>
          </a:xfrm>
          <a:prstGeom prst="rect">
            <a:avLst/>
          </a:prstGeom>
        </p:spPr>
      </p:pic>
      <p:sp>
        <p:nvSpPr>
          <p:cNvPr id="5" name="テキスト ボックス 4">
            <a:extLst>
              <a:ext uri="{FF2B5EF4-FFF2-40B4-BE49-F238E27FC236}">
                <a16:creationId xmlns:a16="http://schemas.microsoft.com/office/drawing/2014/main" id="{9CAE1453-2619-4E29-B9EF-DEF02698FC2F}"/>
              </a:ext>
            </a:extLst>
          </p:cNvPr>
          <p:cNvSpPr txBox="1"/>
          <p:nvPr/>
        </p:nvSpPr>
        <p:spPr>
          <a:xfrm>
            <a:off x="1177741" y="2969490"/>
            <a:ext cx="6501525" cy="3816429"/>
          </a:xfrm>
          <a:prstGeom prst="rect">
            <a:avLst/>
          </a:prstGeom>
          <a:noFill/>
        </p:spPr>
        <p:txBody>
          <a:bodyPr wrap="square" rtlCol="0">
            <a:spAutoFit/>
          </a:bodyPr>
          <a:lstStyle/>
          <a:p>
            <a:pPr marL="914400" lvl="1" indent="-457200">
              <a:buFont typeface="Wingdings" panose="05000000000000000000" pitchFamily="2" charset="2"/>
              <a:buChar char="ü"/>
            </a:pPr>
            <a:r>
              <a:rPr lang="en-US" altLang="ja-JP" sz="3200"/>
              <a:t>log-Cox</a:t>
            </a:r>
            <a:r>
              <a:rPr lang="ja-JP" altLang="ja-JP" sz="3200"/>
              <a:t>点過程</a:t>
            </a:r>
            <a:r>
              <a:rPr lang="ja-JP" altLang="en-US" sz="3200"/>
              <a:t>の</a:t>
            </a:r>
            <a:r>
              <a:rPr lang="ja-JP" altLang="ja-JP" sz="3200"/>
              <a:t>モデル尤度の直接近似</a:t>
            </a:r>
            <a:endParaRPr lang="en-US" altLang="ja-JP" sz="3200"/>
          </a:p>
          <a:p>
            <a:pPr marL="914400" lvl="1" indent="-457200">
              <a:buFont typeface="Wingdings" panose="05000000000000000000" pitchFamily="2" charset="2"/>
              <a:buChar char="ü"/>
            </a:pPr>
            <a:r>
              <a:rPr lang="ja-JP" altLang="en-US" sz="3200"/>
              <a:t>観測点の正確な位置を考慮してモデル化を行う</a:t>
            </a:r>
            <a:endParaRPr lang="en-US" altLang="ja-JP" sz="3200"/>
          </a:p>
          <a:p>
            <a:pPr marL="914400" lvl="1" indent="-457200">
              <a:buFont typeface="Wingdings" panose="05000000000000000000" pitchFamily="2" charset="2"/>
              <a:buChar char="ü"/>
            </a:pPr>
            <a:r>
              <a:rPr lang="ja-JP" altLang="ja-JP" sz="3200"/>
              <a:t>大きな矩形領域の計算努力を無駄にすることなく、非矩形領域を扱うことができ</a:t>
            </a:r>
            <a:r>
              <a:rPr lang="ja-JP" altLang="en-US" sz="3200"/>
              <a:t>る</a:t>
            </a:r>
          </a:p>
          <a:p>
            <a:pPr marL="285750" indent="-285750">
              <a:buFont typeface="Wingdings" panose="05000000000000000000" pitchFamily="2" charset="2"/>
              <a:buChar char="ü"/>
            </a:pPr>
            <a:endParaRPr kumimoji="1" lang="ja-JP" altLang="en-US"/>
          </a:p>
        </p:txBody>
      </p:sp>
    </p:spTree>
    <p:extLst>
      <p:ext uri="{BB962C8B-B14F-4D97-AF65-F5344CB8AC3E}">
        <p14:creationId xmlns:p14="http://schemas.microsoft.com/office/powerpoint/2010/main" val="2278620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4.1.3.1 </a:t>
            </a:r>
            <a:r>
              <a:rPr lang="ja-JP" altLang="en-US"/>
              <a:t>　メッシュと重みの設定</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535289"/>
            <a:ext cx="10687756" cy="5204178"/>
          </a:xfrm>
        </p:spPr>
        <p:txBody>
          <a:bodyPr>
            <a:normAutofit/>
          </a:bodyPr>
          <a:lstStyle/>
          <a:p>
            <a:r>
              <a:rPr lang="en-US" altLang="ja-JP" sz="3000" dirty="0"/>
              <a:t>SPDE</a:t>
            </a:r>
            <a:r>
              <a:rPr lang="ja-JP" altLang="en-US" sz="3000" dirty="0"/>
              <a:t>モデルの作成</a:t>
            </a:r>
            <a:endParaRPr lang="en-US" altLang="ja-JP" sz="3000" dirty="0"/>
          </a:p>
          <a:p>
            <a:pPr lvl="1"/>
            <a:r>
              <a:rPr lang="ja-JP" altLang="en-US" sz="2600" dirty="0"/>
              <a:t>メッシュ内の学習領域（調査実施範囲）の辺縁の設定</a:t>
            </a:r>
            <a:endParaRPr lang="en-US" altLang="ja-JP" sz="2600" dirty="0"/>
          </a:p>
          <a:p>
            <a:pPr lvl="1"/>
            <a:r>
              <a:rPr lang="ja-JP" altLang="en-US" sz="2600" dirty="0"/>
              <a:t>各メッシュの重み</a:t>
            </a:r>
            <a:r>
              <a:rPr lang="en-US" altLang="ja-JP" sz="2600" dirty="0"/>
              <a:t>w</a:t>
            </a:r>
            <a:r>
              <a:rPr lang="ja-JP" altLang="en-US" sz="2600" dirty="0"/>
              <a:t>の合計は調査範囲の面積</a:t>
            </a:r>
            <a:endParaRPr lang="en-US" altLang="ja-JP" sz="2600" dirty="0"/>
          </a:p>
          <a:p>
            <a:pPr lvl="1"/>
            <a:r>
              <a:rPr lang="en-US" altLang="ja-JP" sz="2600" dirty="0"/>
              <a:t>Fig.4.3</a:t>
            </a:r>
            <a:r>
              <a:rPr lang="ja-JP" altLang="en-US" sz="2600" dirty="0"/>
              <a:t>で赤点で示されたメッシュが重み</a:t>
            </a:r>
            <a:r>
              <a:rPr lang="en-US" altLang="ja-JP" sz="2600" dirty="0"/>
              <a:t>0</a:t>
            </a:r>
            <a:r>
              <a:rPr lang="ja-JP" altLang="en-US" sz="2600" dirty="0"/>
              <a:t>の部分＝調査範囲外</a:t>
            </a:r>
            <a:endParaRPr lang="en-US" altLang="ja-JP" sz="2600" dirty="0"/>
          </a:p>
          <a:p>
            <a:pPr marL="914400" lvl="2" indent="0">
              <a:buNone/>
            </a:pPr>
            <a:endParaRPr lang="en-US" altLang="ja-JP" sz="1600" b="1" dirty="0"/>
          </a:p>
          <a:p>
            <a:pPr marL="0" indent="0">
              <a:buNone/>
            </a:pPr>
            <a:r>
              <a:rPr lang="en-US" altLang="ja-JP" sz="2000" dirty="0">
                <a:solidFill>
                  <a:srgbClr val="0070C0"/>
                </a:solidFill>
              </a:rPr>
              <a:t>library(</a:t>
            </a:r>
            <a:r>
              <a:rPr lang="en-US" altLang="ja-JP" sz="2000" dirty="0" err="1">
                <a:solidFill>
                  <a:srgbClr val="0070C0"/>
                </a:solidFill>
              </a:rPr>
              <a:t>rgeos</a:t>
            </a:r>
            <a:r>
              <a:rPr lang="en-US" altLang="ja-JP" sz="2000" dirty="0">
                <a:solidFill>
                  <a:srgbClr val="0070C0"/>
                </a:solidFill>
              </a:rPr>
              <a:t>)</a:t>
            </a:r>
          </a:p>
          <a:p>
            <a:pPr marL="0" indent="0">
              <a:buNone/>
            </a:pPr>
            <a:r>
              <a:rPr lang="en-US" altLang="ja-JP" sz="2000" dirty="0">
                <a:solidFill>
                  <a:srgbClr val="0070C0"/>
                </a:solidFill>
              </a:rPr>
              <a:t>w &lt;- </a:t>
            </a:r>
            <a:r>
              <a:rPr lang="en-US" altLang="ja-JP" sz="2000" dirty="0" err="1">
                <a:solidFill>
                  <a:srgbClr val="0070C0"/>
                </a:solidFill>
              </a:rPr>
              <a:t>sapply</a:t>
            </a:r>
            <a:r>
              <a:rPr lang="en-US" altLang="ja-JP" sz="2000" dirty="0">
                <a:solidFill>
                  <a:srgbClr val="0070C0"/>
                </a:solidFill>
              </a:rPr>
              <a:t>(1:length(</a:t>
            </a:r>
            <a:r>
              <a:rPr lang="en-US" altLang="ja-JP" sz="2000" dirty="0" err="1">
                <a:solidFill>
                  <a:srgbClr val="0070C0"/>
                </a:solidFill>
              </a:rPr>
              <a:t>dmesh</a:t>
            </a:r>
            <a:r>
              <a:rPr lang="en-US" altLang="ja-JP" sz="2000" dirty="0">
                <a:solidFill>
                  <a:srgbClr val="0070C0"/>
                </a:solidFill>
              </a:rPr>
              <a:t>), function(</a:t>
            </a:r>
            <a:r>
              <a:rPr lang="en-US" altLang="ja-JP" sz="2000" dirty="0" err="1">
                <a:solidFill>
                  <a:srgbClr val="0070C0"/>
                </a:solidFill>
              </a:rPr>
              <a:t>i</a:t>
            </a:r>
            <a:r>
              <a:rPr lang="en-US" altLang="ja-JP" sz="2000" dirty="0">
                <a:solidFill>
                  <a:srgbClr val="0070C0"/>
                </a:solidFill>
              </a:rPr>
              <a:t>) {</a:t>
            </a:r>
          </a:p>
          <a:p>
            <a:pPr marL="0" indent="0">
              <a:buNone/>
            </a:pPr>
            <a:r>
              <a:rPr lang="ja-JP" altLang="en-US" sz="2000" dirty="0">
                <a:solidFill>
                  <a:srgbClr val="0070C0"/>
                </a:solidFill>
              </a:rPr>
              <a:t>              </a:t>
            </a:r>
            <a:r>
              <a:rPr lang="en-US" altLang="ja-JP" sz="2000" dirty="0">
                <a:solidFill>
                  <a:srgbClr val="0070C0"/>
                </a:solidFill>
              </a:rPr>
              <a:t>if (</a:t>
            </a:r>
            <a:r>
              <a:rPr lang="en-US" altLang="ja-JP" sz="2000" dirty="0" err="1">
                <a:solidFill>
                  <a:srgbClr val="0070C0"/>
                </a:solidFill>
              </a:rPr>
              <a:t>gIntersects</a:t>
            </a:r>
            <a:r>
              <a:rPr lang="en-US" altLang="ja-JP" sz="2000" dirty="0">
                <a:solidFill>
                  <a:srgbClr val="0070C0"/>
                </a:solidFill>
              </a:rPr>
              <a:t>(</a:t>
            </a:r>
            <a:r>
              <a:rPr lang="en-US" altLang="ja-JP" sz="2000" dirty="0" err="1">
                <a:solidFill>
                  <a:srgbClr val="0070C0"/>
                </a:solidFill>
              </a:rPr>
              <a:t>dmesh</a:t>
            </a:r>
            <a:r>
              <a:rPr lang="en-US" altLang="ja-JP" sz="2000" dirty="0">
                <a:solidFill>
                  <a:srgbClr val="0070C0"/>
                </a:solidFill>
              </a:rPr>
              <a:t>[</a:t>
            </a:r>
            <a:r>
              <a:rPr lang="en-US" altLang="ja-JP" sz="2000" dirty="0" err="1">
                <a:solidFill>
                  <a:srgbClr val="0070C0"/>
                </a:solidFill>
              </a:rPr>
              <a:t>i</a:t>
            </a:r>
            <a:r>
              <a:rPr lang="en-US" altLang="ja-JP" sz="2000" dirty="0">
                <a:solidFill>
                  <a:srgbClr val="0070C0"/>
                </a:solidFill>
              </a:rPr>
              <a:t>, ], </a:t>
            </a:r>
            <a:r>
              <a:rPr lang="en-US" altLang="ja-JP" sz="2000" dirty="0" err="1">
                <a:solidFill>
                  <a:srgbClr val="0070C0"/>
                </a:solidFill>
              </a:rPr>
              <a:t>domainSP</a:t>
            </a:r>
            <a:r>
              <a:rPr lang="en-US" altLang="ja-JP" sz="2000" dirty="0">
                <a:solidFill>
                  <a:srgbClr val="0070C0"/>
                </a:solidFill>
              </a:rPr>
              <a:t>))</a:t>
            </a:r>
          </a:p>
          <a:p>
            <a:pPr marL="0" indent="0">
              <a:buNone/>
            </a:pPr>
            <a:r>
              <a:rPr lang="en-US" altLang="ja-JP" sz="2000" dirty="0">
                <a:solidFill>
                  <a:srgbClr val="0070C0"/>
                </a:solidFill>
              </a:rPr>
              <a:t>              return(</a:t>
            </a:r>
            <a:r>
              <a:rPr lang="en-US" altLang="ja-JP" sz="2000" dirty="0" err="1">
                <a:solidFill>
                  <a:srgbClr val="0070C0"/>
                </a:solidFill>
              </a:rPr>
              <a:t>gArea</a:t>
            </a:r>
            <a:r>
              <a:rPr lang="en-US" altLang="ja-JP" sz="2000" dirty="0">
                <a:solidFill>
                  <a:srgbClr val="0070C0"/>
                </a:solidFill>
              </a:rPr>
              <a:t>(</a:t>
            </a:r>
            <a:r>
              <a:rPr lang="en-US" altLang="ja-JP" sz="2000" dirty="0" err="1">
                <a:solidFill>
                  <a:srgbClr val="0070C0"/>
                </a:solidFill>
              </a:rPr>
              <a:t>gIntersection</a:t>
            </a:r>
            <a:r>
              <a:rPr lang="en-US" altLang="ja-JP" sz="2000" dirty="0">
                <a:solidFill>
                  <a:srgbClr val="0070C0"/>
                </a:solidFill>
              </a:rPr>
              <a:t>(</a:t>
            </a:r>
            <a:r>
              <a:rPr lang="en-US" altLang="ja-JP" sz="2000" dirty="0" err="1">
                <a:solidFill>
                  <a:srgbClr val="0070C0"/>
                </a:solidFill>
              </a:rPr>
              <a:t>dmesh</a:t>
            </a:r>
            <a:r>
              <a:rPr lang="en-US" altLang="ja-JP" sz="2000" dirty="0">
                <a:solidFill>
                  <a:srgbClr val="0070C0"/>
                </a:solidFill>
              </a:rPr>
              <a:t>[</a:t>
            </a:r>
            <a:r>
              <a:rPr lang="en-US" altLang="ja-JP" sz="2000" dirty="0" err="1">
                <a:solidFill>
                  <a:srgbClr val="0070C0"/>
                </a:solidFill>
              </a:rPr>
              <a:t>i</a:t>
            </a:r>
            <a:r>
              <a:rPr lang="en-US" altLang="ja-JP" sz="2000" dirty="0">
                <a:solidFill>
                  <a:srgbClr val="0070C0"/>
                </a:solidFill>
              </a:rPr>
              <a:t>, ], </a:t>
            </a:r>
            <a:r>
              <a:rPr lang="en-US" altLang="ja-JP" sz="2000" dirty="0" err="1">
                <a:solidFill>
                  <a:srgbClr val="0070C0"/>
                </a:solidFill>
              </a:rPr>
              <a:t>domainSP</a:t>
            </a:r>
            <a:r>
              <a:rPr lang="en-US" altLang="ja-JP" sz="2000" dirty="0">
                <a:solidFill>
                  <a:srgbClr val="0070C0"/>
                </a:solidFill>
              </a:rPr>
              <a:t>)))</a:t>
            </a:r>
          </a:p>
          <a:p>
            <a:pPr marL="0" indent="0">
              <a:buNone/>
            </a:pPr>
            <a:r>
              <a:rPr lang="en-US" altLang="ja-JP" sz="2000" dirty="0">
                <a:solidFill>
                  <a:srgbClr val="0070C0"/>
                </a:solidFill>
              </a:rPr>
              <a:t>              else return(0) })</a:t>
            </a:r>
          </a:p>
          <a:p>
            <a:pPr marL="0" indent="0">
              <a:buNone/>
            </a:pPr>
            <a:endParaRPr lang="en-US" altLang="ja-JP" sz="2000" dirty="0">
              <a:solidFill>
                <a:srgbClr val="0070C0"/>
              </a:solidFill>
            </a:endParaRPr>
          </a:p>
          <a:p>
            <a:pPr marL="0" indent="0">
              <a:buNone/>
            </a:pPr>
            <a:endParaRPr lang="en-US" altLang="ja-JP" sz="2000" dirty="0">
              <a:solidFill>
                <a:srgbClr val="0070C0"/>
              </a:solidFill>
            </a:endParaRPr>
          </a:p>
        </p:txBody>
      </p:sp>
      <p:pic>
        <p:nvPicPr>
          <p:cNvPr id="5" name="図 4">
            <a:extLst>
              <a:ext uri="{FF2B5EF4-FFF2-40B4-BE49-F238E27FC236}">
                <a16:creationId xmlns:a16="http://schemas.microsoft.com/office/drawing/2014/main" id="{8E5BD184-5CE5-4AF9-B31D-941C2337FE9C}"/>
              </a:ext>
            </a:extLst>
          </p:cNvPr>
          <p:cNvPicPr>
            <a:picLocks noChangeAspect="1"/>
          </p:cNvPicPr>
          <p:nvPr/>
        </p:nvPicPr>
        <p:blipFill>
          <a:blip r:embed="rId3"/>
          <a:stretch>
            <a:fillRect/>
          </a:stretch>
        </p:blipFill>
        <p:spPr>
          <a:xfrm>
            <a:off x="8549640" y="3275346"/>
            <a:ext cx="3450449" cy="3582654"/>
          </a:xfrm>
          <a:prstGeom prst="rect">
            <a:avLst/>
          </a:prstGeom>
        </p:spPr>
      </p:pic>
    </p:spTree>
    <p:extLst>
      <p:ext uri="{BB962C8B-B14F-4D97-AF65-F5344CB8AC3E}">
        <p14:creationId xmlns:p14="http://schemas.microsoft.com/office/powerpoint/2010/main" val="171176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4.1.3.2</a:t>
            </a:r>
            <a:r>
              <a:rPr lang="ja-JP" altLang="en-US"/>
              <a:t>　データと射影行列</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535289"/>
            <a:ext cx="10835640" cy="5204178"/>
          </a:xfrm>
        </p:spPr>
        <p:txBody>
          <a:bodyPr>
            <a:normAutofit fontScale="92500"/>
          </a:bodyPr>
          <a:lstStyle/>
          <a:p>
            <a:r>
              <a:rPr lang="ja-JP" altLang="en-US" sz="3000" dirty="0"/>
              <a:t>重みのベクトルは</a:t>
            </a:r>
            <a:r>
              <a:rPr lang="en-US" altLang="ja-JP" sz="3000" dirty="0"/>
              <a:t>INLA</a:t>
            </a:r>
            <a:r>
              <a:rPr lang="ja-JP" altLang="en-US" sz="3000" dirty="0"/>
              <a:t>ではポアソン尤度の</a:t>
            </a:r>
            <a:r>
              <a:rPr lang="en-US" altLang="ja-JP" sz="3000" dirty="0"/>
              <a:t>exposure</a:t>
            </a:r>
            <a:r>
              <a:rPr lang="ja-JP" altLang="en-US" sz="3000" dirty="0"/>
              <a:t>（</a:t>
            </a:r>
            <a:r>
              <a:rPr lang="en-US" altLang="ja-JP" sz="3000" dirty="0"/>
              <a:t>E</a:t>
            </a:r>
            <a:r>
              <a:rPr lang="ja-JP" altLang="en-US" sz="3000" dirty="0"/>
              <a:t>）に該当</a:t>
            </a:r>
            <a:endParaRPr lang="en-US" altLang="ja-JP" sz="3000" dirty="0"/>
          </a:p>
          <a:p>
            <a:pPr lvl="1"/>
            <a:r>
              <a:rPr lang="ja-JP" altLang="en-US" sz="2600" dirty="0"/>
              <a:t>ただし、</a:t>
            </a:r>
            <a:r>
              <a:rPr lang="en-US" altLang="ja-JP" sz="2600" dirty="0"/>
              <a:t>E =0</a:t>
            </a:r>
            <a:r>
              <a:rPr lang="ja-JP" altLang="en-US" sz="2600" dirty="0"/>
              <a:t>の場合は</a:t>
            </a:r>
            <a:r>
              <a:rPr lang="en-US" altLang="ja-JP" sz="2600" dirty="0"/>
              <a:t>log(E)</a:t>
            </a:r>
            <a:r>
              <a:rPr lang="ja-JP" altLang="en-US" sz="2600" dirty="0"/>
              <a:t>＝</a:t>
            </a:r>
            <a:r>
              <a:rPr lang="en-US" altLang="ja-JP" sz="2600" dirty="0"/>
              <a:t>0</a:t>
            </a:r>
          </a:p>
          <a:p>
            <a:r>
              <a:rPr lang="ja-JP" altLang="en-US" sz="3000" dirty="0"/>
              <a:t>投影行列を定義し、</a:t>
            </a:r>
            <a:r>
              <a:rPr lang="en-US" altLang="ja-JP" sz="3000" dirty="0"/>
              <a:t>data stack</a:t>
            </a:r>
            <a:r>
              <a:rPr lang="ja-JP" altLang="en-US" sz="3000" dirty="0"/>
              <a:t>を作成する</a:t>
            </a:r>
            <a:endParaRPr lang="en-US" altLang="ja-JP" sz="2600" dirty="0"/>
          </a:p>
          <a:p>
            <a:pPr marL="914400" lvl="2" indent="0">
              <a:buNone/>
            </a:pPr>
            <a:endParaRPr lang="en-US" altLang="ja-JP" sz="1600" b="1" dirty="0"/>
          </a:p>
          <a:p>
            <a:pPr marL="0" indent="0">
              <a:buNone/>
            </a:pPr>
            <a:r>
              <a:rPr lang="en-US" altLang="ja-JP" sz="2000" dirty="0" err="1">
                <a:solidFill>
                  <a:srgbClr val="0070C0"/>
                </a:solidFill>
              </a:rPr>
              <a:t>y.pp</a:t>
            </a:r>
            <a:r>
              <a:rPr lang="en-US" altLang="ja-JP" sz="2000" dirty="0">
                <a:solidFill>
                  <a:srgbClr val="0070C0"/>
                </a:solidFill>
              </a:rPr>
              <a:t> &lt;- rep(0:1, c(</a:t>
            </a:r>
            <a:r>
              <a:rPr lang="en-US" altLang="ja-JP" sz="2000" dirty="0" err="1">
                <a:solidFill>
                  <a:srgbClr val="0070C0"/>
                </a:solidFill>
              </a:rPr>
              <a:t>nv</a:t>
            </a:r>
            <a:r>
              <a:rPr lang="en-US" altLang="ja-JP" sz="2000" dirty="0">
                <a:solidFill>
                  <a:srgbClr val="0070C0"/>
                </a:solidFill>
              </a:rPr>
              <a:t>, n)) 	#</a:t>
            </a:r>
            <a:r>
              <a:rPr lang="ja-JP" altLang="en-US" sz="2000" dirty="0">
                <a:solidFill>
                  <a:srgbClr val="0070C0"/>
                </a:solidFill>
              </a:rPr>
              <a:t>観測点</a:t>
            </a:r>
            <a:endParaRPr lang="en-US" altLang="ja-JP" sz="2000" dirty="0">
              <a:solidFill>
                <a:srgbClr val="0070C0"/>
              </a:solidFill>
            </a:endParaRPr>
          </a:p>
          <a:p>
            <a:pPr marL="0" indent="0">
              <a:buNone/>
            </a:pPr>
            <a:r>
              <a:rPr lang="en-US" altLang="ja-JP" sz="2000" dirty="0" err="1">
                <a:solidFill>
                  <a:srgbClr val="0070C0"/>
                </a:solidFill>
              </a:rPr>
              <a:t>e.pp</a:t>
            </a:r>
            <a:r>
              <a:rPr lang="en-US" altLang="ja-JP" sz="2000" dirty="0">
                <a:solidFill>
                  <a:srgbClr val="0070C0"/>
                </a:solidFill>
              </a:rPr>
              <a:t> &lt;- c(w, rep(0, n))  	#</a:t>
            </a:r>
            <a:r>
              <a:rPr lang="ja-JP" altLang="en-US" sz="2000" dirty="0">
                <a:solidFill>
                  <a:srgbClr val="0070C0"/>
                </a:solidFill>
              </a:rPr>
              <a:t>露光ベクトル（</a:t>
            </a:r>
            <a:r>
              <a:rPr lang="en-US" altLang="ja-JP" sz="2000" dirty="0">
                <a:solidFill>
                  <a:srgbClr val="0070C0"/>
                </a:solidFill>
              </a:rPr>
              <a:t>exposure vector</a:t>
            </a:r>
            <a:r>
              <a:rPr lang="ja-JP" altLang="en-US" sz="2000" dirty="0">
                <a:solidFill>
                  <a:srgbClr val="0070C0"/>
                </a:solidFill>
              </a:rPr>
              <a:t>）</a:t>
            </a:r>
            <a:endParaRPr lang="en-US" altLang="ja-JP" sz="2000" dirty="0">
              <a:solidFill>
                <a:srgbClr val="0070C0"/>
              </a:solidFill>
            </a:endParaRPr>
          </a:p>
          <a:p>
            <a:pPr marL="0" indent="0">
              <a:buNone/>
            </a:pPr>
            <a:r>
              <a:rPr lang="en-US" altLang="ja-JP" sz="2000" dirty="0" err="1">
                <a:solidFill>
                  <a:srgbClr val="0070C0"/>
                </a:solidFill>
              </a:rPr>
              <a:t>imat</a:t>
            </a:r>
            <a:r>
              <a:rPr lang="en-US" altLang="ja-JP" sz="2000" dirty="0">
                <a:solidFill>
                  <a:srgbClr val="0070C0"/>
                </a:solidFill>
              </a:rPr>
              <a:t> &lt;- Diagonal(</a:t>
            </a:r>
            <a:r>
              <a:rPr lang="en-US" altLang="ja-JP" sz="2000" dirty="0" err="1">
                <a:solidFill>
                  <a:srgbClr val="0070C0"/>
                </a:solidFill>
              </a:rPr>
              <a:t>nv</a:t>
            </a:r>
            <a:r>
              <a:rPr lang="en-US" altLang="ja-JP" sz="2000" dirty="0">
                <a:solidFill>
                  <a:srgbClr val="0070C0"/>
                </a:solidFill>
              </a:rPr>
              <a:t>, rep(1, </a:t>
            </a:r>
            <a:r>
              <a:rPr lang="en-US" altLang="ja-JP" sz="2000" dirty="0" err="1">
                <a:solidFill>
                  <a:srgbClr val="0070C0"/>
                </a:solidFill>
              </a:rPr>
              <a:t>nv</a:t>
            </a:r>
            <a:r>
              <a:rPr lang="en-US" altLang="ja-JP" sz="2000" dirty="0">
                <a:solidFill>
                  <a:srgbClr val="0070C0"/>
                </a:solidFill>
              </a:rPr>
              <a:t>))	#</a:t>
            </a:r>
            <a:r>
              <a:rPr lang="ja-JP" altLang="en-US" sz="2000" dirty="0">
                <a:solidFill>
                  <a:srgbClr val="0070C0"/>
                </a:solidFill>
              </a:rPr>
              <a:t>投影行列</a:t>
            </a:r>
            <a:endParaRPr lang="en-US" altLang="ja-JP" sz="2000" dirty="0">
              <a:solidFill>
                <a:srgbClr val="0070C0"/>
              </a:solidFill>
            </a:endParaRPr>
          </a:p>
          <a:p>
            <a:pPr marL="0" indent="0">
              <a:buNone/>
            </a:pPr>
            <a:r>
              <a:rPr lang="en-US" altLang="ja-JP" sz="2000" dirty="0" err="1">
                <a:solidFill>
                  <a:srgbClr val="0070C0"/>
                </a:solidFill>
              </a:rPr>
              <a:t>lmat</a:t>
            </a:r>
            <a:r>
              <a:rPr lang="en-US" altLang="ja-JP" sz="2000" dirty="0">
                <a:solidFill>
                  <a:srgbClr val="0070C0"/>
                </a:solidFill>
              </a:rPr>
              <a:t> &lt;- </a:t>
            </a:r>
            <a:r>
              <a:rPr lang="en-US" altLang="ja-JP" sz="2000" dirty="0" err="1">
                <a:solidFill>
                  <a:srgbClr val="0070C0"/>
                </a:solidFill>
              </a:rPr>
              <a:t>inla.spde.make.A</a:t>
            </a:r>
            <a:r>
              <a:rPr lang="en-US" altLang="ja-JP" sz="2000" dirty="0">
                <a:solidFill>
                  <a:srgbClr val="0070C0"/>
                </a:solidFill>
              </a:rPr>
              <a:t>(mesh, </a:t>
            </a:r>
            <a:r>
              <a:rPr lang="en-US" altLang="ja-JP" sz="2000" dirty="0" err="1">
                <a:solidFill>
                  <a:srgbClr val="0070C0"/>
                </a:solidFill>
              </a:rPr>
              <a:t>xy</a:t>
            </a:r>
            <a:r>
              <a:rPr lang="en-US" altLang="ja-JP" sz="2000" dirty="0">
                <a:solidFill>
                  <a:srgbClr val="0070C0"/>
                </a:solidFill>
              </a:rPr>
              <a:t>)	#</a:t>
            </a:r>
            <a:r>
              <a:rPr lang="ja-JP" altLang="en-US" sz="2000" dirty="0">
                <a:solidFill>
                  <a:srgbClr val="0070C0"/>
                </a:solidFill>
              </a:rPr>
              <a:t>観測された点の投影行列</a:t>
            </a:r>
            <a:endParaRPr lang="en-US" altLang="ja-JP" sz="2000" dirty="0">
              <a:solidFill>
                <a:srgbClr val="0070C0"/>
              </a:solidFill>
            </a:endParaRPr>
          </a:p>
          <a:p>
            <a:pPr marL="0" indent="0">
              <a:buNone/>
            </a:pPr>
            <a:r>
              <a:rPr lang="en-US" altLang="ja-JP" sz="2000" dirty="0" err="1">
                <a:solidFill>
                  <a:srgbClr val="0070C0"/>
                </a:solidFill>
              </a:rPr>
              <a:t>A.pp</a:t>
            </a:r>
            <a:r>
              <a:rPr lang="en-US" altLang="ja-JP" sz="2000" dirty="0">
                <a:solidFill>
                  <a:srgbClr val="0070C0"/>
                </a:solidFill>
              </a:rPr>
              <a:t> &lt;- </a:t>
            </a:r>
            <a:r>
              <a:rPr lang="en-US" altLang="ja-JP" sz="2000" dirty="0" err="1">
                <a:solidFill>
                  <a:srgbClr val="0070C0"/>
                </a:solidFill>
              </a:rPr>
              <a:t>rbind</a:t>
            </a:r>
            <a:r>
              <a:rPr lang="en-US" altLang="ja-JP" sz="2000" dirty="0">
                <a:solidFill>
                  <a:srgbClr val="0070C0"/>
                </a:solidFill>
              </a:rPr>
              <a:t>(</a:t>
            </a:r>
            <a:r>
              <a:rPr lang="en-US" altLang="ja-JP" sz="2000" dirty="0" err="1">
                <a:solidFill>
                  <a:srgbClr val="0070C0"/>
                </a:solidFill>
              </a:rPr>
              <a:t>imat</a:t>
            </a:r>
            <a:r>
              <a:rPr lang="en-US" altLang="ja-JP" sz="2000" dirty="0">
                <a:solidFill>
                  <a:srgbClr val="0070C0"/>
                </a:solidFill>
              </a:rPr>
              <a:t>, </a:t>
            </a:r>
            <a:r>
              <a:rPr lang="en-US" altLang="ja-JP" sz="2000" dirty="0" err="1">
                <a:solidFill>
                  <a:srgbClr val="0070C0"/>
                </a:solidFill>
              </a:rPr>
              <a:t>lmat</a:t>
            </a:r>
            <a:r>
              <a:rPr lang="en-US" altLang="ja-JP" sz="2000" dirty="0">
                <a:solidFill>
                  <a:srgbClr val="0070C0"/>
                </a:solidFill>
              </a:rPr>
              <a:t>)		#</a:t>
            </a:r>
            <a:r>
              <a:rPr lang="ja-JP" altLang="en-US" sz="2000" dirty="0">
                <a:solidFill>
                  <a:srgbClr val="0070C0"/>
                </a:solidFill>
              </a:rPr>
              <a:t>全体の投影行列</a:t>
            </a:r>
            <a:endParaRPr lang="en-US" altLang="ja-JP" sz="2000" dirty="0">
              <a:solidFill>
                <a:srgbClr val="0070C0"/>
              </a:solidFill>
            </a:endParaRPr>
          </a:p>
          <a:p>
            <a:pPr marL="0" indent="0">
              <a:buNone/>
            </a:pPr>
            <a:r>
              <a:rPr lang="en-US" altLang="ja-JP" sz="2000" dirty="0" err="1">
                <a:solidFill>
                  <a:srgbClr val="0070C0"/>
                </a:solidFill>
              </a:rPr>
              <a:t>stk.pp</a:t>
            </a:r>
            <a:r>
              <a:rPr lang="en-US" altLang="ja-JP" sz="2000" dirty="0">
                <a:solidFill>
                  <a:srgbClr val="0070C0"/>
                </a:solidFill>
              </a:rPr>
              <a:t> &lt;- </a:t>
            </a:r>
            <a:r>
              <a:rPr lang="en-US" altLang="ja-JP" sz="2000" dirty="0" err="1">
                <a:solidFill>
                  <a:srgbClr val="0070C0"/>
                </a:solidFill>
              </a:rPr>
              <a:t>inla.stack</a:t>
            </a:r>
            <a:r>
              <a:rPr lang="en-US" altLang="ja-JP" sz="2000" dirty="0">
                <a:solidFill>
                  <a:srgbClr val="0070C0"/>
                </a:solidFill>
              </a:rPr>
              <a:t>(  data = list(y = </a:t>
            </a:r>
            <a:r>
              <a:rPr lang="en-US" altLang="ja-JP" sz="2000" dirty="0" err="1">
                <a:solidFill>
                  <a:srgbClr val="0070C0"/>
                </a:solidFill>
              </a:rPr>
              <a:t>y.pp</a:t>
            </a:r>
            <a:r>
              <a:rPr lang="en-US" altLang="ja-JP" sz="2000" dirty="0">
                <a:solidFill>
                  <a:srgbClr val="0070C0"/>
                </a:solidFill>
              </a:rPr>
              <a:t>, e = </a:t>
            </a:r>
            <a:r>
              <a:rPr lang="en-US" altLang="ja-JP" sz="2000" dirty="0" err="1">
                <a:solidFill>
                  <a:srgbClr val="0070C0"/>
                </a:solidFill>
              </a:rPr>
              <a:t>e.pp</a:t>
            </a:r>
            <a:r>
              <a:rPr lang="en-US" altLang="ja-JP" sz="2000" dirty="0">
                <a:solidFill>
                  <a:srgbClr val="0070C0"/>
                </a:solidFill>
              </a:rPr>
              <a:t>),   </a:t>
            </a:r>
          </a:p>
          <a:p>
            <a:pPr marL="0" indent="0">
              <a:buNone/>
            </a:pPr>
            <a:r>
              <a:rPr lang="ja-JP" altLang="en-US" sz="2000" dirty="0">
                <a:solidFill>
                  <a:srgbClr val="0070C0"/>
                </a:solidFill>
              </a:rPr>
              <a:t>               </a:t>
            </a:r>
            <a:r>
              <a:rPr lang="en-US" altLang="ja-JP" sz="2000" dirty="0">
                <a:solidFill>
                  <a:srgbClr val="0070C0"/>
                </a:solidFill>
              </a:rPr>
              <a:t>A = list(1, </a:t>
            </a:r>
            <a:r>
              <a:rPr lang="en-US" altLang="ja-JP" sz="2000" dirty="0" err="1">
                <a:solidFill>
                  <a:srgbClr val="0070C0"/>
                </a:solidFill>
              </a:rPr>
              <a:t>A.pp</a:t>
            </a:r>
            <a:r>
              <a:rPr lang="en-US" altLang="ja-JP" sz="2000" dirty="0">
                <a:solidFill>
                  <a:srgbClr val="0070C0"/>
                </a:solidFill>
              </a:rPr>
              <a:t>), </a:t>
            </a:r>
          </a:p>
          <a:p>
            <a:pPr marL="0" indent="0">
              <a:buNone/>
            </a:pPr>
            <a:r>
              <a:rPr lang="en-US" altLang="ja-JP" sz="2000" dirty="0">
                <a:solidFill>
                  <a:srgbClr val="0070C0"/>
                </a:solidFill>
              </a:rPr>
              <a:t>               effects = list(list(b0 = rep(1, </a:t>
            </a:r>
            <a:r>
              <a:rPr lang="en-US" altLang="ja-JP" sz="2000" dirty="0" err="1">
                <a:solidFill>
                  <a:srgbClr val="0070C0"/>
                </a:solidFill>
              </a:rPr>
              <a:t>nv</a:t>
            </a:r>
            <a:r>
              <a:rPr lang="en-US" altLang="ja-JP" sz="2000" dirty="0">
                <a:solidFill>
                  <a:srgbClr val="0070C0"/>
                </a:solidFill>
              </a:rPr>
              <a:t> + n)),</a:t>
            </a:r>
          </a:p>
          <a:p>
            <a:pPr marL="0" indent="0">
              <a:buNone/>
            </a:pPr>
            <a:r>
              <a:rPr lang="en-US" altLang="ja-JP" sz="2000" dirty="0">
                <a:solidFill>
                  <a:srgbClr val="0070C0"/>
                </a:solidFill>
              </a:rPr>
              <a:t>               list(</a:t>
            </a:r>
            <a:r>
              <a:rPr lang="en-US" altLang="ja-JP" sz="2000" dirty="0" err="1">
                <a:solidFill>
                  <a:srgbClr val="0070C0"/>
                </a:solidFill>
              </a:rPr>
              <a:t>i</a:t>
            </a:r>
            <a:r>
              <a:rPr lang="en-US" altLang="ja-JP" sz="2000" dirty="0">
                <a:solidFill>
                  <a:srgbClr val="0070C0"/>
                </a:solidFill>
              </a:rPr>
              <a:t> = 1:nv)),  tag = ‘pp’)	#data stack</a:t>
            </a:r>
            <a:r>
              <a:rPr lang="ja-JP" altLang="en-US" sz="2000" dirty="0">
                <a:solidFill>
                  <a:srgbClr val="0070C0"/>
                </a:solidFill>
              </a:rPr>
              <a:t>の作成</a:t>
            </a:r>
            <a:endParaRPr lang="en-US" altLang="ja-JP" sz="2000" dirty="0">
              <a:solidFill>
                <a:srgbClr val="0070C0"/>
              </a:solidFill>
            </a:endParaRPr>
          </a:p>
          <a:p>
            <a:pPr marL="0" indent="0">
              <a:buNone/>
            </a:pPr>
            <a:endParaRPr lang="en-US" altLang="ja-JP" sz="2000" dirty="0">
              <a:solidFill>
                <a:srgbClr val="0070C0"/>
              </a:solidFill>
            </a:endParaRPr>
          </a:p>
        </p:txBody>
      </p:sp>
    </p:spTree>
    <p:extLst>
      <p:ext uri="{BB962C8B-B14F-4D97-AF65-F5344CB8AC3E}">
        <p14:creationId xmlns:p14="http://schemas.microsoft.com/office/powerpoint/2010/main" val="2616236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p:txBody>
          <a:bodyPr>
            <a:normAutofit/>
          </a:bodyPr>
          <a:lstStyle/>
          <a:p>
            <a:r>
              <a:rPr lang="en-US" altLang="ja-JP"/>
              <a:t>4.1.3.3</a:t>
            </a:r>
            <a:r>
              <a:rPr lang="ja-JP" altLang="en-US"/>
              <a:t>　</a:t>
            </a:r>
            <a:r>
              <a:rPr lang="en-US" altLang="ja-JP"/>
              <a:t>Posterior marginals</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200" y="1516389"/>
            <a:ext cx="10687756" cy="5204178"/>
          </a:xfrm>
        </p:spPr>
        <p:txBody>
          <a:bodyPr>
            <a:normAutofit/>
          </a:bodyPr>
          <a:lstStyle/>
          <a:p>
            <a:r>
              <a:rPr lang="ja-JP" altLang="en-US" sz="3000" dirty="0"/>
              <a:t>モデルを</a:t>
            </a:r>
            <a:r>
              <a:rPr lang="en-US" altLang="ja-JP" sz="3000" dirty="0"/>
              <a:t>INLA</a:t>
            </a:r>
            <a:r>
              <a:rPr lang="ja-JP" altLang="en-US" sz="3000" dirty="0"/>
              <a:t>に適用する</a:t>
            </a:r>
            <a:endParaRPr lang="en-US" altLang="ja-JP" sz="3000" dirty="0"/>
          </a:p>
          <a:p>
            <a:pPr lvl="1"/>
            <a:endParaRPr lang="en-US" altLang="ja-JP" sz="2200" dirty="0"/>
          </a:p>
          <a:p>
            <a:pPr marL="0" indent="0">
              <a:buNone/>
            </a:pPr>
            <a:r>
              <a:rPr lang="en-US" altLang="ja-JP" sz="2000" dirty="0">
                <a:solidFill>
                  <a:srgbClr val="0070C0"/>
                </a:solidFill>
              </a:rPr>
              <a:t>pp.res &lt;- </a:t>
            </a:r>
            <a:r>
              <a:rPr lang="en-US" altLang="ja-JP" sz="2000" dirty="0" err="1">
                <a:solidFill>
                  <a:srgbClr val="0070C0"/>
                </a:solidFill>
              </a:rPr>
              <a:t>inla</a:t>
            </a:r>
            <a:r>
              <a:rPr lang="en-US" altLang="ja-JP" sz="2000" dirty="0">
                <a:solidFill>
                  <a:srgbClr val="0070C0"/>
                </a:solidFill>
              </a:rPr>
              <a:t>(y ~ 0 + b0 + f(</a:t>
            </a:r>
            <a:r>
              <a:rPr lang="en-US" altLang="ja-JP" sz="2000" dirty="0" err="1">
                <a:solidFill>
                  <a:srgbClr val="0070C0"/>
                </a:solidFill>
              </a:rPr>
              <a:t>i</a:t>
            </a:r>
            <a:r>
              <a:rPr lang="en-US" altLang="ja-JP" sz="2000" dirty="0">
                <a:solidFill>
                  <a:srgbClr val="0070C0"/>
                </a:solidFill>
              </a:rPr>
              <a:t>, model = </a:t>
            </a:r>
            <a:r>
              <a:rPr lang="en-US" altLang="ja-JP" sz="2000" dirty="0" err="1">
                <a:solidFill>
                  <a:srgbClr val="0070C0"/>
                </a:solidFill>
              </a:rPr>
              <a:t>spde</a:t>
            </a:r>
            <a:r>
              <a:rPr lang="en-US" altLang="ja-JP" sz="2000" dirty="0">
                <a:solidFill>
                  <a:srgbClr val="0070C0"/>
                </a:solidFill>
              </a:rPr>
              <a:t>),</a:t>
            </a:r>
          </a:p>
          <a:p>
            <a:pPr marL="0" indent="0">
              <a:buNone/>
            </a:pPr>
            <a:r>
              <a:rPr lang="ja-JP" altLang="en-US" sz="2000" dirty="0">
                <a:solidFill>
                  <a:srgbClr val="0070C0"/>
                </a:solidFill>
              </a:rPr>
              <a:t>                </a:t>
            </a:r>
            <a:r>
              <a:rPr lang="en-US" altLang="ja-JP" sz="2000" dirty="0">
                <a:solidFill>
                  <a:srgbClr val="0070C0"/>
                </a:solidFill>
              </a:rPr>
              <a:t>family = '</a:t>
            </a:r>
            <a:r>
              <a:rPr lang="en-US" altLang="ja-JP" sz="2000" dirty="0" err="1">
                <a:solidFill>
                  <a:srgbClr val="0070C0"/>
                </a:solidFill>
              </a:rPr>
              <a:t>poisson</a:t>
            </a:r>
            <a:r>
              <a:rPr lang="en-US" altLang="ja-JP" sz="2000" dirty="0">
                <a:solidFill>
                  <a:srgbClr val="0070C0"/>
                </a:solidFill>
              </a:rPr>
              <a:t>', data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stk.pp</a:t>
            </a:r>
            <a:r>
              <a:rPr lang="en-US" altLang="ja-JP" sz="2000" dirty="0">
                <a:solidFill>
                  <a:srgbClr val="0070C0"/>
                </a:solidFill>
              </a:rPr>
              <a:t>),</a:t>
            </a:r>
          </a:p>
          <a:p>
            <a:pPr marL="0" indent="0">
              <a:buNone/>
            </a:pPr>
            <a:r>
              <a:rPr lang="en-US" altLang="ja-JP" sz="2000" dirty="0">
                <a:solidFill>
                  <a:srgbClr val="0070C0"/>
                </a:solidFill>
              </a:rPr>
              <a:t>                </a:t>
            </a:r>
            <a:r>
              <a:rPr lang="en-US" altLang="ja-JP" sz="2000" dirty="0" err="1">
                <a:solidFill>
                  <a:srgbClr val="0070C0"/>
                </a:solidFill>
              </a:rPr>
              <a:t>control.predictor</a:t>
            </a:r>
            <a:r>
              <a:rPr lang="en-US" altLang="ja-JP" sz="2000" dirty="0">
                <a:solidFill>
                  <a:srgbClr val="0070C0"/>
                </a:solidFill>
              </a:rPr>
              <a:t> = list(A = </a:t>
            </a:r>
            <a:r>
              <a:rPr lang="en-US" altLang="ja-JP" sz="2000" dirty="0" err="1">
                <a:solidFill>
                  <a:srgbClr val="0070C0"/>
                </a:solidFill>
              </a:rPr>
              <a:t>inla.stack.A</a:t>
            </a:r>
            <a:r>
              <a:rPr lang="en-US" altLang="ja-JP" sz="2000" dirty="0">
                <a:solidFill>
                  <a:srgbClr val="0070C0"/>
                </a:solidFill>
              </a:rPr>
              <a:t>(</a:t>
            </a:r>
            <a:r>
              <a:rPr lang="en-US" altLang="ja-JP" sz="2000" dirty="0" err="1">
                <a:solidFill>
                  <a:srgbClr val="0070C0"/>
                </a:solidFill>
              </a:rPr>
              <a:t>stk.pp</a:t>
            </a:r>
            <a:r>
              <a:rPr lang="en-US" altLang="ja-JP" sz="2000" dirty="0">
                <a:solidFill>
                  <a:srgbClr val="0070C0"/>
                </a:solidFill>
              </a:rPr>
              <a:t>)),</a:t>
            </a:r>
          </a:p>
          <a:p>
            <a:pPr marL="0" indent="0">
              <a:buNone/>
            </a:pPr>
            <a:r>
              <a:rPr lang="en-US" altLang="ja-JP" sz="2000" dirty="0">
                <a:solidFill>
                  <a:srgbClr val="0070C0"/>
                </a:solidFill>
              </a:rPr>
              <a:t>                E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stk.pp</a:t>
            </a:r>
            <a:r>
              <a:rPr lang="en-US" altLang="ja-JP" sz="2000" dirty="0">
                <a:solidFill>
                  <a:srgbClr val="0070C0"/>
                </a:solidFill>
              </a:rPr>
              <a:t>)$e)</a:t>
            </a:r>
          </a:p>
          <a:p>
            <a:pPr marL="0" indent="0">
              <a:buNone/>
            </a:pPr>
            <a:r>
              <a:rPr lang="en-US" altLang="ja-JP" sz="2000" dirty="0" err="1">
                <a:solidFill>
                  <a:srgbClr val="0070C0"/>
                </a:solidFill>
              </a:rPr>
              <a:t>pp.res$summary.hyperpar</a:t>
            </a:r>
            <a:endParaRPr lang="en-US" altLang="ja-JP" sz="2000" dirty="0">
              <a:solidFill>
                <a:srgbClr val="0070C0"/>
              </a:solidFill>
            </a:endParaRPr>
          </a:p>
          <a:p>
            <a:pPr marL="0" indent="0">
              <a:buNone/>
            </a:pPr>
            <a:endParaRPr lang="en-US" altLang="ja-JP" sz="2000" dirty="0">
              <a:solidFill>
                <a:srgbClr val="0070C0"/>
              </a:solidFill>
            </a:endParaRPr>
          </a:p>
          <a:p>
            <a:pPr marL="0" indent="0">
              <a:buNone/>
            </a:pPr>
            <a:endParaRPr lang="en-US" altLang="ja-JP" sz="2000" dirty="0">
              <a:solidFill>
                <a:srgbClr val="0070C0"/>
              </a:solidFill>
            </a:endParaRPr>
          </a:p>
          <a:p>
            <a:pPr marL="0" indent="0">
              <a:buNone/>
            </a:pPr>
            <a:endParaRPr lang="en-US" altLang="ja-JP" sz="2000" dirty="0">
              <a:solidFill>
                <a:srgbClr val="0070C0"/>
              </a:solidFill>
            </a:endParaRPr>
          </a:p>
          <a:p>
            <a:pPr marL="0" indent="0">
              <a:buNone/>
            </a:pPr>
            <a:endParaRPr lang="en-US" altLang="ja-JP" sz="2000" dirty="0">
              <a:solidFill>
                <a:srgbClr val="0070C0"/>
              </a:solidFill>
            </a:endParaRPr>
          </a:p>
        </p:txBody>
      </p:sp>
      <p:graphicFrame>
        <p:nvGraphicFramePr>
          <p:cNvPr id="4" name="表 4">
            <a:extLst>
              <a:ext uri="{FF2B5EF4-FFF2-40B4-BE49-F238E27FC236}">
                <a16:creationId xmlns:a16="http://schemas.microsoft.com/office/drawing/2014/main" id="{C5A39CC0-ED21-48AD-B7C5-D8FB4D4DC7C6}"/>
              </a:ext>
            </a:extLst>
          </p:cNvPr>
          <p:cNvGraphicFramePr>
            <a:graphicFrameLocks noGrp="1"/>
          </p:cNvGraphicFramePr>
          <p:nvPr>
            <p:extLst>
              <p:ext uri="{D42A27DB-BD31-4B8C-83A1-F6EECF244321}">
                <p14:modId xmlns:p14="http://schemas.microsoft.com/office/powerpoint/2010/main" val="391794909"/>
              </p:ext>
            </p:extLst>
          </p:nvPr>
        </p:nvGraphicFramePr>
        <p:xfrm>
          <a:off x="849491" y="4298084"/>
          <a:ext cx="5923842" cy="1920240"/>
        </p:xfrm>
        <a:graphic>
          <a:graphicData uri="http://schemas.openxmlformats.org/drawingml/2006/table">
            <a:tbl>
              <a:tblPr firstRow="1" bandRow="1">
                <a:tableStyleId>{073A0DAA-6AF3-43AB-8588-CEC1D06C72B9}</a:tableStyleId>
              </a:tblPr>
              <a:tblGrid>
                <a:gridCol w="1013176">
                  <a:extLst>
                    <a:ext uri="{9D8B030D-6E8A-4147-A177-3AD203B41FA5}">
                      <a16:colId xmlns:a16="http://schemas.microsoft.com/office/drawing/2014/main" val="2134612803"/>
                    </a:ext>
                  </a:extLst>
                </a:gridCol>
                <a:gridCol w="801511">
                  <a:extLst>
                    <a:ext uri="{9D8B030D-6E8A-4147-A177-3AD203B41FA5}">
                      <a16:colId xmlns:a16="http://schemas.microsoft.com/office/drawing/2014/main" val="1701857020"/>
                    </a:ext>
                  </a:extLst>
                </a:gridCol>
                <a:gridCol w="843482">
                  <a:extLst>
                    <a:ext uri="{9D8B030D-6E8A-4147-A177-3AD203B41FA5}">
                      <a16:colId xmlns:a16="http://schemas.microsoft.com/office/drawing/2014/main" val="142006084"/>
                    </a:ext>
                  </a:extLst>
                </a:gridCol>
                <a:gridCol w="802674">
                  <a:extLst>
                    <a:ext uri="{9D8B030D-6E8A-4147-A177-3AD203B41FA5}">
                      <a16:colId xmlns:a16="http://schemas.microsoft.com/office/drawing/2014/main" val="1589825567"/>
                    </a:ext>
                  </a:extLst>
                </a:gridCol>
                <a:gridCol w="813669">
                  <a:extLst>
                    <a:ext uri="{9D8B030D-6E8A-4147-A177-3AD203B41FA5}">
                      <a16:colId xmlns:a16="http://schemas.microsoft.com/office/drawing/2014/main" val="1628920297"/>
                    </a:ext>
                  </a:extLst>
                </a:gridCol>
                <a:gridCol w="876290">
                  <a:extLst>
                    <a:ext uri="{9D8B030D-6E8A-4147-A177-3AD203B41FA5}">
                      <a16:colId xmlns:a16="http://schemas.microsoft.com/office/drawing/2014/main" val="725531992"/>
                    </a:ext>
                  </a:extLst>
                </a:gridCol>
                <a:gridCol w="773040">
                  <a:extLst>
                    <a:ext uri="{9D8B030D-6E8A-4147-A177-3AD203B41FA5}">
                      <a16:colId xmlns:a16="http://schemas.microsoft.com/office/drawing/2014/main" val="559823962"/>
                    </a:ext>
                  </a:extLst>
                </a:gridCol>
              </a:tblGrid>
              <a:tr h="370840">
                <a:tc>
                  <a:txBody>
                    <a:bodyPr/>
                    <a:lstStyle/>
                    <a:p>
                      <a:pPr algn="l"/>
                      <a:r>
                        <a:rPr kumimoji="1" lang="en-US" altLang="ja-JP" b="0">
                          <a:solidFill>
                            <a:srgbClr val="0070C0"/>
                          </a:solidFill>
                        </a:rPr>
                        <a: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mean</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sd </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0.025quant </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0.5 quant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0.975quant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mode</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6066911"/>
                  </a:ext>
                </a:extLst>
              </a:tr>
              <a:tr h="370840">
                <a:tc>
                  <a:txBody>
                    <a:bodyPr/>
                    <a:lstStyle/>
                    <a:p>
                      <a:pPr algn="ctr"/>
                      <a:r>
                        <a:rPr kumimoji="1" lang="en-US" altLang="ja-JP" b="0">
                          <a:solidFill>
                            <a:srgbClr val="0070C0"/>
                          </a:solidFill>
                        </a:rPr>
                        <a:t>#Range for i</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2.224</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1.473</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0.636</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1.835</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6.093</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1.306</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980330"/>
                  </a:ext>
                </a:extLst>
              </a:tr>
              <a:tr h="370840">
                <a:tc>
                  <a:txBody>
                    <a:bodyPr/>
                    <a:lstStyle/>
                    <a:p>
                      <a:pPr algn="ctr"/>
                      <a:r>
                        <a:rPr kumimoji="1" lang="en-US" altLang="ja-JP" b="0">
                          <a:solidFill>
                            <a:srgbClr val="0070C0"/>
                          </a:solidFill>
                        </a:rPr>
                        <a:t>#Stdev for i</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0.331</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0.107</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0.161</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0.319</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0.578</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0.293</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951620"/>
                  </a:ext>
                </a:extLst>
              </a:tr>
            </a:tbl>
          </a:graphicData>
        </a:graphic>
      </p:graphicFrame>
      <p:pic>
        <p:nvPicPr>
          <p:cNvPr id="6" name="図 5">
            <a:extLst>
              <a:ext uri="{FF2B5EF4-FFF2-40B4-BE49-F238E27FC236}">
                <a16:creationId xmlns:a16="http://schemas.microsoft.com/office/drawing/2014/main" id="{2095BFEC-B810-463D-98AE-1B4BB1AE927F}"/>
              </a:ext>
            </a:extLst>
          </p:cNvPr>
          <p:cNvPicPr>
            <a:picLocks noChangeAspect="1"/>
          </p:cNvPicPr>
          <p:nvPr/>
        </p:nvPicPr>
        <p:blipFill>
          <a:blip r:embed="rId3"/>
          <a:stretch>
            <a:fillRect/>
          </a:stretch>
        </p:blipFill>
        <p:spPr>
          <a:xfrm>
            <a:off x="6784029" y="3523163"/>
            <a:ext cx="5347011" cy="2695161"/>
          </a:xfrm>
          <a:prstGeom prst="rect">
            <a:avLst/>
          </a:prstGeom>
        </p:spPr>
      </p:pic>
      <p:pic>
        <p:nvPicPr>
          <p:cNvPr id="7" name="図 6">
            <a:extLst>
              <a:ext uri="{FF2B5EF4-FFF2-40B4-BE49-F238E27FC236}">
                <a16:creationId xmlns:a16="http://schemas.microsoft.com/office/drawing/2014/main" id="{1FE51505-A35B-4D10-BA09-9792906EE0A7}"/>
              </a:ext>
            </a:extLst>
          </p:cNvPr>
          <p:cNvPicPr>
            <a:picLocks noChangeAspect="1"/>
          </p:cNvPicPr>
          <p:nvPr/>
        </p:nvPicPr>
        <p:blipFill>
          <a:blip r:embed="rId4"/>
          <a:stretch>
            <a:fillRect/>
          </a:stretch>
        </p:blipFill>
        <p:spPr>
          <a:xfrm>
            <a:off x="7007267" y="6280095"/>
            <a:ext cx="5022454" cy="577905"/>
          </a:xfrm>
          <a:prstGeom prst="rect">
            <a:avLst/>
          </a:prstGeom>
        </p:spPr>
      </p:pic>
    </p:spTree>
    <p:extLst>
      <p:ext uri="{BB962C8B-B14F-4D97-AF65-F5344CB8AC3E}">
        <p14:creationId xmlns:p14="http://schemas.microsoft.com/office/powerpoint/2010/main" val="190862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589841" y="365125"/>
            <a:ext cx="11353801" cy="1325563"/>
          </a:xfrm>
        </p:spPr>
        <p:txBody>
          <a:bodyPr>
            <a:normAutofit/>
          </a:bodyPr>
          <a:lstStyle/>
          <a:p>
            <a:r>
              <a:rPr lang="en-US" altLang="ja-JP"/>
              <a:t>4.2</a:t>
            </a:r>
            <a:r>
              <a:rPr lang="ja-JP" altLang="en-US"/>
              <a:t>　</a:t>
            </a:r>
            <a:r>
              <a:rPr lang="en-US" altLang="ja-JP"/>
              <a:t>log-Gaussian Cox</a:t>
            </a:r>
            <a:r>
              <a:rPr lang="ja-JP" altLang="en-US"/>
              <a:t>過程への共変量の追加</a:t>
            </a:r>
            <a:br>
              <a:rPr lang="en-US" altLang="ja-JP"/>
            </a:br>
            <a:r>
              <a:rPr lang="ja-JP" altLang="en-US"/>
              <a:t>　</a:t>
            </a:r>
            <a:r>
              <a:rPr lang="en-US" altLang="ja-JP"/>
              <a:t>4.2.1</a:t>
            </a:r>
            <a:r>
              <a:rPr lang="ja-JP" altLang="en-US"/>
              <a:t>　</a:t>
            </a:r>
            <a:r>
              <a:rPr lang="en-US" altLang="ja-JP"/>
              <a:t> </a:t>
            </a:r>
            <a:r>
              <a:rPr lang="ja-JP" altLang="en-US"/>
              <a:t>共変量のシミュレーション</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199" y="1653822"/>
            <a:ext cx="11082868" cy="5204178"/>
          </a:xfrm>
        </p:spPr>
        <p:txBody>
          <a:bodyPr>
            <a:normAutofit fontScale="92500" lnSpcReduction="10000"/>
          </a:bodyPr>
          <a:lstStyle/>
          <a:p>
            <a:r>
              <a:rPr lang="en-US" altLang="ja-JP" sz="3000" dirty="0"/>
              <a:t>Cox</a:t>
            </a:r>
            <a:r>
              <a:rPr lang="ja-JP" altLang="en-US" sz="3000" dirty="0"/>
              <a:t>尤度の近似のため、共変量は空間的に緩やかに変化させる必要がある　→隣接するメッシュノード間での変化を小さくする</a:t>
            </a:r>
            <a:endParaRPr lang="en-US" altLang="ja-JP" sz="2600" dirty="0"/>
          </a:p>
          <a:p>
            <a:r>
              <a:rPr lang="en-US" altLang="ja-JP" sz="3000" dirty="0"/>
              <a:t>model fitting</a:t>
            </a:r>
            <a:r>
              <a:rPr lang="ja-JP" altLang="en-US" sz="3000" dirty="0"/>
              <a:t>のため、位置点と積分点での共変量の値を求める</a:t>
            </a:r>
            <a:endParaRPr lang="en-US" altLang="ja-JP" sz="3000" dirty="0"/>
          </a:p>
          <a:p>
            <a:r>
              <a:rPr lang="ja-JP" altLang="en-US" sz="3000" dirty="0"/>
              <a:t>共変量の定義；　</a:t>
            </a:r>
            <a:r>
              <a:rPr lang="pt-BR" altLang="ja-JP" sz="3000" i="1" dirty="0">
                <a:latin typeface="Times New Roman" panose="02020603050405020304" pitchFamily="18" charset="0"/>
                <a:cs typeface="Times New Roman" panose="02020603050405020304" pitchFamily="18" charset="0"/>
              </a:rPr>
              <a:t>f</a:t>
            </a:r>
            <a:r>
              <a:rPr lang="pt-BR" altLang="ja-JP" sz="3000" dirty="0">
                <a:latin typeface="Times New Roman" panose="02020603050405020304" pitchFamily="18" charset="0"/>
                <a:cs typeface="Times New Roman" panose="02020603050405020304" pitchFamily="18" charset="0"/>
              </a:rPr>
              <a:t>(s</a:t>
            </a:r>
            <a:r>
              <a:rPr lang="pt-BR" altLang="ja-JP" sz="3000" baseline="-25000" dirty="0">
                <a:latin typeface="Times New Roman" panose="02020603050405020304" pitchFamily="18" charset="0"/>
                <a:cs typeface="Times New Roman" panose="02020603050405020304" pitchFamily="18" charset="0"/>
              </a:rPr>
              <a:t>1</a:t>
            </a:r>
            <a:r>
              <a:rPr lang="pt-BR" altLang="ja-JP" sz="3000" dirty="0">
                <a:latin typeface="Times New Roman" panose="02020603050405020304" pitchFamily="18" charset="0"/>
                <a:cs typeface="Times New Roman" panose="02020603050405020304" pitchFamily="18" charset="0"/>
              </a:rPr>
              <a:t>, s</a:t>
            </a:r>
            <a:r>
              <a:rPr lang="pt-BR" altLang="ja-JP" sz="3000" baseline="-25000" dirty="0">
                <a:latin typeface="Times New Roman" panose="02020603050405020304" pitchFamily="18" charset="0"/>
                <a:cs typeface="Times New Roman" panose="02020603050405020304" pitchFamily="18" charset="0"/>
              </a:rPr>
              <a:t>2</a:t>
            </a:r>
            <a:r>
              <a:rPr lang="pt-BR" altLang="ja-JP" sz="3000" dirty="0">
                <a:latin typeface="Times New Roman" panose="02020603050405020304" pitchFamily="18" charset="0"/>
                <a:cs typeface="Times New Roman" panose="02020603050405020304" pitchFamily="18" charset="0"/>
              </a:rPr>
              <a:t>) = cos(s</a:t>
            </a:r>
            <a:r>
              <a:rPr lang="pt-BR" altLang="ja-JP" sz="3000" baseline="-25000" dirty="0">
                <a:latin typeface="Times New Roman" panose="02020603050405020304" pitchFamily="18" charset="0"/>
                <a:cs typeface="Times New Roman" panose="02020603050405020304" pitchFamily="18" charset="0"/>
              </a:rPr>
              <a:t>1</a:t>
            </a:r>
            <a:r>
              <a:rPr lang="pt-BR" altLang="ja-JP" sz="3000" dirty="0">
                <a:latin typeface="Times New Roman" panose="02020603050405020304" pitchFamily="18" charset="0"/>
                <a:cs typeface="Times New Roman" panose="02020603050405020304" pitchFamily="18" charset="0"/>
              </a:rPr>
              <a:t>)</a:t>
            </a:r>
            <a:r>
              <a:rPr lang="ja-JP" altLang="en-US" sz="3000" dirty="0">
                <a:latin typeface="Times New Roman" panose="02020603050405020304" pitchFamily="18" charset="0"/>
                <a:cs typeface="Times New Roman" panose="02020603050405020304" pitchFamily="18" charset="0"/>
              </a:rPr>
              <a:t>－</a:t>
            </a:r>
            <a:r>
              <a:rPr lang="pt-BR" altLang="ja-JP" sz="3000" dirty="0">
                <a:latin typeface="Times New Roman" panose="02020603050405020304" pitchFamily="18" charset="0"/>
                <a:cs typeface="Times New Roman" panose="02020603050405020304" pitchFamily="18" charset="0"/>
              </a:rPr>
              <a:t>sin(s</a:t>
            </a:r>
            <a:r>
              <a:rPr lang="pt-BR" altLang="ja-JP" sz="3000" baseline="-25000" dirty="0">
                <a:latin typeface="Times New Roman" panose="02020603050405020304" pitchFamily="18" charset="0"/>
                <a:cs typeface="Times New Roman" panose="02020603050405020304" pitchFamily="18" charset="0"/>
              </a:rPr>
              <a:t>2</a:t>
            </a:r>
            <a:r>
              <a:rPr lang="ja-JP" altLang="en-US" sz="3000" dirty="0">
                <a:latin typeface="Times New Roman" panose="02020603050405020304" pitchFamily="18" charset="0"/>
                <a:cs typeface="Times New Roman" panose="02020603050405020304" pitchFamily="18" charset="0"/>
              </a:rPr>
              <a:t>－</a:t>
            </a:r>
            <a:r>
              <a:rPr lang="pt-BR" altLang="ja-JP" sz="3000" dirty="0">
                <a:latin typeface="Times New Roman" panose="02020603050405020304" pitchFamily="18" charset="0"/>
                <a:cs typeface="Times New Roman" panose="02020603050405020304" pitchFamily="18" charset="0"/>
              </a:rPr>
              <a:t>2) </a:t>
            </a:r>
            <a:endParaRPr lang="en-US" altLang="ja-JP" sz="3000" dirty="0">
              <a:latin typeface="Times New Roman" panose="02020603050405020304" pitchFamily="18" charset="0"/>
              <a:cs typeface="Times New Roman" panose="02020603050405020304" pitchFamily="18" charset="0"/>
            </a:endParaRPr>
          </a:p>
          <a:p>
            <a:pPr marL="914400" lvl="2" indent="0">
              <a:buNone/>
            </a:pPr>
            <a:endParaRPr lang="en-US" altLang="ja-JP" sz="1600" b="1" dirty="0"/>
          </a:p>
          <a:p>
            <a:pPr marL="0" indent="0">
              <a:buNone/>
            </a:pPr>
            <a:r>
              <a:rPr lang="en-US" altLang="ja-JP" sz="2000" dirty="0">
                <a:solidFill>
                  <a:srgbClr val="0070C0"/>
                </a:solidFill>
              </a:rPr>
              <a:t>x0 &lt;- seq(min(</a:t>
            </a:r>
            <a:r>
              <a:rPr lang="en-US" altLang="ja-JP" sz="2000" dirty="0" err="1">
                <a:solidFill>
                  <a:srgbClr val="0070C0"/>
                </a:solidFill>
              </a:rPr>
              <a:t>mesh$loc</a:t>
            </a:r>
            <a:r>
              <a:rPr lang="en-US" altLang="ja-JP" sz="2000" dirty="0">
                <a:solidFill>
                  <a:srgbClr val="0070C0"/>
                </a:solidFill>
              </a:rPr>
              <a:t>[, 1]), max(</a:t>
            </a:r>
            <a:r>
              <a:rPr lang="en-US" altLang="ja-JP" sz="2000" dirty="0" err="1">
                <a:solidFill>
                  <a:srgbClr val="0070C0"/>
                </a:solidFill>
              </a:rPr>
              <a:t>mesh$loc</a:t>
            </a:r>
            <a:r>
              <a:rPr lang="en-US" altLang="ja-JP" sz="2000" dirty="0">
                <a:solidFill>
                  <a:srgbClr val="0070C0"/>
                </a:solidFill>
              </a:rPr>
              <a:t>[, 1]), length = </a:t>
            </a:r>
            <a:r>
              <a:rPr lang="en-US" altLang="ja-JP" sz="2000" dirty="0" err="1">
                <a:solidFill>
                  <a:srgbClr val="0070C0"/>
                </a:solidFill>
              </a:rPr>
              <a:t>npix</a:t>
            </a:r>
            <a:r>
              <a:rPr lang="en-US" altLang="ja-JP" sz="2000" dirty="0">
                <a:solidFill>
                  <a:srgbClr val="0070C0"/>
                </a:solidFill>
              </a:rPr>
              <a:t>)</a:t>
            </a:r>
          </a:p>
          <a:p>
            <a:pPr marL="0" indent="0">
              <a:buNone/>
            </a:pPr>
            <a:r>
              <a:rPr lang="en-US" altLang="ja-JP" sz="2000" dirty="0">
                <a:solidFill>
                  <a:srgbClr val="0070C0"/>
                </a:solidFill>
              </a:rPr>
              <a:t>y0 &lt;- seq(min(</a:t>
            </a:r>
            <a:r>
              <a:rPr lang="en-US" altLang="ja-JP" sz="2000" dirty="0" err="1">
                <a:solidFill>
                  <a:srgbClr val="0070C0"/>
                </a:solidFill>
              </a:rPr>
              <a:t>mesh$loc</a:t>
            </a:r>
            <a:r>
              <a:rPr lang="en-US" altLang="ja-JP" sz="2000" dirty="0">
                <a:solidFill>
                  <a:srgbClr val="0070C0"/>
                </a:solidFill>
              </a:rPr>
              <a:t>[, 2]), max(</a:t>
            </a:r>
            <a:r>
              <a:rPr lang="en-US" altLang="ja-JP" sz="2000" dirty="0" err="1">
                <a:solidFill>
                  <a:srgbClr val="0070C0"/>
                </a:solidFill>
              </a:rPr>
              <a:t>mesh$loc</a:t>
            </a:r>
            <a:r>
              <a:rPr lang="en-US" altLang="ja-JP" sz="2000" dirty="0">
                <a:solidFill>
                  <a:srgbClr val="0070C0"/>
                </a:solidFill>
              </a:rPr>
              <a:t>[, 2]), length = </a:t>
            </a:r>
            <a:r>
              <a:rPr lang="en-US" altLang="ja-JP" sz="2000" dirty="0" err="1">
                <a:solidFill>
                  <a:srgbClr val="0070C0"/>
                </a:solidFill>
              </a:rPr>
              <a:t>npix</a:t>
            </a:r>
            <a:r>
              <a:rPr lang="en-US" altLang="ja-JP" sz="2000" dirty="0">
                <a:solidFill>
                  <a:srgbClr val="0070C0"/>
                </a:solidFill>
              </a:rPr>
              <a:t>)</a:t>
            </a:r>
          </a:p>
          <a:p>
            <a:pPr marL="0" indent="0">
              <a:buNone/>
            </a:pPr>
            <a:r>
              <a:rPr lang="en-US" altLang="ja-JP" sz="2000" dirty="0" err="1">
                <a:solidFill>
                  <a:srgbClr val="0070C0"/>
                </a:solidFill>
              </a:rPr>
              <a:t>gridcov</a:t>
            </a:r>
            <a:r>
              <a:rPr lang="en-US" altLang="ja-JP" sz="2000" dirty="0">
                <a:solidFill>
                  <a:srgbClr val="0070C0"/>
                </a:solidFill>
              </a:rPr>
              <a:t> &lt;- outer(x0, y0, function(</a:t>
            </a:r>
            <a:r>
              <a:rPr lang="en-US" altLang="ja-JP" sz="2000" dirty="0" err="1">
                <a:solidFill>
                  <a:srgbClr val="0070C0"/>
                </a:solidFill>
              </a:rPr>
              <a:t>x,y</a:t>
            </a:r>
            <a:r>
              <a:rPr lang="en-US" altLang="ja-JP" sz="2000" dirty="0">
                <a:solidFill>
                  <a:srgbClr val="0070C0"/>
                </a:solidFill>
              </a:rPr>
              <a:t>) cos(x) - sin(y - 2))</a:t>
            </a:r>
          </a:p>
          <a:p>
            <a:pPr marL="0" indent="0">
              <a:buNone/>
            </a:pPr>
            <a:r>
              <a:rPr lang="en-US" altLang="ja-JP" sz="2000" dirty="0">
                <a:solidFill>
                  <a:srgbClr val="0070C0"/>
                </a:solidFill>
              </a:rPr>
              <a:t>beta1 &lt;- -0.5</a:t>
            </a:r>
          </a:p>
          <a:p>
            <a:pPr marL="0" indent="0">
              <a:buNone/>
            </a:pPr>
            <a:r>
              <a:rPr lang="en-US" altLang="ja-JP" sz="2000" dirty="0" err="1">
                <a:solidFill>
                  <a:srgbClr val="0070C0"/>
                </a:solidFill>
              </a:rPr>
              <a:t>lg.s.c</a:t>
            </a:r>
            <a:r>
              <a:rPr lang="en-US" altLang="ja-JP" sz="2000" dirty="0">
                <a:solidFill>
                  <a:srgbClr val="0070C0"/>
                </a:solidFill>
              </a:rPr>
              <a:t> &lt;- </a:t>
            </a:r>
            <a:r>
              <a:rPr lang="en-US" altLang="ja-JP" sz="2000" dirty="0" err="1">
                <a:solidFill>
                  <a:srgbClr val="0070C0"/>
                </a:solidFill>
              </a:rPr>
              <a:t>rLGCP</a:t>
            </a:r>
            <a:r>
              <a:rPr lang="en-US" altLang="ja-JP" sz="2000" dirty="0">
                <a:solidFill>
                  <a:srgbClr val="0070C0"/>
                </a:solidFill>
              </a:rPr>
              <a:t>('</a:t>
            </a:r>
            <a:r>
              <a:rPr lang="en-US" altLang="ja-JP" sz="2000" dirty="0" err="1">
                <a:solidFill>
                  <a:srgbClr val="0070C0"/>
                </a:solidFill>
              </a:rPr>
              <a:t>matern</a:t>
            </a:r>
            <a:r>
              <a:rPr lang="en-US" altLang="ja-JP" sz="2000" dirty="0">
                <a:solidFill>
                  <a:srgbClr val="0070C0"/>
                </a:solidFill>
              </a:rPr>
              <a:t>', </a:t>
            </a:r>
            <a:r>
              <a:rPr lang="en-US" altLang="ja-JP" sz="2000" dirty="0" err="1">
                <a:solidFill>
                  <a:srgbClr val="0070C0"/>
                </a:solidFill>
              </a:rPr>
              <a:t>im</a:t>
            </a:r>
            <a:r>
              <a:rPr lang="en-US" altLang="ja-JP" sz="2000" dirty="0">
                <a:solidFill>
                  <a:srgbClr val="0070C0"/>
                </a:solidFill>
              </a:rPr>
              <a:t>(beta0 + beta1 * </a:t>
            </a:r>
            <a:r>
              <a:rPr lang="en-US" altLang="ja-JP" sz="2000" dirty="0" err="1">
                <a:solidFill>
                  <a:srgbClr val="0070C0"/>
                </a:solidFill>
              </a:rPr>
              <a:t>gridcov</a:t>
            </a:r>
            <a:r>
              <a:rPr lang="en-US" altLang="ja-JP" sz="2000" dirty="0">
                <a:solidFill>
                  <a:srgbClr val="0070C0"/>
                </a:solidFill>
              </a:rPr>
              <a:t>, </a:t>
            </a:r>
            <a:r>
              <a:rPr lang="en-US" altLang="ja-JP" sz="2000" dirty="0" err="1">
                <a:solidFill>
                  <a:srgbClr val="0070C0"/>
                </a:solidFill>
              </a:rPr>
              <a:t>xcol</a:t>
            </a:r>
            <a:r>
              <a:rPr lang="en-US" altLang="ja-JP" sz="2000" dirty="0">
                <a:solidFill>
                  <a:srgbClr val="0070C0"/>
                </a:solidFill>
              </a:rPr>
              <a:t> = x0, </a:t>
            </a:r>
            <a:r>
              <a:rPr lang="en-US" altLang="ja-JP" sz="2000" dirty="0" err="1">
                <a:solidFill>
                  <a:srgbClr val="0070C0"/>
                </a:solidFill>
              </a:rPr>
              <a:t>yrow</a:t>
            </a:r>
            <a:r>
              <a:rPr lang="en-US" altLang="ja-JP" sz="2000" dirty="0">
                <a:solidFill>
                  <a:srgbClr val="0070C0"/>
                </a:solidFill>
              </a:rPr>
              <a:t> = y0), </a:t>
            </a:r>
          </a:p>
          <a:p>
            <a:pPr marL="0" indent="0">
              <a:buNone/>
            </a:pPr>
            <a:r>
              <a:rPr lang="en-US" altLang="ja-JP" sz="2000" dirty="0">
                <a:solidFill>
                  <a:srgbClr val="0070C0"/>
                </a:solidFill>
              </a:rPr>
              <a:t>              var = sigma2x, scale = range / sqrt(8),nu = 1, win = win)</a:t>
            </a:r>
            <a:r>
              <a:rPr lang="ja-JP" altLang="en-US" sz="2000" dirty="0">
                <a:solidFill>
                  <a:srgbClr val="0070C0"/>
                </a:solidFill>
              </a:rPr>
              <a:t> </a:t>
            </a:r>
            <a:r>
              <a:rPr lang="en-US" altLang="ja-JP" sz="2000" dirty="0">
                <a:solidFill>
                  <a:srgbClr val="0070C0"/>
                </a:solidFill>
              </a:rPr>
              <a:t>#</a:t>
            </a:r>
            <a:r>
              <a:rPr lang="ja-JP" altLang="en-US" sz="2000" dirty="0">
                <a:solidFill>
                  <a:srgbClr val="0070C0"/>
                </a:solidFill>
              </a:rPr>
              <a:t>点のシミュレート</a:t>
            </a:r>
            <a:endParaRPr lang="en-US" altLang="ja-JP" sz="2000" dirty="0">
              <a:solidFill>
                <a:srgbClr val="0070C0"/>
              </a:solidFill>
            </a:endParaRPr>
          </a:p>
          <a:p>
            <a:pPr marL="0" indent="0">
              <a:buNone/>
            </a:pPr>
            <a:r>
              <a:rPr lang="en-US" altLang="ja-JP" sz="2000" dirty="0" err="1">
                <a:solidFill>
                  <a:srgbClr val="0070C0"/>
                </a:solidFill>
              </a:rPr>
              <a:t>xy.c</a:t>
            </a:r>
            <a:r>
              <a:rPr lang="en-US" altLang="ja-JP" sz="2000" dirty="0">
                <a:solidFill>
                  <a:srgbClr val="0070C0"/>
                </a:solidFill>
              </a:rPr>
              <a:t> &lt;- </a:t>
            </a:r>
            <a:r>
              <a:rPr lang="en-US" altLang="ja-JP" sz="2000" dirty="0" err="1">
                <a:solidFill>
                  <a:srgbClr val="0070C0"/>
                </a:solidFill>
              </a:rPr>
              <a:t>cbind</a:t>
            </a:r>
            <a:r>
              <a:rPr lang="en-US" altLang="ja-JP" sz="2000" dirty="0">
                <a:solidFill>
                  <a:srgbClr val="0070C0"/>
                </a:solidFill>
              </a:rPr>
              <a:t>(</a:t>
            </a:r>
            <a:r>
              <a:rPr lang="en-US" altLang="ja-JP" sz="2000" dirty="0" err="1">
                <a:solidFill>
                  <a:srgbClr val="0070C0"/>
                </a:solidFill>
              </a:rPr>
              <a:t>lg.s.c$x</a:t>
            </a:r>
            <a:r>
              <a:rPr lang="en-US" altLang="ja-JP" sz="2000" dirty="0">
                <a:solidFill>
                  <a:srgbClr val="0070C0"/>
                </a:solidFill>
              </a:rPr>
              <a:t>, </a:t>
            </a:r>
            <a:r>
              <a:rPr lang="en-US" altLang="ja-JP" sz="2000" dirty="0" err="1">
                <a:solidFill>
                  <a:srgbClr val="0070C0"/>
                </a:solidFill>
              </a:rPr>
              <a:t>lg.s.c$y</a:t>
            </a:r>
            <a:r>
              <a:rPr lang="en-US" altLang="ja-JP" sz="2000" dirty="0">
                <a:solidFill>
                  <a:srgbClr val="0070C0"/>
                </a:solidFill>
              </a:rPr>
              <a:t>)[, 2:1]</a:t>
            </a:r>
            <a:r>
              <a:rPr lang="ja-JP" altLang="en-US" sz="2000" dirty="0">
                <a:solidFill>
                  <a:srgbClr val="0070C0"/>
                </a:solidFill>
              </a:rPr>
              <a:t> </a:t>
            </a:r>
            <a:r>
              <a:rPr lang="en-US" altLang="ja-JP" sz="2000" dirty="0">
                <a:solidFill>
                  <a:srgbClr val="0070C0"/>
                </a:solidFill>
              </a:rPr>
              <a:t>	#</a:t>
            </a:r>
            <a:r>
              <a:rPr lang="ja-JP" altLang="en-US" sz="2000" dirty="0">
                <a:solidFill>
                  <a:srgbClr val="0070C0"/>
                </a:solidFill>
              </a:rPr>
              <a:t>シミュレートされた点の位置</a:t>
            </a:r>
            <a:endParaRPr lang="en-US" altLang="ja-JP" sz="2000" dirty="0">
              <a:solidFill>
                <a:srgbClr val="0070C0"/>
              </a:solidFill>
            </a:endParaRPr>
          </a:p>
          <a:p>
            <a:pPr marL="0" indent="0">
              <a:buNone/>
            </a:pPr>
            <a:r>
              <a:rPr lang="en-US" altLang="ja-JP" sz="2000" dirty="0" err="1">
                <a:solidFill>
                  <a:srgbClr val="0070C0"/>
                </a:solidFill>
              </a:rPr>
              <a:t>n.c</a:t>
            </a:r>
            <a:r>
              <a:rPr lang="en-US" altLang="ja-JP" sz="2000" dirty="0">
                <a:solidFill>
                  <a:srgbClr val="0070C0"/>
                </a:solidFill>
              </a:rPr>
              <a:t> &lt;- </a:t>
            </a:r>
            <a:r>
              <a:rPr lang="en-US" altLang="ja-JP" sz="2000" dirty="0" err="1">
                <a:solidFill>
                  <a:srgbClr val="0070C0"/>
                </a:solidFill>
              </a:rPr>
              <a:t>nrow</a:t>
            </a:r>
            <a:r>
              <a:rPr lang="en-US" altLang="ja-JP" sz="2000" dirty="0">
                <a:solidFill>
                  <a:srgbClr val="0070C0"/>
                </a:solidFill>
              </a:rPr>
              <a:t>(</a:t>
            </a:r>
            <a:r>
              <a:rPr lang="en-US" altLang="ja-JP" sz="2000" dirty="0" err="1">
                <a:solidFill>
                  <a:srgbClr val="0070C0"/>
                </a:solidFill>
              </a:rPr>
              <a:t>xy.c</a:t>
            </a:r>
            <a:r>
              <a:rPr lang="en-US" altLang="ja-JP" sz="2000" dirty="0">
                <a:solidFill>
                  <a:srgbClr val="0070C0"/>
                </a:solidFill>
              </a:rPr>
              <a:t>)</a:t>
            </a:r>
          </a:p>
        </p:txBody>
      </p:sp>
    </p:spTree>
    <p:extLst>
      <p:ext uri="{BB962C8B-B14F-4D97-AF65-F5344CB8AC3E}">
        <p14:creationId xmlns:p14="http://schemas.microsoft.com/office/powerpoint/2010/main" val="406701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139312" cy="1325563"/>
          </a:xfrm>
        </p:spPr>
        <p:txBody>
          <a:bodyPr>
            <a:normAutofit/>
          </a:bodyPr>
          <a:lstStyle/>
          <a:p>
            <a:r>
              <a:rPr lang="en-US" altLang="ja-JP"/>
              <a:t>4.2.1</a:t>
            </a:r>
            <a:r>
              <a:rPr lang="ja-JP" altLang="en-US"/>
              <a:t>　 共変量のシミュレーション</a:t>
            </a:r>
            <a:endParaRPr lang="ja-JP" altLang="ja-JP"/>
          </a:p>
        </p:txBody>
      </p:sp>
      <p:pic>
        <p:nvPicPr>
          <p:cNvPr id="4" name="図 3">
            <a:extLst>
              <a:ext uri="{FF2B5EF4-FFF2-40B4-BE49-F238E27FC236}">
                <a16:creationId xmlns:a16="http://schemas.microsoft.com/office/drawing/2014/main" id="{F9AC6886-17EC-42DA-9487-5A561CDB0AED}"/>
              </a:ext>
            </a:extLst>
          </p:cNvPr>
          <p:cNvPicPr>
            <a:picLocks noChangeAspect="1"/>
          </p:cNvPicPr>
          <p:nvPr/>
        </p:nvPicPr>
        <p:blipFill>
          <a:blip r:embed="rId3"/>
          <a:stretch>
            <a:fillRect/>
          </a:stretch>
        </p:blipFill>
        <p:spPr>
          <a:xfrm>
            <a:off x="1134852" y="3212400"/>
            <a:ext cx="6716251" cy="3645600"/>
          </a:xfrm>
          <a:prstGeom prst="rect">
            <a:avLst/>
          </a:prstGeom>
        </p:spPr>
      </p:pic>
      <p:sp>
        <p:nvSpPr>
          <p:cNvPr id="9" name="コンテンツ プレースホルダー 2">
            <a:extLst>
              <a:ext uri="{FF2B5EF4-FFF2-40B4-BE49-F238E27FC236}">
                <a16:creationId xmlns:a16="http://schemas.microsoft.com/office/drawing/2014/main" id="{E0DA80CA-8200-438A-AFFC-077A1E1A7E59}"/>
              </a:ext>
            </a:extLst>
          </p:cNvPr>
          <p:cNvSpPr>
            <a:spLocks noGrp="1"/>
          </p:cNvSpPr>
          <p:nvPr>
            <p:ph idx="1"/>
          </p:nvPr>
        </p:nvSpPr>
        <p:spPr>
          <a:xfrm>
            <a:off x="838199" y="1364262"/>
            <a:ext cx="11082868" cy="5204178"/>
          </a:xfrm>
        </p:spPr>
        <p:txBody>
          <a:bodyPr>
            <a:normAutofit/>
          </a:bodyPr>
          <a:lstStyle/>
          <a:p>
            <a:r>
              <a:rPr lang="en-US" altLang="ja-JP" dirty="0"/>
              <a:t>Cox</a:t>
            </a:r>
            <a:r>
              <a:rPr lang="ja-JP" altLang="en-US" dirty="0"/>
              <a:t>尤度の近似のため、共変量は空間的に緩やかに変化させる必要がある　→隣接するメッシュノード間での変化を小さくする</a:t>
            </a:r>
            <a:endParaRPr lang="en-US" altLang="ja-JP" sz="2400" dirty="0"/>
          </a:p>
          <a:p>
            <a:r>
              <a:rPr lang="en-US" altLang="ja-JP" dirty="0"/>
              <a:t>model fitting</a:t>
            </a:r>
            <a:r>
              <a:rPr lang="ja-JP" altLang="en-US" dirty="0"/>
              <a:t>のため、位置点と積分点での共変量の値を求める</a:t>
            </a:r>
            <a:endParaRPr lang="en-US" altLang="ja-JP" dirty="0"/>
          </a:p>
          <a:p>
            <a:r>
              <a:rPr lang="ja-JP" altLang="en-US" dirty="0"/>
              <a:t>共変量の定義；　</a:t>
            </a:r>
            <a:r>
              <a:rPr lang="pt-BR" altLang="ja-JP" i="1" dirty="0">
                <a:latin typeface="Times New Roman" panose="02020603050405020304" pitchFamily="18" charset="0"/>
                <a:cs typeface="Times New Roman" panose="02020603050405020304" pitchFamily="18" charset="0"/>
              </a:rPr>
              <a:t>f</a:t>
            </a:r>
            <a:r>
              <a:rPr lang="pt-BR" altLang="ja-JP" dirty="0">
                <a:latin typeface="Times New Roman" panose="02020603050405020304" pitchFamily="18" charset="0"/>
                <a:cs typeface="Times New Roman" panose="02020603050405020304" pitchFamily="18" charset="0"/>
              </a:rPr>
              <a:t>(s</a:t>
            </a:r>
            <a:r>
              <a:rPr lang="pt-BR" altLang="ja-JP" baseline="-25000" dirty="0">
                <a:latin typeface="Times New Roman" panose="02020603050405020304" pitchFamily="18" charset="0"/>
                <a:cs typeface="Times New Roman" panose="02020603050405020304" pitchFamily="18" charset="0"/>
              </a:rPr>
              <a:t>1</a:t>
            </a:r>
            <a:r>
              <a:rPr lang="pt-BR" altLang="ja-JP" dirty="0">
                <a:latin typeface="Times New Roman" panose="02020603050405020304" pitchFamily="18" charset="0"/>
                <a:cs typeface="Times New Roman" panose="02020603050405020304" pitchFamily="18" charset="0"/>
              </a:rPr>
              <a:t>, s</a:t>
            </a:r>
            <a:r>
              <a:rPr lang="pt-BR" altLang="ja-JP" baseline="-25000" dirty="0">
                <a:latin typeface="Times New Roman" panose="02020603050405020304" pitchFamily="18" charset="0"/>
                <a:cs typeface="Times New Roman" panose="02020603050405020304" pitchFamily="18" charset="0"/>
              </a:rPr>
              <a:t>2</a:t>
            </a:r>
            <a:r>
              <a:rPr lang="pt-BR" altLang="ja-JP" dirty="0">
                <a:latin typeface="Times New Roman" panose="02020603050405020304" pitchFamily="18" charset="0"/>
                <a:cs typeface="Times New Roman" panose="02020603050405020304" pitchFamily="18" charset="0"/>
              </a:rPr>
              <a:t>) = cos(s</a:t>
            </a:r>
            <a:r>
              <a:rPr lang="pt-BR" altLang="ja-JP" baseline="-25000" dirty="0">
                <a:latin typeface="Times New Roman" panose="02020603050405020304" pitchFamily="18" charset="0"/>
                <a:cs typeface="Times New Roman" panose="02020603050405020304" pitchFamily="18" charset="0"/>
              </a:rPr>
              <a:t>1</a:t>
            </a:r>
            <a:r>
              <a:rPr lang="pt-BR" altLang="ja-JP"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a:t>
            </a:r>
            <a:r>
              <a:rPr lang="pt-BR" altLang="ja-JP" dirty="0">
                <a:latin typeface="Times New Roman" panose="02020603050405020304" pitchFamily="18" charset="0"/>
                <a:cs typeface="Times New Roman" panose="02020603050405020304" pitchFamily="18" charset="0"/>
              </a:rPr>
              <a:t>sin(s</a:t>
            </a:r>
            <a:r>
              <a:rPr lang="pt-BR" altLang="ja-JP" baseline="-25000" dirty="0">
                <a:latin typeface="Times New Roman" panose="02020603050405020304" pitchFamily="18" charset="0"/>
                <a:cs typeface="Times New Roman" panose="02020603050405020304" pitchFamily="18" charset="0"/>
              </a:rPr>
              <a:t>2</a:t>
            </a:r>
            <a:r>
              <a:rPr lang="ja-JP" altLang="en-US" dirty="0">
                <a:latin typeface="Times New Roman" panose="02020603050405020304" pitchFamily="18" charset="0"/>
                <a:cs typeface="Times New Roman" panose="02020603050405020304" pitchFamily="18" charset="0"/>
              </a:rPr>
              <a:t>－</a:t>
            </a:r>
            <a:r>
              <a:rPr lang="pt-BR" altLang="ja-JP" dirty="0">
                <a:latin typeface="Times New Roman" panose="02020603050405020304" pitchFamily="18" charset="0"/>
                <a:cs typeface="Times New Roman" panose="02020603050405020304" pitchFamily="18" charset="0"/>
              </a:rPr>
              <a:t>2) </a:t>
            </a:r>
            <a:endParaRPr lang="en-US" altLang="ja-JP" dirty="0">
              <a:latin typeface="Times New Roman" panose="02020603050405020304" pitchFamily="18" charset="0"/>
              <a:cs typeface="Times New Roman" panose="02020603050405020304" pitchFamily="18" charset="0"/>
            </a:endParaRPr>
          </a:p>
          <a:p>
            <a:pPr marL="914400" lvl="2" indent="0">
              <a:buNone/>
            </a:pPr>
            <a:endParaRPr lang="en-US" altLang="ja-JP" sz="1600" b="1" dirty="0"/>
          </a:p>
        </p:txBody>
      </p:sp>
    </p:spTree>
    <p:extLst>
      <p:ext uri="{BB962C8B-B14F-4D97-AF65-F5344CB8AC3E}">
        <p14:creationId xmlns:p14="http://schemas.microsoft.com/office/powerpoint/2010/main" val="2816469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60290" cy="1325563"/>
          </a:xfrm>
        </p:spPr>
        <p:txBody>
          <a:bodyPr>
            <a:normAutofit/>
          </a:bodyPr>
          <a:lstStyle/>
          <a:p>
            <a:r>
              <a:rPr lang="en-US" altLang="ja-JP"/>
              <a:t>4.2.2</a:t>
            </a:r>
            <a:r>
              <a:rPr lang="ja-JP" altLang="en-US"/>
              <a:t>　推定（</a:t>
            </a:r>
            <a:r>
              <a:rPr lang="en-US" altLang="ja-JP"/>
              <a:t>Inference</a:t>
            </a:r>
            <a:r>
              <a:rPr lang="ja-JP" altLang="en-US"/>
              <a:t>）</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198" y="1502339"/>
            <a:ext cx="10911841" cy="5204178"/>
          </a:xfrm>
        </p:spPr>
        <p:txBody>
          <a:bodyPr>
            <a:normAutofit/>
          </a:bodyPr>
          <a:lstStyle/>
          <a:p>
            <a:r>
              <a:rPr lang="ja-JP" altLang="en-US" sz="3000" dirty="0"/>
              <a:t>共変量をグリッドデータ（</a:t>
            </a:r>
            <a:r>
              <a:rPr lang="en-US" altLang="ja-JP" sz="3000" dirty="0" err="1"/>
              <a:t>im</a:t>
            </a:r>
            <a:r>
              <a:rPr lang="en-US" altLang="ja-JP" sz="3000" dirty="0"/>
              <a:t> </a:t>
            </a:r>
            <a:r>
              <a:rPr lang="ja-JP" altLang="en-US" sz="3000" dirty="0"/>
              <a:t>オブジェクト内）から補間する</a:t>
            </a:r>
            <a:endParaRPr lang="en-US" altLang="ja-JP" sz="3000" dirty="0"/>
          </a:p>
          <a:p>
            <a:pPr lvl="1"/>
            <a:r>
              <a:rPr lang="en-US" altLang="ja-JP" sz="2600" dirty="0"/>
              <a:t>interp.im()</a:t>
            </a:r>
            <a:r>
              <a:rPr lang="ja-JP" altLang="en-US" sz="2600" dirty="0"/>
              <a:t>　関数を使用</a:t>
            </a:r>
            <a:endParaRPr lang="en-US" altLang="ja-JP" sz="2600" dirty="0"/>
          </a:p>
          <a:p>
            <a:pPr lvl="1"/>
            <a:r>
              <a:rPr lang="ja-JP" altLang="en-US" sz="2600" dirty="0"/>
              <a:t>共変量はデータとモデルに含まれている必要があり、点のパターンとメッシュノードで使用できる必要があるため</a:t>
            </a:r>
          </a:p>
          <a:p>
            <a:pPr marL="457200" lvl="1" indent="0">
              <a:buNone/>
            </a:pPr>
            <a:endParaRPr lang="en-US" altLang="ja-JP" sz="1600" b="1" dirty="0"/>
          </a:p>
          <a:p>
            <a:pPr marL="0" indent="0">
              <a:buNone/>
            </a:pPr>
            <a:r>
              <a:rPr lang="en-US" altLang="ja-JP" sz="2000" dirty="0">
                <a:solidFill>
                  <a:srgbClr val="0070C0"/>
                </a:solidFill>
              </a:rPr>
              <a:t>covariate.im &lt;- </a:t>
            </a:r>
            <a:r>
              <a:rPr lang="en-US" altLang="ja-JP" sz="2000" dirty="0" err="1">
                <a:solidFill>
                  <a:srgbClr val="0070C0"/>
                </a:solidFill>
              </a:rPr>
              <a:t>im</a:t>
            </a:r>
            <a:r>
              <a:rPr lang="en-US" altLang="ja-JP" sz="2000" dirty="0">
                <a:solidFill>
                  <a:srgbClr val="0070C0"/>
                </a:solidFill>
              </a:rPr>
              <a:t>(</a:t>
            </a:r>
            <a:r>
              <a:rPr lang="en-US" altLang="ja-JP" sz="2000" dirty="0" err="1">
                <a:solidFill>
                  <a:srgbClr val="0070C0"/>
                </a:solidFill>
              </a:rPr>
              <a:t>gridcov</a:t>
            </a:r>
            <a:r>
              <a:rPr lang="en-US" altLang="ja-JP" sz="2000" dirty="0">
                <a:solidFill>
                  <a:srgbClr val="0070C0"/>
                </a:solidFill>
              </a:rPr>
              <a:t>, x0, y0)		#</a:t>
            </a:r>
            <a:r>
              <a:rPr lang="ja-JP" altLang="en-US" sz="2000" dirty="0">
                <a:solidFill>
                  <a:srgbClr val="0070C0"/>
                </a:solidFill>
              </a:rPr>
              <a:t>共変量の補間</a:t>
            </a:r>
            <a:endParaRPr lang="en-US" altLang="ja-JP" sz="2000" dirty="0">
              <a:solidFill>
                <a:srgbClr val="0070C0"/>
              </a:solidFill>
            </a:endParaRPr>
          </a:p>
          <a:p>
            <a:pPr marL="0" indent="0">
              <a:buNone/>
            </a:pPr>
            <a:r>
              <a:rPr lang="en-US" altLang="ja-JP" sz="2000" dirty="0">
                <a:solidFill>
                  <a:srgbClr val="0070C0"/>
                </a:solidFill>
              </a:rPr>
              <a:t>covariate &lt;- interp.im(covariate.im,</a:t>
            </a:r>
          </a:p>
          <a:p>
            <a:pPr marL="0" indent="0">
              <a:buNone/>
            </a:pPr>
            <a:r>
              <a:rPr lang="en-US" altLang="ja-JP" sz="2000" dirty="0">
                <a:solidFill>
                  <a:srgbClr val="0070C0"/>
                </a:solidFill>
              </a:rPr>
              <a:t>                    </a:t>
            </a:r>
            <a:r>
              <a:rPr lang="ja-JP" altLang="en-US" sz="2000" dirty="0">
                <a:solidFill>
                  <a:srgbClr val="0070C0"/>
                </a:solidFill>
              </a:rPr>
              <a:t> </a:t>
            </a:r>
            <a:r>
              <a:rPr lang="en-US" altLang="ja-JP" sz="2000" dirty="0">
                <a:solidFill>
                  <a:srgbClr val="0070C0"/>
                </a:solidFill>
              </a:rPr>
              <a:t>x = c(</a:t>
            </a:r>
            <a:r>
              <a:rPr lang="en-US" altLang="ja-JP" sz="2000" dirty="0" err="1">
                <a:solidFill>
                  <a:srgbClr val="0070C0"/>
                </a:solidFill>
              </a:rPr>
              <a:t>mesh$loc</a:t>
            </a:r>
            <a:r>
              <a:rPr lang="en-US" altLang="ja-JP" sz="2000" dirty="0">
                <a:solidFill>
                  <a:srgbClr val="0070C0"/>
                </a:solidFill>
              </a:rPr>
              <a:t>[, 1], </a:t>
            </a:r>
            <a:r>
              <a:rPr lang="en-US" altLang="ja-JP" sz="2000" dirty="0" err="1">
                <a:solidFill>
                  <a:srgbClr val="0070C0"/>
                </a:solidFill>
              </a:rPr>
              <a:t>xy.c</a:t>
            </a:r>
            <a:r>
              <a:rPr lang="en-US" altLang="ja-JP" sz="2000" dirty="0">
                <a:solidFill>
                  <a:srgbClr val="0070C0"/>
                </a:solidFill>
              </a:rPr>
              <a:t>[, 1]), y = c(</a:t>
            </a:r>
            <a:r>
              <a:rPr lang="en-US" altLang="ja-JP" sz="2000" dirty="0" err="1">
                <a:solidFill>
                  <a:srgbClr val="0070C0"/>
                </a:solidFill>
              </a:rPr>
              <a:t>mesh$loc</a:t>
            </a:r>
            <a:r>
              <a:rPr lang="en-US" altLang="ja-JP" sz="2000" dirty="0">
                <a:solidFill>
                  <a:srgbClr val="0070C0"/>
                </a:solidFill>
              </a:rPr>
              <a:t>[, 2], </a:t>
            </a:r>
            <a:r>
              <a:rPr lang="en-US" altLang="ja-JP" sz="2000" dirty="0" err="1">
                <a:solidFill>
                  <a:srgbClr val="0070C0"/>
                </a:solidFill>
              </a:rPr>
              <a:t>xy.c</a:t>
            </a:r>
            <a:r>
              <a:rPr lang="en-US" altLang="ja-JP" sz="2000" dirty="0">
                <a:solidFill>
                  <a:srgbClr val="0070C0"/>
                </a:solidFill>
              </a:rPr>
              <a:t>[, 2]))</a:t>
            </a:r>
          </a:p>
          <a:p>
            <a:pPr marL="0" indent="0">
              <a:buNone/>
            </a:pPr>
            <a:r>
              <a:rPr lang="en-US" altLang="ja-JP" sz="2000" dirty="0" err="1">
                <a:solidFill>
                  <a:srgbClr val="0070C0"/>
                </a:solidFill>
              </a:rPr>
              <a:t>y.pp.c</a:t>
            </a:r>
            <a:r>
              <a:rPr lang="en-US" altLang="ja-JP" sz="2000" dirty="0">
                <a:solidFill>
                  <a:srgbClr val="0070C0"/>
                </a:solidFill>
              </a:rPr>
              <a:t> &lt;- rep(0:1, c(</a:t>
            </a:r>
            <a:r>
              <a:rPr lang="en-US" altLang="ja-JP" sz="2000" dirty="0" err="1">
                <a:solidFill>
                  <a:srgbClr val="0070C0"/>
                </a:solidFill>
              </a:rPr>
              <a:t>nv</a:t>
            </a:r>
            <a:r>
              <a:rPr lang="en-US" altLang="ja-JP" sz="2000" dirty="0">
                <a:solidFill>
                  <a:srgbClr val="0070C0"/>
                </a:solidFill>
              </a:rPr>
              <a:t>, </a:t>
            </a:r>
            <a:r>
              <a:rPr lang="en-US" altLang="ja-JP" sz="2000" dirty="0" err="1">
                <a:solidFill>
                  <a:srgbClr val="0070C0"/>
                </a:solidFill>
              </a:rPr>
              <a:t>n.c</a:t>
            </a:r>
            <a:r>
              <a:rPr lang="en-US" altLang="ja-JP" sz="2000" dirty="0">
                <a:solidFill>
                  <a:srgbClr val="0070C0"/>
                </a:solidFill>
              </a:rPr>
              <a:t>))	#</a:t>
            </a:r>
            <a:r>
              <a:rPr lang="ja-JP" altLang="en-US" sz="2000" dirty="0">
                <a:solidFill>
                  <a:srgbClr val="0070C0"/>
                </a:solidFill>
              </a:rPr>
              <a:t>拡張データの作成</a:t>
            </a:r>
            <a:endParaRPr lang="en-US" altLang="ja-JP" sz="2000" dirty="0">
              <a:solidFill>
                <a:srgbClr val="0070C0"/>
              </a:solidFill>
            </a:endParaRPr>
          </a:p>
          <a:p>
            <a:pPr marL="0" indent="0">
              <a:buNone/>
            </a:pPr>
            <a:r>
              <a:rPr lang="en-US" altLang="ja-JP" sz="2000" dirty="0" err="1">
                <a:solidFill>
                  <a:srgbClr val="0070C0"/>
                </a:solidFill>
              </a:rPr>
              <a:t>e.pp.c</a:t>
            </a:r>
            <a:r>
              <a:rPr lang="en-US" altLang="ja-JP" sz="2000" dirty="0">
                <a:solidFill>
                  <a:srgbClr val="0070C0"/>
                </a:solidFill>
              </a:rPr>
              <a:t> &lt;- c(w, rep(0, </a:t>
            </a:r>
            <a:r>
              <a:rPr lang="en-US" altLang="ja-JP" sz="2000" dirty="0" err="1">
                <a:solidFill>
                  <a:srgbClr val="0070C0"/>
                </a:solidFill>
              </a:rPr>
              <a:t>n.c</a:t>
            </a:r>
            <a:r>
              <a:rPr lang="en-US" altLang="ja-JP" sz="2000" dirty="0">
                <a:solidFill>
                  <a:srgbClr val="0070C0"/>
                </a:solidFill>
              </a:rPr>
              <a:t>))	</a:t>
            </a:r>
          </a:p>
          <a:p>
            <a:pPr marL="0" indent="0">
              <a:buNone/>
            </a:pPr>
            <a:r>
              <a:rPr lang="en-US" altLang="ja-JP" sz="2000" dirty="0" err="1">
                <a:solidFill>
                  <a:srgbClr val="0070C0"/>
                </a:solidFill>
              </a:rPr>
              <a:t>lmat.c</a:t>
            </a:r>
            <a:r>
              <a:rPr lang="en-US" altLang="ja-JP" sz="2000" dirty="0">
                <a:solidFill>
                  <a:srgbClr val="0070C0"/>
                </a:solidFill>
              </a:rPr>
              <a:t> &lt;- </a:t>
            </a:r>
            <a:r>
              <a:rPr lang="en-US" altLang="ja-JP" sz="2000" dirty="0" err="1">
                <a:solidFill>
                  <a:srgbClr val="0070C0"/>
                </a:solidFill>
              </a:rPr>
              <a:t>inla.spde.make.A</a:t>
            </a:r>
            <a:r>
              <a:rPr lang="en-US" altLang="ja-JP" sz="2000" dirty="0">
                <a:solidFill>
                  <a:srgbClr val="0070C0"/>
                </a:solidFill>
              </a:rPr>
              <a:t>(mesh, </a:t>
            </a:r>
            <a:r>
              <a:rPr lang="en-US" altLang="ja-JP" sz="2000" dirty="0" err="1">
                <a:solidFill>
                  <a:srgbClr val="0070C0"/>
                </a:solidFill>
              </a:rPr>
              <a:t>xy.c</a:t>
            </a:r>
            <a:r>
              <a:rPr lang="en-US" altLang="ja-JP" sz="2000" dirty="0">
                <a:solidFill>
                  <a:srgbClr val="0070C0"/>
                </a:solidFill>
              </a:rPr>
              <a:t>)		#</a:t>
            </a:r>
            <a:r>
              <a:rPr lang="ja-JP" altLang="en-US" sz="2000" dirty="0">
                <a:solidFill>
                  <a:srgbClr val="0070C0"/>
                </a:solidFill>
              </a:rPr>
              <a:t>観測された位置の投影行列</a:t>
            </a:r>
            <a:endParaRPr lang="en-US" altLang="ja-JP" sz="2000" dirty="0">
              <a:solidFill>
                <a:srgbClr val="0070C0"/>
              </a:solidFill>
            </a:endParaRPr>
          </a:p>
          <a:p>
            <a:pPr marL="0" indent="0">
              <a:buNone/>
            </a:pPr>
            <a:r>
              <a:rPr lang="en-US" altLang="ja-JP" sz="2000" dirty="0" err="1">
                <a:solidFill>
                  <a:srgbClr val="0070C0"/>
                </a:solidFill>
              </a:rPr>
              <a:t>A.pp.c</a:t>
            </a:r>
            <a:r>
              <a:rPr lang="en-US" altLang="ja-JP" sz="2000" dirty="0">
                <a:solidFill>
                  <a:srgbClr val="0070C0"/>
                </a:solidFill>
              </a:rPr>
              <a:t> &lt;- </a:t>
            </a:r>
            <a:r>
              <a:rPr lang="en-US" altLang="ja-JP" sz="2000" dirty="0" err="1">
                <a:solidFill>
                  <a:srgbClr val="0070C0"/>
                </a:solidFill>
              </a:rPr>
              <a:t>rbind</a:t>
            </a:r>
            <a:r>
              <a:rPr lang="en-US" altLang="ja-JP" sz="2000" dirty="0">
                <a:solidFill>
                  <a:srgbClr val="0070C0"/>
                </a:solidFill>
              </a:rPr>
              <a:t>(</a:t>
            </a:r>
            <a:r>
              <a:rPr lang="en-US" altLang="ja-JP" sz="2000" dirty="0" err="1">
                <a:solidFill>
                  <a:srgbClr val="0070C0"/>
                </a:solidFill>
              </a:rPr>
              <a:t>imat</a:t>
            </a:r>
            <a:r>
              <a:rPr lang="en-US" altLang="ja-JP" sz="2000" dirty="0">
                <a:solidFill>
                  <a:srgbClr val="0070C0"/>
                </a:solidFill>
              </a:rPr>
              <a:t>, </a:t>
            </a:r>
            <a:r>
              <a:rPr lang="en-US" altLang="ja-JP" sz="2000" dirty="0" err="1">
                <a:solidFill>
                  <a:srgbClr val="0070C0"/>
                </a:solidFill>
              </a:rPr>
              <a:t>lmat.c</a:t>
            </a:r>
            <a:r>
              <a:rPr lang="en-US" altLang="ja-JP" sz="2000" dirty="0">
                <a:solidFill>
                  <a:srgbClr val="0070C0"/>
                </a:solidFill>
              </a:rPr>
              <a:t>)			#</a:t>
            </a:r>
            <a:r>
              <a:rPr lang="ja-JP" altLang="en-US" sz="2000" dirty="0">
                <a:solidFill>
                  <a:srgbClr val="0070C0"/>
                </a:solidFill>
              </a:rPr>
              <a:t>投影行列の統合</a:t>
            </a:r>
            <a:endParaRPr lang="en-US" altLang="ja-JP" sz="2000" dirty="0">
              <a:solidFill>
                <a:srgbClr val="0070C0"/>
              </a:solidFill>
            </a:endParaRPr>
          </a:p>
        </p:txBody>
      </p:sp>
    </p:spTree>
    <p:extLst>
      <p:ext uri="{BB962C8B-B14F-4D97-AF65-F5344CB8AC3E}">
        <p14:creationId xmlns:p14="http://schemas.microsoft.com/office/powerpoint/2010/main" val="1538642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60290" cy="1325563"/>
          </a:xfrm>
        </p:spPr>
        <p:txBody>
          <a:bodyPr>
            <a:normAutofit/>
          </a:bodyPr>
          <a:lstStyle/>
          <a:p>
            <a:r>
              <a:rPr lang="en-US" altLang="ja-JP"/>
              <a:t>4.2.2</a:t>
            </a:r>
            <a:r>
              <a:rPr lang="ja-JP" altLang="en-US"/>
              <a:t>　推定（</a:t>
            </a:r>
            <a:r>
              <a:rPr lang="en-US" altLang="ja-JP"/>
              <a:t>Inference</a:t>
            </a:r>
            <a:r>
              <a:rPr lang="ja-JP" altLang="en-US"/>
              <a:t>）</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199" y="1502339"/>
            <a:ext cx="11240912" cy="5204178"/>
          </a:xfrm>
        </p:spPr>
        <p:txBody>
          <a:bodyPr>
            <a:normAutofit/>
          </a:bodyPr>
          <a:lstStyle/>
          <a:p>
            <a:r>
              <a:rPr lang="ja-JP" altLang="en-US" sz="2600" dirty="0"/>
              <a:t>データの</a:t>
            </a:r>
            <a:r>
              <a:rPr lang="en-US" altLang="ja-JP" sz="2600" dirty="0"/>
              <a:t>stack</a:t>
            </a:r>
            <a:r>
              <a:rPr lang="ja-JP" altLang="en-US" sz="2600" dirty="0"/>
              <a:t>と</a:t>
            </a:r>
            <a:r>
              <a:rPr lang="en-US" altLang="ja-JP" sz="2600" dirty="0"/>
              <a:t>INLA</a:t>
            </a:r>
            <a:r>
              <a:rPr lang="ja-JP" altLang="en-US" sz="2600" dirty="0"/>
              <a:t>への</a:t>
            </a:r>
            <a:r>
              <a:rPr lang="en-US" altLang="ja-JP" sz="2600" dirty="0"/>
              <a:t>fitting</a:t>
            </a:r>
            <a:endParaRPr lang="ja-JP" altLang="en-US" sz="2600" dirty="0"/>
          </a:p>
          <a:p>
            <a:pPr marL="457200" lvl="1" indent="0">
              <a:buNone/>
            </a:pPr>
            <a:endParaRPr lang="en-US" altLang="ja-JP" sz="1600" b="1" dirty="0"/>
          </a:p>
          <a:p>
            <a:pPr marL="0" indent="0">
              <a:buNone/>
            </a:pPr>
            <a:r>
              <a:rPr lang="en-US" altLang="ja-JP" sz="2000" dirty="0" err="1">
                <a:solidFill>
                  <a:srgbClr val="0070C0"/>
                </a:solidFill>
              </a:rPr>
              <a:t>stk.pp.c</a:t>
            </a:r>
            <a:r>
              <a:rPr lang="en-US" altLang="ja-JP" sz="2000" dirty="0">
                <a:solidFill>
                  <a:srgbClr val="0070C0"/>
                </a:solidFill>
              </a:rPr>
              <a:t> &lt;- </a:t>
            </a:r>
            <a:r>
              <a:rPr lang="en-US" altLang="ja-JP" sz="2000" dirty="0" err="1">
                <a:solidFill>
                  <a:srgbClr val="0070C0"/>
                </a:solidFill>
              </a:rPr>
              <a:t>inla.stack</a:t>
            </a:r>
            <a:r>
              <a:rPr lang="en-US" altLang="ja-JP" sz="2000" dirty="0">
                <a:solidFill>
                  <a:srgbClr val="0070C0"/>
                </a:solidFill>
              </a:rPr>
              <a:t>(data = list(y = </a:t>
            </a:r>
            <a:r>
              <a:rPr lang="en-US" altLang="ja-JP" sz="2000" dirty="0" err="1">
                <a:solidFill>
                  <a:srgbClr val="0070C0"/>
                </a:solidFill>
              </a:rPr>
              <a:t>y.pp.c</a:t>
            </a:r>
            <a:r>
              <a:rPr lang="en-US" altLang="ja-JP" sz="2000" dirty="0">
                <a:solidFill>
                  <a:srgbClr val="0070C0"/>
                </a:solidFill>
              </a:rPr>
              <a:t>, e = </a:t>
            </a:r>
            <a:r>
              <a:rPr lang="en-US" altLang="ja-JP" sz="2000" dirty="0" err="1">
                <a:solidFill>
                  <a:srgbClr val="0070C0"/>
                </a:solidFill>
              </a:rPr>
              <a:t>e.pp.c</a:t>
            </a:r>
            <a:r>
              <a:rPr lang="en-US" altLang="ja-JP" sz="2000" dirty="0">
                <a:solidFill>
                  <a:srgbClr val="0070C0"/>
                </a:solidFill>
              </a:rPr>
              <a:t>),</a:t>
            </a:r>
            <a:r>
              <a:rPr lang="ja-JP" altLang="en-US" sz="2000" dirty="0">
                <a:solidFill>
                  <a:srgbClr val="0070C0"/>
                </a:solidFill>
              </a:rPr>
              <a:t> </a:t>
            </a:r>
            <a:r>
              <a:rPr lang="en-US" altLang="ja-JP" sz="2000" dirty="0">
                <a:solidFill>
                  <a:srgbClr val="0070C0"/>
                </a:solidFill>
              </a:rPr>
              <a:t>A = list(1, </a:t>
            </a:r>
            <a:r>
              <a:rPr lang="en-US" altLang="ja-JP" sz="2000" dirty="0" err="1">
                <a:solidFill>
                  <a:srgbClr val="0070C0"/>
                </a:solidFill>
              </a:rPr>
              <a:t>A.pp.c</a:t>
            </a:r>
            <a:r>
              <a:rPr lang="en-US" altLang="ja-JP" sz="2000" dirty="0">
                <a:solidFill>
                  <a:srgbClr val="0070C0"/>
                </a:solidFill>
              </a:rPr>
              <a:t>),</a:t>
            </a:r>
          </a:p>
          <a:p>
            <a:pPr marL="0" indent="0">
              <a:buNone/>
            </a:pPr>
            <a:r>
              <a:rPr lang="en-US" altLang="ja-JP" sz="2000" dirty="0">
                <a:solidFill>
                  <a:srgbClr val="0070C0"/>
                </a:solidFill>
              </a:rPr>
              <a:t>                  effects = list(list(b0 = 1, covariate = covariate), list(</a:t>
            </a:r>
            <a:r>
              <a:rPr lang="en-US" altLang="ja-JP" sz="2000" dirty="0" err="1">
                <a:solidFill>
                  <a:srgbClr val="0070C0"/>
                </a:solidFill>
              </a:rPr>
              <a:t>i</a:t>
            </a:r>
            <a:r>
              <a:rPr lang="en-US" altLang="ja-JP" sz="2000" dirty="0">
                <a:solidFill>
                  <a:srgbClr val="0070C0"/>
                </a:solidFill>
              </a:rPr>
              <a:t> = 1:nv)), tag = '</a:t>
            </a:r>
            <a:r>
              <a:rPr lang="en-US" altLang="ja-JP" sz="2000" dirty="0" err="1">
                <a:solidFill>
                  <a:srgbClr val="0070C0"/>
                </a:solidFill>
              </a:rPr>
              <a:t>pp.c</a:t>
            </a:r>
            <a:r>
              <a:rPr lang="en-US" altLang="ja-JP" sz="2000" dirty="0">
                <a:solidFill>
                  <a:srgbClr val="0070C0"/>
                </a:solidFill>
              </a:rPr>
              <a:t>’)</a:t>
            </a:r>
          </a:p>
          <a:p>
            <a:pPr marL="0" indent="0">
              <a:buNone/>
            </a:pPr>
            <a:r>
              <a:rPr lang="en-US" altLang="ja-JP" sz="2000" dirty="0">
                <a:solidFill>
                  <a:srgbClr val="0070C0"/>
                </a:solidFill>
              </a:rPr>
              <a:t>pp.c.res &lt;- </a:t>
            </a:r>
            <a:r>
              <a:rPr lang="en-US" altLang="ja-JP" sz="2000" dirty="0" err="1">
                <a:solidFill>
                  <a:srgbClr val="0070C0"/>
                </a:solidFill>
              </a:rPr>
              <a:t>inla</a:t>
            </a:r>
            <a:r>
              <a:rPr lang="en-US" altLang="ja-JP" sz="2000" dirty="0">
                <a:solidFill>
                  <a:srgbClr val="0070C0"/>
                </a:solidFill>
              </a:rPr>
              <a:t>(y ~ 0 + b0 + covariate + f(</a:t>
            </a:r>
            <a:r>
              <a:rPr lang="en-US" altLang="ja-JP" sz="2000" dirty="0" err="1">
                <a:solidFill>
                  <a:srgbClr val="0070C0"/>
                </a:solidFill>
              </a:rPr>
              <a:t>i</a:t>
            </a:r>
            <a:r>
              <a:rPr lang="en-US" altLang="ja-JP" sz="2000" dirty="0">
                <a:solidFill>
                  <a:srgbClr val="0070C0"/>
                </a:solidFill>
              </a:rPr>
              <a:t>, model = </a:t>
            </a:r>
            <a:r>
              <a:rPr lang="en-US" altLang="ja-JP" sz="2000" dirty="0" err="1">
                <a:solidFill>
                  <a:srgbClr val="0070C0"/>
                </a:solidFill>
              </a:rPr>
              <a:t>spde</a:t>
            </a:r>
            <a:r>
              <a:rPr lang="en-US" altLang="ja-JP" sz="2000" dirty="0">
                <a:solidFill>
                  <a:srgbClr val="0070C0"/>
                </a:solidFill>
              </a:rPr>
              <a:t>), </a:t>
            </a:r>
          </a:p>
          <a:p>
            <a:pPr marL="0" indent="0">
              <a:buNone/>
            </a:pPr>
            <a:r>
              <a:rPr lang="en-US" altLang="ja-JP" sz="2000" dirty="0">
                <a:solidFill>
                  <a:srgbClr val="0070C0"/>
                </a:solidFill>
              </a:rPr>
              <a:t>                   family = '</a:t>
            </a:r>
            <a:r>
              <a:rPr lang="en-US" altLang="ja-JP" sz="2000" dirty="0" err="1">
                <a:solidFill>
                  <a:srgbClr val="0070C0"/>
                </a:solidFill>
              </a:rPr>
              <a:t>poisson</a:t>
            </a:r>
            <a:r>
              <a:rPr lang="en-US" altLang="ja-JP" sz="2000" dirty="0">
                <a:solidFill>
                  <a:srgbClr val="0070C0"/>
                </a:solidFill>
              </a:rPr>
              <a:t>’,  data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stk.pp.c</a:t>
            </a:r>
            <a:r>
              <a:rPr lang="en-US" altLang="ja-JP" sz="2000" dirty="0">
                <a:solidFill>
                  <a:srgbClr val="0070C0"/>
                </a:solidFill>
              </a:rPr>
              <a:t>),</a:t>
            </a:r>
          </a:p>
          <a:p>
            <a:pPr marL="0" indent="0">
              <a:buNone/>
            </a:pPr>
            <a:r>
              <a:rPr lang="en-US" altLang="ja-JP" sz="2000" dirty="0">
                <a:solidFill>
                  <a:srgbClr val="0070C0"/>
                </a:solidFill>
              </a:rPr>
              <a:t>                   </a:t>
            </a:r>
            <a:r>
              <a:rPr lang="en-US" altLang="ja-JP" sz="2000" dirty="0" err="1">
                <a:solidFill>
                  <a:srgbClr val="0070C0"/>
                </a:solidFill>
              </a:rPr>
              <a:t>control.predictor</a:t>
            </a:r>
            <a:r>
              <a:rPr lang="en-US" altLang="ja-JP" sz="2000" dirty="0">
                <a:solidFill>
                  <a:srgbClr val="0070C0"/>
                </a:solidFill>
              </a:rPr>
              <a:t> = list(A = </a:t>
            </a:r>
            <a:r>
              <a:rPr lang="en-US" altLang="ja-JP" sz="2000" dirty="0" err="1">
                <a:solidFill>
                  <a:srgbClr val="0070C0"/>
                </a:solidFill>
              </a:rPr>
              <a:t>inla.stack.A</a:t>
            </a:r>
            <a:r>
              <a:rPr lang="en-US" altLang="ja-JP" sz="2000" dirty="0">
                <a:solidFill>
                  <a:srgbClr val="0070C0"/>
                </a:solidFill>
              </a:rPr>
              <a:t>(</a:t>
            </a:r>
            <a:r>
              <a:rPr lang="en-US" altLang="ja-JP" sz="2000" dirty="0" err="1">
                <a:solidFill>
                  <a:srgbClr val="0070C0"/>
                </a:solidFill>
              </a:rPr>
              <a:t>stk.pp.c</a:t>
            </a:r>
            <a:r>
              <a:rPr lang="en-US" altLang="ja-JP" sz="2000" dirty="0">
                <a:solidFill>
                  <a:srgbClr val="0070C0"/>
                </a:solidFill>
              </a:rPr>
              <a:t>)),</a:t>
            </a:r>
          </a:p>
          <a:p>
            <a:pPr marL="0" indent="0">
              <a:buNone/>
            </a:pPr>
            <a:r>
              <a:rPr lang="en-US" altLang="ja-JP" sz="2000" dirty="0">
                <a:solidFill>
                  <a:srgbClr val="0070C0"/>
                </a:solidFill>
              </a:rPr>
              <a:t>                   E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stk.pp.c</a:t>
            </a:r>
            <a:r>
              <a:rPr lang="en-US" altLang="ja-JP" sz="2000" dirty="0">
                <a:solidFill>
                  <a:srgbClr val="0070C0"/>
                </a:solidFill>
              </a:rPr>
              <a:t>)$e)</a:t>
            </a:r>
          </a:p>
          <a:p>
            <a:pPr marL="0" indent="0">
              <a:buNone/>
            </a:pPr>
            <a:r>
              <a:rPr lang="en-US" altLang="ja-JP" sz="2000" dirty="0" err="1">
                <a:solidFill>
                  <a:srgbClr val="0070C0"/>
                </a:solidFill>
              </a:rPr>
              <a:t>pp.c.res$summary.hyperpar</a:t>
            </a:r>
            <a:endParaRPr lang="en-US" altLang="ja-JP" sz="2000" dirty="0">
              <a:solidFill>
                <a:srgbClr val="0070C0"/>
              </a:solidFill>
            </a:endParaRPr>
          </a:p>
        </p:txBody>
      </p:sp>
      <p:graphicFrame>
        <p:nvGraphicFramePr>
          <p:cNvPr id="4" name="表 4">
            <a:extLst>
              <a:ext uri="{FF2B5EF4-FFF2-40B4-BE49-F238E27FC236}">
                <a16:creationId xmlns:a16="http://schemas.microsoft.com/office/drawing/2014/main" id="{381AF3AD-1DDF-464B-8453-D246975C0BA5}"/>
              </a:ext>
            </a:extLst>
          </p:cNvPr>
          <p:cNvGraphicFramePr>
            <a:graphicFrameLocks noGrp="1"/>
          </p:cNvGraphicFramePr>
          <p:nvPr>
            <p:extLst>
              <p:ext uri="{D42A27DB-BD31-4B8C-83A1-F6EECF244321}">
                <p14:modId xmlns:p14="http://schemas.microsoft.com/office/powerpoint/2010/main" val="1607066306"/>
              </p:ext>
            </p:extLst>
          </p:nvPr>
        </p:nvGraphicFramePr>
        <p:xfrm>
          <a:off x="838198" y="4881315"/>
          <a:ext cx="5923842" cy="1920240"/>
        </p:xfrm>
        <a:graphic>
          <a:graphicData uri="http://schemas.openxmlformats.org/drawingml/2006/table">
            <a:tbl>
              <a:tblPr firstRow="1" bandRow="1">
                <a:tableStyleId>{073A0DAA-6AF3-43AB-8588-CEC1D06C72B9}</a:tableStyleId>
              </a:tblPr>
              <a:tblGrid>
                <a:gridCol w="1013176">
                  <a:extLst>
                    <a:ext uri="{9D8B030D-6E8A-4147-A177-3AD203B41FA5}">
                      <a16:colId xmlns:a16="http://schemas.microsoft.com/office/drawing/2014/main" val="2134612803"/>
                    </a:ext>
                  </a:extLst>
                </a:gridCol>
                <a:gridCol w="801511">
                  <a:extLst>
                    <a:ext uri="{9D8B030D-6E8A-4147-A177-3AD203B41FA5}">
                      <a16:colId xmlns:a16="http://schemas.microsoft.com/office/drawing/2014/main" val="1701857020"/>
                    </a:ext>
                  </a:extLst>
                </a:gridCol>
                <a:gridCol w="843482">
                  <a:extLst>
                    <a:ext uri="{9D8B030D-6E8A-4147-A177-3AD203B41FA5}">
                      <a16:colId xmlns:a16="http://schemas.microsoft.com/office/drawing/2014/main" val="142006084"/>
                    </a:ext>
                  </a:extLst>
                </a:gridCol>
                <a:gridCol w="802674">
                  <a:extLst>
                    <a:ext uri="{9D8B030D-6E8A-4147-A177-3AD203B41FA5}">
                      <a16:colId xmlns:a16="http://schemas.microsoft.com/office/drawing/2014/main" val="1589825567"/>
                    </a:ext>
                  </a:extLst>
                </a:gridCol>
                <a:gridCol w="813669">
                  <a:extLst>
                    <a:ext uri="{9D8B030D-6E8A-4147-A177-3AD203B41FA5}">
                      <a16:colId xmlns:a16="http://schemas.microsoft.com/office/drawing/2014/main" val="1628920297"/>
                    </a:ext>
                  </a:extLst>
                </a:gridCol>
                <a:gridCol w="876290">
                  <a:extLst>
                    <a:ext uri="{9D8B030D-6E8A-4147-A177-3AD203B41FA5}">
                      <a16:colId xmlns:a16="http://schemas.microsoft.com/office/drawing/2014/main" val="725531992"/>
                    </a:ext>
                  </a:extLst>
                </a:gridCol>
                <a:gridCol w="773040">
                  <a:extLst>
                    <a:ext uri="{9D8B030D-6E8A-4147-A177-3AD203B41FA5}">
                      <a16:colId xmlns:a16="http://schemas.microsoft.com/office/drawing/2014/main" val="559823962"/>
                    </a:ext>
                  </a:extLst>
                </a:gridCol>
              </a:tblGrid>
              <a:tr h="370840">
                <a:tc>
                  <a:txBody>
                    <a:bodyPr/>
                    <a:lstStyle/>
                    <a:p>
                      <a:pPr algn="l"/>
                      <a:r>
                        <a:rPr kumimoji="1" lang="en-US" altLang="ja-JP" b="0">
                          <a:solidFill>
                            <a:srgbClr val="0070C0"/>
                          </a:solidFill>
                        </a:rPr>
                        <a: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mean</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sd </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0.025quant </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0.5 quant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0.975quant</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mode</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6066911"/>
                  </a:ext>
                </a:extLst>
              </a:tr>
              <a:tr h="370840">
                <a:tc>
                  <a:txBody>
                    <a:bodyPr/>
                    <a:lstStyle/>
                    <a:p>
                      <a:pPr algn="ctr"/>
                      <a:r>
                        <a:rPr kumimoji="1" lang="en-US" altLang="ja-JP" b="0" dirty="0">
                          <a:solidFill>
                            <a:srgbClr val="0070C0"/>
                          </a:solidFill>
                        </a:rPr>
                        <a:t>#Range for </a:t>
                      </a:r>
                      <a:r>
                        <a:rPr kumimoji="1" lang="en-US" altLang="ja-JP" b="0" dirty="0" err="1">
                          <a:solidFill>
                            <a:srgbClr val="0070C0"/>
                          </a:solidFill>
                        </a:rPr>
                        <a:t>i</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2.196</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1.38</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0.651</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1.846</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5.804</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1.344</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980330"/>
                  </a:ext>
                </a:extLst>
              </a:tr>
              <a:tr h="370840">
                <a:tc>
                  <a:txBody>
                    <a:bodyPr/>
                    <a:lstStyle/>
                    <a:p>
                      <a:pPr algn="ctr"/>
                      <a:r>
                        <a:rPr kumimoji="1" lang="en-US" altLang="ja-JP" b="0">
                          <a:solidFill>
                            <a:srgbClr val="0070C0"/>
                          </a:solidFill>
                        </a:rPr>
                        <a:t>#Stdev for i</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rgbClr val="0070C0"/>
                          </a:solidFill>
                        </a:rPr>
                        <a:t>0.404</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0.14</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0.188</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0.385</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a:solidFill>
                            <a:srgbClr val="0070C0"/>
                          </a:solidFill>
                        </a:rPr>
                        <a:t>0.733</a:t>
                      </a:r>
                      <a:endParaRPr kumimoji="1" lang="ja-JP" altLang="en-US" b="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rgbClr val="0070C0"/>
                          </a:solidFill>
                        </a:rPr>
                        <a:t>0.347</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951620"/>
                  </a:ext>
                </a:extLst>
              </a:tr>
            </a:tbl>
          </a:graphicData>
        </a:graphic>
      </p:graphicFrame>
      <p:pic>
        <p:nvPicPr>
          <p:cNvPr id="5" name="図 4">
            <a:extLst>
              <a:ext uri="{FF2B5EF4-FFF2-40B4-BE49-F238E27FC236}">
                <a16:creationId xmlns:a16="http://schemas.microsoft.com/office/drawing/2014/main" id="{33EBA283-525D-490A-8387-B9F62B927112}"/>
              </a:ext>
            </a:extLst>
          </p:cNvPr>
          <p:cNvPicPr>
            <a:picLocks noChangeAspect="1"/>
          </p:cNvPicPr>
          <p:nvPr/>
        </p:nvPicPr>
        <p:blipFill>
          <a:blip r:embed="rId3"/>
          <a:stretch>
            <a:fillRect/>
          </a:stretch>
        </p:blipFill>
        <p:spPr>
          <a:xfrm>
            <a:off x="8489242" y="2954262"/>
            <a:ext cx="3454400" cy="3790673"/>
          </a:xfrm>
          <a:prstGeom prst="rect">
            <a:avLst/>
          </a:prstGeom>
        </p:spPr>
      </p:pic>
    </p:spTree>
    <p:extLst>
      <p:ext uri="{BB962C8B-B14F-4D97-AF65-F5344CB8AC3E}">
        <p14:creationId xmlns:p14="http://schemas.microsoft.com/office/powerpoint/2010/main" val="347512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a:t>4.3</a:t>
            </a:r>
            <a:r>
              <a:rPr lang="ja-JP" altLang="en-US"/>
              <a:t>　</a:t>
            </a:r>
            <a:r>
              <a:rPr lang="en-US" altLang="ja-JP"/>
              <a:t>preferential sampling</a:t>
            </a:r>
            <a:r>
              <a:rPr lang="ja-JP" altLang="en-US"/>
              <a:t>を用いた</a:t>
            </a:r>
            <a:br>
              <a:rPr lang="en-US" altLang="ja-JP"/>
            </a:br>
            <a:r>
              <a:rPr lang="en-US" altLang="ja-JP"/>
              <a:t>	</a:t>
            </a:r>
            <a:r>
              <a:rPr lang="ja-JP" altLang="en-US"/>
              <a:t>地球統計学的な推論</a:t>
            </a:r>
            <a:endParaRPr lang="ja-JP" altLang="ja-JP"/>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838198" y="1783643"/>
                <a:ext cx="11186162" cy="4922873"/>
              </a:xfrm>
            </p:spPr>
            <p:txBody>
              <a:bodyPr>
                <a:normAutofit fontScale="92500"/>
              </a:bodyPr>
              <a:lstStyle/>
              <a:p>
                <a:r>
                  <a:rPr lang="en-US" altLang="ja-JP" sz="3000" dirty="0"/>
                  <a:t>preferential sampling</a:t>
                </a:r>
                <a:r>
                  <a:rPr lang="ja-JP" altLang="en-US" sz="3000" dirty="0"/>
                  <a:t>（優先サンプリング）：投下されるの努力量が結果の影響を受けているサンプリングのこと</a:t>
                </a:r>
                <a:endParaRPr lang="en-US" altLang="ja-JP" sz="3000" dirty="0"/>
              </a:p>
              <a:p>
                <a:r>
                  <a:rPr lang="ja-JP" altLang="en-US" sz="3000" dirty="0"/>
                  <a:t>実際の調査では、結果が出やすい所ほどサンプリングも多くなっていること、などが起こりうる</a:t>
                </a:r>
                <a:endParaRPr lang="en-US" altLang="ja-JP" sz="3000" dirty="0"/>
              </a:p>
              <a:p>
                <a:r>
                  <a:rPr lang="ja-JP" altLang="en-US" sz="3000" dirty="0"/>
                  <a:t>この問題について検討するため、まずデータに</a:t>
                </a:r>
                <a:r>
                  <a:rPr lang="en-US" altLang="ja-JP" sz="3000" dirty="0"/>
                  <a:t>preferential sampling</a:t>
                </a:r>
                <a:r>
                  <a:rPr lang="ja-JP" altLang="en-US" sz="3000" dirty="0"/>
                  <a:t>の問題があるかどうかを検証する</a:t>
                </a:r>
                <a:endParaRPr lang="en-US" altLang="ja-JP" sz="3000" dirty="0"/>
              </a:p>
              <a:p>
                <a:pPr lvl="1">
                  <a:buFont typeface="Wingdings" panose="05000000000000000000" pitchFamily="2" charset="2"/>
                  <a:buChar char="ü"/>
                </a:pPr>
                <a:r>
                  <a:rPr lang="ja-JP" altLang="en-US" sz="2800" dirty="0"/>
                  <a:t>点過程の線形予測子の仮定　→　</a:t>
                </a:r>
                <a14:m>
                  <m:oMath xmlns:m="http://schemas.openxmlformats.org/officeDocument/2006/math">
                    <m:sSubSup>
                      <m:sSubSupPr>
                        <m:ctrlPr>
                          <a:rPr lang="en-US" altLang="ja-JP" sz="2800" i="1" smtClean="0">
                            <a:latin typeface="Cambria Math" panose="02040503050406030204" pitchFamily="18" charset="0"/>
                          </a:rPr>
                        </m:ctrlPr>
                      </m:sSubSupPr>
                      <m:e>
                        <m:r>
                          <a:rPr lang="ja-JP" altLang="en-US" sz="2800" i="1" smtClean="0">
                            <a:latin typeface="Cambria Math" panose="02040503050406030204" pitchFamily="18" charset="0"/>
                          </a:rPr>
                          <m:t>𝜂</m:t>
                        </m:r>
                      </m:e>
                      <m:sub>
                        <m:r>
                          <a:rPr lang="en-US" altLang="ja-JP" sz="2800" b="0" i="1" smtClean="0">
                            <a:latin typeface="Cambria Math" panose="02040503050406030204" pitchFamily="18" charset="0"/>
                          </a:rPr>
                          <m:t>𝑖</m:t>
                        </m:r>
                      </m:sub>
                      <m:sup>
                        <m:r>
                          <a:rPr lang="en-US" altLang="ja-JP" sz="2800" b="0" i="1" smtClean="0">
                            <a:latin typeface="Cambria Math" panose="02040503050406030204" pitchFamily="18" charset="0"/>
                          </a:rPr>
                          <m:t>𝑝𝑝</m:t>
                        </m:r>
                      </m:sup>
                    </m:sSubSup>
                    <m:r>
                      <a:rPr lang="en-US" altLang="ja-JP" sz="2800" i="1" smtClean="0">
                        <a:latin typeface="Cambria Math" panose="02040503050406030204" pitchFamily="18" charset="0"/>
                        <a:ea typeface="Cambria Math" panose="02040503050406030204" pitchFamily="18" charset="0"/>
                      </a:rPr>
                      <m:t>=</m:t>
                    </m:r>
                    <m:sSubSup>
                      <m:sSubSupPr>
                        <m:ctrlPr>
                          <a:rPr lang="en-US" altLang="ja-JP" sz="2800" i="1" smtClean="0">
                            <a:latin typeface="Cambria Math" panose="02040503050406030204" pitchFamily="18" charset="0"/>
                            <a:ea typeface="Cambria Math" panose="02040503050406030204" pitchFamily="18" charset="0"/>
                          </a:rPr>
                        </m:ctrlPr>
                      </m:sSubSupPr>
                      <m:e>
                        <m:r>
                          <a:rPr lang="ja-JP" altLang="en-US" sz="2800" i="1" smtClean="0">
                            <a:latin typeface="Cambria Math" panose="02040503050406030204" pitchFamily="18" charset="0"/>
                            <a:ea typeface="Cambria Math" panose="02040503050406030204" pitchFamily="18" charset="0"/>
                          </a:rPr>
                          <m:t>𝛽</m:t>
                        </m:r>
                      </m:e>
                      <m:sub>
                        <m:r>
                          <a:rPr lang="en-US" altLang="ja-JP" sz="2800" b="0" i="1" smtClean="0">
                            <a:latin typeface="Cambria Math" panose="02040503050406030204" pitchFamily="18" charset="0"/>
                            <a:ea typeface="Cambria Math" panose="02040503050406030204" pitchFamily="18" charset="0"/>
                          </a:rPr>
                          <m:t>0</m:t>
                        </m:r>
                      </m:sub>
                      <m:sup>
                        <m:r>
                          <a:rPr lang="en-US" altLang="ja-JP" sz="2800" b="0" i="1" smtClean="0">
                            <a:latin typeface="Cambria Math" panose="02040503050406030204" pitchFamily="18" charset="0"/>
                            <a:ea typeface="Cambria Math" panose="02040503050406030204" pitchFamily="18" charset="0"/>
                          </a:rPr>
                          <m:t>𝑝𝑝</m:t>
                        </m:r>
                      </m:sup>
                    </m:sSubSup>
                    <m:r>
                      <a:rPr lang="en-US" altLang="ja-JP" sz="2800" i="1" smtClean="0">
                        <a:latin typeface="Cambria Math" panose="02040503050406030204" pitchFamily="18" charset="0"/>
                        <a:ea typeface="Cambria Math" panose="02040503050406030204" pitchFamily="18" charset="0"/>
                      </a:rPr>
                      <m:t>+</m:t>
                    </m:r>
                    <m:sSub>
                      <m:sSubPr>
                        <m:ctrlPr>
                          <a:rPr lang="en-US" altLang="ja-JP" sz="2800" i="1" smtClean="0">
                            <a:latin typeface="Cambria Math" panose="02040503050406030204" pitchFamily="18" charset="0"/>
                            <a:ea typeface="Cambria Math" panose="02040503050406030204" pitchFamily="18" charset="0"/>
                          </a:rPr>
                        </m:ctrlPr>
                      </m:sSubPr>
                      <m:e>
                        <m:r>
                          <a:rPr lang="ja-JP" altLang="en-US" sz="2800" i="1" smtClean="0">
                            <a:latin typeface="Cambria Math" panose="02040503050406030204" pitchFamily="18" charset="0"/>
                            <a:ea typeface="Cambria Math" panose="02040503050406030204" pitchFamily="18" charset="0"/>
                          </a:rPr>
                          <m:t>𝜇</m:t>
                        </m:r>
                      </m:e>
                      <m:sub>
                        <m:r>
                          <a:rPr lang="en-US" altLang="ja-JP" sz="2800" b="0" i="1" smtClean="0">
                            <a:latin typeface="Cambria Math" panose="02040503050406030204" pitchFamily="18" charset="0"/>
                            <a:ea typeface="Cambria Math" panose="02040503050406030204" pitchFamily="18" charset="0"/>
                          </a:rPr>
                          <m:t>𝑖</m:t>
                        </m:r>
                      </m:sub>
                    </m:sSub>
                  </m:oMath>
                </a14:m>
                <a:endParaRPr lang="en-US" altLang="ja-JP" sz="2800" dirty="0"/>
              </a:p>
              <a:p>
                <a:pPr lvl="1">
                  <a:buFont typeface="Wingdings" panose="05000000000000000000" pitchFamily="2" charset="2"/>
                  <a:buChar char="ü"/>
                </a:pPr>
                <a:r>
                  <a:rPr lang="ja-JP" altLang="en-US" sz="2800" dirty="0"/>
                  <a:t>観測についての線形予測子は潜在ガウスランダム場の関数</a:t>
                </a:r>
                <a:endParaRPr lang="en-US" altLang="ja-JP" sz="2800" dirty="0"/>
              </a:p>
              <a:p>
                <a:pPr marL="457200" lvl="1" indent="0">
                  <a:buNone/>
                </a:pPr>
                <a:r>
                  <a:rPr lang="ja-JP" altLang="en-US" sz="2800" dirty="0"/>
                  <a:t>　</a:t>
                </a:r>
                <a:r>
                  <a:rPr lang="ja-JP" altLang="en-US" sz="2400" dirty="0"/>
                  <a:t>　→　</a:t>
                </a:r>
                <a:r>
                  <a:rPr lang="en-US" altLang="ja-JP" sz="2400" dirty="0"/>
                  <a:t> </a:t>
                </a:r>
                <a14:m>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𝜂</m:t>
                        </m:r>
                      </m:e>
                      <m:sub>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𝑦</m:t>
                        </m:r>
                      </m:sup>
                    </m:sSubSup>
                    <m:r>
                      <a:rPr lang="en-US" altLang="ja-JP" sz="2400" i="1" smtClean="0">
                        <a:latin typeface="Cambria Math" panose="02040503050406030204" pitchFamily="18" charset="0"/>
                        <a:ea typeface="Cambria Math" panose="02040503050406030204" pitchFamily="18" charset="0"/>
                      </a:rPr>
                      <m:t>=</m:t>
                    </m:r>
                    <m:sSubSup>
                      <m:sSubSupPr>
                        <m:ctrlPr>
                          <a:rPr lang="en-US" altLang="ja-JP" sz="2400" i="1" smtClean="0">
                            <a:latin typeface="Cambria Math" panose="02040503050406030204" pitchFamily="18" charset="0"/>
                            <a:ea typeface="Cambria Math" panose="02040503050406030204" pitchFamily="18" charset="0"/>
                          </a:rPr>
                        </m:ctrlPr>
                      </m:sSubSupPr>
                      <m:e>
                        <m:r>
                          <a:rPr lang="ja-JP" altLang="en-US" sz="2400" i="1" smtClean="0">
                            <a:latin typeface="Cambria Math" panose="02040503050406030204" pitchFamily="18" charset="0"/>
                            <a:ea typeface="Cambria Math" panose="02040503050406030204" pitchFamily="18" charset="0"/>
                          </a:rPr>
                          <m:t>𝛽</m:t>
                        </m:r>
                      </m:e>
                      <m:sub>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𝑦</m:t>
                        </m:r>
                      </m:sup>
                    </m:sSubSup>
                    <m:r>
                      <a:rPr lang="en-US" altLang="ja-JP" sz="2400" i="1" smtClean="0">
                        <a:latin typeface="Cambria Math" panose="02040503050406030204" pitchFamily="18" charset="0"/>
                        <a:ea typeface="Cambria Math" panose="02040503050406030204" pitchFamily="18" charset="0"/>
                      </a:rPr>
                      <m:t>+</m:t>
                    </m:r>
                    <m:r>
                      <a:rPr lang="ja-JP" altLang="en-US" sz="2400" i="1" smtClean="0">
                        <a:latin typeface="Cambria Math" panose="02040503050406030204" pitchFamily="18" charset="0"/>
                        <a:ea typeface="Cambria Math" panose="02040503050406030204" pitchFamily="18" charset="0"/>
                      </a:rPr>
                      <m:t>𝛽</m:t>
                    </m:r>
                    <m:sSub>
                      <m:sSubPr>
                        <m:ctrlPr>
                          <a:rPr lang="en-US" altLang="ja-JP" sz="2400" i="1" smtClean="0">
                            <a:latin typeface="Cambria Math" panose="02040503050406030204" pitchFamily="18" charset="0"/>
                            <a:ea typeface="Cambria Math" panose="02040503050406030204" pitchFamily="18" charset="0"/>
                          </a:rPr>
                        </m:ctrlPr>
                      </m:sSubPr>
                      <m:e>
                        <m:r>
                          <a:rPr lang="ja-JP" altLang="en-US" sz="2400" i="1" smtClean="0">
                            <a:latin typeface="Cambria Math" panose="02040503050406030204" pitchFamily="18" charset="0"/>
                            <a:ea typeface="Cambria Math" panose="02040503050406030204" pitchFamily="18" charset="0"/>
                          </a:rPr>
                          <m:t>𝜇</m:t>
                        </m:r>
                      </m:e>
                      <m:sub>
                        <m:r>
                          <a:rPr lang="en-US" altLang="ja-JP" sz="2400" b="0" i="1" smtClean="0">
                            <a:latin typeface="Cambria Math" panose="02040503050406030204" pitchFamily="18" charset="0"/>
                            <a:ea typeface="Cambria Math" panose="02040503050406030204" pitchFamily="18" charset="0"/>
                          </a:rPr>
                          <m:t>𝑖</m:t>
                        </m:r>
                      </m:sub>
                    </m:sSub>
                  </m:oMath>
                </a14:m>
                <a:r>
                  <a:rPr lang="en-US" altLang="ja-JP" sz="2400" dirty="0"/>
                  <a:t> </a:t>
                </a:r>
                <a:r>
                  <a:rPr lang="ja-JP" altLang="en-US" sz="2400" dirty="0"/>
                  <a:t>　</a:t>
                </a:r>
                <a:r>
                  <a:rPr lang="ja-JP" altLang="en-US" dirty="0"/>
                  <a:t>ここで、</a:t>
                </a:r>
                <a:r>
                  <a:rPr lang="en-US" altLang="ja-JP" dirty="0"/>
                  <a:t>β</a:t>
                </a:r>
                <a:r>
                  <a:rPr lang="en-US" altLang="ja-JP" i="1" baseline="30000" dirty="0"/>
                  <a:t>y</a:t>
                </a:r>
                <a:r>
                  <a:rPr lang="en-US" altLang="ja-JP" baseline="-25000" dirty="0"/>
                  <a:t>0</a:t>
                </a:r>
                <a:r>
                  <a:rPr lang="ja-JP" altLang="en-US" dirty="0"/>
                  <a:t>は観測の切片</a:t>
                </a:r>
                <a:r>
                  <a:rPr lang="en-US" altLang="ja-JP" dirty="0"/>
                  <a:t>, β</a:t>
                </a:r>
                <a:r>
                  <a:rPr lang="ja-JP" altLang="en-US" dirty="0"/>
                  <a:t>は共有の乱数場の重み</a:t>
                </a:r>
                <a:endParaRPr lang="en-US" altLang="ja-JP" sz="2200" dirty="0"/>
              </a:p>
              <a:p>
                <a:r>
                  <a:rPr lang="ja-JP" altLang="en-US" sz="3000" dirty="0"/>
                  <a:t>この共同の尤度の推定のために、点パターンのシミュレートと観測のシミュレートにおいては、同じ基礎となる空間場を使用する</a:t>
                </a:r>
                <a:endParaRPr lang="en-US" altLang="ja-JP" sz="3000" dirty="0"/>
              </a:p>
            </p:txBody>
          </p:sp>
        </mc:Choice>
        <mc:Fallback>
          <p:sp>
            <p:nvSpPr>
              <p:cNvPr id="3" name="コンテンツ プレースホルダー 2">
                <a:extLst>
                  <a:ext uri="{FF2B5EF4-FFF2-40B4-BE49-F238E27FC236}">
                    <a16:creationId xmlns:a16="http://schemas.microsoft.com/office/drawing/2014/main" id="{647B2A91-71AD-4D17-89C6-B033198BD924}"/>
                  </a:ext>
                </a:extLst>
              </p:cNvPr>
              <p:cNvSpPr>
                <a:spLocks noGrp="1" noRot="1" noChangeAspect="1" noMove="1" noResize="1" noEditPoints="1" noAdjustHandles="1" noChangeArrowheads="1" noChangeShapeType="1" noTextEdit="1"/>
              </p:cNvSpPr>
              <p:nvPr>
                <p:ph idx="1"/>
              </p:nvPr>
            </p:nvSpPr>
            <p:spPr>
              <a:xfrm>
                <a:off x="838198" y="1783643"/>
                <a:ext cx="11186162" cy="4922873"/>
              </a:xfrm>
              <a:blipFill>
                <a:blip r:embed="rId3"/>
                <a:stretch>
                  <a:fillRect l="-926" t="-2107" b="-21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7640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a:t>4.3</a:t>
            </a:r>
            <a:r>
              <a:rPr lang="ja-JP" altLang="en-US"/>
              <a:t>　</a:t>
            </a:r>
            <a:r>
              <a:rPr lang="en-US" altLang="ja-JP"/>
              <a:t>preferential sampling</a:t>
            </a:r>
            <a:r>
              <a:rPr lang="ja-JP" altLang="en-US"/>
              <a:t>を用いた</a:t>
            </a:r>
            <a:br>
              <a:rPr lang="en-US" altLang="ja-JP"/>
            </a:br>
            <a:r>
              <a:rPr lang="en-US" altLang="ja-JP"/>
              <a:t>	</a:t>
            </a:r>
            <a:r>
              <a:rPr lang="ja-JP" altLang="en-US"/>
              <a:t>地球統計学的な推論</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723318"/>
            <a:ext cx="11291712" cy="4922873"/>
          </a:xfrm>
        </p:spPr>
        <p:txBody>
          <a:bodyPr>
            <a:normAutofit fontScale="85000" lnSpcReduction="20000"/>
          </a:bodyPr>
          <a:lstStyle/>
          <a:p>
            <a:r>
              <a:rPr lang="ja-JP" altLang="en-US" sz="3000" dirty="0"/>
              <a:t>点パターンの位置の</a:t>
            </a:r>
            <a:r>
              <a:rPr lang="en-US" altLang="ja-JP" sz="3000" i="1" dirty="0">
                <a:latin typeface="Times New Roman" panose="02020603050405020304" pitchFamily="18" charset="0"/>
                <a:cs typeface="Times New Roman" panose="02020603050405020304" pitchFamily="18" charset="0"/>
              </a:rPr>
              <a:t>y</a:t>
            </a:r>
            <a:r>
              <a:rPr lang="ja-JP" altLang="en-US" sz="3000" dirty="0"/>
              <a:t>値には、最も近いグリッドの乱数場の値を使用</a:t>
            </a:r>
            <a:endParaRPr lang="en-US" altLang="ja-JP" sz="3000" dirty="0"/>
          </a:p>
          <a:p>
            <a:r>
              <a:rPr lang="ja-JP" altLang="en-US" sz="3000" dirty="0"/>
              <a:t>空間場の値は最も近いグリッド中心のものとする</a:t>
            </a:r>
            <a:endParaRPr lang="en-US" altLang="ja-JP" sz="3000" dirty="0"/>
          </a:p>
          <a:p>
            <a:pPr lvl="1">
              <a:buFont typeface="Wingdings" panose="05000000000000000000" pitchFamily="2" charset="2"/>
              <a:buChar char="ü"/>
            </a:pPr>
            <a:r>
              <a:rPr lang="ja-JP" altLang="en-US" sz="2400" dirty="0"/>
              <a:t>この値は平均０＋</a:t>
            </a:r>
            <a:r>
              <a:rPr lang="en-US" altLang="ja-JP" sz="2400" i="1" dirty="0"/>
              <a:t>β</a:t>
            </a:r>
            <a:r>
              <a:rPr lang="en-US" altLang="ja-JP" sz="2400" i="1" baseline="30000" dirty="0"/>
              <a:t>pp</a:t>
            </a:r>
            <a:r>
              <a:rPr lang="en-US" altLang="ja-JP" sz="2400" baseline="-25000" dirty="0"/>
              <a:t>0</a:t>
            </a:r>
            <a:r>
              <a:rPr lang="ja-JP" altLang="en-US" sz="2400" dirty="0"/>
              <a:t>（定義された切片）による潜在フィールド</a:t>
            </a:r>
            <a:endParaRPr lang="en-US" altLang="ja-JP" sz="2200" dirty="0"/>
          </a:p>
          <a:p>
            <a:pPr marL="0" indent="0">
              <a:buNone/>
            </a:pPr>
            <a:r>
              <a:rPr lang="en-US" altLang="ja-JP" sz="2000" dirty="0">
                <a:solidFill>
                  <a:srgbClr val="0070C0"/>
                </a:solidFill>
              </a:rPr>
              <a:t>z &lt;- log(t(</a:t>
            </a:r>
            <a:r>
              <a:rPr lang="en-US" altLang="ja-JP" sz="2000" dirty="0" err="1">
                <a:solidFill>
                  <a:srgbClr val="0070C0"/>
                </a:solidFill>
              </a:rPr>
              <a:t>Lam$v</a:t>
            </a:r>
            <a:r>
              <a:rPr lang="en-US" altLang="ja-JP" sz="2000" dirty="0">
                <a:solidFill>
                  <a:srgbClr val="0070C0"/>
                </a:solidFill>
              </a:rPr>
              <a:t>)[</a:t>
            </a:r>
            <a:r>
              <a:rPr lang="en-US" altLang="ja-JP" sz="2000" dirty="0" err="1">
                <a:solidFill>
                  <a:srgbClr val="0070C0"/>
                </a:solidFill>
              </a:rPr>
              <a:t>do.call</a:t>
            </a:r>
            <a:r>
              <a:rPr lang="en-US" altLang="ja-JP" sz="2000" dirty="0">
                <a:solidFill>
                  <a:srgbClr val="0070C0"/>
                </a:solidFill>
              </a:rPr>
              <a:t>('</a:t>
            </a:r>
            <a:r>
              <a:rPr lang="en-US" altLang="ja-JP" sz="2000" dirty="0" err="1">
                <a:solidFill>
                  <a:srgbClr val="0070C0"/>
                </a:solidFill>
              </a:rPr>
              <a:t>cbind</a:t>
            </a:r>
            <a:r>
              <a:rPr lang="en-US" altLang="ja-JP" sz="2000" dirty="0">
                <a:solidFill>
                  <a:srgbClr val="0070C0"/>
                </a:solidFill>
              </a:rPr>
              <a:t>',</a:t>
            </a:r>
            <a:r>
              <a:rPr lang="en-US" altLang="ja-JP" sz="2000" dirty="0" err="1">
                <a:solidFill>
                  <a:srgbClr val="0070C0"/>
                </a:solidFill>
              </a:rPr>
              <a:t>nearest.pixel</a:t>
            </a:r>
            <a:r>
              <a:rPr lang="en-US" altLang="ja-JP" sz="2000" dirty="0">
                <a:solidFill>
                  <a:srgbClr val="0070C0"/>
                </a:solidFill>
              </a:rPr>
              <a:t>(</a:t>
            </a:r>
            <a:r>
              <a:rPr lang="en-US" altLang="ja-JP" sz="2000" dirty="0" err="1">
                <a:solidFill>
                  <a:srgbClr val="0070C0"/>
                </a:solidFill>
              </a:rPr>
              <a:t>xy</a:t>
            </a:r>
            <a:r>
              <a:rPr lang="en-US" altLang="ja-JP" sz="2000" dirty="0">
                <a:solidFill>
                  <a:srgbClr val="0070C0"/>
                </a:solidFill>
              </a:rPr>
              <a:t>[, 1], </a:t>
            </a:r>
            <a:r>
              <a:rPr lang="en-US" altLang="ja-JP" sz="2000" dirty="0" err="1">
                <a:solidFill>
                  <a:srgbClr val="0070C0"/>
                </a:solidFill>
              </a:rPr>
              <a:t>xy</a:t>
            </a:r>
            <a:r>
              <a:rPr lang="en-US" altLang="ja-JP" sz="2000" dirty="0">
                <a:solidFill>
                  <a:srgbClr val="0070C0"/>
                </a:solidFill>
              </a:rPr>
              <a:t>[, 2], Lam))])	</a:t>
            </a:r>
          </a:p>
          <a:p>
            <a:pPr marL="0" indent="0">
              <a:buNone/>
            </a:pPr>
            <a:r>
              <a:rPr lang="en-US" altLang="ja-JP" sz="2000" dirty="0">
                <a:solidFill>
                  <a:srgbClr val="0070C0"/>
                </a:solidFill>
              </a:rPr>
              <a:t>summary(z)</a:t>
            </a:r>
          </a:p>
          <a:p>
            <a:pPr lvl="1"/>
            <a:endParaRPr lang="en-US" altLang="ja-JP" sz="2600" dirty="0"/>
          </a:p>
          <a:p>
            <a:pPr lvl="1"/>
            <a:endParaRPr lang="en-US" altLang="ja-JP" sz="2600" dirty="0"/>
          </a:p>
          <a:p>
            <a:pPr lvl="1"/>
            <a:endParaRPr lang="en-US" altLang="ja-JP" sz="2600" dirty="0"/>
          </a:p>
          <a:p>
            <a:r>
              <a:rPr lang="ja-JP" altLang="en-US" sz="3000" dirty="0"/>
              <a:t>応答変数は、異なる切片</a:t>
            </a:r>
            <a:r>
              <a:rPr lang="en-US" altLang="ja-JP" sz="3000" dirty="0"/>
              <a:t>β</a:t>
            </a:r>
            <a:r>
              <a:rPr lang="en-US" altLang="ja-JP" sz="3000" i="1" baseline="30000" dirty="0"/>
              <a:t>y</a:t>
            </a:r>
            <a:r>
              <a:rPr lang="en-US" altLang="ja-JP" sz="3000" baseline="-25000" dirty="0"/>
              <a:t>0</a:t>
            </a:r>
            <a:r>
              <a:rPr lang="ja-JP" altLang="en-US" sz="3000" dirty="0"/>
              <a:t>に、</a:t>
            </a:r>
            <a:r>
              <a:rPr lang="en-US" altLang="ja-JP" sz="3000" dirty="0"/>
              <a:t>1/β</a:t>
            </a:r>
            <a:r>
              <a:rPr lang="ja-JP" altLang="en-US" sz="3000" dirty="0"/>
              <a:t>を乗じた平均０の乱数場を加えたものと定義される</a:t>
            </a:r>
            <a:endParaRPr lang="en-US" altLang="ja-JP" sz="3000" dirty="0"/>
          </a:p>
          <a:p>
            <a:r>
              <a:rPr lang="en-US" altLang="ja-JP" sz="3000" dirty="0"/>
              <a:t>β</a:t>
            </a:r>
            <a:r>
              <a:rPr lang="ja-JP" altLang="en-US" sz="3000" dirty="0"/>
              <a:t>は点過程の位置の強度と応答変数との間の共有の乱数場上の重み</a:t>
            </a:r>
            <a:endParaRPr lang="en-US" altLang="ja-JP" sz="3000" dirty="0"/>
          </a:p>
          <a:p>
            <a:r>
              <a:rPr lang="en-US" altLang="ja-JP" sz="3000" dirty="0"/>
              <a:t>β&lt;0</a:t>
            </a:r>
            <a:r>
              <a:rPr lang="ja-JP" altLang="en-US" sz="3000" dirty="0"/>
              <a:t>の場合、観測地点が多いほど応答変数は低くなる</a:t>
            </a:r>
            <a:endParaRPr lang="en-US" altLang="ja-JP" sz="3000" dirty="0"/>
          </a:p>
          <a:p>
            <a:pPr lvl="1">
              <a:buFont typeface="Wingdings" panose="05000000000000000000" pitchFamily="2" charset="2"/>
              <a:buChar char="ü"/>
            </a:pPr>
            <a:r>
              <a:rPr lang="ja-JP" altLang="en-US" sz="3000" dirty="0"/>
              <a:t>このケースは、実際の場合では、低い値が予想される調査場所の観測回数が多くなる傾向がある場合に起こりうる</a:t>
            </a:r>
            <a:endParaRPr lang="ja-JP" altLang="en-US" sz="2600" dirty="0"/>
          </a:p>
          <a:p>
            <a:pPr marL="457200" lvl="1" indent="0">
              <a:buNone/>
            </a:pPr>
            <a:endParaRPr lang="en-US" altLang="ja-JP" sz="2600" dirty="0"/>
          </a:p>
        </p:txBody>
      </p:sp>
      <p:graphicFrame>
        <p:nvGraphicFramePr>
          <p:cNvPr id="7" name="表 4">
            <a:extLst>
              <a:ext uri="{FF2B5EF4-FFF2-40B4-BE49-F238E27FC236}">
                <a16:creationId xmlns:a16="http://schemas.microsoft.com/office/drawing/2014/main" id="{CFBE1B5F-9A00-4AC0-8CCB-7711E2AD72A6}"/>
              </a:ext>
            </a:extLst>
          </p:cNvPr>
          <p:cNvGraphicFramePr>
            <a:graphicFrameLocks noGrp="1"/>
          </p:cNvGraphicFramePr>
          <p:nvPr>
            <p:extLst>
              <p:ext uri="{D42A27DB-BD31-4B8C-83A1-F6EECF244321}">
                <p14:modId xmlns:p14="http://schemas.microsoft.com/office/powerpoint/2010/main" val="877400543"/>
              </p:ext>
            </p:extLst>
          </p:nvPr>
        </p:nvGraphicFramePr>
        <p:xfrm>
          <a:off x="900288" y="3448154"/>
          <a:ext cx="6903722" cy="736600"/>
        </p:xfrm>
        <a:graphic>
          <a:graphicData uri="http://schemas.openxmlformats.org/drawingml/2006/table">
            <a:tbl>
              <a:tblPr firstRow="1" bandRow="1">
                <a:tableStyleId>{073A0DAA-6AF3-43AB-8588-CEC1D06C72B9}</a:tableStyleId>
              </a:tblPr>
              <a:tblGrid>
                <a:gridCol w="853442">
                  <a:extLst>
                    <a:ext uri="{9D8B030D-6E8A-4147-A177-3AD203B41FA5}">
                      <a16:colId xmlns:a16="http://schemas.microsoft.com/office/drawing/2014/main" val="2134612803"/>
                    </a:ext>
                  </a:extLst>
                </a:gridCol>
                <a:gridCol w="868680">
                  <a:extLst>
                    <a:ext uri="{9D8B030D-6E8A-4147-A177-3AD203B41FA5}">
                      <a16:colId xmlns:a16="http://schemas.microsoft.com/office/drawing/2014/main" val="1701857020"/>
                    </a:ext>
                  </a:extLst>
                </a:gridCol>
                <a:gridCol w="1066800">
                  <a:extLst>
                    <a:ext uri="{9D8B030D-6E8A-4147-A177-3AD203B41FA5}">
                      <a16:colId xmlns:a16="http://schemas.microsoft.com/office/drawing/2014/main" val="142006084"/>
                    </a:ext>
                  </a:extLst>
                </a:gridCol>
                <a:gridCol w="1234440">
                  <a:extLst>
                    <a:ext uri="{9D8B030D-6E8A-4147-A177-3AD203B41FA5}">
                      <a16:colId xmlns:a16="http://schemas.microsoft.com/office/drawing/2014/main" val="1589825567"/>
                    </a:ext>
                  </a:extLst>
                </a:gridCol>
                <a:gridCol w="914400">
                  <a:extLst>
                    <a:ext uri="{9D8B030D-6E8A-4147-A177-3AD203B41FA5}">
                      <a16:colId xmlns:a16="http://schemas.microsoft.com/office/drawing/2014/main" val="1628920297"/>
                    </a:ext>
                  </a:extLst>
                </a:gridCol>
                <a:gridCol w="1036320">
                  <a:extLst>
                    <a:ext uri="{9D8B030D-6E8A-4147-A177-3AD203B41FA5}">
                      <a16:colId xmlns:a16="http://schemas.microsoft.com/office/drawing/2014/main" val="725531992"/>
                    </a:ext>
                  </a:extLst>
                </a:gridCol>
                <a:gridCol w="929640">
                  <a:extLst>
                    <a:ext uri="{9D8B030D-6E8A-4147-A177-3AD203B41FA5}">
                      <a16:colId xmlns:a16="http://schemas.microsoft.com/office/drawing/2014/main" val="559823962"/>
                    </a:ext>
                  </a:extLst>
                </a:gridCol>
              </a:tblGrid>
              <a:tr h="346606">
                <a:tc>
                  <a:txBody>
                    <a:bodyPr/>
                    <a:lstStyle/>
                    <a:p>
                      <a:pPr algn="l"/>
                      <a:r>
                        <a:rPr kumimoji="1" lang="en-US" altLang="ja-JP" b="0" dirty="0">
                          <a:solidFill>
                            <a:srgbClr val="0070C0"/>
                          </a:solidFill>
                        </a:rPr>
                        <a:t>##</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Min.</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1</a:t>
                      </a:r>
                      <a:r>
                        <a:rPr kumimoji="1" lang="en-US" altLang="ja-JP" b="0" baseline="30000" dirty="0">
                          <a:solidFill>
                            <a:srgbClr val="0070C0"/>
                          </a:solidFill>
                        </a:rPr>
                        <a:t>st</a:t>
                      </a:r>
                      <a:r>
                        <a:rPr kumimoji="1" lang="en-US" altLang="ja-JP" b="0" dirty="0">
                          <a:solidFill>
                            <a:srgbClr val="0070C0"/>
                          </a:solidFill>
                        </a:rPr>
                        <a:t> Qu. </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Median </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Mean</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3</a:t>
                      </a:r>
                      <a:r>
                        <a:rPr kumimoji="1" lang="en-US" altLang="ja-JP" b="0" baseline="30000" dirty="0">
                          <a:solidFill>
                            <a:srgbClr val="0070C0"/>
                          </a:solidFill>
                        </a:rPr>
                        <a:t>rd</a:t>
                      </a:r>
                      <a:r>
                        <a:rPr kumimoji="1" lang="en-US" altLang="ja-JP" b="0" dirty="0">
                          <a:solidFill>
                            <a:srgbClr val="0070C0"/>
                          </a:solidFill>
                        </a:rPr>
                        <a:t> Qu.</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Max.</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6066911"/>
                  </a:ext>
                </a:extLst>
              </a:tr>
              <a:tr h="370840">
                <a:tc>
                  <a:txBody>
                    <a:bodyPr/>
                    <a:lstStyle/>
                    <a:p>
                      <a:pPr algn="l"/>
                      <a:r>
                        <a:rPr kumimoji="1" lang="en-US" altLang="ja-JP" b="0" dirty="0">
                          <a:solidFill>
                            <a:srgbClr val="0070C0"/>
                          </a:solidFill>
                        </a:rPr>
                        <a:t>##</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2.09</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2.87</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3.14</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3.20</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3.62</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4.37</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980330"/>
                  </a:ext>
                </a:extLst>
              </a:tr>
            </a:tbl>
          </a:graphicData>
        </a:graphic>
      </p:graphicFrame>
    </p:spTree>
    <p:extLst>
      <p:ext uri="{BB962C8B-B14F-4D97-AF65-F5344CB8AC3E}">
        <p14:creationId xmlns:p14="http://schemas.microsoft.com/office/powerpoint/2010/main" val="315686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a:t>4.3</a:t>
            </a:r>
            <a:r>
              <a:rPr lang="ja-JP" altLang="en-US"/>
              <a:t>　</a:t>
            </a:r>
            <a:r>
              <a:rPr lang="en-US" altLang="ja-JP"/>
              <a:t>preferential sampling</a:t>
            </a:r>
            <a:r>
              <a:rPr lang="ja-JP" altLang="en-US"/>
              <a:t>を用いた</a:t>
            </a:r>
            <a:br>
              <a:rPr lang="en-US" altLang="ja-JP"/>
            </a:br>
            <a:r>
              <a:rPr lang="en-US" altLang="ja-JP"/>
              <a:t>	</a:t>
            </a:r>
            <a:r>
              <a:rPr lang="ja-JP" altLang="en-US"/>
              <a:t>地球統計学的な推論</a:t>
            </a:r>
            <a:endParaRPr lang="ja-JP" altLang="ja-JP"/>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723318"/>
            <a:ext cx="11291712" cy="5134682"/>
          </a:xfrm>
        </p:spPr>
        <p:txBody>
          <a:bodyPr>
            <a:normAutofit/>
          </a:bodyPr>
          <a:lstStyle/>
          <a:p>
            <a:r>
              <a:rPr lang="ja-JP" altLang="en-US" sz="3000" dirty="0"/>
              <a:t>応答変数のシミュレート</a:t>
            </a:r>
            <a:endParaRPr lang="en-US" altLang="ja-JP" sz="3000" dirty="0"/>
          </a:p>
          <a:p>
            <a:pPr lvl="1"/>
            <a:endParaRPr lang="en-US" altLang="ja-JP" sz="2600" dirty="0"/>
          </a:p>
          <a:p>
            <a:pPr marL="0" indent="0">
              <a:buNone/>
            </a:pPr>
            <a:r>
              <a:rPr lang="en-US" altLang="ja-JP" sz="2000" dirty="0">
                <a:solidFill>
                  <a:srgbClr val="0070C0"/>
                </a:solidFill>
              </a:rPr>
              <a:t>beta0.y &lt;- 10</a:t>
            </a:r>
          </a:p>
          <a:p>
            <a:pPr marL="0" indent="0">
              <a:buNone/>
            </a:pPr>
            <a:r>
              <a:rPr lang="en-US" altLang="ja-JP" sz="2000" dirty="0">
                <a:solidFill>
                  <a:srgbClr val="0070C0"/>
                </a:solidFill>
              </a:rPr>
              <a:t>beta &lt;- -2</a:t>
            </a:r>
          </a:p>
          <a:p>
            <a:pPr marL="0" indent="0">
              <a:buNone/>
            </a:pPr>
            <a:r>
              <a:rPr lang="en-US" altLang="ja-JP" sz="2000" dirty="0" err="1">
                <a:solidFill>
                  <a:srgbClr val="0070C0"/>
                </a:solidFill>
              </a:rPr>
              <a:t>prec.y</a:t>
            </a:r>
            <a:r>
              <a:rPr lang="en-US" altLang="ja-JP" sz="2000" dirty="0">
                <a:solidFill>
                  <a:srgbClr val="0070C0"/>
                </a:solidFill>
              </a:rPr>
              <a:t> &lt;- 16</a:t>
            </a:r>
          </a:p>
          <a:p>
            <a:pPr marL="0" indent="0">
              <a:buNone/>
            </a:pPr>
            <a:r>
              <a:rPr lang="en-US" altLang="ja-JP" sz="2000" dirty="0" err="1">
                <a:solidFill>
                  <a:srgbClr val="0070C0"/>
                </a:solidFill>
              </a:rPr>
              <a:t>set.seed</a:t>
            </a:r>
            <a:r>
              <a:rPr lang="en-US" altLang="ja-JP" sz="2000" dirty="0">
                <a:solidFill>
                  <a:srgbClr val="0070C0"/>
                </a:solidFill>
              </a:rPr>
              <a:t>(2)</a:t>
            </a:r>
          </a:p>
          <a:p>
            <a:pPr marL="0" indent="0">
              <a:buNone/>
            </a:pPr>
            <a:r>
              <a:rPr lang="en-US" altLang="ja-JP" sz="2000" dirty="0">
                <a:solidFill>
                  <a:srgbClr val="0070C0"/>
                </a:solidFill>
              </a:rPr>
              <a:t>resp &lt;- beta0.y + (z - beta0) / beta + </a:t>
            </a:r>
            <a:r>
              <a:rPr lang="en-US" altLang="ja-JP" sz="2000" dirty="0" err="1">
                <a:solidFill>
                  <a:srgbClr val="0070C0"/>
                </a:solidFill>
              </a:rPr>
              <a:t>rnorm</a:t>
            </a:r>
            <a:r>
              <a:rPr lang="en-US" altLang="ja-JP" sz="2000" dirty="0">
                <a:solidFill>
                  <a:srgbClr val="0070C0"/>
                </a:solidFill>
              </a:rPr>
              <a:t>(length(z), 0, sqrt(1 / </a:t>
            </a:r>
            <a:r>
              <a:rPr lang="en-US" altLang="ja-JP" sz="2000" dirty="0" err="1">
                <a:solidFill>
                  <a:srgbClr val="0070C0"/>
                </a:solidFill>
              </a:rPr>
              <a:t>prec.y</a:t>
            </a:r>
            <a:r>
              <a:rPr lang="en-US" altLang="ja-JP" sz="2000" dirty="0">
                <a:solidFill>
                  <a:srgbClr val="0070C0"/>
                </a:solidFill>
              </a:rPr>
              <a:t>))</a:t>
            </a:r>
          </a:p>
          <a:p>
            <a:pPr marL="0" indent="0">
              <a:buNone/>
            </a:pPr>
            <a:r>
              <a:rPr lang="en-US" altLang="ja-JP" sz="2000" dirty="0">
                <a:solidFill>
                  <a:srgbClr val="0070C0"/>
                </a:solidFill>
              </a:rPr>
              <a:t>summary(resp)</a:t>
            </a:r>
          </a:p>
          <a:p>
            <a:pPr lvl="1"/>
            <a:endParaRPr lang="en-US" altLang="ja-JP" sz="2600" dirty="0"/>
          </a:p>
          <a:p>
            <a:pPr lvl="1"/>
            <a:endParaRPr lang="en-US" altLang="ja-JP" sz="2600" dirty="0"/>
          </a:p>
          <a:p>
            <a:endParaRPr lang="en-US" altLang="ja-JP" sz="3000" dirty="0"/>
          </a:p>
          <a:p>
            <a:pPr lvl="1"/>
            <a:endParaRPr lang="en-US" altLang="ja-JP" sz="2600" dirty="0"/>
          </a:p>
        </p:txBody>
      </p:sp>
      <p:graphicFrame>
        <p:nvGraphicFramePr>
          <p:cNvPr id="7" name="表 4">
            <a:extLst>
              <a:ext uri="{FF2B5EF4-FFF2-40B4-BE49-F238E27FC236}">
                <a16:creationId xmlns:a16="http://schemas.microsoft.com/office/drawing/2014/main" id="{CFBE1B5F-9A00-4AC0-8CCB-7711E2AD72A6}"/>
              </a:ext>
            </a:extLst>
          </p:cNvPr>
          <p:cNvGraphicFramePr>
            <a:graphicFrameLocks noGrp="1"/>
          </p:cNvGraphicFramePr>
          <p:nvPr>
            <p:extLst>
              <p:ext uri="{D42A27DB-BD31-4B8C-83A1-F6EECF244321}">
                <p14:modId xmlns:p14="http://schemas.microsoft.com/office/powerpoint/2010/main" val="3655511307"/>
              </p:ext>
            </p:extLst>
          </p:nvPr>
        </p:nvGraphicFramePr>
        <p:xfrm>
          <a:off x="838200" y="4961467"/>
          <a:ext cx="6903722" cy="736600"/>
        </p:xfrm>
        <a:graphic>
          <a:graphicData uri="http://schemas.openxmlformats.org/drawingml/2006/table">
            <a:tbl>
              <a:tblPr firstRow="1" bandRow="1">
                <a:tableStyleId>{073A0DAA-6AF3-43AB-8588-CEC1D06C72B9}</a:tableStyleId>
              </a:tblPr>
              <a:tblGrid>
                <a:gridCol w="853442">
                  <a:extLst>
                    <a:ext uri="{9D8B030D-6E8A-4147-A177-3AD203B41FA5}">
                      <a16:colId xmlns:a16="http://schemas.microsoft.com/office/drawing/2014/main" val="2134612803"/>
                    </a:ext>
                  </a:extLst>
                </a:gridCol>
                <a:gridCol w="868680">
                  <a:extLst>
                    <a:ext uri="{9D8B030D-6E8A-4147-A177-3AD203B41FA5}">
                      <a16:colId xmlns:a16="http://schemas.microsoft.com/office/drawing/2014/main" val="1701857020"/>
                    </a:ext>
                  </a:extLst>
                </a:gridCol>
                <a:gridCol w="1066800">
                  <a:extLst>
                    <a:ext uri="{9D8B030D-6E8A-4147-A177-3AD203B41FA5}">
                      <a16:colId xmlns:a16="http://schemas.microsoft.com/office/drawing/2014/main" val="142006084"/>
                    </a:ext>
                  </a:extLst>
                </a:gridCol>
                <a:gridCol w="1234440">
                  <a:extLst>
                    <a:ext uri="{9D8B030D-6E8A-4147-A177-3AD203B41FA5}">
                      <a16:colId xmlns:a16="http://schemas.microsoft.com/office/drawing/2014/main" val="1589825567"/>
                    </a:ext>
                  </a:extLst>
                </a:gridCol>
                <a:gridCol w="914400">
                  <a:extLst>
                    <a:ext uri="{9D8B030D-6E8A-4147-A177-3AD203B41FA5}">
                      <a16:colId xmlns:a16="http://schemas.microsoft.com/office/drawing/2014/main" val="1628920297"/>
                    </a:ext>
                  </a:extLst>
                </a:gridCol>
                <a:gridCol w="1036320">
                  <a:extLst>
                    <a:ext uri="{9D8B030D-6E8A-4147-A177-3AD203B41FA5}">
                      <a16:colId xmlns:a16="http://schemas.microsoft.com/office/drawing/2014/main" val="725531992"/>
                    </a:ext>
                  </a:extLst>
                </a:gridCol>
                <a:gridCol w="929640">
                  <a:extLst>
                    <a:ext uri="{9D8B030D-6E8A-4147-A177-3AD203B41FA5}">
                      <a16:colId xmlns:a16="http://schemas.microsoft.com/office/drawing/2014/main" val="559823962"/>
                    </a:ext>
                  </a:extLst>
                </a:gridCol>
              </a:tblGrid>
              <a:tr h="346606">
                <a:tc>
                  <a:txBody>
                    <a:bodyPr/>
                    <a:lstStyle/>
                    <a:p>
                      <a:pPr algn="l"/>
                      <a:r>
                        <a:rPr kumimoji="1" lang="en-US" altLang="ja-JP" b="0" dirty="0">
                          <a:solidFill>
                            <a:srgbClr val="0070C0"/>
                          </a:solidFill>
                        </a:rPr>
                        <a:t>##</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Min.</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1</a:t>
                      </a:r>
                      <a:r>
                        <a:rPr kumimoji="1" lang="en-US" altLang="ja-JP" b="0" baseline="30000" dirty="0">
                          <a:solidFill>
                            <a:srgbClr val="0070C0"/>
                          </a:solidFill>
                        </a:rPr>
                        <a:t>st</a:t>
                      </a:r>
                      <a:r>
                        <a:rPr kumimoji="1" lang="en-US" altLang="ja-JP" b="0" dirty="0">
                          <a:solidFill>
                            <a:srgbClr val="0070C0"/>
                          </a:solidFill>
                        </a:rPr>
                        <a:t> Qu. </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Median </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Mean</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3</a:t>
                      </a:r>
                      <a:r>
                        <a:rPr kumimoji="1" lang="en-US" altLang="ja-JP" b="0" baseline="30000" dirty="0">
                          <a:solidFill>
                            <a:srgbClr val="0070C0"/>
                          </a:solidFill>
                        </a:rPr>
                        <a:t>rd</a:t>
                      </a:r>
                      <a:r>
                        <a:rPr kumimoji="1" lang="en-US" altLang="ja-JP" b="0" dirty="0">
                          <a:solidFill>
                            <a:srgbClr val="0070C0"/>
                          </a:solidFill>
                        </a:rPr>
                        <a:t> Qu.</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Max.</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6066911"/>
                  </a:ext>
                </a:extLst>
              </a:tr>
              <a:tr h="370840">
                <a:tc>
                  <a:txBody>
                    <a:bodyPr/>
                    <a:lstStyle/>
                    <a:p>
                      <a:pPr algn="l"/>
                      <a:r>
                        <a:rPr kumimoji="1" lang="en-US" altLang="ja-JP" b="0" dirty="0">
                          <a:solidFill>
                            <a:srgbClr val="0070C0"/>
                          </a:solidFill>
                        </a:rPr>
                        <a:t>##</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8.85</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9.63</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9.94</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9.90</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10.22</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b="0" dirty="0">
                          <a:solidFill>
                            <a:srgbClr val="0070C0"/>
                          </a:solidFill>
                        </a:rPr>
                        <a:t>10.69</a:t>
                      </a:r>
                      <a:endParaRPr kumimoji="1" lang="ja-JP" altLang="en-US" b="0"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980330"/>
                  </a:ext>
                </a:extLst>
              </a:tr>
            </a:tbl>
          </a:graphicData>
        </a:graphic>
      </p:graphicFrame>
    </p:spTree>
    <p:extLst>
      <p:ext uri="{BB962C8B-B14F-4D97-AF65-F5344CB8AC3E}">
        <p14:creationId xmlns:p14="http://schemas.microsoft.com/office/powerpoint/2010/main" val="351548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2139084"/>
          </a:xfrm>
        </p:spPr>
        <p:txBody>
          <a:bodyPr>
            <a:normAutofit/>
          </a:bodyPr>
          <a:lstStyle/>
          <a:p>
            <a:r>
              <a:rPr lang="ja-JP" altLang="en-US">
                <a:solidFill>
                  <a:schemeClr val="accent1"/>
                </a:solidFill>
              </a:rPr>
              <a:t>モデルの背景：</a:t>
            </a:r>
            <a:r>
              <a:rPr lang="en-US" altLang="ja-JP">
                <a:solidFill>
                  <a:schemeClr val="accent1"/>
                </a:solidFill>
              </a:rPr>
              <a:t>Simpson et al. (2016)</a:t>
            </a:r>
            <a:br>
              <a:rPr lang="en-US" altLang="ja-JP">
                <a:solidFill>
                  <a:schemeClr val="accent1"/>
                </a:solidFill>
              </a:rPr>
            </a:br>
            <a:r>
              <a:rPr lang="ja-JP" altLang="en-US">
                <a:solidFill>
                  <a:schemeClr val="accent1"/>
                </a:solidFill>
              </a:rPr>
              <a:t>”</a:t>
            </a:r>
            <a:r>
              <a:rPr lang="en-US" altLang="ja-JP">
                <a:solidFill>
                  <a:schemeClr val="accent1"/>
                </a:solidFill>
              </a:rPr>
              <a:t>Going off grid: computationally efficient inference for log-Gaussian Cox processes”</a:t>
            </a:r>
            <a:endParaRPr kumimoji="1" lang="ja-JP" altLang="en-US">
              <a:solidFill>
                <a:schemeClr val="accent1"/>
              </a:solidFill>
            </a:endParaRPr>
          </a:p>
        </p:txBody>
      </p:sp>
      <p:sp>
        <p:nvSpPr>
          <p:cNvPr id="3" name="コンテンツ プレースホルダー 2">
            <a:extLst>
              <a:ext uri="{FF2B5EF4-FFF2-40B4-BE49-F238E27FC236}">
                <a16:creationId xmlns:a16="http://schemas.microsoft.com/office/drawing/2014/main" id="{0B30AE6D-2D8D-4A1B-BF84-FAF7BB9061C3}"/>
              </a:ext>
            </a:extLst>
          </p:cNvPr>
          <p:cNvSpPr>
            <a:spLocks noGrp="1"/>
          </p:cNvSpPr>
          <p:nvPr>
            <p:ph idx="1"/>
          </p:nvPr>
        </p:nvSpPr>
        <p:spPr>
          <a:xfrm>
            <a:off x="499533" y="2352411"/>
            <a:ext cx="7572021" cy="4194984"/>
          </a:xfrm>
        </p:spPr>
        <p:txBody>
          <a:bodyPr>
            <a:normAutofit lnSpcReduction="10000"/>
          </a:bodyPr>
          <a:lstStyle/>
          <a:p>
            <a:endParaRPr lang="en-US" altLang="ja-JP"/>
          </a:p>
          <a:p>
            <a:r>
              <a:rPr lang="ja-JP" altLang="en-US"/>
              <a:t>「</a:t>
            </a:r>
            <a:r>
              <a:rPr lang="en-US" altLang="ja-JP"/>
              <a:t>log-Gaussian Cox processes</a:t>
            </a:r>
            <a:r>
              <a:rPr lang="ja-JP" altLang="en-US"/>
              <a:t>の計算効率の良い推論」</a:t>
            </a:r>
            <a:endParaRPr lang="en-US" altLang="ja-JP"/>
          </a:p>
          <a:p>
            <a:r>
              <a:rPr lang="en-US" altLang="ja-JP"/>
              <a:t>Cox processes</a:t>
            </a:r>
            <a:r>
              <a:rPr lang="ja-JP" altLang="en-US"/>
              <a:t>：ある事象の発生率が時刻</a:t>
            </a:r>
            <a:r>
              <a:rPr lang="en-US" altLang="ja-JP"/>
              <a:t>t (or</a:t>
            </a:r>
            <a:r>
              <a:rPr lang="ja-JP" altLang="en-US"/>
              <a:t>平面</a:t>
            </a:r>
            <a:r>
              <a:rPr lang="en-US" altLang="ja-JP"/>
              <a:t>or</a:t>
            </a:r>
            <a:r>
              <a:rPr lang="ja-JP" altLang="en-US"/>
              <a:t>空間など）に依存したガウス過程</a:t>
            </a:r>
            <a:r>
              <a:rPr lang="en-US" altLang="ja-JP"/>
              <a:t>λ(t)</a:t>
            </a:r>
            <a:r>
              <a:rPr lang="ja-JP" altLang="en-US"/>
              <a:t>に従い変化しているモデル</a:t>
            </a:r>
            <a:endParaRPr lang="en-US" altLang="ja-JP"/>
          </a:p>
          <a:p>
            <a:endParaRPr kumimoji="1" lang="en-US" altLang="ja-JP"/>
          </a:p>
          <a:p>
            <a:r>
              <a:rPr kumimoji="1" lang="ja-JP" altLang="en-US"/>
              <a:t>この論文では、グリッドではなく</a:t>
            </a:r>
            <a:r>
              <a:rPr lang="ja-JP" altLang="ja-JP"/>
              <a:t>非矩形領域を</a:t>
            </a:r>
            <a:r>
              <a:rPr lang="ja-JP" altLang="en-US"/>
              <a:t>一つの単位として計算することを提案</a:t>
            </a:r>
            <a:endParaRPr lang="en-US" altLang="ja-JP"/>
          </a:p>
          <a:p>
            <a:r>
              <a:rPr lang="ja-JP" altLang="en-US"/>
              <a:t>領域の境界は隣接する基準点の中間に引く</a:t>
            </a:r>
            <a:endParaRPr lang="en-US" altLang="ja-JP"/>
          </a:p>
          <a:p>
            <a:endParaRPr kumimoji="1" lang="ja-JP" altLang="en-US"/>
          </a:p>
        </p:txBody>
      </p:sp>
      <p:pic>
        <p:nvPicPr>
          <p:cNvPr id="6" name="図 5">
            <a:extLst>
              <a:ext uri="{FF2B5EF4-FFF2-40B4-BE49-F238E27FC236}">
                <a16:creationId xmlns:a16="http://schemas.microsoft.com/office/drawing/2014/main" id="{B855F837-3F88-4653-954B-494CF413ACDB}"/>
              </a:ext>
            </a:extLst>
          </p:cNvPr>
          <p:cNvPicPr>
            <a:picLocks noChangeAspect="1"/>
          </p:cNvPicPr>
          <p:nvPr/>
        </p:nvPicPr>
        <p:blipFill>
          <a:blip r:embed="rId3"/>
          <a:stretch>
            <a:fillRect/>
          </a:stretch>
        </p:blipFill>
        <p:spPr>
          <a:xfrm>
            <a:off x="8262993" y="3034503"/>
            <a:ext cx="3929007" cy="2830800"/>
          </a:xfrm>
          <a:prstGeom prst="rect">
            <a:avLst/>
          </a:prstGeom>
        </p:spPr>
      </p:pic>
    </p:spTree>
    <p:extLst>
      <p:ext uri="{BB962C8B-B14F-4D97-AF65-F5344CB8AC3E}">
        <p14:creationId xmlns:p14="http://schemas.microsoft.com/office/powerpoint/2010/main" val="2435511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4.3.1</a:t>
            </a:r>
            <a:r>
              <a:rPr lang="ja-JP" altLang="en-US" dirty="0"/>
              <a:t>　通常モデルの</a:t>
            </a:r>
            <a:r>
              <a:rPr lang="en-US" altLang="ja-JP" dirty="0"/>
              <a:t>fitting</a:t>
            </a:r>
            <a:r>
              <a:rPr lang="ja-JP" altLang="en-US" dirty="0"/>
              <a:t>手順</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188793" cy="4922873"/>
          </a:xfrm>
        </p:spPr>
        <p:txBody>
          <a:bodyPr>
            <a:normAutofit/>
          </a:bodyPr>
          <a:lstStyle/>
          <a:p>
            <a:r>
              <a:rPr lang="ja-JP" altLang="en-US" sz="3000" dirty="0"/>
              <a:t>通常の場合での</a:t>
            </a:r>
            <a:r>
              <a:rPr lang="en-US" altLang="ja-JP" sz="3000" dirty="0"/>
              <a:t>fit</a:t>
            </a:r>
            <a:r>
              <a:rPr lang="ja-JP" altLang="en-US" sz="3000" dirty="0"/>
              <a:t>方法</a:t>
            </a:r>
            <a:endParaRPr lang="en-US" altLang="ja-JP" sz="3000" dirty="0"/>
          </a:p>
          <a:p>
            <a:r>
              <a:rPr lang="en-US" altLang="ja-JP" sz="3000" dirty="0"/>
              <a:t>SPDE</a:t>
            </a:r>
            <a:r>
              <a:rPr lang="ja-JP" altLang="en-US" sz="3000" dirty="0"/>
              <a:t>モデルに使用するメッシュには、</a:t>
            </a:r>
            <a:r>
              <a:rPr lang="en-US" altLang="ja-JP" sz="3000" dirty="0"/>
              <a:t>4.1</a:t>
            </a:r>
            <a:r>
              <a:rPr lang="ja-JP" altLang="en-US" sz="3000" dirty="0"/>
              <a:t>章と同じものを使用</a:t>
            </a:r>
            <a:endParaRPr lang="en-US" altLang="ja-JP" sz="3000" dirty="0"/>
          </a:p>
          <a:p>
            <a:pPr lvl="1"/>
            <a:endParaRPr lang="en-US" altLang="ja-JP" sz="1050" dirty="0"/>
          </a:p>
          <a:p>
            <a:pPr marL="0" indent="0">
              <a:buNone/>
            </a:pPr>
            <a:r>
              <a:rPr lang="en-US" altLang="ja-JP" sz="2000" dirty="0">
                <a:solidFill>
                  <a:srgbClr val="0070C0"/>
                </a:solidFill>
              </a:rPr>
              <a:t>stk.u &lt;- </a:t>
            </a:r>
            <a:r>
              <a:rPr lang="en-US" altLang="ja-JP" sz="2000" dirty="0" err="1">
                <a:solidFill>
                  <a:srgbClr val="0070C0"/>
                </a:solidFill>
              </a:rPr>
              <a:t>inla.stack</a:t>
            </a:r>
            <a:r>
              <a:rPr lang="en-US" altLang="ja-JP" sz="2000" dirty="0">
                <a:solidFill>
                  <a:srgbClr val="0070C0"/>
                </a:solidFill>
              </a:rPr>
              <a:t>( data = list(y = resp), A = list(</a:t>
            </a:r>
            <a:r>
              <a:rPr lang="en-US" altLang="ja-JP" sz="2000" dirty="0" err="1">
                <a:solidFill>
                  <a:srgbClr val="0070C0"/>
                </a:solidFill>
              </a:rPr>
              <a:t>lmat</a:t>
            </a:r>
            <a:r>
              <a:rPr lang="en-US" altLang="ja-JP" sz="2000" dirty="0">
                <a:solidFill>
                  <a:srgbClr val="0070C0"/>
                </a:solidFill>
              </a:rPr>
              <a:t>, 1), </a:t>
            </a:r>
          </a:p>
          <a:p>
            <a:pPr marL="0" indent="0">
              <a:buNone/>
            </a:pPr>
            <a:r>
              <a:rPr lang="en-US" altLang="ja-JP" sz="2000" dirty="0">
                <a:solidFill>
                  <a:srgbClr val="0070C0"/>
                </a:solidFill>
              </a:rPr>
              <a:t>                                effects = list(</a:t>
            </a:r>
            <a:r>
              <a:rPr lang="en-US" altLang="ja-JP" sz="2000" dirty="0" err="1">
                <a:solidFill>
                  <a:srgbClr val="0070C0"/>
                </a:solidFill>
              </a:rPr>
              <a:t>i</a:t>
            </a:r>
            <a:r>
              <a:rPr lang="en-US" altLang="ja-JP" sz="2000" dirty="0">
                <a:solidFill>
                  <a:srgbClr val="0070C0"/>
                </a:solidFill>
              </a:rPr>
              <a:t> = 1:nv, b0 = rep(1, length(resp))))</a:t>
            </a:r>
          </a:p>
          <a:p>
            <a:pPr marL="0" indent="0">
              <a:buNone/>
            </a:pPr>
            <a:r>
              <a:rPr lang="en-US" altLang="ja-JP" sz="2000" dirty="0">
                <a:solidFill>
                  <a:srgbClr val="0070C0"/>
                </a:solidFill>
              </a:rPr>
              <a:t>u.res &lt;- </a:t>
            </a:r>
            <a:r>
              <a:rPr lang="en-US" altLang="ja-JP" sz="2000" dirty="0" err="1">
                <a:solidFill>
                  <a:srgbClr val="0070C0"/>
                </a:solidFill>
              </a:rPr>
              <a:t>inla</a:t>
            </a:r>
            <a:r>
              <a:rPr lang="en-US" altLang="ja-JP" sz="2000" dirty="0">
                <a:solidFill>
                  <a:srgbClr val="0070C0"/>
                </a:solidFill>
              </a:rPr>
              <a:t>(y ~ 0 + b0 + f(</a:t>
            </a:r>
            <a:r>
              <a:rPr lang="en-US" altLang="ja-JP" sz="2000" dirty="0" err="1">
                <a:solidFill>
                  <a:srgbClr val="0070C0"/>
                </a:solidFill>
              </a:rPr>
              <a:t>i</a:t>
            </a:r>
            <a:r>
              <a:rPr lang="en-US" altLang="ja-JP" sz="2000" dirty="0">
                <a:solidFill>
                  <a:srgbClr val="0070C0"/>
                </a:solidFill>
              </a:rPr>
              <a:t>, model = </a:t>
            </a:r>
            <a:r>
              <a:rPr lang="en-US" altLang="ja-JP" sz="2000" dirty="0" err="1">
                <a:solidFill>
                  <a:srgbClr val="0070C0"/>
                </a:solidFill>
              </a:rPr>
              <a:t>spde</a:t>
            </a:r>
            <a:r>
              <a:rPr lang="en-US" altLang="ja-JP" sz="2000" dirty="0">
                <a:solidFill>
                  <a:srgbClr val="0070C0"/>
                </a:solidFill>
              </a:rPr>
              <a:t>), data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stk.u</a:t>
            </a:r>
            <a:r>
              <a:rPr lang="en-US" altLang="ja-JP" sz="2000" dirty="0">
                <a:solidFill>
                  <a:srgbClr val="0070C0"/>
                </a:solidFill>
              </a:rPr>
              <a:t>),</a:t>
            </a:r>
          </a:p>
          <a:p>
            <a:pPr marL="0" indent="0">
              <a:buNone/>
            </a:pPr>
            <a:r>
              <a:rPr lang="en-US" altLang="ja-JP" sz="2000" dirty="0">
                <a:solidFill>
                  <a:srgbClr val="0070C0"/>
                </a:solidFill>
              </a:rPr>
              <a:t>                     </a:t>
            </a:r>
            <a:r>
              <a:rPr lang="en-US" altLang="ja-JP" sz="2000" dirty="0" err="1">
                <a:solidFill>
                  <a:srgbClr val="0070C0"/>
                </a:solidFill>
              </a:rPr>
              <a:t>control.predictor</a:t>
            </a:r>
            <a:r>
              <a:rPr lang="en-US" altLang="ja-JP" sz="2000" dirty="0">
                <a:solidFill>
                  <a:srgbClr val="0070C0"/>
                </a:solidFill>
              </a:rPr>
              <a:t> = list(A = </a:t>
            </a:r>
            <a:r>
              <a:rPr lang="en-US" altLang="ja-JP" sz="2000" dirty="0" err="1">
                <a:solidFill>
                  <a:srgbClr val="0070C0"/>
                </a:solidFill>
              </a:rPr>
              <a:t>inla.stack.A</a:t>
            </a:r>
            <a:r>
              <a:rPr lang="en-US" altLang="ja-JP" sz="2000" dirty="0">
                <a:solidFill>
                  <a:srgbClr val="0070C0"/>
                </a:solidFill>
              </a:rPr>
              <a:t>(</a:t>
            </a:r>
            <a:r>
              <a:rPr lang="en-US" altLang="ja-JP" sz="2000" dirty="0" err="1">
                <a:solidFill>
                  <a:srgbClr val="0070C0"/>
                </a:solidFill>
              </a:rPr>
              <a:t>stk.u</a:t>
            </a:r>
            <a:r>
              <a:rPr lang="en-US" altLang="ja-JP" sz="2000" dirty="0">
                <a:solidFill>
                  <a:srgbClr val="0070C0"/>
                </a:solidFill>
              </a:rPr>
              <a:t>)))</a:t>
            </a:r>
          </a:p>
          <a:p>
            <a:pPr lvl="1"/>
            <a:endParaRPr lang="en-US" altLang="ja-JP" sz="2600" dirty="0"/>
          </a:p>
        </p:txBody>
      </p:sp>
      <p:pic>
        <p:nvPicPr>
          <p:cNvPr id="5" name="図 4">
            <a:extLst>
              <a:ext uri="{FF2B5EF4-FFF2-40B4-BE49-F238E27FC236}">
                <a16:creationId xmlns:a16="http://schemas.microsoft.com/office/drawing/2014/main" id="{D33B9A0B-ADCF-44E9-8C39-5150A46F0171}"/>
              </a:ext>
            </a:extLst>
          </p:cNvPr>
          <p:cNvPicPr>
            <a:picLocks noChangeAspect="1"/>
          </p:cNvPicPr>
          <p:nvPr/>
        </p:nvPicPr>
        <p:blipFill>
          <a:blip r:embed="rId3"/>
          <a:stretch>
            <a:fillRect/>
          </a:stretch>
        </p:blipFill>
        <p:spPr>
          <a:xfrm>
            <a:off x="636480" y="4501771"/>
            <a:ext cx="10244788" cy="2335209"/>
          </a:xfrm>
          <a:prstGeom prst="rect">
            <a:avLst/>
          </a:prstGeom>
        </p:spPr>
      </p:pic>
    </p:spTree>
    <p:extLst>
      <p:ext uri="{BB962C8B-B14F-4D97-AF65-F5344CB8AC3E}">
        <p14:creationId xmlns:p14="http://schemas.microsoft.com/office/powerpoint/2010/main" val="2274613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4.3.1</a:t>
            </a:r>
            <a:r>
              <a:rPr lang="ja-JP" altLang="en-US" dirty="0"/>
              <a:t>　通常モデルの</a:t>
            </a:r>
            <a:r>
              <a:rPr lang="en-US" altLang="ja-JP" dirty="0"/>
              <a:t>fitting</a:t>
            </a:r>
            <a:r>
              <a:rPr lang="ja-JP" altLang="en-US" dirty="0"/>
              <a:t>手順</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188793" cy="4922873"/>
          </a:xfrm>
        </p:spPr>
        <p:txBody>
          <a:bodyPr>
            <a:normAutofit/>
          </a:bodyPr>
          <a:lstStyle/>
          <a:p>
            <a:r>
              <a:rPr lang="ja-JP" altLang="en-US" sz="3000" dirty="0"/>
              <a:t>通常の場合での</a:t>
            </a:r>
            <a:r>
              <a:rPr lang="en-US" altLang="ja-JP" sz="3000" dirty="0"/>
              <a:t>fit</a:t>
            </a:r>
            <a:r>
              <a:rPr lang="ja-JP" altLang="en-US" sz="3000" dirty="0"/>
              <a:t>方法</a:t>
            </a:r>
            <a:endParaRPr lang="en-US" altLang="ja-JP" sz="3000" dirty="0"/>
          </a:p>
          <a:p>
            <a:r>
              <a:rPr lang="en-US" altLang="ja-JP" sz="3000" dirty="0"/>
              <a:t>SPDE</a:t>
            </a:r>
            <a:r>
              <a:rPr lang="ja-JP" altLang="en-US" sz="3000" dirty="0"/>
              <a:t>モデルに使用するメッシュには、</a:t>
            </a:r>
            <a:r>
              <a:rPr lang="en-US" altLang="ja-JP" sz="3000" dirty="0"/>
              <a:t>4.1</a:t>
            </a:r>
            <a:r>
              <a:rPr lang="ja-JP" altLang="en-US" sz="3000" dirty="0"/>
              <a:t>章と同じものを使用</a:t>
            </a:r>
            <a:endParaRPr lang="en-US" altLang="ja-JP" sz="3000" dirty="0"/>
          </a:p>
          <a:p>
            <a:pPr marL="0" indent="0">
              <a:buNone/>
            </a:pPr>
            <a:r>
              <a:rPr lang="en-US" altLang="ja-JP" sz="2000" dirty="0" err="1">
                <a:solidFill>
                  <a:srgbClr val="0070C0"/>
                </a:solidFill>
              </a:rPr>
              <a:t>stk.u</a:t>
            </a:r>
            <a:r>
              <a:rPr lang="en-US" altLang="ja-JP" sz="2000" dirty="0">
                <a:solidFill>
                  <a:srgbClr val="0070C0"/>
                </a:solidFill>
              </a:rPr>
              <a:t> &lt;- </a:t>
            </a:r>
            <a:r>
              <a:rPr lang="en-US" altLang="ja-JP" sz="2000" dirty="0" err="1">
                <a:solidFill>
                  <a:srgbClr val="0070C0"/>
                </a:solidFill>
              </a:rPr>
              <a:t>inla.stack</a:t>
            </a:r>
            <a:r>
              <a:rPr lang="en-US" altLang="ja-JP" sz="2000" dirty="0">
                <a:solidFill>
                  <a:srgbClr val="0070C0"/>
                </a:solidFill>
              </a:rPr>
              <a:t>( data = list(y = resp), A = list(</a:t>
            </a:r>
            <a:r>
              <a:rPr lang="en-US" altLang="ja-JP" sz="2000" dirty="0" err="1">
                <a:solidFill>
                  <a:srgbClr val="0070C0"/>
                </a:solidFill>
              </a:rPr>
              <a:t>lmat</a:t>
            </a:r>
            <a:r>
              <a:rPr lang="en-US" altLang="ja-JP" sz="2000" dirty="0">
                <a:solidFill>
                  <a:srgbClr val="0070C0"/>
                </a:solidFill>
              </a:rPr>
              <a:t>, 1), </a:t>
            </a:r>
          </a:p>
          <a:p>
            <a:pPr marL="0" indent="0">
              <a:buNone/>
            </a:pPr>
            <a:r>
              <a:rPr lang="en-US" altLang="ja-JP" sz="2000" dirty="0">
                <a:solidFill>
                  <a:srgbClr val="0070C0"/>
                </a:solidFill>
              </a:rPr>
              <a:t>                                effects = list(</a:t>
            </a:r>
            <a:r>
              <a:rPr lang="en-US" altLang="ja-JP" sz="2000" dirty="0" err="1">
                <a:solidFill>
                  <a:srgbClr val="0070C0"/>
                </a:solidFill>
              </a:rPr>
              <a:t>i</a:t>
            </a:r>
            <a:r>
              <a:rPr lang="en-US" altLang="ja-JP" sz="2000" dirty="0">
                <a:solidFill>
                  <a:srgbClr val="0070C0"/>
                </a:solidFill>
              </a:rPr>
              <a:t> = 1:nv, b0 = rep(1, length(resp))))</a:t>
            </a:r>
          </a:p>
          <a:p>
            <a:pPr marL="0" indent="0">
              <a:buNone/>
            </a:pPr>
            <a:r>
              <a:rPr lang="en-US" altLang="ja-JP" sz="2000" dirty="0">
                <a:solidFill>
                  <a:srgbClr val="0070C0"/>
                </a:solidFill>
              </a:rPr>
              <a:t>u.res &lt;- </a:t>
            </a:r>
            <a:r>
              <a:rPr lang="en-US" altLang="ja-JP" sz="2000" dirty="0" err="1">
                <a:solidFill>
                  <a:srgbClr val="0070C0"/>
                </a:solidFill>
              </a:rPr>
              <a:t>inla</a:t>
            </a:r>
            <a:r>
              <a:rPr lang="en-US" altLang="ja-JP" sz="2000" dirty="0">
                <a:solidFill>
                  <a:srgbClr val="0070C0"/>
                </a:solidFill>
              </a:rPr>
              <a:t>(y ~ 0 + b0 + f(</a:t>
            </a:r>
            <a:r>
              <a:rPr lang="en-US" altLang="ja-JP" sz="2000" dirty="0" err="1">
                <a:solidFill>
                  <a:srgbClr val="0070C0"/>
                </a:solidFill>
              </a:rPr>
              <a:t>i</a:t>
            </a:r>
            <a:r>
              <a:rPr lang="en-US" altLang="ja-JP" sz="2000" dirty="0">
                <a:solidFill>
                  <a:srgbClr val="0070C0"/>
                </a:solidFill>
              </a:rPr>
              <a:t>, model = </a:t>
            </a:r>
            <a:r>
              <a:rPr lang="en-US" altLang="ja-JP" sz="2000" dirty="0" err="1">
                <a:solidFill>
                  <a:srgbClr val="0070C0"/>
                </a:solidFill>
              </a:rPr>
              <a:t>spde</a:t>
            </a:r>
            <a:r>
              <a:rPr lang="en-US" altLang="ja-JP" sz="2000" dirty="0">
                <a:solidFill>
                  <a:srgbClr val="0070C0"/>
                </a:solidFill>
              </a:rPr>
              <a:t>), data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stk.u</a:t>
            </a:r>
            <a:r>
              <a:rPr lang="en-US" altLang="ja-JP" sz="2000" dirty="0">
                <a:solidFill>
                  <a:srgbClr val="0070C0"/>
                </a:solidFill>
              </a:rPr>
              <a:t>),</a:t>
            </a:r>
          </a:p>
          <a:p>
            <a:pPr marL="0" indent="0">
              <a:buNone/>
            </a:pPr>
            <a:r>
              <a:rPr lang="en-US" altLang="ja-JP" sz="2000" dirty="0">
                <a:solidFill>
                  <a:srgbClr val="0070C0"/>
                </a:solidFill>
              </a:rPr>
              <a:t>                     </a:t>
            </a:r>
            <a:r>
              <a:rPr lang="en-US" altLang="ja-JP" sz="2000" dirty="0" err="1">
                <a:solidFill>
                  <a:srgbClr val="0070C0"/>
                </a:solidFill>
              </a:rPr>
              <a:t>control.predictor</a:t>
            </a:r>
            <a:r>
              <a:rPr lang="en-US" altLang="ja-JP" sz="2000" dirty="0">
                <a:solidFill>
                  <a:srgbClr val="0070C0"/>
                </a:solidFill>
              </a:rPr>
              <a:t> = list(A = </a:t>
            </a:r>
            <a:r>
              <a:rPr lang="en-US" altLang="ja-JP" sz="2000" dirty="0" err="1">
                <a:solidFill>
                  <a:srgbClr val="0070C0"/>
                </a:solidFill>
              </a:rPr>
              <a:t>inla.stack.A</a:t>
            </a:r>
            <a:r>
              <a:rPr lang="en-US" altLang="ja-JP" sz="2000" dirty="0">
                <a:solidFill>
                  <a:srgbClr val="0070C0"/>
                </a:solidFill>
              </a:rPr>
              <a:t>(</a:t>
            </a:r>
            <a:r>
              <a:rPr lang="en-US" altLang="ja-JP" sz="2000" dirty="0" err="1">
                <a:solidFill>
                  <a:srgbClr val="0070C0"/>
                </a:solidFill>
              </a:rPr>
              <a:t>stk.u</a:t>
            </a:r>
            <a:r>
              <a:rPr lang="en-US" altLang="ja-JP" sz="2000" dirty="0">
                <a:solidFill>
                  <a:srgbClr val="0070C0"/>
                </a:solidFill>
              </a:rPr>
              <a:t>)))</a:t>
            </a:r>
          </a:p>
          <a:p>
            <a:pPr lvl="1"/>
            <a:endParaRPr lang="en-US" altLang="ja-JP" sz="2600" dirty="0"/>
          </a:p>
        </p:txBody>
      </p:sp>
      <p:pic>
        <p:nvPicPr>
          <p:cNvPr id="5" name="図 4">
            <a:extLst>
              <a:ext uri="{FF2B5EF4-FFF2-40B4-BE49-F238E27FC236}">
                <a16:creationId xmlns:a16="http://schemas.microsoft.com/office/drawing/2014/main" id="{74A0F377-070E-4CA9-969B-FFDF4AF5A212}"/>
              </a:ext>
            </a:extLst>
          </p:cNvPr>
          <p:cNvPicPr>
            <a:picLocks noChangeAspect="1"/>
          </p:cNvPicPr>
          <p:nvPr/>
        </p:nvPicPr>
        <p:blipFill>
          <a:blip r:embed="rId3"/>
          <a:stretch>
            <a:fillRect/>
          </a:stretch>
        </p:blipFill>
        <p:spPr>
          <a:xfrm>
            <a:off x="731520" y="2559775"/>
            <a:ext cx="9957972" cy="4312267"/>
          </a:xfrm>
          <a:prstGeom prst="rect">
            <a:avLst/>
          </a:prstGeom>
        </p:spPr>
      </p:pic>
    </p:spTree>
    <p:extLst>
      <p:ext uri="{BB962C8B-B14F-4D97-AF65-F5344CB8AC3E}">
        <p14:creationId xmlns:p14="http://schemas.microsoft.com/office/powerpoint/2010/main" val="2142733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048999" cy="4922873"/>
          </a:xfrm>
        </p:spPr>
        <p:txBody>
          <a:bodyPr>
            <a:normAutofit/>
          </a:bodyPr>
          <a:lstStyle/>
          <a:p>
            <a:r>
              <a:rPr lang="ja-JP" altLang="en-US" sz="3000" dirty="0"/>
              <a:t>点パターンと応答変数の両方のモデルで、</a:t>
            </a:r>
            <a:r>
              <a:rPr lang="en-US" altLang="ja-JP" sz="3000" dirty="0"/>
              <a:t>LGRF</a:t>
            </a:r>
            <a:r>
              <a:rPr lang="ja-JP" altLang="en-US" sz="3000" dirty="0"/>
              <a:t>モデルを定義</a:t>
            </a:r>
          </a:p>
          <a:p>
            <a:r>
              <a:rPr lang="en-US" altLang="ja-JP" sz="3000" dirty="0"/>
              <a:t>INLA</a:t>
            </a:r>
            <a:r>
              <a:rPr lang="ja-JP" altLang="en-US" sz="3000" dirty="0"/>
              <a:t>では、点パターンと応答変数での</a:t>
            </a:r>
            <a:r>
              <a:rPr lang="en-US" altLang="ja-JP" sz="3000" dirty="0"/>
              <a:t>2</a:t>
            </a:r>
            <a:r>
              <a:rPr lang="ja-JP" altLang="en-US" sz="3000" dirty="0"/>
              <a:t>つの尤度を使用する</a:t>
            </a:r>
            <a:endParaRPr lang="en-US" altLang="ja-JP" sz="3000" dirty="0"/>
          </a:p>
          <a:p>
            <a:pPr lvl="1"/>
            <a:endParaRPr lang="ja-JP" altLang="en-US" sz="2600" dirty="0"/>
          </a:p>
          <a:p>
            <a:pPr>
              <a:buFont typeface="Wingdings" panose="05000000000000000000" pitchFamily="2" charset="2"/>
              <a:buChar char="Ø"/>
            </a:pPr>
            <a:r>
              <a:rPr lang="ja-JP" altLang="en-US" sz="3000" dirty="0"/>
              <a:t>データには、応答変数のマトリクスと、</a:t>
            </a:r>
            <a:r>
              <a:rPr lang="en-US" altLang="ja-JP" sz="3000" dirty="0"/>
              <a:t>LGRF</a:t>
            </a:r>
            <a:r>
              <a:rPr lang="ja-JP" altLang="en-US" sz="3000" dirty="0"/>
              <a:t>のモデルを指定するための新しい指標値のセットの両方が必要</a:t>
            </a:r>
          </a:p>
          <a:p>
            <a:pPr>
              <a:buFont typeface="Wingdings" panose="05000000000000000000" pitchFamily="2" charset="2"/>
              <a:buChar char="Ø"/>
            </a:pPr>
            <a:r>
              <a:rPr lang="ja-JP" altLang="en-US" sz="3000" dirty="0"/>
              <a:t>２つの尤度を持つモデルは　</a:t>
            </a:r>
            <a:r>
              <a:rPr lang="en-US" altLang="ja-JP" sz="3000" dirty="0" err="1">
                <a:solidFill>
                  <a:schemeClr val="accent1"/>
                </a:solidFill>
              </a:rPr>
              <a:t>inla.stack</a:t>
            </a:r>
            <a:r>
              <a:rPr lang="en-US" altLang="ja-JP" sz="3000" dirty="0">
                <a:solidFill>
                  <a:schemeClr val="accent1"/>
                </a:solidFill>
              </a:rPr>
              <a:t>()</a:t>
            </a:r>
            <a:r>
              <a:rPr lang="ja-JP" altLang="en-US" sz="3000" dirty="0">
                <a:solidFill>
                  <a:schemeClr val="accent1"/>
                </a:solidFill>
              </a:rPr>
              <a:t>　</a:t>
            </a:r>
            <a:r>
              <a:rPr lang="ja-JP" altLang="en-US" sz="3000" dirty="0"/>
              <a:t>関数を使用することで簡単に作成できる</a:t>
            </a:r>
            <a:endParaRPr lang="en-US" altLang="ja-JP" sz="3000" dirty="0"/>
          </a:p>
          <a:p>
            <a:pPr lvl="1">
              <a:buFont typeface="Wingdings" panose="05000000000000000000" pitchFamily="2" charset="2"/>
              <a:buChar char="Ø"/>
            </a:pPr>
            <a:endParaRPr lang="en-US" altLang="ja-JP" sz="2600" dirty="0"/>
          </a:p>
          <a:p>
            <a:pPr marL="457200" lvl="1" indent="0">
              <a:buNone/>
            </a:pPr>
            <a:endParaRPr lang="en-US" altLang="ja-JP" sz="2600" dirty="0"/>
          </a:p>
        </p:txBody>
      </p:sp>
    </p:spTree>
    <p:extLst>
      <p:ext uri="{BB962C8B-B14F-4D97-AF65-F5344CB8AC3E}">
        <p14:creationId xmlns:p14="http://schemas.microsoft.com/office/powerpoint/2010/main" val="820471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048999" cy="4922873"/>
          </a:xfrm>
        </p:spPr>
        <p:txBody>
          <a:bodyPr>
            <a:normAutofit/>
          </a:bodyPr>
          <a:lstStyle/>
          <a:p>
            <a:r>
              <a:rPr lang="ja-JP" altLang="en-US" sz="3000" dirty="0"/>
              <a:t>データスタックを、応答変数と点過程のために定義しなおす</a:t>
            </a:r>
            <a:endParaRPr lang="en-US" altLang="ja-JP" sz="3000" dirty="0"/>
          </a:p>
          <a:p>
            <a:pPr lvl="1">
              <a:buFont typeface="Wingdings" panose="05000000000000000000" pitchFamily="2" charset="2"/>
              <a:buChar char="ü"/>
            </a:pPr>
            <a:r>
              <a:rPr lang="ja-JP" altLang="en-US" sz="2600" dirty="0"/>
              <a:t>最初の列に点パターン‘</a:t>
            </a:r>
            <a:r>
              <a:rPr lang="en-US" altLang="ja-JP" sz="2600" dirty="0"/>
              <a:t>observations’</a:t>
            </a:r>
            <a:r>
              <a:rPr lang="ja-JP" altLang="en-US" sz="2600" dirty="0"/>
              <a:t>、</a:t>
            </a:r>
            <a:r>
              <a:rPr lang="en-US" altLang="ja-JP" sz="2600" dirty="0"/>
              <a:t>2</a:t>
            </a:r>
            <a:r>
              <a:rPr lang="ja-JP" altLang="en-US" sz="2600" dirty="0"/>
              <a:t>番目の列に応答変数が配置されているため</a:t>
            </a:r>
            <a:endParaRPr lang="en-US" altLang="ja-JP" sz="2600" dirty="0"/>
          </a:p>
          <a:p>
            <a:pPr lvl="1">
              <a:buFont typeface="Wingdings" panose="05000000000000000000" pitchFamily="2" charset="2"/>
              <a:buChar char="Ø"/>
            </a:pPr>
            <a:r>
              <a:rPr lang="ja-JP" altLang="en-US" sz="2600" dirty="0"/>
              <a:t>応答変数を最初の列に、点過程のポアソンデータを</a:t>
            </a:r>
            <a:r>
              <a:rPr lang="en-US" altLang="ja-JP" sz="2600" dirty="0"/>
              <a:t>2</a:t>
            </a:r>
            <a:r>
              <a:rPr lang="ja-JP" altLang="en-US" sz="2600" dirty="0"/>
              <a:t>番目の列に置く</a:t>
            </a:r>
            <a:endParaRPr lang="en-US" altLang="ja-JP" sz="2600" dirty="0"/>
          </a:p>
          <a:p>
            <a:pPr lvl="1">
              <a:buFont typeface="Wingdings" panose="05000000000000000000" pitchFamily="2" charset="2"/>
              <a:buChar char="Ø"/>
            </a:pPr>
            <a:r>
              <a:rPr lang="ja-JP" altLang="en-US" sz="2600" dirty="0"/>
              <a:t>ポアソン尤度の予想件数が</a:t>
            </a:r>
            <a:r>
              <a:rPr lang="en-US" altLang="ja-JP" sz="2600" dirty="0"/>
              <a:t>NA</a:t>
            </a:r>
            <a:r>
              <a:rPr lang="ja-JP" altLang="en-US" sz="2600" dirty="0"/>
              <a:t>とならないよう、データスタックの応答変数部分を</a:t>
            </a:r>
            <a:r>
              <a:rPr lang="en-US" altLang="ja-JP" sz="2600" dirty="0"/>
              <a:t>0</a:t>
            </a:r>
            <a:r>
              <a:rPr lang="ja-JP" altLang="en-US" sz="2600" dirty="0"/>
              <a:t>とする</a:t>
            </a:r>
            <a:endParaRPr lang="en-US" altLang="ja-JP" sz="2600" dirty="0"/>
          </a:p>
          <a:p>
            <a:pPr lvl="1">
              <a:buFont typeface="Wingdings" panose="05000000000000000000" pitchFamily="2" charset="2"/>
              <a:buChar char="Ø"/>
            </a:pPr>
            <a:endParaRPr lang="en-US" altLang="ja-JP" sz="2600" dirty="0"/>
          </a:p>
          <a:p>
            <a:r>
              <a:rPr lang="ja-JP" altLang="en-US" sz="3000" dirty="0"/>
              <a:t>点過程部分の</a:t>
            </a:r>
            <a:r>
              <a:rPr lang="en-US" altLang="ja-JP" sz="3000" dirty="0"/>
              <a:t>SPDE</a:t>
            </a:r>
            <a:r>
              <a:rPr lang="ja-JP" altLang="en-US" sz="3000" dirty="0"/>
              <a:t>効果は、応答変数部分では</a:t>
            </a:r>
            <a:r>
              <a:rPr lang="en-US" altLang="ja-JP" sz="3000" dirty="0"/>
              <a:t>SPDE</a:t>
            </a:r>
            <a:r>
              <a:rPr lang="ja-JP" altLang="en-US" sz="3000" dirty="0"/>
              <a:t>効果のコピーとしてモデル化される</a:t>
            </a:r>
            <a:endParaRPr lang="en-US" altLang="ja-JP" sz="3000" dirty="0"/>
          </a:p>
          <a:p>
            <a:pPr lvl="1">
              <a:buFont typeface="Wingdings" panose="05000000000000000000" pitchFamily="2" charset="2"/>
              <a:buChar char="Ø"/>
            </a:pPr>
            <a:r>
              <a:rPr lang="ja-JP" altLang="en-US" sz="2600" dirty="0"/>
              <a:t>別の名前のインデックスセットを定義し、それを後のコピーモデルで使用することで実行する</a:t>
            </a:r>
            <a:endParaRPr lang="en-US" altLang="ja-JP" sz="2600" dirty="0"/>
          </a:p>
        </p:txBody>
      </p:sp>
    </p:spTree>
    <p:extLst>
      <p:ext uri="{BB962C8B-B14F-4D97-AF65-F5344CB8AC3E}">
        <p14:creationId xmlns:p14="http://schemas.microsoft.com/office/powerpoint/2010/main" val="206012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9" y="1601398"/>
            <a:ext cx="10712592" cy="4922873"/>
          </a:xfrm>
        </p:spPr>
        <p:txBody>
          <a:bodyPr>
            <a:normAutofit/>
          </a:bodyPr>
          <a:lstStyle/>
          <a:p>
            <a:r>
              <a:rPr lang="ja-JP" altLang="en-US" sz="3000" dirty="0"/>
              <a:t>実行コード：</a:t>
            </a:r>
            <a:endParaRPr lang="en-US" altLang="ja-JP" sz="2600" dirty="0"/>
          </a:p>
          <a:p>
            <a:pPr marL="0" indent="0">
              <a:buNone/>
            </a:pPr>
            <a:r>
              <a:rPr lang="en-US" altLang="ja-JP" sz="2000" dirty="0">
                <a:solidFill>
                  <a:srgbClr val="0070C0"/>
                </a:solidFill>
              </a:rPr>
              <a:t>stk2.y &lt;- </a:t>
            </a:r>
            <a:r>
              <a:rPr lang="en-US" altLang="ja-JP" sz="2000" dirty="0" err="1">
                <a:solidFill>
                  <a:srgbClr val="0070C0"/>
                </a:solidFill>
              </a:rPr>
              <a:t>inla.stack</a:t>
            </a:r>
            <a:r>
              <a:rPr lang="en-US" altLang="ja-JP" sz="2000" dirty="0">
                <a:solidFill>
                  <a:srgbClr val="0070C0"/>
                </a:solidFill>
              </a:rPr>
              <a:t>(</a:t>
            </a:r>
            <a:r>
              <a:rPr lang="ja-JP" altLang="en-US" sz="2000" dirty="0">
                <a:solidFill>
                  <a:srgbClr val="0070C0"/>
                </a:solidFill>
              </a:rPr>
              <a:t> </a:t>
            </a:r>
            <a:r>
              <a:rPr lang="en-US" altLang="ja-JP" sz="2000" dirty="0">
                <a:solidFill>
                  <a:srgbClr val="0070C0"/>
                </a:solidFill>
              </a:rPr>
              <a:t>data = list(y = </a:t>
            </a:r>
            <a:r>
              <a:rPr lang="en-US" altLang="ja-JP" sz="2000" dirty="0" err="1">
                <a:solidFill>
                  <a:srgbClr val="0070C0"/>
                </a:solidFill>
              </a:rPr>
              <a:t>cbind</a:t>
            </a:r>
            <a:r>
              <a:rPr lang="en-US" altLang="ja-JP" sz="2000" dirty="0">
                <a:solidFill>
                  <a:srgbClr val="0070C0"/>
                </a:solidFill>
              </a:rPr>
              <a:t>(resp, NA), e = rep(0, n)), </a:t>
            </a:r>
          </a:p>
          <a:p>
            <a:pPr marL="0" indent="0">
              <a:buNone/>
            </a:pPr>
            <a:r>
              <a:rPr lang="en-US" altLang="ja-JP" sz="2000" dirty="0">
                <a:solidFill>
                  <a:srgbClr val="0070C0"/>
                </a:solidFill>
              </a:rPr>
              <a:t>                                    A = list(</a:t>
            </a:r>
            <a:r>
              <a:rPr lang="en-US" altLang="ja-JP" sz="2000" dirty="0" err="1">
                <a:solidFill>
                  <a:srgbClr val="0070C0"/>
                </a:solidFill>
              </a:rPr>
              <a:t>lmat</a:t>
            </a:r>
            <a:r>
              <a:rPr lang="en-US" altLang="ja-JP" sz="2000" dirty="0">
                <a:solidFill>
                  <a:srgbClr val="0070C0"/>
                </a:solidFill>
              </a:rPr>
              <a:t>, 1),</a:t>
            </a:r>
          </a:p>
          <a:p>
            <a:pPr marL="0" indent="0">
              <a:buNone/>
            </a:pPr>
            <a:r>
              <a:rPr lang="en-US" altLang="ja-JP" sz="2000" dirty="0">
                <a:solidFill>
                  <a:srgbClr val="0070C0"/>
                </a:solidFill>
              </a:rPr>
              <a:t>                                    effects = list(</a:t>
            </a:r>
            <a:r>
              <a:rPr lang="en-US" altLang="ja-JP" sz="2000" dirty="0" err="1">
                <a:solidFill>
                  <a:srgbClr val="0070C0"/>
                </a:solidFill>
              </a:rPr>
              <a:t>i</a:t>
            </a:r>
            <a:r>
              <a:rPr lang="en-US" altLang="ja-JP" sz="2000" dirty="0">
                <a:solidFill>
                  <a:srgbClr val="0070C0"/>
                </a:solidFill>
              </a:rPr>
              <a:t> = 1:nv, b0.y = rep(1, n)), </a:t>
            </a:r>
          </a:p>
          <a:p>
            <a:pPr marL="0" indent="0">
              <a:buNone/>
            </a:pPr>
            <a:r>
              <a:rPr lang="en-US" altLang="ja-JP" sz="2000" dirty="0">
                <a:solidFill>
                  <a:srgbClr val="0070C0"/>
                </a:solidFill>
              </a:rPr>
              <a:t>                                    tag = 'resp2’ )</a:t>
            </a:r>
          </a:p>
          <a:p>
            <a:pPr marL="0" indent="0">
              <a:buNone/>
            </a:pPr>
            <a:endParaRPr lang="en-US" altLang="ja-JP" sz="2000" dirty="0">
              <a:solidFill>
                <a:srgbClr val="0070C0"/>
              </a:solidFill>
            </a:endParaRPr>
          </a:p>
          <a:p>
            <a:pPr marL="0" indent="0">
              <a:buNone/>
            </a:pPr>
            <a:r>
              <a:rPr lang="en-US" altLang="ja-JP" sz="2000" dirty="0">
                <a:solidFill>
                  <a:srgbClr val="0070C0"/>
                </a:solidFill>
              </a:rPr>
              <a:t>stk2.pp &lt;- </a:t>
            </a:r>
            <a:r>
              <a:rPr lang="en-US" altLang="ja-JP" sz="2000" dirty="0" err="1">
                <a:solidFill>
                  <a:srgbClr val="0070C0"/>
                </a:solidFill>
              </a:rPr>
              <a:t>inla.stack</a:t>
            </a:r>
            <a:r>
              <a:rPr lang="en-US" altLang="ja-JP" sz="2000" dirty="0">
                <a:solidFill>
                  <a:srgbClr val="0070C0"/>
                </a:solidFill>
              </a:rPr>
              <a:t>( data = list(y = </a:t>
            </a:r>
            <a:r>
              <a:rPr lang="en-US" altLang="ja-JP" sz="2000" dirty="0" err="1">
                <a:solidFill>
                  <a:srgbClr val="0070C0"/>
                </a:solidFill>
              </a:rPr>
              <a:t>cbind</a:t>
            </a:r>
            <a:r>
              <a:rPr lang="en-US" altLang="ja-JP" sz="2000" dirty="0">
                <a:solidFill>
                  <a:srgbClr val="0070C0"/>
                </a:solidFill>
              </a:rPr>
              <a:t>(NA, </a:t>
            </a:r>
            <a:r>
              <a:rPr lang="en-US" altLang="ja-JP" sz="2000" dirty="0" err="1">
                <a:solidFill>
                  <a:srgbClr val="0070C0"/>
                </a:solidFill>
              </a:rPr>
              <a:t>y.pp</a:t>
            </a:r>
            <a:r>
              <a:rPr lang="en-US" altLang="ja-JP" sz="2000" dirty="0">
                <a:solidFill>
                  <a:srgbClr val="0070C0"/>
                </a:solidFill>
              </a:rPr>
              <a:t>), e = </a:t>
            </a:r>
            <a:r>
              <a:rPr lang="en-US" altLang="ja-JP" sz="2000" dirty="0" err="1">
                <a:solidFill>
                  <a:srgbClr val="0070C0"/>
                </a:solidFill>
              </a:rPr>
              <a:t>e.pp</a:t>
            </a:r>
            <a:r>
              <a:rPr lang="en-US" altLang="ja-JP" sz="2000" dirty="0">
                <a:solidFill>
                  <a:srgbClr val="0070C0"/>
                </a:solidFill>
              </a:rPr>
              <a:t>),</a:t>
            </a:r>
          </a:p>
          <a:p>
            <a:pPr marL="0" indent="0">
              <a:buNone/>
            </a:pPr>
            <a:r>
              <a:rPr lang="en-US" altLang="ja-JP" sz="2000" dirty="0">
                <a:solidFill>
                  <a:srgbClr val="0070C0"/>
                </a:solidFill>
              </a:rPr>
              <a:t>                                    A = list(</a:t>
            </a:r>
            <a:r>
              <a:rPr lang="en-US" altLang="ja-JP" sz="2000" dirty="0" err="1">
                <a:solidFill>
                  <a:srgbClr val="0070C0"/>
                </a:solidFill>
              </a:rPr>
              <a:t>A.pp</a:t>
            </a:r>
            <a:r>
              <a:rPr lang="en-US" altLang="ja-JP" sz="2000" dirty="0">
                <a:solidFill>
                  <a:srgbClr val="0070C0"/>
                </a:solidFill>
              </a:rPr>
              <a:t>, 1),</a:t>
            </a:r>
          </a:p>
          <a:p>
            <a:pPr marL="0" indent="0">
              <a:buNone/>
            </a:pPr>
            <a:r>
              <a:rPr lang="en-US" altLang="ja-JP" sz="2000" dirty="0">
                <a:solidFill>
                  <a:srgbClr val="0070C0"/>
                </a:solidFill>
              </a:rPr>
              <a:t>                                    effects = list(j = 1:nv, b0.pp = rep(1, </a:t>
            </a:r>
            <a:r>
              <a:rPr lang="en-US" altLang="ja-JP" sz="2000" dirty="0" err="1">
                <a:solidFill>
                  <a:srgbClr val="0070C0"/>
                </a:solidFill>
              </a:rPr>
              <a:t>nv</a:t>
            </a:r>
            <a:r>
              <a:rPr lang="en-US" altLang="ja-JP" sz="2000" dirty="0">
                <a:solidFill>
                  <a:srgbClr val="0070C0"/>
                </a:solidFill>
              </a:rPr>
              <a:t> + n)),</a:t>
            </a:r>
          </a:p>
          <a:p>
            <a:pPr marL="0" indent="0">
              <a:buNone/>
            </a:pPr>
            <a:r>
              <a:rPr lang="en-US" altLang="ja-JP" sz="2000" dirty="0">
                <a:solidFill>
                  <a:srgbClr val="0070C0"/>
                </a:solidFill>
              </a:rPr>
              <a:t>                                    tag = 'pp2’)</a:t>
            </a:r>
          </a:p>
          <a:p>
            <a:pPr marL="0" indent="0">
              <a:buNone/>
            </a:pPr>
            <a:endParaRPr lang="en-US" altLang="ja-JP" sz="2000" dirty="0">
              <a:solidFill>
                <a:srgbClr val="0070C0"/>
              </a:solidFill>
            </a:endParaRPr>
          </a:p>
          <a:p>
            <a:pPr marL="0" indent="0">
              <a:buNone/>
            </a:pPr>
            <a:r>
              <a:rPr lang="en-US" altLang="ja-JP" sz="2000" dirty="0" err="1">
                <a:solidFill>
                  <a:srgbClr val="0070C0"/>
                </a:solidFill>
              </a:rPr>
              <a:t>j.stk</a:t>
            </a:r>
            <a:r>
              <a:rPr lang="en-US" altLang="ja-JP" sz="2000" dirty="0">
                <a:solidFill>
                  <a:srgbClr val="0070C0"/>
                </a:solidFill>
              </a:rPr>
              <a:t> &lt;- </a:t>
            </a:r>
            <a:r>
              <a:rPr lang="en-US" altLang="ja-JP" sz="2000" dirty="0" err="1">
                <a:solidFill>
                  <a:srgbClr val="0070C0"/>
                </a:solidFill>
              </a:rPr>
              <a:t>inla.stack</a:t>
            </a:r>
            <a:r>
              <a:rPr lang="en-US" altLang="ja-JP" sz="2000" dirty="0">
                <a:solidFill>
                  <a:srgbClr val="0070C0"/>
                </a:solidFill>
              </a:rPr>
              <a:t>(stk2.y, stk2.pp)</a:t>
            </a:r>
          </a:p>
        </p:txBody>
      </p:sp>
    </p:spTree>
    <p:extLst>
      <p:ext uri="{BB962C8B-B14F-4D97-AF65-F5344CB8AC3E}">
        <p14:creationId xmlns:p14="http://schemas.microsoft.com/office/powerpoint/2010/main" val="576407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049000" cy="4922873"/>
          </a:xfrm>
        </p:spPr>
        <p:txBody>
          <a:bodyPr>
            <a:normAutofit/>
          </a:bodyPr>
          <a:lstStyle/>
          <a:p>
            <a:r>
              <a:rPr lang="ja-JP" altLang="en-US" sz="3000" dirty="0"/>
              <a:t>地理統計学的モデルを優先サンプリングを考慮して適合</a:t>
            </a:r>
            <a:endParaRPr lang="en-US" altLang="ja-JP" sz="3000" dirty="0"/>
          </a:p>
          <a:p>
            <a:r>
              <a:rPr lang="en-US" altLang="ja-JP" sz="3000" dirty="0"/>
              <a:t>LGRF</a:t>
            </a:r>
            <a:r>
              <a:rPr lang="ja-JP" altLang="en-US" sz="3000" dirty="0"/>
              <a:t>を両方の尤度に含めるために、</a:t>
            </a:r>
            <a:r>
              <a:rPr lang="en-US" altLang="ja-JP" sz="3000" dirty="0"/>
              <a:t>INLA</a:t>
            </a:r>
            <a:r>
              <a:rPr lang="ja-JP" altLang="en-US" sz="3000" dirty="0"/>
              <a:t>のコピー機能を使用</a:t>
            </a:r>
            <a:endParaRPr lang="en-US" altLang="ja-JP" sz="3000" dirty="0"/>
          </a:p>
          <a:p>
            <a:pPr lvl="1">
              <a:buFont typeface="Wingdings" panose="05000000000000000000" pitchFamily="2" charset="2"/>
              <a:buChar char="ü"/>
            </a:pPr>
            <a:r>
              <a:rPr lang="ja-JP" altLang="en-US" sz="2600" dirty="0"/>
              <a:t>パラメータの事前確率は</a:t>
            </a:r>
            <a:r>
              <a:rPr lang="en-US" altLang="ja-JP" sz="2600" i="1" dirty="0"/>
              <a:t>N</a:t>
            </a:r>
            <a:r>
              <a:rPr lang="en-US" altLang="ja-JP" sz="2600" dirty="0"/>
              <a:t>(0, 2</a:t>
            </a:r>
            <a:r>
              <a:rPr lang="en-US" altLang="ja-JP" sz="2600" baseline="30000" dirty="0"/>
              <a:t>-1</a:t>
            </a:r>
            <a:r>
              <a:rPr lang="en-US" altLang="ja-JP" sz="2600" dirty="0"/>
              <a:t> )</a:t>
            </a:r>
          </a:p>
          <a:p>
            <a:pPr marL="0" indent="0">
              <a:buNone/>
            </a:pPr>
            <a:r>
              <a:rPr lang="en-US" altLang="ja-JP" sz="2000" dirty="0">
                <a:solidFill>
                  <a:srgbClr val="0070C0"/>
                </a:solidFill>
              </a:rPr>
              <a:t># Gaussian prior</a:t>
            </a:r>
          </a:p>
          <a:p>
            <a:pPr marL="0" indent="0">
              <a:buNone/>
            </a:pPr>
            <a:r>
              <a:rPr lang="en-US" altLang="ja-JP" sz="2000" dirty="0" err="1">
                <a:solidFill>
                  <a:srgbClr val="0070C0"/>
                </a:solidFill>
              </a:rPr>
              <a:t>gaus.prior</a:t>
            </a:r>
            <a:r>
              <a:rPr lang="en-US" altLang="ja-JP" sz="2000" dirty="0">
                <a:solidFill>
                  <a:srgbClr val="0070C0"/>
                </a:solidFill>
              </a:rPr>
              <a:t> &lt;- list(prior = 'gaussian', param = c(0, 2))</a:t>
            </a:r>
          </a:p>
          <a:p>
            <a:pPr marL="0" indent="0">
              <a:buNone/>
            </a:pPr>
            <a:r>
              <a:rPr lang="en-US" altLang="ja-JP" sz="2000" dirty="0">
                <a:solidFill>
                  <a:srgbClr val="0070C0"/>
                </a:solidFill>
              </a:rPr>
              <a:t># Model formula </a:t>
            </a:r>
          </a:p>
          <a:p>
            <a:pPr marL="0" indent="0">
              <a:buNone/>
            </a:pPr>
            <a:r>
              <a:rPr lang="en-US" altLang="ja-JP" sz="2000" dirty="0" err="1">
                <a:solidFill>
                  <a:srgbClr val="0070C0"/>
                </a:solidFill>
              </a:rPr>
              <a:t>jform</a:t>
            </a:r>
            <a:r>
              <a:rPr lang="en-US" altLang="ja-JP" sz="2000" dirty="0">
                <a:solidFill>
                  <a:srgbClr val="0070C0"/>
                </a:solidFill>
              </a:rPr>
              <a:t> &lt;- y ~ 0 + b0.pp + b0.y + f(</a:t>
            </a:r>
            <a:r>
              <a:rPr lang="en-US" altLang="ja-JP" sz="2000" dirty="0" err="1">
                <a:solidFill>
                  <a:srgbClr val="0070C0"/>
                </a:solidFill>
              </a:rPr>
              <a:t>i</a:t>
            </a:r>
            <a:r>
              <a:rPr lang="en-US" altLang="ja-JP" sz="2000" dirty="0">
                <a:solidFill>
                  <a:srgbClr val="0070C0"/>
                </a:solidFill>
              </a:rPr>
              <a:t>, model = </a:t>
            </a:r>
            <a:r>
              <a:rPr lang="en-US" altLang="ja-JP" sz="2000" dirty="0" err="1">
                <a:solidFill>
                  <a:srgbClr val="0070C0"/>
                </a:solidFill>
              </a:rPr>
              <a:t>spde</a:t>
            </a:r>
            <a:r>
              <a:rPr lang="en-US" altLang="ja-JP" sz="2000" dirty="0">
                <a:solidFill>
                  <a:srgbClr val="0070C0"/>
                </a:solidFill>
              </a:rPr>
              <a:t>) + </a:t>
            </a:r>
          </a:p>
          <a:p>
            <a:pPr marL="0" indent="0">
              <a:buNone/>
            </a:pPr>
            <a:r>
              <a:rPr lang="en-US" altLang="ja-JP" sz="2000" dirty="0">
                <a:solidFill>
                  <a:srgbClr val="0070C0"/>
                </a:solidFill>
              </a:rPr>
              <a:t>              f(j, copy = '</a:t>
            </a:r>
            <a:r>
              <a:rPr lang="en-US" altLang="ja-JP" sz="2000" dirty="0" err="1">
                <a:solidFill>
                  <a:srgbClr val="0070C0"/>
                </a:solidFill>
              </a:rPr>
              <a:t>i</a:t>
            </a:r>
            <a:r>
              <a:rPr lang="en-US" altLang="ja-JP" sz="2000" dirty="0">
                <a:solidFill>
                  <a:srgbClr val="0070C0"/>
                </a:solidFill>
              </a:rPr>
              <a:t>', fixed = FALSE, hyper = list(theta = </a:t>
            </a:r>
            <a:r>
              <a:rPr lang="en-US" altLang="ja-JP" sz="2000" dirty="0" err="1">
                <a:solidFill>
                  <a:srgbClr val="0070C0"/>
                </a:solidFill>
              </a:rPr>
              <a:t>gaus.prior</a:t>
            </a:r>
            <a:r>
              <a:rPr lang="en-US" altLang="ja-JP" sz="2000" dirty="0">
                <a:solidFill>
                  <a:srgbClr val="0070C0"/>
                </a:solidFill>
              </a:rPr>
              <a:t>))</a:t>
            </a:r>
          </a:p>
          <a:p>
            <a:pPr marL="0" indent="0">
              <a:buNone/>
            </a:pPr>
            <a:r>
              <a:rPr lang="en-US" altLang="ja-JP" sz="2000" dirty="0">
                <a:solidFill>
                  <a:srgbClr val="0070C0"/>
                </a:solidFill>
              </a:rPr>
              <a:t># Fit model</a:t>
            </a:r>
          </a:p>
          <a:p>
            <a:pPr marL="0" indent="0">
              <a:buNone/>
            </a:pPr>
            <a:r>
              <a:rPr lang="en-US" altLang="ja-JP" sz="2000" dirty="0">
                <a:solidFill>
                  <a:srgbClr val="0070C0"/>
                </a:solidFill>
              </a:rPr>
              <a:t>j.res &lt;- </a:t>
            </a:r>
            <a:r>
              <a:rPr lang="en-US" altLang="ja-JP" sz="2000" dirty="0" err="1">
                <a:solidFill>
                  <a:srgbClr val="0070C0"/>
                </a:solidFill>
              </a:rPr>
              <a:t>inla</a:t>
            </a:r>
            <a:r>
              <a:rPr lang="en-US" altLang="ja-JP" sz="2000" dirty="0">
                <a:solidFill>
                  <a:srgbClr val="0070C0"/>
                </a:solidFill>
              </a:rPr>
              <a:t>(</a:t>
            </a:r>
            <a:r>
              <a:rPr lang="en-US" altLang="ja-JP" sz="2000" dirty="0" err="1">
                <a:solidFill>
                  <a:srgbClr val="0070C0"/>
                </a:solidFill>
              </a:rPr>
              <a:t>jform</a:t>
            </a:r>
            <a:r>
              <a:rPr lang="en-US" altLang="ja-JP" sz="2000" dirty="0">
                <a:solidFill>
                  <a:srgbClr val="0070C0"/>
                </a:solidFill>
              </a:rPr>
              <a:t>, family = c('gaussian', '</a:t>
            </a:r>
            <a:r>
              <a:rPr lang="en-US" altLang="ja-JP" sz="2000" dirty="0" err="1">
                <a:solidFill>
                  <a:srgbClr val="0070C0"/>
                </a:solidFill>
              </a:rPr>
              <a:t>poisson</a:t>
            </a:r>
            <a:r>
              <a:rPr lang="en-US" altLang="ja-JP" sz="2000" dirty="0">
                <a:solidFill>
                  <a:srgbClr val="0070C0"/>
                </a:solidFill>
              </a:rPr>
              <a:t>’), data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j.stk</a:t>
            </a:r>
            <a:r>
              <a:rPr lang="en-US" altLang="ja-JP" sz="2000" dirty="0">
                <a:solidFill>
                  <a:srgbClr val="0070C0"/>
                </a:solidFill>
              </a:rPr>
              <a:t>),</a:t>
            </a:r>
          </a:p>
          <a:p>
            <a:pPr marL="0" indent="0">
              <a:buNone/>
            </a:pPr>
            <a:r>
              <a:rPr lang="en-US" altLang="ja-JP" sz="2000" dirty="0">
                <a:solidFill>
                  <a:srgbClr val="0070C0"/>
                </a:solidFill>
              </a:rPr>
              <a:t>             E = </a:t>
            </a:r>
            <a:r>
              <a:rPr lang="en-US" altLang="ja-JP" sz="2000" dirty="0" err="1">
                <a:solidFill>
                  <a:srgbClr val="0070C0"/>
                </a:solidFill>
              </a:rPr>
              <a:t>inla.stack.data</a:t>
            </a:r>
            <a:r>
              <a:rPr lang="en-US" altLang="ja-JP" sz="2000" dirty="0">
                <a:solidFill>
                  <a:srgbClr val="0070C0"/>
                </a:solidFill>
              </a:rPr>
              <a:t>(</a:t>
            </a:r>
            <a:r>
              <a:rPr lang="en-US" altLang="ja-JP" sz="2000" dirty="0" err="1">
                <a:solidFill>
                  <a:srgbClr val="0070C0"/>
                </a:solidFill>
              </a:rPr>
              <a:t>j.stk</a:t>
            </a:r>
            <a:r>
              <a:rPr lang="en-US" altLang="ja-JP" sz="2000" dirty="0">
                <a:solidFill>
                  <a:srgbClr val="0070C0"/>
                </a:solidFill>
              </a:rPr>
              <a:t>)$e, </a:t>
            </a:r>
            <a:r>
              <a:rPr lang="en-US" altLang="ja-JP" sz="2000" dirty="0" err="1">
                <a:solidFill>
                  <a:srgbClr val="0070C0"/>
                </a:solidFill>
              </a:rPr>
              <a:t>control.predictor</a:t>
            </a:r>
            <a:r>
              <a:rPr lang="en-US" altLang="ja-JP" sz="2000" dirty="0">
                <a:solidFill>
                  <a:srgbClr val="0070C0"/>
                </a:solidFill>
              </a:rPr>
              <a:t> = list(A = </a:t>
            </a:r>
            <a:r>
              <a:rPr lang="en-US" altLang="ja-JP" sz="2000" dirty="0" err="1">
                <a:solidFill>
                  <a:srgbClr val="0070C0"/>
                </a:solidFill>
              </a:rPr>
              <a:t>inla.stack.A</a:t>
            </a:r>
            <a:r>
              <a:rPr lang="en-US" altLang="ja-JP" sz="2000" dirty="0">
                <a:solidFill>
                  <a:srgbClr val="0070C0"/>
                </a:solidFill>
              </a:rPr>
              <a:t>(</a:t>
            </a:r>
            <a:r>
              <a:rPr lang="en-US" altLang="ja-JP" sz="2000" dirty="0" err="1">
                <a:solidFill>
                  <a:srgbClr val="0070C0"/>
                </a:solidFill>
              </a:rPr>
              <a:t>j.stk</a:t>
            </a:r>
            <a:r>
              <a:rPr lang="en-US" altLang="ja-JP" sz="2000" dirty="0">
                <a:solidFill>
                  <a:srgbClr val="0070C0"/>
                </a:solidFill>
              </a:rPr>
              <a:t>)))</a:t>
            </a:r>
          </a:p>
        </p:txBody>
      </p:sp>
    </p:spTree>
    <p:extLst>
      <p:ext uri="{BB962C8B-B14F-4D97-AF65-F5344CB8AC3E}">
        <p14:creationId xmlns:p14="http://schemas.microsoft.com/office/powerpoint/2010/main" val="3317550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049000" cy="4922873"/>
          </a:xfrm>
        </p:spPr>
        <p:txBody>
          <a:bodyPr>
            <a:normAutofit/>
          </a:bodyPr>
          <a:lstStyle/>
          <a:p>
            <a:r>
              <a:rPr lang="ja-JP" altLang="en-US" sz="3000" dirty="0"/>
              <a:t>推定結果（優先サンプリングを考慮したモデルの場合）</a:t>
            </a:r>
            <a:endParaRPr lang="en-US" altLang="ja-JP" sz="3000" dirty="0"/>
          </a:p>
        </p:txBody>
      </p:sp>
      <p:pic>
        <p:nvPicPr>
          <p:cNvPr id="4" name="図 3">
            <a:extLst>
              <a:ext uri="{FF2B5EF4-FFF2-40B4-BE49-F238E27FC236}">
                <a16:creationId xmlns:a16="http://schemas.microsoft.com/office/drawing/2014/main" id="{E527142F-A8E8-4A4B-8B7F-435A60225F7C}"/>
              </a:ext>
            </a:extLst>
          </p:cNvPr>
          <p:cNvPicPr>
            <a:picLocks noChangeAspect="1"/>
          </p:cNvPicPr>
          <p:nvPr/>
        </p:nvPicPr>
        <p:blipFill>
          <a:blip r:embed="rId3"/>
          <a:stretch>
            <a:fillRect/>
          </a:stretch>
        </p:blipFill>
        <p:spPr>
          <a:xfrm>
            <a:off x="209449" y="2448385"/>
            <a:ext cx="11557201" cy="2560320"/>
          </a:xfrm>
          <a:prstGeom prst="rect">
            <a:avLst/>
          </a:prstGeom>
        </p:spPr>
      </p:pic>
    </p:spTree>
    <p:extLst>
      <p:ext uri="{BB962C8B-B14F-4D97-AF65-F5344CB8AC3E}">
        <p14:creationId xmlns:p14="http://schemas.microsoft.com/office/powerpoint/2010/main" val="204132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537CDEA-D38B-44E6-B4ED-3DAE144EDCCA}"/>
              </a:ext>
            </a:extLst>
          </p:cNvPr>
          <p:cNvPicPr>
            <a:picLocks noChangeAspect="1"/>
          </p:cNvPicPr>
          <p:nvPr/>
        </p:nvPicPr>
        <p:blipFill rotWithShape="1">
          <a:blip r:embed="rId3"/>
          <a:srcRect b="19391"/>
          <a:stretch/>
        </p:blipFill>
        <p:spPr>
          <a:xfrm>
            <a:off x="4130062" y="1280792"/>
            <a:ext cx="8061938" cy="5564084"/>
          </a:xfrm>
          <a:prstGeom prst="rect">
            <a:avLst/>
          </a:prstGeom>
        </p:spPr>
      </p:pic>
      <p:sp>
        <p:nvSpPr>
          <p:cNvPr id="2" name="タイトル 1">
            <a:extLst>
              <a:ext uri="{FF2B5EF4-FFF2-40B4-BE49-F238E27FC236}">
                <a16:creationId xmlns:a16="http://schemas.microsoft.com/office/drawing/2014/main" id="{128B0D8A-B554-4683-AB88-A8713799D870}"/>
              </a:ext>
            </a:extLst>
          </p:cNvPr>
          <p:cNvSpPr>
            <a:spLocks noGrp="1"/>
          </p:cNvSpPr>
          <p:nvPr>
            <p:ph type="title"/>
          </p:nvPr>
        </p:nvSpPr>
        <p:spPr>
          <a:xfrm>
            <a:off x="838200" y="365125"/>
            <a:ext cx="11049000" cy="1325563"/>
          </a:xfrm>
        </p:spPr>
        <p:txBody>
          <a:bodyPr>
            <a:normAutofit/>
          </a:bodyPr>
          <a:lstStyle/>
          <a:p>
            <a:r>
              <a:rPr lang="en-US" altLang="ja-JP" dirty="0"/>
              <a:t>4.3.2</a:t>
            </a:r>
            <a:r>
              <a:rPr lang="ja-JP" altLang="en-US" dirty="0"/>
              <a:t>　優先サンプリングの場合の</a:t>
            </a:r>
            <a:r>
              <a:rPr lang="en-US" altLang="ja-JP" dirty="0"/>
              <a:t>fitting</a:t>
            </a:r>
            <a:endParaRPr lang="ja-JP" altLang="ja-JP" dirty="0"/>
          </a:p>
        </p:txBody>
      </p:sp>
      <p:sp>
        <p:nvSpPr>
          <p:cNvPr id="3" name="コンテンツ プレースホルダー 2">
            <a:extLst>
              <a:ext uri="{FF2B5EF4-FFF2-40B4-BE49-F238E27FC236}">
                <a16:creationId xmlns:a16="http://schemas.microsoft.com/office/drawing/2014/main" id="{647B2A91-71AD-4D17-89C6-B033198BD924}"/>
              </a:ext>
            </a:extLst>
          </p:cNvPr>
          <p:cNvSpPr>
            <a:spLocks noGrp="1"/>
          </p:cNvSpPr>
          <p:nvPr>
            <p:ph idx="1"/>
          </p:nvPr>
        </p:nvSpPr>
        <p:spPr>
          <a:xfrm>
            <a:off x="900288" y="1601398"/>
            <a:ext cx="11049000" cy="4922873"/>
          </a:xfrm>
        </p:spPr>
        <p:txBody>
          <a:bodyPr>
            <a:normAutofit/>
          </a:bodyPr>
          <a:lstStyle/>
          <a:p>
            <a:r>
              <a:rPr lang="ja-JP" altLang="en-US" sz="3000" dirty="0"/>
              <a:t>推定結果</a:t>
            </a:r>
            <a:endParaRPr lang="en-US" altLang="ja-JP" sz="3000" dirty="0"/>
          </a:p>
          <a:p>
            <a:pPr lvl="1"/>
            <a:r>
              <a:rPr lang="ja-JP" altLang="en-US" sz="2600" dirty="0"/>
              <a:t>通常の点過程</a:t>
            </a:r>
            <a:r>
              <a:rPr lang="en-US" altLang="ja-JP" sz="2600" dirty="0"/>
              <a:t>(PP)</a:t>
            </a:r>
          </a:p>
          <a:p>
            <a:pPr lvl="1"/>
            <a:r>
              <a:rPr lang="ja-JP" altLang="en-US" sz="2600" dirty="0"/>
              <a:t>「観測」を使用</a:t>
            </a:r>
            <a:r>
              <a:rPr lang="en-US" altLang="ja-JP" sz="2600" dirty="0"/>
              <a:t>(Y)</a:t>
            </a:r>
          </a:p>
          <a:p>
            <a:pPr lvl="1"/>
            <a:r>
              <a:rPr lang="ja-JP" altLang="en-US" sz="2600" dirty="0"/>
              <a:t>両方を考慮（</a:t>
            </a:r>
            <a:r>
              <a:rPr lang="en-US" altLang="ja-JP" sz="2600" dirty="0"/>
              <a:t>Joint</a:t>
            </a:r>
            <a:r>
              <a:rPr lang="ja-JP" altLang="en-US" sz="2600" dirty="0"/>
              <a:t>）</a:t>
            </a:r>
            <a:endParaRPr lang="en-US" altLang="ja-JP" sz="2600" dirty="0"/>
          </a:p>
          <a:p>
            <a:endParaRPr lang="en-US" altLang="ja-JP" sz="3000" dirty="0"/>
          </a:p>
          <a:p>
            <a:pPr>
              <a:buFont typeface="Wingdings" panose="05000000000000000000" pitchFamily="2" charset="2"/>
              <a:buChar char="ü"/>
            </a:pPr>
            <a:r>
              <a:rPr lang="en-US" altLang="ja-JP" sz="2400" dirty="0"/>
              <a:t>β</a:t>
            </a:r>
            <a:r>
              <a:rPr lang="en-US" altLang="ja-JP" sz="2400" baseline="-25000" dirty="0"/>
              <a:t>0</a:t>
            </a:r>
            <a:r>
              <a:rPr lang="en-US" altLang="ja-JP" sz="2400" dirty="0"/>
              <a:t> </a:t>
            </a:r>
            <a:r>
              <a:rPr lang="ja-JP" altLang="en-US" sz="2400" dirty="0"/>
              <a:t>：</a:t>
            </a:r>
            <a:r>
              <a:rPr lang="en-US" altLang="ja-JP" sz="2400" dirty="0"/>
              <a:t>PP</a:t>
            </a:r>
            <a:r>
              <a:rPr lang="ja-JP" altLang="en-US" sz="2400" dirty="0"/>
              <a:t>と</a:t>
            </a:r>
            <a:r>
              <a:rPr lang="en-US" altLang="ja-JP" sz="2400" dirty="0"/>
              <a:t>Joint</a:t>
            </a:r>
            <a:r>
              <a:rPr lang="ja-JP" altLang="en-US" sz="2400" dirty="0"/>
              <a:t>のみ</a:t>
            </a:r>
          </a:p>
          <a:p>
            <a:pPr>
              <a:buFont typeface="Wingdings" panose="05000000000000000000" pitchFamily="2" charset="2"/>
              <a:buChar char="ü"/>
            </a:pPr>
            <a:r>
              <a:rPr lang="en-US" altLang="ja-JP" sz="2400" dirty="0"/>
              <a:t>β</a:t>
            </a:r>
            <a:r>
              <a:rPr lang="en-US" altLang="ja-JP" sz="2400" baseline="30000" dirty="0"/>
              <a:t>y</a:t>
            </a:r>
            <a:r>
              <a:rPr lang="en-US" altLang="ja-JP" sz="2400" baseline="-25000" dirty="0"/>
              <a:t>0</a:t>
            </a:r>
            <a:r>
              <a:rPr lang="ja-JP" altLang="en-US" sz="2400" dirty="0"/>
              <a:t>：</a:t>
            </a:r>
            <a:r>
              <a:rPr lang="en-US" altLang="ja-JP" sz="2400" dirty="0"/>
              <a:t>Y</a:t>
            </a:r>
            <a:r>
              <a:rPr lang="ja-JP" altLang="en-US" sz="2400" dirty="0"/>
              <a:t>と</a:t>
            </a:r>
            <a:r>
              <a:rPr lang="en-US" altLang="ja-JP" sz="2400" dirty="0"/>
              <a:t>Joint</a:t>
            </a:r>
            <a:r>
              <a:rPr lang="ja-JP" altLang="en-US" sz="2400" dirty="0"/>
              <a:t>のみ</a:t>
            </a:r>
            <a:endParaRPr lang="en-US" altLang="ja-JP" sz="2400" dirty="0"/>
          </a:p>
          <a:p>
            <a:pPr>
              <a:buFont typeface="Wingdings" panose="05000000000000000000" pitchFamily="2" charset="2"/>
              <a:buChar char="ü"/>
            </a:pPr>
            <a:r>
              <a:rPr lang="en-US" altLang="ja-JP" sz="2400" dirty="0"/>
              <a:t>β</a:t>
            </a:r>
            <a:r>
              <a:rPr lang="ja-JP" altLang="en-US" sz="2400" dirty="0"/>
              <a:t>：</a:t>
            </a:r>
            <a:r>
              <a:rPr lang="en-US" altLang="ja-JP" sz="2400" dirty="0"/>
              <a:t>Joint</a:t>
            </a:r>
            <a:r>
              <a:rPr lang="ja-JP" altLang="en-US" sz="2400" dirty="0"/>
              <a:t>のみ</a:t>
            </a:r>
            <a:endParaRPr lang="en-US" altLang="ja-JP" sz="2400" dirty="0"/>
          </a:p>
        </p:txBody>
      </p:sp>
    </p:spTree>
    <p:extLst>
      <p:ext uri="{BB962C8B-B14F-4D97-AF65-F5344CB8AC3E}">
        <p14:creationId xmlns:p14="http://schemas.microsoft.com/office/powerpoint/2010/main" val="184427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2139084"/>
          </a:xfrm>
        </p:spPr>
        <p:txBody>
          <a:bodyPr>
            <a:normAutofit/>
          </a:bodyPr>
          <a:lstStyle/>
          <a:p>
            <a:r>
              <a:rPr lang="en-US" altLang="ja-JP">
                <a:solidFill>
                  <a:schemeClr val="accent1"/>
                </a:solidFill>
              </a:rPr>
              <a:t>Simpson et al. (2016)</a:t>
            </a:r>
            <a:br>
              <a:rPr lang="en-US" altLang="ja-JP">
                <a:solidFill>
                  <a:schemeClr val="accent1"/>
                </a:solidFill>
              </a:rPr>
            </a:br>
            <a:r>
              <a:rPr lang="ja-JP" altLang="en-US">
                <a:solidFill>
                  <a:schemeClr val="accent1"/>
                </a:solidFill>
              </a:rPr>
              <a:t>”</a:t>
            </a:r>
            <a:r>
              <a:rPr lang="en-US" altLang="ja-JP">
                <a:solidFill>
                  <a:schemeClr val="accent1"/>
                </a:solidFill>
              </a:rPr>
              <a:t>Going off grid: computationally efficient inference for log-Gaussian Cox processes”</a:t>
            </a:r>
            <a:endParaRPr kumimoji="1" lang="ja-JP" altLang="en-US">
              <a:solidFill>
                <a:schemeClr val="accent1"/>
              </a:solidFill>
            </a:endParaRPr>
          </a:p>
        </p:txBody>
      </p:sp>
      <p:sp>
        <p:nvSpPr>
          <p:cNvPr id="3" name="コンテンツ プレースホルダー 2">
            <a:extLst>
              <a:ext uri="{FF2B5EF4-FFF2-40B4-BE49-F238E27FC236}">
                <a16:creationId xmlns:a16="http://schemas.microsoft.com/office/drawing/2014/main" id="{0B30AE6D-2D8D-4A1B-BF84-FAF7BB9061C3}"/>
              </a:ext>
            </a:extLst>
          </p:cNvPr>
          <p:cNvSpPr>
            <a:spLocks noGrp="1"/>
          </p:cNvSpPr>
          <p:nvPr>
            <p:ph idx="1"/>
          </p:nvPr>
        </p:nvSpPr>
        <p:spPr>
          <a:xfrm>
            <a:off x="838200" y="2794000"/>
            <a:ext cx="11099799" cy="3784600"/>
          </a:xfrm>
        </p:spPr>
        <p:txBody>
          <a:bodyPr>
            <a:normAutofit lnSpcReduction="10000"/>
          </a:bodyPr>
          <a:lstStyle/>
          <a:p>
            <a:r>
              <a:rPr lang="ja-JP" altLang="en-US" dirty="0"/>
              <a:t>現実のデータ：</a:t>
            </a:r>
            <a:endParaRPr lang="en-US" altLang="ja-JP" dirty="0"/>
          </a:p>
          <a:p>
            <a:pPr lvl="1">
              <a:buFont typeface="Wingdings" panose="05000000000000000000" pitchFamily="2" charset="2"/>
              <a:buChar char="ü"/>
            </a:pPr>
            <a:r>
              <a:rPr lang="ja-JP" altLang="en-US" dirty="0"/>
              <a:t>観測プロセスが単純ではない</a:t>
            </a:r>
            <a:endParaRPr lang="en-US" altLang="ja-JP" dirty="0"/>
          </a:p>
          <a:p>
            <a:pPr lvl="1">
              <a:buFont typeface="Wingdings" panose="05000000000000000000" pitchFamily="2" charset="2"/>
              <a:buChar char="ü"/>
            </a:pPr>
            <a:r>
              <a:rPr lang="ja-JP" altLang="en-US" dirty="0"/>
              <a:t>観測ウィンドウも複雑</a:t>
            </a:r>
            <a:endParaRPr lang="en-US" altLang="ja-JP" dirty="0"/>
          </a:p>
          <a:p>
            <a:pPr lvl="1">
              <a:buFont typeface="Wingdings" panose="05000000000000000000" pitchFamily="2" charset="2"/>
              <a:buChar char="ü"/>
            </a:pPr>
            <a:r>
              <a:rPr lang="ja-JP" altLang="en-US" dirty="0"/>
              <a:t>観測された点のパターンが不完全</a:t>
            </a:r>
            <a:endParaRPr lang="en-US" altLang="ja-JP" dirty="0"/>
          </a:p>
          <a:p>
            <a:pPr lvl="1">
              <a:buFont typeface="Wingdings" panose="05000000000000000000" pitchFamily="2" charset="2"/>
              <a:buChar char="ü"/>
            </a:pPr>
            <a:r>
              <a:rPr lang="ja-JP" altLang="en-US" dirty="0"/>
              <a:t>データセットに穴がある</a:t>
            </a:r>
            <a:endParaRPr lang="en-US" altLang="ja-JP" dirty="0"/>
          </a:p>
          <a:p>
            <a:pPr lvl="1">
              <a:buFont typeface="Wingdings" panose="05000000000000000000" pitchFamily="2" charset="2"/>
              <a:buChar char="ü"/>
            </a:pPr>
            <a:r>
              <a:rPr lang="ja-JP" altLang="en-US" dirty="0"/>
              <a:t>境界が非常に複雑</a:t>
            </a:r>
            <a:endParaRPr lang="en-US" altLang="ja-JP" dirty="0"/>
          </a:p>
          <a:p>
            <a:pPr>
              <a:buFont typeface="Wingdings" panose="05000000000000000000" pitchFamily="2" charset="2"/>
              <a:buChar char="ü"/>
            </a:pPr>
            <a:r>
              <a:rPr lang="ja-JP" altLang="en-US" dirty="0"/>
              <a:t>このような場合の尤度は</a:t>
            </a:r>
            <a:endParaRPr lang="en-US" altLang="ja-JP" dirty="0"/>
          </a:p>
          <a:p>
            <a:pPr>
              <a:buFont typeface="Wingdings" panose="05000000000000000000" pitchFamily="2" charset="2"/>
              <a:buChar char="Ø"/>
            </a:pPr>
            <a:r>
              <a:rPr lang="ja-JP" altLang="en-US" dirty="0"/>
              <a:t>明示的には計算できない</a:t>
            </a:r>
            <a:endParaRPr lang="en-US" altLang="ja-JP" dirty="0"/>
          </a:p>
          <a:p>
            <a:pPr marL="0" indent="0">
              <a:buNone/>
            </a:pPr>
            <a:r>
              <a:rPr lang="ja-JP" altLang="en-US" dirty="0"/>
              <a:t>→柔軟で使いやすく、計算効率の良い推論手法を提案</a:t>
            </a:r>
            <a:endParaRPr lang="en-US" altLang="ja-JP" dirty="0"/>
          </a:p>
        </p:txBody>
      </p:sp>
      <p:pic>
        <p:nvPicPr>
          <p:cNvPr id="4" name="図 3">
            <a:extLst>
              <a:ext uri="{FF2B5EF4-FFF2-40B4-BE49-F238E27FC236}">
                <a16:creationId xmlns:a16="http://schemas.microsoft.com/office/drawing/2014/main" id="{E790B455-1E2B-452D-9758-2EC848A2B024}"/>
              </a:ext>
            </a:extLst>
          </p:cNvPr>
          <p:cNvPicPr>
            <a:picLocks noChangeAspect="1"/>
          </p:cNvPicPr>
          <p:nvPr/>
        </p:nvPicPr>
        <p:blipFill>
          <a:blip r:embed="rId2"/>
          <a:stretch>
            <a:fillRect/>
          </a:stretch>
        </p:blipFill>
        <p:spPr>
          <a:xfrm>
            <a:off x="5154588" y="4882857"/>
            <a:ext cx="6941878" cy="843962"/>
          </a:xfrm>
          <a:prstGeom prst="rect">
            <a:avLst/>
          </a:prstGeom>
        </p:spPr>
      </p:pic>
    </p:spTree>
    <p:extLst>
      <p:ext uri="{BB962C8B-B14F-4D97-AF65-F5344CB8AC3E}">
        <p14:creationId xmlns:p14="http://schemas.microsoft.com/office/powerpoint/2010/main" val="18523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sp>
        <p:nvSpPr>
          <p:cNvPr id="3" name="コンテンツ プレースホルダー 2">
            <a:extLst>
              <a:ext uri="{FF2B5EF4-FFF2-40B4-BE49-F238E27FC236}">
                <a16:creationId xmlns:a16="http://schemas.microsoft.com/office/drawing/2014/main" id="{0B30AE6D-2D8D-4A1B-BF84-FAF7BB9061C3}"/>
              </a:ext>
            </a:extLst>
          </p:cNvPr>
          <p:cNvSpPr>
            <a:spLocks noGrp="1"/>
          </p:cNvSpPr>
          <p:nvPr>
            <p:ph idx="1"/>
          </p:nvPr>
        </p:nvSpPr>
        <p:spPr>
          <a:xfrm>
            <a:off x="838200" y="1399821"/>
            <a:ext cx="11353800" cy="5458179"/>
          </a:xfrm>
        </p:spPr>
        <p:txBody>
          <a:bodyPr>
            <a:normAutofit/>
          </a:bodyPr>
          <a:lstStyle/>
          <a:p>
            <a:r>
              <a:rPr lang="en-US" altLang="ja-JP"/>
              <a:t>log-Gaussian Cox</a:t>
            </a:r>
            <a:r>
              <a:rPr lang="ja-JP" altLang="en-US"/>
              <a:t>過程の一般的な方法</a:t>
            </a:r>
            <a:endParaRPr lang="en-US" altLang="ja-JP"/>
          </a:p>
          <a:p>
            <a:pPr lvl="1"/>
            <a:r>
              <a:rPr lang="ja-JP" altLang="en-US"/>
              <a:t>観測ウィンドウ</a:t>
            </a:r>
            <a:r>
              <a:rPr lang="en-US" altLang="ja-JP"/>
              <a:t>Ω</a:t>
            </a:r>
            <a:r>
              <a:rPr lang="ja-JP" altLang="en-US"/>
              <a:t>を設定し、その上に細かい格子を構築</a:t>
            </a:r>
            <a:endParaRPr lang="en-US" altLang="ja-JP"/>
          </a:p>
          <a:p>
            <a:pPr lvl="1"/>
            <a:r>
              <a:rPr lang="ja-JP" altLang="en-US"/>
              <a:t>格子の各セル</a:t>
            </a:r>
            <a:r>
              <a:rPr lang="en-US" altLang="ja-JP"/>
              <a:t>s</a:t>
            </a:r>
            <a:r>
              <a:rPr lang="en-US" altLang="ja-JP" i="1" baseline="-25000"/>
              <a:t>ij</a:t>
            </a:r>
            <a:r>
              <a:rPr lang="ja-JP" altLang="en-US"/>
              <a:t>内で観測される点</a:t>
            </a:r>
            <a:r>
              <a:rPr lang="en-US" altLang="ja-JP"/>
              <a:t>N</a:t>
            </a:r>
            <a:r>
              <a:rPr lang="en-US" altLang="ja-JP" i="1" baseline="-25000"/>
              <a:t>ij</a:t>
            </a:r>
            <a:r>
              <a:rPr lang="ja-JP" altLang="en-US"/>
              <a:t>の数について検討する</a:t>
            </a:r>
            <a:endParaRPr lang="en-US" altLang="ja-JP"/>
          </a:p>
          <a:p>
            <a:pPr lvl="1"/>
            <a:r>
              <a:rPr lang="en-US" altLang="ja-JP"/>
              <a:t>N</a:t>
            </a:r>
            <a:r>
              <a:rPr lang="en-US" altLang="ja-JP" i="1" baseline="-25000"/>
              <a:t>ij</a:t>
            </a:r>
            <a:r>
              <a:rPr lang="ja-JP" altLang="ja-JP"/>
              <a:t>は独立したポアソンランダム変数</a:t>
            </a:r>
            <a:r>
              <a:rPr lang="ja-JP" altLang="en-US"/>
              <a:t>（</a:t>
            </a:r>
            <a:r>
              <a:rPr lang="en-US" altLang="ja-JP" i="1"/>
              <a:t>N</a:t>
            </a:r>
            <a:r>
              <a:rPr lang="en-US" altLang="ja-JP" sz="1600" i="1"/>
              <a:t>ij </a:t>
            </a:r>
            <a:r>
              <a:rPr lang="en-US" altLang="ja-JP"/>
              <a:t>∼Po(Λ</a:t>
            </a:r>
            <a:r>
              <a:rPr lang="en-US" altLang="ja-JP" sz="1600" i="1"/>
              <a:t>ij </a:t>
            </a:r>
            <a:r>
              <a:rPr lang="en-US" altLang="ja-JP"/>
              <a:t>)</a:t>
            </a:r>
            <a:r>
              <a:rPr lang="ja-JP" altLang="en-US"/>
              <a:t>，</a:t>
            </a:r>
            <a:r>
              <a:rPr lang="en-US" altLang="ja-JP"/>
              <a:t>Λ</a:t>
            </a:r>
            <a:r>
              <a:rPr lang="en-US" altLang="ja-JP" sz="1600" i="1"/>
              <a:t>ij </a:t>
            </a:r>
            <a:r>
              <a:rPr lang="en-US" altLang="ja-JP"/>
              <a:t>=</a:t>
            </a:r>
            <a:r>
              <a:rPr lang="ja-JP" altLang="en-US"/>
              <a:t>∫</a:t>
            </a:r>
            <a:r>
              <a:rPr lang="en-US" altLang="ja-JP" i="1" baseline="-25000"/>
              <a:t>sij</a:t>
            </a:r>
            <a:r>
              <a:rPr lang="en-US" altLang="ja-JP" i="1"/>
              <a:t> </a:t>
            </a:r>
            <a:r>
              <a:rPr lang="el-GR" altLang="ja-JP"/>
              <a:t>λ</a:t>
            </a:r>
            <a:r>
              <a:rPr lang="en-US" altLang="ja-JP"/>
              <a:t>(</a:t>
            </a:r>
            <a:r>
              <a:rPr lang="en-US" altLang="ja-JP" i="1"/>
              <a:t>s</a:t>
            </a:r>
            <a:r>
              <a:rPr lang="en-US" altLang="ja-JP"/>
              <a:t>)d</a:t>
            </a:r>
            <a:r>
              <a:rPr lang="en-US" altLang="ja-JP" i="1"/>
              <a:t>s</a:t>
            </a:r>
            <a:r>
              <a:rPr lang="ja-JP" altLang="en-US"/>
              <a:t>）</a:t>
            </a:r>
            <a:endParaRPr lang="en-US" altLang="ja-JP"/>
          </a:p>
          <a:p>
            <a:pPr lvl="1"/>
            <a:r>
              <a:rPr lang="ja-JP" altLang="en-US"/>
              <a:t>計算のため、　</a:t>
            </a:r>
            <a:r>
              <a:rPr lang="en-US" altLang="ja-JP"/>
              <a:t>Λ</a:t>
            </a:r>
            <a:r>
              <a:rPr lang="en-US" altLang="ja-JP" i="1" baseline="-25000"/>
              <a:t>ij </a:t>
            </a:r>
            <a:r>
              <a:rPr lang="en-US" altLang="ja-JP"/>
              <a:t>≈|</a:t>
            </a:r>
            <a:r>
              <a:rPr lang="en-US" altLang="ja-JP" i="1"/>
              <a:t>s</a:t>
            </a:r>
            <a:r>
              <a:rPr lang="en-US" altLang="ja-JP" i="1" baseline="-25000"/>
              <a:t>ij</a:t>
            </a:r>
            <a:r>
              <a:rPr lang="en-US" altLang="ja-JP"/>
              <a:t>|exp(</a:t>
            </a:r>
            <a:r>
              <a:rPr lang="en-US" altLang="ja-JP" i="1"/>
              <a:t>z</a:t>
            </a:r>
            <a:r>
              <a:rPr lang="en-US" altLang="ja-JP" i="1" baseline="-25000"/>
              <a:t>ij</a:t>
            </a:r>
            <a:r>
              <a:rPr lang="en-US" altLang="ja-JP"/>
              <a:t>)</a:t>
            </a:r>
            <a:r>
              <a:rPr lang="ja-JP" altLang="en-US"/>
              <a:t>　と近似</a:t>
            </a:r>
            <a:endParaRPr lang="en-US" altLang="ja-JP"/>
          </a:p>
          <a:p>
            <a:r>
              <a:rPr lang="ja-JP" altLang="en-US"/>
              <a:t>問題：</a:t>
            </a:r>
            <a:r>
              <a:rPr lang="ja-JP" altLang="ja-JP"/>
              <a:t>計算</a:t>
            </a:r>
            <a:r>
              <a:rPr lang="ja-JP" altLang="en-US"/>
              <a:t>が</a:t>
            </a:r>
            <a:r>
              <a:rPr lang="ja-JP" altLang="ja-JP"/>
              <a:t>複雑</a:t>
            </a:r>
            <a:endParaRPr lang="en-US" altLang="ja-JP"/>
          </a:p>
          <a:p>
            <a:r>
              <a:rPr lang="ja-JP" altLang="en-US"/>
              <a:t>計算効率を上げるための手法は、</a:t>
            </a:r>
            <a:r>
              <a:rPr lang="ja-JP" altLang="ja-JP"/>
              <a:t>格子の規則性に大きく依存</a:t>
            </a:r>
            <a:r>
              <a:rPr lang="ja-JP" altLang="en-US"/>
              <a:t>する</a:t>
            </a:r>
            <a:endParaRPr lang="en-US" altLang="ja-JP"/>
          </a:p>
          <a:p>
            <a:r>
              <a:rPr lang="ja-JP" altLang="en-US"/>
              <a:t>誤差の補正には近似に必要なグリッドよりも細かいグリッドで計算する必要がある</a:t>
            </a:r>
            <a:endParaRPr lang="en-US" altLang="ja-JP"/>
          </a:p>
          <a:p>
            <a:pPr marL="0" indent="0">
              <a:buNone/>
            </a:pPr>
            <a:endParaRPr lang="en-US" altLang="ja-JP"/>
          </a:p>
          <a:p>
            <a:pPr>
              <a:buFont typeface="Wingdings" panose="05000000000000000000" pitchFamily="2" charset="2"/>
              <a:buChar char="Ø"/>
            </a:pPr>
            <a:r>
              <a:rPr lang="ja-JP" altLang="en-US"/>
              <a:t>サンプリングに粗密があると、標本がない部分の計算が無駄になる</a:t>
            </a:r>
            <a:endParaRPr lang="en-US" altLang="ja-JP"/>
          </a:p>
        </p:txBody>
      </p:sp>
    </p:spTree>
    <p:extLst>
      <p:ext uri="{BB962C8B-B14F-4D97-AF65-F5344CB8AC3E}">
        <p14:creationId xmlns:p14="http://schemas.microsoft.com/office/powerpoint/2010/main" val="226549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sp>
        <p:nvSpPr>
          <p:cNvPr id="3" name="コンテンツ プレースホルダー 2">
            <a:extLst>
              <a:ext uri="{FF2B5EF4-FFF2-40B4-BE49-F238E27FC236}">
                <a16:creationId xmlns:a16="http://schemas.microsoft.com/office/drawing/2014/main" id="{0B30AE6D-2D8D-4A1B-BF84-FAF7BB9061C3}"/>
              </a:ext>
            </a:extLst>
          </p:cNvPr>
          <p:cNvSpPr>
            <a:spLocks noGrp="1"/>
          </p:cNvSpPr>
          <p:nvPr>
            <p:ph idx="1"/>
          </p:nvPr>
        </p:nvSpPr>
        <p:spPr>
          <a:xfrm>
            <a:off x="838200" y="1399821"/>
            <a:ext cx="11099799" cy="5458179"/>
          </a:xfrm>
        </p:spPr>
        <p:txBody>
          <a:bodyPr>
            <a:normAutofit/>
          </a:bodyPr>
          <a:lstStyle/>
          <a:p>
            <a:pPr>
              <a:buFont typeface="Wingdings" panose="05000000000000000000" pitchFamily="2" charset="2"/>
              <a:buChar char="Ø"/>
            </a:pPr>
            <a:r>
              <a:rPr lang="ja-JP" altLang="en-US" dirty="0"/>
              <a:t>この論文で提案している手法</a:t>
            </a:r>
            <a:endParaRPr lang="en-US" altLang="ja-JP" dirty="0"/>
          </a:p>
          <a:p>
            <a:r>
              <a:rPr lang="ja-JP" altLang="ja-JP" dirty="0"/>
              <a:t>有限次元の連続</a:t>
            </a:r>
            <a:r>
              <a:rPr lang="ja-JP" altLang="en-US" dirty="0"/>
              <a:t>した特定の</a:t>
            </a:r>
            <a:r>
              <a:rPr lang="ja-JP" altLang="ja-JP" dirty="0"/>
              <a:t>乱数場</a:t>
            </a:r>
            <a:r>
              <a:rPr lang="ja-JP" altLang="en-US" dirty="0"/>
              <a:t>↓</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r>
              <a:rPr lang="ja-JP" altLang="en-US" dirty="0"/>
              <a:t>　　　　</a:t>
            </a:r>
            <a:r>
              <a:rPr lang="en-US" altLang="ja-JP" i="1" dirty="0"/>
              <a:t>z</a:t>
            </a:r>
            <a:r>
              <a:rPr lang="en-US" altLang="ja-JP" dirty="0"/>
              <a:t>=(</a:t>
            </a:r>
            <a:r>
              <a:rPr lang="en-US" altLang="ja-JP" i="1" dirty="0"/>
              <a:t>z</a:t>
            </a:r>
            <a:r>
              <a:rPr lang="en-US" altLang="ja-JP" baseline="-25000" dirty="0"/>
              <a:t>1</a:t>
            </a:r>
            <a:r>
              <a:rPr lang="en-US" altLang="ja-JP" dirty="0"/>
              <a:t>, ... , </a:t>
            </a:r>
            <a:r>
              <a:rPr lang="en-US" altLang="ja-JP" i="1" dirty="0" err="1"/>
              <a:t>z</a:t>
            </a:r>
            <a:r>
              <a:rPr lang="en-US" altLang="ja-JP" baseline="-25000" dirty="0" err="1"/>
              <a:t>n</a:t>
            </a:r>
            <a:r>
              <a:rPr lang="en-US" altLang="ja-JP" dirty="0"/>
              <a:t>)</a:t>
            </a:r>
            <a:r>
              <a:rPr lang="en-US" altLang="ja-JP" baseline="30000" dirty="0"/>
              <a:t>T</a:t>
            </a:r>
            <a:r>
              <a:rPr lang="ja-JP" altLang="en-US" dirty="0"/>
              <a:t>は多変量ガウスランダムベクトル</a:t>
            </a:r>
            <a:endParaRPr lang="en-US" altLang="ja-JP" dirty="0"/>
          </a:p>
          <a:p>
            <a:pPr marL="457200" lvl="1" indent="0">
              <a:buNone/>
            </a:pPr>
            <a:r>
              <a:rPr lang="ja-JP" altLang="en-US" dirty="0"/>
              <a:t>　　　　</a:t>
            </a:r>
            <a:r>
              <a:rPr lang="el-GR" altLang="ja-JP" dirty="0"/>
              <a:t>{φ</a:t>
            </a:r>
            <a:r>
              <a:rPr lang="en-US" altLang="ja-JP" baseline="-25000" dirty="0" err="1"/>
              <a:t>i</a:t>
            </a:r>
            <a:r>
              <a:rPr lang="en-US" altLang="ja-JP" dirty="0"/>
              <a:t> (</a:t>
            </a:r>
            <a:r>
              <a:rPr lang="en-US" altLang="ja-JP" i="1" dirty="0"/>
              <a:t>s</a:t>
            </a:r>
            <a:r>
              <a:rPr lang="en-US" altLang="ja-JP" dirty="0"/>
              <a:t>)}</a:t>
            </a:r>
            <a:r>
              <a:rPr lang="en-US" altLang="ja-JP" baseline="30000" dirty="0" err="1"/>
              <a:t>n</a:t>
            </a:r>
            <a:r>
              <a:rPr lang="en-US" altLang="ja-JP" baseline="-25000" dirty="0" err="1"/>
              <a:t>i</a:t>
            </a:r>
            <a:r>
              <a:rPr lang="en-US" altLang="ja-JP" baseline="-25000" dirty="0"/>
              <a:t>=1</a:t>
            </a:r>
            <a:r>
              <a:rPr lang="ja-JP" altLang="en-US" dirty="0"/>
              <a:t>は線形独立な決定論的基底関数の集合</a:t>
            </a:r>
            <a:endParaRPr lang="en-US" altLang="ja-JP" dirty="0"/>
          </a:p>
          <a:p>
            <a:pPr marL="457200" lvl="1" indent="0">
              <a:buNone/>
            </a:pPr>
            <a:endParaRPr lang="en-US" altLang="ja-JP" sz="1600" dirty="0"/>
          </a:p>
          <a:p>
            <a:pPr marL="457200" lvl="1" indent="0">
              <a:buNone/>
            </a:pPr>
            <a:r>
              <a:rPr lang="ja-JP" altLang="ja-JP" sz="2800" dirty="0"/>
              <a:t>を</a:t>
            </a:r>
            <a:r>
              <a:rPr lang="ja-JP" altLang="en-US" sz="2800" dirty="0"/>
              <a:t>用いて尤度を近似する。</a:t>
            </a:r>
            <a:endParaRPr lang="en-US" altLang="ja-JP" dirty="0"/>
          </a:p>
          <a:p>
            <a:pPr marL="457200" lvl="1" indent="0">
              <a:buNone/>
            </a:pPr>
            <a:endParaRPr lang="en-US" altLang="ja-JP" dirty="0"/>
          </a:p>
        </p:txBody>
      </p:sp>
      <p:pic>
        <p:nvPicPr>
          <p:cNvPr id="5" name="図 4">
            <a:extLst>
              <a:ext uri="{FF2B5EF4-FFF2-40B4-BE49-F238E27FC236}">
                <a16:creationId xmlns:a16="http://schemas.microsoft.com/office/drawing/2014/main" id="{8CDEB2E7-8E14-4271-A7ED-E8BCA52D20AE}"/>
              </a:ext>
            </a:extLst>
          </p:cNvPr>
          <p:cNvPicPr>
            <a:picLocks noChangeAspect="1"/>
          </p:cNvPicPr>
          <p:nvPr/>
        </p:nvPicPr>
        <p:blipFill>
          <a:blip r:embed="rId3"/>
          <a:stretch>
            <a:fillRect/>
          </a:stretch>
        </p:blipFill>
        <p:spPr>
          <a:xfrm>
            <a:off x="1685866" y="5009179"/>
            <a:ext cx="9700066" cy="1691872"/>
          </a:xfrm>
          <a:prstGeom prst="rect">
            <a:avLst/>
          </a:prstGeom>
        </p:spPr>
      </p:pic>
      <p:pic>
        <p:nvPicPr>
          <p:cNvPr id="6" name="図 5">
            <a:extLst>
              <a:ext uri="{FF2B5EF4-FFF2-40B4-BE49-F238E27FC236}">
                <a16:creationId xmlns:a16="http://schemas.microsoft.com/office/drawing/2014/main" id="{2EF6356E-7F85-4BE0-83EA-5915485C2E6F}"/>
              </a:ext>
            </a:extLst>
          </p:cNvPr>
          <p:cNvPicPr>
            <a:picLocks noChangeAspect="1"/>
          </p:cNvPicPr>
          <p:nvPr/>
        </p:nvPicPr>
        <p:blipFill>
          <a:blip r:embed="rId4"/>
          <a:stretch>
            <a:fillRect/>
          </a:stretch>
        </p:blipFill>
        <p:spPr>
          <a:xfrm>
            <a:off x="2232663" y="2472028"/>
            <a:ext cx="7726673" cy="956972"/>
          </a:xfrm>
          <a:prstGeom prst="rect">
            <a:avLst/>
          </a:prstGeom>
        </p:spPr>
      </p:pic>
    </p:spTree>
    <p:extLst>
      <p:ext uri="{BB962C8B-B14F-4D97-AF65-F5344CB8AC3E}">
        <p14:creationId xmlns:p14="http://schemas.microsoft.com/office/powerpoint/2010/main" val="408959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838200" y="1345473"/>
            <a:ext cx="10800644" cy="5381897"/>
          </a:xfrm>
        </p:spPr>
        <p:txBody>
          <a:bodyPr>
            <a:normAutofit/>
          </a:bodyPr>
          <a:lstStyle/>
          <a:p>
            <a:r>
              <a:rPr lang="ja-JP" altLang="en-US" dirty="0"/>
              <a:t>式</a:t>
            </a:r>
            <a:r>
              <a:rPr lang="en-US" altLang="ja-JP" dirty="0"/>
              <a:t>(3)</a:t>
            </a:r>
            <a:r>
              <a:rPr lang="ja-JP" altLang="en-US" dirty="0"/>
              <a:t>は、</a:t>
            </a:r>
            <a:r>
              <a:rPr lang="en-US" altLang="ja-JP" dirty="0"/>
              <a:t>z</a:t>
            </a:r>
            <a:r>
              <a:rPr lang="ja-JP" altLang="en-US" dirty="0"/>
              <a:t>と</a:t>
            </a:r>
            <a:r>
              <a:rPr lang="en-US" altLang="ja-JP" dirty="0"/>
              <a:t>θ</a:t>
            </a:r>
            <a:r>
              <a:rPr lang="ja-JP" altLang="en-US" dirty="0"/>
              <a:t>が与えられた場合、近似尤度は</a:t>
            </a:r>
            <a:r>
              <a:rPr lang="en-US" altLang="ja-JP" dirty="0" err="1"/>
              <a:t>N+p</a:t>
            </a:r>
            <a:r>
              <a:rPr lang="en-US" altLang="ja-JP" dirty="0"/>
              <a:t> </a:t>
            </a:r>
            <a:r>
              <a:rPr lang="ja-JP" altLang="en-US" dirty="0"/>
              <a:t>個の独立したポアソンランダム変数で構成される。</a:t>
            </a:r>
            <a:endParaRPr lang="en-US" altLang="ja-JP" dirty="0"/>
          </a:p>
          <a:p>
            <a:endParaRPr lang="en-US" altLang="ja-JP" dirty="0"/>
          </a:p>
          <a:p>
            <a:pPr marL="0" indent="0">
              <a:buNone/>
            </a:pPr>
            <a:endParaRPr lang="en-US" altLang="ja-JP" dirty="0"/>
          </a:p>
          <a:p>
            <a:pPr marL="0" indent="0">
              <a:buNone/>
            </a:pPr>
            <a:r>
              <a:rPr lang="en-US" altLang="ja-JP" dirty="0"/>
              <a:t>						</a:t>
            </a:r>
            <a:r>
              <a:rPr lang="ja-JP" altLang="en-US" dirty="0"/>
              <a:t>として因数分解すると</a:t>
            </a:r>
            <a:r>
              <a:rPr lang="en-US" altLang="ja-JP" dirty="0"/>
              <a:t>,</a:t>
            </a:r>
          </a:p>
          <a:p>
            <a:pPr marL="0" indent="0">
              <a:buNone/>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これは、平均</a:t>
            </a:r>
            <a:r>
              <a:rPr lang="en-US" altLang="ja-JP" dirty="0"/>
              <a:t>α</a:t>
            </a:r>
            <a:r>
              <a:rPr lang="en-US" altLang="ja-JP" baseline="-25000" dirty="0" err="1"/>
              <a:t>i</a:t>
            </a:r>
            <a:r>
              <a:rPr lang="en-US" altLang="ja-JP" dirty="0" err="1"/>
              <a:t>η</a:t>
            </a:r>
            <a:r>
              <a:rPr lang="en-US" altLang="ja-JP" baseline="-25000" dirty="0" err="1"/>
              <a:t>i</a:t>
            </a:r>
            <a:r>
              <a:rPr lang="ja-JP" altLang="en-US" dirty="0"/>
              <a:t>、観測値</a:t>
            </a:r>
            <a:r>
              <a:rPr lang="en-US" altLang="ja-JP" dirty="0" err="1"/>
              <a:t>y</a:t>
            </a:r>
            <a:r>
              <a:rPr lang="en-US" altLang="ja-JP" baseline="-25000" dirty="0" err="1"/>
              <a:t>i</a:t>
            </a:r>
            <a:r>
              <a:rPr lang="en-US" altLang="ja-JP" dirty="0"/>
              <a:t> </a:t>
            </a:r>
            <a:r>
              <a:rPr lang="ja-JP" altLang="en-US" dirty="0"/>
              <a:t>の、</a:t>
            </a:r>
            <a:r>
              <a:rPr lang="en-US" altLang="ja-JP" dirty="0" err="1"/>
              <a:t>N+p</a:t>
            </a:r>
            <a:r>
              <a:rPr lang="ja-JP" altLang="en-US" dirty="0"/>
              <a:t>の条件付き独立ポアソン確率変数の尤度と同類</a:t>
            </a:r>
            <a:endParaRPr lang="en-US" altLang="ja-JP" dirty="0"/>
          </a:p>
          <a:p>
            <a:pPr>
              <a:buFont typeface="Wingdings" panose="05000000000000000000" pitchFamily="2" charset="2"/>
              <a:buChar char="Ø"/>
            </a:pPr>
            <a:r>
              <a:rPr lang="ja-JP" altLang="en-US" dirty="0"/>
              <a:t>この近似は任意の有限次元の乱数場（式</a:t>
            </a:r>
            <a:r>
              <a:rPr lang="en-US" altLang="ja-JP" dirty="0"/>
              <a:t>(2)</a:t>
            </a:r>
            <a:r>
              <a:rPr lang="ja-JP" altLang="en-US" dirty="0"/>
              <a:t>）で有効。</a:t>
            </a:r>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grpSp>
        <p:nvGrpSpPr>
          <p:cNvPr id="9" name="グループ化 8">
            <a:extLst>
              <a:ext uri="{FF2B5EF4-FFF2-40B4-BE49-F238E27FC236}">
                <a16:creationId xmlns:a16="http://schemas.microsoft.com/office/drawing/2014/main" id="{E51CC35F-025E-45B5-938D-A483F05339C6}"/>
              </a:ext>
            </a:extLst>
          </p:cNvPr>
          <p:cNvGrpSpPr/>
          <p:nvPr/>
        </p:nvGrpSpPr>
        <p:grpSpPr>
          <a:xfrm>
            <a:off x="2181495" y="2377439"/>
            <a:ext cx="3030585" cy="1227908"/>
            <a:chOff x="1410787" y="1390079"/>
            <a:chExt cx="3696790" cy="1592042"/>
          </a:xfrm>
        </p:grpSpPr>
        <p:pic>
          <p:nvPicPr>
            <p:cNvPr id="6" name="図 5">
              <a:extLst>
                <a:ext uri="{FF2B5EF4-FFF2-40B4-BE49-F238E27FC236}">
                  <a16:creationId xmlns:a16="http://schemas.microsoft.com/office/drawing/2014/main" id="{D390094B-C2E7-4A60-B0C4-CD8502862418}"/>
                </a:ext>
              </a:extLst>
            </p:cNvPr>
            <p:cNvPicPr>
              <a:picLocks noChangeAspect="1"/>
            </p:cNvPicPr>
            <p:nvPr/>
          </p:nvPicPr>
          <p:blipFill rotWithShape="1">
            <a:blip r:embed="rId3"/>
            <a:srcRect l="4127" t="4063" r="47852" b="48525"/>
            <a:stretch/>
          </p:blipFill>
          <p:spPr>
            <a:xfrm>
              <a:off x="1410787" y="1390079"/>
              <a:ext cx="3696790" cy="535578"/>
            </a:xfrm>
            <a:prstGeom prst="rect">
              <a:avLst/>
            </a:prstGeom>
          </p:spPr>
        </p:pic>
        <p:pic>
          <p:nvPicPr>
            <p:cNvPr id="7" name="図 6">
              <a:extLst>
                <a:ext uri="{FF2B5EF4-FFF2-40B4-BE49-F238E27FC236}">
                  <a16:creationId xmlns:a16="http://schemas.microsoft.com/office/drawing/2014/main" id="{2BF5E09D-6512-42B2-8C8A-378B0AD7A318}"/>
                </a:ext>
              </a:extLst>
            </p:cNvPr>
            <p:cNvPicPr>
              <a:picLocks noChangeAspect="1"/>
            </p:cNvPicPr>
            <p:nvPr/>
          </p:nvPicPr>
          <p:blipFill rotWithShape="1">
            <a:blip r:embed="rId3"/>
            <a:srcRect l="61030" t="4547" r="1979" b="48041"/>
            <a:stretch/>
          </p:blipFill>
          <p:spPr>
            <a:xfrm>
              <a:off x="1449975" y="1885398"/>
              <a:ext cx="2847704" cy="535578"/>
            </a:xfrm>
            <a:prstGeom prst="rect">
              <a:avLst/>
            </a:prstGeom>
          </p:spPr>
        </p:pic>
        <p:pic>
          <p:nvPicPr>
            <p:cNvPr id="8" name="図 7">
              <a:extLst>
                <a:ext uri="{FF2B5EF4-FFF2-40B4-BE49-F238E27FC236}">
                  <a16:creationId xmlns:a16="http://schemas.microsoft.com/office/drawing/2014/main" id="{D92661DB-18B6-48E1-8FFC-664178625048}"/>
                </a:ext>
              </a:extLst>
            </p:cNvPr>
            <p:cNvPicPr>
              <a:picLocks noChangeAspect="1"/>
            </p:cNvPicPr>
            <p:nvPr/>
          </p:nvPicPr>
          <p:blipFill rotWithShape="1">
            <a:blip r:embed="rId3"/>
            <a:srcRect l="2036" t="47719" r="57919" b="1499"/>
            <a:stretch/>
          </p:blipFill>
          <p:spPr>
            <a:xfrm>
              <a:off x="1436913" y="2408471"/>
              <a:ext cx="3082834" cy="573650"/>
            </a:xfrm>
            <a:prstGeom prst="rect">
              <a:avLst/>
            </a:prstGeom>
          </p:spPr>
        </p:pic>
      </p:grpSp>
      <p:pic>
        <p:nvPicPr>
          <p:cNvPr id="13" name="図 12">
            <a:extLst>
              <a:ext uri="{FF2B5EF4-FFF2-40B4-BE49-F238E27FC236}">
                <a16:creationId xmlns:a16="http://schemas.microsoft.com/office/drawing/2014/main" id="{065C974A-EA5D-4AC3-8729-A6F7ABD0C8BF}"/>
              </a:ext>
            </a:extLst>
          </p:cNvPr>
          <p:cNvPicPr>
            <a:picLocks noChangeAspect="1"/>
          </p:cNvPicPr>
          <p:nvPr/>
        </p:nvPicPr>
        <p:blipFill>
          <a:blip r:embed="rId4"/>
          <a:stretch>
            <a:fillRect/>
          </a:stretch>
        </p:blipFill>
        <p:spPr>
          <a:xfrm>
            <a:off x="1742790" y="3859694"/>
            <a:ext cx="7636342" cy="1119614"/>
          </a:xfrm>
          <a:prstGeom prst="rect">
            <a:avLst/>
          </a:prstGeom>
        </p:spPr>
      </p:pic>
    </p:spTree>
    <p:extLst>
      <p:ext uri="{BB962C8B-B14F-4D97-AF65-F5344CB8AC3E}">
        <p14:creationId xmlns:p14="http://schemas.microsoft.com/office/powerpoint/2010/main" val="81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838199" y="1371599"/>
            <a:ext cx="10676467" cy="5381897"/>
          </a:xfrm>
        </p:spPr>
        <p:txBody>
          <a:bodyPr>
            <a:normAutofit/>
          </a:bodyPr>
          <a:lstStyle/>
          <a:p>
            <a:r>
              <a:rPr lang="ja-JP" altLang="en-US" dirty="0"/>
              <a:t>式</a:t>
            </a:r>
            <a:r>
              <a:rPr lang="en-US" altLang="ja-JP" dirty="0"/>
              <a:t>(2)</a:t>
            </a:r>
            <a:r>
              <a:rPr lang="ja-JP" altLang="en-US" dirty="0"/>
              <a:t>の基底関数を三角メッシュ上で定義された区分的な線形関数の集合とし、幾何学的な柔軟性を付与</a:t>
            </a:r>
            <a:endParaRPr lang="en-US" altLang="ja-JP" dirty="0"/>
          </a:p>
          <a:p>
            <a:pPr lvl="1"/>
            <a:r>
              <a:rPr lang="en-US" altLang="ja-JP" dirty="0" err="1"/>
              <a:t>Matern</a:t>
            </a:r>
            <a:r>
              <a:rPr lang="ja-JP" altLang="en-US" dirty="0"/>
              <a:t>乱数場を式</a:t>
            </a:r>
            <a:r>
              <a:rPr lang="en-US" altLang="ja-JP" dirty="0"/>
              <a:t>(5)</a:t>
            </a:r>
            <a:r>
              <a:rPr lang="ja-JP" altLang="en-US" dirty="0"/>
              <a:t> とリンクするように正規化された状態で考える。</a:t>
            </a:r>
            <a:endParaRPr lang="en-US" altLang="ja-JP" dirty="0"/>
          </a:p>
          <a:p>
            <a:pPr lvl="1"/>
            <a:r>
              <a:rPr lang="en-US" altLang="ja-JP" dirty="0" err="1"/>
              <a:t>ν+d</a:t>
            </a:r>
            <a:r>
              <a:rPr lang="en-US" altLang="ja-JP" dirty="0"/>
              <a:t>/2</a:t>
            </a:r>
            <a:r>
              <a:rPr lang="ja-JP" altLang="en-US" dirty="0"/>
              <a:t>が整数（</a:t>
            </a:r>
            <a:r>
              <a:rPr lang="en-US" altLang="ja-JP" dirty="0"/>
              <a:t>d</a:t>
            </a:r>
            <a:r>
              <a:rPr lang="ja-JP" altLang="en-US" dirty="0"/>
              <a:t>は空間の次元）であるとき、</a:t>
            </a:r>
            <a:r>
              <a:rPr lang="en-US" altLang="ja-JP" dirty="0"/>
              <a:t>Z(s)</a:t>
            </a:r>
            <a:r>
              <a:rPr lang="ja-JP" altLang="en-US" dirty="0"/>
              <a:t>を確率的偏微分方程式の定常解として表現することにより、効率良く区分的線形写像を計算できる。</a:t>
            </a:r>
          </a:p>
          <a:p>
            <a:pPr marL="914400" lvl="2" indent="0">
              <a:buNone/>
            </a:pPr>
            <a:endParaRPr lang="en-US" altLang="ja-JP" sz="800" dirty="0"/>
          </a:p>
          <a:p>
            <a:pPr marL="914400" lvl="2" indent="0">
              <a:buNone/>
            </a:pPr>
            <a:endParaRPr lang="en-US" altLang="ja-JP" dirty="0"/>
          </a:p>
          <a:p>
            <a:pPr marL="914400" lvl="2" indent="0">
              <a:buNone/>
            </a:pPr>
            <a:r>
              <a:rPr lang="en-US" altLang="ja-JP" dirty="0"/>
              <a:t>α</a:t>
            </a:r>
            <a:r>
              <a:rPr lang="ja-JP" altLang="en-US" dirty="0"/>
              <a:t>は整数（</a:t>
            </a:r>
            <a:r>
              <a:rPr lang="en-US" altLang="ja-JP" dirty="0"/>
              <a:t>ν-</a:t>
            </a:r>
            <a:r>
              <a:rPr lang="en-US" altLang="ja-JP" i="1" dirty="0"/>
              <a:t>d</a:t>
            </a:r>
            <a:r>
              <a:rPr lang="en-US" altLang="ja-JP" dirty="0"/>
              <a:t>/2</a:t>
            </a:r>
            <a:r>
              <a:rPr lang="ja-JP" altLang="en-US" dirty="0"/>
              <a:t>）</a:t>
            </a:r>
            <a:r>
              <a:rPr lang="en-US" altLang="ja-JP" dirty="0"/>
              <a:t>, Δ</a:t>
            </a:r>
            <a:r>
              <a:rPr lang="ja-JP" altLang="en-US" dirty="0"/>
              <a:t>はラプラシアン演算子</a:t>
            </a:r>
            <a:r>
              <a:rPr lang="en-US" altLang="ja-JP" dirty="0"/>
              <a:t>, </a:t>
            </a:r>
            <a:r>
              <a:rPr lang="en-US" altLang="ja-JP" i="1" dirty="0"/>
              <a:t>W</a:t>
            </a:r>
            <a:r>
              <a:rPr lang="en-US" altLang="ja-JP" dirty="0"/>
              <a:t>(</a:t>
            </a:r>
            <a:r>
              <a:rPr lang="en-US" altLang="ja-JP" i="1" dirty="0"/>
              <a:t>s</a:t>
            </a:r>
            <a:r>
              <a:rPr lang="en-US" altLang="ja-JP" dirty="0"/>
              <a:t>)</a:t>
            </a:r>
            <a:r>
              <a:rPr lang="ja-JP" altLang="en-US" dirty="0"/>
              <a:t>はホワイトノイズ</a:t>
            </a:r>
            <a:endParaRPr lang="en-US" altLang="ja-JP" dirty="0"/>
          </a:p>
          <a:p>
            <a:pPr marL="914400" lvl="2" indent="0">
              <a:buNone/>
            </a:pPr>
            <a:endParaRPr lang="en-US" altLang="ja-JP" sz="400" dirty="0"/>
          </a:p>
          <a:p>
            <a:pPr lvl="1"/>
            <a:r>
              <a:rPr lang="ja-JP" altLang="en-US" dirty="0"/>
              <a:t>最終的に、式</a:t>
            </a:r>
            <a:r>
              <a:rPr lang="en-US" altLang="ja-JP" dirty="0"/>
              <a:t>(5)</a:t>
            </a:r>
            <a:r>
              <a:rPr lang="ja-JP" altLang="en-US" dirty="0"/>
              <a:t>は単純な方程式</a:t>
            </a:r>
            <a:r>
              <a:rPr lang="en-US" altLang="ja-JP" dirty="0"/>
              <a:t>(6)</a:t>
            </a:r>
            <a:r>
              <a:rPr lang="ja-JP" altLang="en-US" dirty="0"/>
              <a:t>に置き換えられる</a:t>
            </a:r>
            <a:endParaRPr lang="en-US" altLang="ja-JP" dirty="0"/>
          </a:p>
          <a:p>
            <a:pPr lvl="1"/>
            <a:endParaRPr lang="en-US" altLang="ja-JP" dirty="0"/>
          </a:p>
          <a:p>
            <a:pPr marL="914400" lvl="2" indent="0">
              <a:buNone/>
            </a:pPr>
            <a:r>
              <a:rPr lang="ja-JP" altLang="en-US" sz="1800" dirty="0"/>
              <a:t>ここで、</a:t>
            </a:r>
            <a:endParaRPr lang="en-US" altLang="ja-JP" sz="1800" dirty="0"/>
          </a:p>
          <a:p>
            <a:pPr marL="914400" lvl="2" indent="0">
              <a:buNone/>
            </a:pPr>
            <a:endParaRPr lang="en-US" altLang="ja-JP" sz="1800" dirty="0"/>
          </a:p>
          <a:p>
            <a:pPr marL="914400" lvl="2" indent="0">
              <a:buNone/>
            </a:pPr>
            <a:endParaRPr lang="en-US" altLang="ja-JP" sz="1800" dirty="0"/>
          </a:p>
          <a:p>
            <a:pPr marL="914400" lvl="2" indent="0">
              <a:buNone/>
            </a:pPr>
            <a:r>
              <a:rPr lang="ja-JP" altLang="en-US" sz="1800" dirty="0"/>
              <a:t>　　　　　</a:t>
            </a:r>
            <a:r>
              <a:rPr lang="ja-JP" altLang="ja-JP" sz="1800" dirty="0"/>
              <a:t>∂</a:t>
            </a:r>
            <a:r>
              <a:rPr lang="en-US" altLang="ja-JP" sz="1800" dirty="0"/>
              <a:t>Ω</a:t>
            </a:r>
            <a:r>
              <a:rPr lang="ja-JP" altLang="ja-JP" sz="1800" dirty="0"/>
              <a:t>は</a:t>
            </a:r>
            <a:r>
              <a:rPr lang="en-US" altLang="ja-JP" sz="1800" dirty="0"/>
              <a:t>Ω</a:t>
            </a:r>
            <a:r>
              <a:rPr lang="ja-JP" altLang="en-US" sz="1800" dirty="0"/>
              <a:t>の</a:t>
            </a:r>
            <a:r>
              <a:rPr lang="ja-JP" altLang="ja-JP" sz="1800" dirty="0"/>
              <a:t>境界、∂</a:t>
            </a:r>
            <a:r>
              <a:rPr lang="en-US" altLang="ja-JP" sz="1800" baseline="-25000" dirty="0"/>
              <a:t>n</a:t>
            </a:r>
            <a:r>
              <a:rPr lang="ja-JP" altLang="ja-JP" sz="1800" dirty="0"/>
              <a:t>φ</a:t>
            </a:r>
            <a:r>
              <a:rPr lang="en-US" altLang="ja-JP" sz="1800" baseline="-25000" dirty="0"/>
              <a:t>j</a:t>
            </a:r>
            <a:r>
              <a:rPr lang="en-US" altLang="ja-JP" sz="1800" dirty="0"/>
              <a:t>(s)</a:t>
            </a:r>
            <a:r>
              <a:rPr lang="ja-JP" altLang="ja-JP" sz="1800" dirty="0"/>
              <a:t>はφ</a:t>
            </a:r>
            <a:r>
              <a:rPr lang="en-US" altLang="ja-JP" sz="1800" baseline="-25000" dirty="0"/>
              <a:t>j</a:t>
            </a:r>
            <a:r>
              <a:rPr lang="en-US" altLang="ja-JP" sz="1800" dirty="0"/>
              <a:t>(s)</a:t>
            </a:r>
            <a:r>
              <a:rPr lang="ja-JP" altLang="ja-JP" sz="1800" dirty="0"/>
              <a:t>の正規微分</a:t>
            </a:r>
            <a:endParaRPr lang="en-US" altLang="ja-JP" sz="1800"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pic>
        <p:nvPicPr>
          <p:cNvPr id="3" name="図 2">
            <a:extLst>
              <a:ext uri="{FF2B5EF4-FFF2-40B4-BE49-F238E27FC236}">
                <a16:creationId xmlns:a16="http://schemas.microsoft.com/office/drawing/2014/main" id="{8C0AC4D8-E0D7-4DC7-85CD-4B44C0EA3A8F}"/>
              </a:ext>
            </a:extLst>
          </p:cNvPr>
          <p:cNvPicPr>
            <a:picLocks noChangeAspect="1"/>
          </p:cNvPicPr>
          <p:nvPr/>
        </p:nvPicPr>
        <p:blipFill rotWithShape="1">
          <a:blip r:embed="rId3"/>
          <a:srcRect t="16795" b="22537"/>
          <a:stretch/>
        </p:blipFill>
        <p:spPr>
          <a:xfrm>
            <a:off x="1693135" y="3576312"/>
            <a:ext cx="8718055" cy="486235"/>
          </a:xfrm>
          <a:prstGeom prst="rect">
            <a:avLst/>
          </a:prstGeom>
        </p:spPr>
      </p:pic>
      <p:pic>
        <p:nvPicPr>
          <p:cNvPr id="4" name="図 3">
            <a:extLst>
              <a:ext uri="{FF2B5EF4-FFF2-40B4-BE49-F238E27FC236}">
                <a16:creationId xmlns:a16="http://schemas.microsoft.com/office/drawing/2014/main" id="{108583CE-0FCD-41D5-99FE-CC7E18A267FA}"/>
              </a:ext>
            </a:extLst>
          </p:cNvPr>
          <p:cNvPicPr>
            <a:picLocks noChangeAspect="1"/>
          </p:cNvPicPr>
          <p:nvPr/>
        </p:nvPicPr>
        <p:blipFill rotWithShape="1">
          <a:blip r:embed="rId4"/>
          <a:srcRect t="12253" b="26626"/>
          <a:stretch/>
        </p:blipFill>
        <p:spPr>
          <a:xfrm>
            <a:off x="1897232" y="4986645"/>
            <a:ext cx="8558399" cy="421376"/>
          </a:xfrm>
          <a:prstGeom prst="rect">
            <a:avLst/>
          </a:prstGeom>
        </p:spPr>
      </p:pic>
      <p:pic>
        <p:nvPicPr>
          <p:cNvPr id="5" name="図 4">
            <a:extLst>
              <a:ext uri="{FF2B5EF4-FFF2-40B4-BE49-F238E27FC236}">
                <a16:creationId xmlns:a16="http://schemas.microsoft.com/office/drawing/2014/main" id="{9C711601-6EAE-49DF-874A-04AFE6D7651C}"/>
              </a:ext>
            </a:extLst>
          </p:cNvPr>
          <p:cNvPicPr>
            <a:picLocks noChangeAspect="1"/>
          </p:cNvPicPr>
          <p:nvPr/>
        </p:nvPicPr>
        <p:blipFill rotWithShape="1">
          <a:blip r:embed="rId5"/>
          <a:srcRect t="11300" b="13494"/>
          <a:stretch/>
        </p:blipFill>
        <p:spPr>
          <a:xfrm>
            <a:off x="2850550" y="5499599"/>
            <a:ext cx="8664116" cy="713735"/>
          </a:xfrm>
          <a:prstGeom prst="rect">
            <a:avLst/>
          </a:prstGeom>
        </p:spPr>
      </p:pic>
    </p:spTree>
    <p:extLst>
      <p:ext uri="{BB962C8B-B14F-4D97-AF65-F5344CB8AC3E}">
        <p14:creationId xmlns:p14="http://schemas.microsoft.com/office/powerpoint/2010/main" val="2400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0">
            <a:extLst>
              <a:ext uri="{FF2B5EF4-FFF2-40B4-BE49-F238E27FC236}">
                <a16:creationId xmlns:a16="http://schemas.microsoft.com/office/drawing/2014/main" id="{AA0FCA01-18C0-43A9-B480-AD7B2A5E644B}"/>
              </a:ext>
            </a:extLst>
          </p:cNvPr>
          <p:cNvSpPr>
            <a:spLocks noGrp="1"/>
          </p:cNvSpPr>
          <p:nvPr>
            <p:ph idx="1"/>
          </p:nvPr>
        </p:nvSpPr>
        <p:spPr>
          <a:xfrm>
            <a:off x="838200" y="1371599"/>
            <a:ext cx="6860822" cy="5381897"/>
          </a:xfrm>
        </p:spPr>
        <p:txBody>
          <a:bodyPr>
            <a:normAutofit/>
          </a:bodyPr>
          <a:lstStyle/>
          <a:p>
            <a:r>
              <a:rPr lang="ja-JP" altLang="en-US" dirty="0"/>
              <a:t>メッシュを作成</a:t>
            </a:r>
            <a:endParaRPr lang="en-US" altLang="ja-JP" dirty="0"/>
          </a:p>
          <a:p>
            <a:pPr lvl="1"/>
            <a:r>
              <a:rPr lang="ja-JP" altLang="en-US" dirty="0"/>
              <a:t>観測ウィンドウの正則三角形分割を構築、点数の多い領域で精緻化する</a:t>
            </a:r>
            <a:endParaRPr lang="en-US" altLang="ja-JP" dirty="0"/>
          </a:p>
          <a:p>
            <a:pPr lvl="1"/>
            <a:r>
              <a:rPr lang="ja-JP" altLang="en-US" dirty="0"/>
              <a:t>メッシュ選択による近似バイアスを避けるため、規則的に空間をカバーさせる</a:t>
            </a:r>
            <a:endParaRPr lang="en-US" altLang="ja-JP" dirty="0"/>
          </a:p>
          <a:p>
            <a:pPr lvl="1"/>
            <a:r>
              <a:rPr lang="ja-JP" altLang="en-US" dirty="0"/>
              <a:t>ただし、点がない領域やサンプリングが少ない領域では、微細な潜伏構造を推論できない</a:t>
            </a:r>
            <a:endParaRPr lang="en-US" altLang="ja-JP" dirty="0"/>
          </a:p>
          <a:p>
            <a:r>
              <a:rPr lang="ja-JP" altLang="en-US" dirty="0"/>
              <a:t>式</a:t>
            </a:r>
            <a:r>
              <a:rPr lang="en-US" altLang="ja-JP" dirty="0"/>
              <a:t>(3)</a:t>
            </a:r>
            <a:r>
              <a:rPr lang="ja-JP" altLang="en-US" dirty="0"/>
              <a:t>の積分スキームを定義</a:t>
            </a:r>
            <a:endParaRPr lang="en-US" altLang="ja-JP" dirty="0"/>
          </a:p>
          <a:p>
            <a:pPr lvl="1"/>
            <a:r>
              <a:rPr lang="ja-JP" altLang="en-US" dirty="0"/>
              <a:t>メッシュの各ノードに、基底関数</a:t>
            </a:r>
            <a:r>
              <a:rPr lang="en-US" altLang="ja-JP" dirty="0" err="1"/>
              <a:t>φ</a:t>
            </a:r>
            <a:r>
              <a:rPr lang="en-US" altLang="ja-JP" i="1" baseline="-25000" dirty="0" err="1"/>
              <a:t>i</a:t>
            </a:r>
            <a:r>
              <a:rPr lang="en-US" altLang="ja-JP" dirty="0"/>
              <a:t>(</a:t>
            </a:r>
            <a:r>
              <a:rPr lang="en-US" altLang="ja-JP" i="1" dirty="0"/>
              <a:t>s</a:t>
            </a:r>
            <a:r>
              <a:rPr lang="en-US" altLang="ja-JP" dirty="0"/>
              <a:t>)</a:t>
            </a:r>
            <a:r>
              <a:rPr lang="ja-JP" altLang="en-US" dirty="0"/>
              <a:t>の値よりも大きい領域</a:t>
            </a:r>
            <a:r>
              <a:rPr lang="en-US" altLang="ja-JP" i="1" dirty="0"/>
              <a:t>V</a:t>
            </a:r>
            <a:r>
              <a:rPr lang="en-US" altLang="ja-JP" i="1" baseline="-25000" dirty="0"/>
              <a:t>i</a:t>
            </a:r>
            <a:r>
              <a:rPr lang="ja-JP" altLang="en-US" dirty="0"/>
              <a:t>を付ける（</a:t>
            </a:r>
            <a:r>
              <a:rPr lang="en-US" altLang="ja-JP" dirty="0"/>
              <a:t>Fig.1</a:t>
            </a:r>
            <a:r>
              <a:rPr lang="ja-JP" altLang="en-US" dirty="0"/>
              <a:t>）</a:t>
            </a:r>
            <a:endParaRPr lang="en-US" altLang="ja-JP" dirty="0"/>
          </a:p>
          <a:p>
            <a:pPr marL="457200" lvl="1" indent="0">
              <a:buNone/>
            </a:pPr>
            <a:r>
              <a:rPr lang="en-US" altLang="ja-JP" i="1" dirty="0"/>
              <a:t>	S</a:t>
            </a:r>
            <a:r>
              <a:rPr lang="en-US" altLang="ja-JP" i="1" baseline="-25000" dirty="0"/>
              <a:t>i</a:t>
            </a:r>
            <a:r>
              <a:rPr lang="en-US" altLang="ja-JP" dirty="0"/>
              <a:t> :</a:t>
            </a:r>
            <a:r>
              <a:rPr lang="ja-JP" altLang="en-US" dirty="0"/>
              <a:t>ノードの位置</a:t>
            </a:r>
            <a:endParaRPr lang="en-US" altLang="ja-JP" dirty="0"/>
          </a:p>
          <a:p>
            <a:pPr marL="457200" lvl="1" indent="0">
              <a:buNone/>
            </a:pPr>
            <a:r>
              <a:rPr lang="en-US" altLang="ja-JP" dirty="0"/>
              <a:t>	α</a:t>
            </a:r>
            <a:r>
              <a:rPr lang="en-US" altLang="ja-JP" i="1" baseline="-25000" dirty="0" err="1"/>
              <a:t>i</a:t>
            </a:r>
            <a:r>
              <a:rPr lang="en-US" altLang="ja-JP" dirty="0"/>
              <a:t>=|</a:t>
            </a:r>
            <a:r>
              <a:rPr lang="en-US" altLang="ja-JP" i="1" dirty="0"/>
              <a:t>V</a:t>
            </a:r>
            <a:r>
              <a:rPr lang="en-US" altLang="ja-JP" i="1" baseline="-25000" dirty="0"/>
              <a:t>i</a:t>
            </a:r>
            <a:r>
              <a:rPr lang="en-US" altLang="ja-JP" dirty="0"/>
              <a:t>| :</a:t>
            </a:r>
            <a:r>
              <a:rPr lang="ja-JP" altLang="en-US" dirty="0"/>
              <a:t>二重セルの体積</a:t>
            </a:r>
            <a:endParaRPr lang="en-US" altLang="ja-JP" dirty="0"/>
          </a:p>
          <a:p>
            <a:pPr lvl="1"/>
            <a:endParaRPr lang="en-US" altLang="ja-JP" dirty="0"/>
          </a:p>
          <a:p>
            <a:pPr lvl="1"/>
            <a:endParaRPr lang="ja-JP" altLang="en-US" dirty="0"/>
          </a:p>
        </p:txBody>
      </p:sp>
      <p:sp>
        <p:nvSpPr>
          <p:cNvPr id="2" name="タイトル 1">
            <a:extLst>
              <a:ext uri="{FF2B5EF4-FFF2-40B4-BE49-F238E27FC236}">
                <a16:creationId xmlns:a16="http://schemas.microsoft.com/office/drawing/2014/main" id="{9615F187-9B7E-4A1A-B74F-7A1D224F9789}"/>
              </a:ext>
            </a:extLst>
          </p:cNvPr>
          <p:cNvSpPr>
            <a:spLocks noGrp="1"/>
          </p:cNvSpPr>
          <p:nvPr>
            <p:ph type="title"/>
          </p:nvPr>
        </p:nvSpPr>
        <p:spPr>
          <a:xfrm>
            <a:off x="838200" y="365125"/>
            <a:ext cx="10515600" cy="899231"/>
          </a:xfrm>
        </p:spPr>
        <p:txBody>
          <a:bodyPr>
            <a:normAutofit/>
          </a:bodyPr>
          <a:lstStyle/>
          <a:p>
            <a:r>
              <a:rPr lang="en-US" altLang="ja-JP">
                <a:solidFill>
                  <a:schemeClr val="accent1"/>
                </a:solidFill>
              </a:rPr>
              <a:t>Simpson et al. (2016)</a:t>
            </a:r>
            <a:endParaRPr kumimoji="1" lang="ja-JP" altLang="en-US">
              <a:solidFill>
                <a:schemeClr val="accent1"/>
              </a:solidFill>
            </a:endParaRPr>
          </a:p>
        </p:txBody>
      </p:sp>
      <p:pic>
        <p:nvPicPr>
          <p:cNvPr id="4" name="図 3">
            <a:extLst>
              <a:ext uri="{FF2B5EF4-FFF2-40B4-BE49-F238E27FC236}">
                <a16:creationId xmlns:a16="http://schemas.microsoft.com/office/drawing/2014/main" id="{AA277902-A84F-4F0A-A82A-527A42D60E8A}"/>
              </a:ext>
            </a:extLst>
          </p:cNvPr>
          <p:cNvPicPr>
            <a:picLocks noChangeAspect="1"/>
          </p:cNvPicPr>
          <p:nvPr/>
        </p:nvPicPr>
        <p:blipFill rotWithShape="1">
          <a:blip r:embed="rId3"/>
          <a:srcRect l="6216" r="11305"/>
          <a:stretch/>
        </p:blipFill>
        <p:spPr>
          <a:xfrm>
            <a:off x="7699021" y="556792"/>
            <a:ext cx="4425245" cy="4924821"/>
          </a:xfrm>
          <a:prstGeom prst="rect">
            <a:avLst/>
          </a:prstGeom>
        </p:spPr>
      </p:pic>
      <p:pic>
        <p:nvPicPr>
          <p:cNvPr id="6" name="図 5">
            <a:extLst>
              <a:ext uri="{FF2B5EF4-FFF2-40B4-BE49-F238E27FC236}">
                <a16:creationId xmlns:a16="http://schemas.microsoft.com/office/drawing/2014/main" id="{DFEA6EF4-7770-4931-87F8-D2EB7161C3C1}"/>
              </a:ext>
            </a:extLst>
          </p:cNvPr>
          <p:cNvPicPr>
            <a:picLocks noChangeAspect="1"/>
          </p:cNvPicPr>
          <p:nvPr/>
        </p:nvPicPr>
        <p:blipFill rotWithShape="1">
          <a:blip r:embed="rId4"/>
          <a:srcRect l="5123" r="2962"/>
          <a:stretch/>
        </p:blipFill>
        <p:spPr>
          <a:xfrm>
            <a:off x="5485186" y="5554989"/>
            <a:ext cx="6672947" cy="1266241"/>
          </a:xfrm>
          <a:prstGeom prst="rect">
            <a:avLst/>
          </a:prstGeom>
          <a:ln>
            <a:solidFill>
              <a:schemeClr val="accent1"/>
            </a:solidFill>
          </a:ln>
        </p:spPr>
      </p:pic>
    </p:spTree>
    <p:extLst>
      <p:ext uri="{BB962C8B-B14F-4D97-AF65-F5344CB8AC3E}">
        <p14:creationId xmlns:p14="http://schemas.microsoft.com/office/powerpoint/2010/main" val="31095645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7665</Words>
  <Application>Microsoft Office PowerPoint</Application>
  <PresentationFormat>ワイド画面</PresentationFormat>
  <Paragraphs>638</Paragraphs>
  <Slides>37</Slides>
  <Notes>35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37</vt:i4>
      </vt:variant>
    </vt:vector>
  </HeadingPairs>
  <TitlesOfParts>
    <vt:vector size="48" baseType="lpstr">
      <vt:lpstr>TimesNewRomanPS-Italic</vt:lpstr>
      <vt:lpstr>游ゴシック</vt:lpstr>
      <vt:lpstr>游ゴシック Light</vt:lpstr>
      <vt:lpstr>游明朝</vt:lpstr>
      <vt:lpstr>Arial</vt:lpstr>
      <vt:lpstr>Calibri</vt:lpstr>
      <vt:lpstr>Cambria Math</vt:lpstr>
      <vt:lpstr>Century</vt:lpstr>
      <vt:lpstr>Times New Roman</vt:lpstr>
      <vt:lpstr>Wingdings</vt:lpstr>
      <vt:lpstr>Office テーマ</vt:lpstr>
      <vt:lpstr>Chapter 4  Point processes and　preferential sampling</vt:lpstr>
      <vt:lpstr>この章で紹介されている手法</vt:lpstr>
      <vt:lpstr>モデルの背景：Simpson et al. (2016) ”Going off grid: computationally efficient inference for log-Gaussian Cox processes”</vt:lpstr>
      <vt:lpstr>Simpson et al. (2016) ”Going off grid: computationally efficient inference for log-Gaussian Cox processes”</vt:lpstr>
      <vt:lpstr>Simpson et al. (2016)</vt:lpstr>
      <vt:lpstr>Simpson et al. (2016)</vt:lpstr>
      <vt:lpstr>Simpson et al. (2016)</vt:lpstr>
      <vt:lpstr>Simpson et al. (2016)</vt:lpstr>
      <vt:lpstr>Simpson et al. (2016)</vt:lpstr>
      <vt:lpstr>Simpson et al. (2016)</vt:lpstr>
      <vt:lpstr>Simpson et al. (2016)</vt:lpstr>
      <vt:lpstr>Simpson et al. (2016)</vt:lpstr>
      <vt:lpstr>Simpson et al. (2016)</vt:lpstr>
      <vt:lpstr>4.1 Introduction</vt:lpstr>
      <vt:lpstr>4.1.1　LGCPの定義 4.1.2　Data simulation</vt:lpstr>
      <vt:lpstr>4.1.2　Data simulation</vt:lpstr>
      <vt:lpstr>4.1.2　Data simulation</vt:lpstr>
      <vt:lpstr>4.1.3　推定モデルの適用 　4.1.3.1 　メッシュと重みの設定</vt:lpstr>
      <vt:lpstr>4.1.3.1 　メッシュと重みの設定</vt:lpstr>
      <vt:lpstr>4.1.3.1 　メッシュと重みの設定</vt:lpstr>
      <vt:lpstr>4.1.3.2　データと射影行列</vt:lpstr>
      <vt:lpstr>4.1.3.3　Posterior marginals</vt:lpstr>
      <vt:lpstr>4.2　log-Gaussian Cox過程への共変量の追加 　4.2.1　 共変量のシミュレーション</vt:lpstr>
      <vt:lpstr>4.2.1　 共変量のシミュレーション</vt:lpstr>
      <vt:lpstr>4.2.2　推定（Inference）</vt:lpstr>
      <vt:lpstr>4.2.2　推定（Inference）</vt:lpstr>
      <vt:lpstr>4.3　preferential samplingを用いた  地球統計学的な推論</vt:lpstr>
      <vt:lpstr>4.3　preferential samplingを用いた  地球統計学的な推論</vt:lpstr>
      <vt:lpstr>4.3　preferential samplingを用いた  地球統計学的な推論</vt:lpstr>
      <vt:lpstr>4.3.1　通常モデルのfitting手順</vt:lpstr>
      <vt:lpstr>4.3.1　通常モデルのfitting手順</vt:lpstr>
      <vt:lpstr>4.3.2　優先サンプリングの場合のfitting</vt:lpstr>
      <vt:lpstr>4.3.2　優先サンプリングの場合のfitting</vt:lpstr>
      <vt:lpstr>4.3.2　優先サンプリングの場合のfitting</vt:lpstr>
      <vt:lpstr>4.3.2　優先サンプリングの場合のfitting</vt:lpstr>
      <vt:lpstr>4.3.2　優先サンプリングの場合のfitting</vt:lpstr>
      <vt:lpstr>4.3.2　優先サンプリングの場合のfitting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Point processes and　preferential sampling</dc:title>
  <dc:creator>Yuuho Yamashita</dc:creator>
  <cp:lastModifiedBy>山下 夕帆</cp:lastModifiedBy>
  <cp:revision>115</cp:revision>
  <dcterms:created xsi:type="dcterms:W3CDTF">2020-06-30T06:56:04Z</dcterms:created>
  <dcterms:modified xsi:type="dcterms:W3CDTF">2020-07-26T09:23:47Z</dcterms:modified>
</cp:coreProperties>
</file>