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4" r:id="rId4"/>
    <p:sldId id="27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8" r:id="rId22"/>
    <p:sldId id="279" r:id="rId23"/>
    <p:sldId id="282" r:id="rId24"/>
    <p:sldId id="281" r:id="rId25"/>
    <p:sldId id="280" r:id="rId26"/>
    <p:sldId id="285" r:id="rId27"/>
    <p:sldId id="284" r:id="rId28"/>
    <p:sldId id="286" r:id="rId29"/>
    <p:sldId id="287" r:id="rId30"/>
    <p:sldId id="288" r:id="rId31"/>
    <p:sldId id="289" r:id="rId32"/>
    <p:sldId id="290" r:id="rId33"/>
    <p:sldId id="292" r:id="rId34"/>
    <p:sldId id="291" r:id="rId35"/>
    <p:sldId id="293" r:id="rId36"/>
    <p:sldId id="259" r:id="rId37"/>
    <p:sldId id="294" r:id="rId38"/>
    <p:sldId id="295" r:id="rId39"/>
    <p:sldId id="296" r:id="rId40"/>
    <p:sldId id="297" r:id="rId41"/>
    <p:sldId id="300" r:id="rId42"/>
    <p:sldId id="298" r:id="rId43"/>
    <p:sldId id="299" r:id="rId44"/>
    <p:sldId id="301" r:id="rId45"/>
    <p:sldId id="302" r:id="rId46"/>
    <p:sldId id="306" r:id="rId47"/>
    <p:sldId id="304" r:id="rId48"/>
    <p:sldId id="305" r:id="rId49"/>
    <p:sldId id="307" r:id="rId50"/>
    <p:sldId id="308" r:id="rId51"/>
    <p:sldId id="309" r:id="rId52"/>
    <p:sldId id="311" r:id="rId53"/>
    <p:sldId id="313" r:id="rId54"/>
    <p:sldId id="314" r:id="rId55"/>
    <p:sldId id="315" r:id="rId56"/>
    <p:sldId id="316" r:id="rId57"/>
    <p:sldId id="317" r:id="rId58"/>
    <p:sldId id="319" r:id="rId59"/>
    <p:sldId id="320" r:id="rId6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CCFFFF"/>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6" autoAdjust="0"/>
    <p:restoredTop sz="94660"/>
  </p:normalViewPr>
  <p:slideViewPr>
    <p:cSldViewPr snapToGrid="0">
      <p:cViewPr>
        <p:scale>
          <a:sx n="60" d="100"/>
          <a:sy n="60" d="100"/>
        </p:scale>
        <p:origin x="2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5E026-F17A-492A-9272-26F396418F0D}"/>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697CA3-87CB-4154-8CCD-10B4B80352C8}"/>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F660B5E-2B37-4274-B6B2-80744B3097CE}"/>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A96345FF-6D61-4893-BE42-B6A86933BB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1CFBEC-5A4A-4DD6-8DA0-747C13E0832A}"/>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123057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744262-2219-443E-BE01-A9B0BA22DC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36470B-E273-4F85-9B02-DE50C68DC2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2B2E3D-542B-4088-96F9-D06D1DA677E9}"/>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E0BD6BC1-00BE-4C37-8CFF-CB82EDEE9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6908ED-630F-436B-9B2D-48E2548AA1E0}"/>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90890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B31B62-D7BF-4B76-8A33-704F2064234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9C11BE-6CA4-4387-AA54-05DB028201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D1103C-996F-4B6B-8B5F-C7C9E8CCC712}"/>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3FDA2FD6-35B1-4A8F-8AA2-AC7197F5BA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E21F50-CAF8-4637-AA50-9F368190D301}"/>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993593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0EBA936-E6F2-4634-812A-08C398155D2A}"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55221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0757119-96DE-4E03-8AC4-D21344658F60}"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4258E76-4E1E-4093-A273-F31ABDEB9FFB}" type="slidenum">
              <a:rPr kumimoji="1" lang="ja-JP" altLang="en-US" smtClean="0"/>
              <a:pPr/>
              <a:t>‹#›</a:t>
            </a:fld>
            <a:endParaRPr kumimoji="1" lang="ja-JP" altLang="en-US"/>
          </a:p>
        </p:txBody>
      </p:sp>
    </p:spTree>
    <p:extLst>
      <p:ext uri="{BB962C8B-B14F-4D97-AF65-F5344CB8AC3E}">
        <p14:creationId xmlns:p14="http://schemas.microsoft.com/office/powerpoint/2010/main" val="329267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854D426-2ACD-42C9-8C92-01BEFCBDD1CB}"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101002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55C166E-BBF3-4215-B9AE-F5228AF56C06}" type="datetime1">
              <a:rPr kumimoji="1" lang="ja-JP" altLang="en-US" smtClean="0"/>
              <a:t>2019/10/8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51317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57EA081-4755-42B9-BD83-691BB34C3EF8}" type="datetime1">
              <a:rPr kumimoji="1" lang="ja-JP" altLang="en-US" smtClean="0"/>
              <a:t>2019/10/8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2322273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91E1DA4-C5B2-42A2-BA84-A787BE103BD8}" type="datetime1">
              <a:rPr kumimoji="1" lang="ja-JP" altLang="en-US" smtClean="0"/>
              <a:t>2019/10/8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3754898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8F5DD-8228-43D9-B7CE-6BC5DED8C75D}" type="datetime1">
              <a:rPr kumimoji="1" lang="ja-JP" altLang="en-US" smtClean="0"/>
              <a:t>2019/10/8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420151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A721808-7B21-47DB-8191-93CB501AC0C4}" type="datetime1">
              <a:rPr kumimoji="1" lang="ja-JP" altLang="en-US" smtClean="0"/>
              <a:t>2019/10/8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49802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5E3AC-8289-4394-8B85-4CB6C9367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689063-84DA-4FB1-9674-0907E750B8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36F0A6-4DEA-4ACE-BD9C-03000FBF2DCD}"/>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B01477D6-0ECE-47CE-95F9-3AA4BDA141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D89472-ACC0-466C-BEA7-6B8B27F74F70}"/>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129893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60DD76-D3C5-483C-9901-53697C299B56}" type="datetime1">
              <a:rPr kumimoji="1" lang="ja-JP" altLang="en-US" smtClean="0"/>
              <a:t>2019/10/8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26089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0671F3-AEEC-4C58-8FDB-954FA5C9ADCB}"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2899997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A626AF1-4809-4C64-9537-CEB34E914E5F}"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191596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58A95-AF16-4333-9C36-3195669CA16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CC6B7-0E20-40D3-BE4B-3E7CF55CF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CDE498E-9B25-4F78-9775-A60613B5E979}"/>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5E13E41E-8B1C-4249-85F9-D297C4B076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C328AF-0498-40DB-8693-1BA463D1AF36}"/>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300043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0D08-D7D7-4085-BD0E-9D39FDF671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909FD0-1AA7-4E36-8682-6F861D44C4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E13BE6-F3F1-4841-A18D-4C8B0CA70A0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45609E-92AD-486C-9146-89729AAE625B}"/>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6" name="フッター プレースホルダー 5">
            <a:extLst>
              <a:ext uri="{FF2B5EF4-FFF2-40B4-BE49-F238E27FC236}">
                <a16:creationId xmlns:a16="http://schemas.microsoft.com/office/drawing/2014/main" id="{04960299-0EC8-4470-A38D-1311EE7FC4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B57A61-9760-45B9-946A-9EF014CDD1BD}"/>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62349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D23B8-B22C-475F-8D07-280A529C685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4EE979-2ED0-426E-BD3A-FC28735AF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B63378-D2FA-47DE-B239-3DBF07D3AE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C83E1B-9032-4F30-B800-3B5EF8936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92C595-69A7-4C76-A284-7D9B992D222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3BB6E46-1326-4465-9B4D-5C7C33FFBC19}"/>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8" name="フッター プレースホルダー 7">
            <a:extLst>
              <a:ext uri="{FF2B5EF4-FFF2-40B4-BE49-F238E27FC236}">
                <a16:creationId xmlns:a16="http://schemas.microsoft.com/office/drawing/2014/main" id="{A72A4E5E-F6C0-44DB-8EB7-6652D76ABA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459384B-BC19-47E9-BE06-12399D9E9641}"/>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72102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380FF-EED2-45E4-9FC2-EA8998CD8E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211774-4542-4222-B4F9-34279D358602}"/>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4" name="フッター プレースホルダー 3">
            <a:extLst>
              <a:ext uri="{FF2B5EF4-FFF2-40B4-BE49-F238E27FC236}">
                <a16:creationId xmlns:a16="http://schemas.microsoft.com/office/drawing/2014/main" id="{859BBBC8-9AFB-4CF0-B4FE-FE9015FE5B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13CFE1-E678-4135-A038-CA9C00FA3030}"/>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86359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974D60-24DB-470F-8BF4-32DA0268DEA1}"/>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3" name="フッター プレースホルダー 2">
            <a:extLst>
              <a:ext uri="{FF2B5EF4-FFF2-40B4-BE49-F238E27FC236}">
                <a16:creationId xmlns:a16="http://schemas.microsoft.com/office/drawing/2014/main" id="{A96E2288-B160-44FC-8750-0CF83DD720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706A4E-06FA-438E-A6FB-768B77E21CF5}"/>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05154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87B6A-1010-4937-B44E-AB9A5A9348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2FA861-CBF5-46F2-88A7-7AFCCEE6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7695E8-2729-48E4-840B-2ACA0F421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889B06-FE92-44B9-9913-BF09E4046921}"/>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6" name="フッター プレースホルダー 5">
            <a:extLst>
              <a:ext uri="{FF2B5EF4-FFF2-40B4-BE49-F238E27FC236}">
                <a16:creationId xmlns:a16="http://schemas.microsoft.com/office/drawing/2014/main" id="{DF81B53C-6C52-4A40-A055-B71BAA42D4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39A4E1-E71D-45A2-B2F7-FC7345B090BB}"/>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309175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B6A9-F369-4FCC-B025-18997A3DD5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C313A0-34B3-47A6-A26C-C4CFBCAC5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14B95A-9630-469E-B6B7-406687993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D78E04-0BD2-45CA-AE35-D253C6C78BAE}"/>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6" name="フッター プレースホルダー 5">
            <a:extLst>
              <a:ext uri="{FF2B5EF4-FFF2-40B4-BE49-F238E27FC236}">
                <a16:creationId xmlns:a16="http://schemas.microsoft.com/office/drawing/2014/main" id="{FAA398EC-07DD-4FC3-882D-2BAF6E05DB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B0F920-F3AE-4CAF-9F91-462BF096FF07}"/>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38968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714BE-3AEC-4D97-ACB1-E25BFA060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750A45-86D2-4677-AEBF-47BD398C6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987F1F-6D37-43A0-AA9B-F33D79082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E5BA7536-1339-4944-824D-7262A2C50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C2F83B-347F-4670-8704-AF3568A03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159489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7CA4C-54D5-413E-A7D8-69ADE34E9B92}" type="datetime1">
              <a:rPr kumimoji="1" lang="ja-JP" altLang="en-US" smtClean="0"/>
              <a:t>2019/10/8</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3062582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7.emf"/><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C97D-B372-4FB8-8928-C3C52FD9B8FB}"/>
              </a:ext>
            </a:extLst>
          </p:cNvPr>
          <p:cNvSpPr>
            <a:spLocks noGrp="1"/>
          </p:cNvSpPr>
          <p:nvPr>
            <p:ph type="ctrTitle"/>
          </p:nvPr>
        </p:nvSpPr>
        <p:spPr>
          <a:xfrm>
            <a:off x="1567549" y="1279116"/>
            <a:ext cx="9056912" cy="2387600"/>
          </a:xfrm>
        </p:spPr>
        <p:txBody>
          <a:bodyPr>
            <a:normAutofit/>
          </a:bodyPr>
          <a:lstStyle/>
          <a:p>
            <a:r>
              <a:rPr lang="ja-JP" altLang="en-US" dirty="0"/>
              <a:t>３．個体群動態モデルを用いた資源評価</a:t>
            </a:r>
            <a:endParaRPr lang="ja-JP" altLang="en-US" sz="4000" dirty="0">
              <a:solidFill>
                <a:schemeClr val="bg1"/>
              </a:solidFill>
            </a:endParaRPr>
          </a:p>
        </p:txBody>
      </p:sp>
      <p:sp>
        <p:nvSpPr>
          <p:cNvPr id="3" name="字幕 2">
            <a:extLst>
              <a:ext uri="{FF2B5EF4-FFF2-40B4-BE49-F238E27FC236}">
                <a16:creationId xmlns:a16="http://schemas.microsoft.com/office/drawing/2014/main" id="{D6F81AF6-3B34-4927-A7D8-1D984E258C9C}"/>
              </a:ext>
            </a:extLst>
          </p:cNvPr>
          <p:cNvSpPr>
            <a:spLocks noGrp="1"/>
          </p:cNvSpPr>
          <p:nvPr>
            <p:ph type="subTitle" idx="1"/>
          </p:nvPr>
        </p:nvSpPr>
        <p:spPr>
          <a:xfrm>
            <a:off x="2667000" y="4651610"/>
            <a:ext cx="6858000" cy="1655762"/>
          </a:xfrm>
        </p:spPr>
        <p:txBody>
          <a:bodyPr>
            <a:normAutofit/>
          </a:bodyPr>
          <a:lstStyle/>
          <a:p>
            <a:r>
              <a:rPr lang="ja-JP" altLang="en-US" sz="2800" dirty="0"/>
              <a:t>西嶋　翔太</a:t>
            </a:r>
            <a:endParaRPr lang="en-US" altLang="ja-JP" sz="2800" dirty="0"/>
          </a:p>
          <a:p>
            <a:r>
              <a:rPr lang="ja-JP" altLang="en-US" sz="2800" dirty="0"/>
              <a:t>（中央水産研究所 資源研究センター）</a:t>
            </a:r>
          </a:p>
        </p:txBody>
      </p:sp>
      <p:sp>
        <p:nvSpPr>
          <p:cNvPr id="4" name="スライド番号プレースホルダー 3">
            <a:extLst>
              <a:ext uri="{FF2B5EF4-FFF2-40B4-BE49-F238E27FC236}">
                <a16:creationId xmlns:a16="http://schemas.microsoft.com/office/drawing/2014/main" id="{DE35526A-7CE1-4131-A369-7BA83A3D0902}"/>
              </a:ext>
            </a:extLst>
          </p:cNvPr>
          <p:cNvSpPr>
            <a:spLocks noGrp="1"/>
          </p:cNvSpPr>
          <p:nvPr>
            <p:ph type="sldNum" sz="quarter" idx="12"/>
          </p:nvPr>
        </p:nvSpPr>
        <p:spPr/>
        <p:txBody>
          <a:bodyPr/>
          <a:lstStyle/>
          <a:p>
            <a:fld id="{A4258E76-4E1E-4093-A273-F31ABDEB9FFB}" type="slidenum">
              <a:rPr kumimoji="1" lang="ja-JP" altLang="en-US" smtClean="0"/>
              <a:t>1</a:t>
            </a:fld>
            <a:endParaRPr kumimoji="1" lang="ja-JP" altLang="en-US"/>
          </a:p>
        </p:txBody>
      </p:sp>
      <p:sp>
        <p:nvSpPr>
          <p:cNvPr id="5" name="テキスト ボックス 4">
            <a:extLst>
              <a:ext uri="{FF2B5EF4-FFF2-40B4-BE49-F238E27FC236}">
                <a16:creationId xmlns:a16="http://schemas.microsoft.com/office/drawing/2014/main" id="{BEEDC5F0-B0B2-412F-9C9B-AF9AE30E7D6E}"/>
              </a:ext>
            </a:extLst>
          </p:cNvPr>
          <p:cNvSpPr txBox="1"/>
          <p:nvPr/>
        </p:nvSpPr>
        <p:spPr>
          <a:xfrm>
            <a:off x="9063823" y="196685"/>
            <a:ext cx="3005951" cy="707886"/>
          </a:xfrm>
          <a:prstGeom prst="rect">
            <a:avLst/>
          </a:prstGeom>
          <a:noFill/>
        </p:spPr>
        <p:txBody>
          <a:bodyPr wrap="none" rtlCol="0">
            <a:spAutoFit/>
          </a:bodyPr>
          <a:lstStyle/>
          <a:p>
            <a:pPr algn="r"/>
            <a:r>
              <a:rPr kumimoji="1" lang="en-US" altLang="ja-JP" sz="2000" dirty="0">
                <a:solidFill>
                  <a:schemeClr val="bg1"/>
                </a:solidFill>
                <a:latin typeface="+mn-ea"/>
              </a:rPr>
              <a:t>2019</a:t>
            </a:r>
            <a:r>
              <a:rPr kumimoji="1" lang="ja-JP" altLang="en-US" sz="2000" dirty="0">
                <a:solidFill>
                  <a:schemeClr val="bg1"/>
                </a:solidFill>
                <a:latin typeface="+mn-ea"/>
              </a:rPr>
              <a:t>年</a:t>
            </a:r>
            <a:r>
              <a:rPr kumimoji="1" lang="en-US" altLang="ja-JP" sz="2000" dirty="0">
                <a:solidFill>
                  <a:schemeClr val="bg1"/>
                </a:solidFill>
                <a:latin typeface="+mn-ea"/>
              </a:rPr>
              <a:t>10</a:t>
            </a:r>
            <a:r>
              <a:rPr kumimoji="1" lang="ja-JP" altLang="en-US" sz="2000" dirty="0">
                <a:solidFill>
                  <a:schemeClr val="bg1"/>
                </a:solidFill>
                <a:latin typeface="+mn-ea"/>
              </a:rPr>
              <a:t>月</a:t>
            </a:r>
            <a:r>
              <a:rPr kumimoji="1" lang="en-US" altLang="ja-JP" sz="2000" dirty="0">
                <a:solidFill>
                  <a:schemeClr val="bg1"/>
                </a:solidFill>
                <a:latin typeface="+mn-ea"/>
              </a:rPr>
              <a:t>9</a:t>
            </a:r>
            <a:r>
              <a:rPr kumimoji="1" lang="ja-JP" altLang="en-US" sz="2000" dirty="0">
                <a:solidFill>
                  <a:schemeClr val="bg1"/>
                </a:solidFill>
                <a:latin typeface="+mn-ea"/>
              </a:rPr>
              <a:t>日</a:t>
            </a:r>
            <a:endParaRPr kumimoji="1" lang="en-US" altLang="ja-JP" sz="2000" dirty="0">
              <a:solidFill>
                <a:schemeClr val="bg1"/>
              </a:solidFill>
              <a:latin typeface="+mn-ea"/>
            </a:endParaRPr>
          </a:p>
          <a:p>
            <a:pPr algn="r"/>
            <a:r>
              <a:rPr lang="ja-JP" altLang="en-US" sz="2000" dirty="0">
                <a:solidFill>
                  <a:schemeClr val="bg1"/>
                </a:solidFill>
                <a:latin typeface="+mn-ea"/>
              </a:rPr>
              <a:t>資源管理研修会（上級）</a:t>
            </a:r>
            <a:endParaRPr kumimoji="1" lang="ja-JP" altLang="en-US" sz="2000" dirty="0">
              <a:solidFill>
                <a:schemeClr val="bg1"/>
              </a:solidFill>
              <a:latin typeface="+mn-ea"/>
            </a:endParaRPr>
          </a:p>
        </p:txBody>
      </p:sp>
    </p:spTree>
    <p:extLst>
      <p:ext uri="{BB962C8B-B14F-4D97-AF65-F5344CB8AC3E}">
        <p14:creationId xmlns:p14="http://schemas.microsoft.com/office/powerpoint/2010/main" val="85642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CA669-BE05-4408-B3CF-C2158A575617}"/>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ちなみに</a:t>
            </a:r>
            <a:r>
              <a:rPr lang="en-US" altLang="ja-JP" dirty="0">
                <a:solidFill>
                  <a:schemeClr val="bg1"/>
                </a:solidFill>
              </a:rPr>
              <a:t>…</a:t>
            </a:r>
            <a:r>
              <a:rPr lang="ja-JP" altLang="en-US" dirty="0">
                <a:solidFill>
                  <a:schemeClr val="bg1"/>
                </a:solidFill>
              </a:rPr>
              <a:t>負の二項分布</a:t>
            </a:r>
          </a:p>
        </p:txBody>
      </p:sp>
      <p:sp>
        <p:nvSpPr>
          <p:cNvPr id="3" name="テキスト ボックス 2">
            <a:extLst>
              <a:ext uri="{FF2B5EF4-FFF2-40B4-BE49-F238E27FC236}">
                <a16:creationId xmlns:a16="http://schemas.microsoft.com/office/drawing/2014/main" id="{6882CE0E-4A76-4405-93EA-89D4A53E188C}"/>
              </a:ext>
            </a:extLst>
          </p:cNvPr>
          <p:cNvSpPr txBox="1"/>
          <p:nvPr/>
        </p:nvSpPr>
        <p:spPr>
          <a:xfrm>
            <a:off x="457113" y="1525221"/>
            <a:ext cx="11482338" cy="118494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ポワソン分布の平均がガンマ分布である確率分布</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つまり、一種の混合分布（モデル）</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4" name="図 3">
            <a:extLst>
              <a:ext uri="{FF2B5EF4-FFF2-40B4-BE49-F238E27FC236}">
                <a16:creationId xmlns:a16="http://schemas.microsoft.com/office/drawing/2014/main" id="{099EEFB2-282A-4DA5-A326-0C860D849B65}"/>
              </a:ext>
            </a:extLst>
          </p:cNvPr>
          <p:cNvPicPr>
            <a:picLocks noChangeAspect="1"/>
          </p:cNvPicPr>
          <p:nvPr/>
        </p:nvPicPr>
        <p:blipFill>
          <a:blip r:embed="rId2"/>
          <a:stretch>
            <a:fillRect/>
          </a:stretch>
        </p:blipFill>
        <p:spPr>
          <a:xfrm>
            <a:off x="4267106" y="3693318"/>
            <a:ext cx="3657788" cy="2857647"/>
          </a:xfrm>
          <a:prstGeom prst="rect">
            <a:avLst/>
          </a:prstGeom>
        </p:spPr>
      </p:pic>
      <p:pic>
        <p:nvPicPr>
          <p:cNvPr id="5" name="図 4">
            <a:extLst>
              <a:ext uri="{FF2B5EF4-FFF2-40B4-BE49-F238E27FC236}">
                <a16:creationId xmlns:a16="http://schemas.microsoft.com/office/drawing/2014/main" id="{D5C8AC34-4973-4838-9DA3-C0004195A5C1}"/>
              </a:ext>
            </a:extLst>
          </p:cNvPr>
          <p:cNvPicPr>
            <a:picLocks noChangeAspect="1"/>
          </p:cNvPicPr>
          <p:nvPr/>
        </p:nvPicPr>
        <p:blipFill>
          <a:blip r:embed="rId3"/>
          <a:stretch>
            <a:fillRect/>
          </a:stretch>
        </p:blipFill>
        <p:spPr>
          <a:xfrm>
            <a:off x="285839" y="3682779"/>
            <a:ext cx="3657788" cy="2857647"/>
          </a:xfrm>
          <a:prstGeom prst="rect">
            <a:avLst/>
          </a:prstGeom>
        </p:spPr>
      </p:pic>
      <p:pic>
        <p:nvPicPr>
          <p:cNvPr id="6" name="図 5">
            <a:extLst>
              <a:ext uri="{FF2B5EF4-FFF2-40B4-BE49-F238E27FC236}">
                <a16:creationId xmlns:a16="http://schemas.microsoft.com/office/drawing/2014/main" id="{EC6E3C1B-A04E-4433-8D6C-2170AFC3EAB2}"/>
              </a:ext>
            </a:extLst>
          </p:cNvPr>
          <p:cNvPicPr>
            <a:picLocks noChangeAspect="1"/>
          </p:cNvPicPr>
          <p:nvPr/>
        </p:nvPicPr>
        <p:blipFill>
          <a:blip r:embed="rId4"/>
          <a:stretch>
            <a:fillRect/>
          </a:stretch>
        </p:blipFill>
        <p:spPr>
          <a:xfrm>
            <a:off x="8248373" y="3693318"/>
            <a:ext cx="3657788" cy="2857647"/>
          </a:xfrm>
          <a:prstGeom prst="rect">
            <a:avLst/>
          </a:prstGeom>
        </p:spPr>
      </p:pic>
      <p:sp>
        <p:nvSpPr>
          <p:cNvPr id="7" name="テキスト ボックス 6">
            <a:extLst>
              <a:ext uri="{FF2B5EF4-FFF2-40B4-BE49-F238E27FC236}">
                <a16:creationId xmlns:a16="http://schemas.microsoft.com/office/drawing/2014/main" id="{5F9708CF-AAFE-4AB2-A551-45D092E0B29D}"/>
              </a:ext>
            </a:extLst>
          </p:cNvPr>
          <p:cNvSpPr txBox="1"/>
          <p:nvPr/>
        </p:nvSpPr>
        <p:spPr>
          <a:xfrm>
            <a:off x="348343" y="2933849"/>
            <a:ext cx="9110186" cy="461665"/>
          </a:xfrm>
          <a:prstGeom prst="rect">
            <a:avLst/>
          </a:prstGeom>
          <a:noFill/>
        </p:spPr>
        <p:txBody>
          <a:bodyPr wrap="none" rtlCol="0">
            <a:spAutoFit/>
          </a:bodyPr>
          <a:lstStyle/>
          <a:p>
            <a:r>
              <a:rPr lang="ja-JP" altLang="en-US" sz="2400" dirty="0">
                <a:solidFill>
                  <a:schemeClr val="bg1"/>
                </a:solidFill>
                <a:latin typeface="+mj-ea"/>
                <a:ea typeface="+mj-ea"/>
              </a:rPr>
              <a:t>（ガンマ分布の方が対数正規分布よりも極端な値を取りやすい）</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334066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BBB19-F2F4-40B5-A66C-BAA6BE1FB393}"/>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自分で最尤推定のプログラミングを書く</a:t>
            </a:r>
          </a:p>
        </p:txBody>
      </p:sp>
      <p:sp>
        <p:nvSpPr>
          <p:cNvPr id="3" name="テキスト ボックス 2">
            <a:extLst>
              <a:ext uri="{FF2B5EF4-FFF2-40B4-BE49-F238E27FC236}">
                <a16:creationId xmlns:a16="http://schemas.microsoft.com/office/drawing/2014/main" id="{A11E79EC-7729-47E8-9BBA-B0F93F7F4D39}"/>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EC55C8F4-ED3D-4DB9-8888-C32A9BAE4D0F}"/>
              </a:ext>
            </a:extLst>
          </p:cNvPr>
          <p:cNvSpPr/>
          <p:nvPr/>
        </p:nvSpPr>
        <p:spPr>
          <a:xfrm>
            <a:off x="507231" y="2048441"/>
            <a:ext cx="11382102" cy="3170099"/>
          </a:xfrm>
          <a:prstGeom prst="rect">
            <a:avLst/>
          </a:prstGeom>
          <a:solidFill>
            <a:schemeClr val="bg1"/>
          </a:solidFill>
        </p:spPr>
        <p:txBody>
          <a:bodyPr wrap="square">
            <a:spAutoFit/>
          </a:bodyPr>
          <a:lstStyle/>
          <a:p>
            <a:r>
              <a:rPr lang="en-US" altLang="ja-JP" sz="2000" dirty="0"/>
              <a:t>&gt; </a:t>
            </a:r>
            <a:r>
              <a:rPr lang="en-US" altLang="ja-JP" sz="2000" dirty="0" err="1"/>
              <a:t>poisson_obj</a:t>
            </a:r>
            <a:r>
              <a:rPr lang="en-US" altLang="ja-JP" sz="2000" dirty="0"/>
              <a:t> = function(beta) {</a:t>
            </a:r>
          </a:p>
          <a:p>
            <a:r>
              <a:rPr lang="en-US" altLang="ja-JP" sz="2000" dirty="0"/>
              <a:t>+   r = beta[1] + beta[2]*X</a:t>
            </a:r>
          </a:p>
          <a:p>
            <a:r>
              <a:rPr lang="en-US" altLang="ja-JP" sz="2000" dirty="0"/>
              <a:t>+   </a:t>
            </a:r>
            <a:r>
              <a:rPr lang="en-US" altLang="ja-JP" sz="2000" dirty="0" err="1"/>
              <a:t>negative_loglik</a:t>
            </a:r>
            <a:r>
              <a:rPr lang="en-US" altLang="ja-JP" sz="2000" dirty="0"/>
              <a:t> = -sum(</a:t>
            </a:r>
            <a:r>
              <a:rPr lang="en-US" altLang="ja-JP" sz="2000" dirty="0" err="1"/>
              <a:t>dpois</a:t>
            </a:r>
            <a:r>
              <a:rPr lang="en-US" altLang="ja-JP" sz="2000" dirty="0"/>
              <a:t>(Y, lambda = exp(r), log = TRUE))</a:t>
            </a:r>
          </a:p>
          <a:p>
            <a:r>
              <a:rPr lang="en-US" altLang="ja-JP" sz="2000" dirty="0"/>
              <a:t>+   return(</a:t>
            </a:r>
            <a:r>
              <a:rPr lang="en-US" altLang="ja-JP" sz="2000" dirty="0" err="1"/>
              <a:t>negative_loglik</a:t>
            </a:r>
            <a:r>
              <a:rPr lang="en-US" altLang="ja-JP" sz="2000" dirty="0"/>
              <a:t>)</a:t>
            </a:r>
          </a:p>
          <a:p>
            <a:r>
              <a:rPr lang="en-US" altLang="ja-JP" sz="2000" dirty="0"/>
              <a:t>+ }</a:t>
            </a:r>
          </a:p>
          <a:p>
            <a:r>
              <a:rPr lang="en-US" altLang="ja-JP" sz="2000" dirty="0"/>
              <a:t>&gt; </a:t>
            </a:r>
          </a:p>
          <a:p>
            <a:r>
              <a:rPr lang="en-US" altLang="ja-JP" sz="2000" dirty="0"/>
              <a:t>&gt;</a:t>
            </a:r>
          </a:p>
          <a:p>
            <a:r>
              <a:rPr lang="en-US" altLang="ja-JP" sz="2000" dirty="0"/>
              <a:t>&gt; </a:t>
            </a:r>
            <a:r>
              <a:rPr lang="en-US" altLang="ja-JP" sz="2000" dirty="0" err="1"/>
              <a:t>poisson_opt</a:t>
            </a:r>
            <a:r>
              <a:rPr lang="en-US" altLang="ja-JP" sz="2000" dirty="0"/>
              <a:t> = </a:t>
            </a:r>
            <a:r>
              <a:rPr lang="en-US" altLang="ja-JP" sz="2000" dirty="0" err="1"/>
              <a:t>nlminb</a:t>
            </a:r>
            <a:r>
              <a:rPr lang="en-US" altLang="ja-JP" sz="2000" dirty="0"/>
              <a:t>(beta[1:2],</a:t>
            </a:r>
            <a:r>
              <a:rPr lang="en-US" altLang="ja-JP" sz="2000" dirty="0" err="1"/>
              <a:t>poisson_obj</a:t>
            </a:r>
            <a:r>
              <a:rPr lang="en-US" altLang="ja-JP" sz="2000" dirty="0"/>
              <a:t>)</a:t>
            </a:r>
          </a:p>
          <a:p>
            <a:r>
              <a:rPr lang="en-US" altLang="ja-JP" sz="2000" dirty="0"/>
              <a:t>&gt; </a:t>
            </a:r>
            <a:r>
              <a:rPr lang="en-US" altLang="ja-JP" sz="2000" dirty="0" err="1"/>
              <a:t>poisson_opt$par</a:t>
            </a:r>
            <a:r>
              <a:rPr lang="en-US" altLang="ja-JP" sz="2000" dirty="0"/>
              <a:t> #parameter</a:t>
            </a:r>
          </a:p>
          <a:p>
            <a:r>
              <a:rPr lang="en-US" altLang="ja-JP" sz="2000" dirty="0"/>
              <a:t>[1] 1.8081027 0.6159796</a:t>
            </a:r>
            <a:endParaRPr lang="ja-JP" altLang="en-US" sz="2000" dirty="0"/>
          </a:p>
        </p:txBody>
      </p:sp>
      <p:sp>
        <p:nvSpPr>
          <p:cNvPr id="5" name="テキスト ボックス 4">
            <a:extLst>
              <a:ext uri="{FF2B5EF4-FFF2-40B4-BE49-F238E27FC236}">
                <a16:creationId xmlns:a16="http://schemas.microsoft.com/office/drawing/2014/main" id="{50301E44-7AE2-435C-A068-51C37AADD727}"/>
              </a:ext>
            </a:extLst>
          </p:cNvPr>
          <p:cNvSpPr txBox="1"/>
          <p:nvPr/>
        </p:nvSpPr>
        <p:spPr>
          <a:xfrm>
            <a:off x="5256432" y="3079492"/>
            <a:ext cx="4288353" cy="400110"/>
          </a:xfrm>
          <a:prstGeom prst="rect">
            <a:avLst/>
          </a:prstGeom>
          <a:noFill/>
        </p:spPr>
        <p:txBody>
          <a:bodyPr wrap="none" rtlCol="0">
            <a:spAutoFit/>
          </a:bodyPr>
          <a:lstStyle/>
          <a:p>
            <a:r>
              <a:rPr kumimoji="1" lang="ja-JP" altLang="en-US" sz="2000" dirty="0">
                <a:solidFill>
                  <a:srgbClr val="0000FF"/>
                </a:solidFill>
              </a:rPr>
              <a:t>ポワソン分布の尤度を計算する関数</a:t>
            </a:r>
          </a:p>
        </p:txBody>
      </p:sp>
      <p:cxnSp>
        <p:nvCxnSpPr>
          <p:cNvPr id="6" name="直線矢印コネクタ 5">
            <a:extLst>
              <a:ext uri="{FF2B5EF4-FFF2-40B4-BE49-F238E27FC236}">
                <a16:creationId xmlns:a16="http://schemas.microsoft.com/office/drawing/2014/main" id="{9503ACAB-99C6-4B4A-92BF-74696E7935BF}"/>
              </a:ext>
            </a:extLst>
          </p:cNvPr>
          <p:cNvCxnSpPr>
            <a:cxnSpLocks/>
            <a:endCxn id="5" idx="1"/>
          </p:cNvCxnSpPr>
          <p:nvPr/>
        </p:nvCxnSpPr>
        <p:spPr>
          <a:xfrm>
            <a:off x="4702629" y="3079492"/>
            <a:ext cx="553803" cy="200055"/>
          </a:xfrm>
          <a:prstGeom prst="straightConnector1">
            <a:avLst/>
          </a:prstGeom>
          <a:ln w="28575">
            <a:solidFill>
              <a:srgbClr val="0000FF"/>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010DA55-42C7-40A8-BEF6-5731FF6AFE15}"/>
              </a:ext>
            </a:extLst>
          </p:cNvPr>
          <p:cNvSpPr txBox="1"/>
          <p:nvPr/>
        </p:nvSpPr>
        <p:spPr>
          <a:xfrm>
            <a:off x="5173701" y="2106186"/>
            <a:ext cx="3518912" cy="400110"/>
          </a:xfrm>
          <a:prstGeom prst="rect">
            <a:avLst/>
          </a:prstGeom>
          <a:noFill/>
        </p:spPr>
        <p:txBody>
          <a:bodyPr wrap="none" rtlCol="0">
            <a:spAutoFit/>
          </a:bodyPr>
          <a:lstStyle/>
          <a:p>
            <a:r>
              <a:rPr kumimoji="1" lang="ja-JP" altLang="en-US" sz="2000" dirty="0">
                <a:solidFill>
                  <a:srgbClr val="0000FF"/>
                </a:solidFill>
              </a:rPr>
              <a:t>固定効果のパラメータの関数</a:t>
            </a:r>
          </a:p>
        </p:txBody>
      </p:sp>
      <p:cxnSp>
        <p:nvCxnSpPr>
          <p:cNvPr id="10" name="直線矢印コネクタ 9">
            <a:extLst>
              <a:ext uri="{FF2B5EF4-FFF2-40B4-BE49-F238E27FC236}">
                <a16:creationId xmlns:a16="http://schemas.microsoft.com/office/drawing/2014/main" id="{FF7CAE74-99BD-4E15-9291-F2970D4A3A24}"/>
              </a:ext>
            </a:extLst>
          </p:cNvPr>
          <p:cNvCxnSpPr>
            <a:cxnSpLocks/>
          </p:cNvCxnSpPr>
          <p:nvPr/>
        </p:nvCxnSpPr>
        <p:spPr>
          <a:xfrm>
            <a:off x="3627120" y="3416707"/>
            <a:ext cx="553803" cy="200055"/>
          </a:xfrm>
          <a:prstGeom prst="straightConnector1">
            <a:avLst/>
          </a:prstGeom>
          <a:ln w="28575">
            <a:solidFill>
              <a:srgbClr val="0000FF"/>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4B9152D-A2F4-4A92-8B98-037991EC860A}"/>
              </a:ext>
            </a:extLst>
          </p:cNvPr>
          <p:cNvSpPr txBox="1"/>
          <p:nvPr/>
        </p:nvSpPr>
        <p:spPr>
          <a:xfrm>
            <a:off x="4180923" y="3474452"/>
            <a:ext cx="5570756" cy="400110"/>
          </a:xfrm>
          <a:prstGeom prst="rect">
            <a:avLst/>
          </a:prstGeom>
          <a:noFill/>
        </p:spPr>
        <p:txBody>
          <a:bodyPr wrap="none" rtlCol="0">
            <a:spAutoFit/>
          </a:bodyPr>
          <a:lstStyle/>
          <a:p>
            <a:r>
              <a:rPr lang="ja-JP" altLang="en-US" sz="2000" dirty="0">
                <a:solidFill>
                  <a:srgbClr val="0000FF"/>
                </a:solidFill>
              </a:rPr>
              <a:t>負の対数尤度が目的関数（最小化すべき関数）</a:t>
            </a:r>
            <a:endParaRPr kumimoji="1" lang="ja-JP" altLang="en-US" sz="2000" dirty="0">
              <a:solidFill>
                <a:srgbClr val="0000FF"/>
              </a:solidFill>
            </a:endParaRPr>
          </a:p>
        </p:txBody>
      </p:sp>
      <p:sp>
        <p:nvSpPr>
          <p:cNvPr id="13" name="テキスト ボックス 12">
            <a:extLst>
              <a:ext uri="{FF2B5EF4-FFF2-40B4-BE49-F238E27FC236}">
                <a16:creationId xmlns:a16="http://schemas.microsoft.com/office/drawing/2014/main" id="{36130EE3-92D5-4EFF-A45A-C5F3059281D7}"/>
              </a:ext>
            </a:extLst>
          </p:cNvPr>
          <p:cNvSpPr txBox="1"/>
          <p:nvPr/>
        </p:nvSpPr>
        <p:spPr>
          <a:xfrm>
            <a:off x="7055077" y="4197727"/>
            <a:ext cx="3967753" cy="400110"/>
          </a:xfrm>
          <a:prstGeom prst="rect">
            <a:avLst/>
          </a:prstGeom>
          <a:noFill/>
        </p:spPr>
        <p:txBody>
          <a:bodyPr wrap="none" rtlCol="0">
            <a:spAutoFit/>
          </a:bodyPr>
          <a:lstStyle/>
          <a:p>
            <a:r>
              <a:rPr lang="ja-JP" altLang="en-US" sz="2000" dirty="0">
                <a:solidFill>
                  <a:srgbClr val="0000FF"/>
                </a:solidFill>
              </a:rPr>
              <a:t>最適化関数（</a:t>
            </a:r>
            <a:r>
              <a:rPr lang="en-US" altLang="ja-JP" sz="2000" dirty="0" err="1">
                <a:solidFill>
                  <a:srgbClr val="0000FF"/>
                </a:solidFill>
              </a:rPr>
              <a:t>optim</a:t>
            </a:r>
            <a:r>
              <a:rPr lang="ja-JP" altLang="en-US" sz="2000" dirty="0">
                <a:solidFill>
                  <a:srgbClr val="0000FF"/>
                </a:solidFill>
              </a:rPr>
              <a:t>なども同様）</a:t>
            </a:r>
            <a:endParaRPr kumimoji="1" lang="ja-JP" altLang="en-US" sz="2000" dirty="0">
              <a:solidFill>
                <a:srgbClr val="0000FF"/>
              </a:solidFill>
            </a:endParaRPr>
          </a:p>
        </p:txBody>
      </p:sp>
    </p:spTree>
    <p:extLst>
      <p:ext uri="{BB962C8B-B14F-4D97-AF65-F5344CB8AC3E}">
        <p14:creationId xmlns:p14="http://schemas.microsoft.com/office/powerpoint/2010/main" val="132486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BBB19-F2F4-40B5-A66C-BAA6BE1FB393}"/>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自分で最尤推定のプログラミングを書く</a:t>
            </a:r>
          </a:p>
        </p:txBody>
      </p:sp>
      <p:sp>
        <p:nvSpPr>
          <p:cNvPr id="3" name="テキスト ボックス 2">
            <a:extLst>
              <a:ext uri="{FF2B5EF4-FFF2-40B4-BE49-F238E27FC236}">
                <a16:creationId xmlns:a16="http://schemas.microsoft.com/office/drawing/2014/main" id="{A11E79EC-7729-47E8-9BBA-B0F93F7F4D39}"/>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ポワソン分布＋正規分布</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EC55C8F4-ED3D-4DB9-8888-C32A9BAE4D0F}"/>
              </a:ext>
            </a:extLst>
          </p:cNvPr>
          <p:cNvSpPr/>
          <p:nvPr/>
        </p:nvSpPr>
        <p:spPr>
          <a:xfrm>
            <a:off x="507231" y="2048441"/>
            <a:ext cx="11382102" cy="4708981"/>
          </a:xfrm>
          <a:prstGeom prst="rect">
            <a:avLst/>
          </a:prstGeom>
          <a:solidFill>
            <a:schemeClr val="bg1"/>
          </a:solidFill>
        </p:spPr>
        <p:txBody>
          <a:bodyPr wrap="square">
            <a:spAutoFit/>
          </a:bodyPr>
          <a:lstStyle/>
          <a:p>
            <a:r>
              <a:rPr lang="en-US" altLang="ja-JP" sz="2000" dirty="0"/>
              <a:t>&gt; </a:t>
            </a:r>
            <a:r>
              <a:rPr lang="en-US" altLang="ja-JP" sz="2000" dirty="0" err="1"/>
              <a:t>poissonRE_obj</a:t>
            </a:r>
            <a:r>
              <a:rPr lang="en-US" altLang="ja-JP" sz="2000" dirty="0"/>
              <a:t> = function(beta) {</a:t>
            </a:r>
          </a:p>
          <a:p>
            <a:r>
              <a:rPr lang="en-US" altLang="ja-JP" sz="2000" dirty="0"/>
              <a:t>+   </a:t>
            </a:r>
            <a:r>
              <a:rPr lang="en-US" altLang="ja-JP" sz="2000" dirty="0" err="1"/>
              <a:t>negative_loglik</a:t>
            </a:r>
            <a:r>
              <a:rPr lang="en-US" altLang="ja-JP" sz="2000" dirty="0"/>
              <a:t> = 0  </a:t>
            </a:r>
          </a:p>
          <a:p>
            <a:r>
              <a:rPr lang="en-US" altLang="ja-JP" sz="2000" dirty="0"/>
              <a:t>+   for (</a:t>
            </a:r>
            <a:r>
              <a:rPr lang="en-US" altLang="ja-JP" sz="2000" dirty="0" err="1"/>
              <a:t>i</a:t>
            </a:r>
            <a:r>
              <a:rPr lang="en-US" altLang="ja-JP" sz="2000" dirty="0"/>
              <a:t> in 1:length(X)) {</a:t>
            </a:r>
          </a:p>
          <a:p>
            <a:r>
              <a:rPr lang="en-US" altLang="ja-JP" sz="2000" dirty="0"/>
              <a:t>+     likelihood = function(epsilon) {</a:t>
            </a:r>
          </a:p>
          <a:p>
            <a:r>
              <a:rPr lang="en-US" altLang="ja-JP" sz="2000" dirty="0"/>
              <a:t>+       r = beta[1] + beta[2]*X[</a:t>
            </a:r>
            <a:r>
              <a:rPr lang="en-US" altLang="ja-JP" sz="2000" dirty="0" err="1"/>
              <a:t>i</a:t>
            </a:r>
            <a:r>
              <a:rPr lang="en-US" altLang="ja-JP" sz="2000" dirty="0"/>
              <a:t>] + epsilon</a:t>
            </a:r>
          </a:p>
          <a:p>
            <a:r>
              <a:rPr lang="en-US" altLang="ja-JP" sz="2000" dirty="0"/>
              <a:t>+       </a:t>
            </a:r>
            <a:r>
              <a:rPr lang="en-US" altLang="ja-JP" sz="2000" dirty="0" err="1"/>
              <a:t>dpois</a:t>
            </a:r>
            <a:r>
              <a:rPr lang="en-US" altLang="ja-JP" sz="2000" dirty="0"/>
              <a:t>(Y[</a:t>
            </a:r>
            <a:r>
              <a:rPr lang="en-US" altLang="ja-JP" sz="2000" dirty="0" err="1"/>
              <a:t>i</a:t>
            </a:r>
            <a:r>
              <a:rPr lang="en-US" altLang="ja-JP" sz="2000" dirty="0"/>
              <a:t>],exp(r))*</a:t>
            </a:r>
            <a:r>
              <a:rPr lang="en-US" altLang="ja-JP" sz="2000" dirty="0" err="1"/>
              <a:t>dnorm</a:t>
            </a:r>
            <a:r>
              <a:rPr lang="en-US" altLang="ja-JP" sz="2000" dirty="0"/>
              <a:t>(epsilon,0,beta[3])</a:t>
            </a:r>
          </a:p>
          <a:p>
            <a:r>
              <a:rPr lang="en-US" altLang="ja-JP" sz="2000" dirty="0"/>
              <a:t>+     }</a:t>
            </a:r>
          </a:p>
          <a:p>
            <a:r>
              <a:rPr lang="en-US" altLang="ja-JP" sz="2000" dirty="0"/>
              <a:t>+     res = integrate(likelihood,-</a:t>
            </a:r>
            <a:r>
              <a:rPr lang="en-US" altLang="ja-JP" sz="2000" dirty="0" err="1"/>
              <a:t>Inf,Inf</a:t>
            </a:r>
            <a:r>
              <a:rPr lang="en-US" altLang="ja-JP" sz="2000" dirty="0"/>
              <a:t>)</a:t>
            </a:r>
          </a:p>
          <a:p>
            <a:r>
              <a:rPr lang="en-US" altLang="ja-JP" sz="2000" dirty="0"/>
              <a:t>+     </a:t>
            </a:r>
            <a:r>
              <a:rPr lang="en-US" altLang="ja-JP" sz="2000" dirty="0" err="1"/>
              <a:t>negative_loglik</a:t>
            </a:r>
            <a:r>
              <a:rPr lang="en-US" altLang="ja-JP" sz="2000" dirty="0"/>
              <a:t> = </a:t>
            </a:r>
            <a:r>
              <a:rPr lang="en-US" altLang="ja-JP" sz="2000" dirty="0" err="1"/>
              <a:t>negative_loglik</a:t>
            </a:r>
            <a:r>
              <a:rPr lang="en-US" altLang="ja-JP" sz="2000" dirty="0"/>
              <a:t>-log(</a:t>
            </a:r>
            <a:r>
              <a:rPr lang="en-US" altLang="ja-JP" sz="2000" dirty="0" err="1"/>
              <a:t>res$value</a:t>
            </a:r>
            <a:r>
              <a:rPr lang="en-US" altLang="ja-JP" sz="2000" dirty="0"/>
              <a:t>)</a:t>
            </a:r>
          </a:p>
          <a:p>
            <a:r>
              <a:rPr lang="en-US" altLang="ja-JP" sz="2000" dirty="0"/>
              <a:t>+     }</a:t>
            </a:r>
          </a:p>
          <a:p>
            <a:r>
              <a:rPr lang="en-US" altLang="ja-JP" sz="2000" dirty="0"/>
              <a:t>+   return(</a:t>
            </a:r>
            <a:r>
              <a:rPr lang="en-US" altLang="ja-JP" sz="2000" dirty="0" err="1"/>
              <a:t>negative_loglik</a:t>
            </a:r>
            <a:r>
              <a:rPr lang="en-US" altLang="ja-JP" sz="2000" dirty="0"/>
              <a:t>)</a:t>
            </a:r>
          </a:p>
          <a:p>
            <a:r>
              <a:rPr lang="en-US" altLang="ja-JP" sz="2000" dirty="0"/>
              <a:t>+ }</a:t>
            </a:r>
          </a:p>
          <a:p>
            <a:r>
              <a:rPr lang="en-US" altLang="ja-JP" sz="2000" dirty="0"/>
              <a:t>&gt; </a:t>
            </a:r>
            <a:r>
              <a:rPr lang="en-US" altLang="ja-JP" sz="2000" dirty="0" err="1"/>
              <a:t>poissonRE_opt</a:t>
            </a:r>
            <a:r>
              <a:rPr lang="en-US" altLang="ja-JP" sz="2000" dirty="0"/>
              <a:t> = </a:t>
            </a:r>
            <a:r>
              <a:rPr lang="en-US" altLang="ja-JP" sz="2000" dirty="0" err="1"/>
              <a:t>nlminb</a:t>
            </a:r>
            <a:r>
              <a:rPr lang="en-US" altLang="ja-JP" sz="2000" dirty="0"/>
              <a:t>(beta, </a:t>
            </a:r>
            <a:r>
              <a:rPr lang="en-US" altLang="ja-JP" sz="2000" dirty="0" err="1"/>
              <a:t>poissonRE_obj</a:t>
            </a:r>
            <a:r>
              <a:rPr lang="en-US" altLang="ja-JP" sz="2000" dirty="0"/>
              <a:t>)</a:t>
            </a:r>
          </a:p>
          <a:p>
            <a:r>
              <a:rPr lang="en-US" altLang="ja-JP" sz="2000" dirty="0"/>
              <a:t>&gt; </a:t>
            </a:r>
            <a:r>
              <a:rPr lang="en-US" altLang="ja-JP" sz="2000" dirty="0" err="1"/>
              <a:t>poissonRE_opt$par</a:t>
            </a:r>
            <a:r>
              <a:rPr lang="en-US" altLang="ja-JP" sz="2000" dirty="0"/>
              <a:t> # parameters</a:t>
            </a:r>
          </a:p>
          <a:p>
            <a:r>
              <a:rPr lang="en-US" altLang="ja-JP" sz="2000" dirty="0"/>
              <a:t>[1] 1.2306966 0.5978468 1.1106555</a:t>
            </a:r>
            <a:endParaRPr lang="ja-JP" altLang="en-US" sz="2000" dirty="0"/>
          </a:p>
        </p:txBody>
      </p:sp>
      <p:sp>
        <p:nvSpPr>
          <p:cNvPr id="9" name="テキスト ボックス 8">
            <a:extLst>
              <a:ext uri="{FF2B5EF4-FFF2-40B4-BE49-F238E27FC236}">
                <a16:creationId xmlns:a16="http://schemas.microsoft.com/office/drawing/2014/main" id="{E010DA55-42C7-40A8-BEF6-5731FF6AFE15}"/>
              </a:ext>
            </a:extLst>
          </p:cNvPr>
          <p:cNvSpPr txBox="1"/>
          <p:nvPr/>
        </p:nvSpPr>
        <p:spPr>
          <a:xfrm>
            <a:off x="5641152" y="2101034"/>
            <a:ext cx="3518912" cy="400110"/>
          </a:xfrm>
          <a:prstGeom prst="rect">
            <a:avLst/>
          </a:prstGeom>
          <a:noFill/>
        </p:spPr>
        <p:txBody>
          <a:bodyPr wrap="none" rtlCol="0">
            <a:spAutoFit/>
          </a:bodyPr>
          <a:lstStyle/>
          <a:p>
            <a:r>
              <a:rPr kumimoji="1" lang="ja-JP" altLang="en-US" sz="2000" dirty="0">
                <a:solidFill>
                  <a:srgbClr val="0000FF"/>
                </a:solidFill>
              </a:rPr>
              <a:t>固定効果のパラメータの関数</a:t>
            </a:r>
          </a:p>
        </p:txBody>
      </p:sp>
      <p:sp>
        <p:nvSpPr>
          <p:cNvPr id="11" name="テキスト ボックス 10">
            <a:extLst>
              <a:ext uri="{FF2B5EF4-FFF2-40B4-BE49-F238E27FC236}">
                <a16:creationId xmlns:a16="http://schemas.microsoft.com/office/drawing/2014/main" id="{D4B9152D-A2F4-4A92-8B98-037991EC860A}"/>
              </a:ext>
            </a:extLst>
          </p:cNvPr>
          <p:cNvSpPr txBox="1"/>
          <p:nvPr/>
        </p:nvSpPr>
        <p:spPr>
          <a:xfrm>
            <a:off x="6009723" y="2967464"/>
            <a:ext cx="3262432" cy="400110"/>
          </a:xfrm>
          <a:prstGeom prst="rect">
            <a:avLst/>
          </a:prstGeom>
          <a:noFill/>
        </p:spPr>
        <p:txBody>
          <a:bodyPr wrap="none" rtlCol="0">
            <a:spAutoFit/>
          </a:bodyPr>
          <a:lstStyle/>
          <a:p>
            <a:r>
              <a:rPr lang="ja-JP" altLang="en-US" sz="2000" dirty="0">
                <a:solidFill>
                  <a:srgbClr val="0000FF"/>
                </a:solidFill>
              </a:rPr>
              <a:t>ランダム効果の関数を定義</a:t>
            </a:r>
            <a:endParaRPr kumimoji="1" lang="ja-JP" altLang="en-US" sz="2000" dirty="0">
              <a:solidFill>
                <a:srgbClr val="0000FF"/>
              </a:solidFill>
            </a:endParaRPr>
          </a:p>
        </p:txBody>
      </p:sp>
      <p:sp>
        <p:nvSpPr>
          <p:cNvPr id="13" name="テキスト ボックス 12">
            <a:extLst>
              <a:ext uri="{FF2B5EF4-FFF2-40B4-BE49-F238E27FC236}">
                <a16:creationId xmlns:a16="http://schemas.microsoft.com/office/drawing/2014/main" id="{36130EE3-92D5-4EFF-A45A-C5F3059281D7}"/>
              </a:ext>
            </a:extLst>
          </p:cNvPr>
          <p:cNvSpPr txBox="1"/>
          <p:nvPr/>
        </p:nvSpPr>
        <p:spPr>
          <a:xfrm>
            <a:off x="7055077" y="4197727"/>
            <a:ext cx="3775393" cy="400110"/>
          </a:xfrm>
          <a:prstGeom prst="rect">
            <a:avLst/>
          </a:prstGeom>
          <a:noFill/>
        </p:spPr>
        <p:txBody>
          <a:bodyPr wrap="none" rtlCol="0">
            <a:spAutoFit/>
          </a:bodyPr>
          <a:lstStyle/>
          <a:p>
            <a:r>
              <a:rPr lang="ja-JP" altLang="en-US" sz="2000" dirty="0">
                <a:solidFill>
                  <a:srgbClr val="0000FF"/>
                </a:solidFill>
              </a:rPr>
              <a:t>積分によりランダム効果を消去</a:t>
            </a:r>
            <a:endParaRPr kumimoji="1" lang="ja-JP" altLang="en-US" sz="2000" dirty="0">
              <a:solidFill>
                <a:srgbClr val="0000FF"/>
              </a:solidFill>
            </a:endParaRPr>
          </a:p>
        </p:txBody>
      </p:sp>
      <p:sp>
        <p:nvSpPr>
          <p:cNvPr id="12" name="テキスト ボックス 11">
            <a:extLst>
              <a:ext uri="{FF2B5EF4-FFF2-40B4-BE49-F238E27FC236}">
                <a16:creationId xmlns:a16="http://schemas.microsoft.com/office/drawing/2014/main" id="{B7D5FCA9-78DF-4F0E-9431-783710F3F680}"/>
              </a:ext>
            </a:extLst>
          </p:cNvPr>
          <p:cNvSpPr txBox="1"/>
          <p:nvPr/>
        </p:nvSpPr>
        <p:spPr>
          <a:xfrm>
            <a:off x="7929963" y="3582595"/>
            <a:ext cx="3005951" cy="400110"/>
          </a:xfrm>
          <a:prstGeom prst="rect">
            <a:avLst/>
          </a:prstGeom>
          <a:noFill/>
        </p:spPr>
        <p:txBody>
          <a:bodyPr wrap="none" rtlCol="0">
            <a:spAutoFit/>
          </a:bodyPr>
          <a:lstStyle/>
          <a:p>
            <a:r>
              <a:rPr lang="ja-JP" altLang="en-US" sz="2000" dirty="0">
                <a:solidFill>
                  <a:srgbClr val="0000FF"/>
                </a:solidFill>
              </a:rPr>
              <a:t>ポワソン分布</a:t>
            </a:r>
            <a:r>
              <a:rPr lang="en-US" altLang="ja-JP" sz="2000" dirty="0">
                <a:solidFill>
                  <a:srgbClr val="0000FF"/>
                </a:solidFill>
              </a:rPr>
              <a:t>×</a:t>
            </a:r>
            <a:r>
              <a:rPr lang="ja-JP" altLang="en-US" sz="2000" dirty="0">
                <a:solidFill>
                  <a:srgbClr val="0000FF"/>
                </a:solidFill>
              </a:rPr>
              <a:t>正規分布</a:t>
            </a:r>
            <a:endParaRPr kumimoji="1" lang="ja-JP" altLang="en-US" sz="2000" dirty="0">
              <a:solidFill>
                <a:srgbClr val="0000FF"/>
              </a:solidFill>
            </a:endParaRPr>
          </a:p>
        </p:txBody>
      </p:sp>
      <p:grpSp>
        <p:nvGrpSpPr>
          <p:cNvPr id="17" name="グループ化 16">
            <a:extLst>
              <a:ext uri="{FF2B5EF4-FFF2-40B4-BE49-F238E27FC236}">
                <a16:creationId xmlns:a16="http://schemas.microsoft.com/office/drawing/2014/main" id="{8638332F-7F63-46F4-8663-EE990C21A61D}"/>
              </a:ext>
            </a:extLst>
          </p:cNvPr>
          <p:cNvGrpSpPr/>
          <p:nvPr/>
        </p:nvGrpSpPr>
        <p:grpSpPr>
          <a:xfrm>
            <a:off x="4753833" y="4955590"/>
            <a:ext cx="6930936" cy="1375789"/>
            <a:chOff x="4753833" y="4955590"/>
            <a:chExt cx="6930936" cy="1375789"/>
          </a:xfrm>
        </p:grpSpPr>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3E68E6A-6F93-4AD9-A583-1AE0BF24F5C9}"/>
                    </a:ext>
                  </a:extLst>
                </p:cNvPr>
                <p:cNvSpPr txBox="1"/>
                <p:nvPr/>
              </p:nvSpPr>
              <p:spPr>
                <a:xfrm>
                  <a:off x="6733862" y="4955590"/>
                  <a:ext cx="4950907" cy="664093"/>
                </a:xfrm>
                <a:prstGeom prst="rect">
                  <a:avLst/>
                </a:prstGeom>
                <a:solidFill>
                  <a:srgbClr val="FFCCCC"/>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lang="en-US" altLang="ja-JP" sz="2000" i="1">
                                <a:latin typeface="Cambria Math" panose="02040503050406030204" pitchFamily="18" charset="0"/>
                              </a:rPr>
                              <m:t>𝐿</m:t>
                            </m:r>
                          </m:e>
                          <m:sub>
                            <m:r>
                              <a:rPr kumimoji="1" lang="en-US" altLang="ja-JP" sz="2000" b="0" i="1" smtClean="0">
                                <a:latin typeface="Cambria Math" panose="02040503050406030204" pitchFamily="18" charset="0"/>
                              </a:rPr>
                              <m:t>𝑖</m:t>
                            </m:r>
                          </m:sub>
                        </m:sSub>
                        <m:d>
                          <m:dPr>
                            <m:ctrlPr>
                              <a:rPr kumimoji="1" lang="en-US" altLang="ja-JP" sz="2000" b="0" i="1" smtClean="0">
                                <a:latin typeface="Cambria Math" panose="02040503050406030204" pitchFamily="18" charset="0"/>
                              </a:rPr>
                            </m:ctrlPr>
                          </m:dPr>
                          <m:e>
                            <m:r>
                              <a:rPr kumimoji="1" lang="ja-JP" altLang="en-US" sz="2000" b="1" i="1" smtClean="0">
                                <a:latin typeface="Cambria Math" panose="02040503050406030204" pitchFamily="18" charset="0"/>
                              </a:rPr>
                              <m:t>𝜷</m:t>
                            </m:r>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𝜎</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i="1">
                                    <a:latin typeface="Cambria Math" panose="02040503050406030204" pitchFamily="18" charset="0"/>
                                  </a:rPr>
                                  <m:t>𝑖</m:t>
                                </m:r>
                              </m:sub>
                            </m:sSub>
                          </m:e>
                        </m:d>
                        <m:r>
                          <a:rPr kumimoji="1" lang="en-US" altLang="ja-JP" sz="2000" b="0" i="1" smtClean="0">
                            <a:latin typeface="Cambria Math" panose="02040503050406030204" pitchFamily="18" charset="0"/>
                          </a:rPr>
                          <m:t>=</m:t>
                        </m:r>
                        <m:nary>
                          <m:naryPr>
                            <m:ctrlPr>
                              <a:rPr kumimoji="1" lang="ja-JP" altLang="en-US"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m:t>
                            </m:r>
                          </m:sub>
                          <m:sup>
                            <m:r>
                              <a:rPr kumimoji="1" lang="en-US" altLang="ja-JP" sz="2000" i="1" smtClean="0">
                                <a:latin typeface="Cambria Math" panose="02040503050406030204" pitchFamily="18" charset="0"/>
                                <a:ea typeface="Cambria Math" panose="02040503050406030204" pitchFamily="18" charset="0"/>
                              </a:rPr>
                              <m:t>∞</m:t>
                            </m:r>
                          </m:sup>
                          <m:e>
                            <m:r>
                              <a:rPr kumimoji="1" lang="en-US" altLang="ja-JP" sz="2000" b="0" i="1" smtClean="0">
                                <a:latin typeface="Cambria Math" panose="02040503050406030204" pitchFamily="18" charset="0"/>
                              </a:rPr>
                              <m:t>𝑓</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r>
                              <a:rPr lang="ja-JP" altLang="en-US" sz="2000" b="1" i="1">
                                <a:latin typeface="Cambria Math" panose="02040503050406030204" pitchFamily="18" charset="0"/>
                              </a:rPr>
                              <m:t>𝜷</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ja-JP" altLang="en-US" sz="2000" b="0" i="1" smtClean="0">
                                    <a:latin typeface="Cambria Math" panose="02040503050406030204" pitchFamily="18" charset="0"/>
                                  </a:rPr>
                                  <m:t>𝜀</m:t>
                                </m:r>
                              </m:e>
                              <m:sub>
                                <m:r>
                                  <a:rPr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𝑔</m:t>
                            </m:r>
                            <m:d>
                              <m:dPr>
                                <m:ctrlPr>
                                  <a:rPr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ja-JP" altLang="en-US" sz="2000" i="1" smtClean="0">
                                        <a:latin typeface="Cambria Math" panose="02040503050406030204" pitchFamily="18" charset="0"/>
                                      </a:rPr>
                                      <m:t>𝜀</m:t>
                                    </m:r>
                                  </m:e>
                                  <m:sub>
                                    <m:r>
                                      <a:rPr lang="en-US" altLang="ja-JP" sz="2000" i="1">
                                        <a:latin typeface="Cambria Math" panose="02040503050406030204" pitchFamily="18" charset="0"/>
                                      </a:rPr>
                                      <m:t>𝑖</m:t>
                                    </m:r>
                                  </m:sub>
                                </m:sSub>
                              </m:e>
                              <m:e>
                                <m:r>
                                  <a:rPr lang="ja-JP" altLang="en-US" sz="2000" i="1">
                                    <a:latin typeface="Cambria Math" panose="02040503050406030204" pitchFamily="18" charset="0"/>
                                  </a:rPr>
                                  <m:t>𝜎</m:t>
                                </m:r>
                              </m:e>
                            </m:d>
                            <m:r>
                              <a:rPr lang="en-US" altLang="ja-JP" sz="2000" b="0" i="1" smtClean="0">
                                <a:latin typeface="Cambria Math" panose="02040503050406030204" pitchFamily="18" charset="0"/>
                              </a:rPr>
                              <m:t>𝑑</m:t>
                            </m:r>
                            <m:sSub>
                              <m:sSubPr>
                                <m:ctrlPr>
                                  <a:rPr lang="en-US" altLang="ja-JP" sz="2000" b="0" i="1" smtClean="0">
                                    <a:latin typeface="Cambria Math" panose="02040503050406030204" pitchFamily="18" charset="0"/>
                                  </a:rPr>
                                </m:ctrlPr>
                              </m:sSubPr>
                              <m:e>
                                <m:r>
                                  <a:rPr lang="ja-JP" altLang="en-US" sz="2000" b="0" i="1" smtClean="0">
                                    <a:latin typeface="Cambria Math" panose="02040503050406030204" pitchFamily="18" charset="0"/>
                                  </a:rPr>
                                  <m:t>𝜀</m:t>
                                </m:r>
                              </m:e>
                              <m:sub>
                                <m:r>
                                  <a:rPr lang="en-US" altLang="ja-JP" sz="2000" b="0" i="1" smtClean="0">
                                    <a:latin typeface="Cambria Math" panose="02040503050406030204" pitchFamily="18" charset="0"/>
                                  </a:rPr>
                                  <m:t>𝑖</m:t>
                                </m:r>
                              </m:sub>
                            </m:sSub>
                          </m:e>
                        </m:nary>
                      </m:oMath>
                    </m:oMathPara>
                  </a14:m>
                  <a:endParaRPr kumimoji="1" lang="ja-JP" altLang="en-US" sz="2000" dirty="0"/>
                </a:p>
              </p:txBody>
            </p:sp>
          </mc:Choice>
          <mc:Fallback>
            <p:sp>
              <p:nvSpPr>
                <p:cNvPr id="8" name="テキスト ボックス 7">
                  <a:extLst>
                    <a:ext uri="{FF2B5EF4-FFF2-40B4-BE49-F238E27FC236}">
                      <a16:creationId xmlns:a16="http://schemas.microsoft.com/office/drawing/2014/main" id="{43E68E6A-6F93-4AD9-A583-1AE0BF24F5C9}"/>
                    </a:ext>
                  </a:extLst>
                </p:cNvPr>
                <p:cNvSpPr txBox="1">
                  <a:spLocks noRot="1" noChangeAspect="1" noMove="1" noResize="1" noEditPoints="1" noAdjustHandles="1" noChangeArrowheads="1" noChangeShapeType="1" noTextEdit="1"/>
                </p:cNvSpPr>
                <p:nvPr/>
              </p:nvSpPr>
              <p:spPr>
                <a:xfrm>
                  <a:off x="6733862" y="4955590"/>
                  <a:ext cx="4950907" cy="664093"/>
                </a:xfrm>
                <a:prstGeom prst="rect">
                  <a:avLst/>
                </a:prstGeom>
                <a:blipFill>
                  <a:blip r:embed="rId2"/>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1CDD2192-5D33-48A6-AD38-BA463EC4810A}"/>
                </a:ext>
              </a:extLst>
            </p:cNvPr>
            <p:cNvSpPr txBox="1"/>
            <p:nvPr/>
          </p:nvSpPr>
          <p:spPr>
            <a:xfrm>
              <a:off x="4753833" y="5087581"/>
              <a:ext cx="1980029" cy="400110"/>
            </a:xfrm>
            <a:prstGeom prst="rect">
              <a:avLst/>
            </a:prstGeom>
            <a:noFill/>
          </p:spPr>
          <p:txBody>
            <a:bodyPr wrap="none" rtlCol="0">
              <a:spAutoFit/>
            </a:bodyPr>
            <a:lstStyle/>
            <a:p>
              <a:r>
                <a:rPr lang="ja-JP" altLang="en-US" sz="2000" dirty="0">
                  <a:solidFill>
                    <a:srgbClr val="FF0000"/>
                  </a:solidFill>
                </a:rPr>
                <a:t>各データの尤度</a:t>
              </a:r>
              <a:endParaRPr kumimoji="1" lang="ja-JP" altLang="en-US" sz="2000" dirty="0">
                <a:solidFill>
                  <a:srgbClr val="FF0000"/>
                </a:solidFill>
              </a:endParaRPr>
            </a:p>
          </p:txBody>
        </p:sp>
        <p:sp>
          <p:nvSpPr>
            <p:cNvPr id="15" name="テキスト ボックス 14">
              <a:extLst>
                <a:ext uri="{FF2B5EF4-FFF2-40B4-BE49-F238E27FC236}">
                  <a16:creationId xmlns:a16="http://schemas.microsoft.com/office/drawing/2014/main" id="{29CD39B1-F48C-4142-BF70-28286A9B9400}"/>
                </a:ext>
              </a:extLst>
            </p:cNvPr>
            <p:cNvSpPr txBox="1"/>
            <p:nvPr/>
          </p:nvSpPr>
          <p:spPr>
            <a:xfrm>
              <a:off x="8571767" y="5623493"/>
              <a:ext cx="2005677" cy="707886"/>
            </a:xfrm>
            <a:prstGeom prst="rect">
              <a:avLst/>
            </a:prstGeom>
            <a:noFill/>
          </p:spPr>
          <p:txBody>
            <a:bodyPr wrap="none" rtlCol="0">
              <a:spAutoFit/>
            </a:bodyPr>
            <a:lstStyle/>
            <a:p>
              <a:pPr algn="ctr"/>
              <a:r>
                <a:rPr lang="ja-JP" altLang="en-US" sz="2000" dirty="0">
                  <a:solidFill>
                    <a:srgbClr val="FF0000"/>
                  </a:solidFill>
                </a:rPr>
                <a:t>ポワソン分布</a:t>
              </a:r>
              <a:endParaRPr lang="en-US" altLang="ja-JP" sz="2000" dirty="0">
                <a:solidFill>
                  <a:srgbClr val="FF0000"/>
                </a:solidFill>
              </a:endParaRPr>
            </a:p>
            <a:p>
              <a:pPr algn="ctr"/>
              <a:r>
                <a:rPr lang="en-US" altLang="ja-JP" sz="2000" dirty="0">
                  <a:solidFill>
                    <a:srgbClr val="FF0000"/>
                  </a:solidFill>
                </a:rPr>
                <a:t>(</a:t>
              </a:r>
              <a:r>
                <a:rPr lang="ja-JP" altLang="en-US" sz="2000" dirty="0">
                  <a:solidFill>
                    <a:srgbClr val="FF0000"/>
                  </a:solidFill>
                </a:rPr>
                <a:t>条件付き確率</a:t>
              </a:r>
              <a:r>
                <a:rPr lang="en-US" altLang="ja-JP" sz="2000" dirty="0">
                  <a:solidFill>
                    <a:srgbClr val="FF0000"/>
                  </a:solidFill>
                </a:rPr>
                <a:t>)</a:t>
              </a:r>
            </a:p>
          </p:txBody>
        </p:sp>
        <p:sp>
          <p:nvSpPr>
            <p:cNvPr id="16" name="テキスト ボックス 15">
              <a:extLst>
                <a:ext uri="{FF2B5EF4-FFF2-40B4-BE49-F238E27FC236}">
                  <a16:creationId xmlns:a16="http://schemas.microsoft.com/office/drawing/2014/main" id="{06370176-3B2A-4FC2-A6A0-0CBB79D0CB27}"/>
                </a:ext>
              </a:extLst>
            </p:cNvPr>
            <p:cNvSpPr txBox="1"/>
            <p:nvPr/>
          </p:nvSpPr>
          <p:spPr>
            <a:xfrm>
              <a:off x="10474181" y="5742793"/>
              <a:ext cx="1210588" cy="400110"/>
            </a:xfrm>
            <a:prstGeom prst="rect">
              <a:avLst/>
            </a:prstGeom>
            <a:noFill/>
          </p:spPr>
          <p:txBody>
            <a:bodyPr wrap="none" rtlCol="0">
              <a:spAutoFit/>
            </a:bodyPr>
            <a:lstStyle/>
            <a:p>
              <a:pPr algn="ctr"/>
              <a:r>
                <a:rPr lang="ja-JP" altLang="en-US" sz="2000" dirty="0">
                  <a:solidFill>
                    <a:srgbClr val="FF0000"/>
                  </a:solidFill>
                </a:rPr>
                <a:t>正規分布</a:t>
              </a:r>
              <a:endParaRPr lang="en-US" altLang="ja-JP" sz="2000" dirty="0">
                <a:solidFill>
                  <a:srgbClr val="FF0000"/>
                </a:solidFill>
              </a:endParaRPr>
            </a:p>
          </p:txBody>
        </p:sp>
      </p:grpSp>
    </p:spTree>
    <p:extLst>
      <p:ext uri="{BB962C8B-B14F-4D97-AF65-F5344CB8AC3E}">
        <p14:creationId xmlns:p14="http://schemas.microsoft.com/office/powerpoint/2010/main" val="316779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CEA0B-3E5A-4960-BBCB-4EE1815B3FA2}"/>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Template Model Builder</a:t>
            </a:r>
            <a:r>
              <a:rPr lang="en-US" altLang="ja-JP" sz="2400" dirty="0">
                <a:solidFill>
                  <a:schemeClr val="bg1"/>
                </a:solidFill>
              </a:rPr>
              <a:t> (Kristensen et al. 2016)</a:t>
            </a:r>
            <a:endParaRPr lang="ja-JP" altLang="en-US" dirty="0">
              <a:solidFill>
                <a:schemeClr val="bg1"/>
              </a:solidFill>
            </a:endParaRPr>
          </a:p>
        </p:txBody>
      </p:sp>
      <p:pic>
        <p:nvPicPr>
          <p:cNvPr id="4" name="図 3">
            <a:extLst>
              <a:ext uri="{FF2B5EF4-FFF2-40B4-BE49-F238E27FC236}">
                <a16:creationId xmlns:a16="http://schemas.microsoft.com/office/drawing/2014/main" id="{6C222D4E-CFFA-4DF2-A715-0BBB66AFBD9A}"/>
              </a:ext>
            </a:extLst>
          </p:cNvPr>
          <p:cNvPicPr>
            <a:picLocks noChangeAspect="1"/>
          </p:cNvPicPr>
          <p:nvPr/>
        </p:nvPicPr>
        <p:blipFill>
          <a:blip r:embed="rId2"/>
          <a:stretch>
            <a:fillRect/>
          </a:stretch>
        </p:blipFill>
        <p:spPr>
          <a:xfrm>
            <a:off x="361319" y="1394663"/>
            <a:ext cx="7665857" cy="5098212"/>
          </a:xfrm>
          <a:prstGeom prst="rect">
            <a:avLst/>
          </a:prstGeom>
        </p:spPr>
      </p:pic>
      <p:sp>
        <p:nvSpPr>
          <p:cNvPr id="6" name="正方形/長方形 5">
            <a:extLst>
              <a:ext uri="{FF2B5EF4-FFF2-40B4-BE49-F238E27FC236}">
                <a16:creationId xmlns:a16="http://schemas.microsoft.com/office/drawing/2014/main" id="{3301E0C7-D944-4D2E-972A-4924A8CC0F55}"/>
              </a:ext>
            </a:extLst>
          </p:cNvPr>
          <p:cNvSpPr/>
          <p:nvPr/>
        </p:nvSpPr>
        <p:spPr>
          <a:xfrm>
            <a:off x="6305006" y="6508115"/>
            <a:ext cx="6096000" cy="307777"/>
          </a:xfrm>
          <a:prstGeom prst="rect">
            <a:avLst/>
          </a:prstGeom>
        </p:spPr>
        <p:txBody>
          <a:bodyPr>
            <a:spAutoFit/>
          </a:bodyPr>
          <a:lstStyle/>
          <a:p>
            <a:r>
              <a:rPr lang="en-US" altLang="ja-JP" sz="1400" dirty="0">
                <a:solidFill>
                  <a:schemeClr val="bg1"/>
                </a:solidFill>
              </a:rPr>
              <a:t>https://kaskr.github.io/adcomp/_book/Structure-TMB.html</a:t>
            </a:r>
            <a:endParaRPr lang="ja-JP" altLang="en-US" sz="1400" dirty="0">
              <a:solidFill>
                <a:schemeClr val="bg1"/>
              </a:solidFill>
            </a:endParaRPr>
          </a:p>
        </p:txBody>
      </p:sp>
      <p:sp>
        <p:nvSpPr>
          <p:cNvPr id="7" name="テキスト ボックス 6">
            <a:extLst>
              <a:ext uri="{FF2B5EF4-FFF2-40B4-BE49-F238E27FC236}">
                <a16:creationId xmlns:a16="http://schemas.microsoft.com/office/drawing/2014/main" id="{9E992F5B-6889-407F-B977-F067E27031A2}"/>
              </a:ext>
            </a:extLst>
          </p:cNvPr>
          <p:cNvSpPr txBox="1"/>
          <p:nvPr/>
        </p:nvSpPr>
        <p:spPr>
          <a:xfrm>
            <a:off x="8255724" y="1308863"/>
            <a:ext cx="4014653" cy="5709255"/>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複雑なランダム効果を含むモデルを高速計算</a:t>
            </a:r>
            <a:endParaRPr kumimoji="1"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目的関数の</a:t>
            </a:r>
            <a:r>
              <a:rPr kumimoji="1" lang="ja-JP" altLang="en-US" sz="2000" b="1" u="sng" dirty="0">
                <a:solidFill>
                  <a:schemeClr val="bg1"/>
                </a:solidFill>
                <a:latin typeface="HG丸ｺﾞｼｯｸM-PRO" panose="020F0600000000000000" pitchFamily="50" charset="-128"/>
                <a:ea typeface="HG丸ｺﾞｼｯｸM-PRO" panose="020F0600000000000000" pitchFamily="50" charset="-128"/>
              </a:rPr>
              <a:t>自動微分</a:t>
            </a:r>
            <a:endParaRPr kumimoji="1" lang="en-US" altLang="ja-JP" sz="2000" b="1" u="sng"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000" b="1" u="sng" dirty="0">
                <a:solidFill>
                  <a:schemeClr val="bg1"/>
                </a:solidFill>
                <a:latin typeface="HG丸ｺﾞｼｯｸM-PRO" panose="020F0600000000000000" pitchFamily="50" charset="-128"/>
                <a:ea typeface="HG丸ｺﾞｼｯｸM-PRO" panose="020F0600000000000000" pitchFamily="50" charset="-128"/>
              </a:rPr>
              <a:t>ラプラス近似</a:t>
            </a:r>
            <a:r>
              <a:rPr lang="ja-JP" altLang="en-US" sz="2000" dirty="0">
                <a:solidFill>
                  <a:schemeClr val="bg1"/>
                </a:solidFill>
                <a:latin typeface="HG丸ｺﾞｼｯｸM-PRO" panose="020F0600000000000000" pitchFamily="50" charset="-128"/>
                <a:ea typeface="HG丸ｺﾞｼｯｸM-PRO" panose="020F0600000000000000" pitchFamily="50" charset="-128"/>
              </a:rPr>
              <a:t>により周辺尤度を計算</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000" dirty="0">
                <a:solidFill>
                  <a:schemeClr val="bg1"/>
                </a:solidFill>
                <a:latin typeface="HG丸ｺﾞｼｯｸM-PRO" panose="020F0600000000000000" pitchFamily="50" charset="-128"/>
                <a:ea typeface="HG丸ｺﾞｼｯｸM-PRO" panose="020F0600000000000000" pitchFamily="50" charset="-128"/>
              </a:rPr>
              <a:t>R</a:t>
            </a:r>
            <a:r>
              <a:rPr lang="ja-JP" altLang="en-US" sz="2000" dirty="0">
                <a:solidFill>
                  <a:schemeClr val="bg1"/>
                </a:solidFill>
                <a:latin typeface="HG丸ｺﾞｼｯｸM-PRO" panose="020F0600000000000000" pitchFamily="50" charset="-128"/>
                <a:ea typeface="HG丸ｺﾞｼｯｸM-PRO" panose="020F0600000000000000" pitchFamily="50" charset="-128"/>
              </a:rPr>
              <a:t>で</a:t>
            </a:r>
            <a:r>
              <a:rPr lang="en-US" altLang="ja-JP" sz="2000" dirty="0">
                <a:solidFill>
                  <a:schemeClr val="bg1"/>
                </a:solidFill>
                <a:latin typeface="HG丸ｺﾞｼｯｸM-PRO" panose="020F0600000000000000" pitchFamily="50" charset="-128"/>
                <a:ea typeface="HG丸ｺﾞｼｯｸM-PRO" panose="020F0600000000000000" pitchFamily="50" charset="-128"/>
              </a:rPr>
              <a:t>C++</a:t>
            </a:r>
            <a:r>
              <a:rPr lang="ja-JP" altLang="en-US" sz="2000" dirty="0">
                <a:solidFill>
                  <a:schemeClr val="bg1"/>
                </a:solidFill>
                <a:latin typeface="HG丸ｺﾞｼｯｸM-PRO" panose="020F0600000000000000" pitchFamily="50" charset="-128"/>
                <a:ea typeface="HG丸ｺﾞｼｯｸM-PRO" panose="020F0600000000000000" pitchFamily="50" charset="-128"/>
              </a:rPr>
              <a:t>ファイルを読み込んで使用</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多くの</a:t>
            </a:r>
            <a:r>
              <a:rPr kumimoji="1" lang="en-US" altLang="ja-JP" sz="2000" dirty="0">
                <a:solidFill>
                  <a:schemeClr val="bg1"/>
                </a:solidFill>
                <a:latin typeface="HG丸ｺﾞｼｯｸM-PRO" panose="020F0600000000000000" pitchFamily="50" charset="-128"/>
                <a:ea typeface="HG丸ｺﾞｼｯｸM-PRO" panose="020F0600000000000000" pitchFamily="50" charset="-128"/>
              </a:rPr>
              <a:t>R</a:t>
            </a: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の関数が使用可能</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他の外部パッケージを使える（</a:t>
            </a:r>
            <a:r>
              <a:rPr lang="en-US" altLang="ja-JP" sz="2000" dirty="0" err="1">
                <a:solidFill>
                  <a:schemeClr val="bg1"/>
                </a:solidFill>
                <a:latin typeface="HG丸ｺﾞｼｯｸM-PRO" panose="020F0600000000000000" pitchFamily="50" charset="-128"/>
                <a:ea typeface="HG丸ｺﾞｼｯｸM-PRO" panose="020F0600000000000000" pitchFamily="50" charset="-128"/>
              </a:rPr>
              <a:t>CppAD</a:t>
            </a:r>
            <a:r>
              <a:rPr lang="en-US" altLang="ja-JP" sz="2000" dirty="0">
                <a:solidFill>
                  <a:schemeClr val="bg1"/>
                </a:solidFill>
                <a:latin typeface="HG丸ｺﾞｼｯｸM-PRO" panose="020F0600000000000000" pitchFamily="50" charset="-128"/>
                <a:ea typeface="HG丸ｺﾞｼｯｸM-PRO" panose="020F0600000000000000" pitchFamily="50" charset="-128"/>
              </a:rPr>
              <a:t>, Eigen)</a:t>
            </a:r>
          </a:p>
          <a:p>
            <a:pPr marL="457200" indent="-457200">
              <a:spcAft>
                <a:spcPts val="18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デルタ法でパラメータの</a:t>
            </a:r>
            <a:r>
              <a:rPr lang="en-US" altLang="ja-JP" sz="2000" dirty="0">
                <a:solidFill>
                  <a:schemeClr val="bg1"/>
                </a:solidFill>
                <a:latin typeface="HG丸ｺﾞｼｯｸM-PRO" panose="020F0600000000000000" pitchFamily="50" charset="-128"/>
                <a:ea typeface="HG丸ｺﾞｼｯｸM-PRO" panose="020F0600000000000000" pitchFamily="50" charset="-128"/>
              </a:rPr>
              <a:t>SD</a:t>
            </a:r>
            <a:r>
              <a:rPr lang="ja-JP" altLang="en-US" sz="2000" dirty="0">
                <a:solidFill>
                  <a:schemeClr val="bg1"/>
                </a:solidFill>
                <a:latin typeface="HG丸ｺﾞｼｯｸM-PRO" panose="020F0600000000000000" pitchFamily="50" charset="-128"/>
                <a:ea typeface="HG丸ｺﾞｼｯｸM-PRO" panose="020F0600000000000000" pitchFamily="50" charset="-128"/>
              </a:rPr>
              <a:t>を計算</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endParaRPr kumimoji="1" lang="en-US" altLang="ja-JP" sz="20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236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8010DF-275A-4A19-AB09-F9FA592452F3}"/>
              </a:ext>
            </a:extLst>
          </p:cNvPr>
          <p:cNvSpPr txBox="1">
            <a:spLocks/>
          </p:cNvSpPr>
          <p:nvPr/>
        </p:nvSpPr>
        <p:spPr>
          <a:xfrm>
            <a:off x="348343" y="156120"/>
            <a:ext cx="11482338" cy="108788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glmm_poisson.cpp</a:t>
            </a:r>
            <a:r>
              <a:rPr lang="ja-JP" altLang="en-US" dirty="0">
                <a:solidFill>
                  <a:schemeClr val="bg1"/>
                </a:solidFill>
              </a:rPr>
              <a:t>ファイル①</a:t>
            </a:r>
          </a:p>
        </p:txBody>
      </p:sp>
      <p:sp>
        <p:nvSpPr>
          <p:cNvPr id="3" name="正方形/長方形 2">
            <a:extLst>
              <a:ext uri="{FF2B5EF4-FFF2-40B4-BE49-F238E27FC236}">
                <a16:creationId xmlns:a16="http://schemas.microsoft.com/office/drawing/2014/main" id="{FCB32CBC-3998-4B09-AA7C-0C14E1A40F95}"/>
              </a:ext>
            </a:extLst>
          </p:cNvPr>
          <p:cNvSpPr/>
          <p:nvPr/>
        </p:nvSpPr>
        <p:spPr>
          <a:xfrm>
            <a:off x="235131" y="1344632"/>
            <a:ext cx="11608526" cy="2246769"/>
          </a:xfrm>
          <a:prstGeom prst="rect">
            <a:avLst/>
          </a:prstGeom>
          <a:solidFill>
            <a:schemeClr val="bg1"/>
          </a:solidFill>
        </p:spPr>
        <p:txBody>
          <a:bodyPr wrap="square">
            <a:spAutoFit/>
          </a:bodyPr>
          <a:lstStyle/>
          <a:p>
            <a:r>
              <a:rPr lang="ja-JP" altLang="en-US" sz="2000" dirty="0"/>
              <a:t>　</a:t>
            </a:r>
            <a:r>
              <a:rPr lang="en-US" altLang="ja-JP" sz="2000" dirty="0"/>
              <a:t>// DATA //</a:t>
            </a:r>
          </a:p>
          <a:p>
            <a:r>
              <a:rPr lang="en-US" altLang="ja-JP" sz="2000" dirty="0"/>
              <a:t>  DATA_VECTOR(Y);</a:t>
            </a:r>
          </a:p>
          <a:p>
            <a:r>
              <a:rPr lang="en-US" altLang="ja-JP" sz="2000" dirty="0"/>
              <a:t>  DATA_VECTOR(X);</a:t>
            </a:r>
          </a:p>
          <a:p>
            <a:r>
              <a:rPr lang="en-US" altLang="ja-JP" sz="2000" dirty="0"/>
              <a:t>  </a:t>
            </a:r>
          </a:p>
          <a:p>
            <a:r>
              <a:rPr lang="en-US" altLang="ja-JP" sz="2000" dirty="0"/>
              <a:t>  // PARAMETER //</a:t>
            </a:r>
          </a:p>
          <a:p>
            <a:r>
              <a:rPr lang="en-US" altLang="ja-JP" sz="2000" dirty="0"/>
              <a:t>  PARAMETER_VECTOR(beta); // fixed effect</a:t>
            </a:r>
          </a:p>
          <a:p>
            <a:r>
              <a:rPr lang="en-US" altLang="ja-JP" sz="2000" dirty="0"/>
              <a:t>  PARAMETER_VECTOR(epsilon); // random effect</a:t>
            </a:r>
          </a:p>
        </p:txBody>
      </p:sp>
      <p:sp>
        <p:nvSpPr>
          <p:cNvPr id="4" name="テキスト ボックス 3">
            <a:extLst>
              <a:ext uri="{FF2B5EF4-FFF2-40B4-BE49-F238E27FC236}">
                <a16:creationId xmlns:a16="http://schemas.microsoft.com/office/drawing/2014/main" id="{BACA7AB2-A520-4AEE-AC2D-41B8E589CB46}"/>
              </a:ext>
            </a:extLst>
          </p:cNvPr>
          <p:cNvSpPr txBox="1"/>
          <p:nvPr/>
        </p:nvSpPr>
        <p:spPr>
          <a:xfrm>
            <a:off x="226422" y="3912725"/>
            <a:ext cx="11608526" cy="263149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インプットするデータ（</a:t>
            </a:r>
            <a:r>
              <a:rPr lang="en-US" altLang="ja-JP" sz="2400" dirty="0">
                <a:solidFill>
                  <a:schemeClr val="bg1"/>
                </a:solidFill>
                <a:latin typeface="HG丸ｺﾞｼｯｸM-PRO" panose="020F0600000000000000" pitchFamily="50" charset="-128"/>
                <a:ea typeface="HG丸ｺﾞｼｯｸM-PRO" panose="020F0600000000000000" pitchFamily="50" charset="-128"/>
              </a:rPr>
              <a:t>DATA_...</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）とパラメータ（</a:t>
            </a:r>
            <a:r>
              <a:rPr lang="en-US" altLang="ja-JP" sz="2400" dirty="0">
                <a:solidFill>
                  <a:schemeClr val="bg1"/>
                </a:solidFill>
                <a:latin typeface="HG丸ｺﾞｼｯｸM-PRO" panose="020F0600000000000000" pitchFamily="50" charset="-128"/>
                <a:ea typeface="HG丸ｺﾞｼｯｸM-PRO" panose="020F0600000000000000" pitchFamily="50" charset="-128"/>
              </a:rPr>
              <a:t>PARAMETER_</a:t>
            </a:r>
            <a:r>
              <a:rPr lang="ja-JP" altLang="en-US" sz="2400" dirty="0">
                <a:solidFill>
                  <a:schemeClr val="bg1"/>
                </a:solidFill>
                <a:latin typeface="HG丸ｺﾞｼｯｸM-PRO" panose="020F0600000000000000" pitchFamily="50" charset="-128"/>
                <a:ea typeface="HG丸ｺﾞｼｯｸM-PRO" panose="020F0600000000000000" pitchFamily="50" charset="-128"/>
              </a:rPr>
              <a:t>）を定義</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構造を明記する必要がある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914400" lvl="1" indent="-457200">
              <a:spcAft>
                <a:spcPts val="1800"/>
              </a:spcAft>
              <a:buFont typeface="Arial" panose="020B0604020202020204" pitchFamily="34" charset="0"/>
              <a:buChar char="•"/>
            </a:pPr>
            <a:r>
              <a:rPr kumimoji="1" lang="en-US" altLang="ja-JP" sz="2400" dirty="0">
                <a:solidFill>
                  <a:schemeClr val="bg1"/>
                </a:solidFill>
                <a:latin typeface="HG丸ｺﾞｼｯｸM-PRO" panose="020F0600000000000000" pitchFamily="50" charset="-128"/>
                <a:ea typeface="HG丸ｺﾞｼｯｸM-PRO" panose="020F0600000000000000" pitchFamily="50" charset="-128"/>
              </a:rPr>
              <a:t>SCALAR</a:t>
            </a:r>
            <a:r>
              <a:rPr lang="en-US" altLang="ja-JP" sz="2400" dirty="0">
                <a:solidFill>
                  <a:schemeClr val="bg1"/>
                </a:solidFill>
                <a:latin typeface="HG丸ｺﾞｼｯｸM-PRO" panose="020F0600000000000000" pitchFamily="50" charset="-128"/>
                <a:ea typeface="HG丸ｺﾞｼｯｸM-PRO" panose="020F0600000000000000" pitchFamily="50" charset="-128"/>
              </a:rPr>
              <a:t>,</a:t>
            </a:r>
            <a:r>
              <a:rPr lang="ja-JP" altLang="en-US" sz="2400" dirty="0">
                <a:solidFill>
                  <a:schemeClr val="bg1"/>
                </a:solidFill>
                <a:latin typeface="HG丸ｺﾞｼｯｸM-PRO" panose="020F0600000000000000" pitchFamily="50" charset="-128"/>
                <a:ea typeface="HG丸ｺﾞｼｯｸM-PRO" panose="020F0600000000000000" pitchFamily="50" charset="-128"/>
              </a:rPr>
              <a:t> </a:t>
            </a:r>
            <a:r>
              <a:rPr lang="en-US" altLang="ja-JP" sz="2400" dirty="0">
                <a:solidFill>
                  <a:schemeClr val="bg1"/>
                </a:solidFill>
                <a:latin typeface="HG丸ｺﾞｼｯｸM-PRO" panose="020F0600000000000000" pitchFamily="50" charset="-128"/>
                <a:ea typeface="HG丸ｺﾞｼｯｸM-PRO" panose="020F0600000000000000" pitchFamily="50" charset="-128"/>
              </a:rPr>
              <a:t>VECTOR, MATRIX, ARRAY, INTEGER, IVECTOR, IARRAY, ...</a:t>
            </a:r>
            <a:r>
              <a:rPr lang="ja-JP" altLang="en-US" sz="2400" dirty="0">
                <a:solidFill>
                  <a:schemeClr val="bg1"/>
                </a:solidFill>
                <a:latin typeface="HG丸ｺﾞｼｯｸM-PRO" panose="020F0600000000000000" pitchFamily="50" charset="-128"/>
                <a:ea typeface="HG丸ｺﾞｼｯｸM-PRO" panose="020F0600000000000000" pitchFamily="50" charset="-128"/>
              </a:rPr>
              <a:t> </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文末にセミコロン </a:t>
            </a:r>
            <a:r>
              <a:rPr lang="en-US" altLang="ja-JP" sz="2400" dirty="0">
                <a:solidFill>
                  <a:schemeClr val="bg1"/>
                </a:solidFill>
                <a:latin typeface="HG丸ｺﾞｼｯｸM-PRO" panose="020F0600000000000000" pitchFamily="50" charset="-128"/>
                <a:ea typeface="HG丸ｺﾞｼｯｸM-PRO" panose="020F0600000000000000" pitchFamily="50" charset="-128"/>
              </a:rPr>
              <a:t>; </a:t>
            </a:r>
            <a:r>
              <a:rPr lang="ja-JP" altLang="en-US" sz="2400" dirty="0">
                <a:solidFill>
                  <a:schemeClr val="bg1"/>
                </a:solidFill>
                <a:latin typeface="HG丸ｺﾞｼｯｸM-PRO" panose="020F0600000000000000" pitchFamily="50" charset="-128"/>
                <a:ea typeface="HG丸ｺﾞｼｯｸM-PRO" panose="020F0600000000000000" pitchFamily="50" charset="-128"/>
              </a:rPr>
              <a:t>が必要</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3037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CB32CBC-3998-4B09-AA7C-0C14E1A40F95}"/>
              </a:ext>
            </a:extLst>
          </p:cNvPr>
          <p:cNvSpPr/>
          <p:nvPr/>
        </p:nvSpPr>
        <p:spPr>
          <a:xfrm>
            <a:off x="235131" y="1344632"/>
            <a:ext cx="11608526" cy="3477875"/>
          </a:xfrm>
          <a:prstGeom prst="rect">
            <a:avLst/>
          </a:prstGeom>
          <a:solidFill>
            <a:schemeClr val="bg1"/>
          </a:solidFill>
        </p:spPr>
        <p:txBody>
          <a:bodyPr wrap="square">
            <a:spAutoFit/>
          </a:bodyPr>
          <a:lstStyle/>
          <a:p>
            <a:r>
              <a:rPr lang="en-US" altLang="ja-JP" sz="2000" dirty="0"/>
              <a:t>vector&lt;Type&gt; r(</a:t>
            </a:r>
            <a:r>
              <a:rPr lang="en-US" altLang="ja-JP" sz="2000" dirty="0" err="1"/>
              <a:t>X.size</a:t>
            </a:r>
            <a:r>
              <a:rPr lang="en-US" altLang="ja-JP" sz="2000" dirty="0"/>
              <a:t>());</a:t>
            </a:r>
          </a:p>
          <a:p>
            <a:endParaRPr lang="en-US" altLang="ja-JP" sz="2000" dirty="0"/>
          </a:p>
          <a:p>
            <a:r>
              <a:rPr lang="en-US" altLang="ja-JP" sz="2000" dirty="0"/>
              <a:t>  Type </a:t>
            </a:r>
            <a:r>
              <a:rPr lang="en-US" altLang="ja-JP" sz="2000" dirty="0" err="1"/>
              <a:t>nll</a:t>
            </a:r>
            <a:r>
              <a:rPr lang="en-US" altLang="ja-JP" sz="2000" dirty="0"/>
              <a:t>=0;</a:t>
            </a:r>
          </a:p>
          <a:p>
            <a:r>
              <a:rPr lang="en-US" altLang="ja-JP" sz="2000" dirty="0"/>
              <a:t>  for(int </a:t>
            </a:r>
            <a:r>
              <a:rPr lang="en-US" altLang="ja-JP" sz="2000" dirty="0" err="1"/>
              <a:t>i</a:t>
            </a:r>
            <a:r>
              <a:rPr lang="en-US" altLang="ja-JP" sz="2000" dirty="0"/>
              <a:t>=0;i&lt;</a:t>
            </a:r>
            <a:r>
              <a:rPr lang="en-US" altLang="ja-JP" sz="2000" dirty="0" err="1"/>
              <a:t>X.size</a:t>
            </a:r>
            <a:r>
              <a:rPr lang="en-US" altLang="ja-JP" sz="2000" dirty="0"/>
              <a:t>();</a:t>
            </a:r>
            <a:r>
              <a:rPr lang="en-US" altLang="ja-JP" sz="2000" dirty="0" err="1"/>
              <a:t>i</a:t>
            </a:r>
            <a:r>
              <a:rPr lang="en-US" altLang="ja-JP" sz="2000" dirty="0"/>
              <a:t>++){</a:t>
            </a:r>
          </a:p>
          <a:p>
            <a:r>
              <a:rPr lang="en-US" altLang="ja-JP" sz="2000" dirty="0"/>
              <a:t>    r(</a:t>
            </a:r>
            <a:r>
              <a:rPr lang="en-US" altLang="ja-JP" sz="2000" dirty="0" err="1"/>
              <a:t>i</a:t>
            </a:r>
            <a:r>
              <a:rPr lang="en-US" altLang="ja-JP" sz="2000" dirty="0"/>
              <a:t>) = beta(</a:t>
            </a:r>
            <a:r>
              <a:rPr lang="en-US" altLang="ja-JP" sz="2000" dirty="0" err="1"/>
              <a:t>CppAD</a:t>
            </a:r>
            <a:r>
              <a:rPr lang="en-US" altLang="ja-JP" sz="2000" dirty="0"/>
              <a:t>::Integer(Type(0)))+beta(</a:t>
            </a:r>
            <a:r>
              <a:rPr lang="en-US" altLang="ja-JP" sz="2000" dirty="0" err="1"/>
              <a:t>CppAD</a:t>
            </a:r>
            <a:r>
              <a:rPr lang="en-US" altLang="ja-JP" sz="2000" dirty="0"/>
              <a:t>::Integer(Type(1)))*X(</a:t>
            </a:r>
            <a:r>
              <a:rPr lang="en-US" altLang="ja-JP" sz="2000" dirty="0" err="1"/>
              <a:t>i</a:t>
            </a:r>
            <a:r>
              <a:rPr lang="en-US" altLang="ja-JP" sz="2000" dirty="0"/>
              <a:t>)+epsilon(</a:t>
            </a:r>
            <a:r>
              <a:rPr lang="en-US" altLang="ja-JP" sz="2000" dirty="0" err="1"/>
              <a:t>i</a:t>
            </a:r>
            <a:r>
              <a:rPr lang="en-US" altLang="ja-JP" sz="2000" dirty="0"/>
              <a:t>);</a:t>
            </a:r>
          </a:p>
          <a:p>
            <a:r>
              <a:rPr lang="en-US" altLang="ja-JP" sz="2000" dirty="0"/>
              <a:t>    </a:t>
            </a:r>
            <a:r>
              <a:rPr lang="en-US" altLang="ja-JP" sz="2000" dirty="0" err="1"/>
              <a:t>nll</a:t>
            </a:r>
            <a:r>
              <a:rPr lang="en-US" altLang="ja-JP" sz="2000" dirty="0"/>
              <a:t> -= </a:t>
            </a:r>
            <a:r>
              <a:rPr lang="en-US" altLang="ja-JP" sz="2000" dirty="0" err="1"/>
              <a:t>dpois</a:t>
            </a:r>
            <a:r>
              <a:rPr lang="en-US" altLang="ja-JP" sz="2000" dirty="0"/>
              <a:t>(Y(</a:t>
            </a:r>
            <a:r>
              <a:rPr lang="en-US" altLang="ja-JP" sz="2000" dirty="0" err="1"/>
              <a:t>i</a:t>
            </a:r>
            <a:r>
              <a:rPr lang="en-US" altLang="ja-JP" sz="2000" dirty="0"/>
              <a:t>),exp(r(</a:t>
            </a:r>
            <a:r>
              <a:rPr lang="en-US" altLang="ja-JP" sz="2000" dirty="0" err="1"/>
              <a:t>i</a:t>
            </a:r>
            <a:r>
              <a:rPr lang="en-US" altLang="ja-JP" sz="2000" dirty="0"/>
              <a:t>)),true); // </a:t>
            </a:r>
            <a:r>
              <a:rPr lang="en-US" altLang="ja-JP" sz="2000" dirty="0" err="1"/>
              <a:t>poisson</a:t>
            </a:r>
            <a:r>
              <a:rPr lang="en-US" altLang="ja-JP" sz="2000" dirty="0"/>
              <a:t> distribution</a:t>
            </a:r>
          </a:p>
          <a:p>
            <a:r>
              <a:rPr lang="en-US" altLang="ja-JP" sz="2000" dirty="0"/>
              <a:t>    </a:t>
            </a:r>
            <a:r>
              <a:rPr lang="en-US" altLang="ja-JP" sz="2000" dirty="0" err="1"/>
              <a:t>nll</a:t>
            </a:r>
            <a:r>
              <a:rPr lang="en-US" altLang="ja-JP" sz="2000" dirty="0"/>
              <a:t> -= </a:t>
            </a:r>
            <a:r>
              <a:rPr lang="en-US" altLang="ja-JP" sz="2000" dirty="0" err="1"/>
              <a:t>dnorm</a:t>
            </a:r>
            <a:r>
              <a:rPr lang="en-US" altLang="ja-JP" sz="2000" dirty="0"/>
              <a:t>(epsilon(</a:t>
            </a:r>
            <a:r>
              <a:rPr lang="en-US" altLang="ja-JP" sz="2000" dirty="0" err="1"/>
              <a:t>i</a:t>
            </a:r>
            <a:r>
              <a:rPr lang="en-US" altLang="ja-JP" sz="2000" dirty="0"/>
              <a:t>),Type(0),beta(</a:t>
            </a:r>
            <a:r>
              <a:rPr lang="en-US" altLang="ja-JP" sz="2000" dirty="0" err="1"/>
              <a:t>CppAD</a:t>
            </a:r>
            <a:r>
              <a:rPr lang="en-US" altLang="ja-JP" sz="2000" dirty="0"/>
              <a:t>::Integer(Type(2))),true); // random effect</a:t>
            </a:r>
          </a:p>
          <a:p>
            <a:r>
              <a:rPr lang="en-US" altLang="ja-JP" sz="2000" dirty="0"/>
              <a:t>  }</a:t>
            </a:r>
          </a:p>
          <a:p>
            <a:r>
              <a:rPr lang="en-US" altLang="ja-JP" sz="2000" dirty="0"/>
              <a:t>  return </a:t>
            </a:r>
            <a:r>
              <a:rPr lang="en-US" altLang="ja-JP" sz="2000" dirty="0" err="1"/>
              <a:t>nll</a:t>
            </a:r>
            <a:r>
              <a:rPr lang="en-US" altLang="ja-JP" sz="2000" dirty="0"/>
              <a:t>;</a:t>
            </a:r>
            <a:endParaRPr lang="ja-JP" altLang="en-US" sz="2000" dirty="0"/>
          </a:p>
        </p:txBody>
      </p:sp>
      <p:sp>
        <p:nvSpPr>
          <p:cNvPr id="6" name="テキスト ボックス 5">
            <a:extLst>
              <a:ext uri="{FF2B5EF4-FFF2-40B4-BE49-F238E27FC236}">
                <a16:creationId xmlns:a16="http://schemas.microsoft.com/office/drawing/2014/main" id="{D3B65EEE-5225-4F16-AE0A-E8624ECF2E50}"/>
              </a:ext>
            </a:extLst>
          </p:cNvPr>
          <p:cNvSpPr txBox="1"/>
          <p:nvPr/>
        </p:nvSpPr>
        <p:spPr>
          <a:xfrm>
            <a:off x="5049379" y="1405592"/>
            <a:ext cx="1980029" cy="400110"/>
          </a:xfrm>
          <a:prstGeom prst="rect">
            <a:avLst/>
          </a:prstGeom>
          <a:noFill/>
        </p:spPr>
        <p:txBody>
          <a:bodyPr wrap="none" rtlCol="0">
            <a:spAutoFit/>
          </a:bodyPr>
          <a:lstStyle/>
          <a:p>
            <a:r>
              <a:rPr kumimoji="1" lang="ja-JP" altLang="en-US" sz="2000" dirty="0">
                <a:solidFill>
                  <a:srgbClr val="0000FF"/>
                </a:solidFill>
              </a:rPr>
              <a:t>ベクトルを定義</a:t>
            </a:r>
          </a:p>
        </p:txBody>
      </p:sp>
      <p:sp>
        <p:nvSpPr>
          <p:cNvPr id="7" name="テキスト ボックス 6">
            <a:extLst>
              <a:ext uri="{FF2B5EF4-FFF2-40B4-BE49-F238E27FC236}">
                <a16:creationId xmlns:a16="http://schemas.microsoft.com/office/drawing/2014/main" id="{8532D22D-FA64-4AEF-A267-355C3CDC6404}"/>
              </a:ext>
            </a:extLst>
          </p:cNvPr>
          <p:cNvSpPr txBox="1"/>
          <p:nvPr/>
        </p:nvSpPr>
        <p:spPr>
          <a:xfrm>
            <a:off x="226422" y="4879375"/>
            <a:ext cx="11608526" cy="1661993"/>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.size()</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でベクトルのサイズ（</a:t>
            </a:r>
            <a:r>
              <a:rPr lang="en-US" altLang="ja-JP" sz="2400" dirty="0">
                <a:solidFill>
                  <a:schemeClr val="bg1"/>
                </a:solidFill>
                <a:latin typeface="HG丸ｺﾞｼｯｸM-PRO" panose="020F0600000000000000" pitchFamily="50" charset="-128"/>
                <a:ea typeface="HG丸ｺﾞｼｯｸM-PRO" panose="020F0600000000000000" pitchFamily="50" charset="-128"/>
              </a:rPr>
              <a:t>.cols(), .rows(), .dim()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などもある）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数字そのものよりも</a:t>
            </a:r>
            <a:r>
              <a:rPr lang="en-US" altLang="ja-JP" sz="2400" dirty="0">
                <a:solidFill>
                  <a:schemeClr val="bg1"/>
                </a:solidFill>
                <a:latin typeface="HG丸ｺﾞｼｯｸM-PRO" panose="020F0600000000000000" pitchFamily="50" charset="-128"/>
                <a:ea typeface="HG丸ｺﾞｼｯｸM-PRO" panose="020F0600000000000000" pitchFamily="50" charset="-128"/>
              </a:rPr>
              <a:t>Type(0)</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とかとした方が良い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で前の値から右辺を引く（</a:t>
            </a:r>
            <a:r>
              <a:rPr lang="en-US" altLang="ja-JP" sz="2400" dirty="0">
                <a:solidFill>
                  <a:schemeClr val="bg1"/>
                </a:solidFill>
                <a:latin typeface="HG丸ｺﾞｼｯｸM-PRO" panose="020F0600000000000000" pitchFamily="50" charset="-128"/>
                <a:ea typeface="HG丸ｺﾞｼｯｸM-PRO" panose="020F0600000000000000" pitchFamily="50" charset="-128"/>
              </a:rPr>
              <a:t>+=, *=, /=</a:t>
            </a:r>
            <a:r>
              <a:rPr lang="ja-JP" altLang="en-US" sz="2400" dirty="0">
                <a:solidFill>
                  <a:schemeClr val="bg1"/>
                </a:solidFill>
                <a:latin typeface="HG丸ｺﾞｼｯｸM-PRO" panose="020F0600000000000000" pitchFamily="50" charset="-128"/>
                <a:ea typeface="HG丸ｺﾞｼｯｸM-PRO" panose="020F0600000000000000" pitchFamily="50" charset="-128"/>
              </a:rPr>
              <a:t>などもある）</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463C061B-CBD4-4D4F-B497-8E418B6CE769}"/>
              </a:ext>
            </a:extLst>
          </p:cNvPr>
          <p:cNvSpPr txBox="1"/>
          <p:nvPr/>
        </p:nvSpPr>
        <p:spPr>
          <a:xfrm>
            <a:off x="2484705" y="1967295"/>
            <a:ext cx="5109091" cy="400110"/>
          </a:xfrm>
          <a:prstGeom prst="rect">
            <a:avLst/>
          </a:prstGeom>
          <a:noFill/>
        </p:spPr>
        <p:txBody>
          <a:bodyPr wrap="none" rtlCol="0">
            <a:spAutoFit/>
          </a:bodyPr>
          <a:lstStyle/>
          <a:p>
            <a:r>
              <a:rPr kumimoji="1" lang="ja-JP" altLang="en-US" sz="2000" dirty="0">
                <a:solidFill>
                  <a:srgbClr val="0000FF"/>
                </a:solidFill>
              </a:rPr>
              <a:t>負の対数尤度 </a:t>
            </a:r>
            <a:r>
              <a:rPr kumimoji="1" lang="en-US" altLang="ja-JP" sz="2000" dirty="0">
                <a:solidFill>
                  <a:srgbClr val="0000FF"/>
                </a:solidFill>
              </a:rPr>
              <a:t>negative log-likelihood</a:t>
            </a:r>
            <a:endParaRPr kumimoji="1" lang="ja-JP" altLang="en-US" sz="2000" dirty="0">
              <a:solidFill>
                <a:srgbClr val="0000FF"/>
              </a:solidFill>
            </a:endParaRPr>
          </a:p>
        </p:txBody>
      </p:sp>
      <p:sp>
        <p:nvSpPr>
          <p:cNvPr id="9" name="テキスト ボックス 8">
            <a:extLst>
              <a:ext uri="{FF2B5EF4-FFF2-40B4-BE49-F238E27FC236}">
                <a16:creationId xmlns:a16="http://schemas.microsoft.com/office/drawing/2014/main" id="{FDC21F17-5815-474D-A9E1-A339A3DD9D9A}"/>
              </a:ext>
            </a:extLst>
          </p:cNvPr>
          <p:cNvSpPr txBox="1"/>
          <p:nvPr/>
        </p:nvSpPr>
        <p:spPr>
          <a:xfrm>
            <a:off x="4609635" y="2291314"/>
            <a:ext cx="3288080" cy="400110"/>
          </a:xfrm>
          <a:prstGeom prst="rect">
            <a:avLst/>
          </a:prstGeom>
          <a:noFill/>
        </p:spPr>
        <p:txBody>
          <a:bodyPr wrap="none" rtlCol="0">
            <a:spAutoFit/>
          </a:bodyPr>
          <a:lstStyle/>
          <a:p>
            <a:r>
              <a:rPr kumimoji="1" lang="en-US" altLang="ja-JP" sz="2000" dirty="0">
                <a:solidFill>
                  <a:srgbClr val="FF0000"/>
                </a:solidFill>
              </a:rPr>
              <a:t>0</a:t>
            </a:r>
            <a:r>
              <a:rPr kumimoji="1" lang="ja-JP" altLang="en-US" sz="2000" dirty="0">
                <a:solidFill>
                  <a:srgbClr val="FF0000"/>
                </a:solidFill>
              </a:rPr>
              <a:t>から始める！（</a:t>
            </a:r>
            <a:r>
              <a:rPr kumimoji="1" lang="en-US" altLang="ja-JP" sz="2000" dirty="0">
                <a:solidFill>
                  <a:srgbClr val="FF0000"/>
                </a:solidFill>
              </a:rPr>
              <a:t>R</a:t>
            </a:r>
            <a:r>
              <a:rPr kumimoji="1" lang="ja-JP" altLang="en-US" sz="2000" dirty="0">
                <a:solidFill>
                  <a:srgbClr val="FF0000"/>
                </a:solidFill>
              </a:rPr>
              <a:t>と違う</a:t>
            </a:r>
            <a:r>
              <a:rPr lang="ja-JP" altLang="en-US" sz="2000" dirty="0">
                <a:solidFill>
                  <a:srgbClr val="FF0000"/>
                </a:solidFill>
              </a:rPr>
              <a:t>）</a:t>
            </a:r>
            <a:endParaRPr kumimoji="1" lang="en-US" altLang="ja-JP" sz="2000" dirty="0">
              <a:solidFill>
                <a:srgbClr val="FF0000"/>
              </a:solidFill>
            </a:endParaRPr>
          </a:p>
        </p:txBody>
      </p:sp>
      <p:grpSp>
        <p:nvGrpSpPr>
          <p:cNvPr id="16" name="グループ化 15">
            <a:extLst>
              <a:ext uri="{FF2B5EF4-FFF2-40B4-BE49-F238E27FC236}">
                <a16:creationId xmlns:a16="http://schemas.microsoft.com/office/drawing/2014/main" id="{07D39F68-4864-4E03-807E-BDC736C45BBF}"/>
              </a:ext>
            </a:extLst>
          </p:cNvPr>
          <p:cNvGrpSpPr/>
          <p:nvPr/>
        </p:nvGrpSpPr>
        <p:grpSpPr>
          <a:xfrm>
            <a:off x="6365966" y="2167350"/>
            <a:ext cx="4513072" cy="748345"/>
            <a:chOff x="6365966" y="2167350"/>
            <a:chExt cx="4513072" cy="748345"/>
          </a:xfrm>
        </p:grpSpPr>
        <p:sp>
          <p:nvSpPr>
            <p:cNvPr id="10" name="テキスト ボックス 9">
              <a:extLst>
                <a:ext uri="{FF2B5EF4-FFF2-40B4-BE49-F238E27FC236}">
                  <a16:creationId xmlns:a16="http://schemas.microsoft.com/office/drawing/2014/main" id="{C7FDDA62-2191-4735-A8ED-9529795B307B}"/>
                </a:ext>
              </a:extLst>
            </p:cNvPr>
            <p:cNvSpPr txBox="1"/>
            <p:nvPr/>
          </p:nvSpPr>
          <p:spPr>
            <a:xfrm>
              <a:off x="8558414" y="2167350"/>
              <a:ext cx="2320624" cy="707886"/>
            </a:xfrm>
            <a:prstGeom prst="rect">
              <a:avLst/>
            </a:prstGeom>
            <a:noFill/>
          </p:spPr>
          <p:txBody>
            <a:bodyPr wrap="square" rtlCol="0">
              <a:spAutoFit/>
            </a:bodyPr>
            <a:lstStyle/>
            <a:p>
              <a:r>
                <a:rPr kumimoji="1" lang="ja-JP" altLang="en-US" sz="2000" dirty="0">
                  <a:solidFill>
                    <a:srgbClr val="FF0000"/>
                  </a:solidFill>
                </a:rPr>
                <a:t>整数であることを明記する必要</a:t>
              </a:r>
              <a:endParaRPr kumimoji="1" lang="en-US" altLang="ja-JP" sz="2000" dirty="0">
                <a:solidFill>
                  <a:srgbClr val="FF0000"/>
                </a:solidFill>
              </a:endParaRPr>
            </a:p>
          </p:txBody>
        </p:sp>
        <p:cxnSp>
          <p:nvCxnSpPr>
            <p:cNvPr id="11" name="直線矢印コネクタ 10">
              <a:extLst>
                <a:ext uri="{FF2B5EF4-FFF2-40B4-BE49-F238E27FC236}">
                  <a16:creationId xmlns:a16="http://schemas.microsoft.com/office/drawing/2014/main" id="{74C4A08F-8A08-496F-9F8E-77731499277C}"/>
                </a:ext>
              </a:extLst>
            </p:cNvPr>
            <p:cNvCxnSpPr>
              <a:cxnSpLocks/>
              <a:endCxn id="10" idx="1"/>
            </p:cNvCxnSpPr>
            <p:nvPr/>
          </p:nvCxnSpPr>
          <p:spPr>
            <a:xfrm flipV="1">
              <a:off x="6365966" y="2521293"/>
              <a:ext cx="2192448" cy="394402"/>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BCF76B80-D959-4E57-9C0E-F6CEDB79595D}"/>
              </a:ext>
            </a:extLst>
          </p:cNvPr>
          <p:cNvSpPr txBox="1"/>
          <p:nvPr/>
        </p:nvSpPr>
        <p:spPr>
          <a:xfrm>
            <a:off x="3534966" y="3833890"/>
            <a:ext cx="4634602" cy="400110"/>
          </a:xfrm>
          <a:prstGeom prst="rect">
            <a:avLst/>
          </a:prstGeom>
          <a:noFill/>
        </p:spPr>
        <p:txBody>
          <a:bodyPr wrap="none" rtlCol="0">
            <a:spAutoFit/>
          </a:bodyPr>
          <a:lstStyle/>
          <a:p>
            <a:r>
              <a:rPr kumimoji="1" lang="ja-JP" altLang="en-US" sz="2000" dirty="0">
                <a:solidFill>
                  <a:srgbClr val="0000FF"/>
                </a:solidFill>
              </a:rPr>
              <a:t>尤度関数 </a:t>
            </a:r>
            <a:r>
              <a:rPr kumimoji="1" lang="en-US" altLang="ja-JP" sz="2000" dirty="0">
                <a:solidFill>
                  <a:srgbClr val="0000FF"/>
                </a:solidFill>
              </a:rPr>
              <a:t>(</a:t>
            </a:r>
            <a:r>
              <a:rPr kumimoji="1" lang="en-US" altLang="ja-JP" sz="2000" dirty="0" err="1">
                <a:solidFill>
                  <a:srgbClr val="0000FF"/>
                </a:solidFill>
              </a:rPr>
              <a:t>dpois</a:t>
            </a:r>
            <a:r>
              <a:rPr kumimoji="1" lang="en-US" altLang="ja-JP" sz="2000" dirty="0">
                <a:solidFill>
                  <a:srgbClr val="0000FF"/>
                </a:solidFill>
              </a:rPr>
              <a:t>, </a:t>
            </a:r>
            <a:r>
              <a:rPr kumimoji="1" lang="en-US" altLang="ja-JP" sz="2000" dirty="0" err="1">
                <a:solidFill>
                  <a:srgbClr val="0000FF"/>
                </a:solidFill>
              </a:rPr>
              <a:t>dnorm</a:t>
            </a:r>
            <a:r>
              <a:rPr kumimoji="1" lang="en-US" altLang="ja-JP" sz="2000" dirty="0">
                <a:solidFill>
                  <a:srgbClr val="0000FF"/>
                </a:solidFill>
              </a:rPr>
              <a:t>) </a:t>
            </a:r>
            <a:r>
              <a:rPr kumimoji="1" lang="ja-JP" altLang="en-US" sz="2000" dirty="0">
                <a:solidFill>
                  <a:srgbClr val="0000FF"/>
                </a:solidFill>
              </a:rPr>
              <a:t>は</a:t>
            </a:r>
            <a:r>
              <a:rPr kumimoji="1" lang="en-US" altLang="ja-JP" sz="2000" dirty="0">
                <a:solidFill>
                  <a:srgbClr val="0000FF"/>
                </a:solidFill>
              </a:rPr>
              <a:t>R</a:t>
            </a:r>
            <a:r>
              <a:rPr kumimoji="1" lang="ja-JP" altLang="en-US" sz="2000" dirty="0">
                <a:solidFill>
                  <a:srgbClr val="0000FF"/>
                </a:solidFill>
              </a:rPr>
              <a:t>と同じ</a:t>
            </a:r>
          </a:p>
        </p:txBody>
      </p:sp>
      <p:sp>
        <p:nvSpPr>
          <p:cNvPr id="18" name="テキスト ボックス 17">
            <a:extLst>
              <a:ext uri="{FF2B5EF4-FFF2-40B4-BE49-F238E27FC236}">
                <a16:creationId xmlns:a16="http://schemas.microsoft.com/office/drawing/2014/main" id="{4475D3BB-5898-4C2F-AB27-2366F3999092}"/>
              </a:ext>
            </a:extLst>
          </p:cNvPr>
          <p:cNvSpPr txBox="1"/>
          <p:nvPr/>
        </p:nvSpPr>
        <p:spPr>
          <a:xfrm>
            <a:off x="3534966" y="4228171"/>
            <a:ext cx="6596678" cy="400110"/>
          </a:xfrm>
          <a:prstGeom prst="rect">
            <a:avLst/>
          </a:prstGeom>
          <a:noFill/>
        </p:spPr>
        <p:txBody>
          <a:bodyPr wrap="none" rtlCol="0">
            <a:spAutoFit/>
          </a:bodyPr>
          <a:lstStyle/>
          <a:p>
            <a:r>
              <a:rPr lang="ja-JP" altLang="en-US" sz="2000" dirty="0">
                <a:solidFill>
                  <a:srgbClr val="0000FF"/>
                </a:solidFill>
              </a:rPr>
              <a:t>この時点で固定効果・ランダム効果を分ける必要はない</a:t>
            </a:r>
            <a:endParaRPr kumimoji="1" lang="ja-JP" altLang="en-US" sz="2000" dirty="0">
              <a:solidFill>
                <a:srgbClr val="0000FF"/>
              </a:solidFill>
            </a:endParaRPr>
          </a:p>
        </p:txBody>
      </p:sp>
      <p:sp>
        <p:nvSpPr>
          <p:cNvPr id="19" name="タイトル 1">
            <a:extLst>
              <a:ext uri="{FF2B5EF4-FFF2-40B4-BE49-F238E27FC236}">
                <a16:creationId xmlns:a16="http://schemas.microsoft.com/office/drawing/2014/main" id="{3820103E-45D4-4B07-A8F0-6573B18E4FC0}"/>
              </a:ext>
            </a:extLst>
          </p:cNvPr>
          <p:cNvSpPr txBox="1">
            <a:spLocks/>
          </p:cNvSpPr>
          <p:nvPr/>
        </p:nvSpPr>
        <p:spPr>
          <a:xfrm>
            <a:off x="348343" y="156120"/>
            <a:ext cx="11482338" cy="108788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glmm_poisson.cpp</a:t>
            </a:r>
            <a:r>
              <a:rPr lang="ja-JP" altLang="en-US" dirty="0">
                <a:solidFill>
                  <a:schemeClr val="bg1"/>
                </a:solidFill>
              </a:rPr>
              <a:t>ファイル②</a:t>
            </a:r>
          </a:p>
        </p:txBody>
      </p:sp>
    </p:spTree>
    <p:extLst>
      <p:ext uri="{BB962C8B-B14F-4D97-AF65-F5344CB8AC3E}">
        <p14:creationId xmlns:p14="http://schemas.microsoft.com/office/powerpoint/2010/main" val="7545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F9EC71C-57F0-4CAB-98E6-E695116939E5}"/>
              </a:ext>
            </a:extLst>
          </p:cNvPr>
          <p:cNvSpPr/>
          <p:nvPr/>
        </p:nvSpPr>
        <p:spPr>
          <a:xfrm>
            <a:off x="361318" y="1352568"/>
            <a:ext cx="11482337" cy="5262979"/>
          </a:xfrm>
          <a:prstGeom prst="rect">
            <a:avLst/>
          </a:prstGeom>
          <a:solidFill>
            <a:schemeClr val="bg1"/>
          </a:solidFill>
        </p:spPr>
        <p:txBody>
          <a:bodyPr wrap="square">
            <a:spAutoFit/>
          </a:bodyPr>
          <a:lstStyle/>
          <a:p>
            <a:r>
              <a:rPr lang="ja-JP" altLang="en-US" sz="2400" dirty="0"/>
              <a:t>library(TMB)</a:t>
            </a:r>
          </a:p>
          <a:p>
            <a:r>
              <a:rPr lang="ja-JP" altLang="en-US" sz="2400" dirty="0"/>
              <a:t>compile("glmm_poisson.cpp")</a:t>
            </a:r>
          </a:p>
          <a:p>
            <a:r>
              <a:rPr lang="ja-JP" altLang="en-US" sz="2400" dirty="0"/>
              <a:t>dyn.load(dynlib("glmm_poisson"))</a:t>
            </a:r>
          </a:p>
          <a:p>
            <a:endParaRPr lang="ja-JP" altLang="en-US" sz="2400" dirty="0"/>
          </a:p>
          <a:p>
            <a:r>
              <a:rPr lang="ja-JP" altLang="en-US" sz="2400" dirty="0"/>
              <a:t>data = list(Y=Y,X=X)</a:t>
            </a:r>
          </a:p>
          <a:p>
            <a:r>
              <a:rPr lang="ja-JP" altLang="en-US" sz="2400" dirty="0"/>
              <a:t>params = list(beta=beta,epsilon=rep(0,N))</a:t>
            </a:r>
          </a:p>
          <a:p>
            <a:r>
              <a:rPr lang="ja-JP" altLang="en-US" sz="2400" dirty="0"/>
              <a:t>obj = MakeADFun(data, params, random="epsilon",DLL="glmm_poisson")</a:t>
            </a:r>
          </a:p>
          <a:p>
            <a:endParaRPr lang="en-US" altLang="ja-JP" sz="2400" dirty="0"/>
          </a:p>
          <a:p>
            <a:r>
              <a:rPr lang="ja-JP" altLang="en-US" sz="2400" dirty="0"/>
              <a:t>opt = nlminb(obj$par, obj$fn, obj$gr)</a:t>
            </a:r>
            <a:endParaRPr lang="en-US" altLang="ja-JP" sz="2400" dirty="0"/>
          </a:p>
          <a:p>
            <a:endParaRPr lang="en-US" altLang="ja-JP" sz="2400" dirty="0"/>
          </a:p>
          <a:p>
            <a:endParaRPr lang="en-US" altLang="ja-JP" sz="2400" dirty="0"/>
          </a:p>
          <a:p>
            <a:r>
              <a:rPr lang="en-US" altLang="ja-JP" sz="2400" dirty="0" err="1"/>
              <a:t>sdrep</a:t>
            </a:r>
            <a:r>
              <a:rPr lang="en-US" altLang="ja-JP" sz="2400" dirty="0"/>
              <a:t> = </a:t>
            </a:r>
            <a:r>
              <a:rPr lang="en-US" altLang="ja-JP" sz="2400" dirty="0" err="1"/>
              <a:t>sdreport</a:t>
            </a:r>
            <a:r>
              <a:rPr lang="en-US" altLang="ja-JP" sz="2400" dirty="0"/>
              <a:t>(obj) #random effect</a:t>
            </a:r>
          </a:p>
          <a:p>
            <a:endParaRPr lang="en-US" altLang="ja-JP" sz="2400" dirty="0"/>
          </a:p>
          <a:p>
            <a:endParaRPr lang="ja-JP" altLang="en-US" sz="2400" dirty="0"/>
          </a:p>
        </p:txBody>
      </p:sp>
      <p:sp>
        <p:nvSpPr>
          <p:cNvPr id="3" name="タイトル 1">
            <a:extLst>
              <a:ext uri="{FF2B5EF4-FFF2-40B4-BE49-F238E27FC236}">
                <a16:creationId xmlns:a16="http://schemas.microsoft.com/office/drawing/2014/main" id="{5D3C8A6D-4AD1-4CBA-922F-EB409A102DC8}"/>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R</a:t>
            </a:r>
            <a:r>
              <a:rPr lang="ja-JP" altLang="en-US" dirty="0" err="1">
                <a:solidFill>
                  <a:schemeClr val="bg1"/>
                </a:solidFill>
              </a:rPr>
              <a:t>での</a:t>
            </a:r>
            <a:r>
              <a:rPr lang="en-US" altLang="ja-JP" dirty="0">
                <a:solidFill>
                  <a:schemeClr val="bg1"/>
                </a:solidFill>
              </a:rPr>
              <a:t>TMB</a:t>
            </a:r>
            <a:r>
              <a:rPr lang="ja-JP" altLang="en-US" dirty="0">
                <a:solidFill>
                  <a:schemeClr val="bg1"/>
                </a:solidFill>
              </a:rPr>
              <a:t>の利用</a:t>
            </a:r>
            <a:r>
              <a:rPr lang="en-US" altLang="ja-JP" dirty="0">
                <a:solidFill>
                  <a:schemeClr val="bg1"/>
                </a:solidFill>
              </a:rPr>
              <a:t>:</a:t>
            </a:r>
            <a:r>
              <a:rPr lang="ja-JP" altLang="en-US" dirty="0">
                <a:solidFill>
                  <a:schemeClr val="bg1"/>
                </a:solidFill>
              </a:rPr>
              <a:t>一般化線形混合モデル</a:t>
            </a:r>
          </a:p>
        </p:txBody>
      </p:sp>
      <p:sp>
        <p:nvSpPr>
          <p:cNvPr id="4" name="テキスト ボックス 3">
            <a:extLst>
              <a:ext uri="{FF2B5EF4-FFF2-40B4-BE49-F238E27FC236}">
                <a16:creationId xmlns:a16="http://schemas.microsoft.com/office/drawing/2014/main" id="{4F37E4E9-8FED-444E-B263-472D900B4DA1}"/>
              </a:ext>
            </a:extLst>
          </p:cNvPr>
          <p:cNvSpPr txBox="1"/>
          <p:nvPr/>
        </p:nvSpPr>
        <p:spPr>
          <a:xfrm>
            <a:off x="2837402" y="1414301"/>
            <a:ext cx="3172663" cy="400110"/>
          </a:xfrm>
          <a:prstGeom prst="rect">
            <a:avLst/>
          </a:prstGeom>
          <a:noFill/>
        </p:spPr>
        <p:txBody>
          <a:bodyPr wrap="none" rtlCol="0">
            <a:spAutoFit/>
          </a:bodyPr>
          <a:lstStyle/>
          <a:p>
            <a:r>
              <a:rPr kumimoji="1" lang="en-US" altLang="ja-JP" sz="2000" dirty="0">
                <a:solidFill>
                  <a:srgbClr val="0000FF"/>
                </a:solidFill>
              </a:rPr>
              <a:t>TMB</a:t>
            </a:r>
            <a:r>
              <a:rPr kumimoji="1" lang="ja-JP" altLang="en-US" sz="2000" dirty="0">
                <a:solidFill>
                  <a:srgbClr val="0000FF"/>
                </a:solidFill>
              </a:rPr>
              <a:t>パッケージの読み込み</a:t>
            </a:r>
          </a:p>
        </p:txBody>
      </p:sp>
      <p:sp>
        <p:nvSpPr>
          <p:cNvPr id="5" name="テキスト ボックス 4">
            <a:extLst>
              <a:ext uri="{FF2B5EF4-FFF2-40B4-BE49-F238E27FC236}">
                <a16:creationId xmlns:a16="http://schemas.microsoft.com/office/drawing/2014/main" id="{F83E760C-7EE3-4DDD-8EF6-6BF5F5401E22}"/>
              </a:ext>
            </a:extLst>
          </p:cNvPr>
          <p:cNvSpPr txBox="1"/>
          <p:nvPr/>
        </p:nvSpPr>
        <p:spPr>
          <a:xfrm>
            <a:off x="5747709" y="1740873"/>
            <a:ext cx="3172663" cy="400110"/>
          </a:xfrm>
          <a:prstGeom prst="rect">
            <a:avLst/>
          </a:prstGeom>
          <a:noFill/>
        </p:spPr>
        <p:txBody>
          <a:bodyPr wrap="none" rtlCol="0">
            <a:spAutoFit/>
          </a:bodyPr>
          <a:lstStyle/>
          <a:p>
            <a:r>
              <a:rPr lang="en-US" altLang="ja-JP" sz="2000" dirty="0" err="1">
                <a:solidFill>
                  <a:srgbClr val="0000FF"/>
                </a:solidFill>
              </a:rPr>
              <a:t>c</a:t>
            </a:r>
            <a:r>
              <a:rPr kumimoji="1" lang="en-US" altLang="ja-JP" sz="2000" dirty="0" err="1">
                <a:solidFill>
                  <a:srgbClr val="0000FF"/>
                </a:solidFill>
              </a:rPr>
              <a:t>pp</a:t>
            </a:r>
            <a:r>
              <a:rPr kumimoji="1" lang="ja-JP" altLang="en-US" sz="2000" dirty="0">
                <a:solidFill>
                  <a:srgbClr val="0000FF"/>
                </a:solidFill>
              </a:rPr>
              <a:t>ファイルのコンパイル</a:t>
            </a:r>
          </a:p>
        </p:txBody>
      </p:sp>
      <p:sp>
        <p:nvSpPr>
          <p:cNvPr id="6" name="テキスト ボックス 5">
            <a:extLst>
              <a:ext uri="{FF2B5EF4-FFF2-40B4-BE49-F238E27FC236}">
                <a16:creationId xmlns:a16="http://schemas.microsoft.com/office/drawing/2014/main" id="{44BC8A82-56B8-47B2-A63A-0A717965DA6D}"/>
              </a:ext>
            </a:extLst>
          </p:cNvPr>
          <p:cNvSpPr txBox="1"/>
          <p:nvPr/>
        </p:nvSpPr>
        <p:spPr>
          <a:xfrm>
            <a:off x="6089512" y="2140983"/>
            <a:ext cx="2916183" cy="400110"/>
          </a:xfrm>
          <a:prstGeom prst="rect">
            <a:avLst/>
          </a:prstGeom>
          <a:noFill/>
        </p:spPr>
        <p:txBody>
          <a:bodyPr wrap="none" rtlCol="0">
            <a:spAutoFit/>
          </a:bodyPr>
          <a:lstStyle/>
          <a:p>
            <a:r>
              <a:rPr kumimoji="1" lang="en-US" altLang="ja-JP" sz="2000" dirty="0" err="1">
                <a:solidFill>
                  <a:srgbClr val="0000FF"/>
                </a:solidFill>
              </a:rPr>
              <a:t>dll</a:t>
            </a:r>
            <a:r>
              <a:rPr kumimoji="1" lang="ja-JP" altLang="en-US" sz="2000" dirty="0">
                <a:solidFill>
                  <a:srgbClr val="0000FF"/>
                </a:solidFill>
              </a:rPr>
              <a:t>ファイルの読み込み</a:t>
            </a:r>
          </a:p>
        </p:txBody>
      </p:sp>
      <p:sp>
        <p:nvSpPr>
          <p:cNvPr id="7" name="テキスト ボックス 6">
            <a:extLst>
              <a:ext uri="{FF2B5EF4-FFF2-40B4-BE49-F238E27FC236}">
                <a16:creationId xmlns:a16="http://schemas.microsoft.com/office/drawing/2014/main" id="{B1691182-36F9-43C1-9F40-9F9CDBED7D36}"/>
              </a:ext>
            </a:extLst>
          </p:cNvPr>
          <p:cNvSpPr txBox="1"/>
          <p:nvPr/>
        </p:nvSpPr>
        <p:spPr>
          <a:xfrm>
            <a:off x="4243837" y="2875951"/>
            <a:ext cx="3005951" cy="400110"/>
          </a:xfrm>
          <a:prstGeom prst="rect">
            <a:avLst/>
          </a:prstGeom>
          <a:noFill/>
        </p:spPr>
        <p:txBody>
          <a:bodyPr wrap="none" rtlCol="0">
            <a:spAutoFit/>
          </a:bodyPr>
          <a:lstStyle/>
          <a:p>
            <a:r>
              <a:rPr kumimoji="1" lang="ja-JP" altLang="en-US" sz="2000" dirty="0">
                <a:solidFill>
                  <a:srgbClr val="0000FF"/>
                </a:solidFill>
              </a:rPr>
              <a:t>データをリストで与える</a:t>
            </a:r>
          </a:p>
        </p:txBody>
      </p:sp>
      <p:sp>
        <p:nvSpPr>
          <p:cNvPr id="8" name="テキスト ボックス 7">
            <a:extLst>
              <a:ext uri="{FF2B5EF4-FFF2-40B4-BE49-F238E27FC236}">
                <a16:creationId xmlns:a16="http://schemas.microsoft.com/office/drawing/2014/main" id="{0553697F-9247-4F9E-9136-34A9569E5E26}"/>
              </a:ext>
            </a:extLst>
          </p:cNvPr>
          <p:cNvSpPr txBox="1"/>
          <p:nvPr/>
        </p:nvSpPr>
        <p:spPr>
          <a:xfrm>
            <a:off x="7547603" y="3224102"/>
            <a:ext cx="2492990" cy="400110"/>
          </a:xfrm>
          <a:prstGeom prst="rect">
            <a:avLst/>
          </a:prstGeom>
          <a:noFill/>
        </p:spPr>
        <p:txBody>
          <a:bodyPr wrap="none" rtlCol="0">
            <a:spAutoFit/>
          </a:bodyPr>
          <a:lstStyle/>
          <a:p>
            <a:r>
              <a:rPr kumimoji="1" lang="ja-JP" altLang="en-US" sz="2000" dirty="0">
                <a:solidFill>
                  <a:srgbClr val="0000FF"/>
                </a:solidFill>
              </a:rPr>
              <a:t>パラメータの初期値</a:t>
            </a:r>
          </a:p>
        </p:txBody>
      </p:sp>
      <p:sp>
        <p:nvSpPr>
          <p:cNvPr id="9" name="テキスト ボックス 8">
            <a:extLst>
              <a:ext uri="{FF2B5EF4-FFF2-40B4-BE49-F238E27FC236}">
                <a16:creationId xmlns:a16="http://schemas.microsoft.com/office/drawing/2014/main" id="{48406BFD-FC9E-45EE-A654-D91659280C2A}"/>
              </a:ext>
            </a:extLst>
          </p:cNvPr>
          <p:cNvSpPr txBox="1"/>
          <p:nvPr/>
        </p:nvSpPr>
        <p:spPr>
          <a:xfrm>
            <a:off x="1305191" y="3971367"/>
            <a:ext cx="6044843" cy="400110"/>
          </a:xfrm>
          <a:prstGeom prst="rect">
            <a:avLst/>
          </a:prstGeom>
          <a:noFill/>
        </p:spPr>
        <p:txBody>
          <a:bodyPr wrap="square" rtlCol="0">
            <a:spAutoFit/>
          </a:bodyPr>
          <a:lstStyle/>
          <a:p>
            <a:r>
              <a:rPr kumimoji="1" lang="ja-JP" altLang="en-US" sz="2000" dirty="0">
                <a:solidFill>
                  <a:srgbClr val="FF0000"/>
                </a:solidFill>
              </a:rPr>
              <a:t>自動微分（</a:t>
            </a:r>
            <a:r>
              <a:rPr kumimoji="1" lang="en-US" altLang="ja-JP" sz="2000" dirty="0">
                <a:solidFill>
                  <a:srgbClr val="FF0000"/>
                </a:solidFill>
              </a:rPr>
              <a:t>Automatic</a:t>
            </a:r>
            <a:r>
              <a:rPr lang="ja-JP" altLang="en-US" sz="2000" dirty="0">
                <a:solidFill>
                  <a:srgbClr val="FF0000"/>
                </a:solidFill>
              </a:rPr>
              <a:t> </a:t>
            </a:r>
            <a:r>
              <a:rPr lang="en-US" altLang="ja-JP" sz="2000" dirty="0">
                <a:solidFill>
                  <a:srgbClr val="FF0000"/>
                </a:solidFill>
              </a:rPr>
              <a:t>D</a:t>
            </a:r>
            <a:r>
              <a:rPr kumimoji="1" lang="en-US" altLang="ja-JP" sz="2000" dirty="0">
                <a:solidFill>
                  <a:srgbClr val="FF0000"/>
                </a:solidFill>
              </a:rPr>
              <a:t>ifferentiation)</a:t>
            </a:r>
            <a:r>
              <a:rPr lang="ja-JP" altLang="en-US" sz="2000" dirty="0">
                <a:solidFill>
                  <a:srgbClr val="FF0000"/>
                </a:solidFill>
              </a:rPr>
              <a:t> の関数</a:t>
            </a:r>
            <a:endParaRPr lang="en-US" altLang="ja-JP" sz="2000" dirty="0">
              <a:solidFill>
                <a:srgbClr val="FF0000"/>
              </a:solidFill>
            </a:endParaRPr>
          </a:p>
        </p:txBody>
      </p:sp>
      <p:grpSp>
        <p:nvGrpSpPr>
          <p:cNvPr id="10" name="グループ化 9">
            <a:extLst>
              <a:ext uri="{FF2B5EF4-FFF2-40B4-BE49-F238E27FC236}">
                <a16:creationId xmlns:a16="http://schemas.microsoft.com/office/drawing/2014/main" id="{8776EACA-EF01-41D4-A016-FF49562716A7}"/>
              </a:ext>
            </a:extLst>
          </p:cNvPr>
          <p:cNvGrpSpPr/>
          <p:nvPr/>
        </p:nvGrpSpPr>
        <p:grpSpPr>
          <a:xfrm>
            <a:off x="7440456" y="3972363"/>
            <a:ext cx="3571322" cy="848297"/>
            <a:chOff x="6365966" y="2915695"/>
            <a:chExt cx="3571322" cy="848297"/>
          </a:xfrm>
        </p:grpSpPr>
        <p:sp>
          <p:nvSpPr>
            <p:cNvPr id="11" name="テキスト ボックス 10">
              <a:extLst>
                <a:ext uri="{FF2B5EF4-FFF2-40B4-BE49-F238E27FC236}">
                  <a16:creationId xmlns:a16="http://schemas.microsoft.com/office/drawing/2014/main" id="{2A0427BC-8335-45D5-A61C-3B9E4CAC1A14}"/>
                </a:ext>
              </a:extLst>
            </p:cNvPr>
            <p:cNvSpPr txBox="1"/>
            <p:nvPr/>
          </p:nvSpPr>
          <p:spPr>
            <a:xfrm>
              <a:off x="7616664" y="3056106"/>
              <a:ext cx="2320624" cy="707886"/>
            </a:xfrm>
            <a:prstGeom prst="rect">
              <a:avLst/>
            </a:prstGeom>
            <a:noFill/>
          </p:spPr>
          <p:txBody>
            <a:bodyPr wrap="square" rtlCol="0">
              <a:spAutoFit/>
            </a:bodyPr>
            <a:lstStyle/>
            <a:p>
              <a:r>
                <a:rPr lang="ja-JP" altLang="en-US" sz="2000" dirty="0">
                  <a:solidFill>
                    <a:srgbClr val="FF0000"/>
                  </a:solidFill>
                </a:rPr>
                <a:t>ここでランダム効果を定義</a:t>
              </a:r>
              <a:endParaRPr kumimoji="1" lang="en-US" altLang="ja-JP" sz="2000" dirty="0">
                <a:solidFill>
                  <a:srgbClr val="FF0000"/>
                </a:solidFill>
              </a:endParaRPr>
            </a:p>
          </p:txBody>
        </p:sp>
        <p:cxnSp>
          <p:nvCxnSpPr>
            <p:cNvPr id="12" name="直線矢印コネクタ 11">
              <a:extLst>
                <a:ext uri="{FF2B5EF4-FFF2-40B4-BE49-F238E27FC236}">
                  <a16:creationId xmlns:a16="http://schemas.microsoft.com/office/drawing/2014/main" id="{4D75BC21-776B-4022-BC8F-C18DB1A564BE}"/>
                </a:ext>
              </a:extLst>
            </p:cNvPr>
            <p:cNvCxnSpPr>
              <a:cxnSpLocks/>
            </p:cNvCxnSpPr>
            <p:nvPr/>
          </p:nvCxnSpPr>
          <p:spPr>
            <a:xfrm>
              <a:off x="6365966" y="2915695"/>
              <a:ext cx="1250698" cy="441498"/>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D5B3F4AB-AF69-414F-8B3A-4348D59EB21E}"/>
              </a:ext>
            </a:extLst>
          </p:cNvPr>
          <p:cNvGrpSpPr/>
          <p:nvPr/>
        </p:nvGrpSpPr>
        <p:grpSpPr>
          <a:xfrm>
            <a:off x="2714341" y="4739459"/>
            <a:ext cx="4619699" cy="707886"/>
            <a:chOff x="2714341" y="4739459"/>
            <a:chExt cx="4619699" cy="707886"/>
          </a:xfrm>
        </p:grpSpPr>
        <p:sp>
          <p:nvSpPr>
            <p:cNvPr id="14" name="テキスト ボックス 13">
              <a:extLst>
                <a:ext uri="{FF2B5EF4-FFF2-40B4-BE49-F238E27FC236}">
                  <a16:creationId xmlns:a16="http://schemas.microsoft.com/office/drawing/2014/main" id="{6E4786F7-DAF9-4172-BE99-E0CDEF0362B9}"/>
                </a:ext>
              </a:extLst>
            </p:cNvPr>
            <p:cNvSpPr txBox="1"/>
            <p:nvPr/>
          </p:nvSpPr>
          <p:spPr>
            <a:xfrm>
              <a:off x="2714341" y="4739459"/>
              <a:ext cx="1057560" cy="400110"/>
            </a:xfrm>
            <a:prstGeom prst="rect">
              <a:avLst/>
            </a:prstGeom>
            <a:noFill/>
          </p:spPr>
          <p:txBody>
            <a:bodyPr wrap="square" rtlCol="0">
              <a:spAutoFit/>
            </a:bodyPr>
            <a:lstStyle/>
            <a:p>
              <a:r>
                <a:rPr kumimoji="1" lang="ja-JP" altLang="en-US" sz="2000" dirty="0">
                  <a:solidFill>
                    <a:srgbClr val="FF0000"/>
                  </a:solidFill>
                </a:rPr>
                <a:t>初期値</a:t>
              </a:r>
              <a:endParaRPr lang="en-US" altLang="ja-JP" sz="2000" dirty="0">
                <a:solidFill>
                  <a:srgbClr val="FF0000"/>
                </a:solidFill>
              </a:endParaRPr>
            </a:p>
          </p:txBody>
        </p:sp>
        <p:sp>
          <p:nvSpPr>
            <p:cNvPr id="15" name="テキスト ボックス 14">
              <a:extLst>
                <a:ext uri="{FF2B5EF4-FFF2-40B4-BE49-F238E27FC236}">
                  <a16:creationId xmlns:a16="http://schemas.microsoft.com/office/drawing/2014/main" id="{3307994B-7E4C-420A-B22C-0A978FDFFABF}"/>
                </a:ext>
              </a:extLst>
            </p:cNvPr>
            <p:cNvSpPr txBox="1"/>
            <p:nvPr/>
          </p:nvSpPr>
          <p:spPr>
            <a:xfrm>
              <a:off x="4072386" y="4739459"/>
              <a:ext cx="1253993" cy="400110"/>
            </a:xfrm>
            <a:prstGeom prst="rect">
              <a:avLst/>
            </a:prstGeom>
            <a:noFill/>
          </p:spPr>
          <p:txBody>
            <a:bodyPr wrap="square" rtlCol="0">
              <a:spAutoFit/>
            </a:bodyPr>
            <a:lstStyle/>
            <a:p>
              <a:r>
                <a:rPr kumimoji="1" lang="ja-JP" altLang="en-US" sz="2000" dirty="0">
                  <a:solidFill>
                    <a:srgbClr val="FF0000"/>
                  </a:solidFill>
                </a:rPr>
                <a:t>目的関数</a:t>
              </a:r>
              <a:endParaRPr lang="en-US" altLang="ja-JP" sz="2000" dirty="0">
                <a:solidFill>
                  <a:srgbClr val="FF0000"/>
                </a:solidFill>
              </a:endParaRPr>
            </a:p>
          </p:txBody>
        </p:sp>
        <p:sp>
          <p:nvSpPr>
            <p:cNvPr id="16" name="テキスト ボックス 15">
              <a:extLst>
                <a:ext uri="{FF2B5EF4-FFF2-40B4-BE49-F238E27FC236}">
                  <a16:creationId xmlns:a16="http://schemas.microsoft.com/office/drawing/2014/main" id="{0410D55A-0B5B-4C6C-B0BD-492EC76F060E}"/>
                </a:ext>
              </a:extLst>
            </p:cNvPr>
            <p:cNvSpPr txBox="1"/>
            <p:nvPr/>
          </p:nvSpPr>
          <p:spPr>
            <a:xfrm>
              <a:off x="5248952" y="4739459"/>
              <a:ext cx="2085088" cy="707886"/>
            </a:xfrm>
            <a:prstGeom prst="rect">
              <a:avLst/>
            </a:prstGeom>
            <a:noFill/>
          </p:spPr>
          <p:txBody>
            <a:bodyPr wrap="square" rtlCol="0">
              <a:spAutoFit/>
            </a:bodyPr>
            <a:lstStyle/>
            <a:p>
              <a:pPr algn="ctr"/>
              <a:r>
                <a:rPr kumimoji="1" lang="ja-JP" altLang="en-US" sz="2000" dirty="0">
                  <a:solidFill>
                    <a:srgbClr val="FF0000"/>
                  </a:solidFill>
                </a:rPr>
                <a:t>グラディエント</a:t>
              </a:r>
              <a:endParaRPr kumimoji="1" lang="en-US" altLang="ja-JP" sz="2000" dirty="0">
                <a:solidFill>
                  <a:srgbClr val="FF0000"/>
                </a:solidFill>
              </a:endParaRPr>
            </a:p>
            <a:p>
              <a:pPr algn="ctr"/>
              <a:r>
                <a:rPr lang="ja-JP" altLang="en-US" sz="2000" dirty="0">
                  <a:solidFill>
                    <a:srgbClr val="FF0000"/>
                  </a:solidFill>
                </a:rPr>
                <a:t>（重要！）</a:t>
              </a:r>
              <a:endParaRPr lang="en-US" altLang="ja-JP" sz="2000" dirty="0">
                <a:solidFill>
                  <a:srgbClr val="FF0000"/>
                </a:solidFill>
              </a:endParaRPr>
            </a:p>
          </p:txBody>
        </p:sp>
      </p:grpSp>
      <p:sp>
        <p:nvSpPr>
          <p:cNvPr id="18" name="テキスト ボックス 17">
            <a:extLst>
              <a:ext uri="{FF2B5EF4-FFF2-40B4-BE49-F238E27FC236}">
                <a16:creationId xmlns:a16="http://schemas.microsoft.com/office/drawing/2014/main" id="{DBAA7873-F647-4A03-9C63-1688406F839E}"/>
              </a:ext>
            </a:extLst>
          </p:cNvPr>
          <p:cNvSpPr txBox="1"/>
          <p:nvPr/>
        </p:nvSpPr>
        <p:spPr>
          <a:xfrm>
            <a:off x="1676960" y="5848928"/>
            <a:ext cx="6044843" cy="400110"/>
          </a:xfrm>
          <a:prstGeom prst="rect">
            <a:avLst/>
          </a:prstGeom>
          <a:noFill/>
        </p:spPr>
        <p:txBody>
          <a:bodyPr wrap="square" rtlCol="0">
            <a:spAutoFit/>
          </a:bodyPr>
          <a:lstStyle/>
          <a:p>
            <a:r>
              <a:rPr kumimoji="1" lang="ja-JP" altLang="en-US" sz="2000" dirty="0">
                <a:solidFill>
                  <a:srgbClr val="FF0000"/>
                </a:solidFill>
              </a:rPr>
              <a:t>標準偏差（分散）の計算</a:t>
            </a:r>
            <a:endParaRPr lang="en-US" altLang="ja-JP" sz="2000" dirty="0">
              <a:solidFill>
                <a:srgbClr val="FF0000"/>
              </a:solidFill>
            </a:endParaRPr>
          </a:p>
        </p:txBody>
      </p:sp>
    </p:spTree>
    <p:extLst>
      <p:ext uri="{BB962C8B-B14F-4D97-AF65-F5344CB8AC3E}">
        <p14:creationId xmlns:p14="http://schemas.microsoft.com/office/powerpoint/2010/main" val="34196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229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5718D-6AE6-4BD6-8C91-BE75972F9C45}"/>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余剰生産モデル </a:t>
            </a:r>
            <a:r>
              <a:rPr lang="en-US" altLang="ja-JP" sz="3600" dirty="0">
                <a:solidFill>
                  <a:schemeClr val="bg1"/>
                </a:solidFill>
              </a:rPr>
              <a:t>(Surplus Production Model)</a:t>
            </a:r>
            <a:endParaRPr lang="ja-JP" altLang="en-US" dirty="0">
              <a:solidFill>
                <a:schemeClr val="bg1"/>
              </a:solidFill>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38DD7047-FC60-41B9-B8E4-9A8EC0C94923}"/>
                  </a:ext>
                </a:extLst>
              </p:cNvPr>
              <p:cNvSpPr/>
              <p:nvPr/>
            </p:nvSpPr>
            <p:spPr>
              <a:xfrm>
                <a:off x="2664727" y="1579983"/>
                <a:ext cx="5573064" cy="70788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4000" smtClean="0">
                              <a:latin typeface="Cambria Math" panose="02040503050406030204" pitchFamily="18" charset="0"/>
                            </a:rPr>
                          </m:ctrlPr>
                        </m:sSubPr>
                        <m:e>
                          <m:r>
                            <a:rPr lang="ja-JP" altLang="en-US" sz="4000" i="1">
                              <a:latin typeface="Cambria Math" panose="02040503050406030204" pitchFamily="18" charset="0"/>
                            </a:rPr>
                            <m:t>𝐵</m:t>
                          </m:r>
                        </m:e>
                        <m:sub>
                          <m:r>
                            <a:rPr lang="ja-JP" altLang="en-US" sz="4000" i="1">
                              <a:latin typeface="Cambria Math" panose="02040503050406030204" pitchFamily="18" charset="0"/>
                            </a:rPr>
                            <m:t>𝑡</m:t>
                          </m:r>
                          <m:r>
                            <a:rPr lang="ja-JP" altLang="en-US" sz="4000" i="0">
                              <a:latin typeface="Cambria Math" panose="02040503050406030204" pitchFamily="18" charset="0"/>
                            </a:rPr>
                            <m:t>+1</m:t>
                          </m:r>
                        </m:sub>
                      </m:sSub>
                      <m:r>
                        <a:rPr lang="ja-JP" altLang="en-US" sz="4000" i="0">
                          <a:latin typeface="Cambria Math" panose="02040503050406030204" pitchFamily="18" charset="0"/>
                        </a:rPr>
                        <m:t>=</m:t>
                      </m:r>
                      <m:sSub>
                        <m:sSubPr>
                          <m:ctrlPr>
                            <a:rPr lang="ja-JP" altLang="en-US" sz="4000" i="1">
                              <a:latin typeface="Cambria Math" panose="02040503050406030204" pitchFamily="18" charset="0"/>
                            </a:rPr>
                          </m:ctrlPr>
                        </m:sSubPr>
                        <m:e>
                          <m:r>
                            <a:rPr lang="ja-JP" altLang="en-US" sz="4000" i="1">
                              <a:latin typeface="Cambria Math" panose="02040503050406030204" pitchFamily="18" charset="0"/>
                            </a:rPr>
                            <m:t>𝐵</m:t>
                          </m:r>
                        </m:e>
                        <m:sub>
                          <m:r>
                            <a:rPr lang="ja-JP" altLang="en-US" sz="4000" i="1">
                              <a:latin typeface="Cambria Math" panose="02040503050406030204" pitchFamily="18" charset="0"/>
                            </a:rPr>
                            <m:t>𝑡</m:t>
                          </m:r>
                        </m:sub>
                      </m:sSub>
                      <m:r>
                        <a:rPr lang="ja-JP" altLang="en-US" sz="4000" i="0">
                          <a:latin typeface="Cambria Math" panose="02040503050406030204" pitchFamily="18" charset="0"/>
                        </a:rPr>
                        <m:t>+</m:t>
                      </m:r>
                      <m:r>
                        <a:rPr lang="ja-JP" altLang="en-US" sz="4000" i="1">
                          <a:latin typeface="Cambria Math" panose="02040503050406030204" pitchFamily="18" charset="0"/>
                        </a:rPr>
                        <m:t>𝑓</m:t>
                      </m:r>
                      <m:d>
                        <m:dPr>
                          <m:ctrlPr>
                            <a:rPr lang="ja-JP" altLang="en-US" sz="4000" i="1">
                              <a:latin typeface="Cambria Math" panose="02040503050406030204" pitchFamily="18" charset="0"/>
                            </a:rPr>
                          </m:ctrlPr>
                        </m:dPr>
                        <m:e>
                          <m:sSub>
                            <m:sSubPr>
                              <m:ctrlPr>
                                <a:rPr lang="ja-JP" altLang="en-US" sz="4000" i="1">
                                  <a:latin typeface="Cambria Math" panose="02040503050406030204" pitchFamily="18" charset="0"/>
                                </a:rPr>
                              </m:ctrlPr>
                            </m:sSubPr>
                            <m:e>
                              <m:r>
                                <a:rPr lang="ja-JP" altLang="en-US" sz="4000" i="1">
                                  <a:latin typeface="Cambria Math" panose="02040503050406030204" pitchFamily="18" charset="0"/>
                                </a:rPr>
                                <m:t>𝐵</m:t>
                              </m:r>
                            </m:e>
                            <m:sub>
                              <m:r>
                                <a:rPr lang="ja-JP" altLang="en-US" sz="4000" i="1">
                                  <a:latin typeface="Cambria Math" panose="02040503050406030204" pitchFamily="18" charset="0"/>
                                </a:rPr>
                                <m:t>𝑡</m:t>
                              </m:r>
                            </m:sub>
                          </m:sSub>
                        </m:e>
                      </m:d>
                      <m:r>
                        <a:rPr lang="ja-JP" altLang="en-US" sz="4000" i="0">
                          <a:latin typeface="Cambria Math" panose="02040503050406030204" pitchFamily="18" charset="0"/>
                        </a:rPr>
                        <m:t>−</m:t>
                      </m:r>
                      <m:sSub>
                        <m:sSubPr>
                          <m:ctrlPr>
                            <a:rPr lang="ja-JP" altLang="en-US" sz="4000" i="1">
                              <a:latin typeface="Cambria Math" panose="02040503050406030204" pitchFamily="18" charset="0"/>
                            </a:rPr>
                          </m:ctrlPr>
                        </m:sSubPr>
                        <m:e>
                          <m:r>
                            <a:rPr lang="ja-JP" altLang="en-US" sz="4000" i="1">
                              <a:latin typeface="Cambria Math" panose="02040503050406030204" pitchFamily="18" charset="0"/>
                            </a:rPr>
                            <m:t>𝐶</m:t>
                          </m:r>
                        </m:e>
                        <m:sub>
                          <m:r>
                            <a:rPr lang="ja-JP" altLang="en-US" sz="4000" i="1">
                              <a:latin typeface="Cambria Math" panose="02040503050406030204" pitchFamily="18" charset="0"/>
                            </a:rPr>
                            <m:t>𝑡</m:t>
                          </m:r>
                        </m:sub>
                      </m:sSub>
                    </m:oMath>
                  </m:oMathPara>
                </a14:m>
                <a:endParaRPr lang="ja-JP" altLang="en-US" sz="4000" dirty="0"/>
              </a:p>
            </p:txBody>
          </p:sp>
        </mc:Choice>
        <mc:Fallback>
          <p:sp>
            <p:nvSpPr>
              <p:cNvPr id="3" name="正方形/長方形 2">
                <a:extLst>
                  <a:ext uri="{FF2B5EF4-FFF2-40B4-BE49-F238E27FC236}">
                    <a16:creationId xmlns:a16="http://schemas.microsoft.com/office/drawing/2014/main" id="{38DD7047-FC60-41B9-B8E4-9A8EC0C94923}"/>
                  </a:ext>
                </a:extLst>
              </p:cNvPr>
              <p:cNvSpPr>
                <a:spLocks noRot="1" noChangeAspect="1" noMove="1" noResize="1" noEditPoints="1" noAdjustHandles="1" noChangeArrowheads="1" noChangeShapeType="1" noTextEdit="1"/>
              </p:cNvSpPr>
              <p:nvPr/>
            </p:nvSpPr>
            <p:spPr>
              <a:xfrm>
                <a:off x="2664727" y="1579983"/>
                <a:ext cx="5573064" cy="70788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87A10BD-65BF-4360-9B07-3DE49BBA13CB}"/>
              </a:ext>
            </a:extLst>
          </p:cNvPr>
          <p:cNvSpPr txBox="1"/>
          <p:nvPr/>
        </p:nvSpPr>
        <p:spPr>
          <a:xfrm>
            <a:off x="5238750" y="2377616"/>
            <a:ext cx="2007326" cy="523220"/>
          </a:xfrm>
          <a:prstGeom prst="rect">
            <a:avLst/>
          </a:prstGeom>
          <a:noFill/>
        </p:spPr>
        <p:txBody>
          <a:bodyPr wrap="square" rtlCol="0">
            <a:spAutoFit/>
          </a:bodyPr>
          <a:lstStyle/>
          <a:p>
            <a:pPr algn="ct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余剰生産</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C8A50462-1AF7-4FA5-B4C0-B93687569367}"/>
              </a:ext>
            </a:extLst>
          </p:cNvPr>
          <p:cNvSpPr txBox="1"/>
          <p:nvPr/>
        </p:nvSpPr>
        <p:spPr>
          <a:xfrm>
            <a:off x="211183" y="1618619"/>
            <a:ext cx="4014653" cy="523220"/>
          </a:xfrm>
          <a:prstGeom prst="rect">
            <a:avLst/>
          </a:prstGeom>
          <a:noFill/>
        </p:spPr>
        <p:txBody>
          <a:bodyPr wrap="square" rtlCol="0">
            <a:spAutoFit/>
          </a:bodyPr>
          <a:lstStyle/>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資源量の変化</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47AF3C4B-E268-454E-86B3-A1BB9840ABC3}"/>
              </a:ext>
            </a:extLst>
          </p:cNvPr>
          <p:cNvSpPr txBox="1"/>
          <p:nvPr/>
        </p:nvSpPr>
        <p:spPr>
          <a:xfrm>
            <a:off x="5365590" y="2990583"/>
            <a:ext cx="3760972" cy="523220"/>
          </a:xfrm>
          <a:prstGeom prst="rect">
            <a:avLst/>
          </a:prstGeom>
          <a:noFill/>
        </p:spPr>
        <p:txBody>
          <a:bodyPr wrap="square" rtlCol="0">
            <a:spAutoFit/>
          </a:bodyPr>
          <a:lstStyle/>
          <a:p>
            <a:pPr algn="ctr">
              <a:spcAft>
                <a:spcPts val="1800"/>
              </a:spcAft>
            </a:pPr>
            <a:r>
              <a:rPr lang="en-US" altLang="ja-JP"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成長</a:t>
            </a:r>
            <a:r>
              <a:rPr lang="en-US" altLang="ja-JP"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加入</a:t>
            </a:r>
            <a:r>
              <a:rPr lang="en-US" altLang="ja-JP"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自然死亡</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1FF0641B-F87D-4B24-8A6C-D64391B89D84}"/>
              </a:ext>
            </a:extLst>
          </p:cNvPr>
          <p:cNvSpPr txBox="1"/>
          <p:nvPr/>
        </p:nvSpPr>
        <p:spPr>
          <a:xfrm>
            <a:off x="438150" y="3957165"/>
            <a:ext cx="11608526" cy="2508379"/>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シンプルな個体群モデル</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個体群内の構造（年齢・成長・成熟）を無視する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800" dirty="0">
                <a:solidFill>
                  <a:schemeClr val="bg1"/>
                </a:solidFill>
                <a:latin typeface="HG丸ｺﾞｼｯｸM-PRO" panose="020F0600000000000000" pitchFamily="50" charset="-128"/>
                <a:ea typeface="HG丸ｺﾞｼｯｸM-PRO" panose="020F0600000000000000" pitchFamily="50" charset="-128"/>
              </a:rPr>
              <a:t>MSY</a:t>
            </a:r>
            <a:r>
              <a:rPr lang="ja-JP" altLang="en-US" sz="2800" dirty="0">
                <a:solidFill>
                  <a:schemeClr val="bg1"/>
                </a:solidFill>
                <a:latin typeface="HG丸ｺﾞｼｯｸM-PRO" panose="020F0600000000000000" pitchFamily="50" charset="-128"/>
                <a:ea typeface="HG丸ｺﾞｼｯｸM-PRO" panose="020F0600000000000000" pitchFamily="50" charset="-128"/>
              </a:rPr>
              <a:t>（最大持続可能漁獲量）の基礎となるモデル</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800" dirty="0">
                <a:solidFill>
                  <a:schemeClr val="bg1"/>
                </a:solidFill>
                <a:latin typeface="HG丸ｺﾞｼｯｸM-PRO" panose="020F0600000000000000" pitchFamily="50" charset="-128"/>
                <a:ea typeface="HG丸ｺﾞｼｯｸM-PRO" panose="020F0600000000000000" pitchFamily="50" charset="-128"/>
              </a:rPr>
              <a:t>2</a:t>
            </a:r>
            <a:r>
              <a:rPr lang="ja-JP" altLang="en-US" sz="2800" dirty="0">
                <a:solidFill>
                  <a:schemeClr val="bg1"/>
                </a:solidFill>
                <a:latin typeface="HG丸ｺﾞｼｯｸM-PRO" panose="020F0600000000000000" pitchFamily="50" charset="-128"/>
                <a:ea typeface="HG丸ｺﾞｼｯｸM-PRO" panose="020F0600000000000000" pitchFamily="50" charset="-128"/>
              </a:rPr>
              <a:t>系・</a:t>
            </a:r>
            <a:r>
              <a:rPr lang="en-US" altLang="ja-JP" sz="2800" dirty="0">
                <a:solidFill>
                  <a:schemeClr val="bg1"/>
                </a:solidFill>
                <a:latin typeface="HG丸ｺﾞｼｯｸM-PRO" panose="020F0600000000000000" pitchFamily="50" charset="-128"/>
                <a:ea typeface="HG丸ｺﾞｼｯｸM-PRO" panose="020F0600000000000000" pitchFamily="50" charset="-128"/>
              </a:rPr>
              <a:t>3</a:t>
            </a:r>
            <a:r>
              <a:rPr lang="ja-JP" altLang="en-US" sz="2800" dirty="0">
                <a:solidFill>
                  <a:schemeClr val="bg1"/>
                </a:solidFill>
                <a:latin typeface="HG丸ｺﾞｼｯｸM-PRO" panose="020F0600000000000000" pitchFamily="50" charset="-128"/>
                <a:ea typeface="HG丸ｺﾞｼｯｸM-PRO" panose="020F0600000000000000" pitchFamily="50" charset="-128"/>
              </a:rPr>
              <a:t>系ルールの</a:t>
            </a:r>
            <a:r>
              <a:rPr lang="en-US" altLang="ja-JP" sz="2800" dirty="0">
                <a:solidFill>
                  <a:schemeClr val="bg1"/>
                </a:solidFill>
                <a:latin typeface="HG丸ｺﾞｼｯｸM-PRO" panose="020F0600000000000000" pitchFamily="50" charset="-128"/>
                <a:ea typeface="HG丸ｺﾞｼｯｸM-PRO" panose="020F0600000000000000" pitchFamily="50" charset="-128"/>
              </a:rPr>
              <a:t>MSE</a:t>
            </a:r>
            <a:r>
              <a:rPr lang="ja-JP" altLang="en-US" sz="2800" dirty="0">
                <a:solidFill>
                  <a:schemeClr val="bg1"/>
                </a:solidFill>
                <a:latin typeface="HG丸ｺﾞｼｯｸM-PRO" panose="020F0600000000000000" pitchFamily="50" charset="-128"/>
                <a:ea typeface="HG丸ｺﾞｼｯｸM-PRO" panose="020F0600000000000000" pitchFamily="50" charset="-128"/>
              </a:rPr>
              <a:t>に使用されている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08582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F49C85-0F78-4708-86FC-B6FFB9CB86F1}"/>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err="1">
                <a:solidFill>
                  <a:schemeClr val="bg1"/>
                </a:solidFill>
              </a:rPr>
              <a:t>Scheffer</a:t>
            </a:r>
            <a:r>
              <a:rPr lang="ja-JP" altLang="en-US" dirty="0">
                <a:solidFill>
                  <a:schemeClr val="bg1"/>
                </a:solidFill>
              </a:rPr>
              <a:t> </a:t>
            </a:r>
            <a:r>
              <a:rPr lang="en-US" altLang="ja-JP" dirty="0">
                <a:solidFill>
                  <a:schemeClr val="bg1"/>
                </a:solidFill>
              </a:rPr>
              <a:t>model</a:t>
            </a:r>
            <a:r>
              <a:rPr lang="ja-JP" altLang="en-US" dirty="0">
                <a:solidFill>
                  <a:schemeClr val="bg1"/>
                </a:solidFill>
              </a:rPr>
              <a:t>と</a:t>
            </a:r>
            <a:r>
              <a:rPr lang="en-US" altLang="ja-JP" dirty="0">
                <a:solidFill>
                  <a:schemeClr val="bg1"/>
                </a:solidFill>
              </a:rPr>
              <a:t>Fox model</a:t>
            </a:r>
            <a:endParaRPr lang="ja-JP" altLang="en-US" dirty="0">
              <a:solidFill>
                <a:schemeClr val="bg1"/>
              </a:solidFill>
            </a:endParaRPr>
          </a:p>
        </p:txBody>
      </p:sp>
      <p:grpSp>
        <p:nvGrpSpPr>
          <p:cNvPr id="40" name="グループ化 39">
            <a:extLst>
              <a:ext uri="{FF2B5EF4-FFF2-40B4-BE49-F238E27FC236}">
                <a16:creationId xmlns:a16="http://schemas.microsoft.com/office/drawing/2014/main" id="{5CF59CDC-11D2-4732-8239-F132774F04BE}"/>
              </a:ext>
            </a:extLst>
          </p:cNvPr>
          <p:cNvGrpSpPr/>
          <p:nvPr/>
        </p:nvGrpSpPr>
        <p:grpSpPr>
          <a:xfrm>
            <a:off x="2855510" y="2519672"/>
            <a:ext cx="6489618" cy="4088441"/>
            <a:chOff x="3402013" y="1863725"/>
            <a:chExt cx="3605212" cy="2101850"/>
          </a:xfrm>
        </p:grpSpPr>
        <p:sp>
          <p:nvSpPr>
            <p:cNvPr id="6" name="AutoShape 3">
              <a:extLst>
                <a:ext uri="{FF2B5EF4-FFF2-40B4-BE49-F238E27FC236}">
                  <a16:creationId xmlns:a16="http://schemas.microsoft.com/office/drawing/2014/main" id="{57EA611D-F586-4E86-BF3F-C959C6205B1A}"/>
                </a:ext>
              </a:extLst>
            </p:cNvPr>
            <p:cNvSpPr>
              <a:spLocks noChangeAspect="1" noChangeArrowheads="1" noTextEdit="1"/>
            </p:cNvSpPr>
            <p:nvPr/>
          </p:nvSpPr>
          <p:spPr bwMode="auto">
            <a:xfrm>
              <a:off x="3402013" y="1863725"/>
              <a:ext cx="36052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Rectangle 5">
              <a:extLst>
                <a:ext uri="{FF2B5EF4-FFF2-40B4-BE49-F238E27FC236}">
                  <a16:creationId xmlns:a16="http://schemas.microsoft.com/office/drawing/2014/main" id="{D1B07985-6822-4F8A-9E53-B5C96F7CADDB}"/>
                </a:ext>
              </a:extLst>
            </p:cNvPr>
            <p:cNvSpPr>
              <a:spLocks noChangeArrowheads="1"/>
            </p:cNvSpPr>
            <p:nvPr/>
          </p:nvSpPr>
          <p:spPr bwMode="auto">
            <a:xfrm>
              <a:off x="3402013" y="1863725"/>
              <a:ext cx="3600450" cy="20907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dirty="0"/>
            </a:p>
          </p:txBody>
        </p:sp>
        <p:sp>
          <p:nvSpPr>
            <p:cNvPr id="8" name="Freeform 6">
              <a:extLst>
                <a:ext uri="{FF2B5EF4-FFF2-40B4-BE49-F238E27FC236}">
                  <a16:creationId xmlns:a16="http://schemas.microsoft.com/office/drawing/2014/main" id="{B65ACB83-53E3-4E72-B7F4-0EE2BF874F7C}"/>
                </a:ext>
              </a:extLst>
            </p:cNvPr>
            <p:cNvSpPr>
              <a:spLocks/>
            </p:cNvSpPr>
            <p:nvPr/>
          </p:nvSpPr>
          <p:spPr bwMode="auto">
            <a:xfrm>
              <a:off x="3835400" y="2232025"/>
              <a:ext cx="2887662" cy="1271588"/>
            </a:xfrm>
            <a:custGeom>
              <a:avLst/>
              <a:gdLst>
                <a:gd name="T0" fmla="*/ 7 w 712"/>
                <a:gd name="T1" fmla="*/ 208 h 314"/>
                <a:gd name="T2" fmla="*/ 21 w 712"/>
                <a:gd name="T3" fmla="*/ 190 h 314"/>
                <a:gd name="T4" fmla="*/ 36 w 712"/>
                <a:gd name="T5" fmla="*/ 172 h 314"/>
                <a:gd name="T6" fmla="*/ 50 w 712"/>
                <a:gd name="T7" fmla="*/ 155 h 314"/>
                <a:gd name="T8" fmla="*/ 64 w 712"/>
                <a:gd name="T9" fmla="*/ 139 h 314"/>
                <a:gd name="T10" fmla="*/ 79 w 712"/>
                <a:gd name="T11" fmla="*/ 124 h 314"/>
                <a:gd name="T12" fmla="*/ 93 w 712"/>
                <a:gd name="T13" fmla="*/ 110 h 314"/>
                <a:gd name="T14" fmla="*/ 108 w 712"/>
                <a:gd name="T15" fmla="*/ 97 h 314"/>
                <a:gd name="T16" fmla="*/ 122 w 712"/>
                <a:gd name="T17" fmla="*/ 84 h 314"/>
                <a:gd name="T18" fmla="*/ 136 w 712"/>
                <a:gd name="T19" fmla="*/ 73 h 314"/>
                <a:gd name="T20" fmla="*/ 151 w 712"/>
                <a:gd name="T21" fmla="*/ 62 h 314"/>
                <a:gd name="T22" fmla="*/ 165 w 712"/>
                <a:gd name="T23" fmla="*/ 52 h 314"/>
                <a:gd name="T24" fmla="*/ 179 w 712"/>
                <a:gd name="T25" fmla="*/ 43 h 314"/>
                <a:gd name="T26" fmla="*/ 194 w 712"/>
                <a:gd name="T27" fmla="*/ 35 h 314"/>
                <a:gd name="T28" fmla="*/ 208 w 712"/>
                <a:gd name="T29" fmla="*/ 27 h 314"/>
                <a:gd name="T30" fmla="*/ 223 w 712"/>
                <a:gd name="T31" fmla="*/ 21 h 314"/>
                <a:gd name="T32" fmla="*/ 237 w 712"/>
                <a:gd name="T33" fmla="*/ 15 h 314"/>
                <a:gd name="T34" fmla="*/ 251 w 712"/>
                <a:gd name="T35" fmla="*/ 11 h 314"/>
                <a:gd name="T36" fmla="*/ 266 w 712"/>
                <a:gd name="T37" fmla="*/ 7 h 314"/>
                <a:gd name="T38" fmla="*/ 280 w 712"/>
                <a:gd name="T39" fmla="*/ 4 h 314"/>
                <a:gd name="T40" fmla="*/ 295 w 712"/>
                <a:gd name="T41" fmla="*/ 2 h 314"/>
                <a:gd name="T42" fmla="*/ 309 w 712"/>
                <a:gd name="T43" fmla="*/ 0 h 314"/>
                <a:gd name="T44" fmla="*/ 323 w 712"/>
                <a:gd name="T45" fmla="*/ 0 h 314"/>
                <a:gd name="T46" fmla="*/ 338 w 712"/>
                <a:gd name="T47" fmla="*/ 0 h 314"/>
                <a:gd name="T48" fmla="*/ 352 w 712"/>
                <a:gd name="T49" fmla="*/ 2 h 314"/>
                <a:gd name="T50" fmla="*/ 366 w 712"/>
                <a:gd name="T51" fmla="*/ 4 h 314"/>
                <a:gd name="T52" fmla="*/ 381 w 712"/>
                <a:gd name="T53" fmla="*/ 7 h 314"/>
                <a:gd name="T54" fmla="*/ 395 w 712"/>
                <a:gd name="T55" fmla="*/ 11 h 314"/>
                <a:gd name="T56" fmla="*/ 410 w 712"/>
                <a:gd name="T57" fmla="*/ 15 h 314"/>
                <a:gd name="T58" fmla="*/ 424 w 712"/>
                <a:gd name="T59" fmla="*/ 21 h 314"/>
                <a:gd name="T60" fmla="*/ 438 w 712"/>
                <a:gd name="T61" fmla="*/ 27 h 314"/>
                <a:gd name="T62" fmla="*/ 453 w 712"/>
                <a:gd name="T63" fmla="*/ 35 h 314"/>
                <a:gd name="T64" fmla="*/ 467 w 712"/>
                <a:gd name="T65" fmla="*/ 43 h 314"/>
                <a:gd name="T66" fmla="*/ 482 w 712"/>
                <a:gd name="T67" fmla="*/ 52 h 314"/>
                <a:gd name="T68" fmla="*/ 496 w 712"/>
                <a:gd name="T69" fmla="*/ 62 h 314"/>
                <a:gd name="T70" fmla="*/ 510 w 712"/>
                <a:gd name="T71" fmla="*/ 73 h 314"/>
                <a:gd name="T72" fmla="*/ 525 w 712"/>
                <a:gd name="T73" fmla="*/ 84 h 314"/>
                <a:gd name="T74" fmla="*/ 539 w 712"/>
                <a:gd name="T75" fmla="*/ 97 h 314"/>
                <a:gd name="T76" fmla="*/ 553 w 712"/>
                <a:gd name="T77" fmla="*/ 110 h 314"/>
                <a:gd name="T78" fmla="*/ 568 w 712"/>
                <a:gd name="T79" fmla="*/ 124 h 314"/>
                <a:gd name="T80" fmla="*/ 582 w 712"/>
                <a:gd name="T81" fmla="*/ 139 h 314"/>
                <a:gd name="T82" fmla="*/ 597 w 712"/>
                <a:gd name="T83" fmla="*/ 155 h 314"/>
                <a:gd name="T84" fmla="*/ 611 w 712"/>
                <a:gd name="T85" fmla="*/ 172 h 314"/>
                <a:gd name="T86" fmla="*/ 625 w 712"/>
                <a:gd name="T87" fmla="*/ 190 h 314"/>
                <a:gd name="T88" fmla="*/ 640 w 712"/>
                <a:gd name="T89" fmla="*/ 208 h 314"/>
                <a:gd name="T90" fmla="*/ 654 w 712"/>
                <a:gd name="T91" fmla="*/ 228 h 314"/>
                <a:gd name="T92" fmla="*/ 669 w 712"/>
                <a:gd name="T93" fmla="*/ 248 h 314"/>
                <a:gd name="T94" fmla="*/ 683 w 712"/>
                <a:gd name="T95" fmla="*/ 269 h 314"/>
                <a:gd name="T96" fmla="*/ 697 w 712"/>
                <a:gd name="T97" fmla="*/ 291 h 314"/>
                <a:gd name="T98" fmla="*/ 712 w 712"/>
                <a:gd name="T99"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2" h="314">
                  <a:moveTo>
                    <a:pt x="0" y="218"/>
                  </a:moveTo>
                  <a:lnTo>
                    <a:pt x="7" y="208"/>
                  </a:lnTo>
                  <a:lnTo>
                    <a:pt x="14" y="199"/>
                  </a:lnTo>
                  <a:lnTo>
                    <a:pt x="21" y="190"/>
                  </a:lnTo>
                  <a:lnTo>
                    <a:pt x="28" y="181"/>
                  </a:lnTo>
                  <a:lnTo>
                    <a:pt x="36" y="172"/>
                  </a:lnTo>
                  <a:lnTo>
                    <a:pt x="43" y="164"/>
                  </a:lnTo>
                  <a:lnTo>
                    <a:pt x="50" y="155"/>
                  </a:lnTo>
                  <a:lnTo>
                    <a:pt x="57" y="147"/>
                  </a:lnTo>
                  <a:lnTo>
                    <a:pt x="64" y="139"/>
                  </a:lnTo>
                  <a:lnTo>
                    <a:pt x="72" y="132"/>
                  </a:lnTo>
                  <a:lnTo>
                    <a:pt x="79" y="124"/>
                  </a:lnTo>
                  <a:lnTo>
                    <a:pt x="86" y="117"/>
                  </a:lnTo>
                  <a:lnTo>
                    <a:pt x="93" y="110"/>
                  </a:lnTo>
                  <a:lnTo>
                    <a:pt x="100" y="103"/>
                  </a:lnTo>
                  <a:lnTo>
                    <a:pt x="108" y="97"/>
                  </a:lnTo>
                  <a:lnTo>
                    <a:pt x="115" y="90"/>
                  </a:lnTo>
                  <a:lnTo>
                    <a:pt x="122" y="84"/>
                  </a:lnTo>
                  <a:lnTo>
                    <a:pt x="129" y="78"/>
                  </a:lnTo>
                  <a:lnTo>
                    <a:pt x="136" y="73"/>
                  </a:lnTo>
                  <a:lnTo>
                    <a:pt x="144" y="67"/>
                  </a:lnTo>
                  <a:lnTo>
                    <a:pt x="151" y="62"/>
                  </a:lnTo>
                  <a:lnTo>
                    <a:pt x="158" y="57"/>
                  </a:lnTo>
                  <a:lnTo>
                    <a:pt x="165" y="52"/>
                  </a:lnTo>
                  <a:lnTo>
                    <a:pt x="172" y="47"/>
                  </a:lnTo>
                  <a:lnTo>
                    <a:pt x="179" y="43"/>
                  </a:lnTo>
                  <a:lnTo>
                    <a:pt x="187" y="39"/>
                  </a:lnTo>
                  <a:lnTo>
                    <a:pt x="194" y="35"/>
                  </a:lnTo>
                  <a:lnTo>
                    <a:pt x="201" y="31"/>
                  </a:lnTo>
                  <a:lnTo>
                    <a:pt x="208" y="27"/>
                  </a:lnTo>
                  <a:lnTo>
                    <a:pt x="215" y="24"/>
                  </a:lnTo>
                  <a:lnTo>
                    <a:pt x="223" y="21"/>
                  </a:lnTo>
                  <a:lnTo>
                    <a:pt x="230" y="18"/>
                  </a:lnTo>
                  <a:lnTo>
                    <a:pt x="237" y="15"/>
                  </a:lnTo>
                  <a:lnTo>
                    <a:pt x="244" y="13"/>
                  </a:lnTo>
                  <a:lnTo>
                    <a:pt x="251" y="11"/>
                  </a:lnTo>
                  <a:lnTo>
                    <a:pt x="259" y="9"/>
                  </a:lnTo>
                  <a:lnTo>
                    <a:pt x="266" y="7"/>
                  </a:lnTo>
                  <a:lnTo>
                    <a:pt x="273" y="5"/>
                  </a:lnTo>
                  <a:lnTo>
                    <a:pt x="280" y="4"/>
                  </a:lnTo>
                  <a:lnTo>
                    <a:pt x="287" y="2"/>
                  </a:lnTo>
                  <a:lnTo>
                    <a:pt x="295" y="2"/>
                  </a:lnTo>
                  <a:lnTo>
                    <a:pt x="302" y="1"/>
                  </a:lnTo>
                  <a:lnTo>
                    <a:pt x="309" y="0"/>
                  </a:lnTo>
                  <a:lnTo>
                    <a:pt x="316" y="0"/>
                  </a:lnTo>
                  <a:lnTo>
                    <a:pt x="323" y="0"/>
                  </a:lnTo>
                  <a:lnTo>
                    <a:pt x="331" y="0"/>
                  </a:lnTo>
                  <a:lnTo>
                    <a:pt x="338" y="0"/>
                  </a:lnTo>
                  <a:lnTo>
                    <a:pt x="345" y="1"/>
                  </a:lnTo>
                  <a:lnTo>
                    <a:pt x="352" y="2"/>
                  </a:lnTo>
                  <a:lnTo>
                    <a:pt x="359" y="2"/>
                  </a:lnTo>
                  <a:lnTo>
                    <a:pt x="366" y="4"/>
                  </a:lnTo>
                  <a:lnTo>
                    <a:pt x="374" y="5"/>
                  </a:lnTo>
                  <a:lnTo>
                    <a:pt x="381" y="7"/>
                  </a:lnTo>
                  <a:lnTo>
                    <a:pt x="388" y="9"/>
                  </a:lnTo>
                  <a:lnTo>
                    <a:pt x="395" y="11"/>
                  </a:lnTo>
                  <a:lnTo>
                    <a:pt x="402" y="13"/>
                  </a:lnTo>
                  <a:lnTo>
                    <a:pt x="410" y="15"/>
                  </a:lnTo>
                  <a:lnTo>
                    <a:pt x="417" y="18"/>
                  </a:lnTo>
                  <a:lnTo>
                    <a:pt x="424" y="21"/>
                  </a:lnTo>
                  <a:lnTo>
                    <a:pt x="431" y="24"/>
                  </a:lnTo>
                  <a:lnTo>
                    <a:pt x="438" y="27"/>
                  </a:lnTo>
                  <a:lnTo>
                    <a:pt x="446" y="31"/>
                  </a:lnTo>
                  <a:lnTo>
                    <a:pt x="453" y="35"/>
                  </a:lnTo>
                  <a:lnTo>
                    <a:pt x="460" y="39"/>
                  </a:lnTo>
                  <a:lnTo>
                    <a:pt x="467" y="43"/>
                  </a:lnTo>
                  <a:lnTo>
                    <a:pt x="474" y="47"/>
                  </a:lnTo>
                  <a:lnTo>
                    <a:pt x="482" y="52"/>
                  </a:lnTo>
                  <a:lnTo>
                    <a:pt x="489" y="57"/>
                  </a:lnTo>
                  <a:lnTo>
                    <a:pt x="496" y="62"/>
                  </a:lnTo>
                  <a:lnTo>
                    <a:pt x="503" y="67"/>
                  </a:lnTo>
                  <a:lnTo>
                    <a:pt x="510" y="73"/>
                  </a:lnTo>
                  <a:lnTo>
                    <a:pt x="518" y="78"/>
                  </a:lnTo>
                  <a:lnTo>
                    <a:pt x="525" y="84"/>
                  </a:lnTo>
                  <a:lnTo>
                    <a:pt x="532" y="90"/>
                  </a:lnTo>
                  <a:lnTo>
                    <a:pt x="539" y="97"/>
                  </a:lnTo>
                  <a:lnTo>
                    <a:pt x="546" y="103"/>
                  </a:lnTo>
                  <a:lnTo>
                    <a:pt x="553" y="110"/>
                  </a:lnTo>
                  <a:lnTo>
                    <a:pt x="561" y="117"/>
                  </a:lnTo>
                  <a:lnTo>
                    <a:pt x="568" y="124"/>
                  </a:lnTo>
                  <a:lnTo>
                    <a:pt x="575" y="132"/>
                  </a:lnTo>
                  <a:lnTo>
                    <a:pt x="582" y="139"/>
                  </a:lnTo>
                  <a:lnTo>
                    <a:pt x="589" y="147"/>
                  </a:lnTo>
                  <a:lnTo>
                    <a:pt x="597" y="155"/>
                  </a:lnTo>
                  <a:lnTo>
                    <a:pt x="604" y="164"/>
                  </a:lnTo>
                  <a:lnTo>
                    <a:pt x="611" y="172"/>
                  </a:lnTo>
                  <a:lnTo>
                    <a:pt x="618" y="181"/>
                  </a:lnTo>
                  <a:lnTo>
                    <a:pt x="625" y="190"/>
                  </a:lnTo>
                  <a:lnTo>
                    <a:pt x="633" y="199"/>
                  </a:lnTo>
                  <a:lnTo>
                    <a:pt x="640" y="208"/>
                  </a:lnTo>
                  <a:lnTo>
                    <a:pt x="647" y="218"/>
                  </a:lnTo>
                  <a:lnTo>
                    <a:pt x="654" y="228"/>
                  </a:lnTo>
                  <a:lnTo>
                    <a:pt x="661" y="238"/>
                  </a:lnTo>
                  <a:lnTo>
                    <a:pt x="669" y="248"/>
                  </a:lnTo>
                  <a:lnTo>
                    <a:pt x="676" y="259"/>
                  </a:lnTo>
                  <a:lnTo>
                    <a:pt x="683" y="269"/>
                  </a:lnTo>
                  <a:lnTo>
                    <a:pt x="690" y="280"/>
                  </a:lnTo>
                  <a:lnTo>
                    <a:pt x="697" y="291"/>
                  </a:lnTo>
                  <a:lnTo>
                    <a:pt x="705" y="302"/>
                  </a:lnTo>
                  <a:lnTo>
                    <a:pt x="712" y="314"/>
                  </a:lnTo>
                </a:path>
              </a:pathLst>
            </a:cu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Line 7">
              <a:extLst>
                <a:ext uri="{FF2B5EF4-FFF2-40B4-BE49-F238E27FC236}">
                  <a16:creationId xmlns:a16="http://schemas.microsoft.com/office/drawing/2014/main" id="{33326218-6495-4AD0-BDA0-D5EB7CFB9FED}"/>
                </a:ext>
              </a:extLst>
            </p:cNvPr>
            <p:cNvSpPr>
              <a:spLocks noChangeShapeType="1"/>
            </p:cNvSpPr>
            <p:nvPr/>
          </p:nvSpPr>
          <p:spPr bwMode="auto">
            <a:xfrm>
              <a:off x="3806825" y="3557588"/>
              <a:ext cx="2916237"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Line 8">
              <a:extLst>
                <a:ext uri="{FF2B5EF4-FFF2-40B4-BE49-F238E27FC236}">
                  <a16:creationId xmlns:a16="http://schemas.microsoft.com/office/drawing/2014/main" id="{EF671BA1-104E-45F4-8BBC-2A37E0E580F9}"/>
                </a:ext>
              </a:extLst>
            </p:cNvPr>
            <p:cNvSpPr>
              <a:spLocks noChangeShapeType="1"/>
            </p:cNvSpPr>
            <p:nvPr/>
          </p:nvSpPr>
          <p:spPr bwMode="auto">
            <a:xfrm>
              <a:off x="3806825"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Line 9">
              <a:extLst>
                <a:ext uri="{FF2B5EF4-FFF2-40B4-BE49-F238E27FC236}">
                  <a16:creationId xmlns:a16="http://schemas.microsoft.com/office/drawing/2014/main" id="{A17A8064-ACB9-41A2-A5E3-A4ED31C9D4A0}"/>
                </a:ext>
              </a:extLst>
            </p:cNvPr>
            <p:cNvSpPr>
              <a:spLocks noChangeShapeType="1"/>
            </p:cNvSpPr>
            <p:nvPr/>
          </p:nvSpPr>
          <p:spPr bwMode="auto">
            <a:xfrm>
              <a:off x="4387850"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Line 10">
              <a:extLst>
                <a:ext uri="{FF2B5EF4-FFF2-40B4-BE49-F238E27FC236}">
                  <a16:creationId xmlns:a16="http://schemas.microsoft.com/office/drawing/2014/main" id="{A3A8A0EF-22ED-4449-92DA-283D4AE07135}"/>
                </a:ext>
              </a:extLst>
            </p:cNvPr>
            <p:cNvSpPr>
              <a:spLocks noChangeShapeType="1"/>
            </p:cNvSpPr>
            <p:nvPr/>
          </p:nvSpPr>
          <p:spPr bwMode="auto">
            <a:xfrm>
              <a:off x="49704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Line 11">
              <a:extLst>
                <a:ext uri="{FF2B5EF4-FFF2-40B4-BE49-F238E27FC236}">
                  <a16:creationId xmlns:a16="http://schemas.microsoft.com/office/drawing/2014/main" id="{A554361A-A531-4613-9B6F-562E3156164F}"/>
                </a:ext>
              </a:extLst>
            </p:cNvPr>
            <p:cNvSpPr>
              <a:spLocks noChangeShapeType="1"/>
            </p:cNvSpPr>
            <p:nvPr/>
          </p:nvSpPr>
          <p:spPr bwMode="auto">
            <a:xfrm>
              <a:off x="55546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Line 12">
              <a:extLst>
                <a:ext uri="{FF2B5EF4-FFF2-40B4-BE49-F238E27FC236}">
                  <a16:creationId xmlns:a16="http://schemas.microsoft.com/office/drawing/2014/main" id="{C9E489CA-E367-4456-B8D9-805E7E8038EB}"/>
                </a:ext>
              </a:extLst>
            </p:cNvPr>
            <p:cNvSpPr>
              <a:spLocks noChangeShapeType="1"/>
            </p:cNvSpPr>
            <p:nvPr/>
          </p:nvSpPr>
          <p:spPr bwMode="auto">
            <a:xfrm>
              <a:off x="61388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Line 13">
              <a:extLst>
                <a:ext uri="{FF2B5EF4-FFF2-40B4-BE49-F238E27FC236}">
                  <a16:creationId xmlns:a16="http://schemas.microsoft.com/office/drawing/2014/main" id="{AC8CA6B7-1A4B-41A3-B6A0-30674CFF46A9}"/>
                </a:ext>
              </a:extLst>
            </p:cNvPr>
            <p:cNvSpPr>
              <a:spLocks noChangeShapeType="1"/>
            </p:cNvSpPr>
            <p:nvPr/>
          </p:nvSpPr>
          <p:spPr bwMode="auto">
            <a:xfrm>
              <a:off x="67230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Line 20">
              <a:extLst>
                <a:ext uri="{FF2B5EF4-FFF2-40B4-BE49-F238E27FC236}">
                  <a16:creationId xmlns:a16="http://schemas.microsoft.com/office/drawing/2014/main" id="{4D71957C-B08F-47D3-8FF0-27FB0D582485}"/>
                </a:ext>
              </a:extLst>
            </p:cNvPr>
            <p:cNvSpPr>
              <a:spLocks noChangeShapeType="1"/>
            </p:cNvSpPr>
            <p:nvPr/>
          </p:nvSpPr>
          <p:spPr bwMode="auto">
            <a:xfrm flipV="1">
              <a:off x="3717925" y="2232025"/>
              <a:ext cx="0" cy="1235075"/>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Line 21">
              <a:extLst>
                <a:ext uri="{FF2B5EF4-FFF2-40B4-BE49-F238E27FC236}">
                  <a16:creationId xmlns:a16="http://schemas.microsoft.com/office/drawing/2014/main" id="{18C5F5F9-C592-49FF-A3E7-C7AE652CE022}"/>
                </a:ext>
              </a:extLst>
            </p:cNvPr>
            <p:cNvSpPr>
              <a:spLocks noChangeShapeType="1"/>
            </p:cNvSpPr>
            <p:nvPr/>
          </p:nvSpPr>
          <p:spPr bwMode="auto">
            <a:xfrm flipH="1">
              <a:off x="3681413" y="346710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Line 22">
              <a:extLst>
                <a:ext uri="{FF2B5EF4-FFF2-40B4-BE49-F238E27FC236}">
                  <a16:creationId xmlns:a16="http://schemas.microsoft.com/office/drawing/2014/main" id="{33A04287-D785-439C-8129-D862F1010363}"/>
                </a:ext>
              </a:extLst>
            </p:cNvPr>
            <p:cNvSpPr>
              <a:spLocks noChangeShapeType="1"/>
            </p:cNvSpPr>
            <p:nvPr/>
          </p:nvSpPr>
          <p:spPr bwMode="auto">
            <a:xfrm flipH="1">
              <a:off x="3681413" y="3294063"/>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Line 23">
              <a:extLst>
                <a:ext uri="{FF2B5EF4-FFF2-40B4-BE49-F238E27FC236}">
                  <a16:creationId xmlns:a16="http://schemas.microsoft.com/office/drawing/2014/main" id="{AAB96C22-B263-4235-A31E-258068164EC4}"/>
                </a:ext>
              </a:extLst>
            </p:cNvPr>
            <p:cNvSpPr>
              <a:spLocks noChangeShapeType="1"/>
            </p:cNvSpPr>
            <p:nvPr/>
          </p:nvSpPr>
          <p:spPr bwMode="auto">
            <a:xfrm flipH="1">
              <a:off x="3681413" y="3114675"/>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Line 24">
              <a:extLst>
                <a:ext uri="{FF2B5EF4-FFF2-40B4-BE49-F238E27FC236}">
                  <a16:creationId xmlns:a16="http://schemas.microsoft.com/office/drawing/2014/main" id="{5DFCAA20-77D0-43AB-B70E-DF67722694FB}"/>
                </a:ext>
              </a:extLst>
            </p:cNvPr>
            <p:cNvSpPr>
              <a:spLocks noChangeShapeType="1"/>
            </p:cNvSpPr>
            <p:nvPr/>
          </p:nvSpPr>
          <p:spPr bwMode="auto">
            <a:xfrm flipH="1">
              <a:off x="3681413" y="2936875"/>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25">
              <a:extLst>
                <a:ext uri="{FF2B5EF4-FFF2-40B4-BE49-F238E27FC236}">
                  <a16:creationId xmlns:a16="http://schemas.microsoft.com/office/drawing/2014/main" id="{27A52ED8-116A-4C21-8752-763E0AEEA9CB}"/>
                </a:ext>
              </a:extLst>
            </p:cNvPr>
            <p:cNvSpPr>
              <a:spLocks noChangeShapeType="1"/>
            </p:cNvSpPr>
            <p:nvPr/>
          </p:nvSpPr>
          <p:spPr bwMode="auto">
            <a:xfrm flipH="1">
              <a:off x="3681413" y="276225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26">
              <a:extLst>
                <a:ext uri="{FF2B5EF4-FFF2-40B4-BE49-F238E27FC236}">
                  <a16:creationId xmlns:a16="http://schemas.microsoft.com/office/drawing/2014/main" id="{9CF58350-759C-470B-AC3D-89F88688CCB5}"/>
                </a:ext>
              </a:extLst>
            </p:cNvPr>
            <p:cNvSpPr>
              <a:spLocks noChangeShapeType="1"/>
            </p:cNvSpPr>
            <p:nvPr/>
          </p:nvSpPr>
          <p:spPr bwMode="auto">
            <a:xfrm flipH="1">
              <a:off x="3681413" y="258445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27">
              <a:extLst>
                <a:ext uri="{FF2B5EF4-FFF2-40B4-BE49-F238E27FC236}">
                  <a16:creationId xmlns:a16="http://schemas.microsoft.com/office/drawing/2014/main" id="{05FFC0DE-4148-4800-A17B-8A555136ACE0}"/>
                </a:ext>
              </a:extLst>
            </p:cNvPr>
            <p:cNvSpPr>
              <a:spLocks noChangeShapeType="1"/>
            </p:cNvSpPr>
            <p:nvPr/>
          </p:nvSpPr>
          <p:spPr bwMode="auto">
            <a:xfrm flipH="1">
              <a:off x="3681413" y="240665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28">
              <a:extLst>
                <a:ext uri="{FF2B5EF4-FFF2-40B4-BE49-F238E27FC236}">
                  <a16:creationId xmlns:a16="http://schemas.microsoft.com/office/drawing/2014/main" id="{25FC48AD-B8A5-4D02-BBBE-CEBC27C8941B}"/>
                </a:ext>
              </a:extLst>
            </p:cNvPr>
            <p:cNvSpPr>
              <a:spLocks noChangeShapeType="1"/>
            </p:cNvSpPr>
            <p:nvPr/>
          </p:nvSpPr>
          <p:spPr bwMode="auto">
            <a:xfrm flipH="1">
              <a:off x="3681413" y="2232025"/>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33">
              <a:extLst>
                <a:ext uri="{FF2B5EF4-FFF2-40B4-BE49-F238E27FC236}">
                  <a16:creationId xmlns:a16="http://schemas.microsoft.com/office/drawing/2014/main" id="{2A8A4B00-E3E6-4ECA-81CE-4FC733981516}"/>
                </a:ext>
              </a:extLst>
            </p:cNvPr>
            <p:cNvSpPr>
              <a:spLocks noChangeArrowheads="1"/>
            </p:cNvSpPr>
            <p:nvPr/>
          </p:nvSpPr>
          <p:spPr bwMode="auto">
            <a:xfrm>
              <a:off x="3717925" y="2179638"/>
              <a:ext cx="3117850" cy="1377950"/>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34">
              <a:extLst>
                <a:ext uri="{FF2B5EF4-FFF2-40B4-BE49-F238E27FC236}">
                  <a16:creationId xmlns:a16="http://schemas.microsoft.com/office/drawing/2014/main" id="{78C46375-ADD6-4EA1-8719-F1365A664840}"/>
                </a:ext>
              </a:extLst>
            </p:cNvPr>
            <p:cNvSpPr>
              <a:spLocks noChangeArrowheads="1"/>
            </p:cNvSpPr>
            <p:nvPr/>
          </p:nvSpPr>
          <p:spPr bwMode="auto">
            <a:xfrm rot="16200000">
              <a:off x="3007259" y="2772621"/>
              <a:ext cx="988917" cy="15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panose="020B0604020202020204" pitchFamily="34" charset="0"/>
                </a:rPr>
                <a:t>Surplus production</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
          <p:nvSpPr>
            <p:cNvPr id="37" name="Freeform 35">
              <a:extLst>
                <a:ext uri="{FF2B5EF4-FFF2-40B4-BE49-F238E27FC236}">
                  <a16:creationId xmlns:a16="http://schemas.microsoft.com/office/drawing/2014/main" id="{93970EFD-5183-4E94-98EB-C140EFEADD8A}"/>
                </a:ext>
              </a:extLst>
            </p:cNvPr>
            <p:cNvSpPr>
              <a:spLocks/>
            </p:cNvSpPr>
            <p:nvPr/>
          </p:nvSpPr>
          <p:spPr bwMode="auto">
            <a:xfrm>
              <a:off x="3863975" y="2232025"/>
              <a:ext cx="2859087" cy="1135063"/>
            </a:xfrm>
            <a:custGeom>
              <a:avLst/>
              <a:gdLst>
                <a:gd name="T0" fmla="*/ 7 w 705"/>
                <a:gd name="T1" fmla="*/ 168 h 280"/>
                <a:gd name="T2" fmla="*/ 21 w 705"/>
                <a:gd name="T3" fmla="*/ 136 h 280"/>
                <a:gd name="T4" fmla="*/ 36 w 705"/>
                <a:gd name="T5" fmla="*/ 111 h 280"/>
                <a:gd name="T6" fmla="*/ 50 w 705"/>
                <a:gd name="T7" fmla="*/ 90 h 280"/>
                <a:gd name="T8" fmla="*/ 65 w 705"/>
                <a:gd name="T9" fmla="*/ 73 h 280"/>
                <a:gd name="T10" fmla="*/ 79 w 705"/>
                <a:gd name="T11" fmla="*/ 59 h 280"/>
                <a:gd name="T12" fmla="*/ 93 w 705"/>
                <a:gd name="T13" fmla="*/ 46 h 280"/>
                <a:gd name="T14" fmla="*/ 108 w 705"/>
                <a:gd name="T15" fmla="*/ 36 h 280"/>
                <a:gd name="T16" fmla="*/ 122 w 705"/>
                <a:gd name="T17" fmla="*/ 27 h 280"/>
                <a:gd name="T18" fmla="*/ 137 w 705"/>
                <a:gd name="T19" fmla="*/ 20 h 280"/>
                <a:gd name="T20" fmla="*/ 151 w 705"/>
                <a:gd name="T21" fmla="*/ 14 h 280"/>
                <a:gd name="T22" fmla="*/ 165 w 705"/>
                <a:gd name="T23" fmla="*/ 9 h 280"/>
                <a:gd name="T24" fmla="*/ 180 w 705"/>
                <a:gd name="T25" fmla="*/ 5 h 280"/>
                <a:gd name="T26" fmla="*/ 194 w 705"/>
                <a:gd name="T27" fmla="*/ 3 h 280"/>
                <a:gd name="T28" fmla="*/ 208 w 705"/>
                <a:gd name="T29" fmla="*/ 1 h 280"/>
                <a:gd name="T30" fmla="*/ 223 w 705"/>
                <a:gd name="T31" fmla="*/ 0 h 280"/>
                <a:gd name="T32" fmla="*/ 237 w 705"/>
                <a:gd name="T33" fmla="*/ 0 h 280"/>
                <a:gd name="T34" fmla="*/ 252 w 705"/>
                <a:gd name="T35" fmla="*/ 1 h 280"/>
                <a:gd name="T36" fmla="*/ 266 w 705"/>
                <a:gd name="T37" fmla="*/ 2 h 280"/>
                <a:gd name="T38" fmla="*/ 280 w 705"/>
                <a:gd name="T39" fmla="*/ 4 h 280"/>
                <a:gd name="T40" fmla="*/ 295 w 705"/>
                <a:gd name="T41" fmla="*/ 7 h 280"/>
                <a:gd name="T42" fmla="*/ 309 w 705"/>
                <a:gd name="T43" fmla="*/ 10 h 280"/>
                <a:gd name="T44" fmla="*/ 324 w 705"/>
                <a:gd name="T45" fmla="*/ 15 h 280"/>
                <a:gd name="T46" fmla="*/ 338 w 705"/>
                <a:gd name="T47" fmla="*/ 19 h 280"/>
                <a:gd name="T48" fmla="*/ 352 w 705"/>
                <a:gd name="T49" fmla="*/ 24 h 280"/>
                <a:gd name="T50" fmla="*/ 367 w 705"/>
                <a:gd name="T51" fmla="*/ 30 h 280"/>
                <a:gd name="T52" fmla="*/ 381 w 705"/>
                <a:gd name="T53" fmla="*/ 36 h 280"/>
                <a:gd name="T54" fmla="*/ 395 w 705"/>
                <a:gd name="T55" fmla="*/ 43 h 280"/>
                <a:gd name="T56" fmla="*/ 410 w 705"/>
                <a:gd name="T57" fmla="*/ 50 h 280"/>
                <a:gd name="T58" fmla="*/ 424 w 705"/>
                <a:gd name="T59" fmla="*/ 58 h 280"/>
                <a:gd name="T60" fmla="*/ 439 w 705"/>
                <a:gd name="T61" fmla="*/ 66 h 280"/>
                <a:gd name="T62" fmla="*/ 453 w 705"/>
                <a:gd name="T63" fmla="*/ 74 h 280"/>
                <a:gd name="T64" fmla="*/ 467 w 705"/>
                <a:gd name="T65" fmla="*/ 83 h 280"/>
                <a:gd name="T66" fmla="*/ 482 w 705"/>
                <a:gd name="T67" fmla="*/ 92 h 280"/>
                <a:gd name="T68" fmla="*/ 496 w 705"/>
                <a:gd name="T69" fmla="*/ 102 h 280"/>
                <a:gd name="T70" fmla="*/ 511 w 705"/>
                <a:gd name="T71" fmla="*/ 112 h 280"/>
                <a:gd name="T72" fmla="*/ 525 w 705"/>
                <a:gd name="T73" fmla="*/ 123 h 280"/>
                <a:gd name="T74" fmla="*/ 539 w 705"/>
                <a:gd name="T75" fmla="*/ 133 h 280"/>
                <a:gd name="T76" fmla="*/ 554 w 705"/>
                <a:gd name="T77" fmla="*/ 144 h 280"/>
                <a:gd name="T78" fmla="*/ 568 w 705"/>
                <a:gd name="T79" fmla="*/ 156 h 280"/>
                <a:gd name="T80" fmla="*/ 582 w 705"/>
                <a:gd name="T81" fmla="*/ 168 h 280"/>
                <a:gd name="T82" fmla="*/ 597 w 705"/>
                <a:gd name="T83" fmla="*/ 180 h 280"/>
                <a:gd name="T84" fmla="*/ 611 w 705"/>
                <a:gd name="T85" fmla="*/ 192 h 280"/>
                <a:gd name="T86" fmla="*/ 626 w 705"/>
                <a:gd name="T87" fmla="*/ 205 h 280"/>
                <a:gd name="T88" fmla="*/ 640 w 705"/>
                <a:gd name="T89" fmla="*/ 218 h 280"/>
                <a:gd name="T90" fmla="*/ 654 w 705"/>
                <a:gd name="T91" fmla="*/ 231 h 280"/>
                <a:gd name="T92" fmla="*/ 669 w 705"/>
                <a:gd name="T93" fmla="*/ 245 h 280"/>
                <a:gd name="T94" fmla="*/ 683 w 705"/>
                <a:gd name="T95" fmla="*/ 259 h 280"/>
                <a:gd name="T96" fmla="*/ 698 w 705"/>
                <a:gd name="T97" fmla="*/ 27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5" h="280">
                  <a:moveTo>
                    <a:pt x="0" y="188"/>
                  </a:moveTo>
                  <a:lnTo>
                    <a:pt x="7" y="168"/>
                  </a:lnTo>
                  <a:lnTo>
                    <a:pt x="14" y="151"/>
                  </a:lnTo>
                  <a:lnTo>
                    <a:pt x="21" y="136"/>
                  </a:lnTo>
                  <a:lnTo>
                    <a:pt x="29" y="123"/>
                  </a:lnTo>
                  <a:lnTo>
                    <a:pt x="36" y="111"/>
                  </a:lnTo>
                  <a:lnTo>
                    <a:pt x="43" y="100"/>
                  </a:lnTo>
                  <a:lnTo>
                    <a:pt x="50" y="90"/>
                  </a:lnTo>
                  <a:lnTo>
                    <a:pt x="57" y="81"/>
                  </a:lnTo>
                  <a:lnTo>
                    <a:pt x="65" y="73"/>
                  </a:lnTo>
                  <a:lnTo>
                    <a:pt x="72" y="66"/>
                  </a:lnTo>
                  <a:lnTo>
                    <a:pt x="79" y="59"/>
                  </a:lnTo>
                  <a:lnTo>
                    <a:pt x="86" y="52"/>
                  </a:lnTo>
                  <a:lnTo>
                    <a:pt x="93" y="46"/>
                  </a:lnTo>
                  <a:lnTo>
                    <a:pt x="101" y="41"/>
                  </a:lnTo>
                  <a:lnTo>
                    <a:pt x="108" y="36"/>
                  </a:lnTo>
                  <a:lnTo>
                    <a:pt x="115" y="31"/>
                  </a:lnTo>
                  <a:lnTo>
                    <a:pt x="122" y="27"/>
                  </a:lnTo>
                  <a:lnTo>
                    <a:pt x="129" y="23"/>
                  </a:lnTo>
                  <a:lnTo>
                    <a:pt x="137" y="20"/>
                  </a:lnTo>
                  <a:lnTo>
                    <a:pt x="144" y="17"/>
                  </a:lnTo>
                  <a:lnTo>
                    <a:pt x="151" y="14"/>
                  </a:lnTo>
                  <a:lnTo>
                    <a:pt x="158" y="11"/>
                  </a:lnTo>
                  <a:lnTo>
                    <a:pt x="165" y="9"/>
                  </a:lnTo>
                  <a:lnTo>
                    <a:pt x="172" y="7"/>
                  </a:lnTo>
                  <a:lnTo>
                    <a:pt x="180" y="5"/>
                  </a:lnTo>
                  <a:lnTo>
                    <a:pt x="187" y="4"/>
                  </a:lnTo>
                  <a:lnTo>
                    <a:pt x="194" y="3"/>
                  </a:lnTo>
                  <a:lnTo>
                    <a:pt x="201" y="2"/>
                  </a:lnTo>
                  <a:lnTo>
                    <a:pt x="208" y="1"/>
                  </a:lnTo>
                  <a:lnTo>
                    <a:pt x="216" y="0"/>
                  </a:lnTo>
                  <a:lnTo>
                    <a:pt x="223" y="0"/>
                  </a:lnTo>
                  <a:lnTo>
                    <a:pt x="230" y="0"/>
                  </a:lnTo>
                  <a:lnTo>
                    <a:pt x="237" y="0"/>
                  </a:lnTo>
                  <a:lnTo>
                    <a:pt x="244" y="0"/>
                  </a:lnTo>
                  <a:lnTo>
                    <a:pt x="252" y="1"/>
                  </a:lnTo>
                  <a:lnTo>
                    <a:pt x="259" y="1"/>
                  </a:lnTo>
                  <a:lnTo>
                    <a:pt x="266" y="2"/>
                  </a:lnTo>
                  <a:lnTo>
                    <a:pt x="273" y="3"/>
                  </a:lnTo>
                  <a:lnTo>
                    <a:pt x="280" y="4"/>
                  </a:lnTo>
                  <a:lnTo>
                    <a:pt x="288" y="6"/>
                  </a:lnTo>
                  <a:lnTo>
                    <a:pt x="295" y="7"/>
                  </a:lnTo>
                  <a:lnTo>
                    <a:pt x="302" y="9"/>
                  </a:lnTo>
                  <a:lnTo>
                    <a:pt x="309" y="10"/>
                  </a:lnTo>
                  <a:lnTo>
                    <a:pt x="316" y="12"/>
                  </a:lnTo>
                  <a:lnTo>
                    <a:pt x="324" y="15"/>
                  </a:lnTo>
                  <a:lnTo>
                    <a:pt x="331" y="17"/>
                  </a:lnTo>
                  <a:lnTo>
                    <a:pt x="338" y="19"/>
                  </a:lnTo>
                  <a:lnTo>
                    <a:pt x="345" y="22"/>
                  </a:lnTo>
                  <a:lnTo>
                    <a:pt x="352" y="24"/>
                  </a:lnTo>
                  <a:lnTo>
                    <a:pt x="359" y="27"/>
                  </a:lnTo>
                  <a:lnTo>
                    <a:pt x="367" y="30"/>
                  </a:lnTo>
                  <a:lnTo>
                    <a:pt x="374" y="33"/>
                  </a:lnTo>
                  <a:lnTo>
                    <a:pt x="381" y="36"/>
                  </a:lnTo>
                  <a:lnTo>
                    <a:pt x="388" y="39"/>
                  </a:lnTo>
                  <a:lnTo>
                    <a:pt x="395" y="43"/>
                  </a:lnTo>
                  <a:lnTo>
                    <a:pt x="403" y="46"/>
                  </a:lnTo>
                  <a:lnTo>
                    <a:pt x="410" y="50"/>
                  </a:lnTo>
                  <a:lnTo>
                    <a:pt x="417" y="54"/>
                  </a:lnTo>
                  <a:lnTo>
                    <a:pt x="424" y="58"/>
                  </a:lnTo>
                  <a:lnTo>
                    <a:pt x="431" y="62"/>
                  </a:lnTo>
                  <a:lnTo>
                    <a:pt x="439" y="66"/>
                  </a:lnTo>
                  <a:lnTo>
                    <a:pt x="446" y="70"/>
                  </a:lnTo>
                  <a:lnTo>
                    <a:pt x="453" y="74"/>
                  </a:lnTo>
                  <a:lnTo>
                    <a:pt x="460" y="79"/>
                  </a:lnTo>
                  <a:lnTo>
                    <a:pt x="467" y="83"/>
                  </a:lnTo>
                  <a:lnTo>
                    <a:pt x="475" y="88"/>
                  </a:lnTo>
                  <a:lnTo>
                    <a:pt x="482" y="92"/>
                  </a:lnTo>
                  <a:lnTo>
                    <a:pt x="489" y="97"/>
                  </a:lnTo>
                  <a:lnTo>
                    <a:pt x="496" y="102"/>
                  </a:lnTo>
                  <a:lnTo>
                    <a:pt x="503" y="107"/>
                  </a:lnTo>
                  <a:lnTo>
                    <a:pt x="511" y="112"/>
                  </a:lnTo>
                  <a:lnTo>
                    <a:pt x="518" y="117"/>
                  </a:lnTo>
                  <a:lnTo>
                    <a:pt x="525" y="123"/>
                  </a:lnTo>
                  <a:lnTo>
                    <a:pt x="532" y="128"/>
                  </a:lnTo>
                  <a:lnTo>
                    <a:pt x="539" y="133"/>
                  </a:lnTo>
                  <a:lnTo>
                    <a:pt x="546" y="139"/>
                  </a:lnTo>
                  <a:lnTo>
                    <a:pt x="554" y="144"/>
                  </a:lnTo>
                  <a:lnTo>
                    <a:pt x="561" y="150"/>
                  </a:lnTo>
                  <a:lnTo>
                    <a:pt x="568" y="156"/>
                  </a:lnTo>
                  <a:lnTo>
                    <a:pt x="575" y="162"/>
                  </a:lnTo>
                  <a:lnTo>
                    <a:pt x="582" y="168"/>
                  </a:lnTo>
                  <a:lnTo>
                    <a:pt x="590" y="174"/>
                  </a:lnTo>
                  <a:lnTo>
                    <a:pt x="597" y="180"/>
                  </a:lnTo>
                  <a:lnTo>
                    <a:pt x="604" y="186"/>
                  </a:lnTo>
                  <a:lnTo>
                    <a:pt x="611" y="192"/>
                  </a:lnTo>
                  <a:lnTo>
                    <a:pt x="618" y="199"/>
                  </a:lnTo>
                  <a:lnTo>
                    <a:pt x="626" y="205"/>
                  </a:lnTo>
                  <a:lnTo>
                    <a:pt x="633" y="211"/>
                  </a:lnTo>
                  <a:lnTo>
                    <a:pt x="640" y="218"/>
                  </a:lnTo>
                  <a:lnTo>
                    <a:pt x="647" y="225"/>
                  </a:lnTo>
                  <a:lnTo>
                    <a:pt x="654" y="231"/>
                  </a:lnTo>
                  <a:lnTo>
                    <a:pt x="662" y="238"/>
                  </a:lnTo>
                  <a:lnTo>
                    <a:pt x="669" y="245"/>
                  </a:lnTo>
                  <a:lnTo>
                    <a:pt x="676" y="252"/>
                  </a:lnTo>
                  <a:lnTo>
                    <a:pt x="683" y="259"/>
                  </a:lnTo>
                  <a:lnTo>
                    <a:pt x="690" y="266"/>
                  </a:lnTo>
                  <a:lnTo>
                    <a:pt x="698" y="273"/>
                  </a:lnTo>
                  <a:lnTo>
                    <a:pt x="705" y="280"/>
                  </a:lnTo>
                </a:path>
              </a:pathLst>
            </a:custGeom>
            <a:noFill/>
            <a:ln w="38100"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Line 36">
              <a:extLst>
                <a:ext uri="{FF2B5EF4-FFF2-40B4-BE49-F238E27FC236}">
                  <a16:creationId xmlns:a16="http://schemas.microsoft.com/office/drawing/2014/main" id="{08AD9AE0-DEB1-43F7-AE46-9F024F73F6A2}"/>
                </a:ext>
              </a:extLst>
            </p:cNvPr>
            <p:cNvSpPr>
              <a:spLocks noChangeShapeType="1"/>
            </p:cNvSpPr>
            <p:nvPr/>
          </p:nvSpPr>
          <p:spPr bwMode="auto">
            <a:xfrm>
              <a:off x="3717925" y="3114675"/>
              <a:ext cx="3117850" cy="0"/>
            </a:xfrm>
            <a:prstGeom prst="line">
              <a:avLst/>
            </a:prstGeom>
            <a:noFill/>
            <a:ln w="7938" cap="rnd">
              <a:solidFill>
                <a:srgbClr val="BEBE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Rectangle 34">
              <a:extLst>
                <a:ext uri="{FF2B5EF4-FFF2-40B4-BE49-F238E27FC236}">
                  <a16:creationId xmlns:a16="http://schemas.microsoft.com/office/drawing/2014/main" id="{7A910819-96B9-4143-AB8E-2E623A75EB9D}"/>
                </a:ext>
              </a:extLst>
            </p:cNvPr>
            <p:cNvSpPr>
              <a:spLocks noChangeArrowheads="1"/>
            </p:cNvSpPr>
            <p:nvPr/>
          </p:nvSpPr>
          <p:spPr bwMode="auto">
            <a:xfrm>
              <a:off x="5019157" y="3656797"/>
              <a:ext cx="491570" cy="14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Arial" panose="020B0604020202020204" pitchFamily="34" charset="0"/>
                </a:rPr>
                <a:t>Biomass</a:t>
              </a:r>
              <a:endParaRPr kumimoji="0" lang="ja-JP" altLang="ja-JP" b="0" i="0" u="none" strike="noStrike" cap="none" normalizeH="0" baseline="0" dirty="0">
                <a:ln>
                  <a:noFill/>
                </a:ln>
                <a:solidFill>
                  <a:schemeClr val="tx1"/>
                </a:solidFill>
                <a:effectLst/>
                <a:latin typeface="Arial" panose="020B0604020202020204" pitchFamily="34" charset="0"/>
              </a:endParaRPr>
            </a:p>
          </p:txBody>
        </p:sp>
      </p:grpSp>
      <mc:AlternateContent xmlns:mc="http://schemas.openxmlformats.org/markup-compatibility/2006">
        <mc:Choice xmlns:a14="http://schemas.microsoft.com/office/drawing/2010/main" Requires="a14">
          <p:sp>
            <p:nvSpPr>
              <p:cNvPr id="66" name="正方形/長方形 65">
                <a:extLst>
                  <a:ext uri="{FF2B5EF4-FFF2-40B4-BE49-F238E27FC236}">
                    <a16:creationId xmlns:a16="http://schemas.microsoft.com/office/drawing/2014/main" id="{36B6BCA3-D1E1-4781-9A64-0E9BEE8D44FD}"/>
                  </a:ext>
                </a:extLst>
              </p:cNvPr>
              <p:cNvSpPr/>
              <p:nvPr/>
            </p:nvSpPr>
            <p:spPr>
              <a:xfrm>
                <a:off x="2211572" y="1378332"/>
                <a:ext cx="3202094" cy="92217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𝑓</m:t>
                          </m:r>
                        </m:e>
                      </m:acc>
                      <m:d>
                        <m:dPr>
                          <m:ctrlPr>
                            <a:rPr lang="ja-JP" altLang="en-US" sz="2400" i="1">
                              <a:latin typeface="Cambria Math" panose="02040503050406030204" pitchFamily="18" charset="0"/>
                            </a:rPr>
                          </m:ctrlPr>
                        </m:d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e>
                      </m:d>
                      <m:r>
                        <a:rPr lang="ja-JP" altLang="en-US" sz="2400" i="0">
                          <a:latin typeface="Cambria Math" panose="02040503050406030204" pitchFamily="18" charset="0"/>
                        </a:rPr>
                        <m:t>=</m:t>
                      </m:r>
                      <m:r>
                        <a:rPr lang="ja-JP" altLang="en-US" sz="2400" i="1">
                          <a:latin typeface="Cambria Math" panose="02040503050406030204" pitchFamily="18" charset="0"/>
                        </a:rPr>
                        <m:t>𝑟</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d>
                        <m:dPr>
                          <m:ctrlPr>
                            <a:rPr lang="ja-JP" altLang="en-US" sz="2400" i="1">
                              <a:latin typeface="Cambria Math" panose="02040503050406030204" pitchFamily="18" charset="0"/>
                            </a:rPr>
                          </m:ctrlPr>
                        </m:dPr>
                        <m:e>
                          <m:r>
                            <a:rPr lang="ja-JP" altLang="en-US" sz="2400" i="0">
                              <a:latin typeface="Cambria Math" panose="02040503050406030204" pitchFamily="18" charset="0"/>
                            </a:rPr>
                            <m:t>1−</m:t>
                          </m:r>
                          <m:f>
                            <m:fPr>
                              <m:ctrlPr>
                                <a:rPr lang="ja-JP" altLang="en-US" sz="2400" i="1">
                                  <a:latin typeface="Cambria Math" panose="02040503050406030204" pitchFamily="18" charset="0"/>
                                </a:rPr>
                              </m:ctrlPr>
                            </m:fPr>
                            <m:num>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num>
                            <m:den>
                              <m:r>
                                <a:rPr lang="ja-JP" altLang="en-US" sz="2400" i="1">
                                  <a:latin typeface="Cambria Math" panose="02040503050406030204" pitchFamily="18" charset="0"/>
                                </a:rPr>
                                <m:t>𝐾</m:t>
                              </m:r>
                            </m:den>
                          </m:f>
                        </m:e>
                      </m:d>
                    </m:oMath>
                  </m:oMathPara>
                </a14:m>
                <a:endParaRPr lang="ja-JP" altLang="en-US" sz="2400" dirty="0"/>
              </a:p>
            </p:txBody>
          </p:sp>
        </mc:Choice>
        <mc:Fallback>
          <p:sp>
            <p:nvSpPr>
              <p:cNvPr id="66" name="正方形/長方形 65">
                <a:extLst>
                  <a:ext uri="{FF2B5EF4-FFF2-40B4-BE49-F238E27FC236}">
                    <a16:creationId xmlns:a16="http://schemas.microsoft.com/office/drawing/2014/main" id="{36B6BCA3-D1E1-4781-9A64-0E9BEE8D44FD}"/>
                  </a:ext>
                </a:extLst>
              </p:cNvPr>
              <p:cNvSpPr>
                <a:spLocks noRot="1" noChangeAspect="1" noMove="1" noResize="1" noEditPoints="1" noAdjustHandles="1" noChangeArrowheads="1" noChangeShapeType="1" noTextEdit="1"/>
              </p:cNvSpPr>
              <p:nvPr/>
            </p:nvSpPr>
            <p:spPr>
              <a:xfrm>
                <a:off x="2211572" y="1378332"/>
                <a:ext cx="3202094" cy="922176"/>
              </a:xfrm>
              <a:prstGeom prst="rect">
                <a:avLst/>
              </a:prstGeom>
              <a:blipFill>
                <a:blip r:embed="rId2"/>
                <a:stretch>
                  <a:fillRect/>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0DBD5562-00C8-41C4-9B86-9242825CC011}"/>
              </a:ext>
            </a:extLst>
          </p:cNvPr>
          <p:cNvSpPr txBox="1"/>
          <p:nvPr/>
        </p:nvSpPr>
        <p:spPr>
          <a:xfrm>
            <a:off x="264345" y="1577810"/>
            <a:ext cx="1947227" cy="523220"/>
          </a:xfrm>
          <a:prstGeom prst="rect">
            <a:avLst/>
          </a:prstGeom>
          <a:noFill/>
        </p:spPr>
        <p:txBody>
          <a:bodyPr wrap="square" rtlCol="0">
            <a:spAutoFit/>
          </a:bodyPr>
          <a:lstStyle/>
          <a:p>
            <a:pPr algn="ctr">
              <a:spcAft>
                <a:spcPts val="1800"/>
              </a:spcAft>
            </a:pPr>
            <a:r>
              <a:rPr lang="en-US" altLang="ja-JP" sz="2800" dirty="0" err="1">
                <a:solidFill>
                  <a:schemeClr val="bg1"/>
                </a:solidFill>
                <a:latin typeface="HG丸ｺﾞｼｯｸM-PRO" panose="020F0600000000000000" pitchFamily="50" charset="-128"/>
                <a:ea typeface="HG丸ｺﾞｼｯｸM-PRO" panose="020F0600000000000000" pitchFamily="50" charset="-128"/>
              </a:rPr>
              <a:t>Scheffer</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68" name="正方形/長方形 67">
                <a:extLst>
                  <a:ext uri="{FF2B5EF4-FFF2-40B4-BE49-F238E27FC236}">
                    <a16:creationId xmlns:a16="http://schemas.microsoft.com/office/drawing/2014/main" id="{C7ABE076-F178-4EC1-916A-818973BB3DDF}"/>
                  </a:ext>
                </a:extLst>
              </p:cNvPr>
              <p:cNvSpPr/>
              <p:nvPr/>
            </p:nvSpPr>
            <p:spPr>
              <a:xfrm>
                <a:off x="7480855" y="1586312"/>
                <a:ext cx="4008149" cy="48244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𝑓</m:t>
                          </m:r>
                        </m:e>
                      </m:acc>
                      <m:d>
                        <m:dPr>
                          <m:ctrlPr>
                            <a:rPr lang="ja-JP" altLang="en-US" sz="2400" i="1">
                              <a:latin typeface="Cambria Math" panose="02040503050406030204" pitchFamily="18" charset="0"/>
                            </a:rPr>
                          </m:ctrlPr>
                        </m:d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e>
                      </m:d>
                      <m:r>
                        <a:rPr lang="en-US" altLang="ja-JP" sz="2400" b="0" i="1" smtClean="0">
                          <a:latin typeface="Cambria Math" panose="02040503050406030204" pitchFamily="18" charset="0"/>
                        </a:rPr>
                        <m:t>=</m:t>
                      </m:r>
                      <m:r>
                        <a:rPr lang="ja-JP" altLang="en-US" sz="2400" i="1" smtClean="0">
                          <a:latin typeface="Cambria Math" panose="02040503050406030204" pitchFamily="18" charset="0"/>
                        </a:rPr>
                        <m:t>𝑟</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d>
                        <m:dPr>
                          <m:ctrlPr>
                            <a:rPr lang="ja-JP" altLang="en-US" sz="2400" i="1">
                              <a:latin typeface="Cambria Math" panose="02040503050406030204" pitchFamily="18" charset="0"/>
                            </a:rPr>
                          </m:ctrlPr>
                        </m:dPr>
                        <m:e>
                          <m:func>
                            <m:funcPr>
                              <m:ctrlPr>
                                <a:rPr lang="ja-JP" altLang="en-US" sz="2400" i="1">
                                  <a:latin typeface="Cambria Math" panose="02040503050406030204" pitchFamily="18" charset="0"/>
                                </a:rPr>
                              </m:ctrlPr>
                            </m:funcPr>
                            <m:fName>
                              <m:r>
                                <m:rPr>
                                  <m:sty m:val="p"/>
                                </m:rPr>
                                <a:rPr lang="ja-JP" altLang="en-US" sz="2400" i="0">
                                  <a:latin typeface="Cambria Math" panose="02040503050406030204" pitchFamily="18" charset="0"/>
                                </a:rPr>
                                <m:t>log</m:t>
                              </m:r>
                            </m:fName>
                            <m:e>
                              <m:r>
                                <a:rPr lang="ja-JP" altLang="en-US" sz="2400" i="1">
                                  <a:latin typeface="Cambria Math" panose="02040503050406030204" pitchFamily="18" charset="0"/>
                                </a:rPr>
                                <m:t>𝐾</m:t>
                              </m:r>
                            </m:e>
                          </m:func>
                          <m:r>
                            <a:rPr lang="ja-JP" altLang="en-US" sz="2400" i="0">
                              <a:latin typeface="Cambria Math" panose="02040503050406030204" pitchFamily="18" charset="0"/>
                            </a:rPr>
                            <m:t>−</m:t>
                          </m:r>
                          <m:func>
                            <m:funcPr>
                              <m:ctrlPr>
                                <a:rPr lang="ja-JP" altLang="en-US" sz="2400" i="1">
                                  <a:latin typeface="Cambria Math" panose="02040503050406030204" pitchFamily="18" charset="0"/>
                                </a:rPr>
                              </m:ctrlPr>
                            </m:funcPr>
                            <m:fName>
                              <m:r>
                                <m:rPr>
                                  <m:sty m:val="p"/>
                                </m:rPr>
                                <a:rPr lang="ja-JP" altLang="en-US" sz="2400" i="0">
                                  <a:latin typeface="Cambria Math" panose="02040503050406030204" pitchFamily="18" charset="0"/>
                                </a:rPr>
                                <m:t>log</m:t>
                              </m:r>
                            </m:fName>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e>
                          </m:func>
                        </m:e>
                      </m:d>
                    </m:oMath>
                  </m:oMathPara>
                </a14:m>
                <a:endParaRPr lang="ja-JP" altLang="en-US" sz="2400" dirty="0"/>
              </a:p>
            </p:txBody>
          </p:sp>
        </mc:Choice>
        <mc:Fallback>
          <p:sp>
            <p:nvSpPr>
              <p:cNvPr id="68" name="正方形/長方形 67">
                <a:extLst>
                  <a:ext uri="{FF2B5EF4-FFF2-40B4-BE49-F238E27FC236}">
                    <a16:creationId xmlns:a16="http://schemas.microsoft.com/office/drawing/2014/main" id="{C7ABE076-F178-4EC1-916A-818973BB3DDF}"/>
                  </a:ext>
                </a:extLst>
              </p:cNvPr>
              <p:cNvSpPr>
                <a:spLocks noRot="1" noChangeAspect="1" noMove="1" noResize="1" noEditPoints="1" noAdjustHandles="1" noChangeArrowheads="1" noChangeShapeType="1" noTextEdit="1"/>
              </p:cNvSpPr>
              <p:nvPr/>
            </p:nvSpPr>
            <p:spPr>
              <a:xfrm>
                <a:off x="7480855" y="1586312"/>
                <a:ext cx="4008149" cy="482440"/>
              </a:xfrm>
              <a:prstGeom prst="rect">
                <a:avLst/>
              </a:prstGeom>
              <a:blipFill>
                <a:blip r:embed="rId3"/>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1BDE8E96-0D45-4567-BC77-A57D90267443}"/>
              </a:ext>
            </a:extLst>
          </p:cNvPr>
          <p:cNvSpPr txBox="1"/>
          <p:nvPr/>
        </p:nvSpPr>
        <p:spPr>
          <a:xfrm>
            <a:off x="5804722" y="1550958"/>
            <a:ext cx="1947227" cy="523220"/>
          </a:xfrm>
          <a:prstGeom prst="rect">
            <a:avLst/>
          </a:prstGeom>
          <a:noFill/>
        </p:spPr>
        <p:txBody>
          <a:bodyPr wrap="square" rtlCol="0">
            <a:spAutoFit/>
          </a:bodyPr>
          <a:lstStyle/>
          <a:p>
            <a:pPr algn="ctr">
              <a:spcAft>
                <a:spcPts val="1800"/>
              </a:spcAft>
            </a:pP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Fox</a:t>
            </a:r>
          </a:p>
        </p:txBody>
      </p:sp>
      <p:sp>
        <p:nvSpPr>
          <p:cNvPr id="70" name="テキスト ボックス 69">
            <a:extLst>
              <a:ext uri="{FF2B5EF4-FFF2-40B4-BE49-F238E27FC236}">
                <a16:creationId xmlns:a16="http://schemas.microsoft.com/office/drawing/2014/main" id="{2A344EB3-98D8-4BE4-9B8A-0F939CDB3D9B}"/>
              </a:ext>
            </a:extLst>
          </p:cNvPr>
          <p:cNvSpPr txBox="1"/>
          <p:nvPr/>
        </p:nvSpPr>
        <p:spPr>
          <a:xfrm>
            <a:off x="7480855" y="3336503"/>
            <a:ext cx="1197764" cy="369332"/>
          </a:xfrm>
          <a:prstGeom prst="rect">
            <a:avLst/>
          </a:prstGeom>
          <a:noFill/>
        </p:spPr>
        <p:txBody>
          <a:bodyPr wrap="none" rtlCol="0">
            <a:spAutoFit/>
          </a:bodyPr>
          <a:lstStyle/>
          <a:p>
            <a:r>
              <a:rPr kumimoji="1" lang="en-US" altLang="ja-JP" dirty="0" err="1"/>
              <a:t>Scheffer</a:t>
            </a:r>
            <a:endParaRPr kumimoji="1" lang="ja-JP" altLang="en-US" dirty="0"/>
          </a:p>
        </p:txBody>
      </p:sp>
      <p:sp>
        <p:nvSpPr>
          <p:cNvPr id="71" name="テキスト ボックス 70">
            <a:extLst>
              <a:ext uri="{FF2B5EF4-FFF2-40B4-BE49-F238E27FC236}">
                <a16:creationId xmlns:a16="http://schemas.microsoft.com/office/drawing/2014/main" id="{E9AB00FA-2CB5-4C97-A020-71A4127BFCA3}"/>
              </a:ext>
            </a:extLst>
          </p:cNvPr>
          <p:cNvSpPr txBox="1"/>
          <p:nvPr/>
        </p:nvSpPr>
        <p:spPr>
          <a:xfrm>
            <a:off x="3812619" y="3308399"/>
            <a:ext cx="733648" cy="369332"/>
          </a:xfrm>
          <a:prstGeom prst="rect">
            <a:avLst/>
          </a:prstGeom>
          <a:noFill/>
        </p:spPr>
        <p:txBody>
          <a:bodyPr wrap="square" rtlCol="0">
            <a:spAutoFit/>
          </a:bodyPr>
          <a:lstStyle/>
          <a:p>
            <a:r>
              <a:rPr kumimoji="1" lang="en-US" altLang="ja-JP" dirty="0">
                <a:solidFill>
                  <a:srgbClr val="FF0000"/>
                </a:solidFill>
              </a:rPr>
              <a:t>Fox</a:t>
            </a:r>
            <a:endParaRPr kumimoji="1" lang="ja-JP" altLang="en-US" dirty="0">
              <a:solidFill>
                <a:srgbClr val="FF0000"/>
              </a:solidFill>
            </a:endParaRPr>
          </a:p>
        </p:txBody>
      </p:sp>
      <p:sp>
        <p:nvSpPr>
          <p:cNvPr id="98" name="正方形/長方形 97">
            <a:extLst>
              <a:ext uri="{FF2B5EF4-FFF2-40B4-BE49-F238E27FC236}">
                <a16:creationId xmlns:a16="http://schemas.microsoft.com/office/drawing/2014/main" id="{1FF03FEC-9DC5-4E6C-B940-BF30A82AC6CE}"/>
              </a:ext>
            </a:extLst>
          </p:cNvPr>
          <p:cNvSpPr/>
          <p:nvPr/>
        </p:nvSpPr>
        <p:spPr>
          <a:xfrm>
            <a:off x="455027" y="2828835"/>
            <a:ext cx="2245486" cy="1200329"/>
          </a:xfrm>
          <a:prstGeom prst="rect">
            <a:avLst/>
          </a:prstGeom>
        </p:spPr>
        <p:txBody>
          <a:bodyPr wrap="square">
            <a:spAutoFit/>
          </a:bodyPr>
          <a:lstStyle/>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Bmsy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/2</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Fmsy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r</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/2</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MSY = </a:t>
            </a: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rK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/4</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p:txBody>
      </p:sp>
      <p:sp>
        <p:nvSpPr>
          <p:cNvPr id="99" name="正方形/長方形 98">
            <a:extLst>
              <a:ext uri="{FF2B5EF4-FFF2-40B4-BE49-F238E27FC236}">
                <a16:creationId xmlns:a16="http://schemas.microsoft.com/office/drawing/2014/main" id="{DF79FBB6-B0C2-492C-9504-EE586E185623}"/>
              </a:ext>
            </a:extLst>
          </p:cNvPr>
          <p:cNvSpPr/>
          <p:nvPr/>
        </p:nvSpPr>
        <p:spPr>
          <a:xfrm>
            <a:off x="9697921" y="2666674"/>
            <a:ext cx="2327589" cy="1200329"/>
          </a:xfrm>
          <a:prstGeom prst="rect">
            <a:avLst/>
          </a:prstGeom>
        </p:spPr>
        <p:txBody>
          <a:bodyPr wrap="square">
            <a:spAutoFit/>
          </a:bodyPr>
          <a:lstStyle/>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Bmsy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/e</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Fmsy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r</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MSY = </a:t>
            </a: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rK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e</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AFEF692A-0EFB-47E7-B1BB-3D490B4BADE7}"/>
              </a:ext>
            </a:extLst>
          </p:cNvPr>
          <p:cNvSpPr txBox="1"/>
          <p:nvPr/>
        </p:nvSpPr>
        <p:spPr>
          <a:xfrm>
            <a:off x="2211572" y="5645114"/>
            <a:ext cx="7880684" cy="954107"/>
          </a:xfrm>
          <a:prstGeom prst="rect">
            <a:avLst/>
          </a:prstGeom>
          <a:solidFill>
            <a:srgbClr val="FFCCCC"/>
          </a:solidFill>
        </p:spPr>
        <p:txBody>
          <a:bodyPr wrap="none" rtlCol="0">
            <a:spAutoFit/>
          </a:bodyPr>
          <a:lstStyle/>
          <a:p>
            <a:r>
              <a:rPr lang="en-US" altLang="ja-JP" sz="2800" dirty="0" err="1"/>
              <a:t>Scheffer</a:t>
            </a:r>
            <a:r>
              <a:rPr lang="ja-JP" altLang="en-US" sz="2800" dirty="0"/>
              <a:t>では</a:t>
            </a:r>
            <a:r>
              <a:rPr lang="en-US" altLang="ja-JP" sz="2800" dirty="0" err="1"/>
              <a:t>Bmsy</a:t>
            </a:r>
            <a:r>
              <a:rPr lang="ja-JP" altLang="en-US" sz="2800" dirty="0"/>
              <a:t>が</a:t>
            </a:r>
            <a:r>
              <a:rPr lang="en-US" altLang="ja-JP" sz="2800" dirty="0"/>
              <a:t>K</a:t>
            </a:r>
            <a:r>
              <a:rPr lang="ja-JP" altLang="en-US" sz="2800" dirty="0"/>
              <a:t>の半分だが、</a:t>
            </a:r>
            <a:r>
              <a:rPr kumimoji="1" lang="en-US" altLang="ja-JP" sz="2800" dirty="0"/>
              <a:t>Fox</a:t>
            </a:r>
            <a:r>
              <a:rPr kumimoji="1" lang="ja-JP" altLang="en-US" sz="2800" dirty="0"/>
              <a:t>では</a:t>
            </a:r>
            <a:r>
              <a:rPr kumimoji="1" lang="en-US" altLang="ja-JP" sz="2800" dirty="0"/>
              <a:t>37%</a:t>
            </a:r>
          </a:p>
          <a:p>
            <a:r>
              <a:rPr kumimoji="1" lang="en-US" altLang="ja-JP" sz="2800" dirty="0"/>
              <a:t>Fox</a:t>
            </a:r>
            <a:r>
              <a:rPr kumimoji="1" lang="ja-JP" altLang="en-US" sz="2800" dirty="0"/>
              <a:t>の方が最初の立ち上がりが急</a:t>
            </a:r>
          </a:p>
        </p:txBody>
      </p:sp>
    </p:spTree>
    <p:extLst>
      <p:ext uri="{BB962C8B-B14F-4D97-AF65-F5344CB8AC3E}">
        <p14:creationId xmlns:p14="http://schemas.microsoft.com/office/powerpoint/2010/main" val="11786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bg1"/>
                </a:solidFill>
                <a:latin typeface="HG丸ｺﾞｼｯｸM-PRO" panose="020F0600000000000000" pitchFamily="50" charset="-128"/>
                <a:ea typeface="HG丸ｺﾞｼｯｸM-PRO" panose="020F0600000000000000" pitchFamily="50" charset="-128"/>
              </a:rPr>
              <a:t>SAM</a:t>
            </a:r>
            <a:r>
              <a:rPr lang="ja-JP" altLang="en-US" sz="3200" dirty="0">
                <a:solidFill>
                  <a:schemeClr val="bg1"/>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4115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D5582F-7B5E-4585-B3A5-272D81571347}"/>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surplus_production.cpp</a:t>
            </a:r>
            <a:r>
              <a:rPr lang="ja-JP" altLang="en-US" dirty="0">
                <a:solidFill>
                  <a:schemeClr val="bg1"/>
                </a:solidFill>
              </a:rPr>
              <a:t>ファイル</a:t>
            </a:r>
          </a:p>
        </p:txBody>
      </p:sp>
      <p:sp>
        <p:nvSpPr>
          <p:cNvPr id="3" name="正方形/長方形 2">
            <a:extLst>
              <a:ext uri="{FF2B5EF4-FFF2-40B4-BE49-F238E27FC236}">
                <a16:creationId xmlns:a16="http://schemas.microsoft.com/office/drawing/2014/main" id="{CFAFA0F3-8D49-4A62-A2BE-8EE2BF6E57E3}"/>
              </a:ext>
            </a:extLst>
          </p:cNvPr>
          <p:cNvSpPr/>
          <p:nvPr/>
        </p:nvSpPr>
        <p:spPr>
          <a:xfrm>
            <a:off x="361319" y="1228397"/>
            <a:ext cx="11469362" cy="5324535"/>
          </a:xfrm>
          <a:prstGeom prst="rect">
            <a:avLst/>
          </a:prstGeom>
          <a:solidFill>
            <a:schemeClr val="bg1"/>
          </a:solidFill>
        </p:spPr>
        <p:txBody>
          <a:bodyPr wrap="square">
            <a:spAutoFit/>
          </a:bodyPr>
          <a:lstStyle/>
          <a:p>
            <a:r>
              <a:rPr lang="en-US" altLang="ja-JP" sz="2000" dirty="0"/>
              <a:t>Type </a:t>
            </a:r>
            <a:r>
              <a:rPr lang="en-US" altLang="ja-JP" sz="2000" dirty="0" err="1"/>
              <a:t>nll</a:t>
            </a:r>
            <a:r>
              <a:rPr lang="en-US" altLang="ja-JP" sz="2000" dirty="0"/>
              <a:t>=0;</a:t>
            </a:r>
          </a:p>
          <a:p>
            <a:r>
              <a:rPr lang="en-US" altLang="ja-JP" sz="2000" dirty="0"/>
              <a:t>  </a:t>
            </a:r>
          </a:p>
          <a:p>
            <a:r>
              <a:rPr lang="en-US" altLang="ja-JP" sz="2000" dirty="0"/>
              <a:t>  for(int </a:t>
            </a:r>
            <a:r>
              <a:rPr lang="en-US" altLang="ja-JP" sz="2000" dirty="0" err="1"/>
              <a:t>i</a:t>
            </a:r>
            <a:r>
              <a:rPr lang="en-US" altLang="ja-JP" sz="2000" dirty="0"/>
              <a:t>=1;i&lt;</a:t>
            </a:r>
            <a:r>
              <a:rPr lang="en-US" altLang="ja-JP" sz="2000" dirty="0" err="1"/>
              <a:t>Catch.size</a:t>
            </a:r>
            <a:r>
              <a:rPr lang="en-US" altLang="ja-JP" sz="2000" dirty="0"/>
              <a:t>();</a:t>
            </a:r>
            <a:r>
              <a:rPr lang="en-US" altLang="ja-JP" sz="2000" dirty="0" err="1"/>
              <a:t>i</a:t>
            </a:r>
            <a:r>
              <a:rPr lang="en-US" altLang="ja-JP" sz="2000" dirty="0"/>
              <a:t>++){ //Process likelihood</a:t>
            </a:r>
          </a:p>
          <a:p>
            <a:r>
              <a:rPr lang="en-US" altLang="ja-JP" sz="2000" dirty="0"/>
              <a:t>    Type </a:t>
            </a:r>
            <a:r>
              <a:rPr lang="en-US" altLang="ja-JP" sz="2000" dirty="0" err="1"/>
              <a:t>pred_SP</a:t>
            </a:r>
            <a:r>
              <a:rPr lang="en-US" altLang="ja-JP" sz="2000" dirty="0"/>
              <a:t> = 0;</a:t>
            </a:r>
          </a:p>
          <a:p>
            <a:r>
              <a:rPr lang="en-US" altLang="ja-JP" sz="2000" dirty="0"/>
              <a:t>    if(</a:t>
            </a:r>
            <a:r>
              <a:rPr lang="en-US" altLang="ja-JP" sz="2000" dirty="0" err="1"/>
              <a:t>SP_type</a:t>
            </a:r>
            <a:r>
              <a:rPr lang="en-US" altLang="ja-JP" sz="2000" dirty="0"/>
              <a:t>==0){ //</a:t>
            </a:r>
            <a:r>
              <a:rPr lang="en-US" altLang="ja-JP" sz="2000" dirty="0" err="1"/>
              <a:t>Scheffer</a:t>
            </a:r>
            <a:endParaRPr lang="en-US" altLang="ja-JP" sz="2000" dirty="0"/>
          </a:p>
          <a:p>
            <a:r>
              <a:rPr lang="en-US" altLang="ja-JP" sz="2000" dirty="0"/>
              <a:t>      </a:t>
            </a:r>
            <a:r>
              <a:rPr lang="en-US" altLang="ja-JP" sz="2000" dirty="0" err="1"/>
              <a:t>pred_SP</a:t>
            </a:r>
            <a:r>
              <a:rPr lang="en-US" altLang="ja-JP" sz="2000" dirty="0"/>
              <a:t> += r*B(i-1)*(1-B(i-1)/K);</a:t>
            </a:r>
          </a:p>
          <a:p>
            <a:r>
              <a:rPr lang="en-US" altLang="ja-JP" sz="2000" dirty="0"/>
              <a:t>    }else{ // Fox</a:t>
            </a:r>
          </a:p>
          <a:p>
            <a:r>
              <a:rPr lang="en-US" altLang="ja-JP" sz="2000" dirty="0"/>
              <a:t>      </a:t>
            </a:r>
            <a:r>
              <a:rPr lang="en-US" altLang="ja-JP" sz="2000" dirty="0" err="1"/>
              <a:t>pred_SP</a:t>
            </a:r>
            <a:r>
              <a:rPr lang="en-US" altLang="ja-JP" sz="2000" dirty="0"/>
              <a:t> += r*B(i-1)*(</a:t>
            </a:r>
            <a:r>
              <a:rPr lang="en-US" altLang="ja-JP" sz="2000" dirty="0" err="1"/>
              <a:t>log_K-log_B</a:t>
            </a:r>
            <a:r>
              <a:rPr lang="en-US" altLang="ja-JP" sz="2000" dirty="0"/>
              <a:t>(i-1));</a:t>
            </a:r>
          </a:p>
          <a:p>
            <a:r>
              <a:rPr lang="en-US" altLang="ja-JP" sz="2000" dirty="0"/>
              <a:t>    }</a:t>
            </a:r>
          </a:p>
          <a:p>
            <a:r>
              <a:rPr lang="en-US" altLang="ja-JP" sz="2000" dirty="0"/>
              <a:t>    </a:t>
            </a:r>
            <a:r>
              <a:rPr lang="en-US" altLang="ja-JP" sz="2000" dirty="0" err="1"/>
              <a:t>nll</a:t>
            </a:r>
            <a:r>
              <a:rPr lang="en-US" altLang="ja-JP" sz="2000" dirty="0"/>
              <a:t> -= </a:t>
            </a:r>
            <a:r>
              <a:rPr lang="en-US" altLang="ja-JP" sz="2000" dirty="0" err="1"/>
              <a:t>dnorm</a:t>
            </a:r>
            <a:r>
              <a:rPr lang="en-US" altLang="ja-JP" sz="2000" dirty="0"/>
              <a:t>(log(B(</a:t>
            </a:r>
            <a:r>
              <a:rPr lang="en-US" altLang="ja-JP" sz="2000" dirty="0" err="1"/>
              <a:t>i</a:t>
            </a:r>
            <a:r>
              <a:rPr lang="en-US" altLang="ja-JP" sz="2000" dirty="0"/>
              <a:t>)-B(i-1)+Catch(i-1)),log(</a:t>
            </a:r>
            <a:r>
              <a:rPr lang="en-US" altLang="ja-JP" sz="2000" dirty="0" err="1"/>
              <a:t>pred_SP</a:t>
            </a:r>
            <a:r>
              <a:rPr lang="en-US" altLang="ja-JP" sz="2000" dirty="0"/>
              <a:t>),</a:t>
            </a:r>
            <a:r>
              <a:rPr lang="en-US" altLang="ja-JP" sz="2000" dirty="0" err="1"/>
              <a:t>sigma_pro,true</a:t>
            </a:r>
            <a:r>
              <a:rPr lang="en-US" altLang="ja-JP" sz="2000" dirty="0"/>
              <a:t>);</a:t>
            </a:r>
          </a:p>
          <a:p>
            <a:r>
              <a:rPr lang="en-US" altLang="ja-JP" sz="2000" dirty="0"/>
              <a:t>  }</a:t>
            </a:r>
          </a:p>
          <a:p>
            <a:r>
              <a:rPr lang="en-US" altLang="ja-JP" sz="2000" dirty="0"/>
              <a:t> </a:t>
            </a:r>
          </a:p>
          <a:p>
            <a:r>
              <a:rPr lang="en-US" altLang="ja-JP" sz="2000" dirty="0"/>
              <a:t>  // observation likelihood</a:t>
            </a:r>
          </a:p>
          <a:p>
            <a:r>
              <a:rPr lang="en-US" altLang="ja-JP" sz="2000" dirty="0"/>
              <a:t>  </a:t>
            </a:r>
            <a:r>
              <a:rPr lang="en-US" altLang="ja-JP" sz="2000" dirty="0" err="1"/>
              <a:t>nll</a:t>
            </a:r>
            <a:r>
              <a:rPr lang="en-US" altLang="ja-JP" sz="2000" dirty="0"/>
              <a:t> -= sum(</a:t>
            </a:r>
            <a:r>
              <a:rPr lang="en-US" altLang="ja-JP" sz="2000" dirty="0" err="1"/>
              <a:t>dnorm</a:t>
            </a:r>
            <a:r>
              <a:rPr lang="en-US" altLang="ja-JP" sz="2000" dirty="0"/>
              <a:t>(log(</a:t>
            </a:r>
            <a:r>
              <a:rPr lang="en-US" altLang="ja-JP" sz="2000" dirty="0" err="1"/>
              <a:t>cpue</a:t>
            </a:r>
            <a:r>
              <a:rPr lang="en-US" altLang="ja-JP" sz="2000" dirty="0"/>
              <a:t>),</a:t>
            </a:r>
            <a:r>
              <a:rPr lang="en-US" altLang="ja-JP" sz="2000" dirty="0" err="1"/>
              <a:t>log_q+log_B,sigma_obs,true</a:t>
            </a:r>
            <a:r>
              <a:rPr lang="en-US" altLang="ja-JP" sz="2000" dirty="0"/>
              <a:t>));</a:t>
            </a:r>
          </a:p>
          <a:p>
            <a:r>
              <a:rPr lang="en-US" altLang="ja-JP" sz="2000" dirty="0"/>
              <a:t> </a:t>
            </a:r>
            <a:r>
              <a:rPr lang="ja-JP" altLang="en-US" sz="2000" dirty="0"/>
              <a:t> </a:t>
            </a:r>
            <a:endParaRPr lang="en-US" altLang="ja-JP" sz="2000" dirty="0"/>
          </a:p>
          <a:p>
            <a:r>
              <a:rPr lang="en-US" altLang="ja-JP" sz="2000" dirty="0"/>
              <a:t>  ADREPORT(B);</a:t>
            </a:r>
          </a:p>
          <a:p>
            <a:r>
              <a:rPr lang="en-US" altLang="ja-JP" sz="2000" dirty="0"/>
              <a:t>  return </a:t>
            </a:r>
            <a:r>
              <a:rPr lang="en-US" altLang="ja-JP" sz="2000" dirty="0" err="1"/>
              <a:t>nll</a:t>
            </a:r>
            <a:r>
              <a:rPr lang="en-US" altLang="ja-JP" sz="2000" dirty="0"/>
              <a:t>;</a:t>
            </a:r>
            <a:endParaRPr lang="ja-JP" altLang="en-US" sz="2000" dirty="0"/>
          </a:p>
        </p:txBody>
      </p:sp>
      <p:sp>
        <p:nvSpPr>
          <p:cNvPr id="4" name="テキスト ボックス 3">
            <a:extLst>
              <a:ext uri="{FF2B5EF4-FFF2-40B4-BE49-F238E27FC236}">
                <a16:creationId xmlns:a16="http://schemas.microsoft.com/office/drawing/2014/main" id="{A82CFA74-62AE-4000-9A57-E10F32829B70}"/>
              </a:ext>
            </a:extLst>
          </p:cNvPr>
          <p:cNvSpPr txBox="1"/>
          <p:nvPr/>
        </p:nvSpPr>
        <p:spPr>
          <a:xfrm>
            <a:off x="8100518" y="4345264"/>
            <a:ext cx="2339102" cy="461665"/>
          </a:xfrm>
          <a:prstGeom prst="rect">
            <a:avLst/>
          </a:prstGeom>
          <a:noFill/>
        </p:spPr>
        <p:txBody>
          <a:bodyPr wrap="none" rtlCol="0">
            <a:spAutoFit/>
          </a:bodyPr>
          <a:lstStyle/>
          <a:p>
            <a:r>
              <a:rPr lang="ja-JP" altLang="en-US" sz="2400" dirty="0">
                <a:solidFill>
                  <a:srgbClr val="0000FF"/>
                </a:solidFill>
              </a:rPr>
              <a:t>過程誤差の尤度</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DC9DE960-B268-4557-8E40-7141495E1E6C}"/>
              </a:ext>
            </a:extLst>
          </p:cNvPr>
          <p:cNvSpPr txBox="1"/>
          <p:nvPr/>
        </p:nvSpPr>
        <p:spPr>
          <a:xfrm>
            <a:off x="4342214" y="4806929"/>
            <a:ext cx="5480988" cy="461665"/>
          </a:xfrm>
          <a:prstGeom prst="rect">
            <a:avLst/>
          </a:prstGeom>
          <a:noFill/>
        </p:spPr>
        <p:txBody>
          <a:bodyPr wrap="none" rtlCol="0">
            <a:spAutoFit/>
          </a:bodyPr>
          <a:lstStyle/>
          <a:p>
            <a:r>
              <a:rPr lang="ja-JP" altLang="en-US" sz="2400" dirty="0">
                <a:solidFill>
                  <a:srgbClr val="0000FF"/>
                </a:solidFill>
              </a:rPr>
              <a:t>観察誤差の尤度（</a:t>
            </a:r>
            <a:r>
              <a:rPr lang="en-US" altLang="ja-JP" sz="2400" dirty="0">
                <a:solidFill>
                  <a:srgbClr val="0000FF"/>
                </a:solidFill>
              </a:rPr>
              <a:t>CPUE</a:t>
            </a:r>
            <a:r>
              <a:rPr lang="ja-JP" altLang="en-US" sz="2400" dirty="0">
                <a:solidFill>
                  <a:srgbClr val="0000FF"/>
                </a:solidFill>
              </a:rPr>
              <a:t>の当てはまり）</a:t>
            </a:r>
            <a:endParaRPr kumimoji="1" lang="ja-JP" altLang="en-US" sz="2400" dirty="0">
              <a:solidFill>
                <a:srgbClr val="0000FF"/>
              </a:solidFill>
            </a:endParaRPr>
          </a:p>
        </p:txBody>
      </p:sp>
      <p:sp>
        <p:nvSpPr>
          <p:cNvPr id="6" name="テキスト ボックス 5">
            <a:extLst>
              <a:ext uri="{FF2B5EF4-FFF2-40B4-BE49-F238E27FC236}">
                <a16:creationId xmlns:a16="http://schemas.microsoft.com/office/drawing/2014/main" id="{41821742-508F-4D14-A494-8882390FBC25}"/>
              </a:ext>
            </a:extLst>
          </p:cNvPr>
          <p:cNvSpPr txBox="1"/>
          <p:nvPr/>
        </p:nvSpPr>
        <p:spPr>
          <a:xfrm>
            <a:off x="8720749" y="3075607"/>
            <a:ext cx="2646878" cy="461665"/>
          </a:xfrm>
          <a:prstGeom prst="rect">
            <a:avLst/>
          </a:prstGeom>
          <a:noFill/>
        </p:spPr>
        <p:txBody>
          <a:bodyPr wrap="none" rtlCol="0">
            <a:spAutoFit/>
          </a:bodyPr>
          <a:lstStyle/>
          <a:p>
            <a:r>
              <a:rPr lang="ja-JP" altLang="en-US" sz="2400" dirty="0">
                <a:solidFill>
                  <a:srgbClr val="0000FF"/>
                </a:solidFill>
              </a:rPr>
              <a:t>前年からの予測値</a:t>
            </a:r>
            <a:endParaRPr kumimoji="1" lang="ja-JP" altLang="en-US" sz="2400" dirty="0">
              <a:solidFill>
                <a:srgbClr val="0000FF"/>
              </a:solidFill>
            </a:endParaRPr>
          </a:p>
        </p:txBody>
      </p:sp>
      <p:sp>
        <p:nvSpPr>
          <p:cNvPr id="10" name="右中かっこ 9">
            <a:extLst>
              <a:ext uri="{FF2B5EF4-FFF2-40B4-BE49-F238E27FC236}">
                <a16:creationId xmlns:a16="http://schemas.microsoft.com/office/drawing/2014/main" id="{172D47B5-6D27-440F-969A-67216A82B9D5}"/>
              </a:ext>
            </a:extLst>
          </p:cNvPr>
          <p:cNvSpPr/>
          <p:nvPr/>
        </p:nvSpPr>
        <p:spPr>
          <a:xfrm>
            <a:off x="8272631" y="2815088"/>
            <a:ext cx="267746" cy="1023265"/>
          </a:xfrm>
          <a:prstGeom prst="rightBrace">
            <a:avLst>
              <a:gd name="adj1" fmla="val 28333"/>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A0B24E11-ACF8-4585-9137-28C88C6C62EF}"/>
              </a:ext>
            </a:extLst>
          </p:cNvPr>
          <p:cNvGrpSpPr/>
          <p:nvPr/>
        </p:nvGrpSpPr>
        <p:grpSpPr>
          <a:xfrm>
            <a:off x="2626743" y="5826847"/>
            <a:ext cx="5398669" cy="726085"/>
            <a:chOff x="2626743" y="5826847"/>
            <a:chExt cx="5398669" cy="726085"/>
          </a:xfrm>
        </p:grpSpPr>
        <p:sp>
          <p:nvSpPr>
            <p:cNvPr id="12" name="テキスト ボックス 11">
              <a:extLst>
                <a:ext uri="{FF2B5EF4-FFF2-40B4-BE49-F238E27FC236}">
                  <a16:creationId xmlns:a16="http://schemas.microsoft.com/office/drawing/2014/main" id="{2D8E699B-071E-4F49-99C0-9BED56D038AE}"/>
                </a:ext>
              </a:extLst>
            </p:cNvPr>
            <p:cNvSpPr txBox="1"/>
            <p:nvPr/>
          </p:nvSpPr>
          <p:spPr>
            <a:xfrm>
              <a:off x="4166587" y="5826847"/>
              <a:ext cx="3858825" cy="726085"/>
            </a:xfrm>
            <a:prstGeom prst="rect">
              <a:avLst/>
            </a:prstGeom>
            <a:noFill/>
          </p:spPr>
          <p:txBody>
            <a:bodyPr wrap="square" rtlCol="0">
              <a:spAutoFit/>
            </a:bodyPr>
            <a:lstStyle/>
            <a:p>
              <a:r>
                <a:rPr lang="ja-JP" altLang="en-US" sz="2400" dirty="0">
                  <a:solidFill>
                    <a:srgbClr val="FF0000"/>
                  </a:solidFill>
                </a:rPr>
                <a:t>推定値や</a:t>
              </a:r>
              <a:r>
                <a:rPr lang="en-US" altLang="ja-JP" sz="2400" dirty="0">
                  <a:solidFill>
                    <a:srgbClr val="FF0000"/>
                  </a:solidFill>
                </a:rPr>
                <a:t>SE</a:t>
              </a:r>
              <a:r>
                <a:rPr lang="ja-JP" altLang="en-US" sz="2400" dirty="0">
                  <a:solidFill>
                    <a:srgbClr val="FF0000"/>
                  </a:solidFill>
                </a:rPr>
                <a:t>を知りたい</a:t>
              </a:r>
              <a:r>
                <a:rPr lang="en-US" altLang="ja-JP" sz="2400" dirty="0">
                  <a:solidFill>
                    <a:srgbClr val="FF0000"/>
                  </a:solidFill>
                </a:rPr>
                <a:t>Derived parameter</a:t>
              </a:r>
              <a:endParaRPr kumimoji="1" lang="en-US" altLang="ja-JP" sz="2400" dirty="0">
                <a:solidFill>
                  <a:srgbClr val="FF0000"/>
                </a:solidFill>
              </a:endParaRPr>
            </a:p>
          </p:txBody>
        </p:sp>
        <p:cxnSp>
          <p:nvCxnSpPr>
            <p:cNvPr id="13" name="直線矢印コネクタ 12">
              <a:extLst>
                <a:ext uri="{FF2B5EF4-FFF2-40B4-BE49-F238E27FC236}">
                  <a16:creationId xmlns:a16="http://schemas.microsoft.com/office/drawing/2014/main" id="{07B07C78-843C-495F-B3F9-4D38D50EB146}"/>
                </a:ext>
              </a:extLst>
            </p:cNvPr>
            <p:cNvCxnSpPr>
              <a:cxnSpLocks/>
            </p:cNvCxnSpPr>
            <p:nvPr/>
          </p:nvCxnSpPr>
          <p:spPr>
            <a:xfrm>
              <a:off x="2626743" y="6050224"/>
              <a:ext cx="1485140" cy="0"/>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04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1F0EEA-629F-4732-8450-495C5BAE196E}"/>
              </a:ext>
            </a:extLst>
          </p:cNvPr>
          <p:cNvSpPr/>
          <p:nvPr/>
        </p:nvSpPr>
        <p:spPr>
          <a:xfrm>
            <a:off x="285307" y="1338068"/>
            <a:ext cx="11621386" cy="4154984"/>
          </a:xfrm>
          <a:prstGeom prst="rect">
            <a:avLst/>
          </a:prstGeom>
          <a:solidFill>
            <a:schemeClr val="bg1"/>
          </a:solidFill>
        </p:spPr>
        <p:txBody>
          <a:bodyPr wrap="square">
            <a:spAutoFit/>
          </a:bodyPr>
          <a:lstStyle/>
          <a:p>
            <a:r>
              <a:rPr lang="en-US" altLang="ja-JP" sz="2400" dirty="0"/>
              <a:t>data = list(Catch=</a:t>
            </a:r>
            <a:r>
              <a:rPr lang="en-US" altLang="ja-JP" sz="2400" dirty="0" err="1"/>
              <a:t>Catch,cpue</a:t>
            </a:r>
            <a:r>
              <a:rPr lang="en-US" altLang="ja-JP" sz="2400" dirty="0"/>
              <a:t>=</a:t>
            </a:r>
            <a:r>
              <a:rPr lang="en-US" altLang="ja-JP" sz="2400" dirty="0" err="1"/>
              <a:t>cpue,SP_type</a:t>
            </a:r>
            <a:r>
              <a:rPr lang="en-US" altLang="ja-JP" sz="2400" dirty="0"/>
              <a:t>=0)</a:t>
            </a:r>
          </a:p>
          <a:p>
            <a:r>
              <a:rPr lang="en-US" altLang="ja-JP" sz="2400" dirty="0"/>
              <a:t>params = list(</a:t>
            </a:r>
            <a:r>
              <a:rPr lang="en-US" altLang="ja-JP" sz="2400" dirty="0" err="1"/>
              <a:t>log_r</a:t>
            </a:r>
            <a:r>
              <a:rPr lang="en-US" altLang="ja-JP" sz="2400" dirty="0"/>
              <a:t>=log(r),</a:t>
            </a:r>
            <a:r>
              <a:rPr lang="en-US" altLang="ja-JP" sz="2400" dirty="0" err="1"/>
              <a:t>log_K</a:t>
            </a:r>
            <a:r>
              <a:rPr lang="en-US" altLang="ja-JP" sz="2400" dirty="0"/>
              <a:t>=log(k),</a:t>
            </a:r>
            <a:r>
              <a:rPr lang="en-US" altLang="ja-JP" sz="2400" dirty="0" err="1"/>
              <a:t>log_sigma_pro</a:t>
            </a:r>
            <a:r>
              <a:rPr lang="en-US" altLang="ja-JP" sz="2400" dirty="0"/>
              <a:t>=log(</a:t>
            </a:r>
            <a:r>
              <a:rPr lang="en-US" altLang="ja-JP" sz="2400" dirty="0" err="1"/>
              <a:t>sigma_pro</a:t>
            </a:r>
            <a:r>
              <a:rPr lang="en-US" altLang="ja-JP" sz="2400" dirty="0"/>
              <a:t>), </a:t>
            </a:r>
            <a:r>
              <a:rPr lang="en-US" altLang="ja-JP" sz="2400" dirty="0" err="1"/>
              <a:t>log_q</a:t>
            </a:r>
            <a:r>
              <a:rPr lang="en-US" altLang="ja-JP" sz="2400" dirty="0"/>
              <a:t>=log(q),</a:t>
            </a:r>
            <a:r>
              <a:rPr lang="en-US" altLang="ja-JP" sz="2400" dirty="0" err="1"/>
              <a:t>log_sigma_obs</a:t>
            </a:r>
            <a:r>
              <a:rPr lang="en-US" altLang="ja-JP" sz="2400" dirty="0"/>
              <a:t>=log(</a:t>
            </a:r>
            <a:r>
              <a:rPr lang="en-US" altLang="ja-JP" sz="2400" dirty="0" err="1"/>
              <a:t>sigma_obs</a:t>
            </a:r>
            <a:r>
              <a:rPr lang="en-US" altLang="ja-JP" sz="2400" dirty="0"/>
              <a:t>),</a:t>
            </a:r>
            <a:r>
              <a:rPr lang="en-US" altLang="ja-JP" sz="2400" dirty="0" err="1"/>
              <a:t>log_B</a:t>
            </a:r>
            <a:r>
              <a:rPr lang="en-US" altLang="ja-JP" sz="2400" dirty="0"/>
              <a:t>=rep(log(0.5*k),</a:t>
            </a:r>
            <a:r>
              <a:rPr lang="en-US" altLang="ja-JP" sz="2400" dirty="0" err="1"/>
              <a:t>nyear</a:t>
            </a:r>
            <a:r>
              <a:rPr lang="en-US" altLang="ja-JP" sz="2400" dirty="0"/>
              <a:t>))</a:t>
            </a:r>
          </a:p>
          <a:p>
            <a:endParaRPr lang="en-US" altLang="ja-JP" sz="2400" dirty="0"/>
          </a:p>
          <a:p>
            <a:r>
              <a:rPr lang="en-US" altLang="ja-JP" sz="2400" dirty="0"/>
              <a:t>obj = </a:t>
            </a:r>
            <a:r>
              <a:rPr lang="en-US" altLang="ja-JP" sz="2400" dirty="0" err="1"/>
              <a:t>MakeADFun</a:t>
            </a:r>
            <a:r>
              <a:rPr lang="en-US" altLang="ja-JP" sz="2400" dirty="0"/>
              <a:t>(data, </a:t>
            </a:r>
            <a:r>
              <a:rPr lang="en-US" altLang="ja-JP" sz="2400" dirty="0" err="1"/>
              <a:t>params,random</a:t>
            </a:r>
            <a:r>
              <a:rPr lang="en-US" altLang="ja-JP" sz="2400" dirty="0"/>
              <a:t>="</a:t>
            </a:r>
            <a:r>
              <a:rPr lang="en-US" altLang="ja-JP" sz="2400" dirty="0" err="1"/>
              <a:t>log_B</a:t>
            </a:r>
            <a:r>
              <a:rPr lang="en-US" altLang="ja-JP" sz="2400" dirty="0"/>
              <a:t>",</a:t>
            </a:r>
          </a:p>
          <a:p>
            <a:r>
              <a:rPr lang="en-US" altLang="ja-JP" sz="2400" dirty="0"/>
              <a:t>DLL="</a:t>
            </a:r>
            <a:r>
              <a:rPr lang="en-US" altLang="ja-JP" sz="2400" dirty="0" err="1"/>
              <a:t>surplus_production</a:t>
            </a:r>
            <a:r>
              <a:rPr lang="en-US" altLang="ja-JP" sz="2400" dirty="0"/>
              <a:t>")</a:t>
            </a:r>
          </a:p>
          <a:p>
            <a:r>
              <a:rPr lang="en-US" altLang="ja-JP" sz="2400" dirty="0"/>
              <a:t>opt = </a:t>
            </a:r>
            <a:r>
              <a:rPr lang="en-US" altLang="ja-JP" sz="2400" dirty="0" err="1"/>
              <a:t>nlminb</a:t>
            </a:r>
            <a:r>
              <a:rPr lang="en-US" altLang="ja-JP" sz="2400" dirty="0"/>
              <a:t>(</a:t>
            </a:r>
            <a:r>
              <a:rPr lang="en-US" altLang="ja-JP" sz="2400" dirty="0" err="1"/>
              <a:t>obj$par</a:t>
            </a:r>
            <a:r>
              <a:rPr lang="en-US" altLang="ja-JP" sz="2400" dirty="0"/>
              <a:t>, </a:t>
            </a:r>
            <a:r>
              <a:rPr lang="en-US" altLang="ja-JP" sz="2400" dirty="0" err="1"/>
              <a:t>obj$fn</a:t>
            </a:r>
            <a:r>
              <a:rPr lang="en-US" altLang="ja-JP" sz="2400" dirty="0"/>
              <a:t>, </a:t>
            </a:r>
            <a:r>
              <a:rPr lang="en-US" altLang="ja-JP" sz="2400" dirty="0" err="1"/>
              <a:t>obj$gr</a:t>
            </a:r>
            <a:r>
              <a:rPr lang="en-US" altLang="ja-JP" sz="2400" dirty="0"/>
              <a:t>)</a:t>
            </a:r>
          </a:p>
          <a:p>
            <a:r>
              <a:rPr lang="en-US" altLang="ja-JP" sz="2400" dirty="0" err="1"/>
              <a:t>sdrep</a:t>
            </a:r>
            <a:r>
              <a:rPr lang="en-US" altLang="ja-JP" sz="2400" dirty="0"/>
              <a:t> = </a:t>
            </a:r>
            <a:r>
              <a:rPr lang="en-US" altLang="ja-JP" sz="2400" dirty="0" err="1"/>
              <a:t>sdreport</a:t>
            </a:r>
            <a:r>
              <a:rPr lang="en-US" altLang="ja-JP" sz="2400" dirty="0"/>
              <a:t>(</a:t>
            </a:r>
            <a:r>
              <a:rPr lang="en-US" altLang="ja-JP" sz="2400" dirty="0" err="1"/>
              <a:t>obj,bias.correct</a:t>
            </a:r>
            <a:r>
              <a:rPr lang="en-US" altLang="ja-JP" sz="2400" dirty="0"/>
              <a:t>=TRUE) #random effect</a:t>
            </a:r>
          </a:p>
          <a:p>
            <a:endParaRPr lang="en-US" altLang="ja-JP" sz="2400" dirty="0"/>
          </a:p>
        </p:txBody>
      </p:sp>
      <p:sp>
        <p:nvSpPr>
          <p:cNvPr id="3" name="タイトル 1">
            <a:extLst>
              <a:ext uri="{FF2B5EF4-FFF2-40B4-BE49-F238E27FC236}">
                <a16:creationId xmlns:a16="http://schemas.microsoft.com/office/drawing/2014/main" id="{2A9E2857-A55C-48D7-8232-0801BEDE9AB4}"/>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R</a:t>
            </a:r>
            <a:r>
              <a:rPr lang="ja-JP" altLang="en-US" dirty="0">
                <a:solidFill>
                  <a:schemeClr val="bg1"/>
                </a:solidFill>
              </a:rPr>
              <a:t>で実行</a:t>
            </a:r>
          </a:p>
        </p:txBody>
      </p:sp>
      <p:sp>
        <p:nvSpPr>
          <p:cNvPr id="4" name="テキスト ボックス 3">
            <a:extLst>
              <a:ext uri="{FF2B5EF4-FFF2-40B4-BE49-F238E27FC236}">
                <a16:creationId xmlns:a16="http://schemas.microsoft.com/office/drawing/2014/main" id="{542CE628-B324-4E1E-AC4B-6B117F294312}"/>
              </a:ext>
            </a:extLst>
          </p:cNvPr>
          <p:cNvSpPr txBox="1"/>
          <p:nvPr/>
        </p:nvSpPr>
        <p:spPr>
          <a:xfrm>
            <a:off x="8104060" y="1481683"/>
            <a:ext cx="3634328" cy="461665"/>
          </a:xfrm>
          <a:prstGeom prst="rect">
            <a:avLst/>
          </a:prstGeom>
          <a:noFill/>
        </p:spPr>
        <p:txBody>
          <a:bodyPr wrap="none" rtlCol="0">
            <a:spAutoFit/>
          </a:bodyPr>
          <a:lstStyle/>
          <a:p>
            <a:r>
              <a:rPr lang="ja-JP" altLang="en-US" sz="2400" dirty="0">
                <a:solidFill>
                  <a:srgbClr val="0000FF"/>
                </a:solidFill>
              </a:rPr>
              <a:t>漁獲データと</a:t>
            </a:r>
            <a:r>
              <a:rPr lang="en-US" altLang="ja-JP" sz="2400" dirty="0">
                <a:solidFill>
                  <a:srgbClr val="0000FF"/>
                </a:solidFill>
              </a:rPr>
              <a:t>CPUE</a:t>
            </a:r>
            <a:r>
              <a:rPr lang="ja-JP" altLang="en-US" sz="2400" dirty="0">
                <a:solidFill>
                  <a:srgbClr val="0000FF"/>
                </a:solidFill>
              </a:rPr>
              <a:t>データ</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B893B8CE-9AA9-4C59-802C-7AA558381615}"/>
              </a:ext>
            </a:extLst>
          </p:cNvPr>
          <p:cNvSpPr txBox="1"/>
          <p:nvPr/>
        </p:nvSpPr>
        <p:spPr>
          <a:xfrm>
            <a:off x="8104060" y="3345924"/>
            <a:ext cx="3726621" cy="830997"/>
          </a:xfrm>
          <a:prstGeom prst="rect">
            <a:avLst/>
          </a:prstGeom>
          <a:noFill/>
        </p:spPr>
        <p:txBody>
          <a:bodyPr wrap="square" rtlCol="0">
            <a:spAutoFit/>
          </a:bodyPr>
          <a:lstStyle/>
          <a:p>
            <a:r>
              <a:rPr lang="ja-JP" altLang="en-US" sz="2400" dirty="0">
                <a:solidFill>
                  <a:srgbClr val="0000FF"/>
                </a:solidFill>
              </a:rPr>
              <a:t>資源量の対数をランダム効果に指定</a:t>
            </a:r>
            <a:endParaRPr kumimoji="1" lang="ja-JP" altLang="en-US" sz="2400" dirty="0">
              <a:solidFill>
                <a:srgbClr val="0000FF"/>
              </a:solidFill>
            </a:endParaRPr>
          </a:p>
        </p:txBody>
      </p:sp>
      <p:sp>
        <p:nvSpPr>
          <p:cNvPr id="7" name="テキスト ボックス 6">
            <a:extLst>
              <a:ext uri="{FF2B5EF4-FFF2-40B4-BE49-F238E27FC236}">
                <a16:creationId xmlns:a16="http://schemas.microsoft.com/office/drawing/2014/main" id="{89C64616-1FA3-4792-B251-C4FCA9429E16}"/>
              </a:ext>
            </a:extLst>
          </p:cNvPr>
          <p:cNvSpPr txBox="1"/>
          <p:nvPr/>
        </p:nvSpPr>
        <p:spPr>
          <a:xfrm>
            <a:off x="3464838" y="5031387"/>
            <a:ext cx="3858825" cy="461665"/>
          </a:xfrm>
          <a:prstGeom prst="rect">
            <a:avLst/>
          </a:prstGeom>
          <a:noFill/>
        </p:spPr>
        <p:txBody>
          <a:bodyPr wrap="square" rtlCol="0">
            <a:spAutoFit/>
          </a:bodyPr>
          <a:lstStyle/>
          <a:p>
            <a:r>
              <a:rPr lang="ja-JP" altLang="en-US" sz="2400" dirty="0">
                <a:solidFill>
                  <a:srgbClr val="FF0000"/>
                </a:solidFill>
              </a:rPr>
              <a:t>ランダム効果の平均補正</a:t>
            </a:r>
            <a:endParaRPr kumimoji="1" lang="en-US" altLang="ja-JP" sz="2400" dirty="0">
              <a:solidFill>
                <a:srgbClr val="FF0000"/>
              </a:solidFill>
            </a:endParaRPr>
          </a:p>
        </p:txBody>
      </p:sp>
      <p:sp>
        <p:nvSpPr>
          <p:cNvPr id="9" name="正方形/長方形 8">
            <a:extLst>
              <a:ext uri="{FF2B5EF4-FFF2-40B4-BE49-F238E27FC236}">
                <a16:creationId xmlns:a16="http://schemas.microsoft.com/office/drawing/2014/main" id="{F4E86CD5-9861-47A7-8758-238EAE9BDEC6}"/>
              </a:ext>
            </a:extLst>
          </p:cNvPr>
          <p:cNvSpPr/>
          <p:nvPr/>
        </p:nvSpPr>
        <p:spPr>
          <a:xfrm>
            <a:off x="285307" y="5827952"/>
            <a:ext cx="10789879" cy="646331"/>
          </a:xfrm>
          <a:prstGeom prst="rect">
            <a:avLst/>
          </a:prstGeom>
        </p:spPr>
        <p:txBody>
          <a:bodyPr wrap="square">
            <a:spAutoFit/>
          </a:bodyPr>
          <a:lstStyle/>
          <a:p>
            <a:pPr marL="270510" indent="-270510" algn="just">
              <a:spcAft>
                <a:spcPts val="0"/>
              </a:spcAft>
            </a:pPr>
            <a:r>
              <a:rPr lang="en-US" altLang="ja-JP"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Thorson, J and Kristensen, K. 2016. Implementing a generic method for bias correction in statistical models using random effects, with spatial and population dynamics examples. Fisheries Research, 175: 66–74.</a:t>
            </a:r>
            <a:endParaRPr lang="ja-JP" altLang="ja-JP"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17391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7E55D0-60D6-48E4-9C1A-81338B45327D}"/>
              </a:ext>
            </a:extLst>
          </p:cNvPr>
          <p:cNvPicPr>
            <a:picLocks noChangeAspect="1"/>
          </p:cNvPicPr>
          <p:nvPr/>
        </p:nvPicPr>
        <p:blipFill rotWithShape="1">
          <a:blip r:embed="rId2"/>
          <a:srcRect r="33682" b="34207"/>
          <a:stretch/>
        </p:blipFill>
        <p:spPr>
          <a:xfrm>
            <a:off x="6315908" y="1499188"/>
            <a:ext cx="5539390" cy="3194016"/>
          </a:xfrm>
          <a:prstGeom prst="rect">
            <a:avLst/>
          </a:prstGeom>
        </p:spPr>
      </p:pic>
      <p:pic>
        <p:nvPicPr>
          <p:cNvPr id="3" name="図 2">
            <a:extLst>
              <a:ext uri="{FF2B5EF4-FFF2-40B4-BE49-F238E27FC236}">
                <a16:creationId xmlns:a16="http://schemas.microsoft.com/office/drawing/2014/main" id="{4964F76C-4042-40CE-BCA5-9573A667E95A}"/>
              </a:ext>
            </a:extLst>
          </p:cNvPr>
          <p:cNvPicPr>
            <a:picLocks noChangeAspect="1"/>
          </p:cNvPicPr>
          <p:nvPr/>
        </p:nvPicPr>
        <p:blipFill rotWithShape="1">
          <a:blip r:embed="rId3"/>
          <a:srcRect r="32892" b="34207"/>
          <a:stretch/>
        </p:blipFill>
        <p:spPr>
          <a:xfrm>
            <a:off x="270753" y="1499188"/>
            <a:ext cx="5605340" cy="3194016"/>
          </a:xfrm>
          <a:prstGeom prst="rect">
            <a:avLst/>
          </a:prstGeom>
        </p:spPr>
      </p:pic>
      <p:sp>
        <p:nvSpPr>
          <p:cNvPr id="4" name="タイトル 1">
            <a:extLst>
              <a:ext uri="{FF2B5EF4-FFF2-40B4-BE49-F238E27FC236}">
                <a16:creationId xmlns:a16="http://schemas.microsoft.com/office/drawing/2014/main" id="{54306143-6F41-4846-96A1-A6ACFF63EFB4}"/>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パラメータ推定結果①</a:t>
            </a:r>
          </a:p>
        </p:txBody>
      </p:sp>
      <p:sp>
        <p:nvSpPr>
          <p:cNvPr id="5" name="テキスト ボックス 4">
            <a:extLst>
              <a:ext uri="{FF2B5EF4-FFF2-40B4-BE49-F238E27FC236}">
                <a16:creationId xmlns:a16="http://schemas.microsoft.com/office/drawing/2014/main" id="{13DD91B4-69D8-47DC-A1DB-43688423834B}"/>
              </a:ext>
            </a:extLst>
          </p:cNvPr>
          <p:cNvSpPr txBox="1"/>
          <p:nvPr/>
        </p:nvSpPr>
        <p:spPr>
          <a:xfrm>
            <a:off x="270753" y="5150365"/>
            <a:ext cx="10528764" cy="954107"/>
          </a:xfrm>
          <a:prstGeom prst="rect">
            <a:avLst/>
          </a:prstGeom>
          <a:noFill/>
        </p:spPr>
        <p:txBody>
          <a:bodyPr wrap="square" rtlCol="0">
            <a:spAutoFit/>
          </a:bodyPr>
          <a:lstStyle/>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絶対的な資源量推定値ははずれるが、</a:t>
            </a:r>
            <a:r>
              <a:rPr lang="en-US" altLang="ja-JP" sz="2800" dirty="0">
                <a:solidFill>
                  <a:schemeClr val="bg1"/>
                </a:solidFill>
                <a:latin typeface="HG丸ｺﾞｼｯｸM-PRO" panose="020F0600000000000000" pitchFamily="50" charset="-128"/>
                <a:ea typeface="HG丸ｺﾞｼｯｸM-PRO" panose="020F0600000000000000" pitchFamily="50" charset="-128"/>
              </a:rPr>
              <a:t>depletion rate</a:t>
            </a:r>
            <a:r>
              <a:rPr lang="ja-JP" altLang="en-US" sz="2800" dirty="0">
                <a:solidFill>
                  <a:schemeClr val="bg1"/>
                </a:solidFill>
                <a:latin typeface="HG丸ｺﾞｼｯｸM-PRO" panose="020F0600000000000000" pitchFamily="50" charset="-128"/>
                <a:ea typeface="HG丸ｺﾞｼｯｸM-PRO" panose="020F0600000000000000" pitchFamily="50" charset="-128"/>
              </a:rPr>
              <a:t> </a:t>
            </a:r>
            <a:r>
              <a:rPr lang="en-US" altLang="ja-JP" sz="2800" dirty="0">
                <a:solidFill>
                  <a:schemeClr val="bg1"/>
                </a:solidFill>
                <a:latin typeface="HG丸ｺﾞｼｯｸM-PRO" panose="020F0600000000000000" pitchFamily="50" charset="-128"/>
                <a:ea typeface="HG丸ｺﾞｼｯｸM-PRO" panose="020F0600000000000000" pitchFamily="50" charset="-128"/>
              </a:rPr>
              <a:t>(B/K) </a:t>
            </a:r>
            <a:r>
              <a:rPr lang="ja-JP" altLang="en-US" sz="2800" dirty="0">
                <a:solidFill>
                  <a:schemeClr val="bg1"/>
                </a:solidFill>
                <a:latin typeface="HG丸ｺﾞｼｯｸM-PRO" panose="020F0600000000000000" pitchFamily="50" charset="-128"/>
                <a:ea typeface="HG丸ｺﾞｼｯｸM-PRO" panose="020F0600000000000000" pitchFamily="50" charset="-128"/>
              </a:rPr>
              <a:t>は大体一致する</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6554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96840-AC65-4FF6-90F0-EBD04EC29DAE}"/>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パラメータ推定結果②</a:t>
            </a:r>
          </a:p>
        </p:txBody>
      </p:sp>
      <p:sp>
        <p:nvSpPr>
          <p:cNvPr id="3" name="正方形/長方形 2">
            <a:extLst>
              <a:ext uri="{FF2B5EF4-FFF2-40B4-BE49-F238E27FC236}">
                <a16:creationId xmlns:a16="http://schemas.microsoft.com/office/drawing/2014/main" id="{91C9F8E2-4001-44C2-B7B9-3BCFEA05E7F9}"/>
              </a:ext>
            </a:extLst>
          </p:cNvPr>
          <p:cNvSpPr/>
          <p:nvPr/>
        </p:nvSpPr>
        <p:spPr>
          <a:xfrm>
            <a:off x="348343" y="1481681"/>
            <a:ext cx="7696959" cy="3046988"/>
          </a:xfrm>
          <a:prstGeom prst="rect">
            <a:avLst/>
          </a:prstGeom>
          <a:solidFill>
            <a:schemeClr val="bg1"/>
          </a:solidFill>
        </p:spPr>
        <p:txBody>
          <a:bodyPr wrap="square">
            <a:spAutoFit/>
          </a:bodyPr>
          <a:lstStyle/>
          <a:p>
            <a:r>
              <a:rPr lang="en-US" altLang="ja-JP" sz="2400" dirty="0"/>
              <a:t>&gt; (</a:t>
            </a:r>
            <a:r>
              <a:rPr lang="en-US" altLang="ja-JP" sz="2400" dirty="0" err="1"/>
              <a:t>r_est</a:t>
            </a:r>
            <a:r>
              <a:rPr lang="en-US" altLang="ja-JP" sz="2400" dirty="0"/>
              <a:t> = exp(</a:t>
            </a:r>
            <a:r>
              <a:rPr lang="en-US" altLang="ja-JP" sz="2400" dirty="0" err="1"/>
              <a:t>obj$env$parList</a:t>
            </a:r>
            <a:r>
              <a:rPr lang="en-US" altLang="ja-JP" sz="2400" dirty="0"/>
              <a:t>()$</a:t>
            </a:r>
            <a:r>
              <a:rPr lang="en-US" altLang="ja-JP" sz="2400" dirty="0" err="1"/>
              <a:t>log_r</a:t>
            </a:r>
            <a:r>
              <a:rPr lang="en-US" altLang="ja-JP" sz="2400" dirty="0"/>
              <a:t>))</a:t>
            </a:r>
          </a:p>
          <a:p>
            <a:r>
              <a:rPr lang="en-US" altLang="ja-JP" sz="2400" dirty="0"/>
              <a:t>[1] 1.422481</a:t>
            </a:r>
          </a:p>
          <a:p>
            <a:r>
              <a:rPr lang="en-US" altLang="ja-JP" sz="2400" dirty="0"/>
              <a:t>&gt;</a:t>
            </a:r>
          </a:p>
          <a:p>
            <a:r>
              <a:rPr lang="en-US" altLang="ja-JP" sz="2400" dirty="0"/>
              <a:t>&gt; (</a:t>
            </a:r>
            <a:r>
              <a:rPr lang="en-US" altLang="ja-JP" sz="2400" dirty="0" err="1"/>
              <a:t>K_est</a:t>
            </a:r>
            <a:r>
              <a:rPr lang="en-US" altLang="ja-JP" sz="2400" dirty="0"/>
              <a:t> =exp(</a:t>
            </a:r>
            <a:r>
              <a:rPr lang="en-US" altLang="ja-JP" sz="2400" dirty="0" err="1"/>
              <a:t>obj$env$parList</a:t>
            </a:r>
            <a:r>
              <a:rPr lang="en-US" altLang="ja-JP" sz="2400" dirty="0"/>
              <a:t>()$</a:t>
            </a:r>
            <a:r>
              <a:rPr lang="en-US" altLang="ja-JP" sz="2400" dirty="0" err="1"/>
              <a:t>log_K</a:t>
            </a:r>
            <a:r>
              <a:rPr lang="en-US" altLang="ja-JP" sz="2400" dirty="0"/>
              <a:t>))</a:t>
            </a:r>
          </a:p>
          <a:p>
            <a:r>
              <a:rPr lang="en-US" altLang="ja-JP" sz="2400" dirty="0"/>
              <a:t>[1] 107.1503</a:t>
            </a:r>
          </a:p>
          <a:p>
            <a:r>
              <a:rPr lang="en-US" altLang="ja-JP" sz="2400" dirty="0"/>
              <a:t>&gt;</a:t>
            </a:r>
          </a:p>
          <a:p>
            <a:r>
              <a:rPr lang="en-US" altLang="ja-JP" sz="2400" dirty="0"/>
              <a:t>&gt; </a:t>
            </a:r>
            <a:r>
              <a:rPr lang="en-US" altLang="ja-JP" sz="2400" dirty="0" err="1"/>
              <a:t>r_est</a:t>
            </a:r>
            <a:r>
              <a:rPr lang="en-US" altLang="ja-JP" sz="2400" dirty="0"/>
              <a:t>*</a:t>
            </a:r>
            <a:r>
              <a:rPr lang="en-US" altLang="ja-JP" sz="2400" dirty="0" err="1"/>
              <a:t>K_est</a:t>
            </a:r>
            <a:r>
              <a:rPr lang="en-US" altLang="ja-JP" sz="2400" dirty="0"/>
              <a:t>/4  # MSY estimate</a:t>
            </a:r>
          </a:p>
          <a:p>
            <a:r>
              <a:rPr lang="en-US" altLang="ja-JP" sz="2400" dirty="0"/>
              <a:t>[1] 38.1048</a:t>
            </a:r>
            <a:endParaRPr lang="ja-JP" altLang="en-US" sz="2400" dirty="0"/>
          </a:p>
        </p:txBody>
      </p:sp>
      <p:sp>
        <p:nvSpPr>
          <p:cNvPr id="4" name="テキスト ボックス 3">
            <a:extLst>
              <a:ext uri="{FF2B5EF4-FFF2-40B4-BE49-F238E27FC236}">
                <a16:creationId xmlns:a16="http://schemas.microsoft.com/office/drawing/2014/main" id="{BDE38FB0-7ACA-4ADF-A18E-0DCC0C5A90E3}"/>
              </a:ext>
            </a:extLst>
          </p:cNvPr>
          <p:cNvSpPr txBox="1"/>
          <p:nvPr/>
        </p:nvSpPr>
        <p:spPr>
          <a:xfrm>
            <a:off x="4002782" y="1959188"/>
            <a:ext cx="1649811" cy="461665"/>
          </a:xfrm>
          <a:prstGeom prst="rect">
            <a:avLst/>
          </a:prstGeom>
          <a:noFill/>
        </p:spPr>
        <p:txBody>
          <a:bodyPr wrap="none" rtlCol="0">
            <a:spAutoFit/>
          </a:bodyPr>
          <a:lstStyle/>
          <a:p>
            <a:r>
              <a:rPr lang="ja-JP" altLang="en-US" sz="2400" dirty="0">
                <a:solidFill>
                  <a:srgbClr val="0000FF"/>
                </a:solidFill>
              </a:rPr>
              <a:t>真値</a:t>
            </a:r>
            <a:r>
              <a:rPr lang="en-US" altLang="ja-JP" sz="2400" dirty="0">
                <a:solidFill>
                  <a:srgbClr val="0000FF"/>
                </a:solidFill>
              </a:rPr>
              <a:t>: 1.5</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845775A8-21E5-4D07-87D9-2FFA9A01887A}"/>
              </a:ext>
            </a:extLst>
          </p:cNvPr>
          <p:cNvSpPr txBox="1"/>
          <p:nvPr/>
        </p:nvSpPr>
        <p:spPr>
          <a:xfrm>
            <a:off x="4002781" y="3013096"/>
            <a:ext cx="1649811" cy="461665"/>
          </a:xfrm>
          <a:prstGeom prst="rect">
            <a:avLst/>
          </a:prstGeom>
          <a:noFill/>
        </p:spPr>
        <p:txBody>
          <a:bodyPr wrap="none" rtlCol="0">
            <a:spAutoFit/>
          </a:bodyPr>
          <a:lstStyle/>
          <a:p>
            <a:r>
              <a:rPr lang="ja-JP" altLang="en-US" sz="2400" dirty="0">
                <a:solidFill>
                  <a:srgbClr val="0000FF"/>
                </a:solidFill>
              </a:rPr>
              <a:t>真値</a:t>
            </a:r>
            <a:r>
              <a:rPr lang="en-US" altLang="ja-JP" sz="2400" dirty="0">
                <a:solidFill>
                  <a:srgbClr val="0000FF"/>
                </a:solidFill>
              </a:rPr>
              <a:t>: 100</a:t>
            </a:r>
            <a:endParaRPr kumimoji="1" lang="ja-JP" altLang="en-US" sz="2400" dirty="0">
              <a:solidFill>
                <a:srgbClr val="0000FF"/>
              </a:solidFill>
            </a:endParaRPr>
          </a:p>
        </p:txBody>
      </p:sp>
      <p:sp>
        <p:nvSpPr>
          <p:cNvPr id="6" name="テキスト ボックス 5">
            <a:extLst>
              <a:ext uri="{FF2B5EF4-FFF2-40B4-BE49-F238E27FC236}">
                <a16:creationId xmlns:a16="http://schemas.microsoft.com/office/drawing/2014/main" id="{35FD7985-A86A-43DE-90EF-C0AE44FEEEE6}"/>
              </a:ext>
            </a:extLst>
          </p:cNvPr>
          <p:cNvSpPr txBox="1"/>
          <p:nvPr/>
        </p:nvSpPr>
        <p:spPr>
          <a:xfrm>
            <a:off x="4002781" y="4067004"/>
            <a:ext cx="1819729" cy="461665"/>
          </a:xfrm>
          <a:prstGeom prst="rect">
            <a:avLst/>
          </a:prstGeom>
          <a:noFill/>
        </p:spPr>
        <p:txBody>
          <a:bodyPr wrap="none" rtlCol="0">
            <a:spAutoFit/>
          </a:bodyPr>
          <a:lstStyle/>
          <a:p>
            <a:r>
              <a:rPr lang="ja-JP" altLang="en-US" sz="2400" dirty="0">
                <a:solidFill>
                  <a:srgbClr val="0000FF"/>
                </a:solidFill>
              </a:rPr>
              <a:t>真値</a:t>
            </a:r>
            <a:r>
              <a:rPr lang="en-US" altLang="ja-JP" sz="2400" dirty="0">
                <a:solidFill>
                  <a:srgbClr val="0000FF"/>
                </a:solidFill>
              </a:rPr>
              <a:t>: 37.5</a:t>
            </a:r>
            <a:endParaRPr kumimoji="1" lang="ja-JP" altLang="en-US" sz="2400" dirty="0">
              <a:solidFill>
                <a:srgbClr val="0000FF"/>
              </a:solidFill>
            </a:endParaRPr>
          </a:p>
        </p:txBody>
      </p:sp>
      <p:sp>
        <p:nvSpPr>
          <p:cNvPr id="8" name="テキスト ボックス 7">
            <a:extLst>
              <a:ext uri="{FF2B5EF4-FFF2-40B4-BE49-F238E27FC236}">
                <a16:creationId xmlns:a16="http://schemas.microsoft.com/office/drawing/2014/main" id="{2381BE0D-A261-4F5F-A270-2F6F9343621E}"/>
              </a:ext>
            </a:extLst>
          </p:cNvPr>
          <p:cNvSpPr txBox="1"/>
          <p:nvPr/>
        </p:nvSpPr>
        <p:spPr>
          <a:xfrm>
            <a:off x="388210" y="5006174"/>
            <a:ext cx="10528764" cy="1184940"/>
          </a:xfrm>
          <a:prstGeom prst="rect">
            <a:avLst/>
          </a:prstGeom>
          <a:noFill/>
        </p:spPr>
        <p:txBody>
          <a:bodyPr wrap="square" rtlCol="0">
            <a:spAutoFit/>
          </a:bodyPr>
          <a:lstStyle/>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内的自然増加率、環境収容力、</a:t>
            </a:r>
            <a:r>
              <a:rPr lang="en-US" altLang="ja-JP" sz="2800" dirty="0">
                <a:solidFill>
                  <a:schemeClr val="bg1"/>
                </a:solidFill>
                <a:latin typeface="HG丸ｺﾞｼｯｸM-PRO" panose="020F0600000000000000" pitchFamily="50" charset="-128"/>
                <a:ea typeface="HG丸ｺﾞｼｯｸM-PRO" panose="020F0600000000000000" pitchFamily="50" charset="-128"/>
              </a:rPr>
              <a:t>MSY</a:t>
            </a:r>
            <a:r>
              <a:rPr lang="ja-JP" altLang="en-US" sz="2800" dirty="0">
                <a:solidFill>
                  <a:schemeClr val="bg1"/>
                </a:solidFill>
                <a:latin typeface="HG丸ｺﾞｼｯｸM-PRO" panose="020F0600000000000000" pitchFamily="50" charset="-128"/>
                <a:ea typeface="HG丸ｺﾞｼｯｸM-PRO" panose="020F0600000000000000" pitchFamily="50" charset="-128"/>
              </a:rPr>
              <a:t>はおおむね一致する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ただ、乱数・パラメータ設定に依存し、結構不安定</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a:t>
            </a:r>
          </a:p>
        </p:txBody>
      </p:sp>
    </p:spTree>
    <p:extLst>
      <p:ext uri="{BB962C8B-B14F-4D97-AF65-F5344CB8AC3E}">
        <p14:creationId xmlns:p14="http://schemas.microsoft.com/office/powerpoint/2010/main" val="39636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D66B5-7757-4FAB-BD4C-9A2CA9F37C79}"/>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シミュレーションによるバイアス評価</a:t>
            </a:r>
          </a:p>
        </p:txBody>
      </p:sp>
      <p:pic>
        <p:nvPicPr>
          <p:cNvPr id="10" name="図 9">
            <a:extLst>
              <a:ext uri="{FF2B5EF4-FFF2-40B4-BE49-F238E27FC236}">
                <a16:creationId xmlns:a16="http://schemas.microsoft.com/office/drawing/2014/main" id="{EDEBCEB3-FD75-4672-B2DF-96E8806D9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33" y="1228899"/>
            <a:ext cx="9122923" cy="5472981"/>
          </a:xfrm>
          <a:prstGeom prst="rect">
            <a:avLst/>
          </a:prstGeom>
        </p:spPr>
      </p:pic>
      <p:sp>
        <p:nvSpPr>
          <p:cNvPr id="11" name="テキスト ボックス 10">
            <a:extLst>
              <a:ext uri="{FF2B5EF4-FFF2-40B4-BE49-F238E27FC236}">
                <a16:creationId xmlns:a16="http://schemas.microsoft.com/office/drawing/2014/main" id="{DF59826E-1262-4F6F-A01E-3CDCE3C448F6}"/>
              </a:ext>
            </a:extLst>
          </p:cNvPr>
          <p:cNvSpPr txBox="1"/>
          <p:nvPr/>
        </p:nvSpPr>
        <p:spPr>
          <a:xfrm>
            <a:off x="7364714" y="1723465"/>
            <a:ext cx="4465967" cy="830997"/>
          </a:xfrm>
          <a:prstGeom prst="rect">
            <a:avLst/>
          </a:prstGeom>
          <a:solidFill>
            <a:srgbClr val="FFCCCC"/>
          </a:solidFill>
        </p:spPr>
        <p:txBody>
          <a:bodyPr wrap="square" rtlCol="0">
            <a:spAutoFit/>
          </a:bodyPr>
          <a:lstStyle/>
          <a:p>
            <a:r>
              <a:rPr lang="ja-JP" altLang="en-US" sz="2400" dirty="0"/>
              <a:t>高速計算可能な</a:t>
            </a:r>
            <a:r>
              <a:rPr lang="en-US" altLang="ja-JP" sz="2400" dirty="0"/>
              <a:t>TMB</a:t>
            </a:r>
            <a:r>
              <a:rPr lang="ja-JP" altLang="en-US" sz="2400" dirty="0"/>
              <a:t>だと</a:t>
            </a:r>
            <a:endParaRPr lang="en-US" altLang="ja-JP" sz="2400" dirty="0"/>
          </a:p>
          <a:p>
            <a:r>
              <a:rPr lang="ja-JP" altLang="en-US" sz="2400" dirty="0"/>
              <a:t>シミュレーションが楽にできる</a:t>
            </a:r>
            <a:endParaRPr kumimoji="1" lang="ja-JP" altLang="en-US" sz="2400" dirty="0"/>
          </a:p>
        </p:txBody>
      </p:sp>
    </p:spTree>
    <p:extLst>
      <p:ext uri="{BB962C8B-B14F-4D97-AF65-F5344CB8AC3E}">
        <p14:creationId xmlns:p14="http://schemas.microsoft.com/office/powerpoint/2010/main" val="3495347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02668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55BC6-B98B-4BD4-85C0-0B8988E1ED94}"/>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Delay-difference model</a:t>
            </a:r>
            <a:endParaRPr lang="ja-JP" altLang="en-US" dirty="0">
              <a:solidFill>
                <a:schemeClr val="bg1"/>
              </a:solidFill>
            </a:endParaRPr>
          </a:p>
        </p:txBody>
      </p:sp>
      <p:sp>
        <p:nvSpPr>
          <p:cNvPr id="3" name="テキスト ボックス 2">
            <a:extLst>
              <a:ext uri="{FF2B5EF4-FFF2-40B4-BE49-F238E27FC236}">
                <a16:creationId xmlns:a16="http://schemas.microsoft.com/office/drawing/2014/main" id="{049B2306-2183-4841-81B0-C216333D6C62}"/>
              </a:ext>
            </a:extLst>
          </p:cNvPr>
          <p:cNvSpPr txBox="1"/>
          <p:nvPr/>
        </p:nvSpPr>
        <p:spPr>
          <a:xfrm>
            <a:off x="348343" y="1546330"/>
            <a:ext cx="10528764" cy="118494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余剰生産モデル（非現実的）と年齢別モデル（複雑）の中間</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現実的かつシンプルで考えやすい</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E2B4B94A-5F96-419D-AF70-8BA3F51C33A7}"/>
                  </a:ext>
                </a:extLst>
              </p:cNvPr>
              <p:cNvSpPr/>
              <p:nvPr/>
            </p:nvSpPr>
            <p:spPr>
              <a:xfrm>
                <a:off x="6013660" y="3098862"/>
                <a:ext cx="3314818"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𝑅</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sub>
                      </m:sSub>
                    </m:oMath>
                  </m:oMathPara>
                </a14:m>
                <a:endParaRPr lang="ja-JP" altLang="en-US" sz="2000" dirty="0"/>
              </a:p>
            </p:txBody>
          </p:sp>
        </mc:Choice>
        <mc:Fallback>
          <p:sp>
            <p:nvSpPr>
              <p:cNvPr id="4" name="正方形/長方形 3">
                <a:extLst>
                  <a:ext uri="{FF2B5EF4-FFF2-40B4-BE49-F238E27FC236}">
                    <a16:creationId xmlns:a16="http://schemas.microsoft.com/office/drawing/2014/main" id="{E2B4B94A-5F96-419D-AF70-8BA3F51C33A7}"/>
                  </a:ext>
                </a:extLst>
              </p:cNvPr>
              <p:cNvSpPr>
                <a:spLocks noRot="1" noChangeAspect="1" noMove="1" noResize="1" noEditPoints="1" noAdjustHandles="1" noChangeArrowheads="1" noChangeShapeType="1" noTextEdit="1"/>
              </p:cNvSpPr>
              <p:nvPr/>
            </p:nvSpPr>
            <p:spPr>
              <a:xfrm>
                <a:off x="6013660" y="3098862"/>
                <a:ext cx="3314818"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5DDBFE16-9FC0-44E8-B810-4FF22682E34F}"/>
                  </a:ext>
                </a:extLst>
              </p:cNvPr>
              <p:cNvSpPr/>
              <p:nvPr/>
            </p:nvSpPr>
            <p:spPr>
              <a:xfrm>
                <a:off x="5136465" y="3855720"/>
                <a:ext cx="5069208"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𝐹𝑡</m:t>
                              </m:r>
                            </m:sub>
                          </m:sSub>
                          <m:r>
                            <a:rPr lang="ja-JP" altLang="en-US" sz="2800" i="0">
                              <a:latin typeface="Cambria Math" panose="02040503050406030204" pitchFamily="18" charset="0"/>
                            </a:rPr>
                            <m:t>=</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r>
                            <a:rPr lang="ja-JP" altLang="en-US" sz="2800" i="0">
                              <a:latin typeface="Cambria Math" panose="02040503050406030204" pitchFamily="18" charset="0"/>
                            </a:rPr>
                            <m:t>−</m:t>
                          </m:r>
                          <m:r>
                            <a:rPr lang="ja-JP" altLang="en-US" sz="2800" i="1">
                              <a:latin typeface="Cambria Math" panose="02040503050406030204" pitchFamily="18" charset="0"/>
                            </a:rPr>
                            <m:t>𝑀</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𝐹</m:t>
                              </m:r>
                            </m:e>
                            <m:sub>
                              <m:r>
                                <a:rPr lang="ja-JP" altLang="en-US" sz="2800" i="1">
                                  <a:latin typeface="Cambria Math" panose="02040503050406030204" pitchFamily="18" charset="0"/>
                                </a:rPr>
                                <m:t>𝑡</m:t>
                              </m:r>
                            </m:sub>
                          </m:sSub>
                        </m:e>
                      </m:d>
                    </m:oMath>
                  </m:oMathPara>
                </a14:m>
                <a:endParaRPr lang="ja-JP" altLang="en-US" sz="2800" dirty="0"/>
              </a:p>
            </p:txBody>
          </p:sp>
        </mc:Choice>
        <mc:Fallback>
          <p:sp>
            <p:nvSpPr>
              <p:cNvPr id="5" name="正方形/長方形 4">
                <a:extLst>
                  <a:ext uri="{FF2B5EF4-FFF2-40B4-BE49-F238E27FC236}">
                    <a16:creationId xmlns:a16="http://schemas.microsoft.com/office/drawing/2014/main" id="{5DDBFE16-9FC0-44E8-B810-4FF22682E34F}"/>
                  </a:ext>
                </a:extLst>
              </p:cNvPr>
              <p:cNvSpPr>
                <a:spLocks noRot="1" noChangeAspect="1" noMove="1" noResize="1" noEditPoints="1" noAdjustHandles="1" noChangeArrowheads="1" noChangeShapeType="1" noTextEdit="1"/>
              </p:cNvSpPr>
              <p:nvPr/>
            </p:nvSpPr>
            <p:spPr>
              <a:xfrm>
                <a:off x="5136465" y="3855720"/>
                <a:ext cx="5069208"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D069C538-F523-42AE-B32B-04517CBA89E5}"/>
                  </a:ext>
                </a:extLst>
              </p:cNvPr>
              <p:cNvSpPr/>
              <p:nvPr/>
            </p:nvSpPr>
            <p:spPr>
              <a:xfrm>
                <a:off x="5079851" y="4726995"/>
                <a:ext cx="4289892" cy="59349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𝑅</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r>
                            <a:rPr lang="ja-JP" altLang="en-US" sz="2800" i="1">
                              <a:latin typeface="Cambria Math" panose="02040503050406030204" pitchFamily="18" charset="0"/>
                            </a:rPr>
                            <m:t>𝑓</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𝑎</m:t>
                                  </m:r>
                                </m:e>
                                <m:sub>
                                  <m:r>
                                    <a:rPr lang="ja-JP" altLang="en-US" sz="2800" i="0">
                                      <a:latin typeface="Cambria Math" panose="02040503050406030204" pitchFamily="18" charset="0"/>
                                    </a:rPr>
                                    <m:t>0</m:t>
                                  </m:r>
                                </m:sub>
                              </m:sSub>
                            </m:sub>
                          </m:sSub>
                          <m:r>
                            <a:rPr lang="ja-JP" altLang="en-US" sz="2800" i="0">
                              <a:latin typeface="Cambria Math" panose="02040503050406030204" pitchFamily="18" charset="0"/>
                            </a:rPr>
                            <m:t>) ×</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sSub>
                            <m:sSubPr>
                              <m:ctrlPr>
                                <a:rPr lang="ja-JP" altLang="en-US" sz="2800" i="1">
                                  <a:latin typeface="Cambria Math" panose="02040503050406030204" pitchFamily="18" charset="0"/>
                                </a:rPr>
                              </m:ctrlPr>
                            </m:sSubPr>
                            <m:e>
                              <m:r>
                                <m:rPr>
                                  <m:sty m:val="p"/>
                                </m:rPr>
                                <a:rPr lang="ja-JP" altLang="en-US" sz="2800" i="0">
                                  <a:latin typeface="Cambria Math" panose="02040503050406030204" pitchFamily="18" charset="0"/>
                                </a:rPr>
                                <m:t>ε</m:t>
                              </m:r>
                            </m:e>
                            <m:sub>
                              <m:r>
                                <a:rPr lang="ja-JP" altLang="en-US" sz="2800" i="1">
                                  <a:latin typeface="Cambria Math" panose="02040503050406030204" pitchFamily="18" charset="0"/>
                                </a:rPr>
                                <m:t>𝑡</m:t>
                              </m:r>
                            </m:sub>
                          </m:sSub>
                        </m:e>
                      </m:d>
                    </m:oMath>
                  </m:oMathPara>
                </a14:m>
                <a:endParaRPr lang="ja-JP" altLang="en-US" sz="2800" dirty="0"/>
              </a:p>
            </p:txBody>
          </p:sp>
        </mc:Choice>
        <mc:Fallback>
          <p:sp>
            <p:nvSpPr>
              <p:cNvPr id="6" name="正方形/長方形 5">
                <a:extLst>
                  <a:ext uri="{FF2B5EF4-FFF2-40B4-BE49-F238E27FC236}">
                    <a16:creationId xmlns:a16="http://schemas.microsoft.com/office/drawing/2014/main" id="{D069C538-F523-42AE-B32B-04517CBA89E5}"/>
                  </a:ext>
                </a:extLst>
              </p:cNvPr>
              <p:cNvSpPr>
                <a:spLocks noRot="1" noChangeAspect="1" noMove="1" noResize="1" noEditPoints="1" noAdjustHandles="1" noChangeArrowheads="1" noChangeShapeType="1" noTextEdit="1"/>
              </p:cNvSpPr>
              <p:nvPr/>
            </p:nvSpPr>
            <p:spPr>
              <a:xfrm>
                <a:off x="5079851" y="4726995"/>
                <a:ext cx="4289892" cy="5934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72C1C0E9-29CE-4AC1-AE0E-B5B424A19BEB}"/>
                  </a:ext>
                </a:extLst>
              </p:cNvPr>
              <p:cNvSpPr/>
              <p:nvPr/>
            </p:nvSpPr>
            <p:spPr>
              <a:xfrm>
                <a:off x="5079851" y="6000431"/>
                <a:ext cx="1782989"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sub>
                      </m:sSub>
                    </m:oMath>
                  </m:oMathPara>
                </a14:m>
                <a:endParaRPr lang="ja-JP" altLang="en-US" sz="2800" dirty="0"/>
              </a:p>
            </p:txBody>
          </p:sp>
        </mc:Choice>
        <mc:Fallback>
          <p:sp>
            <p:nvSpPr>
              <p:cNvPr id="7" name="正方形/長方形 6">
                <a:extLst>
                  <a:ext uri="{FF2B5EF4-FFF2-40B4-BE49-F238E27FC236}">
                    <a16:creationId xmlns:a16="http://schemas.microsoft.com/office/drawing/2014/main" id="{72C1C0E9-29CE-4AC1-AE0E-B5B424A19BEB}"/>
                  </a:ext>
                </a:extLst>
              </p:cNvPr>
              <p:cNvSpPr>
                <a:spLocks noRot="1" noChangeAspect="1" noMove="1" noResize="1" noEditPoints="1" noAdjustHandles="1" noChangeArrowheads="1" noChangeShapeType="1" noTextEdit="1"/>
              </p:cNvSpPr>
              <p:nvPr/>
            </p:nvSpPr>
            <p:spPr>
              <a:xfrm>
                <a:off x="5079851" y="6000431"/>
                <a:ext cx="1782989" cy="523220"/>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1F65EED-A0E5-45CD-903F-F85357D0B1E6}"/>
              </a:ext>
            </a:extLst>
          </p:cNvPr>
          <p:cNvSpPr txBox="1"/>
          <p:nvPr/>
        </p:nvSpPr>
        <p:spPr>
          <a:xfrm>
            <a:off x="715230" y="3069967"/>
            <a:ext cx="4897495" cy="461665"/>
          </a:xfrm>
          <a:prstGeom prst="rect">
            <a:avLst/>
          </a:prstGeom>
          <a:noFill/>
        </p:spPr>
        <p:txBody>
          <a:bodyPr wrap="none" rtlCol="0">
            <a:spAutoFit/>
          </a:bodyPr>
          <a:lstStyle/>
          <a:p>
            <a:r>
              <a:rPr lang="ja-JP" altLang="en-US" sz="2400" dirty="0">
                <a:solidFill>
                  <a:srgbClr val="FFFFCC"/>
                </a:solidFill>
              </a:rPr>
              <a:t>翌年の親の個体数 </a:t>
            </a:r>
            <a:r>
              <a:rPr lang="en-US" altLang="ja-JP" sz="2400" dirty="0">
                <a:solidFill>
                  <a:srgbClr val="FFFFCC"/>
                </a:solidFill>
              </a:rPr>
              <a:t>=</a:t>
            </a:r>
            <a:r>
              <a:rPr lang="ja-JP" altLang="en-US" sz="2400" dirty="0">
                <a:solidFill>
                  <a:srgbClr val="FFFFCC"/>
                </a:solidFill>
              </a:rPr>
              <a:t> 加入 </a:t>
            </a:r>
            <a:r>
              <a:rPr lang="en-US" altLang="ja-JP" sz="2400" dirty="0">
                <a:solidFill>
                  <a:srgbClr val="FFFFCC"/>
                </a:solidFill>
              </a:rPr>
              <a:t>+ </a:t>
            </a:r>
            <a:r>
              <a:rPr lang="ja-JP" altLang="en-US" sz="2400" dirty="0">
                <a:solidFill>
                  <a:srgbClr val="FFFFCC"/>
                </a:solidFill>
              </a:rPr>
              <a:t>生残</a:t>
            </a:r>
            <a:endParaRPr kumimoji="1" lang="ja-JP" altLang="en-US" sz="2400" dirty="0">
              <a:solidFill>
                <a:srgbClr val="FFFFCC"/>
              </a:solidFill>
            </a:endParaRPr>
          </a:p>
        </p:txBody>
      </p:sp>
      <p:sp>
        <p:nvSpPr>
          <p:cNvPr id="9" name="テキスト ボックス 8">
            <a:extLst>
              <a:ext uri="{FF2B5EF4-FFF2-40B4-BE49-F238E27FC236}">
                <a16:creationId xmlns:a16="http://schemas.microsoft.com/office/drawing/2014/main" id="{F8805C33-2BC6-4D73-B142-F239F7DCFE3F}"/>
              </a:ext>
            </a:extLst>
          </p:cNvPr>
          <p:cNvSpPr txBox="1"/>
          <p:nvPr/>
        </p:nvSpPr>
        <p:spPr>
          <a:xfrm>
            <a:off x="715230" y="3886497"/>
            <a:ext cx="3877985" cy="461665"/>
          </a:xfrm>
          <a:prstGeom prst="rect">
            <a:avLst/>
          </a:prstGeom>
          <a:noFill/>
        </p:spPr>
        <p:txBody>
          <a:bodyPr wrap="none" rtlCol="0">
            <a:spAutoFit/>
          </a:bodyPr>
          <a:lstStyle/>
          <a:p>
            <a:r>
              <a:rPr lang="ja-JP" altLang="en-US" sz="2400" dirty="0">
                <a:solidFill>
                  <a:srgbClr val="FFFFCC"/>
                </a:solidFill>
              </a:rPr>
              <a:t>親が漁獲と自然死亡で減少</a:t>
            </a:r>
            <a:endParaRPr kumimoji="1" lang="ja-JP" altLang="en-US" sz="2400" dirty="0">
              <a:solidFill>
                <a:srgbClr val="FFFFCC"/>
              </a:solidFill>
            </a:endParaRPr>
          </a:p>
        </p:txBody>
      </p:sp>
      <p:sp>
        <p:nvSpPr>
          <p:cNvPr id="10" name="テキスト ボックス 9">
            <a:extLst>
              <a:ext uri="{FF2B5EF4-FFF2-40B4-BE49-F238E27FC236}">
                <a16:creationId xmlns:a16="http://schemas.microsoft.com/office/drawing/2014/main" id="{58AA7F13-B42A-4E04-A9E6-96EC0C9BD7C6}"/>
              </a:ext>
            </a:extLst>
          </p:cNvPr>
          <p:cNvSpPr txBox="1"/>
          <p:nvPr/>
        </p:nvSpPr>
        <p:spPr>
          <a:xfrm>
            <a:off x="869118" y="4608244"/>
            <a:ext cx="3570208" cy="830997"/>
          </a:xfrm>
          <a:prstGeom prst="rect">
            <a:avLst/>
          </a:prstGeom>
          <a:noFill/>
        </p:spPr>
        <p:txBody>
          <a:bodyPr wrap="none" rtlCol="0">
            <a:spAutoFit/>
          </a:bodyPr>
          <a:lstStyle/>
          <a:p>
            <a:pPr algn="ctr"/>
            <a:r>
              <a:rPr lang="ja-JP" altLang="en-US" sz="2400" dirty="0">
                <a:solidFill>
                  <a:srgbClr val="FFFFCC"/>
                </a:solidFill>
              </a:rPr>
              <a:t>産卵親魚量と加入の関係</a:t>
            </a:r>
            <a:endParaRPr lang="en-US" altLang="ja-JP" sz="2400" dirty="0">
              <a:solidFill>
                <a:srgbClr val="FFFFCC"/>
              </a:solidFill>
            </a:endParaRPr>
          </a:p>
          <a:p>
            <a:pPr algn="ctr"/>
            <a:r>
              <a:rPr kumimoji="1" lang="ja-JP" altLang="en-US" sz="2400" dirty="0">
                <a:solidFill>
                  <a:srgbClr val="FFFFCC"/>
                </a:solidFill>
              </a:rPr>
              <a:t>「再生産関係」</a:t>
            </a:r>
          </a:p>
        </p:txBody>
      </p:sp>
      <p:sp>
        <p:nvSpPr>
          <p:cNvPr id="11" name="テキスト ボックス 10">
            <a:extLst>
              <a:ext uri="{FF2B5EF4-FFF2-40B4-BE49-F238E27FC236}">
                <a16:creationId xmlns:a16="http://schemas.microsoft.com/office/drawing/2014/main" id="{DE06D58C-4A1A-4986-B795-059E9A298BAF}"/>
              </a:ext>
            </a:extLst>
          </p:cNvPr>
          <p:cNvSpPr txBox="1"/>
          <p:nvPr/>
        </p:nvSpPr>
        <p:spPr>
          <a:xfrm>
            <a:off x="1256927" y="5846543"/>
            <a:ext cx="2954655" cy="830997"/>
          </a:xfrm>
          <a:prstGeom prst="rect">
            <a:avLst/>
          </a:prstGeom>
          <a:noFill/>
        </p:spPr>
        <p:txBody>
          <a:bodyPr wrap="none" rtlCol="0">
            <a:spAutoFit/>
          </a:bodyPr>
          <a:lstStyle/>
          <a:p>
            <a:pPr algn="ctr"/>
            <a:r>
              <a:rPr lang="ja-JP" altLang="en-US" sz="2400" dirty="0">
                <a:solidFill>
                  <a:srgbClr val="FFFFCC"/>
                </a:solidFill>
              </a:rPr>
              <a:t>漁獲と自然死亡後に</a:t>
            </a:r>
            <a:endParaRPr lang="en-US" altLang="ja-JP" sz="2400" dirty="0">
              <a:solidFill>
                <a:srgbClr val="FFFFCC"/>
              </a:solidFill>
            </a:endParaRPr>
          </a:p>
          <a:p>
            <a:pPr algn="ctr"/>
            <a:r>
              <a:rPr lang="ja-JP" altLang="en-US" sz="2400" dirty="0">
                <a:solidFill>
                  <a:srgbClr val="FFFFCC"/>
                </a:solidFill>
              </a:rPr>
              <a:t>繁殖すると仮定</a:t>
            </a:r>
            <a:r>
              <a:rPr kumimoji="1" lang="ja-JP" altLang="en-US" sz="2400" dirty="0">
                <a:solidFill>
                  <a:srgbClr val="FFFFCC"/>
                </a:solidFill>
              </a:rPr>
              <a:t>」</a:t>
            </a:r>
          </a:p>
        </p:txBody>
      </p:sp>
    </p:spTree>
    <p:extLst>
      <p:ext uri="{BB962C8B-B14F-4D97-AF65-F5344CB8AC3E}">
        <p14:creationId xmlns:p14="http://schemas.microsoft.com/office/powerpoint/2010/main" val="417628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55BC6-B98B-4BD4-85C0-0B8988E1ED94}"/>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Delay-difference model</a:t>
            </a:r>
            <a:endParaRPr lang="ja-JP" altLang="en-US" dirty="0">
              <a:solidFill>
                <a:schemeClr val="bg1"/>
              </a:solidFill>
            </a:endParaRPr>
          </a:p>
        </p:txBody>
      </p:sp>
      <p:sp>
        <p:nvSpPr>
          <p:cNvPr id="3" name="テキスト ボックス 2">
            <a:extLst>
              <a:ext uri="{FF2B5EF4-FFF2-40B4-BE49-F238E27FC236}">
                <a16:creationId xmlns:a16="http://schemas.microsoft.com/office/drawing/2014/main" id="{049B2306-2183-4841-81B0-C216333D6C62}"/>
              </a:ext>
            </a:extLst>
          </p:cNvPr>
          <p:cNvSpPr txBox="1"/>
          <p:nvPr/>
        </p:nvSpPr>
        <p:spPr>
          <a:xfrm>
            <a:off x="348343" y="1546330"/>
            <a:ext cx="10528764" cy="3170099"/>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成長・体重を組み込んだモデルもあるが、今回は説明しない</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800" dirty="0">
                <a:solidFill>
                  <a:schemeClr val="bg1"/>
                </a:solidFill>
                <a:latin typeface="HG丸ｺﾞｼｯｸM-PRO" panose="020F0600000000000000" pitchFamily="50" charset="-128"/>
                <a:ea typeface="HG丸ｺﾞｼｯｸM-PRO" panose="020F0600000000000000" pitchFamily="50" charset="-128"/>
              </a:rPr>
              <a:t>1</a:t>
            </a:r>
            <a:r>
              <a:rPr lang="ja-JP" altLang="en-US" sz="2800" dirty="0">
                <a:solidFill>
                  <a:schemeClr val="bg1"/>
                </a:solidFill>
                <a:latin typeface="HG丸ｺﾞｼｯｸM-PRO" panose="020F0600000000000000" pitchFamily="50" charset="-128"/>
                <a:ea typeface="HG丸ｺﾞｼｯｸM-PRO" panose="020F0600000000000000" pitchFamily="50" charset="-128"/>
              </a:rPr>
              <a:t>系の新ルール（漁獲管理規則）の</a:t>
            </a:r>
            <a:r>
              <a:rPr lang="en-US" altLang="ja-JP" sz="2800" dirty="0">
                <a:solidFill>
                  <a:schemeClr val="bg1"/>
                </a:solidFill>
                <a:latin typeface="HG丸ｺﾞｼｯｸM-PRO" panose="020F0600000000000000" pitchFamily="50" charset="-128"/>
                <a:ea typeface="HG丸ｺﾞｼｯｸM-PRO" panose="020F0600000000000000" pitchFamily="50" charset="-128"/>
              </a:rPr>
              <a:t>MSE</a:t>
            </a:r>
            <a:r>
              <a:rPr lang="ja-JP" altLang="en-US" sz="2800" dirty="0">
                <a:solidFill>
                  <a:schemeClr val="bg1"/>
                </a:solidFill>
                <a:latin typeface="HG丸ｺﾞｼｯｸM-PRO" panose="020F0600000000000000" pitchFamily="50" charset="-128"/>
                <a:ea typeface="HG丸ｺﾞｼｯｸM-PRO" panose="020F0600000000000000" pitchFamily="50" charset="-128"/>
              </a:rPr>
              <a:t>に使用</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800" u="sng" dirty="0">
                <a:solidFill>
                  <a:schemeClr val="bg1"/>
                </a:solidFill>
                <a:latin typeface="HG丸ｺﾞｼｯｸM-PRO" panose="020F0600000000000000" pitchFamily="50" charset="-128"/>
                <a:ea typeface="HG丸ｺﾞｼｯｸM-PRO" panose="020F0600000000000000" pitchFamily="50" charset="-128"/>
              </a:rPr>
              <a:t>加入変動を考慮した</a:t>
            </a:r>
            <a:r>
              <a:rPr lang="en-US" altLang="ja-JP" sz="2800" u="sng" dirty="0">
                <a:solidFill>
                  <a:schemeClr val="bg1"/>
                </a:solidFill>
                <a:latin typeface="HG丸ｺﾞｼｯｸM-PRO" panose="020F0600000000000000" pitchFamily="50" charset="-128"/>
                <a:ea typeface="HG丸ｺﾞｼｯｸM-PRO" panose="020F0600000000000000" pitchFamily="50" charset="-128"/>
              </a:rPr>
              <a:t>MSY</a:t>
            </a:r>
            <a:r>
              <a:rPr lang="ja-JP" altLang="en-US" sz="2800" u="sng" dirty="0">
                <a:solidFill>
                  <a:schemeClr val="bg1"/>
                </a:solidFill>
                <a:latin typeface="HG丸ｺﾞｼｯｸM-PRO" panose="020F0600000000000000" pitchFamily="50" charset="-128"/>
                <a:ea typeface="HG丸ｺﾞｼｯｸM-PRO" panose="020F0600000000000000" pitchFamily="50" charset="-128"/>
              </a:rPr>
              <a:t>と生物特性の関係について考察</a:t>
            </a:r>
            <a:endParaRPr lang="en-US" altLang="ja-JP" sz="2800" u="sng"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再生産関係は</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Hockey-stick</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型を仮定</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9BF96F38-29E9-4337-885E-D5267ED1B17E}"/>
                  </a:ext>
                </a:extLst>
              </p:cNvPr>
              <p:cNvSpPr/>
              <p:nvPr/>
            </p:nvSpPr>
            <p:spPr>
              <a:xfrm>
                <a:off x="838200" y="4384890"/>
                <a:ext cx="4558364" cy="1053494"/>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ja-JP" altLang="en-US" sz="2800" i="1">
                              <a:latin typeface="Cambria Math" panose="02040503050406030204" pitchFamily="18" charset="0"/>
                            </a:rPr>
                          </m:ctrlPr>
                        </m:dPr>
                        <m:e>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e>
                      </m:d>
                      <m:r>
                        <a:rPr lang="ja-JP" altLang="en-US" sz="2800" i="0">
                          <a:latin typeface="Cambria Math" panose="02040503050406030204" pitchFamily="18" charset="0"/>
                        </a:rPr>
                        <m:t>=</m:t>
                      </m:r>
                      <m:d>
                        <m:dPr>
                          <m:begChr m:val="{"/>
                          <m:endChr m:val=""/>
                          <m:ctrlPr>
                            <a:rPr lang="ja-JP" altLang="en-US" sz="2800" i="1">
                              <a:latin typeface="Cambria Math" panose="02040503050406030204" pitchFamily="18" charset="0"/>
                            </a:rPr>
                          </m:ctrlPr>
                        </m:dPr>
                        <m:e>
                          <m:eqArr>
                            <m:eqArrPr>
                              <m:ctrlPr>
                                <a:rPr lang="ja-JP" altLang="en-US" sz="2800" i="1">
                                  <a:latin typeface="Cambria Math" panose="02040503050406030204" pitchFamily="18" charset="0"/>
                                </a:rPr>
                              </m:ctrlPr>
                            </m:eqArrPr>
                            <m:e>
                              <m:r>
                                <a:rPr lang="ja-JP" altLang="en-US" sz="2800" i="1">
                                  <a:latin typeface="Cambria Math" panose="02040503050406030204" pitchFamily="18" charset="0"/>
                                </a:rPr>
                                <m:t>𝑎</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  &amp;</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&lt;</m:t>
                              </m:r>
                              <m:r>
                                <a:rPr lang="ja-JP" altLang="en-US" sz="2800" i="1">
                                  <a:latin typeface="Cambria Math" panose="02040503050406030204" pitchFamily="18" charset="0"/>
                                </a:rPr>
                                <m:t>𝑏</m:t>
                              </m:r>
                            </m:e>
                            <m:e>
                              <m:r>
                                <a:rPr lang="ja-JP" altLang="en-US" sz="2800" i="1">
                                  <a:latin typeface="Cambria Math" panose="02040503050406030204" pitchFamily="18" charset="0"/>
                                </a:rPr>
                                <m:t>𝑎</m:t>
                              </m:r>
                              <m:r>
                                <a:rPr lang="ja-JP" altLang="en-US" sz="2800" i="0">
                                  <a:latin typeface="Cambria Math" panose="02040503050406030204" pitchFamily="18" charset="0"/>
                                </a:rPr>
                                <m:t>×</m:t>
                              </m:r>
                              <m:r>
                                <a:rPr lang="ja-JP" altLang="en-US" sz="2800" i="1">
                                  <a:latin typeface="Cambria Math" panose="02040503050406030204" pitchFamily="18" charset="0"/>
                                </a:rPr>
                                <m:t>𝑏</m:t>
                              </m:r>
                              <m:r>
                                <a:rPr lang="ja-JP" altLang="en-US" sz="2800" i="0">
                                  <a:latin typeface="Cambria Math" panose="02040503050406030204" pitchFamily="18" charset="0"/>
                                </a:rPr>
                                <m:t>,  &amp;</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r>
                                <a:rPr lang="ja-JP" altLang="en-US" sz="2800" i="1">
                                  <a:latin typeface="Cambria Math" panose="02040503050406030204" pitchFamily="18" charset="0"/>
                                </a:rPr>
                                <m:t>𝑏</m:t>
                              </m:r>
                            </m:e>
                          </m:eqArr>
                        </m:e>
                      </m:d>
                    </m:oMath>
                  </m:oMathPara>
                </a14:m>
                <a:endParaRPr lang="ja-JP" altLang="en-US" sz="2800" dirty="0"/>
              </a:p>
            </p:txBody>
          </p:sp>
        </mc:Choice>
        <mc:Fallback>
          <p:sp>
            <p:nvSpPr>
              <p:cNvPr id="12" name="正方形/長方形 11">
                <a:extLst>
                  <a:ext uri="{FF2B5EF4-FFF2-40B4-BE49-F238E27FC236}">
                    <a16:creationId xmlns:a16="http://schemas.microsoft.com/office/drawing/2014/main" id="{9BF96F38-29E9-4337-885E-D5267ED1B17E}"/>
                  </a:ext>
                </a:extLst>
              </p:cNvPr>
              <p:cNvSpPr>
                <a:spLocks noRot="1" noChangeAspect="1" noMove="1" noResize="1" noEditPoints="1" noAdjustHandles="1" noChangeArrowheads="1" noChangeShapeType="1" noTextEdit="1"/>
              </p:cNvSpPr>
              <p:nvPr/>
            </p:nvSpPr>
            <p:spPr>
              <a:xfrm>
                <a:off x="838200" y="4384890"/>
                <a:ext cx="4558364" cy="1053494"/>
              </a:xfrm>
              <a:prstGeom prst="rect">
                <a:avLst/>
              </a:prstGeom>
              <a:blipFill>
                <a:blip r:embed="rId2"/>
                <a:stretch>
                  <a:fillRect/>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56F1D771-FF8B-4374-A03E-CD5E6EC56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131" y="3881840"/>
            <a:ext cx="5048219" cy="2859660"/>
          </a:xfrm>
          <a:prstGeom prst="rect">
            <a:avLst/>
          </a:prstGeom>
        </p:spPr>
      </p:pic>
      <p:sp>
        <p:nvSpPr>
          <p:cNvPr id="14" name="テキスト ボックス 13">
            <a:extLst>
              <a:ext uri="{FF2B5EF4-FFF2-40B4-BE49-F238E27FC236}">
                <a16:creationId xmlns:a16="http://schemas.microsoft.com/office/drawing/2014/main" id="{BCE240DC-CFB6-439B-B3DE-EB6554E4FFA9}"/>
              </a:ext>
            </a:extLst>
          </p:cNvPr>
          <p:cNvSpPr txBox="1"/>
          <p:nvPr/>
        </p:nvSpPr>
        <p:spPr>
          <a:xfrm>
            <a:off x="2252494" y="6262042"/>
            <a:ext cx="4493538" cy="461665"/>
          </a:xfrm>
          <a:prstGeom prst="rect">
            <a:avLst/>
          </a:prstGeom>
          <a:noFill/>
        </p:spPr>
        <p:txBody>
          <a:bodyPr wrap="none" rtlCol="0">
            <a:spAutoFit/>
          </a:bodyPr>
          <a:lstStyle/>
          <a:p>
            <a:pPr algn="ctr"/>
            <a:r>
              <a:rPr lang="ja-JP" altLang="en-US" sz="2400" dirty="0">
                <a:solidFill>
                  <a:schemeClr val="bg1"/>
                </a:solidFill>
              </a:rPr>
              <a:t>マサバ太平洋系群の再生産関係</a:t>
            </a:r>
            <a:endParaRPr kumimoji="1" lang="ja-JP" altLang="en-US" sz="2400" dirty="0">
              <a:solidFill>
                <a:schemeClr val="bg1"/>
              </a:solidFill>
            </a:endParaRPr>
          </a:p>
        </p:txBody>
      </p:sp>
    </p:spTree>
    <p:extLst>
      <p:ext uri="{BB962C8B-B14F-4D97-AF65-F5344CB8AC3E}">
        <p14:creationId xmlns:p14="http://schemas.microsoft.com/office/powerpoint/2010/main" val="3812767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EEFCD-0893-4549-BB33-B118ED5F9022}"/>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無次元化（非次元化？）</a:t>
            </a:r>
          </a:p>
        </p:txBody>
      </p:sp>
      <p:sp>
        <p:nvSpPr>
          <p:cNvPr id="4" name="テキスト ボックス 3">
            <a:extLst>
              <a:ext uri="{FF2B5EF4-FFF2-40B4-BE49-F238E27FC236}">
                <a16:creationId xmlns:a16="http://schemas.microsoft.com/office/drawing/2014/main" id="{EEBB7AF4-9012-4B53-AEA6-30B98F17A88F}"/>
              </a:ext>
            </a:extLst>
          </p:cNvPr>
          <p:cNvSpPr txBox="1"/>
          <p:nvPr/>
        </p:nvSpPr>
        <p:spPr>
          <a:xfrm>
            <a:off x="640803" y="1762162"/>
            <a:ext cx="3772186" cy="461665"/>
          </a:xfrm>
          <a:prstGeom prst="rect">
            <a:avLst/>
          </a:prstGeom>
          <a:noFill/>
        </p:spPr>
        <p:txBody>
          <a:bodyPr wrap="none" rtlCol="0">
            <a:spAutoFit/>
          </a:bodyPr>
          <a:lstStyle/>
          <a:p>
            <a:r>
              <a:rPr lang="en-US" altLang="ja-JP" sz="2400" dirty="0">
                <a:solidFill>
                  <a:srgbClr val="FFFFCC"/>
                </a:solidFill>
              </a:rPr>
              <a:t>F=0</a:t>
            </a:r>
            <a:r>
              <a:rPr lang="ja-JP" altLang="en-US" sz="2400" dirty="0">
                <a:solidFill>
                  <a:srgbClr val="FFFFCC"/>
                </a:solidFill>
              </a:rPr>
              <a:t>の時の平衡点を考える</a:t>
            </a:r>
            <a:endParaRPr kumimoji="1" lang="ja-JP" altLang="en-US" sz="2400" dirty="0">
              <a:solidFill>
                <a:srgbClr val="FFFFCC"/>
              </a:solidFill>
            </a:endParaRPr>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FA554B84-1998-4E37-8D53-302993A0854E}"/>
                  </a:ext>
                </a:extLst>
              </p:cNvPr>
              <p:cNvSpPr/>
              <p:nvPr/>
            </p:nvSpPr>
            <p:spPr>
              <a:xfrm>
                <a:off x="5060537" y="1761544"/>
                <a:ext cx="2775183"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r>
                            <a:rPr lang="ja-JP" altLang="en-US" sz="2800" i="0">
                              <a:latin typeface="Cambria Math" panose="02040503050406030204" pitchFamily="18" charset="0"/>
                            </a:rPr>
                            <m:t>=</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r>
                            <a:rPr lang="ja-JP" altLang="en-US" sz="2800" i="0">
                              <a:latin typeface="Cambria Math" panose="02040503050406030204" pitchFamily="18" charset="0"/>
                            </a:rPr>
                            <m:t>−</m:t>
                          </m:r>
                          <m:r>
                            <a:rPr lang="ja-JP" altLang="en-US" sz="2800" i="1">
                              <a:latin typeface="Cambria Math" panose="02040503050406030204" pitchFamily="18" charset="0"/>
                            </a:rPr>
                            <m:t>𝑀</m:t>
                          </m:r>
                        </m:e>
                      </m:d>
                    </m:oMath>
                  </m:oMathPara>
                </a14:m>
                <a:endParaRPr lang="ja-JP" altLang="en-US" sz="2800" dirty="0"/>
              </a:p>
            </p:txBody>
          </p:sp>
        </mc:Choice>
        <mc:Fallback>
          <p:sp>
            <p:nvSpPr>
              <p:cNvPr id="5" name="正方形/長方形 4">
                <a:extLst>
                  <a:ext uri="{FF2B5EF4-FFF2-40B4-BE49-F238E27FC236}">
                    <a16:creationId xmlns:a16="http://schemas.microsoft.com/office/drawing/2014/main" id="{FA554B84-1998-4E37-8D53-302993A0854E}"/>
                  </a:ext>
                </a:extLst>
              </p:cNvPr>
              <p:cNvSpPr>
                <a:spLocks noRot="1" noChangeAspect="1" noMove="1" noResize="1" noEditPoints="1" noAdjustHandles="1" noChangeArrowheads="1" noChangeShapeType="1" noTextEdit="1"/>
              </p:cNvSpPr>
              <p:nvPr/>
            </p:nvSpPr>
            <p:spPr>
              <a:xfrm>
                <a:off x="5060537" y="1761544"/>
                <a:ext cx="277518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65859812-104F-4AF6-ABD4-5FAC713E577C}"/>
                  </a:ext>
                </a:extLst>
              </p:cNvPr>
              <p:cNvSpPr/>
              <p:nvPr/>
            </p:nvSpPr>
            <p:spPr>
              <a:xfrm>
                <a:off x="5060537" y="2499978"/>
                <a:ext cx="2795702"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ja-JP" altLang="en-US" sz="2800" smtClean="0">
                              <a:latin typeface="Cambria Math" panose="02040503050406030204" pitchFamily="18" charset="0"/>
                            </a:rPr>
                          </m:ctrlPr>
                        </m:sSubSupPr>
                        <m:e>
                          <m:r>
                            <a:rPr lang="ja-JP" altLang="en-US" sz="2800" i="1">
                              <a:latin typeface="Cambria Math" panose="02040503050406030204" pitchFamily="18" charset="0"/>
                            </a:rPr>
                            <m:t>𝑁</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r>
                        <a:rPr lang="ja-JP" altLang="en-US" sz="2800" i="0">
                          <a:latin typeface="Cambria Math" panose="02040503050406030204" pitchFamily="18" charset="0"/>
                        </a:rPr>
                        <m:t>=</m:t>
                      </m:r>
                      <m:sSubSup>
                        <m:sSubSupPr>
                          <m:ctrlPr>
                            <a:rPr lang="ja-JP" altLang="en-US" sz="2800" i="1">
                              <a:latin typeface="Cambria Math" panose="02040503050406030204" pitchFamily="18" charset="0"/>
                            </a:rPr>
                          </m:ctrlPr>
                        </m:sSubSupPr>
                        <m:e>
                          <m:r>
                            <a:rPr lang="ja-JP" altLang="en-US" sz="2800" i="1">
                              <a:latin typeface="Cambria Math" panose="02040503050406030204" pitchFamily="18" charset="0"/>
                            </a:rPr>
                            <m:t>𝑅</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sSubSup>
                        <m:sSubSupPr>
                          <m:ctrlPr>
                            <a:rPr lang="ja-JP" altLang="en-US" sz="2800" i="1">
                              <a:latin typeface="Cambria Math" panose="02040503050406030204" pitchFamily="18" charset="0"/>
                            </a:rPr>
                          </m:ctrlPr>
                        </m:sSubSupPr>
                        <m:e>
                          <m:r>
                            <a:rPr lang="ja-JP" altLang="en-US" sz="2800" i="1">
                              <a:latin typeface="Cambria Math" panose="02040503050406030204" pitchFamily="18" charset="0"/>
                            </a:rPr>
                            <m:t>𝑁</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oMath>
                  </m:oMathPara>
                </a14:m>
                <a:endParaRPr lang="ja-JP" altLang="en-US" sz="2800" dirty="0"/>
              </a:p>
            </p:txBody>
          </p:sp>
        </mc:Choice>
        <mc:Fallback>
          <p:sp>
            <p:nvSpPr>
              <p:cNvPr id="6" name="正方形/長方形 5">
                <a:extLst>
                  <a:ext uri="{FF2B5EF4-FFF2-40B4-BE49-F238E27FC236}">
                    <a16:creationId xmlns:a16="http://schemas.microsoft.com/office/drawing/2014/main" id="{65859812-104F-4AF6-ABD4-5FAC713E577C}"/>
                  </a:ext>
                </a:extLst>
              </p:cNvPr>
              <p:cNvSpPr>
                <a:spLocks noRot="1" noChangeAspect="1" noMove="1" noResize="1" noEditPoints="1" noAdjustHandles="1" noChangeArrowheads="1" noChangeShapeType="1" noTextEdit="1"/>
              </p:cNvSpPr>
              <p:nvPr/>
            </p:nvSpPr>
            <p:spPr>
              <a:xfrm>
                <a:off x="5060537" y="2499978"/>
                <a:ext cx="279570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4B0ABB10-CB1C-4715-9E5F-87AD6F7C6BA7}"/>
                  </a:ext>
                </a:extLst>
              </p:cNvPr>
              <p:cNvSpPr/>
              <p:nvPr/>
            </p:nvSpPr>
            <p:spPr>
              <a:xfrm>
                <a:off x="700946" y="3329394"/>
                <a:ext cx="2989408" cy="461665"/>
              </a:xfrm>
              <a:prstGeom prst="rect">
                <a:avLst/>
              </a:prstGeom>
            </p:spPr>
            <p:txBody>
              <a:bodyPr wrap="none">
                <a:spAutoFit/>
              </a:bodyPr>
              <a:lstStyle/>
              <a:p>
                <a14:m>
                  <m:oMath xmlns:m="http://schemas.openxmlformats.org/officeDocument/2006/math">
                    <m:sSubSup>
                      <m:sSubSupPr>
                        <m:ctrlPr>
                          <a:rPr lang="ja-JP" altLang="en-US" sz="2400" smtClean="0">
                            <a:solidFill>
                              <a:srgbClr val="FFFFCC"/>
                            </a:solidFill>
                            <a:latin typeface="Cambria Math" panose="02040503050406030204" pitchFamily="18" charset="0"/>
                          </a:rPr>
                        </m:ctrlPr>
                      </m:sSubSupPr>
                      <m:e>
                        <m:r>
                          <a:rPr lang="ja-JP" altLang="en-US" sz="2400" i="1">
                            <a:solidFill>
                              <a:srgbClr val="FFFFCC"/>
                            </a:solidFill>
                            <a:latin typeface="Cambria Math" panose="02040503050406030204" pitchFamily="18" charset="0"/>
                          </a:rPr>
                          <m:t>𝑆</m:t>
                        </m:r>
                      </m:e>
                      <m:sub>
                        <m:r>
                          <a:rPr lang="ja-JP" altLang="en-US" sz="2400" i="0">
                            <a:solidFill>
                              <a:srgbClr val="FFFFCC"/>
                            </a:solidFill>
                            <a:latin typeface="Cambria Math" panose="02040503050406030204" pitchFamily="18" charset="0"/>
                          </a:rPr>
                          <m:t>0</m:t>
                        </m:r>
                      </m:sub>
                      <m:sup>
                        <m:r>
                          <a:rPr lang="ja-JP" altLang="en-US" sz="2400" i="0">
                            <a:solidFill>
                              <a:srgbClr val="FFFFCC"/>
                            </a:solidFill>
                            <a:latin typeface="Cambria Math" panose="02040503050406030204" pitchFamily="18" charset="0"/>
                          </a:rPr>
                          <m:t>∗</m:t>
                        </m:r>
                      </m:sup>
                    </m:sSubSup>
                    <m:r>
                      <a:rPr lang="ja-JP" altLang="en-US" sz="2400" i="0">
                        <a:solidFill>
                          <a:srgbClr val="FFFFCC"/>
                        </a:solidFill>
                        <a:latin typeface="Cambria Math" panose="02040503050406030204" pitchFamily="18" charset="0"/>
                      </a:rPr>
                      <m:t>=</m:t>
                    </m:r>
                    <m:sSub>
                      <m:sSubPr>
                        <m:ctrlPr>
                          <a:rPr lang="ja-JP" altLang="en-US" sz="2400" i="1">
                            <a:solidFill>
                              <a:srgbClr val="FFFFCC"/>
                            </a:solidFill>
                            <a:latin typeface="Cambria Math" panose="02040503050406030204" pitchFamily="18" charset="0"/>
                          </a:rPr>
                        </m:ctrlPr>
                      </m:sSubPr>
                      <m:e>
                        <m:r>
                          <a:rPr lang="ja-JP" altLang="en-US" sz="2400" i="1">
                            <a:solidFill>
                              <a:srgbClr val="FFFFCC"/>
                            </a:solidFill>
                            <a:latin typeface="Cambria Math" panose="02040503050406030204" pitchFamily="18" charset="0"/>
                          </a:rPr>
                          <m:t>𝑙</m:t>
                        </m:r>
                      </m:e>
                      <m:sub>
                        <m:r>
                          <a:rPr lang="ja-JP" altLang="en-US" sz="2400" i="0">
                            <a:solidFill>
                              <a:srgbClr val="FFFFCC"/>
                            </a:solidFill>
                            <a:latin typeface="Cambria Math" panose="02040503050406030204" pitchFamily="18" charset="0"/>
                          </a:rPr>
                          <m:t>0</m:t>
                        </m:r>
                      </m:sub>
                    </m:sSub>
                    <m:sSubSup>
                      <m:sSubSupPr>
                        <m:ctrlPr>
                          <a:rPr lang="ja-JP" altLang="en-US" sz="2400" i="1">
                            <a:solidFill>
                              <a:srgbClr val="FFFFCC"/>
                            </a:solidFill>
                            <a:latin typeface="Cambria Math" panose="02040503050406030204" pitchFamily="18" charset="0"/>
                          </a:rPr>
                        </m:ctrlPr>
                      </m:sSubSupPr>
                      <m:e>
                        <m:r>
                          <a:rPr lang="ja-JP" altLang="en-US" sz="2400" i="1">
                            <a:solidFill>
                              <a:srgbClr val="FFFFCC"/>
                            </a:solidFill>
                            <a:latin typeface="Cambria Math" panose="02040503050406030204" pitchFamily="18" charset="0"/>
                          </a:rPr>
                          <m:t>𝑁</m:t>
                        </m:r>
                      </m:e>
                      <m:sub>
                        <m:r>
                          <a:rPr lang="ja-JP" altLang="en-US" sz="2400" i="0">
                            <a:solidFill>
                              <a:srgbClr val="FFFFCC"/>
                            </a:solidFill>
                            <a:latin typeface="Cambria Math" panose="02040503050406030204" pitchFamily="18" charset="0"/>
                          </a:rPr>
                          <m:t>0</m:t>
                        </m:r>
                      </m:sub>
                      <m:sup>
                        <m:r>
                          <a:rPr lang="ja-JP" altLang="en-US" sz="2400" i="0">
                            <a:solidFill>
                              <a:srgbClr val="FFFFCC"/>
                            </a:solidFill>
                            <a:latin typeface="Cambria Math" panose="02040503050406030204" pitchFamily="18" charset="0"/>
                          </a:rPr>
                          <m:t>∗</m:t>
                        </m:r>
                      </m:sup>
                    </m:sSubSup>
                    <m:r>
                      <a:rPr lang="ja-JP" altLang="en-US" sz="2400" i="0">
                        <a:solidFill>
                          <a:srgbClr val="FFFFCC"/>
                        </a:solidFill>
                        <a:latin typeface="Cambria Math" panose="02040503050406030204" pitchFamily="18" charset="0"/>
                      </a:rPr>
                      <m:t>≥</m:t>
                    </m:r>
                    <m:r>
                      <a:rPr lang="ja-JP" altLang="en-US" sz="2400" i="1">
                        <a:solidFill>
                          <a:srgbClr val="FFFFCC"/>
                        </a:solidFill>
                        <a:latin typeface="Cambria Math" panose="02040503050406030204" pitchFamily="18" charset="0"/>
                      </a:rPr>
                      <m:t>𝑏</m:t>
                    </m:r>
                  </m:oMath>
                </a14:m>
                <a:r>
                  <a:rPr lang="ja-JP" altLang="en-US" sz="2400" dirty="0">
                    <a:solidFill>
                      <a:srgbClr val="FFFFCC"/>
                    </a:solidFill>
                  </a:rPr>
                  <a:t>として</a:t>
                </a:r>
              </a:p>
            </p:txBody>
          </p:sp>
        </mc:Choice>
        <mc:Fallback>
          <p:sp>
            <p:nvSpPr>
              <p:cNvPr id="7" name="正方形/長方形 6">
                <a:extLst>
                  <a:ext uri="{FF2B5EF4-FFF2-40B4-BE49-F238E27FC236}">
                    <a16:creationId xmlns:a16="http://schemas.microsoft.com/office/drawing/2014/main" id="{4B0ABB10-CB1C-4715-9E5F-87AD6F7C6BA7}"/>
                  </a:ext>
                </a:extLst>
              </p:cNvPr>
              <p:cNvSpPr>
                <a:spLocks noRot="1" noChangeAspect="1" noMove="1" noResize="1" noEditPoints="1" noAdjustHandles="1" noChangeArrowheads="1" noChangeShapeType="1" noTextEdit="1"/>
              </p:cNvSpPr>
              <p:nvPr/>
            </p:nvSpPr>
            <p:spPr>
              <a:xfrm>
                <a:off x="700946" y="3329394"/>
                <a:ext cx="2989408" cy="461665"/>
              </a:xfrm>
              <a:prstGeom prst="rect">
                <a:avLst/>
              </a:prstGeom>
              <a:blipFill>
                <a:blip r:embed="rId4"/>
                <a:stretch>
                  <a:fillRect l="-612" t="-15789" r="-2245" b="-2368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DF7DCF2F-F17A-4331-9B45-16D87516541D}"/>
                  </a:ext>
                </a:extLst>
              </p:cNvPr>
              <p:cNvSpPr/>
              <p:nvPr/>
            </p:nvSpPr>
            <p:spPr>
              <a:xfrm>
                <a:off x="5062832" y="3311583"/>
                <a:ext cx="2066335"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ja-JP" altLang="en-US" sz="2800" smtClean="0">
                              <a:latin typeface="Cambria Math" panose="02040503050406030204" pitchFamily="18" charset="0"/>
                            </a:rPr>
                          </m:ctrlPr>
                        </m:sSubSupPr>
                        <m:e>
                          <m:r>
                            <a:rPr lang="ja-JP" altLang="en-US" sz="2800" i="1">
                              <a:latin typeface="Cambria Math" panose="02040503050406030204" pitchFamily="18" charset="0"/>
                            </a:rPr>
                            <m:t>𝑅</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r>
                        <a:rPr lang="ja-JP" altLang="en-US" sz="2800" i="0">
                          <a:latin typeface="Cambria Math" panose="02040503050406030204" pitchFamily="18" charset="0"/>
                        </a:rPr>
                        <m:t>=</m:t>
                      </m:r>
                      <m:r>
                        <a:rPr lang="ja-JP" altLang="en-US" sz="2800" i="1">
                          <a:latin typeface="Cambria Math" panose="02040503050406030204" pitchFamily="18" charset="0"/>
                        </a:rPr>
                        <m:t>𝑎</m:t>
                      </m:r>
                      <m:r>
                        <a:rPr lang="ja-JP" altLang="en-US" sz="2800" i="0">
                          <a:latin typeface="Cambria Math" panose="02040503050406030204" pitchFamily="18" charset="0"/>
                        </a:rPr>
                        <m:t>×</m:t>
                      </m:r>
                      <m:r>
                        <a:rPr lang="ja-JP" altLang="en-US" sz="2800" i="1">
                          <a:latin typeface="Cambria Math" panose="02040503050406030204" pitchFamily="18" charset="0"/>
                        </a:rPr>
                        <m:t>𝑏</m:t>
                      </m:r>
                    </m:oMath>
                  </m:oMathPara>
                </a14:m>
                <a:endParaRPr lang="ja-JP" altLang="en-US" sz="2800" dirty="0"/>
              </a:p>
            </p:txBody>
          </p:sp>
        </mc:Choice>
        <mc:Fallback>
          <p:sp>
            <p:nvSpPr>
              <p:cNvPr id="8" name="正方形/長方形 7">
                <a:extLst>
                  <a:ext uri="{FF2B5EF4-FFF2-40B4-BE49-F238E27FC236}">
                    <a16:creationId xmlns:a16="http://schemas.microsoft.com/office/drawing/2014/main" id="{DF7DCF2F-F17A-4331-9B45-16D87516541D}"/>
                  </a:ext>
                </a:extLst>
              </p:cNvPr>
              <p:cNvSpPr>
                <a:spLocks noRot="1" noChangeAspect="1" noMove="1" noResize="1" noEditPoints="1" noAdjustHandles="1" noChangeArrowheads="1" noChangeShapeType="1" noTextEdit="1"/>
              </p:cNvSpPr>
              <p:nvPr/>
            </p:nvSpPr>
            <p:spPr>
              <a:xfrm>
                <a:off x="5062832" y="3311583"/>
                <a:ext cx="2066335" cy="523220"/>
              </a:xfrm>
              <a:prstGeom prst="rect">
                <a:avLst/>
              </a:prstGeom>
              <a:blipFill>
                <a:blip r:embed="rId5"/>
                <a:stretch>
                  <a:fillRect/>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58E14C2-1764-4EF7-8C6C-5E235C191213}"/>
              </a:ext>
            </a:extLst>
          </p:cNvPr>
          <p:cNvSpPr/>
          <p:nvPr/>
        </p:nvSpPr>
        <p:spPr>
          <a:xfrm>
            <a:off x="8182669" y="2499978"/>
            <a:ext cx="318976" cy="1421212"/>
          </a:xfrm>
          <a:prstGeom prst="rightBrace">
            <a:avLst>
              <a:gd name="adj1" fmla="val 41666"/>
              <a:gd name="adj2"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7F3693DF-0C84-43A1-A115-F9840061073D}"/>
                  </a:ext>
                </a:extLst>
              </p:cNvPr>
              <p:cNvSpPr/>
              <p:nvPr/>
            </p:nvSpPr>
            <p:spPr>
              <a:xfrm>
                <a:off x="8909741" y="2782421"/>
                <a:ext cx="1895712" cy="856325"/>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ja-JP" altLang="en-US" sz="2400" smtClean="0">
                              <a:latin typeface="Cambria Math" panose="02040503050406030204" pitchFamily="18" charset="0"/>
                            </a:rPr>
                          </m:ctrlPr>
                        </m:sSubSupPr>
                        <m:e>
                          <m:r>
                            <a:rPr lang="ja-JP" altLang="en-US" sz="2400" i="1">
                              <a:latin typeface="Cambria Math" panose="02040503050406030204" pitchFamily="18" charset="0"/>
                            </a:rPr>
                            <m:t>𝑁</m:t>
                          </m:r>
                        </m:e>
                        <m:sub>
                          <m:r>
                            <a:rPr lang="ja-JP" altLang="en-US" sz="2400" i="0">
                              <a:latin typeface="Cambria Math" panose="02040503050406030204" pitchFamily="18" charset="0"/>
                            </a:rPr>
                            <m:t>0</m:t>
                          </m:r>
                        </m:sub>
                        <m:sup>
                          <m:r>
                            <a:rPr lang="ja-JP" altLang="en-US" sz="2400" i="0">
                              <a:latin typeface="Cambria Math" panose="02040503050406030204" pitchFamily="18" charset="0"/>
                            </a:rPr>
                            <m:t>∗</m:t>
                          </m:r>
                        </m:sup>
                      </m:sSubSup>
                      <m:r>
                        <a:rPr lang="ja-JP" altLang="en-US" sz="2400" i="0">
                          <a:latin typeface="Cambria Math" panose="02040503050406030204" pitchFamily="18" charset="0"/>
                        </a:rPr>
                        <m:t>=</m:t>
                      </m:r>
                      <m:f>
                        <m:fPr>
                          <m:ctrlPr>
                            <a:rPr lang="ja-JP" altLang="en-US" sz="2400" i="1">
                              <a:latin typeface="Cambria Math" panose="02040503050406030204" pitchFamily="18" charset="0"/>
                            </a:rPr>
                          </m:ctrlPr>
                        </m:fPr>
                        <m:num>
                          <m:r>
                            <a:rPr lang="ja-JP" altLang="en-US" sz="2400" i="1">
                              <a:latin typeface="Cambria Math" panose="02040503050406030204" pitchFamily="18" charset="0"/>
                            </a:rPr>
                            <m:t>𝑎</m:t>
                          </m:r>
                          <m:r>
                            <a:rPr lang="ja-JP" altLang="en-US" sz="2400" i="0">
                              <a:latin typeface="Cambria Math" panose="02040503050406030204" pitchFamily="18" charset="0"/>
                            </a:rPr>
                            <m:t>×</m:t>
                          </m:r>
                          <m:r>
                            <a:rPr lang="ja-JP" altLang="en-US" sz="2400" i="1">
                              <a:latin typeface="Cambria Math" panose="02040503050406030204" pitchFamily="18" charset="0"/>
                            </a:rPr>
                            <m:t>𝑏</m:t>
                          </m:r>
                        </m:num>
                        <m:den>
                          <m:r>
                            <a:rPr lang="ja-JP" altLang="en-US" sz="2400" i="0">
                              <a:latin typeface="Cambria Math" panose="02040503050406030204" pitchFamily="18" charset="0"/>
                            </a:rPr>
                            <m:t>1−</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0">
                                  <a:latin typeface="Cambria Math" panose="02040503050406030204" pitchFamily="18" charset="0"/>
                                </a:rPr>
                                <m:t>0</m:t>
                              </m:r>
                            </m:sub>
                          </m:sSub>
                        </m:den>
                      </m:f>
                    </m:oMath>
                  </m:oMathPara>
                </a14:m>
                <a:endParaRPr lang="ja-JP" altLang="en-US" sz="2400" dirty="0"/>
              </a:p>
            </p:txBody>
          </p:sp>
        </mc:Choice>
        <mc:Fallback>
          <p:sp>
            <p:nvSpPr>
              <p:cNvPr id="10" name="正方形/長方形 9">
                <a:extLst>
                  <a:ext uri="{FF2B5EF4-FFF2-40B4-BE49-F238E27FC236}">
                    <a16:creationId xmlns:a16="http://schemas.microsoft.com/office/drawing/2014/main" id="{7F3693DF-0C84-43A1-A115-F9840061073D}"/>
                  </a:ext>
                </a:extLst>
              </p:cNvPr>
              <p:cNvSpPr>
                <a:spLocks noRot="1" noChangeAspect="1" noMove="1" noResize="1" noEditPoints="1" noAdjustHandles="1" noChangeArrowheads="1" noChangeShapeType="1" noTextEdit="1"/>
              </p:cNvSpPr>
              <p:nvPr/>
            </p:nvSpPr>
            <p:spPr>
              <a:xfrm>
                <a:off x="8909741" y="2782421"/>
                <a:ext cx="1895712" cy="85632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0C1FF305-FB3B-4A69-9540-31AE55B1FE8D}"/>
                  </a:ext>
                </a:extLst>
              </p:cNvPr>
              <p:cNvSpPr/>
              <p:nvPr/>
            </p:nvSpPr>
            <p:spPr>
              <a:xfrm>
                <a:off x="700946" y="4501943"/>
                <a:ext cx="3314818"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𝑅</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sub>
                      </m:sSub>
                    </m:oMath>
                  </m:oMathPara>
                </a14:m>
                <a:endParaRPr lang="ja-JP" altLang="en-US" sz="2000" dirty="0"/>
              </a:p>
            </p:txBody>
          </p:sp>
        </mc:Choice>
        <mc:Fallback>
          <p:sp>
            <p:nvSpPr>
              <p:cNvPr id="11" name="正方形/長方形 10">
                <a:extLst>
                  <a:ext uri="{FF2B5EF4-FFF2-40B4-BE49-F238E27FC236}">
                    <a16:creationId xmlns:a16="http://schemas.microsoft.com/office/drawing/2014/main" id="{0C1FF305-FB3B-4A69-9540-31AE55B1FE8D}"/>
                  </a:ext>
                </a:extLst>
              </p:cNvPr>
              <p:cNvSpPr>
                <a:spLocks noRot="1" noChangeAspect="1" noMove="1" noResize="1" noEditPoints="1" noAdjustHandles="1" noChangeArrowheads="1" noChangeShapeType="1" noTextEdit="1"/>
              </p:cNvSpPr>
              <p:nvPr/>
            </p:nvSpPr>
            <p:spPr>
              <a:xfrm>
                <a:off x="700946" y="4501943"/>
                <a:ext cx="3314818"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1194A0EF-3358-443D-B66E-7903ABBB8177}"/>
                  </a:ext>
                </a:extLst>
              </p:cNvPr>
              <p:cNvSpPr/>
              <p:nvPr/>
            </p:nvSpPr>
            <p:spPr>
              <a:xfrm>
                <a:off x="640803" y="5305159"/>
                <a:ext cx="6295826" cy="461665"/>
              </a:xfrm>
              <a:prstGeom prst="rect">
                <a:avLst/>
              </a:prstGeom>
            </p:spPr>
            <p:txBody>
              <a:bodyPr wrap="none">
                <a:spAutoFit/>
              </a:bodyPr>
              <a:lstStyle/>
              <a:p>
                <a14:m>
                  <m:oMath xmlns:m="http://schemas.openxmlformats.org/officeDocument/2006/math">
                    <m:sSubSup>
                      <m:sSubSupPr>
                        <m:ctrlPr>
                          <a:rPr lang="ja-JP" altLang="en-US" sz="2400" smtClean="0">
                            <a:solidFill>
                              <a:srgbClr val="FFFFCC"/>
                            </a:solidFill>
                            <a:latin typeface="Cambria Math" panose="02040503050406030204" pitchFamily="18" charset="0"/>
                          </a:rPr>
                        </m:ctrlPr>
                      </m:sSubSupPr>
                      <m:e>
                        <m:r>
                          <a:rPr lang="en-US" altLang="ja-JP" sz="2400" b="0" i="1" smtClean="0">
                            <a:solidFill>
                              <a:srgbClr val="FFFFCC"/>
                            </a:solidFill>
                            <a:latin typeface="Cambria Math" panose="02040503050406030204" pitchFamily="18" charset="0"/>
                          </a:rPr>
                          <m:t>𝑁</m:t>
                        </m:r>
                      </m:e>
                      <m:sub>
                        <m:r>
                          <a:rPr lang="ja-JP" altLang="en-US" sz="2400" i="0">
                            <a:solidFill>
                              <a:srgbClr val="FFFFCC"/>
                            </a:solidFill>
                            <a:latin typeface="Cambria Math" panose="02040503050406030204" pitchFamily="18" charset="0"/>
                          </a:rPr>
                          <m:t>0</m:t>
                        </m:r>
                      </m:sub>
                      <m:sup>
                        <m:r>
                          <a:rPr lang="ja-JP" altLang="en-US" sz="2400" i="0">
                            <a:solidFill>
                              <a:srgbClr val="FFFFCC"/>
                            </a:solidFill>
                            <a:latin typeface="Cambria Math" panose="02040503050406030204" pitchFamily="18" charset="0"/>
                          </a:rPr>
                          <m:t>∗</m:t>
                        </m:r>
                      </m:sup>
                    </m:sSubSup>
                  </m:oMath>
                </a14:m>
                <a:r>
                  <a:rPr lang="ja-JP" altLang="en-US" sz="2400" dirty="0">
                    <a:solidFill>
                      <a:srgbClr val="FFFFCC"/>
                    </a:solidFill>
                  </a:rPr>
                  <a:t>で割って</a:t>
                </a:r>
                <a14:m>
                  <m:oMath xmlns:m="http://schemas.openxmlformats.org/officeDocument/2006/math">
                    <m:sSub>
                      <m:sSubPr>
                        <m:ctrlPr>
                          <a:rPr lang="ja-JP" altLang="ja-JP" sz="2400" i="1">
                            <a:solidFill>
                              <a:srgbClr val="FFFFCC"/>
                            </a:solidFill>
                          </a:rPr>
                        </m:ctrlPr>
                      </m:sSubPr>
                      <m:e>
                        <m:r>
                          <a:rPr lang="en-US" altLang="ja-JP" sz="2400" i="1">
                            <a:solidFill>
                              <a:srgbClr val="FFFFCC"/>
                            </a:solidFill>
                          </a:rPr>
                          <m:t>𝑋</m:t>
                        </m:r>
                      </m:e>
                      <m:sub>
                        <m:r>
                          <a:rPr lang="en-US" altLang="ja-JP" sz="2400" i="1">
                            <a:solidFill>
                              <a:srgbClr val="FFFFCC"/>
                            </a:solidFill>
                          </a:rPr>
                          <m:t>𝑡</m:t>
                        </m:r>
                      </m:sub>
                    </m:sSub>
                    <m:r>
                      <a:rPr lang="en-US" altLang="ja-JP" sz="2400" i="1">
                        <a:solidFill>
                          <a:srgbClr val="FFFFCC"/>
                        </a:solidFill>
                      </a:rPr>
                      <m:t>=</m:t>
                    </m:r>
                    <m:sSub>
                      <m:sSubPr>
                        <m:ctrlPr>
                          <a:rPr lang="ja-JP" altLang="ja-JP" sz="2400" i="1">
                            <a:solidFill>
                              <a:srgbClr val="FFFFCC"/>
                            </a:solidFill>
                          </a:rPr>
                        </m:ctrlPr>
                      </m:sSubPr>
                      <m:e>
                        <m:r>
                          <a:rPr lang="en-US" altLang="ja-JP" sz="2400" i="1">
                            <a:solidFill>
                              <a:srgbClr val="FFFFCC"/>
                            </a:solidFill>
                          </a:rPr>
                          <m:t>𝑁</m:t>
                        </m:r>
                      </m:e>
                      <m:sub>
                        <m:r>
                          <a:rPr lang="en-US" altLang="ja-JP" sz="2400" i="1">
                            <a:solidFill>
                              <a:srgbClr val="FFFFCC"/>
                            </a:solidFill>
                          </a:rPr>
                          <m:t>𝑡</m:t>
                        </m:r>
                      </m:sub>
                    </m:sSub>
                    <m:r>
                      <a:rPr lang="en-US" altLang="ja-JP" sz="2400" i="1">
                        <a:solidFill>
                          <a:srgbClr val="FFFFCC"/>
                        </a:solidFill>
                      </a:rPr>
                      <m:t>/</m:t>
                    </m:r>
                    <m:sSubSup>
                      <m:sSubSupPr>
                        <m:ctrlPr>
                          <a:rPr lang="ja-JP" altLang="ja-JP" sz="2400" i="1">
                            <a:solidFill>
                              <a:srgbClr val="FFFFCC"/>
                            </a:solidFill>
                          </a:rPr>
                        </m:ctrlPr>
                      </m:sSubSupPr>
                      <m:e>
                        <m:r>
                          <a:rPr lang="en-US" altLang="ja-JP" sz="2400" i="1">
                            <a:solidFill>
                              <a:srgbClr val="FFFFCC"/>
                            </a:solidFill>
                          </a:rPr>
                          <m:t>𝑁</m:t>
                        </m:r>
                      </m:e>
                      <m:sub>
                        <m:r>
                          <a:rPr lang="en-US" altLang="ja-JP" sz="2400" i="1">
                            <a:solidFill>
                              <a:srgbClr val="FFFFCC"/>
                            </a:solidFill>
                          </a:rPr>
                          <m:t>0</m:t>
                        </m:r>
                      </m:sub>
                      <m:sup>
                        <m:r>
                          <a:rPr lang="en-US" altLang="ja-JP" sz="2400" i="1">
                            <a:solidFill>
                              <a:srgbClr val="FFFFCC"/>
                            </a:solidFill>
                          </a:rPr>
                          <m:t>∗</m:t>
                        </m:r>
                      </m:sup>
                    </m:sSubSup>
                  </m:oMath>
                </a14:m>
                <a:r>
                  <a:rPr lang="en-US" altLang="ja-JP" sz="2400" dirty="0">
                    <a:solidFill>
                      <a:srgbClr val="FFFFCC"/>
                    </a:solidFill>
                  </a:rPr>
                  <a:t>, </a:t>
                </a:r>
                <a14:m>
                  <m:oMath xmlns:m="http://schemas.openxmlformats.org/officeDocument/2006/math">
                    <m:sSub>
                      <m:sSubPr>
                        <m:ctrlPr>
                          <a:rPr lang="ja-JP" altLang="ja-JP" sz="2400" i="1">
                            <a:solidFill>
                              <a:srgbClr val="FFFFCC"/>
                            </a:solidFill>
                          </a:rPr>
                        </m:ctrlPr>
                      </m:sSubPr>
                      <m:e>
                        <m:r>
                          <a:rPr lang="en-US" altLang="ja-JP" sz="2400" i="1">
                            <a:solidFill>
                              <a:srgbClr val="FFFFCC"/>
                            </a:solidFill>
                          </a:rPr>
                          <m:t>𝑟</m:t>
                        </m:r>
                      </m:e>
                      <m:sub>
                        <m:r>
                          <a:rPr lang="en-US" altLang="ja-JP" sz="2400" i="1">
                            <a:solidFill>
                              <a:srgbClr val="FFFFCC"/>
                            </a:solidFill>
                          </a:rPr>
                          <m:t>𝑡</m:t>
                        </m:r>
                      </m:sub>
                    </m:sSub>
                    <m:r>
                      <a:rPr lang="en-US" altLang="ja-JP" sz="2400" i="1">
                        <a:solidFill>
                          <a:srgbClr val="FFFFCC"/>
                        </a:solidFill>
                      </a:rPr>
                      <m:t>=</m:t>
                    </m:r>
                    <m:sSub>
                      <m:sSubPr>
                        <m:ctrlPr>
                          <a:rPr lang="ja-JP" altLang="ja-JP" sz="2400" i="1">
                            <a:solidFill>
                              <a:srgbClr val="FFFFCC"/>
                            </a:solidFill>
                          </a:rPr>
                        </m:ctrlPr>
                      </m:sSubPr>
                      <m:e>
                        <m:r>
                          <a:rPr lang="en-US" altLang="ja-JP" sz="2400" i="1">
                            <a:solidFill>
                              <a:srgbClr val="FFFFCC"/>
                            </a:solidFill>
                          </a:rPr>
                          <m:t>𝑅</m:t>
                        </m:r>
                      </m:e>
                      <m:sub>
                        <m:r>
                          <a:rPr lang="en-US" altLang="ja-JP" sz="2400" i="1">
                            <a:solidFill>
                              <a:srgbClr val="FFFFCC"/>
                            </a:solidFill>
                          </a:rPr>
                          <m:t>𝑡</m:t>
                        </m:r>
                      </m:sub>
                    </m:sSub>
                    <m:r>
                      <a:rPr lang="en-US" altLang="ja-JP" sz="2400" i="1">
                        <a:solidFill>
                          <a:srgbClr val="FFFFCC"/>
                        </a:solidFill>
                      </a:rPr>
                      <m:t>/</m:t>
                    </m:r>
                    <m:sSubSup>
                      <m:sSubSupPr>
                        <m:ctrlPr>
                          <a:rPr lang="ja-JP" altLang="ja-JP" sz="2400" i="1">
                            <a:solidFill>
                              <a:srgbClr val="FFFFCC"/>
                            </a:solidFill>
                          </a:rPr>
                        </m:ctrlPr>
                      </m:sSubSupPr>
                      <m:e>
                        <m:r>
                          <a:rPr lang="en-US" altLang="ja-JP" sz="2400" i="1">
                            <a:solidFill>
                              <a:srgbClr val="FFFFCC"/>
                            </a:solidFill>
                          </a:rPr>
                          <m:t>𝑁</m:t>
                        </m:r>
                      </m:e>
                      <m:sub>
                        <m:r>
                          <a:rPr lang="en-US" altLang="ja-JP" sz="2400" i="1">
                            <a:solidFill>
                              <a:srgbClr val="FFFFCC"/>
                            </a:solidFill>
                          </a:rPr>
                          <m:t>0</m:t>
                        </m:r>
                      </m:sub>
                      <m:sup>
                        <m:r>
                          <a:rPr lang="en-US" altLang="ja-JP" sz="2400" i="1">
                            <a:solidFill>
                              <a:srgbClr val="FFFFCC"/>
                            </a:solidFill>
                          </a:rPr>
                          <m:t>∗</m:t>
                        </m:r>
                      </m:sup>
                    </m:sSubSup>
                  </m:oMath>
                </a14:m>
                <a:r>
                  <a:rPr lang="ja-JP" altLang="en-US" sz="2400" dirty="0">
                    <a:solidFill>
                      <a:srgbClr val="FFFFCC"/>
                    </a:solidFill>
                  </a:rPr>
                  <a:t>と置くと</a:t>
                </a:r>
              </a:p>
            </p:txBody>
          </p:sp>
        </mc:Choice>
        <mc:Fallback>
          <p:sp>
            <p:nvSpPr>
              <p:cNvPr id="13" name="正方形/長方形 12">
                <a:extLst>
                  <a:ext uri="{FF2B5EF4-FFF2-40B4-BE49-F238E27FC236}">
                    <a16:creationId xmlns:a16="http://schemas.microsoft.com/office/drawing/2014/main" id="{1194A0EF-3358-443D-B66E-7903ABBB8177}"/>
                  </a:ext>
                </a:extLst>
              </p:cNvPr>
              <p:cNvSpPr>
                <a:spLocks noRot="1" noChangeAspect="1" noMove="1" noResize="1" noEditPoints="1" noAdjustHandles="1" noChangeArrowheads="1" noChangeShapeType="1" noTextEdit="1"/>
              </p:cNvSpPr>
              <p:nvPr/>
            </p:nvSpPr>
            <p:spPr>
              <a:xfrm>
                <a:off x="640803" y="5305159"/>
                <a:ext cx="6295826" cy="461665"/>
              </a:xfrm>
              <a:prstGeom prst="rect">
                <a:avLst/>
              </a:prstGeom>
              <a:blipFill>
                <a:blip r:embed="rId8"/>
                <a:stretch>
                  <a:fillRect l="-194" t="-15789" r="-484" b="-3026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B998C633-072D-4E39-940D-672F83BC9056}"/>
                  </a:ext>
                </a:extLst>
              </p:cNvPr>
              <p:cNvSpPr/>
              <p:nvPr/>
            </p:nvSpPr>
            <p:spPr>
              <a:xfrm>
                <a:off x="7129167" y="5274381"/>
                <a:ext cx="3187796"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𝑋</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𝑟</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𝑋</m:t>
                          </m:r>
                        </m:e>
                        <m:sub>
                          <m:r>
                            <a:rPr lang="ja-JP" altLang="en-US" sz="2800" i="1">
                              <a:latin typeface="Cambria Math" panose="02040503050406030204" pitchFamily="18" charset="0"/>
                            </a:rPr>
                            <m:t>𝑡</m:t>
                          </m:r>
                        </m:sub>
                      </m:sSub>
                    </m:oMath>
                  </m:oMathPara>
                </a14:m>
                <a:endParaRPr lang="ja-JP" altLang="en-US" sz="2800" dirty="0"/>
              </a:p>
            </p:txBody>
          </p:sp>
        </mc:Choice>
        <mc:Fallback>
          <p:sp>
            <p:nvSpPr>
              <p:cNvPr id="14" name="正方形/長方形 13">
                <a:extLst>
                  <a:ext uri="{FF2B5EF4-FFF2-40B4-BE49-F238E27FC236}">
                    <a16:creationId xmlns:a16="http://schemas.microsoft.com/office/drawing/2014/main" id="{B998C633-072D-4E39-940D-672F83BC9056}"/>
                  </a:ext>
                </a:extLst>
              </p:cNvPr>
              <p:cNvSpPr>
                <a:spLocks noRot="1" noChangeAspect="1" noMove="1" noResize="1" noEditPoints="1" noAdjustHandles="1" noChangeArrowheads="1" noChangeShapeType="1" noTextEdit="1"/>
              </p:cNvSpPr>
              <p:nvPr/>
            </p:nvSpPr>
            <p:spPr>
              <a:xfrm>
                <a:off x="7129167" y="5274381"/>
                <a:ext cx="3187796" cy="52322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EEFCD-0893-4549-BB33-B118ED5F9022}"/>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無次元化（非次元化？）</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7F5639FF-7122-42F9-8906-BD5C36C6C6A8}"/>
                  </a:ext>
                </a:extLst>
              </p:cNvPr>
              <p:cNvSpPr/>
              <p:nvPr/>
            </p:nvSpPr>
            <p:spPr>
              <a:xfrm>
                <a:off x="838200" y="1701341"/>
                <a:ext cx="5417573" cy="59349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𝑟</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r>
                            <a:rPr lang="ja-JP" altLang="en-US" sz="2800" i="1">
                              <a:latin typeface="Cambria Math" panose="02040503050406030204" pitchFamily="18" charset="0"/>
                            </a:rPr>
                            <m:t>𝑔</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𝑎</m:t>
                                  </m:r>
                                </m:e>
                                <m:sub>
                                  <m:r>
                                    <a:rPr lang="ja-JP" altLang="en-US" sz="2800" i="0">
                                      <a:latin typeface="Cambria Math" panose="02040503050406030204" pitchFamily="18" charset="0"/>
                                    </a:rPr>
                                    <m:t>0</m:t>
                                  </m:r>
                                </m:sub>
                              </m:sSub>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𝑋</m:t>
                              </m:r>
                            </m:e>
                            <m:sub>
                              <m:r>
                                <a:rPr lang="ja-JP" altLang="en-US" sz="2800" i="1">
                                  <a:latin typeface="Cambria Math" panose="02040503050406030204" pitchFamily="18" charset="0"/>
                                </a:rPr>
                                <m:t>𝑡</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𝑎</m:t>
                                  </m:r>
                                </m:e>
                                <m:sub>
                                  <m:r>
                                    <a:rPr lang="ja-JP" altLang="en-US" sz="2800" i="0">
                                      <a:latin typeface="Cambria Math" panose="02040503050406030204" pitchFamily="18" charset="0"/>
                                    </a:rPr>
                                    <m:t>0</m:t>
                                  </m:r>
                                </m:sub>
                              </m:sSub>
                            </m:sub>
                          </m:sSub>
                          <m:r>
                            <a:rPr lang="ja-JP" altLang="en-US" sz="2800" i="0">
                              <a:latin typeface="Cambria Math" panose="02040503050406030204" pitchFamily="18" charset="0"/>
                            </a:rPr>
                            <m:t>) ×</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sSub>
                            <m:sSubPr>
                              <m:ctrlPr>
                                <a:rPr lang="ja-JP" altLang="en-US" sz="2800" i="1">
                                  <a:latin typeface="Cambria Math" panose="02040503050406030204" pitchFamily="18" charset="0"/>
                                </a:rPr>
                              </m:ctrlPr>
                            </m:sSubPr>
                            <m:e>
                              <m:r>
                                <m:rPr>
                                  <m:sty m:val="p"/>
                                </m:rPr>
                                <a:rPr lang="ja-JP" altLang="en-US" sz="2800" i="0">
                                  <a:latin typeface="Cambria Math" panose="02040503050406030204" pitchFamily="18" charset="0"/>
                                </a:rPr>
                                <m:t>ε</m:t>
                              </m:r>
                            </m:e>
                            <m:sub>
                              <m:r>
                                <a:rPr lang="ja-JP" altLang="en-US" sz="2800" i="1">
                                  <a:latin typeface="Cambria Math" panose="02040503050406030204" pitchFamily="18" charset="0"/>
                                </a:rPr>
                                <m:t>𝑡</m:t>
                              </m:r>
                            </m:sub>
                          </m:sSub>
                        </m:e>
                      </m:d>
                    </m:oMath>
                  </m:oMathPara>
                </a14:m>
                <a:endParaRPr lang="ja-JP" altLang="en-US" sz="2800" dirty="0"/>
              </a:p>
            </p:txBody>
          </p:sp>
        </mc:Choice>
        <mc:Fallback>
          <p:sp>
            <p:nvSpPr>
              <p:cNvPr id="3" name="正方形/長方形 2">
                <a:extLst>
                  <a:ext uri="{FF2B5EF4-FFF2-40B4-BE49-F238E27FC236}">
                    <a16:creationId xmlns:a16="http://schemas.microsoft.com/office/drawing/2014/main" id="{7F5639FF-7122-42F9-8906-BD5C36C6C6A8}"/>
                  </a:ext>
                </a:extLst>
              </p:cNvPr>
              <p:cNvSpPr>
                <a:spLocks noRot="1" noChangeAspect="1" noMove="1" noResize="1" noEditPoints="1" noAdjustHandles="1" noChangeArrowheads="1" noChangeShapeType="1" noTextEdit="1"/>
              </p:cNvSpPr>
              <p:nvPr/>
            </p:nvSpPr>
            <p:spPr>
              <a:xfrm>
                <a:off x="838200" y="1701341"/>
                <a:ext cx="5417573" cy="5934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3F37229D-7AAE-4741-909B-0FD31B3C7192}"/>
                  </a:ext>
                </a:extLst>
              </p:cNvPr>
              <p:cNvSpPr/>
              <p:nvPr/>
            </p:nvSpPr>
            <p:spPr>
              <a:xfrm>
                <a:off x="7465828" y="1771617"/>
                <a:ext cx="3215176"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latin typeface="Cambria Math" panose="02040503050406030204" pitchFamily="18" charset="0"/>
                            </a:rPr>
                          </m:ctrlPr>
                        </m:sSubPr>
                        <m:e>
                          <m:r>
                            <m:rPr>
                              <m:sty m:val="p"/>
                            </m:rPr>
                            <a:rPr lang="ja-JP" altLang="en-US" sz="2800" i="0">
                              <a:latin typeface="Cambria Math" panose="02040503050406030204" pitchFamily="18" charset="0"/>
                            </a:rPr>
                            <m:t>ε</m:t>
                          </m:r>
                        </m:e>
                        <m:sub>
                          <m:r>
                            <a:rPr lang="ja-JP" altLang="en-US" sz="2800" i="1">
                              <a:latin typeface="Cambria Math" panose="02040503050406030204" pitchFamily="18" charset="0"/>
                            </a:rPr>
                            <m:t>𝑡</m:t>
                          </m:r>
                        </m:sub>
                      </m:sSub>
                      <m:r>
                        <a:rPr lang="en-US" altLang="ja-JP" sz="280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𝑁𝑜𝑟𝑚𝑎𝑙</m:t>
                      </m:r>
                      <m:r>
                        <a:rPr lang="en-US" altLang="ja-JP" sz="2800" b="0" i="1" smtClean="0">
                          <a:latin typeface="Cambria Math" panose="02040503050406030204" pitchFamily="18" charset="0"/>
                          <a:ea typeface="Cambria Math" panose="02040503050406030204" pitchFamily="18" charset="0"/>
                        </a:rPr>
                        <m:t>(0,</m:t>
                      </m:r>
                      <m:sSup>
                        <m:sSupPr>
                          <m:ctrlPr>
                            <a:rPr lang="en-US" altLang="ja-JP" sz="2800" b="0" i="1" smtClean="0">
                              <a:latin typeface="Cambria Math" panose="02040503050406030204" pitchFamily="18" charset="0"/>
                              <a:ea typeface="Cambria Math" panose="02040503050406030204" pitchFamily="18" charset="0"/>
                            </a:rPr>
                          </m:ctrlPr>
                        </m:sSupPr>
                        <m:e>
                          <m:r>
                            <a:rPr lang="ja-JP" altLang="en-US"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dirty="0"/>
              </a:p>
            </p:txBody>
          </p:sp>
        </mc:Choice>
        <mc:Fallback>
          <p:sp>
            <p:nvSpPr>
              <p:cNvPr id="15" name="正方形/長方形 14">
                <a:extLst>
                  <a:ext uri="{FF2B5EF4-FFF2-40B4-BE49-F238E27FC236}">
                    <a16:creationId xmlns:a16="http://schemas.microsoft.com/office/drawing/2014/main" id="{3F37229D-7AAE-4741-909B-0FD31B3C7192}"/>
                  </a:ext>
                </a:extLst>
              </p:cNvPr>
              <p:cNvSpPr>
                <a:spLocks noRot="1" noChangeAspect="1" noMove="1" noResize="1" noEditPoints="1" noAdjustHandles="1" noChangeArrowheads="1" noChangeShapeType="1" noTextEdit="1"/>
              </p:cNvSpPr>
              <p:nvPr/>
            </p:nvSpPr>
            <p:spPr>
              <a:xfrm>
                <a:off x="7465828" y="1771617"/>
                <a:ext cx="3215176" cy="523220"/>
              </a:xfrm>
              <a:prstGeom prst="rect">
                <a:avLst/>
              </a:prstGeom>
              <a:blipFill>
                <a:blip r:embed="rId3"/>
                <a:stretch>
                  <a:fillRect/>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04CA10D9-3B3F-4665-B65F-8751C5CC1A8B}"/>
              </a:ext>
            </a:extLst>
          </p:cNvPr>
          <p:cNvSpPr/>
          <p:nvPr/>
        </p:nvSpPr>
        <p:spPr>
          <a:xfrm rot="5400000">
            <a:off x="2975849" y="1444761"/>
            <a:ext cx="352670" cy="2052821"/>
          </a:xfrm>
          <a:prstGeom prst="rightBrace">
            <a:avLst>
              <a:gd name="adj1" fmla="val 53725"/>
              <a:gd name="adj2"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D7CC7DA-6642-4FC8-BB95-D97969C3C8C4}"/>
              </a:ext>
            </a:extLst>
          </p:cNvPr>
          <p:cNvSpPr txBox="1"/>
          <p:nvPr/>
        </p:nvSpPr>
        <p:spPr>
          <a:xfrm>
            <a:off x="2205450" y="2833577"/>
            <a:ext cx="1893467" cy="461665"/>
          </a:xfrm>
          <a:prstGeom prst="rect">
            <a:avLst/>
          </a:prstGeom>
          <a:noFill/>
        </p:spPr>
        <p:txBody>
          <a:bodyPr wrap="none" rtlCol="0">
            <a:spAutoFit/>
          </a:bodyPr>
          <a:lstStyle/>
          <a:p>
            <a:r>
              <a:rPr lang="ja-JP" altLang="en-US" sz="2400" dirty="0">
                <a:solidFill>
                  <a:srgbClr val="FFFFCC"/>
                </a:solidFill>
              </a:rPr>
              <a:t>産卵親魚量</a:t>
            </a:r>
            <a:r>
              <a:rPr lang="en-US" altLang="ja-JP" sz="2400" dirty="0">
                <a:solidFill>
                  <a:srgbClr val="FFFFCC"/>
                </a:solidFill>
              </a:rPr>
              <a:t>S</a:t>
            </a:r>
            <a:endParaRPr kumimoji="1" lang="ja-JP" altLang="en-US" sz="2400" dirty="0">
              <a:solidFill>
                <a:srgbClr val="FFFFCC"/>
              </a:solidFill>
            </a:endParaRPr>
          </a:p>
        </p:txBody>
      </p:sp>
      <p:sp>
        <p:nvSpPr>
          <p:cNvPr id="19" name="テキスト ボックス 18">
            <a:extLst>
              <a:ext uri="{FF2B5EF4-FFF2-40B4-BE49-F238E27FC236}">
                <a16:creationId xmlns:a16="http://schemas.microsoft.com/office/drawing/2014/main" id="{39FD7191-D465-4783-938E-8F43ACEB12B3}"/>
              </a:ext>
            </a:extLst>
          </p:cNvPr>
          <p:cNvSpPr txBox="1"/>
          <p:nvPr/>
        </p:nvSpPr>
        <p:spPr>
          <a:xfrm>
            <a:off x="838200" y="3481312"/>
            <a:ext cx="1723549" cy="461665"/>
          </a:xfrm>
          <a:prstGeom prst="rect">
            <a:avLst/>
          </a:prstGeom>
          <a:noFill/>
        </p:spPr>
        <p:txBody>
          <a:bodyPr wrap="none" rtlCol="0">
            <a:spAutoFit/>
          </a:bodyPr>
          <a:lstStyle/>
          <a:p>
            <a:r>
              <a:rPr lang="ja-JP" altLang="en-US" sz="2400" dirty="0">
                <a:solidFill>
                  <a:srgbClr val="FFFFCC"/>
                </a:solidFill>
              </a:rPr>
              <a:t>再生産関係</a:t>
            </a:r>
            <a:endParaRPr kumimoji="1" lang="ja-JP" altLang="en-US" sz="2400" dirty="0">
              <a:solidFill>
                <a:srgbClr val="FFFFCC"/>
              </a:solidFill>
            </a:endParaRPr>
          </a:p>
        </p:txBody>
      </p: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FDC32E37-3D04-48FB-99B8-BF987F136310}"/>
                  </a:ext>
                </a:extLst>
              </p:cNvPr>
              <p:cNvSpPr/>
              <p:nvPr/>
            </p:nvSpPr>
            <p:spPr>
              <a:xfrm>
                <a:off x="921244" y="4129047"/>
                <a:ext cx="5689314" cy="1459887"/>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𝑔</m:t>
                      </m:r>
                      <m:d>
                        <m:dPr>
                          <m:ctrlPr>
                            <a:rPr lang="ja-JP" altLang="en-US" sz="2400" i="1">
                              <a:latin typeface="Cambria Math" panose="02040503050406030204" pitchFamily="18" charset="0"/>
                            </a:rPr>
                          </m:ctrlPr>
                        </m:d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e>
                      </m:d>
                      <m:r>
                        <a:rPr lang="ja-JP" altLang="en-US" sz="2400" i="0">
                          <a:latin typeface="Cambria Math" panose="02040503050406030204" pitchFamily="18" charset="0"/>
                        </a:rPr>
                        <m:t>=</m:t>
                      </m:r>
                      <m:d>
                        <m:dPr>
                          <m:begChr m:val="{"/>
                          <m:endChr m:val=""/>
                          <m:ctrlPr>
                            <a:rPr lang="ja-JP" altLang="en-US" sz="2400" i="1">
                              <a:latin typeface="Cambria Math" panose="02040503050406030204" pitchFamily="18" charset="0"/>
                            </a:rPr>
                          </m:ctrlPr>
                        </m:dPr>
                        <m:e>
                          <m:eqArr>
                            <m:eqArrPr>
                              <m:ctrlPr>
                                <a:rPr lang="ja-JP" altLang="en-US" sz="2400" i="1">
                                  <a:latin typeface="Cambria Math" panose="02040503050406030204" pitchFamily="18" charset="0"/>
                                </a:rPr>
                              </m:ctrlPr>
                            </m:eqArrPr>
                            <m:e>
                              <m:f>
                                <m:fPr>
                                  <m:ctrlPr>
                                    <a:rPr lang="ja-JP" altLang="en-US" sz="2400" i="1">
                                      <a:latin typeface="Cambria Math" panose="02040503050406030204" pitchFamily="18" charset="0"/>
                                    </a:rPr>
                                  </m:ctrlPr>
                                </m:fPr>
                                <m:num>
                                  <m:sSub>
                                    <m:sSubPr>
                                      <m:ctrlPr>
                                        <a:rPr lang="ja-JP" altLang="en-US" sz="2400" i="1">
                                          <a:latin typeface="Cambria Math" panose="02040503050406030204" pitchFamily="18" charset="0"/>
                                        </a:rPr>
                                      </m:ctrlPr>
                                    </m:sSub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1">
                                              <a:latin typeface="Cambria Math" panose="02040503050406030204" pitchFamily="18" charset="0"/>
                                            </a:rPr>
                                            <m:t>𝐹𝑡</m:t>
                                          </m:r>
                                        </m:sub>
                                      </m:sSub>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num>
                                <m:den>
                                  <m:r>
                                    <a:rPr lang="ja-JP" altLang="en-US" sz="2400" i="1">
                                      <a:latin typeface="Cambria Math" panose="02040503050406030204" pitchFamily="18" charset="0"/>
                                    </a:rPr>
                                    <m:t>𝛽</m:t>
                                  </m:r>
                                </m:den>
                              </m:f>
                              <m:r>
                                <a:rPr lang="ja-JP" altLang="en-US" sz="2400" i="0">
                                  <a:latin typeface="Cambria Math" panose="02040503050406030204" pitchFamily="18" charset="0"/>
                                </a:rPr>
                                <m:t>×</m:t>
                              </m:r>
                              <m:d>
                                <m:dPr>
                                  <m:ctrlPr>
                                    <a:rPr lang="ja-JP" altLang="en-US" sz="2400" i="1">
                                      <a:latin typeface="Cambria Math" panose="02040503050406030204" pitchFamily="18" charset="0"/>
                                    </a:rPr>
                                  </m:ctrlPr>
                                </m:dPr>
                                <m:e>
                                  <m:r>
                                    <a:rPr lang="ja-JP" altLang="en-US" sz="2400" i="0">
                                      <a:latin typeface="Cambria Math" panose="02040503050406030204" pitchFamily="18" charset="0"/>
                                    </a:rPr>
                                    <m:t>1−</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0">
                                          <a:latin typeface="Cambria Math" panose="02040503050406030204" pitchFamily="18" charset="0"/>
                                        </a:rPr>
                                        <m:t>0</m:t>
                                      </m:r>
                                    </m:sub>
                                  </m:sSub>
                                </m:e>
                              </m:d>
                              <m:r>
                                <a:rPr lang="ja-JP" altLang="en-US" sz="2400" i="0">
                                  <a:latin typeface="Cambria Math" panose="02040503050406030204" pitchFamily="18" charset="0"/>
                                </a:rPr>
                                <m:t>,  &amp;</m:t>
                              </m:r>
                              <m:sSub>
                                <m:sSubPr>
                                  <m:ctrlPr>
                                    <a:rPr lang="ja-JP" altLang="en-US" sz="2400" i="1">
                                      <a:latin typeface="Cambria Math" panose="02040503050406030204" pitchFamily="18" charset="0"/>
                                    </a:rPr>
                                  </m:ctrlPr>
                                </m:sSub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1">
                                          <a:latin typeface="Cambria Math" panose="02040503050406030204" pitchFamily="18" charset="0"/>
                                        </a:rPr>
                                        <m:t>𝐹𝑡</m:t>
                                      </m:r>
                                    </m:sub>
                                  </m:sSub>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r>
                                <a:rPr lang="ja-JP" altLang="en-US" sz="2400" i="0">
                                  <a:latin typeface="Cambria Math" panose="02040503050406030204" pitchFamily="18" charset="0"/>
                                </a:rPr>
                                <m:t>&lt;</m:t>
                              </m:r>
                              <m:r>
                                <a:rPr lang="ja-JP" altLang="en-US" sz="2400" i="1">
                                  <a:latin typeface="Cambria Math" panose="02040503050406030204" pitchFamily="18" charset="0"/>
                                </a:rPr>
                                <m:t>𝛽</m:t>
                              </m:r>
                            </m:e>
                            <m:e>
                              <m:r>
                                <a:rPr lang="ja-JP" altLang="en-US" sz="2400" i="0">
                                  <a:latin typeface="Cambria Math" panose="02040503050406030204" pitchFamily="18" charset="0"/>
                                </a:rPr>
                                <m:t>1−</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0">
                                      <a:latin typeface="Cambria Math" panose="02040503050406030204" pitchFamily="18" charset="0"/>
                                    </a:rPr>
                                    <m:t>0</m:t>
                                  </m:r>
                                </m:sub>
                              </m:sSub>
                              <m:r>
                                <a:rPr lang="ja-JP" altLang="en-US" sz="2400" i="0">
                                  <a:latin typeface="Cambria Math" panose="02040503050406030204" pitchFamily="18" charset="0"/>
                                </a:rPr>
                                <m:t>,  &amp;</m:t>
                              </m:r>
                              <m:sSub>
                                <m:sSubPr>
                                  <m:ctrlPr>
                                    <a:rPr lang="ja-JP" altLang="en-US" sz="2400" i="1">
                                      <a:latin typeface="Cambria Math" panose="02040503050406030204" pitchFamily="18" charset="0"/>
                                    </a:rPr>
                                  </m:ctrlPr>
                                </m:sSub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1">
                                          <a:latin typeface="Cambria Math" panose="02040503050406030204" pitchFamily="18" charset="0"/>
                                        </a:rPr>
                                        <m:t>𝐹𝑡</m:t>
                                      </m:r>
                                    </m:sub>
                                  </m:sSub>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r>
                                <a:rPr lang="ja-JP" altLang="en-US" sz="2400" i="0">
                                  <a:latin typeface="Cambria Math" panose="02040503050406030204" pitchFamily="18" charset="0"/>
                                </a:rPr>
                                <m:t>≥</m:t>
                              </m:r>
                              <m:r>
                                <a:rPr lang="ja-JP" altLang="en-US" sz="2400" i="1">
                                  <a:latin typeface="Cambria Math" panose="02040503050406030204" pitchFamily="18" charset="0"/>
                                </a:rPr>
                                <m:t>𝛽</m:t>
                              </m:r>
                            </m:e>
                          </m:eqArr>
                        </m:e>
                      </m:d>
                    </m:oMath>
                  </m:oMathPara>
                </a14:m>
                <a:endParaRPr lang="ja-JP" altLang="en-US" sz="2400" dirty="0"/>
              </a:p>
            </p:txBody>
          </p:sp>
        </mc:Choice>
        <mc:Fallback>
          <p:sp>
            <p:nvSpPr>
              <p:cNvPr id="12" name="正方形/長方形 11">
                <a:extLst>
                  <a:ext uri="{FF2B5EF4-FFF2-40B4-BE49-F238E27FC236}">
                    <a16:creationId xmlns:a16="http://schemas.microsoft.com/office/drawing/2014/main" id="{FDC32E37-3D04-48FB-99B8-BF987F136310}"/>
                  </a:ext>
                </a:extLst>
              </p:cNvPr>
              <p:cNvSpPr>
                <a:spLocks noRot="1" noChangeAspect="1" noMove="1" noResize="1" noEditPoints="1" noAdjustHandles="1" noChangeArrowheads="1" noChangeShapeType="1" noTextEdit="1"/>
              </p:cNvSpPr>
              <p:nvPr/>
            </p:nvSpPr>
            <p:spPr>
              <a:xfrm>
                <a:off x="921244" y="4129047"/>
                <a:ext cx="5689314" cy="1459887"/>
              </a:xfrm>
              <a:prstGeom prst="rect">
                <a:avLst/>
              </a:prstGeom>
              <a:blipFill>
                <a:blip r:embed="rId4"/>
                <a:stretch>
                  <a:fillRect/>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AC454EC-D0F5-45BB-855A-883696D77B4A}"/>
              </a:ext>
            </a:extLst>
          </p:cNvPr>
          <p:cNvCxnSpPr>
            <a:cxnSpLocks/>
            <a:endCxn id="18" idx="2"/>
          </p:cNvCxnSpPr>
          <p:nvPr/>
        </p:nvCxnSpPr>
        <p:spPr>
          <a:xfrm flipV="1">
            <a:off x="2838893" y="3295242"/>
            <a:ext cx="313291" cy="957781"/>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C1B21756-7C20-42E7-92D9-0FD3737A2F24}"/>
              </a:ext>
            </a:extLst>
          </p:cNvPr>
          <p:cNvSpPr/>
          <p:nvPr/>
        </p:nvSpPr>
        <p:spPr>
          <a:xfrm>
            <a:off x="2400115" y="4212727"/>
            <a:ext cx="752069" cy="4527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843A80E-DAA5-46F2-A974-0FFA6553226E}"/>
              </a:ext>
            </a:extLst>
          </p:cNvPr>
          <p:cNvSpPr txBox="1"/>
          <p:nvPr/>
        </p:nvSpPr>
        <p:spPr>
          <a:xfrm>
            <a:off x="921244" y="5961074"/>
            <a:ext cx="1107996" cy="461665"/>
          </a:xfrm>
          <a:prstGeom prst="rect">
            <a:avLst/>
          </a:prstGeom>
          <a:noFill/>
        </p:spPr>
        <p:txBody>
          <a:bodyPr wrap="none" rtlCol="0">
            <a:spAutoFit/>
          </a:bodyPr>
          <a:lstStyle/>
          <a:p>
            <a:r>
              <a:rPr lang="ja-JP" altLang="en-US" sz="2400" dirty="0">
                <a:solidFill>
                  <a:srgbClr val="FFFFCC"/>
                </a:solidFill>
              </a:rPr>
              <a:t>ただし</a:t>
            </a:r>
            <a:endParaRPr kumimoji="1" lang="ja-JP" altLang="en-US" sz="2400" dirty="0">
              <a:solidFill>
                <a:srgbClr val="FFFFCC"/>
              </a:solidFill>
            </a:endParaRPr>
          </a:p>
        </p:txBody>
      </p:sp>
      <mc:AlternateContent xmlns:mc="http://schemas.openxmlformats.org/markup-compatibility/2006">
        <mc:Choice xmlns:a14="http://schemas.microsoft.com/office/drawing/2010/main" Requires="a14">
          <p:sp>
            <p:nvSpPr>
              <p:cNvPr id="25" name="正方形/長方形 24">
                <a:extLst>
                  <a:ext uri="{FF2B5EF4-FFF2-40B4-BE49-F238E27FC236}">
                    <a16:creationId xmlns:a16="http://schemas.microsoft.com/office/drawing/2014/main" id="{6CADABDA-F01C-43D0-BD0A-E30E797E1531}"/>
                  </a:ext>
                </a:extLst>
              </p:cNvPr>
              <p:cNvSpPr/>
              <p:nvPr/>
            </p:nvSpPr>
            <p:spPr>
              <a:xfrm>
                <a:off x="2400115" y="5894232"/>
                <a:ext cx="2508828" cy="599138"/>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r>
                            <a:rPr lang="ja-JP" altLang="en-US" sz="2800" i="1">
                              <a:latin typeface="Cambria Math" panose="02040503050406030204" pitchFamily="18" charset="0"/>
                            </a:rPr>
                            <m:t>𝛽</m:t>
                          </m:r>
                          <m:r>
                            <a:rPr lang="ja-JP" altLang="en-US" sz="2800" i="0">
                              <a:latin typeface="Cambria Math" panose="02040503050406030204" pitchFamily="18" charset="0"/>
                            </a:rPr>
                            <m:t>=</m:t>
                          </m:r>
                          <m:f>
                            <m:fPr>
                              <m:type m:val="lin"/>
                              <m:ctrlPr>
                                <a:rPr lang="ja-JP" altLang="en-US" sz="2800" i="1">
                                  <a:latin typeface="Cambria Math" panose="02040503050406030204" pitchFamily="18" charset="0"/>
                                </a:rPr>
                              </m:ctrlPr>
                            </m:fPr>
                            <m:num>
                              <m:r>
                                <a:rPr lang="ja-JP" altLang="en-US" sz="2800" i="1">
                                  <a:latin typeface="Cambria Math" panose="02040503050406030204" pitchFamily="18" charset="0"/>
                                </a:rPr>
                                <m:t>𝑏</m:t>
                              </m:r>
                            </m:num>
                            <m:den>
                              <m:sSubSup>
                                <m:sSubSupPr>
                                  <m:ctrlPr>
                                    <a:rPr lang="ja-JP" altLang="en-US" sz="2800" i="1">
                                      <a:latin typeface="Cambria Math" panose="02040503050406030204" pitchFamily="18" charset="0"/>
                                    </a:rPr>
                                  </m:ctrlPr>
                                </m:sSubSupPr>
                                <m:e>
                                  <m:d>
                                    <m:dPr>
                                      <m:endChr m:val=""/>
                                      <m:ctrlPr>
                                        <a:rPr lang="ja-JP" altLang="en-US" sz="2800" i="1">
                                          <a:latin typeface="Cambria Math" panose="02040503050406030204" pitchFamily="18" charset="0"/>
                                        </a:rPr>
                                      </m:ctrlPr>
                                    </m:dPr>
                                    <m:e>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r>
                                        <a:rPr lang="ja-JP" altLang="en-US" sz="2800" i="1">
                                          <a:latin typeface="Cambria Math" panose="02040503050406030204" pitchFamily="18" charset="0"/>
                                        </a:rPr>
                                        <m:t>𝑁</m:t>
                                      </m:r>
                                    </m:e>
                                  </m:d>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den>
                          </m:f>
                        </m:e>
                      </m:d>
                    </m:oMath>
                  </m:oMathPara>
                </a14:m>
                <a:endParaRPr lang="ja-JP" altLang="en-US" sz="2800" dirty="0"/>
              </a:p>
            </p:txBody>
          </p:sp>
        </mc:Choice>
        <mc:Fallback>
          <p:sp>
            <p:nvSpPr>
              <p:cNvPr id="25" name="正方形/長方形 24">
                <a:extLst>
                  <a:ext uri="{FF2B5EF4-FFF2-40B4-BE49-F238E27FC236}">
                    <a16:creationId xmlns:a16="http://schemas.microsoft.com/office/drawing/2014/main" id="{6CADABDA-F01C-43D0-BD0A-E30E797E1531}"/>
                  </a:ext>
                </a:extLst>
              </p:cNvPr>
              <p:cNvSpPr>
                <a:spLocks noRot="1" noChangeAspect="1" noMove="1" noResize="1" noEditPoints="1" noAdjustHandles="1" noChangeArrowheads="1" noChangeShapeType="1" noTextEdit="1"/>
              </p:cNvSpPr>
              <p:nvPr/>
            </p:nvSpPr>
            <p:spPr>
              <a:xfrm>
                <a:off x="2400115" y="5894232"/>
                <a:ext cx="2508828" cy="599138"/>
              </a:xfrm>
              <a:prstGeom prst="rect">
                <a:avLst/>
              </a:prstGeom>
              <a:blipFill>
                <a:blip r:embed="rId5"/>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A726C142-37B6-4350-BC2B-7DAB86857DA4}"/>
              </a:ext>
            </a:extLst>
          </p:cNvPr>
          <p:cNvGrpSpPr/>
          <p:nvPr/>
        </p:nvGrpSpPr>
        <p:grpSpPr>
          <a:xfrm>
            <a:off x="7283059" y="3252640"/>
            <a:ext cx="4515211" cy="3170099"/>
            <a:chOff x="7371989" y="3481312"/>
            <a:chExt cx="4515211" cy="3170099"/>
          </a:xfrm>
        </p:grpSpPr>
        <p:sp>
          <p:nvSpPr>
            <p:cNvPr id="26" name="テキスト ボックス 25">
              <a:extLst>
                <a:ext uri="{FF2B5EF4-FFF2-40B4-BE49-F238E27FC236}">
                  <a16:creationId xmlns:a16="http://schemas.microsoft.com/office/drawing/2014/main" id="{1DB8B3D4-927A-41A0-A2E7-4A23843334D2}"/>
                </a:ext>
              </a:extLst>
            </p:cNvPr>
            <p:cNvSpPr txBox="1"/>
            <p:nvPr/>
          </p:nvSpPr>
          <p:spPr>
            <a:xfrm>
              <a:off x="7371989" y="3481312"/>
              <a:ext cx="4515211" cy="3170099"/>
            </a:xfrm>
            <a:prstGeom prst="rect">
              <a:avLst/>
            </a:prstGeom>
            <a:solidFill>
              <a:srgbClr val="FFCCCC"/>
            </a:solidFill>
          </p:spPr>
          <p:txBody>
            <a:bodyPr wrap="square" rtlCol="0">
              <a:spAutoFit/>
            </a:bodyPr>
            <a:lstStyle/>
            <a:p>
              <a:pPr>
                <a:spcAft>
                  <a:spcPts val="1800"/>
                </a:spcAft>
              </a:pPr>
              <a:r>
                <a:rPr lang="ja-JP" altLang="en-US" sz="2800" dirty="0">
                  <a:latin typeface="HG丸ｺﾞｼｯｸM-PRO" panose="020F0600000000000000" pitchFamily="50" charset="-128"/>
                  <a:ea typeface="HG丸ｺﾞｼｯｸM-PRO" panose="020F0600000000000000" pitchFamily="50" charset="-128"/>
                </a:rPr>
                <a:t>パラメータは</a:t>
              </a:r>
              <a:r>
                <a:rPr lang="en-US" altLang="ja-JP" sz="2800" dirty="0">
                  <a:latin typeface="HG丸ｺﾞｼｯｸM-PRO" panose="020F0600000000000000" pitchFamily="50" charset="-128"/>
                  <a:ea typeface="HG丸ｺﾞｼｯｸM-PRO" panose="020F0600000000000000" pitchFamily="50" charset="-128"/>
                </a:rPr>
                <a:t>3</a:t>
              </a:r>
              <a:r>
                <a:rPr lang="ja-JP" altLang="en-US" sz="2800" dirty="0">
                  <a:latin typeface="HG丸ｺﾞｼｯｸM-PRO" panose="020F0600000000000000" pitchFamily="50" charset="-128"/>
                  <a:ea typeface="HG丸ｺﾞｼｯｸM-PRO" panose="020F0600000000000000" pitchFamily="50" charset="-128"/>
                </a:rPr>
                <a:t>つ</a:t>
              </a:r>
              <a:endParaRPr lang="en-US" altLang="ja-JP" sz="2800" dirty="0">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2800" dirty="0">
                  <a:latin typeface="HG丸ｺﾞｼｯｸM-PRO" panose="020F0600000000000000" pitchFamily="50" charset="-128"/>
                  <a:ea typeface="HG丸ｺﾞｼｯｸM-PRO" panose="020F0600000000000000" pitchFamily="50" charset="-128"/>
                </a:rPr>
                <a:t>自然生存率 </a:t>
              </a:r>
              <a:r>
                <a:rPr kumimoji="1" lang="en-US" altLang="ja-JP" sz="2800" dirty="0">
                  <a:latin typeface="HG丸ｺﾞｼｯｸM-PRO" panose="020F0600000000000000" pitchFamily="50" charset="-128"/>
                  <a:ea typeface="HG丸ｺﾞｼｯｸM-PRO" panose="020F0600000000000000" pitchFamily="50" charset="-128"/>
                </a:rPr>
                <a:t>(</a:t>
              </a:r>
              <a:r>
                <a:rPr kumimoji="1" lang="ja-JP" altLang="en-US" sz="2800" dirty="0">
                  <a:latin typeface="HG丸ｺﾞｼｯｸM-PRO" panose="020F0600000000000000" pitchFamily="50" charset="-128"/>
                  <a:ea typeface="HG丸ｺﾞｼｯｸM-PRO" panose="020F0600000000000000" pitchFamily="50" charset="-128"/>
                </a:rPr>
                <a:t>寿命</a:t>
              </a:r>
              <a:r>
                <a:rPr kumimoji="1" lang="en-US" altLang="ja-JP" sz="2800" dirty="0">
                  <a:latin typeface="HG丸ｺﾞｼｯｸM-PRO" panose="020F0600000000000000" pitchFamily="50" charset="-128"/>
                  <a:ea typeface="HG丸ｺﾞｼｯｸM-PRO" panose="020F0600000000000000" pitchFamily="50" charset="-128"/>
                </a:rPr>
                <a:t>)</a:t>
              </a:r>
            </a:p>
            <a:p>
              <a:pPr marL="514350" indent="-514350">
                <a:spcAft>
                  <a:spcPts val="1800"/>
                </a:spcAft>
                <a:buFont typeface="+mj-lt"/>
                <a:buAutoNum type="arabicPeriod"/>
              </a:pPr>
              <a:r>
                <a:rPr lang="ja-JP" altLang="en-US" sz="2800" dirty="0">
                  <a:latin typeface="HG丸ｺﾞｼｯｸM-PRO" panose="020F0600000000000000" pitchFamily="50" charset="-128"/>
                  <a:ea typeface="HG丸ｺﾞｼｯｸM-PRO" panose="020F0600000000000000" pitchFamily="50" charset="-128"/>
                </a:rPr>
                <a:t>相対的な折れ点</a:t>
              </a:r>
              <a:endParaRPr lang="en-US" altLang="ja-JP" sz="2800" dirty="0">
                <a:latin typeface="HG丸ｺﾞｼｯｸM-PRO" panose="020F0600000000000000" pitchFamily="50" charset="-128"/>
                <a:ea typeface="HG丸ｺﾞｼｯｸM-PRO" panose="020F0600000000000000" pitchFamily="50" charset="-128"/>
              </a:endParaRPr>
            </a:p>
            <a:p>
              <a:pPr>
                <a:spcAft>
                  <a:spcPts val="1800"/>
                </a:spcAft>
              </a:pPr>
              <a:r>
                <a:rPr lang="en-US" altLang="ja-JP" sz="2800" dirty="0">
                  <a:latin typeface="HG丸ｺﾞｼｯｸM-PRO" panose="020F0600000000000000" pitchFamily="50" charset="-128"/>
                  <a:ea typeface="HG丸ｺﾞｼｯｸM-PRO" panose="020F0600000000000000" pitchFamily="50" charset="-128"/>
                </a:rPr>
                <a:t>   </a:t>
              </a:r>
              <a:r>
                <a:rPr lang="ja-JP" altLang="en-US" sz="2800" dirty="0">
                  <a:latin typeface="HG丸ｺﾞｼｯｸM-PRO" panose="020F0600000000000000" pitchFamily="50" charset="-128"/>
                  <a:ea typeface="HG丸ｺﾞｼｯｸM-PRO" panose="020F0600000000000000" pitchFamily="50" charset="-128"/>
                </a:rPr>
                <a:t>（密度効果）</a:t>
              </a:r>
              <a:endParaRPr lang="en-US" altLang="ja-JP" sz="2800" dirty="0">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startAt="3"/>
              </a:pPr>
              <a:r>
                <a:rPr kumimoji="1" lang="ja-JP" altLang="en-US" sz="2800" dirty="0">
                  <a:latin typeface="HG丸ｺﾞｼｯｸM-PRO" panose="020F0600000000000000" pitchFamily="50" charset="-128"/>
                  <a:ea typeface="HG丸ｺﾞｼｯｸM-PRO" panose="020F0600000000000000" pitchFamily="50" charset="-128"/>
                </a:rPr>
                <a:t>加入変動の</a:t>
              </a:r>
              <a:r>
                <a:rPr lang="ja-JP" altLang="en-US" sz="2800" dirty="0">
                  <a:latin typeface="HG丸ｺﾞｼｯｸM-PRO" panose="020F0600000000000000" pitchFamily="50" charset="-128"/>
                  <a:ea typeface="HG丸ｺﾞｼｯｸM-PRO" panose="020F0600000000000000" pitchFamily="50" charset="-128"/>
                </a:rPr>
                <a:t>大きさ</a:t>
              </a:r>
              <a:endParaRPr kumimoji="1" lang="en-US" altLang="ja-JP" sz="28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27" name="正方形/長方形 26">
                  <a:extLst>
                    <a:ext uri="{FF2B5EF4-FFF2-40B4-BE49-F238E27FC236}">
                      <a16:creationId xmlns:a16="http://schemas.microsoft.com/office/drawing/2014/main" id="{4D946D98-FF86-48BE-AD56-AF2C2EAE26D7}"/>
                    </a:ext>
                  </a:extLst>
                </p:cNvPr>
                <p:cNvSpPr/>
                <p:nvPr/>
              </p:nvSpPr>
              <p:spPr>
                <a:xfrm>
                  <a:off x="10965383" y="4804751"/>
                  <a:ext cx="610745"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𝛽</m:t>
                        </m:r>
                      </m:oMath>
                    </m:oMathPara>
                  </a14:m>
                  <a:endParaRPr lang="ja-JP" altLang="en-US" sz="2800" dirty="0"/>
                </a:p>
              </p:txBody>
            </p:sp>
          </mc:Choice>
          <mc:Fallback>
            <p:sp>
              <p:nvSpPr>
                <p:cNvPr id="27" name="正方形/長方形 26">
                  <a:extLst>
                    <a:ext uri="{FF2B5EF4-FFF2-40B4-BE49-F238E27FC236}">
                      <a16:creationId xmlns:a16="http://schemas.microsoft.com/office/drawing/2014/main" id="{4D946D98-FF86-48BE-AD56-AF2C2EAE26D7}"/>
                    </a:ext>
                  </a:extLst>
                </p:cNvPr>
                <p:cNvSpPr>
                  <a:spLocks noRot="1" noChangeAspect="1" noMove="1" noResize="1" noEditPoints="1" noAdjustHandles="1" noChangeArrowheads="1" noChangeShapeType="1" noTextEdit="1"/>
                </p:cNvSpPr>
                <p:nvPr/>
              </p:nvSpPr>
              <p:spPr>
                <a:xfrm>
                  <a:off x="10965383" y="4804751"/>
                  <a:ext cx="610745"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正方形/長方形 27">
                  <a:extLst>
                    <a:ext uri="{FF2B5EF4-FFF2-40B4-BE49-F238E27FC236}">
                      <a16:creationId xmlns:a16="http://schemas.microsoft.com/office/drawing/2014/main" id="{A3C72BE1-4922-4E89-ADFE-50B7AC1031AD}"/>
                    </a:ext>
                  </a:extLst>
                </p:cNvPr>
                <p:cNvSpPr/>
                <p:nvPr/>
              </p:nvSpPr>
              <p:spPr>
                <a:xfrm>
                  <a:off x="10965383" y="4142238"/>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a:latin typeface="Cambria Math" panose="02040503050406030204" pitchFamily="18" charset="0"/>
                              </a:rPr>
                              <m:t>0</m:t>
                            </m:r>
                          </m:sub>
                        </m:sSub>
                      </m:oMath>
                    </m:oMathPara>
                  </a14:m>
                  <a:endParaRPr lang="ja-JP" altLang="en-US" sz="2800" dirty="0"/>
                </a:p>
              </p:txBody>
            </p:sp>
          </mc:Choice>
          <mc:Fallback>
            <p:sp>
              <p:nvSpPr>
                <p:cNvPr id="28" name="正方形/長方形 27">
                  <a:extLst>
                    <a:ext uri="{FF2B5EF4-FFF2-40B4-BE49-F238E27FC236}">
                      <a16:creationId xmlns:a16="http://schemas.microsoft.com/office/drawing/2014/main" id="{A3C72BE1-4922-4E89-ADFE-50B7AC1031AD}"/>
                    </a:ext>
                  </a:extLst>
                </p:cNvPr>
                <p:cNvSpPr>
                  <a:spLocks noRot="1" noChangeAspect="1" noMove="1" noResize="1" noEditPoints="1" noAdjustHandles="1" noChangeArrowheads="1" noChangeShapeType="1" noTextEdit="1"/>
                </p:cNvSpPr>
                <p:nvPr/>
              </p:nvSpPr>
              <p:spPr>
                <a:xfrm>
                  <a:off x="10965383" y="4142238"/>
                  <a:ext cx="6628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a:extLst>
                    <a:ext uri="{FF2B5EF4-FFF2-40B4-BE49-F238E27FC236}">
                      <a16:creationId xmlns:a16="http://schemas.microsoft.com/office/drawing/2014/main" id="{0CBA3732-DA18-44D5-9CE8-BBF6835E403D}"/>
                    </a:ext>
                  </a:extLst>
                </p:cNvPr>
                <p:cNvSpPr/>
                <p:nvPr/>
              </p:nvSpPr>
              <p:spPr>
                <a:xfrm>
                  <a:off x="10996481" y="6128191"/>
                  <a:ext cx="600614"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ea typeface="Cambria Math" panose="02040503050406030204" pitchFamily="18" charset="0"/>
                          </a:rPr>
                          <m:t>𝜎</m:t>
                        </m:r>
                      </m:oMath>
                    </m:oMathPara>
                  </a14:m>
                  <a:endParaRPr lang="ja-JP" altLang="en-US" sz="2800" dirty="0"/>
                </a:p>
              </p:txBody>
            </p:sp>
          </mc:Choice>
          <mc:Fallback>
            <p:sp>
              <p:nvSpPr>
                <p:cNvPr id="29" name="正方形/長方形 28">
                  <a:extLst>
                    <a:ext uri="{FF2B5EF4-FFF2-40B4-BE49-F238E27FC236}">
                      <a16:creationId xmlns:a16="http://schemas.microsoft.com/office/drawing/2014/main" id="{0CBA3732-DA18-44D5-9CE8-BBF6835E403D}"/>
                    </a:ext>
                  </a:extLst>
                </p:cNvPr>
                <p:cNvSpPr>
                  <a:spLocks noRot="1" noChangeAspect="1" noMove="1" noResize="1" noEditPoints="1" noAdjustHandles="1" noChangeArrowheads="1" noChangeShapeType="1" noTextEdit="1"/>
                </p:cNvSpPr>
                <p:nvPr/>
              </p:nvSpPr>
              <p:spPr>
                <a:xfrm>
                  <a:off x="10996481" y="6128191"/>
                  <a:ext cx="600614" cy="523220"/>
                </a:xfrm>
                <a:prstGeom prst="rect">
                  <a:avLst/>
                </a:prstGeom>
                <a:blipFill>
                  <a:blip r:embed="rId8"/>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6624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05331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384835A7-D0C1-4957-A60B-0957CE0F69BE}"/>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再生産関係の変化</a:t>
            </a:r>
          </a:p>
        </p:txBody>
      </p:sp>
      <p:pic>
        <p:nvPicPr>
          <p:cNvPr id="6" name="図 5">
            <a:extLst>
              <a:ext uri="{FF2B5EF4-FFF2-40B4-BE49-F238E27FC236}">
                <a16:creationId xmlns:a16="http://schemas.microsoft.com/office/drawing/2014/main" id="{5E5BD74C-D5A4-4321-9D77-E0B3092B7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17" y="1928706"/>
            <a:ext cx="7980216" cy="4787454"/>
          </a:xfrm>
          <a:prstGeom prst="rect">
            <a:avLst/>
          </a:prstGeom>
        </p:spPr>
      </p:pic>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3EF37068-8B9F-4678-B6EC-3ADDF826992D}"/>
                  </a:ext>
                </a:extLst>
              </p:cNvPr>
              <p:cNvSpPr/>
              <p:nvPr/>
            </p:nvSpPr>
            <p:spPr>
              <a:xfrm>
                <a:off x="9284820" y="3799213"/>
                <a:ext cx="610745"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sz="2800" i="1" smtClean="0">
                          <a:solidFill>
                            <a:schemeClr val="bg1"/>
                          </a:solidFill>
                          <a:latin typeface="Cambria Math" panose="02040503050406030204" pitchFamily="18" charset="0"/>
                        </a:rPr>
                        <m:t>𝛽</m:t>
                      </m:r>
                    </m:oMath>
                  </m:oMathPara>
                </a14:m>
                <a:endParaRPr lang="ja-JP" altLang="en-US" sz="2800" dirty="0">
                  <a:solidFill>
                    <a:schemeClr val="bg1"/>
                  </a:solidFill>
                </a:endParaRPr>
              </a:p>
            </p:txBody>
          </p:sp>
        </mc:Choice>
        <mc:Fallback>
          <p:sp>
            <p:nvSpPr>
              <p:cNvPr id="7" name="正方形/長方形 6">
                <a:extLst>
                  <a:ext uri="{FF2B5EF4-FFF2-40B4-BE49-F238E27FC236}">
                    <a16:creationId xmlns:a16="http://schemas.microsoft.com/office/drawing/2014/main" id="{3EF37068-8B9F-4678-B6EC-3ADDF826992D}"/>
                  </a:ext>
                </a:extLst>
              </p:cNvPr>
              <p:cNvSpPr>
                <a:spLocks noRot="1" noChangeAspect="1" noMove="1" noResize="1" noEditPoints="1" noAdjustHandles="1" noChangeArrowheads="1" noChangeShapeType="1" noTextEdit="1"/>
              </p:cNvSpPr>
              <p:nvPr/>
            </p:nvSpPr>
            <p:spPr>
              <a:xfrm>
                <a:off x="9284820" y="3799213"/>
                <a:ext cx="610745"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8925CC32-80F4-4045-93C0-7393EE5FF0C2}"/>
                  </a:ext>
                </a:extLst>
              </p:cNvPr>
              <p:cNvSpPr/>
              <p:nvPr/>
            </p:nvSpPr>
            <p:spPr>
              <a:xfrm>
                <a:off x="4622509"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8" name="正方形/長方形 7">
                <a:extLst>
                  <a:ext uri="{FF2B5EF4-FFF2-40B4-BE49-F238E27FC236}">
                    <a16:creationId xmlns:a16="http://schemas.microsoft.com/office/drawing/2014/main" id="{8925CC32-80F4-4045-93C0-7393EE5FF0C2}"/>
                  </a:ext>
                </a:extLst>
              </p:cNvPr>
              <p:cNvSpPr>
                <a:spLocks noRot="1" noChangeAspect="1" noMove="1" noResize="1" noEditPoints="1" noAdjustHandles="1" noChangeArrowheads="1" noChangeShapeType="1" noTextEdit="1"/>
              </p:cNvSpPr>
              <p:nvPr/>
            </p:nvSpPr>
            <p:spPr>
              <a:xfrm>
                <a:off x="4622509" y="1260841"/>
                <a:ext cx="662810" cy="523220"/>
              </a:xfrm>
              <a:prstGeom prst="rect">
                <a:avLst/>
              </a:prstGeom>
              <a:blipFill>
                <a:blip r:embed="rId4"/>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7FC9076D-3F86-45F5-9A0B-C60E71996DCB}"/>
              </a:ext>
            </a:extLst>
          </p:cNvPr>
          <p:cNvCxnSpPr>
            <a:cxnSpLocks/>
          </p:cNvCxnSpPr>
          <p:nvPr/>
        </p:nvCxnSpPr>
        <p:spPr>
          <a:xfrm>
            <a:off x="1422414" y="1784061"/>
            <a:ext cx="7211223"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DBB2194-DCA7-46B4-A71E-BF49E4057C8C}"/>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12" name="テキスト ボックス 11">
            <a:extLst>
              <a:ext uri="{FF2B5EF4-FFF2-40B4-BE49-F238E27FC236}">
                <a16:creationId xmlns:a16="http://schemas.microsoft.com/office/drawing/2014/main" id="{54640194-C22E-4A15-8A6A-56B2EB3E1244}"/>
              </a:ext>
            </a:extLst>
          </p:cNvPr>
          <p:cNvSpPr txBox="1"/>
          <p:nvPr/>
        </p:nvSpPr>
        <p:spPr>
          <a:xfrm>
            <a:off x="6783066"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cxnSp>
        <p:nvCxnSpPr>
          <p:cNvPr id="13" name="直線矢印コネクタ 12">
            <a:extLst>
              <a:ext uri="{FF2B5EF4-FFF2-40B4-BE49-F238E27FC236}">
                <a16:creationId xmlns:a16="http://schemas.microsoft.com/office/drawing/2014/main" id="{1AE3E780-89AD-48BD-B521-0A2DB6C54A5D}"/>
              </a:ext>
            </a:extLst>
          </p:cNvPr>
          <p:cNvCxnSpPr>
            <a:cxnSpLocks/>
          </p:cNvCxnSpPr>
          <p:nvPr/>
        </p:nvCxnSpPr>
        <p:spPr>
          <a:xfrm flipV="1">
            <a:off x="9284820" y="1928706"/>
            <a:ext cx="2" cy="4787455"/>
          </a:xfrm>
          <a:prstGeom prst="straightConnector1">
            <a:avLst/>
          </a:prstGeom>
          <a:ln w="38100">
            <a:solidFill>
              <a:srgbClr val="CCFF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8DF5FC9-02E2-492D-BFB1-8AE9E55716F3}"/>
              </a:ext>
            </a:extLst>
          </p:cNvPr>
          <p:cNvSpPr txBox="1"/>
          <p:nvPr/>
        </p:nvSpPr>
        <p:spPr>
          <a:xfrm>
            <a:off x="9237345" y="2032962"/>
            <a:ext cx="2954655" cy="830997"/>
          </a:xfrm>
          <a:prstGeom prst="rect">
            <a:avLst/>
          </a:prstGeom>
          <a:noFill/>
        </p:spPr>
        <p:txBody>
          <a:bodyPr wrap="none" rtlCol="0">
            <a:spAutoFit/>
          </a:bodyPr>
          <a:lstStyle/>
          <a:p>
            <a:pPr algn="ctr"/>
            <a:r>
              <a:rPr lang="ja-JP" altLang="en-US" sz="2400" dirty="0">
                <a:solidFill>
                  <a:srgbClr val="FFFFCC"/>
                </a:solidFill>
              </a:rPr>
              <a:t>密度効果強い</a:t>
            </a:r>
            <a:endParaRPr lang="en-US" altLang="ja-JP" sz="2400" dirty="0">
              <a:solidFill>
                <a:srgbClr val="FFFFCC"/>
              </a:solidFill>
            </a:endParaRPr>
          </a:p>
          <a:p>
            <a:pPr algn="ctr"/>
            <a:r>
              <a:rPr kumimoji="1" lang="ja-JP" altLang="en-US" sz="2400" dirty="0">
                <a:solidFill>
                  <a:srgbClr val="FFFFCC"/>
                </a:solidFill>
              </a:rPr>
              <a:t>（加入一定に近い）</a:t>
            </a:r>
          </a:p>
        </p:txBody>
      </p:sp>
      <p:sp>
        <p:nvSpPr>
          <p:cNvPr id="16" name="テキスト ボックス 15">
            <a:extLst>
              <a:ext uri="{FF2B5EF4-FFF2-40B4-BE49-F238E27FC236}">
                <a16:creationId xmlns:a16="http://schemas.microsoft.com/office/drawing/2014/main" id="{064CE2F7-382A-4B0B-9E50-A050C93BCA8C}"/>
              </a:ext>
            </a:extLst>
          </p:cNvPr>
          <p:cNvSpPr txBox="1"/>
          <p:nvPr/>
        </p:nvSpPr>
        <p:spPr>
          <a:xfrm>
            <a:off x="9284821" y="5768534"/>
            <a:ext cx="2954655" cy="830997"/>
          </a:xfrm>
          <a:prstGeom prst="rect">
            <a:avLst/>
          </a:prstGeom>
          <a:noFill/>
        </p:spPr>
        <p:txBody>
          <a:bodyPr wrap="none" rtlCol="0">
            <a:spAutoFit/>
          </a:bodyPr>
          <a:lstStyle/>
          <a:p>
            <a:pPr algn="ctr"/>
            <a:r>
              <a:rPr lang="ja-JP" altLang="en-US" sz="2400" dirty="0">
                <a:solidFill>
                  <a:srgbClr val="FFFFCC"/>
                </a:solidFill>
              </a:rPr>
              <a:t>密度効果弱い</a:t>
            </a:r>
            <a:endParaRPr lang="en-US" altLang="ja-JP" sz="2400" dirty="0">
              <a:solidFill>
                <a:srgbClr val="FFFFCC"/>
              </a:solidFill>
            </a:endParaRPr>
          </a:p>
          <a:p>
            <a:pPr algn="ctr"/>
            <a:r>
              <a:rPr kumimoji="1" lang="ja-JP" altLang="en-US" sz="2400" dirty="0">
                <a:solidFill>
                  <a:srgbClr val="FFFFCC"/>
                </a:solidFill>
              </a:rPr>
              <a:t>（比例関係に近い）</a:t>
            </a:r>
          </a:p>
        </p:txBody>
      </p:sp>
    </p:spTree>
    <p:extLst>
      <p:ext uri="{BB962C8B-B14F-4D97-AF65-F5344CB8AC3E}">
        <p14:creationId xmlns:p14="http://schemas.microsoft.com/office/powerpoint/2010/main" val="25342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8E211-DBB6-4BE1-826F-8A30EA41423A}"/>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漁獲係数</a:t>
            </a:r>
            <a:r>
              <a:rPr lang="en-US" altLang="ja-JP" dirty="0" err="1">
                <a:solidFill>
                  <a:schemeClr val="bg1"/>
                </a:solidFill>
              </a:rPr>
              <a:t>Fmsy</a:t>
            </a:r>
            <a:r>
              <a:rPr lang="ja-JP" altLang="en-US" dirty="0">
                <a:solidFill>
                  <a:schemeClr val="bg1"/>
                </a:solidFill>
              </a:rPr>
              <a:t>の変化</a:t>
            </a:r>
          </a:p>
        </p:txBody>
      </p:sp>
      <p:pic>
        <p:nvPicPr>
          <p:cNvPr id="4" name="図 3">
            <a:extLst>
              <a:ext uri="{FF2B5EF4-FFF2-40B4-BE49-F238E27FC236}">
                <a16:creationId xmlns:a16="http://schemas.microsoft.com/office/drawing/2014/main" id="{7C4FC4C1-C0A6-47B0-B82D-EDC33E731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80" y="1988223"/>
            <a:ext cx="7967862" cy="4780042"/>
          </a:xfrm>
          <a:prstGeom prst="rect">
            <a:avLst/>
          </a:prstGeom>
        </p:spPr>
      </p:pic>
      <p:grpSp>
        <p:nvGrpSpPr>
          <p:cNvPr id="11" name="グループ化 10">
            <a:extLst>
              <a:ext uri="{FF2B5EF4-FFF2-40B4-BE49-F238E27FC236}">
                <a16:creationId xmlns:a16="http://schemas.microsoft.com/office/drawing/2014/main" id="{E6B4494D-335B-4F60-A8BB-C179ABA33369}"/>
              </a:ext>
            </a:extLst>
          </p:cNvPr>
          <p:cNvGrpSpPr/>
          <p:nvPr/>
        </p:nvGrpSpPr>
        <p:grpSpPr>
          <a:xfrm>
            <a:off x="838200" y="1284720"/>
            <a:ext cx="6179288" cy="523220"/>
            <a:chOff x="1422414" y="1260841"/>
            <a:chExt cx="6179288" cy="523220"/>
          </a:xfrm>
        </p:grpSpPr>
        <p:cxnSp>
          <p:nvCxnSpPr>
            <p:cNvPr id="6" name="直線矢印コネクタ 5">
              <a:extLst>
                <a:ext uri="{FF2B5EF4-FFF2-40B4-BE49-F238E27FC236}">
                  <a16:creationId xmlns:a16="http://schemas.microsoft.com/office/drawing/2014/main" id="{5B77CDB8-31E9-419E-B4E8-AFF794B69F55}"/>
                </a:ext>
              </a:extLst>
            </p:cNvPr>
            <p:cNvCxnSpPr>
              <a:cxnSpLocks/>
            </p:cNvCxnSpPr>
            <p:nvPr/>
          </p:nvCxnSpPr>
          <p:spPr>
            <a:xfrm>
              <a:off x="1422414" y="1784061"/>
              <a:ext cx="6179288"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4D43E862-5F6D-40E2-B715-88775FD375D5}"/>
                </a:ext>
              </a:extLst>
            </p:cNvPr>
            <p:cNvGrpSpPr/>
            <p:nvPr/>
          </p:nvGrpSpPr>
          <p:grpSpPr>
            <a:xfrm>
              <a:off x="1714692" y="1260841"/>
              <a:ext cx="5336396" cy="523220"/>
              <a:chOff x="1714692" y="1260841"/>
              <a:chExt cx="5336396" cy="523220"/>
            </a:xfrm>
          </p:grpSpPr>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636B8E03-ED0A-49E2-8C3F-F1D742295A3F}"/>
                      </a:ext>
                    </a:extLst>
                  </p:cNvPr>
                  <p:cNvSpPr/>
                  <p:nvPr/>
                </p:nvSpPr>
                <p:spPr>
                  <a:xfrm>
                    <a:off x="4218467"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5" name="正方形/長方形 4">
                    <a:extLst>
                      <a:ext uri="{FF2B5EF4-FFF2-40B4-BE49-F238E27FC236}">
                        <a16:creationId xmlns:a16="http://schemas.microsoft.com/office/drawing/2014/main" id="{636B8E03-ED0A-49E2-8C3F-F1D742295A3F}"/>
                      </a:ext>
                    </a:extLst>
                  </p:cNvPr>
                  <p:cNvSpPr>
                    <a:spLocks noRot="1" noChangeAspect="1" noMove="1" noResize="1" noEditPoints="1" noAdjustHandles="1" noChangeArrowheads="1" noChangeShapeType="1" noTextEdit="1"/>
                  </p:cNvSpPr>
                  <p:nvPr/>
                </p:nvSpPr>
                <p:spPr>
                  <a:xfrm>
                    <a:off x="4218467" y="1260841"/>
                    <a:ext cx="662810" cy="52322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75A44D8-BCC4-4DFF-A756-E6E68CBB4665}"/>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8" name="テキスト ボックス 7">
                <a:extLst>
                  <a:ext uri="{FF2B5EF4-FFF2-40B4-BE49-F238E27FC236}">
                    <a16:creationId xmlns:a16="http://schemas.microsoft.com/office/drawing/2014/main" id="{6DEE628E-0EAD-4B59-9412-B97711BDEB46}"/>
                  </a:ext>
                </a:extLst>
              </p:cNvPr>
              <p:cNvSpPr txBox="1"/>
              <p:nvPr/>
            </p:nvSpPr>
            <p:spPr>
              <a:xfrm>
                <a:off x="5943092"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grpSp>
      </p:grpSp>
      <p:sp>
        <p:nvSpPr>
          <p:cNvPr id="13" name="テキスト ボックス 12">
            <a:extLst>
              <a:ext uri="{FF2B5EF4-FFF2-40B4-BE49-F238E27FC236}">
                <a16:creationId xmlns:a16="http://schemas.microsoft.com/office/drawing/2014/main" id="{CA524AE8-25AA-4FE3-B734-641A7592C654}"/>
              </a:ext>
            </a:extLst>
          </p:cNvPr>
          <p:cNvSpPr txBox="1"/>
          <p:nvPr/>
        </p:nvSpPr>
        <p:spPr>
          <a:xfrm>
            <a:off x="8427742" y="1988223"/>
            <a:ext cx="3764258" cy="2262158"/>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密度効果強い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自然死亡率高い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加入変動が小さい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    方が</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Fmsy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高い</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57184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3925C8A-03B9-4469-B947-B5C1D4D8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30" y="1953848"/>
            <a:ext cx="7967861" cy="4780042"/>
          </a:xfrm>
          <a:prstGeom prst="rect">
            <a:avLst/>
          </a:prstGeom>
        </p:spPr>
      </p:pic>
      <p:sp>
        <p:nvSpPr>
          <p:cNvPr id="2" name="タイトル 1">
            <a:extLst>
              <a:ext uri="{FF2B5EF4-FFF2-40B4-BE49-F238E27FC236}">
                <a16:creationId xmlns:a16="http://schemas.microsoft.com/office/drawing/2014/main" id="{1518E211-DBB6-4BE1-826F-8A30EA41423A}"/>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最大持続可能漁獲量</a:t>
            </a:r>
            <a:r>
              <a:rPr lang="en-US" altLang="ja-JP" dirty="0">
                <a:solidFill>
                  <a:schemeClr val="bg1"/>
                </a:solidFill>
              </a:rPr>
              <a:t>MSY</a:t>
            </a:r>
            <a:r>
              <a:rPr lang="ja-JP" altLang="en-US" dirty="0">
                <a:solidFill>
                  <a:schemeClr val="bg1"/>
                </a:solidFill>
              </a:rPr>
              <a:t>の変化</a:t>
            </a:r>
          </a:p>
        </p:txBody>
      </p:sp>
      <p:grpSp>
        <p:nvGrpSpPr>
          <p:cNvPr id="12" name="グループ化 11">
            <a:extLst>
              <a:ext uri="{FF2B5EF4-FFF2-40B4-BE49-F238E27FC236}">
                <a16:creationId xmlns:a16="http://schemas.microsoft.com/office/drawing/2014/main" id="{775D8E2C-DDA2-46FC-B6E9-B218C85589EE}"/>
              </a:ext>
            </a:extLst>
          </p:cNvPr>
          <p:cNvGrpSpPr/>
          <p:nvPr/>
        </p:nvGrpSpPr>
        <p:grpSpPr>
          <a:xfrm>
            <a:off x="838200" y="1284720"/>
            <a:ext cx="6179288" cy="523220"/>
            <a:chOff x="1422414" y="1260841"/>
            <a:chExt cx="6179288" cy="523220"/>
          </a:xfrm>
        </p:grpSpPr>
        <p:cxnSp>
          <p:nvCxnSpPr>
            <p:cNvPr id="13" name="直線矢印コネクタ 12">
              <a:extLst>
                <a:ext uri="{FF2B5EF4-FFF2-40B4-BE49-F238E27FC236}">
                  <a16:creationId xmlns:a16="http://schemas.microsoft.com/office/drawing/2014/main" id="{AE1BB59F-F647-4DEF-A97C-C290695B35AF}"/>
                </a:ext>
              </a:extLst>
            </p:cNvPr>
            <p:cNvCxnSpPr>
              <a:cxnSpLocks/>
            </p:cNvCxnSpPr>
            <p:nvPr/>
          </p:nvCxnSpPr>
          <p:spPr>
            <a:xfrm>
              <a:off x="1422414" y="1784061"/>
              <a:ext cx="6179288"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78C1A50-7E4D-4D06-BBFB-86C63727BC5F}"/>
                </a:ext>
              </a:extLst>
            </p:cNvPr>
            <p:cNvGrpSpPr/>
            <p:nvPr/>
          </p:nvGrpSpPr>
          <p:grpSpPr>
            <a:xfrm>
              <a:off x="1714692" y="1260841"/>
              <a:ext cx="5336396" cy="523220"/>
              <a:chOff x="1714692" y="1260841"/>
              <a:chExt cx="5336396" cy="523220"/>
            </a:xfrm>
          </p:grpSpPr>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D95E88FD-4516-408F-BB11-E49CA078444A}"/>
                      </a:ext>
                    </a:extLst>
                  </p:cNvPr>
                  <p:cNvSpPr/>
                  <p:nvPr/>
                </p:nvSpPr>
                <p:spPr>
                  <a:xfrm>
                    <a:off x="4218467"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15" name="正方形/長方形 14">
                    <a:extLst>
                      <a:ext uri="{FF2B5EF4-FFF2-40B4-BE49-F238E27FC236}">
                        <a16:creationId xmlns:a16="http://schemas.microsoft.com/office/drawing/2014/main" id="{D95E88FD-4516-408F-BB11-E49CA078444A}"/>
                      </a:ext>
                    </a:extLst>
                  </p:cNvPr>
                  <p:cNvSpPr>
                    <a:spLocks noRot="1" noChangeAspect="1" noMove="1" noResize="1" noEditPoints="1" noAdjustHandles="1" noChangeArrowheads="1" noChangeShapeType="1" noTextEdit="1"/>
                  </p:cNvSpPr>
                  <p:nvPr/>
                </p:nvSpPr>
                <p:spPr>
                  <a:xfrm>
                    <a:off x="4218467" y="1260841"/>
                    <a:ext cx="662810" cy="52322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B0F954E-A799-40C0-AEFE-38B559E30F7A}"/>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17" name="テキスト ボックス 16">
                <a:extLst>
                  <a:ext uri="{FF2B5EF4-FFF2-40B4-BE49-F238E27FC236}">
                    <a16:creationId xmlns:a16="http://schemas.microsoft.com/office/drawing/2014/main" id="{630E2D89-7353-449A-9DB5-24500D721A6D}"/>
                  </a:ext>
                </a:extLst>
              </p:cNvPr>
              <p:cNvSpPr txBox="1"/>
              <p:nvPr/>
            </p:nvSpPr>
            <p:spPr>
              <a:xfrm>
                <a:off x="5943092"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grpSp>
      </p:grpSp>
      <p:sp>
        <p:nvSpPr>
          <p:cNvPr id="18" name="テキスト ボックス 17">
            <a:extLst>
              <a:ext uri="{FF2B5EF4-FFF2-40B4-BE49-F238E27FC236}">
                <a16:creationId xmlns:a16="http://schemas.microsoft.com/office/drawing/2014/main" id="{3405F6BF-A946-41A2-AB80-5D6A3F730001}"/>
              </a:ext>
            </a:extLst>
          </p:cNvPr>
          <p:cNvSpPr txBox="1"/>
          <p:nvPr/>
        </p:nvSpPr>
        <p:spPr>
          <a:xfrm>
            <a:off x="8427742" y="1988223"/>
            <a:ext cx="3764258" cy="420115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密度効果強い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自然死亡率高い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加入変動が小さい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    方が</a:t>
            </a:r>
            <a:r>
              <a:rPr lang="en-US" altLang="ja-JP" sz="2400" dirty="0">
                <a:solidFill>
                  <a:schemeClr val="bg1"/>
                </a:solidFill>
                <a:latin typeface="HG丸ｺﾞｼｯｸM-PRO" panose="020F0600000000000000" pitchFamily="50" charset="-128"/>
                <a:ea typeface="HG丸ｺﾞｼｯｸM-PRO" panose="020F0600000000000000" pitchFamily="50" charset="-128"/>
              </a:rPr>
              <a:t>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高い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自然死亡率が高いと、折れ点の位置に対して</a:t>
            </a:r>
            <a:r>
              <a:rPr lang="en-US" altLang="ja-JP" sz="2400" dirty="0">
                <a:solidFill>
                  <a:schemeClr val="bg1"/>
                </a:solidFill>
                <a:latin typeface="HG丸ｺﾞｼｯｸM-PRO" panose="020F0600000000000000" pitchFamily="50" charset="-128"/>
                <a:ea typeface="HG丸ｺﾞｼｯｸM-PRO" panose="020F0600000000000000" pitchFamily="50" charset="-128"/>
              </a:rPr>
              <a:t>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が大きく変化する</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458901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楕円 28">
            <a:extLst>
              <a:ext uri="{FF2B5EF4-FFF2-40B4-BE49-F238E27FC236}">
                <a16:creationId xmlns:a16="http://schemas.microsoft.com/office/drawing/2014/main" id="{6D9CA826-7D9D-416E-B1E1-BD35D284D73B}"/>
              </a:ext>
            </a:extLst>
          </p:cNvPr>
          <p:cNvSpPr/>
          <p:nvPr/>
        </p:nvSpPr>
        <p:spPr>
          <a:xfrm>
            <a:off x="8777030" y="5685289"/>
            <a:ext cx="3285460" cy="111459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030213A4-F567-4AEB-83D9-E5E5855A6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30" y="1988222"/>
            <a:ext cx="7967861" cy="4780042"/>
          </a:xfrm>
          <a:prstGeom prst="rect">
            <a:avLst/>
          </a:prstGeom>
        </p:spPr>
      </p:pic>
      <p:sp>
        <p:nvSpPr>
          <p:cNvPr id="2" name="タイトル 1">
            <a:extLst>
              <a:ext uri="{FF2B5EF4-FFF2-40B4-BE49-F238E27FC236}">
                <a16:creationId xmlns:a16="http://schemas.microsoft.com/office/drawing/2014/main" id="{1518E211-DBB6-4BE1-826F-8A30EA41423A}"/>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親魚量</a:t>
            </a:r>
            <a:r>
              <a:rPr lang="en-US" altLang="ja-JP" dirty="0" err="1">
                <a:solidFill>
                  <a:schemeClr val="bg1"/>
                </a:solidFill>
              </a:rPr>
              <a:t>Smsy</a:t>
            </a:r>
            <a:r>
              <a:rPr lang="ja-JP" altLang="en-US" dirty="0">
                <a:solidFill>
                  <a:schemeClr val="bg1"/>
                </a:solidFill>
              </a:rPr>
              <a:t>の変化</a:t>
            </a:r>
          </a:p>
        </p:txBody>
      </p:sp>
      <p:grpSp>
        <p:nvGrpSpPr>
          <p:cNvPr id="12" name="グループ化 11">
            <a:extLst>
              <a:ext uri="{FF2B5EF4-FFF2-40B4-BE49-F238E27FC236}">
                <a16:creationId xmlns:a16="http://schemas.microsoft.com/office/drawing/2014/main" id="{775D8E2C-DDA2-46FC-B6E9-B218C85589EE}"/>
              </a:ext>
            </a:extLst>
          </p:cNvPr>
          <p:cNvGrpSpPr/>
          <p:nvPr/>
        </p:nvGrpSpPr>
        <p:grpSpPr>
          <a:xfrm>
            <a:off x="838200" y="1284720"/>
            <a:ext cx="6179288" cy="523220"/>
            <a:chOff x="1422414" y="1260841"/>
            <a:chExt cx="6179288" cy="523220"/>
          </a:xfrm>
        </p:grpSpPr>
        <p:cxnSp>
          <p:nvCxnSpPr>
            <p:cNvPr id="13" name="直線矢印コネクタ 12">
              <a:extLst>
                <a:ext uri="{FF2B5EF4-FFF2-40B4-BE49-F238E27FC236}">
                  <a16:creationId xmlns:a16="http://schemas.microsoft.com/office/drawing/2014/main" id="{AE1BB59F-F647-4DEF-A97C-C290695B35AF}"/>
                </a:ext>
              </a:extLst>
            </p:cNvPr>
            <p:cNvCxnSpPr>
              <a:cxnSpLocks/>
            </p:cNvCxnSpPr>
            <p:nvPr/>
          </p:nvCxnSpPr>
          <p:spPr>
            <a:xfrm>
              <a:off x="1422414" y="1784061"/>
              <a:ext cx="6179288"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78C1A50-7E4D-4D06-BBFB-86C63727BC5F}"/>
                </a:ext>
              </a:extLst>
            </p:cNvPr>
            <p:cNvGrpSpPr/>
            <p:nvPr/>
          </p:nvGrpSpPr>
          <p:grpSpPr>
            <a:xfrm>
              <a:off x="1714692" y="1260841"/>
              <a:ext cx="5336396" cy="523220"/>
              <a:chOff x="1714692" y="1260841"/>
              <a:chExt cx="5336396" cy="523220"/>
            </a:xfrm>
          </p:grpSpPr>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D95E88FD-4516-408F-BB11-E49CA078444A}"/>
                      </a:ext>
                    </a:extLst>
                  </p:cNvPr>
                  <p:cNvSpPr/>
                  <p:nvPr/>
                </p:nvSpPr>
                <p:spPr>
                  <a:xfrm>
                    <a:off x="4218467"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15" name="正方形/長方形 14">
                    <a:extLst>
                      <a:ext uri="{FF2B5EF4-FFF2-40B4-BE49-F238E27FC236}">
                        <a16:creationId xmlns:a16="http://schemas.microsoft.com/office/drawing/2014/main" id="{D95E88FD-4516-408F-BB11-E49CA078444A}"/>
                      </a:ext>
                    </a:extLst>
                  </p:cNvPr>
                  <p:cNvSpPr>
                    <a:spLocks noRot="1" noChangeAspect="1" noMove="1" noResize="1" noEditPoints="1" noAdjustHandles="1" noChangeArrowheads="1" noChangeShapeType="1" noTextEdit="1"/>
                  </p:cNvSpPr>
                  <p:nvPr/>
                </p:nvSpPr>
                <p:spPr>
                  <a:xfrm>
                    <a:off x="4218467" y="1260841"/>
                    <a:ext cx="662810" cy="52322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B0F954E-A799-40C0-AEFE-38B559E30F7A}"/>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17" name="テキスト ボックス 16">
                <a:extLst>
                  <a:ext uri="{FF2B5EF4-FFF2-40B4-BE49-F238E27FC236}">
                    <a16:creationId xmlns:a16="http://schemas.microsoft.com/office/drawing/2014/main" id="{630E2D89-7353-449A-9DB5-24500D721A6D}"/>
                  </a:ext>
                </a:extLst>
              </p:cNvPr>
              <p:cNvSpPr txBox="1"/>
              <p:nvPr/>
            </p:nvSpPr>
            <p:spPr>
              <a:xfrm>
                <a:off x="5943092"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grpSp>
      </p:grpSp>
      <p:sp>
        <p:nvSpPr>
          <p:cNvPr id="18" name="テキスト ボックス 17">
            <a:extLst>
              <a:ext uri="{FF2B5EF4-FFF2-40B4-BE49-F238E27FC236}">
                <a16:creationId xmlns:a16="http://schemas.microsoft.com/office/drawing/2014/main" id="{7C3DFFB3-E53A-4680-A927-D87F405A7C2C}"/>
              </a:ext>
            </a:extLst>
          </p:cNvPr>
          <p:cNvSpPr txBox="1"/>
          <p:nvPr/>
        </p:nvSpPr>
        <p:spPr>
          <a:xfrm>
            <a:off x="8432064" y="1919316"/>
            <a:ext cx="3784009" cy="3877985"/>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加入変動がないときは</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Smsy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a:t>
            </a:r>
            <a:r>
              <a:rPr lang="en-US" altLang="ja-JP" sz="2400" dirty="0">
                <a:solidFill>
                  <a:schemeClr val="bg1"/>
                </a:solidFill>
                <a:latin typeface="HG丸ｺﾞｼｯｸM-PRO" panose="020F0600000000000000" pitchFamily="50" charset="-128"/>
                <a:ea typeface="HG丸ｺﾞｼｯｸM-PRO" panose="020F0600000000000000" pitchFamily="50" charset="-128"/>
              </a:rPr>
              <a:t>beta</a:t>
            </a:r>
          </a:p>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beta</a:t>
            </a:r>
            <a:r>
              <a:rPr lang="ja-JP" altLang="en-US" sz="2400" dirty="0">
                <a:solidFill>
                  <a:schemeClr val="bg1"/>
                </a:solidFill>
                <a:latin typeface="HG丸ｺﾞｼｯｸM-PRO" panose="020F0600000000000000" pitchFamily="50" charset="-128"/>
                <a:ea typeface="HG丸ｺﾞｼｯｸM-PRO" panose="020F0600000000000000" pitchFamily="50" charset="-128"/>
              </a:rPr>
              <a:t>小さいとき、加入変動により</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Smsy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は折れ点以上</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beta</a:t>
            </a:r>
            <a:r>
              <a:rPr lang="ja-JP" altLang="en-US" sz="2400" dirty="0">
                <a:solidFill>
                  <a:schemeClr val="bg1"/>
                </a:solidFill>
                <a:latin typeface="HG丸ｺﾞｼｯｸM-PRO" panose="020F0600000000000000" pitchFamily="50" charset="-128"/>
                <a:ea typeface="HG丸ｺﾞｼｯｸM-PRO" panose="020F0600000000000000" pitchFamily="50" charset="-128"/>
              </a:rPr>
              <a:t>大きいときや自然死亡率高いとき、加入変動により</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Smsy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は折れ点以下に</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grpSp>
        <p:nvGrpSpPr>
          <p:cNvPr id="23" name="グループ化 22">
            <a:extLst>
              <a:ext uri="{FF2B5EF4-FFF2-40B4-BE49-F238E27FC236}">
                <a16:creationId xmlns:a16="http://schemas.microsoft.com/office/drawing/2014/main" id="{07ECA4CC-E8A4-4666-9C05-0CBC6C227AA9}"/>
              </a:ext>
            </a:extLst>
          </p:cNvPr>
          <p:cNvGrpSpPr/>
          <p:nvPr/>
        </p:nvGrpSpPr>
        <p:grpSpPr>
          <a:xfrm>
            <a:off x="1382233" y="4258387"/>
            <a:ext cx="4335986" cy="1504460"/>
            <a:chOff x="1382233" y="4258387"/>
            <a:chExt cx="4335986" cy="1504460"/>
          </a:xfrm>
        </p:grpSpPr>
        <p:sp>
          <p:nvSpPr>
            <p:cNvPr id="20" name="矢印: 上 19">
              <a:extLst>
                <a:ext uri="{FF2B5EF4-FFF2-40B4-BE49-F238E27FC236}">
                  <a16:creationId xmlns:a16="http://schemas.microsoft.com/office/drawing/2014/main" id="{779D294A-581C-445B-94B6-D8CB007C572D}"/>
                </a:ext>
              </a:extLst>
            </p:cNvPr>
            <p:cNvSpPr/>
            <p:nvPr/>
          </p:nvSpPr>
          <p:spPr>
            <a:xfrm>
              <a:off x="1382233" y="4593265"/>
              <a:ext cx="361506" cy="1169582"/>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上 20">
              <a:extLst>
                <a:ext uri="{FF2B5EF4-FFF2-40B4-BE49-F238E27FC236}">
                  <a16:creationId xmlns:a16="http://schemas.microsoft.com/office/drawing/2014/main" id="{11A47FFF-41EC-424F-B1B3-0D02E54A9086}"/>
                </a:ext>
              </a:extLst>
            </p:cNvPr>
            <p:cNvSpPr/>
            <p:nvPr/>
          </p:nvSpPr>
          <p:spPr>
            <a:xfrm>
              <a:off x="3347175" y="4403698"/>
              <a:ext cx="361506" cy="1169582"/>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 21">
              <a:extLst>
                <a:ext uri="{FF2B5EF4-FFF2-40B4-BE49-F238E27FC236}">
                  <a16:creationId xmlns:a16="http://schemas.microsoft.com/office/drawing/2014/main" id="{12373678-2A31-4D98-AD34-72C7BDC6182D}"/>
                </a:ext>
              </a:extLst>
            </p:cNvPr>
            <p:cNvSpPr/>
            <p:nvPr/>
          </p:nvSpPr>
          <p:spPr>
            <a:xfrm>
              <a:off x="5356713" y="4258387"/>
              <a:ext cx="361506" cy="1169582"/>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7894CF8D-63FA-45D4-8F5B-D01EE8D26CDB}"/>
              </a:ext>
            </a:extLst>
          </p:cNvPr>
          <p:cNvGrpSpPr/>
          <p:nvPr/>
        </p:nvGrpSpPr>
        <p:grpSpPr>
          <a:xfrm>
            <a:off x="2003141" y="3799723"/>
            <a:ext cx="4691577" cy="2023804"/>
            <a:chOff x="2003141" y="3799723"/>
            <a:chExt cx="4691577" cy="2023804"/>
          </a:xfrm>
        </p:grpSpPr>
        <p:sp>
          <p:nvSpPr>
            <p:cNvPr id="24" name="矢印: 上 23">
              <a:extLst>
                <a:ext uri="{FF2B5EF4-FFF2-40B4-BE49-F238E27FC236}">
                  <a16:creationId xmlns:a16="http://schemas.microsoft.com/office/drawing/2014/main" id="{000CD16B-CEE6-4AD3-A554-9283E6BF1EDE}"/>
                </a:ext>
              </a:extLst>
            </p:cNvPr>
            <p:cNvSpPr/>
            <p:nvPr/>
          </p:nvSpPr>
          <p:spPr>
            <a:xfrm rot="9415381">
              <a:off x="2003141" y="4528250"/>
              <a:ext cx="463008" cy="1295277"/>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 24">
              <a:extLst>
                <a:ext uri="{FF2B5EF4-FFF2-40B4-BE49-F238E27FC236}">
                  <a16:creationId xmlns:a16="http://schemas.microsoft.com/office/drawing/2014/main" id="{8A8D3C2C-D3B4-41B0-B6BC-0A875B35803A}"/>
                </a:ext>
              </a:extLst>
            </p:cNvPr>
            <p:cNvSpPr/>
            <p:nvPr/>
          </p:nvSpPr>
          <p:spPr>
            <a:xfrm rot="9415381">
              <a:off x="4065558" y="4235313"/>
              <a:ext cx="463008" cy="1215730"/>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上 25">
              <a:extLst>
                <a:ext uri="{FF2B5EF4-FFF2-40B4-BE49-F238E27FC236}">
                  <a16:creationId xmlns:a16="http://schemas.microsoft.com/office/drawing/2014/main" id="{0462AF61-27C0-4A19-9BF7-8C4C94612720}"/>
                </a:ext>
              </a:extLst>
            </p:cNvPr>
            <p:cNvSpPr/>
            <p:nvPr/>
          </p:nvSpPr>
          <p:spPr>
            <a:xfrm rot="9415381">
              <a:off x="6231710" y="3799723"/>
              <a:ext cx="463008" cy="786977"/>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A80DE8F8-DA59-471D-A454-5088ABA9D0CA}"/>
              </a:ext>
            </a:extLst>
          </p:cNvPr>
          <p:cNvSpPr txBox="1"/>
          <p:nvPr/>
        </p:nvSpPr>
        <p:spPr>
          <a:xfrm>
            <a:off x="9250209" y="6011757"/>
            <a:ext cx="2339102" cy="461665"/>
          </a:xfrm>
          <a:prstGeom prst="rect">
            <a:avLst/>
          </a:prstGeom>
          <a:noFill/>
        </p:spPr>
        <p:txBody>
          <a:bodyPr wrap="none" rtlCol="0">
            <a:spAutoFit/>
          </a:bodyPr>
          <a:lstStyle/>
          <a:p>
            <a:pPr algn="ctr"/>
            <a:r>
              <a:rPr lang="ja-JP" altLang="en-US" sz="2400" dirty="0">
                <a:solidFill>
                  <a:srgbClr val="FF0000"/>
                </a:solidFill>
              </a:rPr>
              <a:t>親魚を残せない</a:t>
            </a:r>
            <a:endParaRPr kumimoji="1" lang="ja-JP" altLang="en-US" sz="2400" dirty="0">
              <a:solidFill>
                <a:srgbClr val="FF0000"/>
              </a:solidFill>
            </a:endParaRPr>
          </a:p>
        </p:txBody>
      </p:sp>
    </p:spTree>
    <p:extLst>
      <p:ext uri="{BB962C8B-B14F-4D97-AF65-F5344CB8AC3E}">
        <p14:creationId xmlns:p14="http://schemas.microsoft.com/office/powerpoint/2010/main" val="244753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584953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8A8A6-4D64-49CF-830D-13F91941A489}"/>
              </a:ext>
            </a:extLst>
          </p:cNvPr>
          <p:cNvSpPr>
            <a:spLocks noGrp="1"/>
          </p:cNvSpPr>
          <p:nvPr>
            <p:ph type="title"/>
          </p:nvPr>
        </p:nvSpPr>
        <p:spPr/>
        <p:txBody>
          <a:bodyPr/>
          <a:lstStyle/>
          <a:p>
            <a:r>
              <a:rPr kumimoji="1" lang="en-US" altLang="ja-JP" dirty="0">
                <a:solidFill>
                  <a:schemeClr val="bg1"/>
                </a:solidFill>
                <a:latin typeface="+mn-ea"/>
                <a:ea typeface="+mn-ea"/>
              </a:rPr>
              <a:t>VPA</a:t>
            </a:r>
            <a:r>
              <a:rPr kumimoji="1" lang="ja-JP" altLang="en-US" dirty="0">
                <a:solidFill>
                  <a:schemeClr val="bg1"/>
                </a:solidFill>
                <a:latin typeface="+mn-ea"/>
                <a:ea typeface="+mn-ea"/>
              </a:rPr>
              <a:t>の問題点</a:t>
            </a:r>
          </a:p>
        </p:txBody>
      </p:sp>
      <p:sp>
        <p:nvSpPr>
          <p:cNvPr id="3" name="テキスト ボックス 2">
            <a:extLst>
              <a:ext uri="{FF2B5EF4-FFF2-40B4-BE49-F238E27FC236}">
                <a16:creationId xmlns:a16="http://schemas.microsoft.com/office/drawing/2014/main" id="{68D4C398-B55D-4FDA-B1AC-F994604199A7}"/>
              </a:ext>
            </a:extLst>
          </p:cNvPr>
          <p:cNvSpPr txBox="1"/>
          <p:nvPr/>
        </p:nvSpPr>
        <p:spPr>
          <a:xfrm>
            <a:off x="838200" y="1604423"/>
            <a:ext cx="10660811" cy="4524315"/>
          </a:xfrm>
          <a:prstGeom prst="rect">
            <a:avLst/>
          </a:prstGeom>
          <a:noFill/>
        </p:spPr>
        <p:txBody>
          <a:bodyPr wrap="square" rtlCol="0">
            <a:spAutoFit/>
          </a:bodyPr>
          <a:lstStyle/>
          <a:p>
            <a:pPr marL="285750" indent="-285750">
              <a:buFont typeface="Arial" panose="020B0604020202020204" pitchFamily="34" charset="0"/>
              <a:buChar char="•"/>
            </a:pPr>
            <a:r>
              <a:rPr lang="ja-JP" altLang="en-US" sz="3200" dirty="0">
                <a:solidFill>
                  <a:schemeClr val="bg1"/>
                </a:solidFill>
                <a:latin typeface="+mn-ea"/>
              </a:rPr>
              <a:t>年齢別漁獲尾数の誤差を考慮できない</a:t>
            </a:r>
            <a:endParaRPr lang="en-US" altLang="ja-JP" sz="3200" dirty="0">
              <a:solidFill>
                <a:schemeClr val="bg1"/>
              </a:solidFill>
              <a:latin typeface="+mn-ea"/>
            </a:endParaRPr>
          </a:p>
          <a:p>
            <a:pPr marL="285750" indent="-285750">
              <a:buFont typeface="Arial" panose="020B0604020202020204" pitchFamily="34" charset="0"/>
              <a:buChar char="•"/>
            </a:pPr>
            <a:endParaRPr kumimoji="1"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過去の不確実性は評価できない</a:t>
            </a:r>
            <a:endParaRPr kumimoji="1" lang="en-US" altLang="ja-JP" sz="3200" dirty="0">
              <a:solidFill>
                <a:schemeClr val="bg1"/>
              </a:solidFill>
              <a:latin typeface="+mn-ea"/>
            </a:endParaRPr>
          </a:p>
          <a:p>
            <a:pPr marL="285750" indent="-285750">
              <a:buFont typeface="Arial" panose="020B0604020202020204" pitchFamily="34" charset="0"/>
              <a:buChar char="•"/>
            </a:pPr>
            <a:r>
              <a:rPr kumimoji="1" lang="ja-JP" altLang="en-US" sz="3200" dirty="0">
                <a:solidFill>
                  <a:schemeClr val="bg1"/>
                </a:solidFill>
                <a:latin typeface="+mn-ea"/>
              </a:rPr>
              <a:t>近年の不確実性が大きい</a:t>
            </a:r>
            <a:endParaRPr kumimoji="1" lang="en-US" altLang="ja-JP" sz="3200" dirty="0">
              <a:solidFill>
                <a:schemeClr val="bg1"/>
              </a:solidFill>
              <a:latin typeface="+mn-ea"/>
            </a:endParaRPr>
          </a:p>
          <a:p>
            <a:pPr marL="285750" indent="-285750">
              <a:buFont typeface="Arial" panose="020B0604020202020204" pitchFamily="34" charset="0"/>
              <a:buChar char="•"/>
            </a:pPr>
            <a:endParaRPr kumimoji="1"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再生産関係を仮定しない</a:t>
            </a:r>
            <a:endParaRPr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直接的に将来予測ができない</a:t>
            </a:r>
            <a:endParaRPr kumimoji="1" lang="en-US" altLang="ja-JP" sz="3200" dirty="0">
              <a:solidFill>
                <a:schemeClr val="bg1"/>
              </a:solidFill>
              <a:latin typeface="+mn-ea"/>
            </a:endParaRPr>
          </a:p>
          <a:p>
            <a:pPr marL="285750" indent="-285750">
              <a:buFont typeface="Arial" panose="020B0604020202020204" pitchFamily="34" charset="0"/>
              <a:buChar char="•"/>
            </a:pPr>
            <a:endParaRPr kumimoji="1"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選択率の変動が大きい</a:t>
            </a:r>
            <a:endParaRPr kumimoji="1" lang="ja-JP" altLang="en-US" sz="3200" dirty="0">
              <a:solidFill>
                <a:schemeClr val="bg1"/>
              </a:solidFill>
              <a:latin typeface="+mn-ea"/>
            </a:endParaRPr>
          </a:p>
        </p:txBody>
      </p:sp>
    </p:spTree>
    <p:extLst>
      <p:ext uri="{BB962C8B-B14F-4D97-AF65-F5344CB8AC3E}">
        <p14:creationId xmlns:p14="http://schemas.microsoft.com/office/powerpoint/2010/main" val="2089521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C274A-62D9-473B-B89D-C892A82A7085}"/>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通常の</a:t>
            </a:r>
            <a:r>
              <a:rPr lang="en-US" altLang="ja-JP" dirty="0">
                <a:solidFill>
                  <a:schemeClr val="bg1"/>
                </a:solidFill>
              </a:rPr>
              <a:t>SCAA</a:t>
            </a:r>
            <a:r>
              <a:rPr lang="en-US" altLang="ja-JP" sz="4000" dirty="0">
                <a:solidFill>
                  <a:schemeClr val="bg1"/>
                </a:solidFill>
              </a:rPr>
              <a:t> </a:t>
            </a:r>
            <a:r>
              <a:rPr lang="en-US" altLang="ja-JP" sz="2800" dirty="0">
                <a:solidFill>
                  <a:schemeClr val="bg1"/>
                </a:solidFill>
              </a:rPr>
              <a:t>(statistical catch at age model)</a:t>
            </a:r>
            <a:endParaRPr lang="ja-JP" altLang="en-US" dirty="0">
              <a:solidFill>
                <a:schemeClr val="bg1"/>
              </a:solidFill>
            </a:endParaRPr>
          </a:p>
        </p:txBody>
      </p:sp>
      <p:sp>
        <p:nvSpPr>
          <p:cNvPr id="3" name="テキスト ボックス 2">
            <a:extLst>
              <a:ext uri="{FF2B5EF4-FFF2-40B4-BE49-F238E27FC236}">
                <a16:creationId xmlns:a16="http://schemas.microsoft.com/office/drawing/2014/main" id="{2C2852D1-F564-453B-9B0D-908EDF7BDBAA}"/>
              </a:ext>
            </a:extLst>
          </p:cNvPr>
          <p:cNvSpPr txBox="1"/>
          <p:nvPr/>
        </p:nvSpPr>
        <p:spPr>
          <a:xfrm>
            <a:off x="838200" y="1621675"/>
            <a:ext cx="10660811" cy="403187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solidFill>
                  <a:schemeClr val="bg1"/>
                </a:solidFill>
              </a:rPr>
              <a:t>再生産関係を推定できる</a:t>
            </a:r>
            <a:endParaRPr kumimoji="1" lang="en-US" altLang="ja-JP" sz="3200" dirty="0">
              <a:solidFill>
                <a:schemeClr val="bg1"/>
              </a:solidFill>
            </a:endParaRPr>
          </a:p>
          <a:p>
            <a:pPr marL="285750" indent="-285750">
              <a:buFont typeface="Arial" panose="020B0604020202020204" pitchFamily="34" charset="0"/>
              <a:buChar char="•"/>
            </a:pPr>
            <a:r>
              <a:rPr kumimoji="1" lang="ja-JP" altLang="en-US" sz="3200" dirty="0">
                <a:solidFill>
                  <a:schemeClr val="bg1"/>
                </a:solidFill>
              </a:rPr>
              <a:t>年齢別漁獲尾数の誤差も推定できる</a:t>
            </a:r>
            <a:endParaRPr kumimoji="1" lang="en-US" altLang="ja-JP" sz="3200" dirty="0">
              <a:solidFill>
                <a:schemeClr val="bg1"/>
              </a:solidFill>
            </a:endParaRPr>
          </a:p>
          <a:p>
            <a:pPr marL="285750" indent="-285750">
              <a:buFont typeface="Arial" panose="020B0604020202020204" pitchFamily="34" charset="0"/>
              <a:buChar char="•"/>
            </a:pPr>
            <a:endParaRPr lang="en-US" altLang="ja-JP" sz="3200" u="sng" dirty="0">
              <a:solidFill>
                <a:schemeClr val="bg1"/>
              </a:solidFill>
            </a:endParaRPr>
          </a:p>
          <a:p>
            <a:pPr marL="285750" indent="-285750">
              <a:buFont typeface="Arial" panose="020B0604020202020204" pitchFamily="34" charset="0"/>
              <a:buChar char="•"/>
            </a:pPr>
            <a:r>
              <a:rPr kumimoji="1" lang="ja-JP" altLang="en-US" sz="3200" u="sng" dirty="0">
                <a:solidFill>
                  <a:schemeClr val="bg1"/>
                </a:solidFill>
              </a:rPr>
              <a:t>基本的には、選択率一定を仮定</a:t>
            </a:r>
            <a:endParaRPr kumimoji="1" lang="en-US" altLang="ja-JP" sz="3200" u="sng" dirty="0">
              <a:solidFill>
                <a:schemeClr val="bg1"/>
              </a:solidFill>
            </a:endParaRPr>
          </a:p>
          <a:p>
            <a:pPr marL="285750" indent="-285750">
              <a:buFont typeface="Arial" panose="020B0604020202020204" pitchFamily="34" charset="0"/>
              <a:buChar char="•"/>
            </a:pPr>
            <a:endParaRPr lang="en-US" altLang="ja-JP" sz="3200" dirty="0">
              <a:solidFill>
                <a:schemeClr val="bg1"/>
              </a:solidFill>
            </a:endParaRPr>
          </a:p>
          <a:p>
            <a:pPr marL="285750" indent="-285750">
              <a:buFont typeface="Arial" panose="020B0604020202020204" pitchFamily="34" charset="0"/>
              <a:buChar char="•"/>
            </a:pPr>
            <a:r>
              <a:rPr kumimoji="1" lang="ja-JP" altLang="en-US" sz="3200" dirty="0">
                <a:solidFill>
                  <a:schemeClr val="bg1"/>
                </a:solidFill>
              </a:rPr>
              <a:t>選択率の変動を考慮するためには、地域別・漁具別のデータが必要</a:t>
            </a:r>
            <a:endParaRPr kumimoji="1" lang="en-US" altLang="ja-JP" sz="3200" dirty="0">
              <a:solidFill>
                <a:schemeClr val="bg1"/>
              </a:solidFill>
            </a:endParaRPr>
          </a:p>
          <a:p>
            <a:pPr marL="285750" indent="-285750">
              <a:buFont typeface="Arial" panose="020B0604020202020204" pitchFamily="34" charset="0"/>
              <a:buChar char="•"/>
            </a:pPr>
            <a:r>
              <a:rPr lang="ja-JP" altLang="en-US" sz="3200" dirty="0">
                <a:solidFill>
                  <a:schemeClr val="bg1"/>
                </a:solidFill>
              </a:rPr>
              <a:t>収集・解析が大変</a:t>
            </a:r>
            <a:endParaRPr kumimoji="1" lang="ja-JP" altLang="en-US" sz="3200" dirty="0">
              <a:solidFill>
                <a:schemeClr val="bg1"/>
              </a:solidFill>
            </a:endParaRPr>
          </a:p>
        </p:txBody>
      </p:sp>
    </p:spTree>
    <p:extLst>
      <p:ext uri="{BB962C8B-B14F-4D97-AF65-F5344CB8AC3E}">
        <p14:creationId xmlns:p14="http://schemas.microsoft.com/office/powerpoint/2010/main" val="2985215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B1168-ABEE-4548-B3DF-451D4479F4CC}"/>
              </a:ext>
            </a:extLst>
          </p:cNvPr>
          <p:cNvSpPr>
            <a:spLocks noGrp="1"/>
          </p:cNvSpPr>
          <p:nvPr>
            <p:ph type="title"/>
          </p:nvPr>
        </p:nvSpPr>
        <p:spPr/>
        <p:txBody>
          <a:bodyPr/>
          <a:lstStyle/>
          <a:p>
            <a:r>
              <a:rPr kumimoji="1" lang="en-US" altLang="ja-JP" dirty="0">
                <a:solidFill>
                  <a:schemeClr val="bg1"/>
                </a:solidFill>
              </a:rPr>
              <a:t>State-space</a:t>
            </a:r>
            <a:r>
              <a:rPr kumimoji="1" lang="ja-JP" altLang="en-US" dirty="0">
                <a:solidFill>
                  <a:schemeClr val="bg1"/>
                </a:solidFill>
              </a:rPr>
              <a:t> </a:t>
            </a:r>
            <a:r>
              <a:rPr kumimoji="1" lang="en-US" altLang="ja-JP" dirty="0">
                <a:solidFill>
                  <a:schemeClr val="bg1"/>
                </a:solidFill>
              </a:rPr>
              <a:t>assessment</a:t>
            </a:r>
            <a:r>
              <a:rPr kumimoji="1" lang="ja-JP" altLang="en-US" dirty="0">
                <a:solidFill>
                  <a:schemeClr val="bg1"/>
                </a:solidFill>
              </a:rPr>
              <a:t> </a:t>
            </a:r>
            <a:r>
              <a:rPr kumimoji="1" lang="en-US" altLang="ja-JP" dirty="0">
                <a:solidFill>
                  <a:schemeClr val="bg1"/>
                </a:solidFill>
              </a:rPr>
              <a:t>model</a:t>
            </a:r>
            <a:r>
              <a:rPr kumimoji="1" lang="ja-JP" altLang="en-US" dirty="0">
                <a:solidFill>
                  <a:schemeClr val="bg1"/>
                </a:solidFill>
              </a:rPr>
              <a:t> </a:t>
            </a:r>
            <a:r>
              <a:rPr kumimoji="1" lang="en-US" altLang="ja-JP" sz="4000" dirty="0">
                <a:solidFill>
                  <a:schemeClr val="bg1"/>
                </a:solidFill>
              </a:rPr>
              <a:t>(SAM)</a:t>
            </a:r>
            <a:endParaRPr kumimoji="1" lang="ja-JP" altLang="en-US" sz="4000" dirty="0">
              <a:solidFill>
                <a:schemeClr val="bg1"/>
              </a:solidFill>
            </a:endParaRPr>
          </a:p>
        </p:txBody>
      </p:sp>
      <p:sp>
        <p:nvSpPr>
          <p:cNvPr id="3" name="テキスト ボックス 2">
            <a:extLst>
              <a:ext uri="{FF2B5EF4-FFF2-40B4-BE49-F238E27FC236}">
                <a16:creationId xmlns:a16="http://schemas.microsoft.com/office/drawing/2014/main" id="{570CFCF6-3034-4F79-AEA6-CED6B90228DC}"/>
              </a:ext>
            </a:extLst>
          </p:cNvPr>
          <p:cNvSpPr txBox="1"/>
          <p:nvPr/>
        </p:nvSpPr>
        <p:spPr>
          <a:xfrm>
            <a:off x="838200" y="1604423"/>
            <a:ext cx="11118011" cy="4924425"/>
          </a:xfrm>
          <a:prstGeom prst="rect">
            <a:avLst/>
          </a:prstGeom>
          <a:noFill/>
        </p:spPr>
        <p:txBody>
          <a:bodyPr wrap="square" rtlCol="0">
            <a:spAutoFit/>
          </a:bodyPr>
          <a:lstStyle/>
          <a:p>
            <a:pPr marL="285750" indent="-285750">
              <a:spcBef>
                <a:spcPts val="1800"/>
              </a:spcBef>
              <a:buFont typeface="Arial" panose="020B0604020202020204" pitchFamily="34" charset="0"/>
              <a:buChar char="•"/>
            </a:pPr>
            <a:r>
              <a:rPr kumimoji="1" lang="en-US" altLang="ja-JP" sz="3200" dirty="0">
                <a:solidFill>
                  <a:schemeClr val="bg1"/>
                </a:solidFill>
              </a:rPr>
              <a:t>SCAA</a:t>
            </a:r>
            <a:r>
              <a:rPr kumimoji="1" lang="ja-JP" altLang="en-US" sz="3200" dirty="0">
                <a:solidFill>
                  <a:schemeClr val="bg1"/>
                </a:solidFill>
              </a:rPr>
              <a:t>の１種 </a:t>
            </a:r>
            <a:r>
              <a:rPr kumimoji="1" lang="en-US" altLang="ja-JP" sz="2400" dirty="0">
                <a:solidFill>
                  <a:schemeClr val="bg1"/>
                </a:solidFill>
              </a:rPr>
              <a:t>(Nielsen and Berg 2014 </a:t>
            </a:r>
            <a:r>
              <a:rPr kumimoji="1" lang="en-US" altLang="ja-JP" sz="2400" dirty="0" err="1">
                <a:solidFill>
                  <a:schemeClr val="bg1"/>
                </a:solidFill>
              </a:rPr>
              <a:t>Fish.Res</a:t>
            </a:r>
            <a:r>
              <a:rPr kumimoji="1" lang="en-US" altLang="ja-JP" sz="2400" dirty="0">
                <a:solidFill>
                  <a:schemeClr val="bg1"/>
                </a:solidFill>
              </a:rPr>
              <a:t>.)</a:t>
            </a:r>
            <a:endParaRPr lang="en-US" altLang="ja-JP" sz="3200" dirty="0">
              <a:solidFill>
                <a:schemeClr val="bg1"/>
              </a:solidFill>
            </a:endParaRPr>
          </a:p>
          <a:p>
            <a:pPr marL="285750" indent="-285750">
              <a:spcBef>
                <a:spcPts val="1800"/>
              </a:spcBef>
              <a:buFont typeface="Arial" panose="020B0604020202020204" pitchFamily="34" charset="0"/>
              <a:buChar char="•"/>
            </a:pPr>
            <a:r>
              <a:rPr lang="ja-JP" altLang="en-US" sz="3200" dirty="0">
                <a:solidFill>
                  <a:schemeClr val="bg1"/>
                </a:solidFill>
              </a:rPr>
              <a:t>状態空間モデルなので、</a:t>
            </a:r>
            <a:r>
              <a:rPr lang="ja-JP" altLang="en-US" sz="3200" u="sng" dirty="0">
                <a:solidFill>
                  <a:schemeClr val="bg1"/>
                </a:solidFill>
              </a:rPr>
              <a:t>観測誤差と過程誤差を分離できる</a:t>
            </a:r>
            <a:endParaRPr lang="en-US" altLang="ja-JP" sz="3200" u="sng" dirty="0">
              <a:solidFill>
                <a:schemeClr val="bg1"/>
              </a:solidFill>
            </a:endParaRPr>
          </a:p>
          <a:p>
            <a:pPr marL="285750" indent="-285750">
              <a:spcBef>
                <a:spcPts val="1800"/>
              </a:spcBef>
              <a:buFont typeface="Arial" panose="020B0604020202020204" pitchFamily="34" charset="0"/>
              <a:buChar char="•"/>
            </a:pPr>
            <a:r>
              <a:rPr lang="ja-JP" altLang="en-US" sz="3200" dirty="0">
                <a:solidFill>
                  <a:schemeClr val="bg1"/>
                </a:solidFill>
              </a:rPr>
              <a:t>再生産関係も推定できる</a:t>
            </a:r>
            <a:endParaRPr lang="en-US" altLang="ja-JP" sz="3200" dirty="0">
              <a:solidFill>
                <a:schemeClr val="bg1"/>
              </a:solidFill>
            </a:endParaRPr>
          </a:p>
          <a:p>
            <a:pPr marL="285750" indent="-285750">
              <a:spcBef>
                <a:spcPts val="1800"/>
              </a:spcBef>
              <a:buFont typeface="Arial" panose="020B0604020202020204" pitchFamily="34" charset="0"/>
              <a:buChar char="•"/>
            </a:pPr>
            <a:r>
              <a:rPr lang="ja-JP" altLang="en-US" sz="3200" u="sng" dirty="0">
                <a:solidFill>
                  <a:schemeClr val="bg1"/>
                </a:solidFill>
              </a:rPr>
              <a:t>選択率の時間変動を考慮できる</a:t>
            </a:r>
            <a:endParaRPr lang="en-US" altLang="ja-JP" sz="3200" u="sng" dirty="0">
              <a:solidFill>
                <a:schemeClr val="bg1"/>
              </a:solidFill>
            </a:endParaRPr>
          </a:p>
          <a:p>
            <a:pPr marL="285750" indent="-285750">
              <a:spcBef>
                <a:spcPts val="1800"/>
              </a:spcBef>
              <a:buFont typeface="Arial" panose="020B0604020202020204" pitchFamily="34" charset="0"/>
              <a:buChar char="•"/>
            </a:pPr>
            <a:r>
              <a:rPr lang="en-US" altLang="ja-JP" sz="3200" u="sng" dirty="0">
                <a:solidFill>
                  <a:schemeClr val="bg1"/>
                </a:solidFill>
              </a:rPr>
              <a:t>VPA</a:t>
            </a:r>
            <a:r>
              <a:rPr lang="ja-JP" altLang="en-US" sz="3200" u="sng" dirty="0">
                <a:solidFill>
                  <a:schemeClr val="bg1"/>
                </a:solidFill>
              </a:rPr>
              <a:t>と同じデータから推定可能</a:t>
            </a:r>
            <a:endParaRPr lang="en-US" altLang="ja-JP" sz="3200" u="sng" dirty="0">
              <a:solidFill>
                <a:schemeClr val="bg1"/>
              </a:solidFill>
            </a:endParaRPr>
          </a:p>
          <a:p>
            <a:pPr marL="285750" indent="-285750">
              <a:spcBef>
                <a:spcPts val="1800"/>
              </a:spcBef>
              <a:buFont typeface="Arial" panose="020B0604020202020204" pitchFamily="34" charset="0"/>
              <a:buChar char="•"/>
            </a:pPr>
            <a:r>
              <a:rPr lang="en-US" altLang="ja-JP" sz="3200" dirty="0">
                <a:solidFill>
                  <a:schemeClr val="bg1"/>
                </a:solidFill>
              </a:rPr>
              <a:t>TMB</a:t>
            </a:r>
            <a:r>
              <a:rPr lang="ja-JP" altLang="en-US" sz="3200" dirty="0">
                <a:solidFill>
                  <a:schemeClr val="bg1"/>
                </a:solidFill>
              </a:rPr>
              <a:t>を用いて高速で最尤推定</a:t>
            </a:r>
            <a:endParaRPr lang="en-US" altLang="ja-JP" sz="3200" dirty="0">
              <a:solidFill>
                <a:schemeClr val="bg1"/>
              </a:solidFill>
            </a:endParaRPr>
          </a:p>
          <a:p>
            <a:pPr marL="285750" indent="-285750">
              <a:spcBef>
                <a:spcPts val="1800"/>
              </a:spcBef>
              <a:buFont typeface="Arial" panose="020B0604020202020204" pitchFamily="34" charset="0"/>
              <a:buChar char="•"/>
            </a:pPr>
            <a:r>
              <a:rPr kumimoji="1" lang="en-US" altLang="ja-JP" sz="3200" dirty="0">
                <a:solidFill>
                  <a:schemeClr val="bg1"/>
                </a:solidFill>
              </a:rPr>
              <a:t>ICES</a:t>
            </a:r>
            <a:r>
              <a:rPr kumimoji="1" lang="ja-JP" altLang="en-US" sz="3200" dirty="0">
                <a:solidFill>
                  <a:schemeClr val="bg1"/>
                </a:solidFill>
              </a:rPr>
              <a:t>では資源評価に使用されている</a:t>
            </a:r>
            <a:endParaRPr kumimoji="1" lang="en-US" altLang="ja-JP" sz="3200" dirty="0">
              <a:solidFill>
                <a:schemeClr val="bg1"/>
              </a:solidFill>
            </a:endParaRPr>
          </a:p>
        </p:txBody>
      </p:sp>
    </p:spTree>
    <p:extLst>
      <p:ext uri="{BB962C8B-B14F-4D97-AF65-F5344CB8AC3E}">
        <p14:creationId xmlns:p14="http://schemas.microsoft.com/office/powerpoint/2010/main" val="2998965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9DDC2-CD3F-457C-BB3B-4743887B2EDA}"/>
              </a:ext>
            </a:extLst>
          </p:cNvPr>
          <p:cNvSpPr>
            <a:spLocks noGrp="1"/>
          </p:cNvSpPr>
          <p:nvPr>
            <p:ph type="title"/>
          </p:nvPr>
        </p:nvSpPr>
        <p:spPr/>
        <p:txBody>
          <a:bodyPr/>
          <a:lstStyle/>
          <a:p>
            <a:r>
              <a:rPr kumimoji="1" lang="en-US" altLang="ja-JP" dirty="0">
                <a:solidFill>
                  <a:schemeClr val="bg1"/>
                </a:solidFill>
              </a:rPr>
              <a:t>F</a:t>
            </a:r>
            <a:r>
              <a:rPr kumimoji="1" lang="ja-JP" altLang="en-US" dirty="0">
                <a:solidFill>
                  <a:schemeClr val="bg1"/>
                </a:solidFill>
              </a:rPr>
              <a:t> </a:t>
            </a:r>
            <a:r>
              <a:rPr kumimoji="1" lang="en-US" altLang="ja-JP" dirty="0">
                <a:solidFill>
                  <a:schemeClr val="bg1"/>
                </a:solidFill>
              </a:rPr>
              <a:t>at</a:t>
            </a:r>
            <a:r>
              <a:rPr kumimoji="1" lang="ja-JP" altLang="en-US" dirty="0">
                <a:solidFill>
                  <a:schemeClr val="bg1"/>
                </a:solidFill>
              </a:rPr>
              <a:t> </a:t>
            </a:r>
            <a:r>
              <a:rPr lang="en-US" altLang="ja-JP" dirty="0">
                <a:solidFill>
                  <a:schemeClr val="bg1"/>
                </a:solidFill>
              </a:rPr>
              <a:t>age</a:t>
            </a:r>
            <a:r>
              <a:rPr lang="ja-JP" altLang="en-US" dirty="0">
                <a:solidFill>
                  <a:schemeClr val="bg1"/>
                </a:solidFill>
              </a:rPr>
              <a:t>のモデリング</a:t>
            </a:r>
            <a:endParaRPr kumimoji="1" lang="ja-JP" altLang="en-US" dirty="0">
              <a:solidFill>
                <a:schemeClr val="bg1"/>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984A48A-9E52-4FA4-926E-2085A95C7CFB}"/>
                  </a:ext>
                </a:extLst>
              </p:cNvPr>
              <p:cNvSpPr txBox="1"/>
              <p:nvPr/>
            </p:nvSpPr>
            <p:spPr>
              <a:xfrm>
                <a:off x="778532" y="4535060"/>
                <a:ext cx="11118011" cy="208480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kumimoji="1" lang="ja-JP" altLang="en-US" sz="2800" dirty="0">
                    <a:solidFill>
                      <a:schemeClr val="bg1"/>
                    </a:solidFill>
                  </a:rPr>
                  <a:t>多変量正規分布によるランダムウォーク</a:t>
                </a:r>
                <a:endParaRPr kumimoji="1" lang="en-US" altLang="ja-JP" sz="2800" dirty="0">
                  <a:solidFill>
                    <a:schemeClr val="bg1"/>
                  </a:solidFill>
                </a:endParaRPr>
              </a:p>
              <a:p>
                <a:pPr marL="285750" indent="-285750">
                  <a:spcBef>
                    <a:spcPts val="600"/>
                  </a:spcBef>
                  <a:buFont typeface="Arial" panose="020B0604020202020204" pitchFamily="34" charset="0"/>
                  <a:buChar char="•"/>
                </a:pPr>
                <a:r>
                  <a:rPr lang="ja-JP" altLang="en-US" sz="2800" dirty="0">
                    <a:solidFill>
                      <a:schemeClr val="bg1"/>
                    </a:solidFill>
                  </a:rPr>
                  <a:t>対角成分が各年齢の分散 </a:t>
                </a:r>
                <a:r>
                  <a:rPr lang="en-US" altLang="ja-JP" sz="2800" dirty="0">
                    <a:solidFill>
                      <a:schemeClr val="bg1"/>
                    </a:solidFill>
                  </a:rPr>
                  <a:t>(</a:t>
                </a:r>
                <a14:m>
                  <m:oMath xmlns:m="http://schemas.openxmlformats.org/officeDocument/2006/math">
                    <m:sSubSup>
                      <m:sSubSupPr>
                        <m:ctrlPr>
                          <a:rPr lang="en-US" altLang="ja-JP" sz="2800" i="1" smtClean="0">
                            <a:solidFill>
                              <a:schemeClr val="bg1"/>
                            </a:solidFill>
                            <a:latin typeface="Cambria Math" panose="02040503050406030204" pitchFamily="18" charset="0"/>
                          </a:rPr>
                        </m:ctrlPr>
                      </m:sSubSupPr>
                      <m:e>
                        <m:r>
                          <a:rPr lang="ja-JP" altLang="en-US" sz="2800" i="1" smtClean="0">
                            <a:solidFill>
                              <a:schemeClr val="bg1"/>
                            </a:solidFill>
                            <a:latin typeface="Cambria Math" panose="02040503050406030204" pitchFamily="18" charset="0"/>
                          </a:rPr>
                          <m:t>𝜎</m:t>
                        </m:r>
                      </m:e>
                      <m:sub>
                        <m:r>
                          <a:rPr lang="en-US" altLang="ja-JP" sz="2800" b="0" i="1" smtClean="0">
                            <a:solidFill>
                              <a:schemeClr val="bg1"/>
                            </a:solidFill>
                            <a:latin typeface="Cambria Math" panose="02040503050406030204" pitchFamily="18" charset="0"/>
                          </a:rPr>
                          <m:t>𝑎</m:t>
                        </m:r>
                      </m:sub>
                      <m:sup>
                        <m:r>
                          <a:rPr lang="en-US" altLang="ja-JP" sz="2800" b="0" i="1" smtClean="0">
                            <a:solidFill>
                              <a:schemeClr val="bg1"/>
                            </a:solidFill>
                            <a:latin typeface="Cambria Math" panose="02040503050406030204" pitchFamily="18" charset="0"/>
                          </a:rPr>
                          <m:t>2</m:t>
                        </m:r>
                      </m:sup>
                    </m:sSubSup>
                  </m:oMath>
                </a14:m>
                <a:r>
                  <a:rPr lang="en-US" altLang="ja-JP" sz="2800" dirty="0">
                    <a:solidFill>
                      <a:schemeClr val="bg1"/>
                    </a:solidFill>
                  </a:rPr>
                  <a:t>)</a:t>
                </a:r>
                <a:endParaRPr kumimoji="1" lang="en-US" altLang="ja-JP" sz="2800" dirty="0">
                  <a:solidFill>
                    <a:schemeClr val="bg1"/>
                  </a:solidFill>
                </a:endParaRPr>
              </a:p>
              <a:p>
                <a:pPr marL="285750" indent="-285750">
                  <a:spcBef>
                    <a:spcPts val="600"/>
                  </a:spcBef>
                  <a:buFont typeface="Arial" panose="020B0604020202020204" pitchFamily="34" charset="0"/>
                  <a:buChar char="•"/>
                  <a:tabLst>
                    <a:tab pos="5830888" algn="l"/>
                  </a:tabLst>
                </a:pPr>
                <a:r>
                  <a:rPr lang="ja-JP" altLang="en-US" sz="2800" dirty="0">
                    <a:solidFill>
                      <a:schemeClr val="bg1"/>
                    </a:solidFill>
                  </a:rPr>
                  <a:t>それ以外が異なる年齢間の共分散</a:t>
                </a:r>
                <a:r>
                  <a:rPr lang="en-US" altLang="ja-JP" sz="2800" dirty="0">
                    <a:solidFill>
                      <a:schemeClr val="bg1"/>
                    </a:solidFill>
                  </a:rPr>
                  <a:t>(</a:t>
                </a:r>
                <a14:m>
                  <m:oMath xmlns:m="http://schemas.openxmlformats.org/officeDocument/2006/math">
                    <m:sSub>
                      <m:sSubPr>
                        <m:ctrlPr>
                          <a:rPr lang="en-US" altLang="ja-JP" sz="2800" i="1" smtClean="0">
                            <a:solidFill>
                              <a:schemeClr val="bg1"/>
                            </a:solidFill>
                            <a:latin typeface="Cambria Math" panose="02040503050406030204" pitchFamily="18" charset="0"/>
                          </a:rPr>
                        </m:ctrlPr>
                      </m:sSubPr>
                      <m:e>
                        <m:r>
                          <a:rPr lang="ja-JP" altLang="en-US" sz="2800" i="1" smtClean="0">
                            <a:solidFill>
                              <a:schemeClr val="bg1"/>
                            </a:solidFill>
                            <a:latin typeface="Cambria Math" panose="02040503050406030204" pitchFamily="18" charset="0"/>
                          </a:rPr>
                          <m:t>𝜌</m:t>
                        </m:r>
                      </m:e>
                      <m:sub>
                        <m:r>
                          <a:rPr lang="en-US" altLang="ja-JP" sz="2800" b="0" i="1" smtClean="0">
                            <a:solidFill>
                              <a:schemeClr val="bg1"/>
                            </a:solidFill>
                            <a:latin typeface="Cambria Math" panose="02040503050406030204" pitchFamily="18" charset="0"/>
                          </a:rPr>
                          <m:t>𝑎</m:t>
                        </m:r>
                        <m:r>
                          <a:rPr lang="en-US" altLang="ja-JP" sz="2800" b="0" i="1" smtClean="0">
                            <a:solidFill>
                              <a:schemeClr val="bg1"/>
                            </a:solidFill>
                            <a:latin typeface="Cambria Math" panose="02040503050406030204" pitchFamily="18" charset="0"/>
                          </a:rPr>
                          <m:t>,</m:t>
                        </m:r>
                        <m:sSup>
                          <m:sSupPr>
                            <m:ctrlPr>
                              <a:rPr lang="en-US" altLang="ja-JP" sz="2800" b="0" i="1" smtClean="0">
                                <a:solidFill>
                                  <a:schemeClr val="bg1"/>
                                </a:solidFill>
                                <a:latin typeface="Cambria Math" panose="02040503050406030204" pitchFamily="18" charset="0"/>
                              </a:rPr>
                            </m:ctrlPr>
                          </m:sSupPr>
                          <m:e>
                            <m:r>
                              <a:rPr lang="en-US" altLang="ja-JP" sz="2800" b="0" i="1" smtClean="0">
                                <a:solidFill>
                                  <a:schemeClr val="bg1"/>
                                </a:solidFill>
                                <a:latin typeface="Cambria Math" panose="02040503050406030204" pitchFamily="18" charset="0"/>
                              </a:rPr>
                              <m:t>𝑎</m:t>
                            </m:r>
                          </m:e>
                          <m:sup>
                            <m:r>
                              <a:rPr lang="en-US" altLang="ja-JP" sz="2800" b="0" i="1" smtClean="0">
                                <a:solidFill>
                                  <a:schemeClr val="bg1"/>
                                </a:solidFill>
                                <a:latin typeface="Cambria Math" panose="02040503050406030204" pitchFamily="18" charset="0"/>
                              </a:rPr>
                              <m:t>′</m:t>
                            </m:r>
                          </m:sup>
                        </m:sSup>
                      </m:sub>
                    </m:sSub>
                    <m:sSub>
                      <m:sSubPr>
                        <m:ctrlPr>
                          <a:rPr lang="en-US" altLang="ja-JP" sz="2800" i="1" smtClean="0">
                            <a:solidFill>
                              <a:schemeClr val="bg1"/>
                            </a:solidFill>
                            <a:latin typeface="Cambria Math" panose="02040503050406030204" pitchFamily="18" charset="0"/>
                          </a:rPr>
                        </m:ctrlPr>
                      </m:sSubPr>
                      <m:e>
                        <m:r>
                          <a:rPr lang="ja-JP" altLang="en-US" sz="2800" i="1" smtClean="0">
                            <a:solidFill>
                              <a:schemeClr val="bg1"/>
                            </a:solidFill>
                            <a:latin typeface="Cambria Math" panose="02040503050406030204" pitchFamily="18" charset="0"/>
                          </a:rPr>
                          <m:t>𝜎</m:t>
                        </m:r>
                      </m:e>
                      <m:sub>
                        <m:r>
                          <a:rPr lang="en-US" altLang="ja-JP" sz="2800" b="0" i="1" smtClean="0">
                            <a:solidFill>
                              <a:schemeClr val="bg1"/>
                            </a:solidFill>
                            <a:latin typeface="Cambria Math" panose="02040503050406030204" pitchFamily="18" charset="0"/>
                          </a:rPr>
                          <m:t>𝑎</m:t>
                        </m:r>
                      </m:sub>
                    </m:sSub>
                    <m:sSub>
                      <m:sSubPr>
                        <m:ctrlPr>
                          <a:rPr lang="en-US" altLang="ja-JP" sz="2800" i="1" smtClean="0">
                            <a:solidFill>
                              <a:schemeClr val="bg1"/>
                            </a:solidFill>
                            <a:latin typeface="Cambria Math" panose="02040503050406030204" pitchFamily="18" charset="0"/>
                          </a:rPr>
                        </m:ctrlPr>
                      </m:sSubPr>
                      <m:e>
                        <m:r>
                          <a:rPr lang="ja-JP" altLang="en-US" sz="2800" i="1" smtClean="0">
                            <a:solidFill>
                              <a:schemeClr val="bg1"/>
                            </a:solidFill>
                            <a:latin typeface="Cambria Math" panose="02040503050406030204" pitchFamily="18" charset="0"/>
                          </a:rPr>
                          <m:t>𝜎</m:t>
                        </m:r>
                      </m:e>
                      <m:sub>
                        <m:sSup>
                          <m:sSupPr>
                            <m:ctrlPr>
                              <a:rPr lang="en-US" altLang="ja-JP" sz="2800" i="1" smtClean="0">
                                <a:solidFill>
                                  <a:schemeClr val="bg1"/>
                                </a:solidFill>
                                <a:latin typeface="Cambria Math" panose="02040503050406030204" pitchFamily="18" charset="0"/>
                              </a:rPr>
                            </m:ctrlPr>
                          </m:sSupPr>
                          <m:e>
                            <m:r>
                              <a:rPr lang="en-US" altLang="ja-JP" sz="2800" b="0" i="1" smtClean="0">
                                <a:solidFill>
                                  <a:schemeClr val="bg1"/>
                                </a:solidFill>
                                <a:latin typeface="Cambria Math" panose="02040503050406030204" pitchFamily="18" charset="0"/>
                              </a:rPr>
                              <m:t>𝑎</m:t>
                            </m:r>
                          </m:e>
                          <m:sup>
                            <m:r>
                              <a:rPr lang="en-US" altLang="ja-JP" sz="2800" b="0" i="1" smtClean="0">
                                <a:solidFill>
                                  <a:schemeClr val="bg1"/>
                                </a:solidFill>
                                <a:latin typeface="Cambria Math" panose="02040503050406030204" pitchFamily="18" charset="0"/>
                              </a:rPr>
                              <m:t>′</m:t>
                            </m:r>
                          </m:sup>
                        </m:sSup>
                      </m:sub>
                    </m:sSub>
                  </m:oMath>
                </a14:m>
                <a:r>
                  <a:rPr lang="en-US" altLang="ja-JP" sz="2800" dirty="0">
                    <a:solidFill>
                      <a:schemeClr val="bg1"/>
                    </a:solidFill>
                  </a:rPr>
                  <a:t>)</a:t>
                </a:r>
              </a:p>
              <a:p>
                <a:pPr marL="285750" indent="-285750">
                  <a:spcBef>
                    <a:spcPts val="600"/>
                  </a:spcBef>
                  <a:buFont typeface="Arial" panose="020B0604020202020204" pitchFamily="34" charset="0"/>
                  <a:buChar char="•"/>
                </a:pPr>
                <a14:m>
                  <m:oMath xmlns:m="http://schemas.openxmlformats.org/officeDocument/2006/math">
                    <m:r>
                      <a:rPr lang="ja-JP" altLang="en-US" sz="2800" i="1" smtClean="0">
                        <a:solidFill>
                          <a:schemeClr val="bg1"/>
                        </a:solidFill>
                        <a:latin typeface="Cambria Math" panose="02040503050406030204" pitchFamily="18" charset="0"/>
                      </a:rPr>
                      <m:t>𝜌</m:t>
                    </m:r>
                  </m:oMath>
                </a14:m>
                <a:r>
                  <a:rPr lang="en-US" altLang="ja-JP" sz="2800" dirty="0">
                    <a:solidFill>
                      <a:schemeClr val="bg1"/>
                    </a:solidFill>
                  </a:rPr>
                  <a:t>: </a:t>
                </a:r>
                <a:r>
                  <a:rPr lang="ja-JP" altLang="en-US" sz="2800" dirty="0">
                    <a:solidFill>
                      <a:schemeClr val="bg1"/>
                    </a:solidFill>
                  </a:rPr>
                  <a:t>相関係数（</a:t>
                </a:r>
                <a:r>
                  <a:rPr lang="en-US" altLang="ja-JP" sz="2800" dirty="0">
                    <a:solidFill>
                      <a:schemeClr val="bg1"/>
                    </a:solidFill>
                  </a:rPr>
                  <a:t>0: </a:t>
                </a:r>
                <a:r>
                  <a:rPr lang="ja-JP" altLang="en-US" sz="2800" dirty="0">
                    <a:solidFill>
                      <a:schemeClr val="bg1"/>
                    </a:solidFill>
                  </a:rPr>
                  <a:t>独立、</a:t>
                </a:r>
                <a:r>
                  <a:rPr lang="en-US" altLang="ja-JP" sz="2800" dirty="0">
                    <a:solidFill>
                      <a:schemeClr val="bg1"/>
                    </a:solidFill>
                  </a:rPr>
                  <a:t>1: </a:t>
                </a:r>
                <a:r>
                  <a:rPr lang="ja-JP" altLang="en-US" sz="2800" dirty="0">
                    <a:solidFill>
                      <a:schemeClr val="bg1"/>
                    </a:solidFill>
                  </a:rPr>
                  <a:t>選択率一定に近い）</a:t>
                </a:r>
                <a:endParaRPr lang="en-US" altLang="ja-JP" sz="2800" dirty="0">
                  <a:solidFill>
                    <a:schemeClr val="bg1"/>
                  </a:solidFill>
                </a:endParaRPr>
              </a:p>
            </p:txBody>
          </p:sp>
        </mc:Choice>
        <mc:Fallback>
          <p:sp>
            <p:nvSpPr>
              <p:cNvPr id="5" name="テキスト ボックス 4">
                <a:extLst>
                  <a:ext uri="{FF2B5EF4-FFF2-40B4-BE49-F238E27FC236}">
                    <a16:creationId xmlns:a16="http://schemas.microsoft.com/office/drawing/2014/main" id="{3984A48A-9E52-4FA4-926E-2085A95C7CFB}"/>
                  </a:ext>
                </a:extLst>
              </p:cNvPr>
              <p:cNvSpPr txBox="1">
                <a:spLocks noRot="1" noChangeAspect="1" noMove="1" noResize="1" noEditPoints="1" noAdjustHandles="1" noChangeArrowheads="1" noChangeShapeType="1" noTextEdit="1"/>
              </p:cNvSpPr>
              <p:nvPr/>
            </p:nvSpPr>
            <p:spPr>
              <a:xfrm>
                <a:off x="778532" y="4535060"/>
                <a:ext cx="11118011" cy="2084801"/>
              </a:xfrm>
              <a:prstGeom prst="rect">
                <a:avLst/>
              </a:prstGeom>
              <a:blipFill>
                <a:blip r:embed="rId2"/>
                <a:stretch>
                  <a:fillRect l="-987" t="-4386" b="-76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41CB5BA-EF7F-4C48-BB98-A6CF45138269}"/>
                  </a:ext>
                </a:extLst>
              </p:cNvPr>
              <p:cNvSpPr txBox="1"/>
              <p:nvPr/>
            </p:nvSpPr>
            <p:spPr>
              <a:xfrm>
                <a:off x="4631776" y="2730028"/>
                <a:ext cx="4974246" cy="1387175"/>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800" i="0" smtClean="0">
                          <a:solidFill>
                            <a:schemeClr val="tx1"/>
                          </a:solidFill>
                          <a:latin typeface="Cambria Math" panose="02040503050406030204" pitchFamily="18" charset="0"/>
                        </a:rPr>
                        <m:t>Σ</m:t>
                      </m:r>
                      <m:r>
                        <a:rPr kumimoji="1" lang="en-US" altLang="ja-JP" sz="2800" b="0" i="0" smtClean="0">
                          <a:solidFill>
                            <a:schemeClr val="tx1"/>
                          </a:solidFill>
                          <a:latin typeface="Cambria Math" panose="02040503050406030204" pitchFamily="18" charset="0"/>
                        </a:rPr>
                        <m:t>=</m:t>
                      </m:r>
                      <m:d>
                        <m:dPr>
                          <m:ctrlPr>
                            <a:rPr kumimoji="1" lang="en-US" altLang="ja-JP" sz="2800" b="0" i="1" smtClean="0">
                              <a:solidFill>
                                <a:schemeClr val="tx1"/>
                              </a:solidFill>
                              <a:latin typeface="Cambria Math" panose="02040503050406030204" pitchFamily="18" charset="0"/>
                            </a:rPr>
                          </m:ctrlPr>
                        </m:dPr>
                        <m:e>
                          <m:m>
                            <m:mPr>
                              <m:mcs>
                                <m:mc>
                                  <m:mcPr>
                                    <m:count m:val="3"/>
                                    <m:mcJc m:val="center"/>
                                  </m:mcPr>
                                </m:mc>
                              </m:mcs>
                              <m:ctrlPr>
                                <a:rPr kumimoji="1" lang="en-US" altLang="ja-JP" sz="2800" b="0" i="1" smtClean="0">
                                  <a:solidFill>
                                    <a:schemeClr val="tx1"/>
                                  </a:solidFill>
                                  <a:latin typeface="Cambria Math" panose="02040503050406030204" pitchFamily="18" charset="0"/>
                                </a:rPr>
                              </m:ctrlPr>
                            </m:mPr>
                            <m:mr>
                              <m:e>
                                <m:sSubSup>
                                  <m:sSubSupPr>
                                    <m:ctrlPr>
                                      <a:rPr kumimoji="1" lang="en-US" altLang="ja-JP" sz="2800" b="0" i="1" smtClean="0">
                                        <a:solidFill>
                                          <a:schemeClr val="tx1"/>
                                        </a:solidFill>
                                        <a:latin typeface="Cambria Math" panose="02040503050406030204" pitchFamily="18" charset="0"/>
                                      </a:rPr>
                                    </m:ctrlPr>
                                  </m:sSubSupPr>
                                  <m:e>
                                    <m:r>
                                      <a:rPr kumimoji="1" lang="ja-JP" altLang="en-US"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0</m:t>
                                    </m:r>
                                  </m:sub>
                                  <m:sup>
                                    <m:r>
                                      <a:rPr kumimoji="1" lang="en-US" altLang="ja-JP" sz="2800" b="0" i="1" smtClean="0">
                                        <a:solidFill>
                                          <a:schemeClr val="tx1"/>
                                        </a:solidFill>
                                        <a:latin typeface="Cambria Math" panose="02040503050406030204" pitchFamily="18" charset="0"/>
                                      </a:rPr>
                                      <m:t>2</m:t>
                                    </m:r>
                                  </m:sup>
                                </m:sSubSup>
                              </m:e>
                              <m:e>
                                <m:r>
                                  <a:rPr kumimoji="1" lang="en-US" altLang="ja-JP" sz="2800" b="0" i="1" smtClean="0">
                                    <a:solidFill>
                                      <a:schemeClr val="tx1"/>
                                    </a:solidFill>
                                    <a:latin typeface="Cambria Math" panose="02040503050406030204" pitchFamily="18" charset="0"/>
                                  </a:rPr>
                                  <m:t>⋯</m:t>
                                </m:r>
                              </m:e>
                              <m:e>
                                <m:sSub>
                                  <m:sSubPr>
                                    <m:ctrlPr>
                                      <a:rPr kumimoji="1" lang="en-US" altLang="ja-JP" sz="2800" b="0" i="1" smtClean="0">
                                        <a:solidFill>
                                          <a:schemeClr val="tx1"/>
                                        </a:solidFill>
                                        <a:latin typeface="Cambria Math" panose="02040503050406030204" pitchFamily="18" charset="0"/>
                                      </a:rPr>
                                    </m:ctrlPr>
                                  </m:sSubPr>
                                  <m:e>
                                    <m:r>
                                      <a:rPr kumimoji="1" lang="ja-JP" altLang="en-US" sz="2800" b="0" i="1" smtClean="0">
                                        <a:solidFill>
                                          <a:schemeClr val="tx1"/>
                                        </a:solidFill>
                                        <a:latin typeface="Cambria Math" panose="02040503050406030204" pitchFamily="18" charset="0"/>
                                      </a:rPr>
                                      <m:t>𝜌</m:t>
                                    </m:r>
                                  </m:e>
                                  <m:sub>
                                    <m:r>
                                      <a:rPr kumimoji="1" lang="en-US" altLang="ja-JP" sz="2800" b="0" i="1" smtClean="0">
                                        <a:solidFill>
                                          <a:schemeClr val="tx1"/>
                                        </a:solidFill>
                                        <a:latin typeface="Cambria Math" panose="02040503050406030204" pitchFamily="18" charset="0"/>
                                      </a:rPr>
                                      <m:t>0,</m:t>
                                    </m:r>
                                    <m:r>
                                      <a:rPr kumimoji="1" lang="en-US" altLang="ja-JP" sz="2800" b="0" i="1" smtClean="0">
                                        <a:solidFill>
                                          <a:schemeClr val="tx1"/>
                                        </a:solidFill>
                                        <a:latin typeface="Cambria Math" panose="02040503050406030204" pitchFamily="18" charset="0"/>
                                      </a:rPr>
                                      <m:t>𝐴</m:t>
                                    </m:r>
                                  </m:sub>
                                </m:sSub>
                                <m:sSub>
                                  <m:sSubPr>
                                    <m:ctrlPr>
                                      <a:rPr lang="en-US" altLang="ja-JP" sz="2800" i="1">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0</m:t>
                                    </m:r>
                                  </m:sub>
                                </m:sSub>
                                <m:sSub>
                                  <m:sSubPr>
                                    <m:ctrlPr>
                                      <a:rPr lang="en-US" altLang="ja-JP" sz="2800" i="1" smtClean="0">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b="0" i="1" smtClean="0">
                                        <a:solidFill>
                                          <a:schemeClr val="tx1"/>
                                        </a:solidFill>
                                        <a:latin typeface="Cambria Math" panose="02040503050406030204" pitchFamily="18" charset="0"/>
                                      </a:rPr>
                                      <m:t>𝐴</m:t>
                                    </m:r>
                                  </m:sub>
                                </m:sSub>
                              </m:e>
                            </m:mr>
                            <m:mr>
                              <m:e>
                                <m:r>
                                  <a:rPr kumimoji="1" lang="en-US" altLang="ja-JP" sz="2800" b="0" i="1" smtClean="0">
                                    <a:solidFill>
                                      <a:schemeClr val="tx1"/>
                                    </a:solidFill>
                                    <a:latin typeface="Cambria Math" panose="02040503050406030204" pitchFamily="18" charset="0"/>
                                  </a:rPr>
                                  <m:t>⋮</m:t>
                                </m:r>
                              </m:e>
                              <m:e>
                                <m:r>
                                  <a:rPr kumimoji="1" lang="en-US" altLang="ja-JP" sz="2800" b="0" i="1" smtClean="0">
                                    <a:solidFill>
                                      <a:schemeClr val="tx1"/>
                                    </a:solidFill>
                                    <a:latin typeface="Cambria Math" panose="02040503050406030204" pitchFamily="18" charset="0"/>
                                  </a:rPr>
                                  <m:t>⋱</m:t>
                                </m:r>
                              </m:e>
                              <m:e>
                                <m:r>
                                  <a:rPr kumimoji="1" lang="en-US" altLang="ja-JP" sz="2800" b="0" i="1" smtClean="0">
                                    <a:solidFill>
                                      <a:schemeClr val="tx1"/>
                                    </a:solidFill>
                                    <a:latin typeface="Cambria Math" panose="02040503050406030204" pitchFamily="18" charset="0"/>
                                  </a:rPr>
                                  <m:t>⋮</m:t>
                                </m:r>
                              </m:e>
                            </m:mr>
                            <m:mr>
                              <m:e>
                                <m:sSub>
                                  <m:sSubPr>
                                    <m:ctrlPr>
                                      <a:rPr lang="en-US" altLang="ja-JP" sz="2800" i="1">
                                        <a:solidFill>
                                          <a:schemeClr val="tx1"/>
                                        </a:solidFill>
                                        <a:latin typeface="Cambria Math" panose="02040503050406030204" pitchFamily="18" charset="0"/>
                                      </a:rPr>
                                    </m:ctrlPr>
                                  </m:sSubPr>
                                  <m:e>
                                    <m:r>
                                      <a:rPr lang="ja-JP" altLang="en-US" sz="2800" i="1">
                                        <a:solidFill>
                                          <a:schemeClr val="tx1"/>
                                        </a:solidFill>
                                        <a:latin typeface="Cambria Math" panose="02040503050406030204" pitchFamily="18" charset="0"/>
                                      </a:rPr>
                                      <m:t>𝜌</m:t>
                                    </m:r>
                                  </m:e>
                                  <m:sub>
                                    <m:r>
                                      <a:rPr lang="en-US" altLang="ja-JP" sz="2800" i="1">
                                        <a:solidFill>
                                          <a:schemeClr val="tx1"/>
                                        </a:solidFill>
                                        <a:latin typeface="Cambria Math" panose="02040503050406030204" pitchFamily="18" charset="0"/>
                                      </a:rPr>
                                      <m:t>0,</m:t>
                                    </m:r>
                                    <m:r>
                                      <a:rPr lang="en-US" altLang="ja-JP" sz="2800" i="1">
                                        <a:solidFill>
                                          <a:schemeClr val="tx1"/>
                                        </a:solidFill>
                                        <a:latin typeface="Cambria Math" panose="02040503050406030204" pitchFamily="18" charset="0"/>
                                      </a:rPr>
                                      <m:t>𝐴</m:t>
                                    </m:r>
                                  </m:sub>
                                </m:sSub>
                                <m:sSub>
                                  <m:sSubPr>
                                    <m:ctrlPr>
                                      <a:rPr lang="en-US" altLang="ja-JP" sz="2800" i="1">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0</m:t>
                                    </m:r>
                                  </m:sub>
                                </m:sSub>
                                <m:sSub>
                                  <m:sSubPr>
                                    <m:ctrlPr>
                                      <a:rPr lang="en-US" altLang="ja-JP" sz="2800" i="1" smtClean="0">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b="0" i="1" smtClean="0">
                                        <a:solidFill>
                                          <a:schemeClr val="tx1"/>
                                        </a:solidFill>
                                        <a:latin typeface="Cambria Math" panose="02040503050406030204" pitchFamily="18" charset="0"/>
                                      </a:rPr>
                                      <m:t>𝐴</m:t>
                                    </m:r>
                                  </m:sub>
                                </m:sSub>
                              </m:e>
                              <m:e>
                                <m:r>
                                  <a:rPr kumimoji="1" lang="en-US" altLang="ja-JP" sz="2800" b="0" i="1" smtClean="0">
                                    <a:solidFill>
                                      <a:schemeClr val="tx1"/>
                                    </a:solidFill>
                                    <a:latin typeface="Cambria Math" panose="02040503050406030204" pitchFamily="18" charset="0"/>
                                  </a:rPr>
                                  <m:t>⋯</m:t>
                                </m:r>
                              </m:e>
                              <m:e>
                                <m:sSubSup>
                                  <m:sSubSupPr>
                                    <m:ctrlPr>
                                      <a:rPr lang="en-US" altLang="ja-JP" sz="2800" i="1">
                                        <a:solidFill>
                                          <a:schemeClr val="tx1"/>
                                        </a:solidFill>
                                        <a:latin typeface="Cambria Math" panose="02040503050406030204" pitchFamily="18" charset="0"/>
                                      </a:rPr>
                                    </m:ctrlPr>
                                  </m:sSubSupPr>
                                  <m:e>
                                    <m:r>
                                      <a:rPr lang="ja-JP" altLang="en-US" sz="2800" i="1">
                                        <a:solidFill>
                                          <a:schemeClr val="tx1"/>
                                        </a:solidFill>
                                        <a:latin typeface="Cambria Math" panose="02040503050406030204" pitchFamily="18" charset="0"/>
                                      </a:rPr>
                                      <m:t>𝜎</m:t>
                                    </m:r>
                                  </m:e>
                                  <m:sub>
                                    <m:r>
                                      <a:rPr lang="en-US" altLang="ja-JP" sz="2800" b="0" i="1" smtClean="0">
                                        <a:solidFill>
                                          <a:schemeClr val="tx1"/>
                                        </a:solidFill>
                                        <a:latin typeface="Cambria Math" panose="02040503050406030204" pitchFamily="18" charset="0"/>
                                      </a:rPr>
                                      <m:t>𝐴</m:t>
                                    </m:r>
                                  </m:sub>
                                  <m:sup>
                                    <m:r>
                                      <a:rPr lang="en-US" altLang="ja-JP" sz="2800" i="1">
                                        <a:solidFill>
                                          <a:schemeClr val="tx1"/>
                                        </a:solidFill>
                                        <a:latin typeface="Cambria Math" panose="02040503050406030204" pitchFamily="18" charset="0"/>
                                      </a:rPr>
                                      <m:t>2</m:t>
                                    </m:r>
                                  </m:sup>
                                </m:sSubSup>
                              </m:e>
                            </m:mr>
                          </m:m>
                        </m:e>
                      </m:d>
                    </m:oMath>
                  </m:oMathPara>
                </a14:m>
                <a:endParaRPr kumimoji="1" lang="ja-JP" altLang="en-US" sz="2800" dirty="0">
                  <a:solidFill>
                    <a:schemeClr val="tx1"/>
                  </a:solidFill>
                </a:endParaRPr>
              </a:p>
            </p:txBody>
          </p:sp>
        </mc:Choice>
        <mc:Fallback>
          <p:sp>
            <p:nvSpPr>
              <p:cNvPr id="3" name="テキスト ボックス 2">
                <a:extLst>
                  <a:ext uri="{FF2B5EF4-FFF2-40B4-BE49-F238E27FC236}">
                    <a16:creationId xmlns:a16="http://schemas.microsoft.com/office/drawing/2014/main" id="{841CB5BA-EF7F-4C48-BB98-A6CF45138269}"/>
                  </a:ext>
                </a:extLst>
              </p:cNvPr>
              <p:cNvSpPr txBox="1">
                <a:spLocks noRot="1" noChangeAspect="1" noMove="1" noResize="1" noEditPoints="1" noAdjustHandles="1" noChangeArrowheads="1" noChangeShapeType="1" noTextEdit="1"/>
              </p:cNvSpPr>
              <p:nvPr/>
            </p:nvSpPr>
            <p:spPr>
              <a:xfrm>
                <a:off x="4631776" y="2730028"/>
                <a:ext cx="4974246" cy="13871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57634F2-0BC0-47EB-A1DA-9B264180E8EC}"/>
                  </a:ext>
                </a:extLst>
              </p:cNvPr>
              <p:cNvSpPr txBox="1"/>
              <p:nvPr/>
            </p:nvSpPr>
            <p:spPr>
              <a:xfrm>
                <a:off x="720305" y="1690688"/>
                <a:ext cx="3130472"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solidFill>
                                <a:schemeClr val="bg1"/>
                              </a:solidFill>
                              <a:latin typeface="Cambria Math" panose="02040503050406030204" pitchFamily="18" charset="0"/>
                            </a:rPr>
                          </m:ctrlPr>
                        </m:funcPr>
                        <m:fName>
                          <m:r>
                            <m:rPr>
                              <m:sty m:val="p"/>
                            </m:rPr>
                            <a:rPr kumimoji="1" lang="en-US" altLang="ja-JP" sz="2400" i="0" smtClean="0">
                              <a:solidFill>
                                <a:schemeClr val="bg1"/>
                              </a:solidFill>
                              <a:latin typeface="Cambria Math" panose="02040503050406030204" pitchFamily="18" charset="0"/>
                            </a:rPr>
                            <m:t>log</m:t>
                          </m:r>
                        </m:fName>
                        <m:e>
                          <m:sSub>
                            <m:sSubPr>
                              <m:ctrlPr>
                                <a:rPr kumimoji="1" lang="en-US" altLang="ja-JP" sz="2400" b="1" i="1" smtClean="0">
                                  <a:solidFill>
                                    <a:schemeClr val="bg1"/>
                                  </a:solidFill>
                                  <a:latin typeface="Cambria Math" panose="02040503050406030204" pitchFamily="18" charset="0"/>
                                </a:rPr>
                              </m:ctrlPr>
                            </m:sSubPr>
                            <m:e>
                              <m:r>
                                <a:rPr kumimoji="1" lang="en-US" altLang="ja-JP" sz="2400" b="1" i="1" smtClean="0">
                                  <a:solidFill>
                                    <a:schemeClr val="bg1"/>
                                  </a:solidFill>
                                  <a:latin typeface="Cambria Math" panose="02040503050406030204" pitchFamily="18" charset="0"/>
                                </a:rPr>
                                <m:t>𝑭</m:t>
                              </m:r>
                            </m:e>
                            <m:sub>
                              <m:r>
                                <a:rPr kumimoji="1" lang="en-US" altLang="ja-JP" sz="2400" b="1" i="1" smtClean="0">
                                  <a:solidFill>
                                    <a:schemeClr val="bg1"/>
                                  </a:solidFill>
                                  <a:latin typeface="Cambria Math" panose="02040503050406030204" pitchFamily="18" charset="0"/>
                                </a:rPr>
                                <m:t>𝒚</m:t>
                              </m:r>
                            </m:sub>
                          </m:sSub>
                        </m:e>
                      </m:func>
                      <m:r>
                        <a:rPr kumimoji="1" lang="en-US" altLang="ja-JP" sz="2400" b="0" i="1" smtClean="0">
                          <a:solidFill>
                            <a:schemeClr val="bg1"/>
                          </a:solidFill>
                          <a:latin typeface="Cambria Math" panose="02040503050406030204" pitchFamily="18" charset="0"/>
                        </a:rPr>
                        <m:t>=</m:t>
                      </m:r>
                      <m:func>
                        <m:funcPr>
                          <m:ctrlPr>
                            <a:rPr lang="en-US" altLang="ja-JP" sz="2400" i="1">
                              <a:solidFill>
                                <a:schemeClr val="bg1"/>
                              </a:solidFill>
                              <a:latin typeface="Cambria Math" panose="02040503050406030204" pitchFamily="18" charset="0"/>
                            </a:rPr>
                          </m:ctrlPr>
                        </m:funcPr>
                        <m:fName>
                          <m:r>
                            <m:rPr>
                              <m:sty m:val="p"/>
                            </m:rPr>
                            <a:rPr lang="en-US" altLang="ja-JP" sz="2400">
                              <a:solidFill>
                                <a:schemeClr val="bg1"/>
                              </a:solidFill>
                              <a:latin typeface="Cambria Math" panose="02040503050406030204" pitchFamily="18" charset="0"/>
                            </a:rPr>
                            <m:t>log</m:t>
                          </m:r>
                        </m:fName>
                        <m:e>
                          <m:sSub>
                            <m:sSubPr>
                              <m:ctrlPr>
                                <a:rPr lang="en-US" altLang="ja-JP" sz="2400" b="1" i="1">
                                  <a:solidFill>
                                    <a:schemeClr val="bg1"/>
                                  </a:solidFill>
                                  <a:latin typeface="Cambria Math" panose="02040503050406030204" pitchFamily="18" charset="0"/>
                                </a:rPr>
                              </m:ctrlPr>
                            </m:sSubPr>
                            <m:e>
                              <m:r>
                                <a:rPr lang="en-US" altLang="ja-JP" sz="2400" b="1" i="1">
                                  <a:solidFill>
                                    <a:schemeClr val="bg1"/>
                                  </a:solidFill>
                                  <a:latin typeface="Cambria Math" panose="02040503050406030204" pitchFamily="18" charset="0"/>
                                </a:rPr>
                                <m:t>𝑭</m:t>
                              </m:r>
                            </m:e>
                            <m:sub>
                              <m:r>
                                <a:rPr lang="en-US" altLang="ja-JP" sz="2400" b="1" i="1">
                                  <a:solidFill>
                                    <a:schemeClr val="bg1"/>
                                  </a:solidFill>
                                  <a:latin typeface="Cambria Math" panose="02040503050406030204" pitchFamily="18" charset="0"/>
                                </a:rPr>
                                <m:t>𝒚</m:t>
                              </m:r>
                              <m:r>
                                <a:rPr lang="en-US" altLang="ja-JP" sz="2400" b="1" i="1" smtClean="0">
                                  <a:solidFill>
                                    <a:schemeClr val="bg1"/>
                                  </a:solidFill>
                                  <a:latin typeface="Cambria Math" panose="02040503050406030204" pitchFamily="18" charset="0"/>
                                </a:rPr>
                                <m:t>−</m:t>
                              </m:r>
                              <m:r>
                                <a:rPr lang="en-US" altLang="ja-JP" sz="2400" b="1" i="1" smtClean="0">
                                  <a:solidFill>
                                    <a:schemeClr val="bg1"/>
                                  </a:solidFill>
                                  <a:latin typeface="Cambria Math" panose="02040503050406030204" pitchFamily="18" charset="0"/>
                                </a:rPr>
                                <m:t>𝟏</m:t>
                              </m:r>
                            </m:sub>
                          </m:sSub>
                          <m:r>
                            <a:rPr lang="en-US" altLang="ja-JP" sz="2400" b="1" i="1" smtClean="0">
                              <a:solidFill>
                                <a:schemeClr val="bg1"/>
                              </a:solidFill>
                              <a:latin typeface="Cambria Math" panose="02040503050406030204" pitchFamily="18" charset="0"/>
                            </a:rPr>
                            <m:t>+</m:t>
                          </m:r>
                          <m:sSub>
                            <m:sSubPr>
                              <m:ctrlPr>
                                <a:rPr lang="en-US" altLang="ja-JP" sz="2400" b="1" i="1" smtClean="0">
                                  <a:solidFill>
                                    <a:schemeClr val="bg1"/>
                                  </a:solidFill>
                                  <a:latin typeface="Cambria Math" panose="02040503050406030204" pitchFamily="18" charset="0"/>
                                </a:rPr>
                              </m:ctrlPr>
                            </m:sSubPr>
                            <m:e>
                              <m:r>
                                <a:rPr lang="el-GR" altLang="ja-JP" sz="2400" b="1" i="1" smtClean="0">
                                  <a:solidFill>
                                    <a:schemeClr val="bg1"/>
                                  </a:solidFill>
                                  <a:latin typeface="Cambria Math" panose="02040503050406030204" pitchFamily="18" charset="0"/>
                                </a:rPr>
                                <m:t>𝝃</m:t>
                              </m:r>
                            </m:e>
                            <m:sub>
                              <m:r>
                                <a:rPr lang="en-US" altLang="ja-JP" sz="2400" b="1" i="1" smtClean="0">
                                  <a:solidFill>
                                    <a:schemeClr val="bg1"/>
                                  </a:solidFill>
                                  <a:latin typeface="Cambria Math" panose="02040503050406030204" pitchFamily="18" charset="0"/>
                                </a:rPr>
                                <m:t>𝒚</m:t>
                              </m:r>
                            </m:sub>
                          </m:sSub>
                        </m:e>
                      </m:func>
                    </m:oMath>
                  </m:oMathPara>
                </a14:m>
                <a:endParaRPr kumimoji="1" lang="ja-JP" altLang="en-US" sz="2400" dirty="0">
                  <a:solidFill>
                    <a:schemeClr val="bg1"/>
                  </a:solidFill>
                </a:endParaRPr>
              </a:p>
            </p:txBody>
          </p:sp>
        </mc:Choice>
        <mc:Fallback>
          <p:sp>
            <p:nvSpPr>
              <p:cNvPr id="6" name="テキスト ボックス 5">
                <a:extLst>
                  <a:ext uri="{FF2B5EF4-FFF2-40B4-BE49-F238E27FC236}">
                    <a16:creationId xmlns:a16="http://schemas.microsoft.com/office/drawing/2014/main" id="{457634F2-0BC0-47EB-A1DA-9B264180E8EC}"/>
                  </a:ext>
                </a:extLst>
              </p:cNvPr>
              <p:cNvSpPr txBox="1">
                <a:spLocks noRot="1" noChangeAspect="1" noMove="1" noResize="1" noEditPoints="1" noAdjustHandles="1" noChangeArrowheads="1" noChangeShapeType="1" noTextEdit="1"/>
              </p:cNvSpPr>
              <p:nvPr/>
            </p:nvSpPr>
            <p:spPr>
              <a:xfrm>
                <a:off x="720305" y="1690688"/>
                <a:ext cx="3130472" cy="403187"/>
              </a:xfrm>
              <a:prstGeom prst="rect">
                <a:avLst/>
              </a:prstGeom>
              <a:blipFill>
                <a:blip r:embed="rId4"/>
                <a:stretch>
                  <a:fillRect l="-1362"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5C9C6F1-1AB5-45FF-8830-32BBE748DEEF}"/>
                  </a:ext>
                </a:extLst>
              </p:cNvPr>
              <p:cNvSpPr txBox="1"/>
              <p:nvPr/>
            </p:nvSpPr>
            <p:spPr>
              <a:xfrm>
                <a:off x="720305" y="3222023"/>
                <a:ext cx="2095061"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altLang="ja-JP" sz="2400" b="1" i="1" smtClean="0">
                              <a:solidFill>
                                <a:schemeClr val="bg1"/>
                              </a:solidFill>
                              <a:latin typeface="Cambria Math" panose="02040503050406030204" pitchFamily="18" charset="0"/>
                            </a:rPr>
                          </m:ctrlPr>
                        </m:sSubPr>
                        <m:e>
                          <m:r>
                            <a:rPr lang="el-GR" altLang="ja-JP" sz="2400" b="1" i="1" smtClean="0">
                              <a:solidFill>
                                <a:schemeClr val="bg1"/>
                              </a:solidFill>
                              <a:latin typeface="Cambria Math" panose="02040503050406030204" pitchFamily="18" charset="0"/>
                            </a:rPr>
                            <m:t>𝝃</m:t>
                          </m:r>
                        </m:e>
                        <m:sub>
                          <m:r>
                            <a:rPr lang="en-US" altLang="ja-JP" sz="2400" b="1" i="1" smtClean="0">
                              <a:solidFill>
                                <a:schemeClr val="bg1"/>
                              </a:solidFill>
                              <a:latin typeface="Cambria Math" panose="02040503050406030204" pitchFamily="18" charset="0"/>
                            </a:rPr>
                            <m:t>𝒚</m:t>
                          </m:r>
                        </m:sub>
                      </m:sSub>
                      <m:r>
                        <a:rPr lang="el-GR" altLang="ja-JP" sz="2400" b="1" i="1">
                          <a:solidFill>
                            <a:schemeClr val="bg1"/>
                          </a:solidFill>
                          <a:latin typeface="Cambria Math" panose="02040503050406030204" pitchFamily="18" charset="0"/>
                          <a:ea typeface="Cambria Math" panose="02040503050406030204" pitchFamily="18" charset="0"/>
                        </a:rPr>
                        <m:t>~</m:t>
                      </m:r>
                      <m:r>
                        <a:rPr lang="en-US" altLang="ja-JP" sz="2400" b="1" i="0" smtClean="0">
                          <a:solidFill>
                            <a:schemeClr val="bg1"/>
                          </a:solidFill>
                          <a:latin typeface="Cambria Math" panose="02040503050406030204" pitchFamily="18" charset="0"/>
                          <a:ea typeface="Cambria Math" panose="02040503050406030204" pitchFamily="18" charset="0"/>
                        </a:rPr>
                        <m:t>𝐌𝐕𝐍</m:t>
                      </m:r>
                      <m:r>
                        <a:rPr lang="en-US" altLang="ja-JP" sz="2400" b="1" i="0" smtClean="0">
                          <a:solidFill>
                            <a:schemeClr val="bg1"/>
                          </a:solidFill>
                          <a:latin typeface="Cambria Math" panose="02040503050406030204" pitchFamily="18" charset="0"/>
                          <a:ea typeface="Cambria Math" panose="02040503050406030204" pitchFamily="18" charset="0"/>
                        </a:rPr>
                        <m:t>(</m:t>
                      </m:r>
                      <m:r>
                        <a:rPr lang="en-US" altLang="ja-JP" sz="2400" b="1" i="0" smtClean="0">
                          <a:solidFill>
                            <a:schemeClr val="bg1"/>
                          </a:solidFill>
                          <a:latin typeface="Cambria Math" panose="02040503050406030204" pitchFamily="18" charset="0"/>
                          <a:ea typeface="Cambria Math" panose="02040503050406030204" pitchFamily="18" charset="0"/>
                        </a:rPr>
                        <m:t>𝟎</m:t>
                      </m:r>
                      <m:r>
                        <a:rPr lang="en-US" altLang="ja-JP" sz="2400" b="1" i="0" smtClean="0">
                          <a:solidFill>
                            <a:schemeClr val="bg1"/>
                          </a:solidFill>
                          <a:latin typeface="Cambria Math" panose="02040503050406030204" pitchFamily="18" charset="0"/>
                          <a:ea typeface="Cambria Math" panose="02040503050406030204" pitchFamily="18" charset="0"/>
                        </a:rPr>
                        <m:t>, </m:t>
                      </m:r>
                      <m:r>
                        <m:rPr>
                          <m:sty m:val="p"/>
                        </m:rPr>
                        <a:rPr lang="el-GR" altLang="ja-JP" sz="2400" b="1" i="1" smtClean="0">
                          <a:solidFill>
                            <a:schemeClr val="bg1"/>
                          </a:solidFill>
                          <a:latin typeface="Cambria Math" panose="02040503050406030204" pitchFamily="18" charset="0"/>
                          <a:ea typeface="Cambria Math" panose="02040503050406030204" pitchFamily="18" charset="0"/>
                        </a:rPr>
                        <m:t>Σ</m:t>
                      </m:r>
                      <m:r>
                        <a:rPr lang="en-US" altLang="ja-JP" sz="2400" b="1" i="0" smtClean="0">
                          <a:solidFill>
                            <a:schemeClr val="bg1"/>
                          </a:solidFill>
                          <a:latin typeface="Cambria Math" panose="02040503050406030204" pitchFamily="18" charset="0"/>
                          <a:ea typeface="Cambria Math" panose="02040503050406030204" pitchFamily="18" charset="0"/>
                        </a:rPr>
                        <m:t>)</m:t>
                      </m:r>
                    </m:oMath>
                  </m:oMathPara>
                </a14:m>
                <a:endParaRPr kumimoji="1" lang="ja-JP" altLang="en-US" sz="2400" dirty="0">
                  <a:solidFill>
                    <a:schemeClr val="bg1"/>
                  </a:solidFill>
                </a:endParaRPr>
              </a:p>
            </p:txBody>
          </p:sp>
        </mc:Choice>
        <mc:Fallback>
          <p:sp>
            <p:nvSpPr>
              <p:cNvPr id="9" name="テキスト ボックス 8">
                <a:extLst>
                  <a:ext uri="{FF2B5EF4-FFF2-40B4-BE49-F238E27FC236}">
                    <a16:creationId xmlns:a16="http://schemas.microsoft.com/office/drawing/2014/main" id="{C5C9C6F1-1AB5-45FF-8830-32BBE748DEEF}"/>
                  </a:ext>
                </a:extLst>
              </p:cNvPr>
              <p:cNvSpPr txBox="1">
                <a:spLocks noRot="1" noChangeAspect="1" noMove="1" noResize="1" noEditPoints="1" noAdjustHandles="1" noChangeArrowheads="1" noChangeShapeType="1" noTextEdit="1"/>
              </p:cNvSpPr>
              <p:nvPr/>
            </p:nvSpPr>
            <p:spPr>
              <a:xfrm>
                <a:off x="720305" y="3222023"/>
                <a:ext cx="2095061" cy="403187"/>
              </a:xfrm>
              <a:prstGeom prst="rect">
                <a:avLst/>
              </a:prstGeom>
              <a:blipFill>
                <a:blip r:embed="rId5"/>
                <a:stretch>
                  <a:fillRect l="-2326" r="-2326" b="-242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800A28E-CA27-4BC0-A3DD-840F200167DC}"/>
                  </a:ext>
                </a:extLst>
              </p:cNvPr>
              <p:cNvSpPr txBox="1"/>
              <p:nvPr/>
            </p:nvSpPr>
            <p:spPr>
              <a:xfrm>
                <a:off x="720305" y="2400213"/>
                <a:ext cx="3266086" cy="476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solidFill>
                                <a:schemeClr val="bg1"/>
                              </a:solidFill>
                              <a:latin typeface="Cambria Math" panose="02040503050406030204" pitchFamily="18" charset="0"/>
                            </a:rPr>
                          </m:ctrlPr>
                        </m:sSubPr>
                        <m:e>
                          <m:r>
                            <a:rPr lang="en-US" altLang="ja-JP" sz="2400" b="1" i="1" smtClean="0">
                              <a:solidFill>
                                <a:schemeClr val="bg1"/>
                              </a:solidFill>
                              <a:latin typeface="Cambria Math" panose="02040503050406030204" pitchFamily="18" charset="0"/>
                            </a:rPr>
                            <m:t>𝑭</m:t>
                          </m:r>
                        </m:e>
                        <m:sub>
                          <m:r>
                            <a:rPr lang="en-US" altLang="ja-JP" sz="2400" b="1" i="1" smtClean="0">
                              <a:solidFill>
                                <a:schemeClr val="bg1"/>
                              </a:solidFill>
                              <a:latin typeface="Cambria Math" panose="02040503050406030204" pitchFamily="18" charset="0"/>
                            </a:rPr>
                            <m:t>𝒚</m:t>
                          </m:r>
                        </m:sub>
                      </m:sSub>
                      <m:r>
                        <a:rPr kumimoji="1" lang="en-US" altLang="ja-JP" sz="2400" b="0" i="1" smtClean="0">
                          <a:solidFill>
                            <a:schemeClr val="bg1"/>
                          </a:solidFill>
                          <a:latin typeface="Cambria Math" panose="02040503050406030204" pitchFamily="18" charset="0"/>
                        </a:rPr>
                        <m:t>=</m:t>
                      </m:r>
                      <m:sSup>
                        <m:sSupPr>
                          <m:ctrlPr>
                            <a:rPr kumimoji="1" lang="en-US" altLang="ja-JP" sz="2400" b="0" i="1" smtClean="0">
                              <a:solidFill>
                                <a:schemeClr val="bg1"/>
                              </a:solidFill>
                              <a:latin typeface="Cambria Math" panose="02040503050406030204" pitchFamily="18" charset="0"/>
                            </a:rPr>
                          </m:ctrlPr>
                        </m:sSupPr>
                        <m:e>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𝐹</m:t>
                                  </m:r>
                                </m:e>
                                <m:sub>
                                  <m:r>
                                    <a:rPr kumimoji="1" lang="en-US" altLang="ja-JP" sz="2400" b="0" i="1" smtClean="0">
                                      <a:solidFill>
                                        <a:schemeClr val="bg1"/>
                                      </a:solidFill>
                                      <a:latin typeface="Cambria Math" panose="02040503050406030204" pitchFamily="18" charset="0"/>
                                    </a:rPr>
                                    <m:t>0,</m:t>
                                  </m:r>
                                  <m:r>
                                    <a:rPr kumimoji="1" lang="en-US" altLang="ja-JP" sz="2400" b="0" i="1" smtClean="0">
                                      <a:solidFill>
                                        <a:schemeClr val="bg1"/>
                                      </a:solidFill>
                                      <a:latin typeface="Cambria Math" panose="02040503050406030204" pitchFamily="18" charset="0"/>
                                    </a:rPr>
                                    <m:t>𝑦</m:t>
                                  </m:r>
                                </m:sub>
                              </m:sSub>
                              <m:r>
                                <a:rPr kumimoji="1" lang="en-US" altLang="ja-JP" sz="2400" b="0" i="1" smtClean="0">
                                  <a:solidFill>
                                    <a:schemeClr val="bg1"/>
                                  </a:solidFill>
                                  <a:latin typeface="Cambria Math" panose="02040503050406030204" pitchFamily="18" charset="0"/>
                                </a:rPr>
                                <m:t>,</m:t>
                              </m:r>
                              <m:sSub>
                                <m:sSubPr>
                                  <m:ctrlPr>
                                    <a:rPr lang="en-US" altLang="ja-JP" sz="2400" i="1">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𝐹</m:t>
                                  </m:r>
                                </m:e>
                                <m:sub>
                                  <m:r>
                                    <a:rPr lang="en-US" altLang="ja-JP" sz="2400" b="0" i="1" smtClean="0">
                                      <a:solidFill>
                                        <a:schemeClr val="bg1"/>
                                      </a:solidFill>
                                      <a:latin typeface="Cambria Math" panose="02040503050406030204" pitchFamily="18" charset="0"/>
                                    </a:rPr>
                                    <m:t>1</m:t>
                                  </m:r>
                                  <m:r>
                                    <a:rPr lang="en-US" altLang="ja-JP" sz="2400" i="1">
                                      <a:solidFill>
                                        <a:schemeClr val="bg1"/>
                                      </a:solidFill>
                                      <a:latin typeface="Cambria Math" panose="02040503050406030204" pitchFamily="18" charset="0"/>
                                    </a:rPr>
                                    <m:t>,</m:t>
                                  </m:r>
                                  <m:r>
                                    <a:rPr lang="en-US" altLang="ja-JP" sz="2400" i="1">
                                      <a:solidFill>
                                        <a:schemeClr val="bg1"/>
                                      </a:solidFill>
                                      <a:latin typeface="Cambria Math" panose="02040503050406030204" pitchFamily="18" charset="0"/>
                                    </a:rPr>
                                    <m:t>𝑦</m:t>
                                  </m:r>
                                </m:sub>
                              </m:sSub>
                              <m:r>
                                <a:rPr lang="en-US" altLang="ja-JP" sz="2400" b="0" i="1" smtClean="0">
                                  <a:solidFill>
                                    <a:schemeClr val="bg1"/>
                                  </a:solidFill>
                                  <a:latin typeface="Cambria Math" panose="02040503050406030204" pitchFamily="18" charset="0"/>
                                </a:rPr>
                                <m:t>, …</m:t>
                              </m:r>
                              <m:sSub>
                                <m:sSubPr>
                                  <m:ctrlPr>
                                    <a:rPr lang="en-US" altLang="ja-JP" sz="2400" i="1">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𝐹</m:t>
                                  </m:r>
                                </m:e>
                                <m:sub>
                                  <m:r>
                                    <a:rPr lang="en-US" altLang="ja-JP" sz="2400" b="0" i="1" smtClean="0">
                                      <a:solidFill>
                                        <a:schemeClr val="bg1"/>
                                      </a:solidFill>
                                      <a:latin typeface="Cambria Math" panose="02040503050406030204" pitchFamily="18" charset="0"/>
                                    </a:rPr>
                                    <m:t>𝐴</m:t>
                                  </m:r>
                                  <m:r>
                                    <a:rPr lang="en-US" altLang="ja-JP" sz="2400" i="1">
                                      <a:solidFill>
                                        <a:schemeClr val="bg1"/>
                                      </a:solidFill>
                                      <a:latin typeface="Cambria Math" panose="02040503050406030204" pitchFamily="18" charset="0"/>
                                    </a:rPr>
                                    <m:t>,</m:t>
                                  </m:r>
                                  <m:r>
                                    <a:rPr lang="en-US" altLang="ja-JP" sz="2400" i="1">
                                      <a:solidFill>
                                        <a:schemeClr val="bg1"/>
                                      </a:solidFill>
                                      <a:latin typeface="Cambria Math" panose="02040503050406030204" pitchFamily="18" charset="0"/>
                                    </a:rPr>
                                    <m:t>𝑦</m:t>
                                  </m:r>
                                </m:sub>
                              </m:sSub>
                            </m:e>
                          </m:d>
                        </m:e>
                        <m:sup>
                          <m:r>
                            <a:rPr kumimoji="1" lang="en-US" altLang="ja-JP" sz="2400" b="0" i="1" smtClean="0">
                              <a:solidFill>
                                <a:schemeClr val="bg1"/>
                              </a:solidFill>
                              <a:latin typeface="Cambria Math" panose="02040503050406030204" pitchFamily="18" charset="0"/>
                            </a:rPr>
                            <m:t>′</m:t>
                          </m:r>
                        </m:sup>
                      </m:sSup>
                    </m:oMath>
                  </m:oMathPara>
                </a14:m>
                <a:endParaRPr kumimoji="1" lang="ja-JP" altLang="en-US" sz="2400" dirty="0">
                  <a:solidFill>
                    <a:schemeClr val="bg1"/>
                  </a:solidFill>
                </a:endParaRPr>
              </a:p>
            </p:txBody>
          </p:sp>
        </mc:Choice>
        <mc:Fallback>
          <p:sp>
            <p:nvSpPr>
              <p:cNvPr id="10" name="テキスト ボックス 9">
                <a:extLst>
                  <a:ext uri="{FF2B5EF4-FFF2-40B4-BE49-F238E27FC236}">
                    <a16:creationId xmlns:a16="http://schemas.microsoft.com/office/drawing/2014/main" id="{E800A28E-CA27-4BC0-A3DD-840F200167DC}"/>
                  </a:ext>
                </a:extLst>
              </p:cNvPr>
              <p:cNvSpPr txBox="1">
                <a:spLocks noRot="1" noChangeAspect="1" noMove="1" noResize="1" noEditPoints="1" noAdjustHandles="1" noChangeArrowheads="1" noChangeShapeType="1" noTextEdit="1"/>
              </p:cNvSpPr>
              <p:nvPr/>
            </p:nvSpPr>
            <p:spPr>
              <a:xfrm>
                <a:off x="720305" y="2400213"/>
                <a:ext cx="3266086" cy="476797"/>
              </a:xfrm>
              <a:prstGeom prst="rect">
                <a:avLst/>
              </a:prstGeom>
              <a:blipFill>
                <a:blip r:embed="rId6"/>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C3565B5-3846-456E-B993-8BB04BBA043F}"/>
              </a:ext>
            </a:extLst>
          </p:cNvPr>
          <p:cNvSpPr txBox="1"/>
          <p:nvPr/>
        </p:nvSpPr>
        <p:spPr>
          <a:xfrm>
            <a:off x="6337537" y="2169380"/>
            <a:ext cx="2339102" cy="461665"/>
          </a:xfrm>
          <a:prstGeom prst="rect">
            <a:avLst/>
          </a:prstGeom>
          <a:noFill/>
        </p:spPr>
        <p:txBody>
          <a:bodyPr wrap="none" rtlCol="0">
            <a:spAutoFit/>
          </a:bodyPr>
          <a:lstStyle/>
          <a:p>
            <a:r>
              <a:rPr lang="ja-JP" altLang="en-US" sz="2400" dirty="0">
                <a:solidFill>
                  <a:schemeClr val="bg1"/>
                </a:solidFill>
              </a:rPr>
              <a:t>分散共分散行列</a:t>
            </a:r>
            <a:endParaRPr kumimoji="1" lang="ja-JP" altLang="en-US" sz="2400" dirty="0">
              <a:solidFill>
                <a:schemeClr val="bg1"/>
              </a:solidFill>
            </a:endParaRPr>
          </a:p>
        </p:txBody>
      </p:sp>
      <p:sp>
        <p:nvSpPr>
          <p:cNvPr id="11" name="テキスト ボックス 10">
            <a:extLst>
              <a:ext uri="{FF2B5EF4-FFF2-40B4-BE49-F238E27FC236}">
                <a16:creationId xmlns:a16="http://schemas.microsoft.com/office/drawing/2014/main" id="{7F0554C4-4BE5-4C33-B497-2D80CC99FC66}"/>
              </a:ext>
            </a:extLst>
          </p:cNvPr>
          <p:cNvSpPr txBox="1"/>
          <p:nvPr/>
        </p:nvSpPr>
        <p:spPr>
          <a:xfrm>
            <a:off x="717432" y="3743302"/>
            <a:ext cx="2339102" cy="461665"/>
          </a:xfrm>
          <a:prstGeom prst="rect">
            <a:avLst/>
          </a:prstGeom>
          <a:noFill/>
        </p:spPr>
        <p:txBody>
          <a:bodyPr wrap="none" rtlCol="0">
            <a:spAutoFit/>
          </a:bodyPr>
          <a:lstStyle/>
          <a:p>
            <a:r>
              <a:rPr lang="ja-JP" altLang="en-US" sz="2400" dirty="0">
                <a:solidFill>
                  <a:schemeClr val="bg1"/>
                </a:solidFill>
              </a:rPr>
              <a:t>多変量正規分布</a:t>
            </a:r>
            <a:endParaRPr kumimoji="1" lang="ja-JP" altLang="en-US" sz="2400" dirty="0">
              <a:solidFill>
                <a:schemeClr val="bg1"/>
              </a:solidFill>
            </a:endParaRPr>
          </a:p>
        </p:txBody>
      </p:sp>
    </p:spTree>
    <p:extLst>
      <p:ext uri="{BB962C8B-B14F-4D97-AF65-F5344CB8AC3E}">
        <p14:creationId xmlns:p14="http://schemas.microsoft.com/office/powerpoint/2010/main" val="3470073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38CAB-1536-49E8-8B96-5BDC284707ED}"/>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多変量正規分布によるランダムウォーク</a:t>
            </a:r>
          </a:p>
        </p:txBody>
      </p:sp>
      <p:pic>
        <p:nvPicPr>
          <p:cNvPr id="4" name="図 3">
            <a:extLst>
              <a:ext uri="{FF2B5EF4-FFF2-40B4-BE49-F238E27FC236}">
                <a16:creationId xmlns:a16="http://schemas.microsoft.com/office/drawing/2014/main" id="{9D24DC25-18FC-469D-B682-E74A0E497C2F}"/>
              </a:ext>
            </a:extLst>
          </p:cNvPr>
          <p:cNvPicPr>
            <a:picLocks noChangeAspect="1"/>
          </p:cNvPicPr>
          <p:nvPr/>
        </p:nvPicPr>
        <p:blipFill rotWithShape="1">
          <a:blip r:embed="rId2"/>
          <a:srcRect r="33893" b="36382"/>
          <a:stretch/>
        </p:blipFill>
        <p:spPr>
          <a:xfrm>
            <a:off x="347106" y="1560933"/>
            <a:ext cx="11166928" cy="4302871"/>
          </a:xfrm>
          <a:prstGeom prst="rect">
            <a:avLst/>
          </a:prstGeom>
        </p:spPr>
      </p:pic>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02D3EC9C-0A72-4D35-BECD-3A39179B04D0}"/>
                  </a:ext>
                </a:extLst>
              </p:cNvPr>
              <p:cNvSpPr/>
              <p:nvPr/>
            </p:nvSpPr>
            <p:spPr>
              <a:xfrm>
                <a:off x="1655858" y="1560933"/>
                <a:ext cx="1252266"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𝜌</m:t>
                      </m:r>
                      <m:r>
                        <a:rPr lang="en-US" altLang="ja-JP" sz="2400" b="0" i="1" smtClean="0">
                          <a:latin typeface="Cambria Math" panose="02040503050406030204" pitchFamily="18" charset="0"/>
                        </a:rPr>
                        <m:t>=0.1</m:t>
                      </m:r>
                    </m:oMath>
                  </m:oMathPara>
                </a14:m>
                <a:endParaRPr lang="ja-JP" altLang="en-US" sz="2400" dirty="0"/>
              </a:p>
            </p:txBody>
          </p:sp>
        </mc:Choice>
        <mc:Fallback xmlns="">
          <p:sp>
            <p:nvSpPr>
              <p:cNvPr id="5" name="正方形/長方形 4">
                <a:extLst>
                  <a:ext uri="{FF2B5EF4-FFF2-40B4-BE49-F238E27FC236}">
                    <a16:creationId xmlns:a16="http://schemas.microsoft.com/office/drawing/2014/main" id="{02D3EC9C-0A72-4D35-BECD-3A39179B04D0}"/>
                  </a:ext>
                </a:extLst>
              </p:cNvPr>
              <p:cNvSpPr>
                <a:spLocks noRot="1" noChangeAspect="1" noMove="1" noResize="1" noEditPoints="1" noAdjustHandles="1" noChangeArrowheads="1" noChangeShapeType="1" noTextEdit="1"/>
              </p:cNvSpPr>
              <p:nvPr/>
            </p:nvSpPr>
            <p:spPr>
              <a:xfrm>
                <a:off x="1655858" y="1560933"/>
                <a:ext cx="1252266" cy="461665"/>
              </a:xfrm>
              <a:prstGeom prst="rect">
                <a:avLst/>
              </a:prstGeom>
              <a:blipFill>
                <a:blip r:embed="rId3"/>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E93BC8F4-CD07-4631-B459-323B56E5547C}"/>
                  </a:ext>
                </a:extLst>
              </p:cNvPr>
              <p:cNvSpPr/>
              <p:nvPr/>
            </p:nvSpPr>
            <p:spPr>
              <a:xfrm>
                <a:off x="5469867" y="1560933"/>
                <a:ext cx="1252266"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𝜌</m:t>
                      </m:r>
                      <m:r>
                        <a:rPr lang="en-US" altLang="ja-JP" sz="2400" b="0" i="1" smtClean="0">
                          <a:latin typeface="Cambria Math" panose="02040503050406030204" pitchFamily="18" charset="0"/>
                        </a:rPr>
                        <m:t>=0.5</m:t>
                      </m:r>
                    </m:oMath>
                  </m:oMathPara>
                </a14:m>
                <a:endParaRPr lang="ja-JP" altLang="en-US" sz="2400" dirty="0"/>
              </a:p>
            </p:txBody>
          </p:sp>
        </mc:Choice>
        <mc:Fallback xmlns="">
          <p:sp>
            <p:nvSpPr>
              <p:cNvPr id="6" name="正方形/長方形 5">
                <a:extLst>
                  <a:ext uri="{FF2B5EF4-FFF2-40B4-BE49-F238E27FC236}">
                    <a16:creationId xmlns:a16="http://schemas.microsoft.com/office/drawing/2014/main" id="{E93BC8F4-CD07-4631-B459-323B56E5547C}"/>
                  </a:ext>
                </a:extLst>
              </p:cNvPr>
              <p:cNvSpPr>
                <a:spLocks noRot="1" noChangeAspect="1" noMove="1" noResize="1" noEditPoints="1" noAdjustHandles="1" noChangeArrowheads="1" noChangeShapeType="1" noTextEdit="1"/>
              </p:cNvSpPr>
              <p:nvPr/>
            </p:nvSpPr>
            <p:spPr>
              <a:xfrm>
                <a:off x="5469867" y="1560933"/>
                <a:ext cx="1252266" cy="461665"/>
              </a:xfrm>
              <a:prstGeom prst="rect">
                <a:avLst/>
              </a:prstGeom>
              <a:blipFill>
                <a:blip r:embed="rId4"/>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0896B55-CB8F-45C8-9ADB-965F182E86A6}"/>
                  </a:ext>
                </a:extLst>
              </p:cNvPr>
              <p:cNvSpPr/>
              <p:nvPr/>
            </p:nvSpPr>
            <p:spPr>
              <a:xfrm>
                <a:off x="9270672" y="1560933"/>
                <a:ext cx="1252266"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𝜌</m:t>
                      </m:r>
                      <m:r>
                        <a:rPr lang="en-US" altLang="ja-JP" sz="2400" b="0" i="1" smtClean="0">
                          <a:latin typeface="Cambria Math" panose="02040503050406030204" pitchFamily="18" charset="0"/>
                        </a:rPr>
                        <m:t>=0.9</m:t>
                      </m:r>
                    </m:oMath>
                  </m:oMathPara>
                </a14:m>
                <a:endParaRPr lang="ja-JP" altLang="en-US" sz="2400" dirty="0"/>
              </a:p>
            </p:txBody>
          </p:sp>
        </mc:Choice>
        <mc:Fallback xmlns="">
          <p:sp>
            <p:nvSpPr>
              <p:cNvPr id="7" name="正方形/長方形 6">
                <a:extLst>
                  <a:ext uri="{FF2B5EF4-FFF2-40B4-BE49-F238E27FC236}">
                    <a16:creationId xmlns:a16="http://schemas.microsoft.com/office/drawing/2014/main" id="{F0896B55-CB8F-45C8-9ADB-965F182E86A6}"/>
                  </a:ext>
                </a:extLst>
              </p:cNvPr>
              <p:cNvSpPr>
                <a:spLocks noRot="1" noChangeAspect="1" noMove="1" noResize="1" noEditPoints="1" noAdjustHandles="1" noChangeArrowheads="1" noChangeShapeType="1" noTextEdit="1"/>
              </p:cNvSpPr>
              <p:nvPr/>
            </p:nvSpPr>
            <p:spPr>
              <a:xfrm>
                <a:off x="9270672" y="1560933"/>
                <a:ext cx="1252266" cy="461665"/>
              </a:xfrm>
              <a:prstGeom prst="rect">
                <a:avLst/>
              </a:prstGeom>
              <a:blipFill>
                <a:blip r:embed="rId5"/>
                <a:stretch>
                  <a:fillRect b="-92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205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ランダム効果</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予測できない（確率的な）変動要因</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9914F196-53DB-4B32-99A3-F6930755AB71}"/>
              </a:ext>
            </a:extLst>
          </p:cNvPr>
          <p:cNvSpPr txBox="1"/>
          <p:nvPr/>
        </p:nvSpPr>
        <p:spPr>
          <a:xfrm>
            <a:off x="165464" y="2563346"/>
            <a:ext cx="11773987" cy="3954929"/>
          </a:xfrm>
          <a:prstGeom prst="rect">
            <a:avLst/>
          </a:prstGeom>
          <a:noFill/>
        </p:spPr>
        <p:txBody>
          <a:bodyPr wrap="square" rtlCol="0">
            <a:spAutoFit/>
          </a:bodyPr>
          <a:lstStyle/>
          <a:p>
            <a:pPr>
              <a:spcAft>
                <a:spcPts val="18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あるサイトにおける各種の個体数の平均は</a:t>
            </a:r>
            <a:r>
              <a:rPr lang="en-US" altLang="ja-JP" sz="2400" dirty="0">
                <a:solidFill>
                  <a:schemeClr val="bg1"/>
                </a:solidFill>
                <a:latin typeface="HG丸ｺﾞｼｯｸM-PRO" panose="020F0600000000000000" pitchFamily="50" charset="-128"/>
                <a:ea typeface="HG丸ｺﾞｼｯｸM-PRO" panose="020F0600000000000000" pitchFamily="50" charset="-128"/>
              </a:rPr>
              <a:t>10</a:t>
            </a:r>
            <a:r>
              <a:rPr lang="ja-JP" altLang="en-US" sz="2400" dirty="0">
                <a:solidFill>
                  <a:schemeClr val="bg1"/>
                </a:solidFill>
                <a:latin typeface="HG丸ｺﾞｼｯｸM-PRO" panose="020F0600000000000000" pitchFamily="50" charset="-128"/>
                <a:ea typeface="HG丸ｺﾞｼｯｸM-PRO" panose="020F0600000000000000" pitchFamily="50" charset="-128"/>
              </a:rPr>
              <a:t>匹だった</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平均</a:t>
            </a:r>
            <a:r>
              <a:rPr lang="en-US" altLang="ja-JP" sz="2400" dirty="0">
                <a:solidFill>
                  <a:schemeClr val="bg1"/>
                </a:solidFill>
                <a:latin typeface="HG丸ｺﾞｼｯｸM-PRO" panose="020F0600000000000000" pitchFamily="50" charset="-128"/>
                <a:ea typeface="HG丸ｺﾞｼｯｸM-PRO" panose="020F0600000000000000" pitchFamily="50" charset="-128"/>
              </a:rPr>
              <a:t>10</a:t>
            </a:r>
            <a:r>
              <a:rPr lang="ja-JP" altLang="en-US" sz="2400" dirty="0">
                <a:solidFill>
                  <a:schemeClr val="bg1"/>
                </a:solidFill>
                <a:latin typeface="HG丸ｺﾞｼｯｸM-PRO" panose="020F0600000000000000" pitchFamily="50" charset="-128"/>
                <a:ea typeface="HG丸ｺﾞｼｯｸM-PRO" panose="020F0600000000000000" pitchFamily="50" charset="-128"/>
              </a:rPr>
              <a:t>のポワソン分布を発生したところ、実際のデータの分散は</a:t>
            </a:r>
            <a:r>
              <a:rPr lang="en-US" altLang="ja-JP" sz="2400" dirty="0">
                <a:solidFill>
                  <a:schemeClr val="bg1"/>
                </a:solidFill>
                <a:latin typeface="HG丸ｺﾞｼｯｸM-PRO" panose="020F0600000000000000" pitchFamily="50" charset="-128"/>
                <a:ea typeface="HG丸ｺﾞｼｯｸM-PRO" panose="020F0600000000000000" pitchFamily="50" charset="-128"/>
              </a:rPr>
              <a:t>10</a:t>
            </a:r>
            <a:r>
              <a:rPr lang="ja-JP" altLang="en-US" sz="2400" dirty="0">
                <a:solidFill>
                  <a:schemeClr val="bg1"/>
                </a:solidFill>
                <a:latin typeface="HG丸ｺﾞｼｯｸM-PRO" panose="020F0600000000000000" pitchFamily="50" charset="-128"/>
                <a:ea typeface="HG丸ｺﾞｼｯｸM-PRO" panose="020F0600000000000000" pitchFamily="50" charset="-128"/>
              </a:rPr>
              <a:t>より明らかに大きい（ポワソン分布は平均＝分散）</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種の違いによって、期待よりも大きな変動（過分散）が生じたのだろう</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 よく分からない（確率的な）変動を</a:t>
            </a:r>
            <a:r>
              <a:rPr lang="ja-JP" altLang="en-US" sz="2800" b="1" u="sng" dirty="0">
                <a:solidFill>
                  <a:schemeClr val="bg1"/>
                </a:solidFill>
                <a:latin typeface="HG丸ｺﾞｼｯｸM-PRO" panose="020F0600000000000000" pitchFamily="50" charset="-128"/>
                <a:ea typeface="HG丸ｺﾞｼｯｸM-PRO" panose="020F0600000000000000" pitchFamily="50" charset="-128"/>
              </a:rPr>
              <a:t>ランダム効果</a:t>
            </a:r>
            <a:r>
              <a:rPr lang="ja-JP" altLang="en-US" sz="2800" dirty="0">
                <a:solidFill>
                  <a:schemeClr val="bg1"/>
                </a:solidFill>
                <a:latin typeface="HG丸ｺﾞｼｯｸM-PRO" panose="020F0600000000000000" pitchFamily="50" charset="-128"/>
                <a:ea typeface="HG丸ｺﾞｼｯｸM-PRO" panose="020F0600000000000000" pitchFamily="50" charset="-128"/>
              </a:rPr>
              <a:t>で扱おう！</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2476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66831-EAB2-434C-ABF8-9A5A8B424EBD}"/>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err="1">
                <a:solidFill>
                  <a:schemeClr val="bg1"/>
                </a:solidFill>
              </a:rPr>
              <a:t>Cpp</a:t>
            </a:r>
            <a:r>
              <a:rPr lang="ja-JP" altLang="en-US" dirty="0">
                <a:solidFill>
                  <a:schemeClr val="bg1"/>
                </a:solidFill>
              </a:rPr>
              <a:t>ファイルでの多変量正規分布の設定</a:t>
            </a:r>
          </a:p>
        </p:txBody>
      </p:sp>
      <p:sp>
        <p:nvSpPr>
          <p:cNvPr id="3" name="正方形/長方形 2">
            <a:extLst>
              <a:ext uri="{FF2B5EF4-FFF2-40B4-BE49-F238E27FC236}">
                <a16:creationId xmlns:a16="http://schemas.microsoft.com/office/drawing/2014/main" id="{CC563BC4-2834-4D7F-B637-EEAAB7ECE1D3}"/>
              </a:ext>
            </a:extLst>
          </p:cNvPr>
          <p:cNvSpPr/>
          <p:nvPr/>
        </p:nvSpPr>
        <p:spPr>
          <a:xfrm>
            <a:off x="467833" y="1305342"/>
            <a:ext cx="11387469" cy="5262979"/>
          </a:xfrm>
          <a:prstGeom prst="rect">
            <a:avLst/>
          </a:prstGeom>
          <a:solidFill>
            <a:schemeClr val="bg1"/>
          </a:solidFill>
        </p:spPr>
        <p:txBody>
          <a:bodyPr wrap="square">
            <a:spAutoFit/>
          </a:bodyPr>
          <a:lstStyle/>
          <a:p>
            <a:r>
              <a:rPr lang="en-US" altLang="ja-JP" sz="2400" dirty="0"/>
              <a:t>using namespace density;  </a:t>
            </a:r>
            <a:r>
              <a:rPr lang="en-US" altLang="ja-JP" sz="2400" dirty="0">
                <a:solidFill>
                  <a:srgbClr val="0000FF"/>
                </a:solidFill>
              </a:rPr>
              <a:t>// </a:t>
            </a:r>
            <a:r>
              <a:rPr lang="ja-JP" altLang="en-US" sz="2400" dirty="0">
                <a:solidFill>
                  <a:srgbClr val="0000FF"/>
                </a:solidFill>
              </a:rPr>
              <a:t>多変量正規分布を使う宣言</a:t>
            </a:r>
          </a:p>
          <a:p>
            <a:r>
              <a:rPr lang="ja-JP" altLang="en-US" sz="2400" dirty="0"/>
              <a:t>  </a:t>
            </a:r>
            <a:r>
              <a:rPr lang="en-US" altLang="ja-JP" sz="2400" dirty="0" err="1"/>
              <a:t>MVNORM_t</a:t>
            </a:r>
            <a:r>
              <a:rPr lang="en-US" altLang="ja-JP" sz="2400" dirty="0"/>
              <a:t>&lt;Type&gt; </a:t>
            </a:r>
            <a:r>
              <a:rPr lang="en-US" altLang="ja-JP" sz="2400" dirty="0" err="1"/>
              <a:t>neg_log_densityF</a:t>
            </a:r>
            <a:r>
              <a:rPr lang="en-US" altLang="ja-JP" sz="2400" dirty="0"/>
              <a:t>(</a:t>
            </a:r>
            <a:r>
              <a:rPr lang="en-US" altLang="ja-JP" sz="2400" dirty="0" err="1"/>
              <a:t>fvar</a:t>
            </a:r>
            <a:r>
              <a:rPr lang="en-US" altLang="ja-JP" sz="2400" dirty="0"/>
              <a:t>);</a:t>
            </a:r>
          </a:p>
          <a:p>
            <a:endParaRPr lang="en-US" altLang="ja-JP" sz="2400" dirty="0"/>
          </a:p>
          <a:p>
            <a:r>
              <a:rPr lang="en-US" altLang="ja-JP" sz="2400" dirty="0"/>
              <a:t> </a:t>
            </a:r>
          </a:p>
          <a:p>
            <a:r>
              <a:rPr lang="en-US" altLang="ja-JP" sz="2400" dirty="0"/>
              <a:t>  Type </a:t>
            </a:r>
            <a:r>
              <a:rPr lang="en-US" altLang="ja-JP" sz="2400" dirty="0" err="1"/>
              <a:t>ans</a:t>
            </a:r>
            <a:r>
              <a:rPr lang="en-US" altLang="ja-JP" sz="2400" dirty="0"/>
              <a:t>=0;</a:t>
            </a:r>
          </a:p>
          <a:p>
            <a:r>
              <a:rPr lang="en-US" altLang="ja-JP" sz="2400" dirty="0"/>
              <a:t>  array&lt;Type&gt; </a:t>
            </a:r>
            <a:r>
              <a:rPr lang="en-US" altLang="ja-JP" sz="2400" dirty="0" err="1"/>
              <a:t>logF_resid</a:t>
            </a:r>
            <a:r>
              <a:rPr lang="en-US" altLang="ja-JP" sz="2400" dirty="0"/>
              <a:t>(</a:t>
            </a:r>
            <a:r>
              <a:rPr lang="en-US" altLang="ja-JP" sz="2400" dirty="0" err="1"/>
              <a:t>stateDimF,timeSteps</a:t>
            </a:r>
            <a:r>
              <a:rPr lang="en-US" altLang="ja-JP" sz="2400" dirty="0"/>
              <a:t>); //</a:t>
            </a:r>
          </a:p>
          <a:p>
            <a:r>
              <a:rPr lang="en-US" altLang="ja-JP" sz="2400" dirty="0"/>
              <a:t>  for(int </a:t>
            </a:r>
            <a:r>
              <a:rPr lang="en-US" altLang="ja-JP" sz="2400" dirty="0" err="1"/>
              <a:t>i</a:t>
            </a:r>
            <a:r>
              <a:rPr lang="en-US" altLang="ja-JP" sz="2400" dirty="0"/>
              <a:t>=1;i&lt;</a:t>
            </a:r>
            <a:r>
              <a:rPr lang="en-US" altLang="ja-JP" sz="2400" dirty="0" err="1"/>
              <a:t>timeSteps;i</a:t>
            </a:r>
            <a:r>
              <a:rPr lang="en-US" altLang="ja-JP" sz="2400" dirty="0"/>
              <a:t>++){</a:t>
            </a:r>
          </a:p>
          <a:p>
            <a:r>
              <a:rPr lang="en-US" altLang="ja-JP" sz="2400" dirty="0"/>
              <a:t>    </a:t>
            </a:r>
            <a:r>
              <a:rPr lang="en-US" altLang="ja-JP" sz="2400" dirty="0" err="1"/>
              <a:t>ans</a:t>
            </a:r>
            <a:r>
              <a:rPr lang="en-US" altLang="ja-JP" sz="2400" dirty="0"/>
              <a:t>+=</a:t>
            </a:r>
            <a:r>
              <a:rPr lang="en-US" altLang="ja-JP" sz="2400" dirty="0" err="1"/>
              <a:t>neg_log_densityF</a:t>
            </a:r>
            <a:r>
              <a:rPr lang="en-US" altLang="ja-JP" sz="2400" dirty="0"/>
              <a:t>(</a:t>
            </a:r>
            <a:r>
              <a:rPr lang="en-US" altLang="ja-JP" sz="2400" dirty="0" err="1"/>
              <a:t>logF.col</a:t>
            </a:r>
            <a:r>
              <a:rPr lang="en-US" altLang="ja-JP" sz="2400" dirty="0"/>
              <a:t>(</a:t>
            </a:r>
            <a:r>
              <a:rPr lang="en-US" altLang="ja-JP" sz="2400" dirty="0" err="1"/>
              <a:t>i</a:t>
            </a:r>
            <a:r>
              <a:rPr lang="en-US" altLang="ja-JP" sz="2400" dirty="0"/>
              <a:t>)-</a:t>
            </a:r>
            <a:r>
              <a:rPr lang="en-US" altLang="ja-JP" sz="2400" dirty="0" err="1"/>
              <a:t>logF.col</a:t>
            </a:r>
            <a:r>
              <a:rPr lang="en-US" altLang="ja-JP" sz="2400" dirty="0"/>
              <a:t>(i-1));</a:t>
            </a:r>
          </a:p>
          <a:p>
            <a:endParaRPr lang="en-US" altLang="ja-JP" sz="2400" dirty="0"/>
          </a:p>
          <a:p>
            <a:r>
              <a:rPr lang="en-US" altLang="ja-JP" sz="2400" dirty="0"/>
              <a:t> </a:t>
            </a:r>
          </a:p>
          <a:p>
            <a:r>
              <a:rPr lang="en-US" altLang="ja-JP" sz="2400" dirty="0"/>
              <a:t>    SIMULATE {</a:t>
            </a:r>
          </a:p>
          <a:p>
            <a:r>
              <a:rPr lang="en-US" altLang="ja-JP" sz="2400" dirty="0"/>
              <a:t>      </a:t>
            </a:r>
            <a:r>
              <a:rPr lang="en-US" altLang="ja-JP" sz="2400" dirty="0" err="1"/>
              <a:t>logF.col</a:t>
            </a:r>
            <a:r>
              <a:rPr lang="en-US" altLang="ja-JP" sz="2400" dirty="0"/>
              <a:t>(</a:t>
            </a:r>
            <a:r>
              <a:rPr lang="en-US" altLang="ja-JP" sz="2400" dirty="0" err="1"/>
              <a:t>i</a:t>
            </a:r>
            <a:r>
              <a:rPr lang="en-US" altLang="ja-JP" sz="2400" dirty="0"/>
              <a:t>) = </a:t>
            </a:r>
            <a:r>
              <a:rPr lang="en-US" altLang="ja-JP" sz="2400" dirty="0" err="1"/>
              <a:t>logF.col</a:t>
            </a:r>
            <a:r>
              <a:rPr lang="en-US" altLang="ja-JP" sz="2400" dirty="0"/>
              <a:t>(i-1) + </a:t>
            </a:r>
            <a:r>
              <a:rPr lang="en-US" altLang="ja-JP" sz="2400" dirty="0" err="1"/>
              <a:t>neg_log_densityF.simulate</a:t>
            </a:r>
            <a:r>
              <a:rPr lang="en-US" altLang="ja-JP" sz="2400" dirty="0"/>
              <a:t>();</a:t>
            </a:r>
          </a:p>
          <a:p>
            <a:r>
              <a:rPr lang="en-US" altLang="ja-JP" sz="2400" dirty="0"/>
              <a:t>    }</a:t>
            </a:r>
          </a:p>
          <a:p>
            <a:r>
              <a:rPr lang="en-US" altLang="ja-JP" sz="2400" dirty="0"/>
              <a:t>  }</a:t>
            </a:r>
            <a:endParaRPr lang="ja-JP" altLang="en-US" sz="2400" dirty="0"/>
          </a:p>
        </p:txBody>
      </p:sp>
      <p:sp>
        <p:nvSpPr>
          <p:cNvPr id="4" name="テキスト ボックス 3">
            <a:extLst>
              <a:ext uri="{FF2B5EF4-FFF2-40B4-BE49-F238E27FC236}">
                <a16:creationId xmlns:a16="http://schemas.microsoft.com/office/drawing/2014/main" id="{A145CF1F-1BCE-4C53-AF14-94C4775CCDB3}"/>
              </a:ext>
            </a:extLst>
          </p:cNvPr>
          <p:cNvSpPr txBox="1"/>
          <p:nvPr/>
        </p:nvSpPr>
        <p:spPr>
          <a:xfrm>
            <a:off x="754911" y="2169240"/>
            <a:ext cx="6712094" cy="461665"/>
          </a:xfrm>
          <a:prstGeom prst="rect">
            <a:avLst/>
          </a:prstGeom>
          <a:noFill/>
        </p:spPr>
        <p:txBody>
          <a:bodyPr wrap="none" rtlCol="0">
            <a:spAutoFit/>
          </a:bodyPr>
          <a:lstStyle/>
          <a:p>
            <a:r>
              <a:rPr lang="ja-JP" altLang="en-US" sz="2400" dirty="0">
                <a:solidFill>
                  <a:srgbClr val="FF0000"/>
                </a:solidFill>
              </a:rPr>
              <a:t>分散共分散行列</a:t>
            </a:r>
            <a:r>
              <a:rPr lang="en-US" altLang="ja-JP" sz="2400" dirty="0" err="1">
                <a:solidFill>
                  <a:srgbClr val="FF0000"/>
                </a:solidFill>
              </a:rPr>
              <a:t>fvar</a:t>
            </a:r>
            <a:r>
              <a:rPr lang="ja-JP" altLang="en-US" sz="2400" dirty="0">
                <a:solidFill>
                  <a:srgbClr val="FF0000"/>
                </a:solidFill>
              </a:rPr>
              <a:t>による負の対数尤度を定義</a:t>
            </a:r>
            <a:endParaRPr kumimoji="1" lang="ja-JP" altLang="en-US" sz="2400" dirty="0">
              <a:solidFill>
                <a:srgbClr val="FF0000"/>
              </a:solidFill>
            </a:endParaRPr>
          </a:p>
        </p:txBody>
      </p:sp>
      <p:sp>
        <p:nvSpPr>
          <p:cNvPr id="6" name="テキスト ボックス 5">
            <a:extLst>
              <a:ext uri="{FF2B5EF4-FFF2-40B4-BE49-F238E27FC236}">
                <a16:creationId xmlns:a16="http://schemas.microsoft.com/office/drawing/2014/main" id="{D2585C0A-3248-4796-8D6F-3684503CE755}"/>
              </a:ext>
            </a:extLst>
          </p:cNvPr>
          <p:cNvSpPr txBox="1"/>
          <p:nvPr/>
        </p:nvSpPr>
        <p:spPr>
          <a:xfrm>
            <a:off x="1959935" y="4368780"/>
            <a:ext cx="6202339" cy="461665"/>
          </a:xfrm>
          <a:prstGeom prst="rect">
            <a:avLst/>
          </a:prstGeom>
          <a:noFill/>
        </p:spPr>
        <p:txBody>
          <a:bodyPr wrap="none" rtlCol="0">
            <a:spAutoFit/>
          </a:bodyPr>
          <a:lstStyle/>
          <a:p>
            <a:r>
              <a:rPr lang="en-US" altLang="ja-JP" sz="2400" dirty="0">
                <a:solidFill>
                  <a:srgbClr val="FF0000"/>
                </a:solidFill>
              </a:rPr>
              <a:t>F</a:t>
            </a:r>
            <a:r>
              <a:rPr lang="ja-JP" altLang="en-US" sz="2400" dirty="0">
                <a:solidFill>
                  <a:srgbClr val="FF0000"/>
                </a:solidFill>
              </a:rPr>
              <a:t>のランダムウォークにおける負の対数尤度</a:t>
            </a:r>
            <a:endParaRPr kumimoji="1" lang="ja-JP" altLang="en-US" sz="2400" dirty="0">
              <a:solidFill>
                <a:srgbClr val="FF0000"/>
              </a:solidFill>
            </a:endParaRPr>
          </a:p>
        </p:txBody>
      </p:sp>
      <p:sp>
        <p:nvSpPr>
          <p:cNvPr id="7" name="テキスト ボックス 6">
            <a:extLst>
              <a:ext uri="{FF2B5EF4-FFF2-40B4-BE49-F238E27FC236}">
                <a16:creationId xmlns:a16="http://schemas.microsoft.com/office/drawing/2014/main" id="{3B4514B7-5A20-4539-AC43-AD32C293C8B5}"/>
              </a:ext>
            </a:extLst>
          </p:cNvPr>
          <p:cNvSpPr txBox="1"/>
          <p:nvPr/>
        </p:nvSpPr>
        <p:spPr>
          <a:xfrm>
            <a:off x="1959935" y="5770662"/>
            <a:ext cx="5416868" cy="461665"/>
          </a:xfrm>
          <a:prstGeom prst="rect">
            <a:avLst/>
          </a:prstGeom>
          <a:noFill/>
        </p:spPr>
        <p:txBody>
          <a:bodyPr wrap="none" rtlCol="0">
            <a:spAutoFit/>
          </a:bodyPr>
          <a:lstStyle/>
          <a:p>
            <a:r>
              <a:rPr lang="ja-JP" altLang="en-US" sz="2400" dirty="0">
                <a:solidFill>
                  <a:srgbClr val="FF0000"/>
                </a:solidFill>
              </a:rPr>
              <a:t>ランダム効果のシミュレートができる</a:t>
            </a:r>
            <a:endParaRPr kumimoji="1" lang="ja-JP" altLang="en-US" sz="2400" dirty="0">
              <a:solidFill>
                <a:srgbClr val="FF0000"/>
              </a:solidFill>
            </a:endParaRPr>
          </a:p>
        </p:txBody>
      </p:sp>
    </p:spTree>
    <p:extLst>
      <p:ext uri="{BB962C8B-B14F-4D97-AF65-F5344CB8AC3E}">
        <p14:creationId xmlns:p14="http://schemas.microsoft.com/office/powerpoint/2010/main" val="157022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2F989-2331-425D-BA2D-C5B799E258E8}"/>
              </a:ext>
            </a:extLst>
          </p:cNvPr>
          <p:cNvSpPr txBox="1">
            <a:spLocks/>
          </p:cNvSpPr>
          <p:nvPr/>
        </p:nvSpPr>
        <p:spPr>
          <a:xfrm>
            <a:off x="838200" y="365126"/>
            <a:ext cx="10515600" cy="890024"/>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タイセイヨウダラの例 </a:t>
            </a:r>
            <a:r>
              <a:rPr lang="en-US" altLang="ja-JP" sz="2400" dirty="0">
                <a:solidFill>
                  <a:schemeClr val="bg1"/>
                </a:solidFill>
              </a:rPr>
              <a:t>(Nielsen and Berg 201)</a:t>
            </a:r>
            <a:endParaRPr lang="ja-JP" altLang="en-US" sz="2400" dirty="0">
              <a:solidFill>
                <a:schemeClr val="bg1"/>
              </a:solidFill>
            </a:endParaRPr>
          </a:p>
        </p:txBody>
      </p:sp>
      <p:pic>
        <p:nvPicPr>
          <p:cNvPr id="10" name="図 9">
            <a:extLst>
              <a:ext uri="{FF2B5EF4-FFF2-40B4-BE49-F238E27FC236}">
                <a16:creationId xmlns:a16="http://schemas.microsoft.com/office/drawing/2014/main" id="{24352DFE-915A-49EE-A5FD-F7882BDE99E1}"/>
              </a:ext>
            </a:extLst>
          </p:cNvPr>
          <p:cNvPicPr>
            <a:picLocks noChangeAspect="1"/>
          </p:cNvPicPr>
          <p:nvPr/>
        </p:nvPicPr>
        <p:blipFill>
          <a:blip r:embed="rId2"/>
          <a:stretch>
            <a:fillRect/>
          </a:stretch>
        </p:blipFill>
        <p:spPr>
          <a:xfrm>
            <a:off x="848942" y="1697578"/>
            <a:ext cx="5293935" cy="5015307"/>
          </a:xfrm>
          <a:prstGeom prst="rect">
            <a:avLst/>
          </a:prstGeom>
        </p:spPr>
      </p:pic>
      <p:sp>
        <p:nvSpPr>
          <p:cNvPr id="11" name="テキスト ボックス 10">
            <a:extLst>
              <a:ext uri="{FF2B5EF4-FFF2-40B4-BE49-F238E27FC236}">
                <a16:creationId xmlns:a16="http://schemas.microsoft.com/office/drawing/2014/main" id="{2650A33B-67B0-4AF9-9C9C-A8963976AC13}"/>
              </a:ext>
            </a:extLst>
          </p:cNvPr>
          <p:cNvSpPr txBox="1"/>
          <p:nvPr/>
        </p:nvSpPr>
        <p:spPr>
          <a:xfrm>
            <a:off x="848942" y="1287906"/>
            <a:ext cx="5293935" cy="523220"/>
          </a:xfrm>
          <a:prstGeom prst="rect">
            <a:avLst/>
          </a:prstGeom>
          <a:solidFill>
            <a:schemeClr val="bg1"/>
          </a:solidFill>
        </p:spPr>
        <p:txBody>
          <a:bodyPr wrap="square" rtlCol="0">
            <a:spAutoFit/>
          </a:bodyPr>
          <a:lstStyle/>
          <a:p>
            <a:pPr algn="ctr"/>
            <a:r>
              <a:rPr kumimoji="1" lang="ja-JP" altLang="en-US" sz="2800" dirty="0"/>
              <a:t>プロファイル尤度</a:t>
            </a:r>
            <a:endParaRPr lang="en-US" altLang="ja-JP" sz="2800" dirty="0"/>
          </a:p>
        </p:txBody>
      </p:sp>
      <p:pic>
        <p:nvPicPr>
          <p:cNvPr id="13" name="図 12">
            <a:extLst>
              <a:ext uri="{FF2B5EF4-FFF2-40B4-BE49-F238E27FC236}">
                <a16:creationId xmlns:a16="http://schemas.microsoft.com/office/drawing/2014/main" id="{2D5AA0C2-5D7F-4008-8B15-6F97F8FEB991}"/>
              </a:ext>
            </a:extLst>
          </p:cNvPr>
          <p:cNvPicPr>
            <a:picLocks noChangeAspect="1"/>
          </p:cNvPicPr>
          <p:nvPr/>
        </p:nvPicPr>
        <p:blipFill>
          <a:blip r:embed="rId3"/>
          <a:stretch>
            <a:fillRect/>
          </a:stretch>
        </p:blipFill>
        <p:spPr>
          <a:xfrm>
            <a:off x="6858000" y="1457903"/>
            <a:ext cx="4036514" cy="5400097"/>
          </a:xfrm>
          <a:prstGeom prst="rect">
            <a:avLst/>
          </a:prstGeom>
        </p:spPr>
      </p:pic>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82BAD6D7-31BE-4041-AF78-A78F9C9FB95B}"/>
                  </a:ext>
                </a:extLst>
              </p:cNvPr>
              <p:cNvSpPr/>
              <p:nvPr/>
            </p:nvSpPr>
            <p:spPr>
              <a:xfrm>
                <a:off x="3495910" y="3683701"/>
                <a:ext cx="1145185" cy="393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𝜌</m:t>
                          </m:r>
                        </m:e>
                        <m:sub>
                          <m:r>
                            <a:rPr lang="en-US" altLang="ja-JP" i="1">
                              <a:latin typeface="Cambria Math" panose="02040503050406030204" pitchFamily="18" charset="0"/>
                            </a:rPr>
                            <m:t>𝑎</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𝜌</m:t>
                      </m:r>
                    </m:oMath>
                  </m:oMathPara>
                </a14:m>
                <a:endParaRPr lang="ja-JP" altLang="en-US" dirty="0"/>
              </a:p>
            </p:txBody>
          </p:sp>
        </mc:Choice>
        <mc:Fallback xmlns="">
          <p:sp>
            <p:nvSpPr>
              <p:cNvPr id="3" name="正方形/長方形 2">
                <a:extLst>
                  <a:ext uri="{FF2B5EF4-FFF2-40B4-BE49-F238E27FC236}">
                    <a16:creationId xmlns:a16="http://schemas.microsoft.com/office/drawing/2014/main" id="{82BAD6D7-31BE-4041-AF78-A78F9C9FB95B}"/>
                  </a:ext>
                </a:extLst>
              </p:cNvPr>
              <p:cNvSpPr>
                <a:spLocks noRot="1" noChangeAspect="1" noMove="1" noResize="1" noEditPoints="1" noAdjustHandles="1" noChangeArrowheads="1" noChangeShapeType="1" noTextEdit="1"/>
              </p:cNvSpPr>
              <p:nvPr/>
            </p:nvSpPr>
            <p:spPr>
              <a:xfrm>
                <a:off x="3495910" y="3683701"/>
                <a:ext cx="1145185" cy="393762"/>
              </a:xfrm>
              <a:prstGeom prst="rect">
                <a:avLst/>
              </a:prstGeom>
              <a:blipFill>
                <a:blip r:embed="rId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C74F9BC-5B7E-492F-AF4E-FCDE5462D7B8}"/>
                  </a:ext>
                </a:extLst>
              </p:cNvPr>
              <p:cNvSpPr/>
              <p:nvPr/>
            </p:nvSpPr>
            <p:spPr>
              <a:xfrm>
                <a:off x="2271915" y="4841559"/>
                <a:ext cx="1671611" cy="442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𝜌</m:t>
                          </m:r>
                        </m:e>
                        <m:sub>
                          <m:r>
                            <a:rPr lang="en-US" altLang="ja-JP" i="1">
                              <a:latin typeface="Cambria Math" panose="02040503050406030204" pitchFamily="18" charset="0"/>
                            </a:rPr>
                            <m:t>𝑎</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𝜌</m:t>
                          </m:r>
                        </m:e>
                        <m:sup>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𝑎</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m:t>
                                  </m:r>
                                </m:sup>
                              </m:sSup>
                            </m:e>
                          </m:d>
                        </m:sup>
                      </m:sSup>
                    </m:oMath>
                  </m:oMathPara>
                </a14:m>
                <a:endParaRPr lang="ja-JP" altLang="en-US" dirty="0"/>
              </a:p>
            </p:txBody>
          </p:sp>
        </mc:Choice>
        <mc:Fallback xmlns="">
          <p:sp>
            <p:nvSpPr>
              <p:cNvPr id="14" name="正方形/長方形 13">
                <a:extLst>
                  <a:ext uri="{FF2B5EF4-FFF2-40B4-BE49-F238E27FC236}">
                    <a16:creationId xmlns:a16="http://schemas.microsoft.com/office/drawing/2014/main" id="{6C74F9BC-5B7E-492F-AF4E-FCDE5462D7B8}"/>
                  </a:ext>
                </a:extLst>
              </p:cNvPr>
              <p:cNvSpPr>
                <a:spLocks noRot="1" noChangeAspect="1" noMove="1" noResize="1" noEditPoints="1" noAdjustHandles="1" noChangeArrowheads="1" noChangeShapeType="1" noTextEdit="1"/>
              </p:cNvSpPr>
              <p:nvPr/>
            </p:nvSpPr>
            <p:spPr>
              <a:xfrm>
                <a:off x="2271915" y="4841559"/>
                <a:ext cx="1671611" cy="442429"/>
              </a:xfrm>
              <a:prstGeom prst="rect">
                <a:avLst/>
              </a:prstGeom>
              <a:blipFill>
                <a:blip r:embed="rId5"/>
                <a:stretch>
                  <a:fillRect b="-1370"/>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ED8E77F8-9E30-4B93-AA9E-CEA48C83DE4D}"/>
              </a:ext>
            </a:extLst>
          </p:cNvPr>
          <p:cNvCxnSpPr/>
          <p:nvPr/>
        </p:nvCxnSpPr>
        <p:spPr>
          <a:xfrm flipH="1">
            <a:off x="4141682" y="3883179"/>
            <a:ext cx="160736" cy="427708"/>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8DBB6B3-1378-45F7-99CC-17758DC3A479}"/>
              </a:ext>
            </a:extLst>
          </p:cNvPr>
          <p:cNvCxnSpPr>
            <a:cxnSpLocks/>
          </p:cNvCxnSpPr>
          <p:nvPr/>
        </p:nvCxnSpPr>
        <p:spPr>
          <a:xfrm flipV="1">
            <a:off x="3720238" y="4593687"/>
            <a:ext cx="696528" cy="253744"/>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29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71E2D-8581-4B24-8CB8-D94A03D4128E}"/>
              </a:ext>
            </a:extLst>
          </p:cNvPr>
          <p:cNvSpPr>
            <a:spLocks noGrp="1"/>
          </p:cNvSpPr>
          <p:nvPr>
            <p:ph type="title"/>
          </p:nvPr>
        </p:nvSpPr>
        <p:spPr/>
        <p:txBody>
          <a:bodyPr/>
          <a:lstStyle/>
          <a:p>
            <a:r>
              <a:rPr kumimoji="1" lang="ja-JP" altLang="en-US" dirty="0">
                <a:solidFill>
                  <a:schemeClr val="bg1"/>
                </a:solidFill>
              </a:rPr>
              <a:t>そのほかの設定</a:t>
            </a:r>
          </a:p>
        </p:txBody>
      </p:sp>
      <p:sp>
        <p:nvSpPr>
          <p:cNvPr id="4" name="テキスト ボックス 3">
            <a:extLst>
              <a:ext uri="{FF2B5EF4-FFF2-40B4-BE49-F238E27FC236}">
                <a16:creationId xmlns:a16="http://schemas.microsoft.com/office/drawing/2014/main" id="{4937667D-8E15-4042-9570-54B4D93EADF6}"/>
              </a:ext>
            </a:extLst>
          </p:cNvPr>
          <p:cNvSpPr txBox="1"/>
          <p:nvPr/>
        </p:nvSpPr>
        <p:spPr>
          <a:xfrm>
            <a:off x="536994" y="1481309"/>
            <a:ext cx="11118011" cy="53707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kumimoji="1" lang="ja-JP" altLang="en-US" sz="2800" dirty="0">
                <a:solidFill>
                  <a:schemeClr val="bg1"/>
                </a:solidFill>
              </a:rPr>
              <a:t>加入プロセスは３種類</a:t>
            </a:r>
            <a:endParaRPr lang="en-US" altLang="ja-JP" sz="2800" dirty="0">
              <a:solidFill>
                <a:schemeClr val="bg1"/>
              </a:solidFill>
            </a:endParaRPr>
          </a:p>
          <a:p>
            <a:pPr marL="742950" lvl="1" indent="-285750">
              <a:spcAft>
                <a:spcPts val="600"/>
              </a:spcAft>
              <a:buFont typeface="Arial" panose="020B0604020202020204" pitchFamily="34" charset="0"/>
              <a:buChar char="•"/>
            </a:pPr>
            <a:r>
              <a:rPr kumimoji="1" lang="en-US" altLang="ja-JP" sz="2800" dirty="0" err="1">
                <a:solidFill>
                  <a:schemeClr val="bg1"/>
                </a:solidFill>
              </a:rPr>
              <a:t>Beverton</a:t>
            </a:r>
            <a:r>
              <a:rPr kumimoji="1" lang="en-US" altLang="ja-JP" sz="2800" dirty="0">
                <a:solidFill>
                  <a:schemeClr val="bg1"/>
                </a:solidFill>
              </a:rPr>
              <a:t>-Holt</a:t>
            </a:r>
          </a:p>
          <a:p>
            <a:pPr marL="742950" lvl="1" indent="-285750">
              <a:spcAft>
                <a:spcPts val="600"/>
              </a:spcAft>
              <a:buFont typeface="Arial" panose="020B0604020202020204" pitchFamily="34" charset="0"/>
              <a:buChar char="•"/>
            </a:pPr>
            <a:r>
              <a:rPr lang="en-US" altLang="ja-JP" sz="2800" dirty="0">
                <a:solidFill>
                  <a:schemeClr val="bg1"/>
                </a:solidFill>
              </a:rPr>
              <a:t>Ricker</a:t>
            </a:r>
          </a:p>
          <a:p>
            <a:pPr marL="742950" lvl="1" indent="-285750">
              <a:spcAft>
                <a:spcPts val="600"/>
              </a:spcAft>
              <a:buFont typeface="Arial" panose="020B0604020202020204" pitchFamily="34" charset="0"/>
              <a:buChar char="•"/>
            </a:pPr>
            <a:r>
              <a:rPr kumimoji="1" lang="en-US" altLang="ja-JP" sz="2800" dirty="0">
                <a:solidFill>
                  <a:schemeClr val="bg1"/>
                </a:solidFill>
              </a:rPr>
              <a:t>Random</a:t>
            </a:r>
            <a:r>
              <a:rPr kumimoji="1" lang="ja-JP" altLang="en-US" sz="2800" dirty="0">
                <a:solidFill>
                  <a:schemeClr val="bg1"/>
                </a:solidFill>
              </a:rPr>
              <a:t> </a:t>
            </a:r>
            <a:r>
              <a:rPr kumimoji="1" lang="en-US" altLang="ja-JP" sz="2800" dirty="0">
                <a:solidFill>
                  <a:schemeClr val="bg1"/>
                </a:solidFill>
              </a:rPr>
              <a:t>walk</a:t>
            </a:r>
            <a:endParaRPr lang="en-US" altLang="ja-JP" sz="2800" dirty="0">
              <a:solidFill>
                <a:schemeClr val="bg1"/>
              </a:solidFill>
            </a:endParaRPr>
          </a:p>
          <a:p>
            <a:pPr marL="285750" indent="-285750">
              <a:spcAft>
                <a:spcPts val="600"/>
              </a:spcAft>
              <a:buFont typeface="Arial" panose="020B0604020202020204" pitchFamily="34" charset="0"/>
              <a:buChar char="•"/>
            </a:pPr>
            <a:r>
              <a:rPr lang="ja-JP" altLang="en-US" sz="2800" dirty="0">
                <a:solidFill>
                  <a:schemeClr val="bg1"/>
                </a:solidFill>
              </a:rPr>
              <a:t>チューニングの仕方は</a:t>
            </a:r>
            <a:r>
              <a:rPr lang="en-US" altLang="ja-JP" sz="2800" dirty="0">
                <a:solidFill>
                  <a:schemeClr val="bg1"/>
                </a:solidFill>
              </a:rPr>
              <a:t>VPA</a:t>
            </a:r>
            <a:r>
              <a:rPr lang="ja-JP" altLang="en-US" sz="2800" dirty="0">
                <a:solidFill>
                  <a:schemeClr val="bg1"/>
                </a:solidFill>
              </a:rPr>
              <a:t>と同様で</a:t>
            </a:r>
            <a:r>
              <a:rPr lang="en-US" altLang="ja-JP" sz="2800" dirty="0">
                <a:solidFill>
                  <a:schemeClr val="bg1"/>
                </a:solidFill>
              </a:rPr>
              <a:t>b</a:t>
            </a:r>
            <a:r>
              <a:rPr lang="ja-JP" altLang="en-US" sz="2800" dirty="0">
                <a:solidFill>
                  <a:schemeClr val="bg1"/>
                </a:solidFill>
              </a:rPr>
              <a:t>推定もできる</a:t>
            </a:r>
            <a:endParaRPr lang="en-US" altLang="ja-JP" sz="2800" dirty="0">
              <a:solidFill>
                <a:schemeClr val="bg1"/>
              </a:solidFill>
            </a:endParaRPr>
          </a:p>
          <a:p>
            <a:pPr marL="285750" indent="-285750">
              <a:spcAft>
                <a:spcPts val="600"/>
              </a:spcAft>
              <a:buFont typeface="Arial" panose="020B0604020202020204" pitchFamily="34" charset="0"/>
              <a:buChar char="•"/>
            </a:pPr>
            <a:r>
              <a:rPr lang="en-US" altLang="ja-JP" sz="2800" dirty="0">
                <a:solidFill>
                  <a:schemeClr val="bg1"/>
                </a:solidFill>
              </a:rPr>
              <a:t>CAA</a:t>
            </a:r>
            <a:r>
              <a:rPr lang="ja-JP" altLang="en-US" sz="2800" dirty="0">
                <a:solidFill>
                  <a:schemeClr val="bg1"/>
                </a:solidFill>
              </a:rPr>
              <a:t>の分散（観測誤差）・</a:t>
            </a:r>
            <a:r>
              <a:rPr lang="en-US" altLang="ja-JP" sz="2800" dirty="0">
                <a:solidFill>
                  <a:schemeClr val="bg1"/>
                </a:solidFill>
              </a:rPr>
              <a:t>FAA</a:t>
            </a:r>
            <a:r>
              <a:rPr lang="ja-JP" altLang="en-US" sz="2800" dirty="0">
                <a:solidFill>
                  <a:schemeClr val="bg1"/>
                </a:solidFill>
              </a:rPr>
              <a:t>の分散（ランダムウォークの変動の大きさ）・</a:t>
            </a:r>
            <a:r>
              <a:rPr lang="en-US" altLang="ja-JP" sz="2800" dirty="0">
                <a:solidFill>
                  <a:schemeClr val="bg1"/>
                </a:solidFill>
              </a:rPr>
              <a:t>NAA</a:t>
            </a:r>
            <a:r>
              <a:rPr lang="ja-JP" altLang="en-US" sz="2800" dirty="0">
                <a:solidFill>
                  <a:schemeClr val="bg1"/>
                </a:solidFill>
              </a:rPr>
              <a:t>の分散（過程誤差）の設定は自由に変えられる</a:t>
            </a:r>
            <a:endParaRPr lang="en-US" altLang="ja-JP" sz="2800" dirty="0">
              <a:solidFill>
                <a:schemeClr val="bg1"/>
              </a:solidFill>
            </a:endParaRPr>
          </a:p>
          <a:p>
            <a:pPr marL="285750" indent="-285750">
              <a:spcAft>
                <a:spcPts val="600"/>
              </a:spcAft>
              <a:buFont typeface="Arial" panose="020B0604020202020204" pitchFamily="34" charset="0"/>
              <a:buChar char="•"/>
            </a:pPr>
            <a:r>
              <a:rPr lang="ja-JP" altLang="en-US" sz="2800" dirty="0">
                <a:solidFill>
                  <a:schemeClr val="bg1"/>
                </a:solidFill>
              </a:rPr>
              <a:t>例えば、「</a:t>
            </a:r>
            <a:r>
              <a:rPr lang="en-US" altLang="ja-JP" sz="2800" dirty="0">
                <a:solidFill>
                  <a:schemeClr val="bg1"/>
                </a:solidFill>
              </a:rPr>
              <a:t>CAA</a:t>
            </a:r>
            <a:r>
              <a:rPr lang="ja-JP" altLang="en-US" sz="2800" dirty="0">
                <a:solidFill>
                  <a:schemeClr val="bg1"/>
                </a:solidFill>
              </a:rPr>
              <a:t>の誤差は若齢・高齢の方が大きい」とか、「個体数の誤差は加入年齢で大きい」とかを設定できる</a:t>
            </a:r>
            <a:endParaRPr lang="en-US" altLang="ja-JP" sz="2800" dirty="0">
              <a:solidFill>
                <a:schemeClr val="bg1"/>
              </a:solidFill>
            </a:endParaRPr>
          </a:p>
          <a:p>
            <a:pPr marL="285750" indent="-285750">
              <a:spcAft>
                <a:spcPts val="600"/>
              </a:spcAft>
              <a:buFont typeface="Arial" panose="020B0604020202020204" pitchFamily="34" charset="0"/>
              <a:buChar char="•"/>
            </a:pPr>
            <a:r>
              <a:rPr lang="ja-JP" altLang="en-US" sz="2800" dirty="0">
                <a:solidFill>
                  <a:schemeClr val="bg1"/>
                </a:solidFill>
              </a:rPr>
              <a:t>複雑にしすぎたり、データの性質と合わないと（？）収束しない（ヘッセ行列の対角成分が正にならない）</a:t>
            </a:r>
            <a:endParaRPr lang="en-US" altLang="ja-JP" sz="2800" dirty="0">
              <a:solidFill>
                <a:schemeClr val="bg1"/>
              </a:solidFill>
            </a:endParaRPr>
          </a:p>
        </p:txBody>
      </p:sp>
      <p:sp>
        <p:nvSpPr>
          <p:cNvPr id="5" name="テキスト ボックス 4">
            <a:extLst>
              <a:ext uri="{FF2B5EF4-FFF2-40B4-BE49-F238E27FC236}">
                <a16:creationId xmlns:a16="http://schemas.microsoft.com/office/drawing/2014/main" id="{4B96C8A5-3361-42F9-876D-B374769CD8A5}"/>
              </a:ext>
            </a:extLst>
          </p:cNvPr>
          <p:cNvSpPr txBox="1"/>
          <p:nvPr/>
        </p:nvSpPr>
        <p:spPr>
          <a:xfrm>
            <a:off x="4936934" y="1481309"/>
            <a:ext cx="4580100" cy="461665"/>
          </a:xfrm>
          <a:prstGeom prst="rect">
            <a:avLst/>
          </a:prstGeom>
          <a:noFill/>
        </p:spPr>
        <p:txBody>
          <a:bodyPr wrap="none" rtlCol="0">
            <a:spAutoFit/>
          </a:bodyPr>
          <a:lstStyle/>
          <a:p>
            <a:r>
              <a:rPr lang="en-US" altLang="ja-JP" sz="2400" dirty="0">
                <a:solidFill>
                  <a:srgbClr val="FFFFCC"/>
                </a:solidFill>
              </a:rPr>
              <a:t>Hockey-stick</a:t>
            </a:r>
            <a:r>
              <a:rPr lang="ja-JP" altLang="en-US" sz="2400" dirty="0">
                <a:solidFill>
                  <a:srgbClr val="FFFFCC"/>
                </a:solidFill>
              </a:rPr>
              <a:t>は試行錯誤中</a:t>
            </a:r>
            <a:r>
              <a:rPr lang="en-US" altLang="ja-JP" sz="2400" dirty="0">
                <a:solidFill>
                  <a:srgbClr val="FFFFCC"/>
                </a:solidFill>
              </a:rPr>
              <a:t>...</a:t>
            </a:r>
            <a:endParaRPr kumimoji="1" lang="ja-JP" altLang="en-US" sz="2400" dirty="0">
              <a:solidFill>
                <a:srgbClr val="FFFFCC"/>
              </a:solidFill>
            </a:endParaRPr>
          </a:p>
        </p:txBody>
      </p:sp>
    </p:spTree>
    <p:extLst>
      <p:ext uri="{BB962C8B-B14F-4D97-AF65-F5344CB8AC3E}">
        <p14:creationId xmlns:p14="http://schemas.microsoft.com/office/powerpoint/2010/main" val="266163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46311-E754-4160-AC3A-C9A3AD61D90E}"/>
              </a:ext>
            </a:extLst>
          </p:cNvPr>
          <p:cNvSpPr txBox="1">
            <a:spLocks/>
          </p:cNvSpPr>
          <p:nvPr/>
        </p:nvSpPr>
        <p:spPr>
          <a:xfrm>
            <a:off x="838200" y="365126"/>
            <a:ext cx="10515600" cy="94267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err="1">
                <a:solidFill>
                  <a:schemeClr val="bg1"/>
                </a:solidFill>
              </a:rPr>
              <a:t>rsam</a:t>
            </a:r>
            <a:r>
              <a:rPr lang="ja-JP" altLang="en-US" dirty="0">
                <a:solidFill>
                  <a:schemeClr val="bg1"/>
                </a:solidFill>
              </a:rPr>
              <a:t>コード</a:t>
            </a:r>
          </a:p>
        </p:txBody>
      </p:sp>
      <p:sp>
        <p:nvSpPr>
          <p:cNvPr id="3" name="正方形/長方形 2">
            <a:extLst>
              <a:ext uri="{FF2B5EF4-FFF2-40B4-BE49-F238E27FC236}">
                <a16:creationId xmlns:a16="http://schemas.microsoft.com/office/drawing/2014/main" id="{22710C0A-78EC-4AFD-8987-4D92055C3663}"/>
              </a:ext>
            </a:extLst>
          </p:cNvPr>
          <p:cNvSpPr/>
          <p:nvPr/>
        </p:nvSpPr>
        <p:spPr>
          <a:xfrm>
            <a:off x="710609" y="1222856"/>
            <a:ext cx="11123428" cy="5509200"/>
          </a:xfrm>
          <a:prstGeom prst="rect">
            <a:avLst/>
          </a:prstGeom>
          <a:solidFill>
            <a:schemeClr val="bg1"/>
          </a:solidFill>
        </p:spPr>
        <p:txBody>
          <a:bodyPr wrap="square">
            <a:spAutoFit/>
          </a:bodyPr>
          <a:lstStyle/>
          <a:p>
            <a:r>
              <a:rPr lang="en-US" altLang="ja-JP" sz="2200" dirty="0" err="1"/>
              <a:t>sam_base</a:t>
            </a:r>
            <a:r>
              <a:rPr lang="en-US" altLang="ja-JP" sz="2200" dirty="0"/>
              <a:t> &lt;- </a:t>
            </a:r>
            <a:r>
              <a:rPr lang="en-US" altLang="ja-JP" sz="2200" dirty="0" err="1"/>
              <a:t>sam</a:t>
            </a:r>
            <a:r>
              <a:rPr lang="en-US" altLang="ja-JP" sz="2200" dirty="0"/>
              <a:t>(</a:t>
            </a:r>
            <a:r>
              <a:rPr lang="en-US" altLang="ja-JP" sz="2200" dirty="0" err="1"/>
              <a:t>dat</a:t>
            </a:r>
            <a:r>
              <a:rPr lang="en-US" altLang="ja-JP" sz="2200" dirty="0"/>
              <a:t>, #</a:t>
            </a:r>
            <a:r>
              <a:rPr lang="en-US" altLang="ja-JP" sz="2200" dirty="0" err="1"/>
              <a:t>rvpa</a:t>
            </a:r>
            <a:r>
              <a:rPr lang="ja-JP" altLang="en-US" sz="2200" dirty="0"/>
              <a:t>と同じデータ</a:t>
            </a:r>
          </a:p>
          <a:p>
            <a:r>
              <a:rPr lang="ja-JP" altLang="en-US" sz="2200" dirty="0"/>
              <a:t>                </a:t>
            </a:r>
            <a:r>
              <a:rPr lang="en-US" altLang="ja-JP" sz="2200" dirty="0" err="1"/>
              <a:t>last.catch.zero</a:t>
            </a:r>
            <a:r>
              <a:rPr lang="en-US" altLang="ja-JP" sz="2200" dirty="0"/>
              <a:t> = TRUE,</a:t>
            </a:r>
          </a:p>
          <a:p>
            <a:r>
              <a:rPr lang="en-US" altLang="ja-JP" sz="2200" dirty="0"/>
              <a:t>                </a:t>
            </a:r>
            <a:r>
              <a:rPr lang="en-US" altLang="ja-JP" sz="2200" dirty="0" err="1"/>
              <a:t>abund</a:t>
            </a:r>
            <a:r>
              <a:rPr lang="en-US" altLang="ja-JP" sz="2200" dirty="0"/>
              <a:t> = c("N","N","SSB","SSB"),</a:t>
            </a:r>
          </a:p>
          <a:p>
            <a:r>
              <a:rPr lang="en-US" altLang="ja-JP" sz="2200" dirty="0"/>
              <a:t>                cpp.file.name = "jsam9",</a:t>
            </a:r>
          </a:p>
          <a:p>
            <a:r>
              <a:rPr lang="en-US" altLang="ja-JP" sz="2200" dirty="0"/>
              <a:t>                </a:t>
            </a:r>
            <a:r>
              <a:rPr lang="en-US" altLang="ja-JP" sz="2200" dirty="0" err="1"/>
              <a:t>index.age</a:t>
            </a:r>
            <a:r>
              <a:rPr lang="en-US" altLang="ja-JP" sz="2200" dirty="0"/>
              <a:t>=c(0,0,0,0),</a:t>
            </a:r>
          </a:p>
          <a:p>
            <a:r>
              <a:rPr lang="en-US" altLang="ja-JP" sz="2200" dirty="0"/>
              <a:t>                </a:t>
            </a:r>
            <a:r>
              <a:rPr lang="en-US" altLang="ja-JP" sz="2200" dirty="0" err="1"/>
              <a:t>b.est</a:t>
            </a:r>
            <a:r>
              <a:rPr lang="en-US" altLang="ja-JP" sz="2200" dirty="0"/>
              <a:t>=TRUE,</a:t>
            </a:r>
          </a:p>
          <a:p>
            <a:r>
              <a:rPr lang="en-US" altLang="ja-JP" sz="2200" dirty="0"/>
              <a:t>                </a:t>
            </a:r>
            <a:r>
              <a:rPr lang="en-US" altLang="ja-JP" sz="2200" dirty="0" err="1"/>
              <a:t>b.fix</a:t>
            </a:r>
            <a:r>
              <a:rPr lang="en-US" altLang="ja-JP" sz="2200" dirty="0"/>
              <a:t>=c(NA,NA,1,1),</a:t>
            </a:r>
          </a:p>
          <a:p>
            <a:r>
              <a:rPr lang="en-US" altLang="ja-JP" sz="2200" dirty="0"/>
              <a:t>                SR = "BH",</a:t>
            </a:r>
          </a:p>
          <a:p>
            <a:r>
              <a:rPr lang="en-US" altLang="ja-JP" sz="2200" dirty="0"/>
              <a:t>                </a:t>
            </a:r>
            <a:r>
              <a:rPr lang="en-US" altLang="ja-JP" sz="2200" dirty="0" err="1"/>
              <a:t>varC</a:t>
            </a:r>
            <a:r>
              <a:rPr lang="en-US" altLang="ja-JP" sz="2200" dirty="0"/>
              <a:t> = c(0,1,2,2,3,4,4),</a:t>
            </a:r>
          </a:p>
          <a:p>
            <a:r>
              <a:rPr lang="en-US" altLang="ja-JP" sz="2200" dirty="0"/>
              <a:t>                </a:t>
            </a:r>
            <a:r>
              <a:rPr lang="en-US" altLang="ja-JP" sz="2200" dirty="0" err="1"/>
              <a:t>varF</a:t>
            </a:r>
            <a:r>
              <a:rPr lang="en-US" altLang="ja-JP" sz="2200" dirty="0"/>
              <a:t> = c(0,0,1,1,1,1,1),</a:t>
            </a:r>
          </a:p>
          <a:p>
            <a:r>
              <a:rPr lang="en-US" altLang="ja-JP" sz="2200" dirty="0"/>
              <a:t>                </a:t>
            </a:r>
            <a:r>
              <a:rPr lang="en-US" altLang="ja-JP" sz="2200" dirty="0" err="1"/>
              <a:t>varN</a:t>
            </a:r>
            <a:r>
              <a:rPr lang="en-US" altLang="ja-JP" sz="2200" dirty="0"/>
              <a:t> = c(0,1,1,1,1,1,1),</a:t>
            </a:r>
          </a:p>
          <a:p>
            <a:r>
              <a:rPr lang="en-US" altLang="ja-JP" sz="2200" dirty="0"/>
              <a:t>                </a:t>
            </a:r>
            <a:r>
              <a:rPr lang="en-US" altLang="ja-JP" sz="2200" dirty="0" err="1"/>
              <a:t>varN.fix</a:t>
            </a:r>
            <a:r>
              <a:rPr lang="en-US" altLang="ja-JP" sz="2200" dirty="0"/>
              <a:t>=c(NA,1e-4), </a:t>
            </a:r>
          </a:p>
          <a:p>
            <a:r>
              <a:rPr lang="en-US" altLang="ja-JP" sz="2200" dirty="0"/>
              <a:t>                </a:t>
            </a:r>
            <a:r>
              <a:rPr lang="en-US" altLang="ja-JP" sz="2200" dirty="0" err="1"/>
              <a:t>rho.mode</a:t>
            </a:r>
            <a:r>
              <a:rPr lang="en-US" altLang="ja-JP" sz="2200" dirty="0"/>
              <a:t>=3,</a:t>
            </a:r>
          </a:p>
          <a:p>
            <a:r>
              <a:rPr lang="en-US" altLang="ja-JP" sz="2200" dirty="0"/>
              <a:t>                </a:t>
            </a:r>
            <a:r>
              <a:rPr lang="en-US" altLang="ja-JP" sz="2200" dirty="0" err="1"/>
              <a:t>bias.correct</a:t>
            </a:r>
            <a:r>
              <a:rPr lang="en-US" altLang="ja-JP" sz="2200" dirty="0"/>
              <a:t> = TRUE,</a:t>
            </a:r>
          </a:p>
          <a:p>
            <a:r>
              <a:rPr lang="en-US" altLang="ja-JP" sz="2200" dirty="0"/>
              <a:t>                </a:t>
            </a:r>
            <a:r>
              <a:rPr lang="en-US" altLang="ja-JP" sz="2200" dirty="0" err="1"/>
              <a:t>get.random.vcov</a:t>
            </a:r>
            <a:r>
              <a:rPr lang="en-US" altLang="ja-JP" sz="2200" dirty="0"/>
              <a:t> = FALSE</a:t>
            </a:r>
          </a:p>
          <a:p>
            <a:r>
              <a:rPr lang="en-US" altLang="ja-JP" sz="2200" dirty="0"/>
              <a:t>)</a:t>
            </a:r>
            <a:endParaRPr lang="ja-JP" altLang="en-US" sz="2200" dirty="0"/>
          </a:p>
        </p:txBody>
      </p:sp>
      <p:sp>
        <p:nvSpPr>
          <p:cNvPr id="4" name="テキスト ボックス 3">
            <a:extLst>
              <a:ext uri="{FF2B5EF4-FFF2-40B4-BE49-F238E27FC236}">
                <a16:creationId xmlns:a16="http://schemas.microsoft.com/office/drawing/2014/main" id="{C253D7C8-2740-47DC-9339-C6829273A068}"/>
              </a:ext>
            </a:extLst>
          </p:cNvPr>
          <p:cNvSpPr txBox="1"/>
          <p:nvPr/>
        </p:nvSpPr>
        <p:spPr>
          <a:xfrm>
            <a:off x="8275557" y="1703870"/>
            <a:ext cx="3326552" cy="461665"/>
          </a:xfrm>
          <a:prstGeom prst="rect">
            <a:avLst/>
          </a:prstGeom>
          <a:noFill/>
        </p:spPr>
        <p:txBody>
          <a:bodyPr wrap="none" rtlCol="0">
            <a:spAutoFit/>
          </a:bodyPr>
          <a:lstStyle/>
          <a:p>
            <a:r>
              <a:rPr lang="en-US" altLang="ja-JP" sz="2400" dirty="0" err="1">
                <a:solidFill>
                  <a:srgbClr val="0000FF"/>
                </a:solidFill>
              </a:rPr>
              <a:t>rvpa</a:t>
            </a:r>
            <a:r>
              <a:rPr lang="ja-JP" altLang="en-US" sz="2400" dirty="0">
                <a:solidFill>
                  <a:srgbClr val="0000FF"/>
                </a:solidFill>
              </a:rPr>
              <a:t>となるべく同じに</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BCB815F2-21FF-459F-9234-C0146FEB2860}"/>
              </a:ext>
            </a:extLst>
          </p:cNvPr>
          <p:cNvSpPr txBox="1"/>
          <p:nvPr/>
        </p:nvSpPr>
        <p:spPr>
          <a:xfrm>
            <a:off x="6641687" y="2967335"/>
            <a:ext cx="970137" cy="461665"/>
          </a:xfrm>
          <a:prstGeom prst="rect">
            <a:avLst/>
          </a:prstGeom>
          <a:noFill/>
        </p:spPr>
        <p:txBody>
          <a:bodyPr wrap="none" rtlCol="0">
            <a:spAutoFit/>
          </a:bodyPr>
          <a:lstStyle/>
          <a:p>
            <a:r>
              <a:rPr lang="en-US" altLang="ja-JP" sz="2400" dirty="0">
                <a:solidFill>
                  <a:srgbClr val="0000FF"/>
                </a:solidFill>
              </a:rPr>
              <a:t>b</a:t>
            </a:r>
            <a:r>
              <a:rPr lang="ja-JP" altLang="en-US" sz="2400" dirty="0">
                <a:solidFill>
                  <a:srgbClr val="0000FF"/>
                </a:solidFill>
              </a:rPr>
              <a:t>推定</a:t>
            </a:r>
            <a:endParaRPr kumimoji="1" lang="ja-JP" altLang="en-US" sz="2400" dirty="0">
              <a:solidFill>
                <a:srgbClr val="0000FF"/>
              </a:solidFill>
            </a:endParaRPr>
          </a:p>
        </p:txBody>
      </p:sp>
      <p:sp>
        <p:nvSpPr>
          <p:cNvPr id="6" name="テキスト ボックス 5">
            <a:extLst>
              <a:ext uri="{FF2B5EF4-FFF2-40B4-BE49-F238E27FC236}">
                <a16:creationId xmlns:a16="http://schemas.microsoft.com/office/drawing/2014/main" id="{BDFC317B-E24D-438A-81C5-7777AD3EA845}"/>
              </a:ext>
            </a:extLst>
          </p:cNvPr>
          <p:cNvSpPr txBox="1"/>
          <p:nvPr/>
        </p:nvSpPr>
        <p:spPr>
          <a:xfrm>
            <a:off x="6641687" y="3515791"/>
            <a:ext cx="3762568" cy="461665"/>
          </a:xfrm>
          <a:prstGeom prst="rect">
            <a:avLst/>
          </a:prstGeom>
          <a:noFill/>
        </p:spPr>
        <p:txBody>
          <a:bodyPr wrap="none" rtlCol="0">
            <a:spAutoFit/>
          </a:bodyPr>
          <a:lstStyle/>
          <a:p>
            <a:r>
              <a:rPr lang="ja-JP" altLang="en-US" sz="2400" dirty="0">
                <a:solidFill>
                  <a:srgbClr val="0000FF"/>
                </a:solidFill>
              </a:rPr>
              <a:t>再生産関係 </a:t>
            </a:r>
            <a:r>
              <a:rPr lang="en-US" altLang="ja-JP" sz="2400" dirty="0">
                <a:solidFill>
                  <a:srgbClr val="0000FF"/>
                </a:solidFill>
              </a:rPr>
              <a:t>(BH/RI/ RW)</a:t>
            </a:r>
            <a:endParaRPr kumimoji="1" lang="ja-JP" altLang="en-US" sz="2400" dirty="0">
              <a:solidFill>
                <a:srgbClr val="0000FF"/>
              </a:solidFill>
            </a:endParaRPr>
          </a:p>
        </p:txBody>
      </p:sp>
      <p:sp>
        <p:nvSpPr>
          <p:cNvPr id="7" name="テキスト ボックス 6">
            <a:extLst>
              <a:ext uri="{FF2B5EF4-FFF2-40B4-BE49-F238E27FC236}">
                <a16:creationId xmlns:a16="http://schemas.microsoft.com/office/drawing/2014/main" id="{DB2A3FA2-99A3-43BC-8252-CC8C31EB3E4F}"/>
              </a:ext>
            </a:extLst>
          </p:cNvPr>
          <p:cNvSpPr txBox="1"/>
          <p:nvPr/>
        </p:nvSpPr>
        <p:spPr>
          <a:xfrm>
            <a:off x="7590571" y="4252521"/>
            <a:ext cx="1723549" cy="461665"/>
          </a:xfrm>
          <a:prstGeom prst="rect">
            <a:avLst/>
          </a:prstGeom>
          <a:noFill/>
        </p:spPr>
        <p:txBody>
          <a:bodyPr wrap="none" rtlCol="0">
            <a:spAutoFit/>
          </a:bodyPr>
          <a:lstStyle/>
          <a:p>
            <a:r>
              <a:rPr lang="ja-JP" altLang="en-US" sz="2400" dirty="0">
                <a:solidFill>
                  <a:srgbClr val="0000FF"/>
                </a:solidFill>
              </a:rPr>
              <a:t>分散の設定</a:t>
            </a:r>
            <a:endParaRPr kumimoji="1" lang="ja-JP" altLang="en-US" sz="2400" dirty="0">
              <a:solidFill>
                <a:srgbClr val="0000FF"/>
              </a:solidFill>
            </a:endParaRPr>
          </a:p>
        </p:txBody>
      </p:sp>
      <p:sp>
        <p:nvSpPr>
          <p:cNvPr id="8" name="右中かっこ 7">
            <a:extLst>
              <a:ext uri="{FF2B5EF4-FFF2-40B4-BE49-F238E27FC236}">
                <a16:creationId xmlns:a16="http://schemas.microsoft.com/office/drawing/2014/main" id="{7466601C-36EE-4B7A-8585-7A5EEBAD6280}"/>
              </a:ext>
            </a:extLst>
          </p:cNvPr>
          <p:cNvSpPr/>
          <p:nvPr/>
        </p:nvSpPr>
        <p:spPr>
          <a:xfrm>
            <a:off x="6943060" y="3977457"/>
            <a:ext cx="360963" cy="1009214"/>
          </a:xfrm>
          <a:prstGeom prst="rightBrace">
            <a:avLst>
              <a:gd name="adj1" fmla="val 28574"/>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00FF"/>
              </a:solidFill>
            </a:endParaRPr>
          </a:p>
        </p:txBody>
      </p:sp>
    </p:spTree>
    <p:extLst>
      <p:ext uri="{BB962C8B-B14F-4D97-AF65-F5344CB8AC3E}">
        <p14:creationId xmlns:p14="http://schemas.microsoft.com/office/powerpoint/2010/main" val="362893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FD4C033-D839-44B0-BCC5-E705AECDAF7C}"/>
              </a:ext>
            </a:extLst>
          </p:cNvPr>
          <p:cNvSpPr>
            <a:spLocks noGrp="1"/>
          </p:cNvSpPr>
          <p:nvPr>
            <p:ph type="sldNum" sz="quarter" idx="12"/>
          </p:nvPr>
        </p:nvSpPr>
        <p:spPr/>
        <p:txBody>
          <a:bodyPr/>
          <a:lstStyle/>
          <a:p>
            <a:pPr defTabSz="457200"/>
            <a:fld id="{A4258E76-4E1E-4093-A273-F31ABDEB9FFB}" type="slidenum">
              <a:rPr lang="ja-JP" altLang="en-US">
                <a:solidFill>
                  <a:prstClr val="black">
                    <a:tint val="75000"/>
                  </a:prstClr>
                </a:solidFill>
                <a:latin typeface="Consolas"/>
                <a:ea typeface="HG丸ｺﾞｼｯｸM-PRO"/>
              </a:rPr>
              <a:pPr defTabSz="457200"/>
              <a:t>44</a:t>
            </a:fld>
            <a:endParaRPr lang="ja-JP" altLang="en-US">
              <a:solidFill>
                <a:prstClr val="black">
                  <a:tint val="75000"/>
                </a:prstClr>
              </a:solidFill>
              <a:latin typeface="Consolas"/>
              <a:ea typeface="HG丸ｺﾞｼｯｸM-PRO"/>
            </a:endParaRPr>
          </a:p>
        </p:txBody>
      </p:sp>
      <p:graphicFrame>
        <p:nvGraphicFramePr>
          <p:cNvPr id="4" name="表 3">
            <a:extLst>
              <a:ext uri="{FF2B5EF4-FFF2-40B4-BE49-F238E27FC236}">
                <a16:creationId xmlns:a16="http://schemas.microsoft.com/office/drawing/2014/main" id="{729EBF6A-B840-49C4-9E97-A5A70F6EE795}"/>
              </a:ext>
            </a:extLst>
          </p:cNvPr>
          <p:cNvGraphicFramePr>
            <a:graphicFrameLocks noGrp="1"/>
          </p:cNvGraphicFramePr>
          <p:nvPr>
            <p:extLst>
              <p:ext uri="{D42A27DB-BD31-4B8C-83A1-F6EECF244321}">
                <p14:modId xmlns:p14="http://schemas.microsoft.com/office/powerpoint/2010/main" val="4180485594"/>
              </p:ext>
            </p:extLst>
          </p:nvPr>
        </p:nvGraphicFramePr>
        <p:xfrm>
          <a:off x="1816430" y="1228299"/>
          <a:ext cx="8644203" cy="5493178"/>
        </p:xfrm>
        <a:graphic>
          <a:graphicData uri="http://schemas.openxmlformats.org/drawingml/2006/table">
            <a:tbl>
              <a:tblPr firstRow="1" firstCol="1" bandRow="1">
                <a:tableStyleId>{5C22544A-7EE6-4342-B048-85BDC9FD1C3A}</a:tableStyleId>
              </a:tblPr>
              <a:tblGrid>
                <a:gridCol w="2881401">
                  <a:extLst>
                    <a:ext uri="{9D8B030D-6E8A-4147-A177-3AD203B41FA5}">
                      <a16:colId xmlns:a16="http://schemas.microsoft.com/office/drawing/2014/main" val="3593144171"/>
                    </a:ext>
                  </a:extLst>
                </a:gridCol>
                <a:gridCol w="2881401">
                  <a:extLst>
                    <a:ext uri="{9D8B030D-6E8A-4147-A177-3AD203B41FA5}">
                      <a16:colId xmlns:a16="http://schemas.microsoft.com/office/drawing/2014/main" val="1222514944"/>
                    </a:ext>
                  </a:extLst>
                </a:gridCol>
                <a:gridCol w="2881401">
                  <a:extLst>
                    <a:ext uri="{9D8B030D-6E8A-4147-A177-3AD203B41FA5}">
                      <a16:colId xmlns:a16="http://schemas.microsoft.com/office/drawing/2014/main" val="573323956"/>
                    </a:ext>
                  </a:extLst>
                </a:gridCol>
              </a:tblGrid>
              <a:tr h="620276">
                <a:tc>
                  <a:txBody>
                    <a:bodyPr/>
                    <a:lstStyle/>
                    <a:p>
                      <a:pPr algn="ctr"/>
                      <a:endParaRPr kumimoji="1" lang="ja-JP" altLang="en-US" sz="2400" dirty="0">
                        <a:solidFill>
                          <a:schemeClr val="tx1"/>
                        </a:solidFill>
                      </a:endParaRPr>
                    </a:p>
                  </a:txBody>
                  <a:tcPr anchor="ctr"/>
                </a:tc>
                <a:tc>
                  <a:txBody>
                    <a:bodyPr/>
                    <a:lstStyle/>
                    <a:p>
                      <a:pPr algn="ctr"/>
                      <a:r>
                        <a:rPr kumimoji="1" lang="en-US" altLang="ja-JP" sz="2400" dirty="0">
                          <a:solidFill>
                            <a:schemeClr val="tx1"/>
                          </a:solidFill>
                        </a:rPr>
                        <a:t>VPA</a:t>
                      </a:r>
                    </a:p>
                  </a:txBody>
                  <a:tcPr anchor="ctr"/>
                </a:tc>
                <a:tc>
                  <a:txBody>
                    <a:bodyPr/>
                    <a:lstStyle/>
                    <a:p>
                      <a:pPr algn="ctr"/>
                      <a:r>
                        <a:rPr kumimoji="1" lang="en-US" altLang="ja-JP" sz="2400" dirty="0">
                          <a:solidFill>
                            <a:schemeClr val="tx1"/>
                          </a:solidFill>
                        </a:rPr>
                        <a:t>SAM</a:t>
                      </a:r>
                      <a:endParaRPr kumimoji="1" lang="ja-JP" altLang="en-US" sz="2400" dirty="0">
                        <a:solidFill>
                          <a:schemeClr val="tx1"/>
                        </a:solidFill>
                      </a:endParaRPr>
                    </a:p>
                  </a:txBody>
                  <a:tcPr anchor="ctr"/>
                </a:tc>
                <a:extLst>
                  <a:ext uri="{0D108BD9-81ED-4DB2-BD59-A6C34878D82A}">
                    <a16:rowId xmlns:a16="http://schemas.microsoft.com/office/drawing/2014/main" val="1813982812"/>
                  </a:ext>
                </a:extLst>
              </a:tr>
              <a:tr h="620276">
                <a:tc>
                  <a:txBody>
                    <a:bodyPr/>
                    <a:lstStyle/>
                    <a:p>
                      <a:pPr algn="ctr"/>
                      <a:r>
                        <a:rPr kumimoji="1" lang="ja-JP" altLang="en-US" sz="2400" dirty="0">
                          <a:solidFill>
                            <a:schemeClr val="tx1"/>
                          </a:solidFill>
                        </a:rPr>
                        <a:t>計算方法</a:t>
                      </a:r>
                    </a:p>
                  </a:txBody>
                  <a:tcPr anchor="ctr"/>
                </a:tc>
                <a:tc>
                  <a:txBody>
                    <a:bodyPr/>
                    <a:lstStyle/>
                    <a:p>
                      <a:pPr algn="ctr"/>
                      <a:r>
                        <a:rPr kumimoji="1" lang="ja-JP" altLang="en-US" sz="2400" dirty="0">
                          <a:solidFill>
                            <a:schemeClr val="tx1"/>
                          </a:solidFill>
                        </a:rPr>
                        <a:t>後ろ向き</a:t>
                      </a:r>
                    </a:p>
                  </a:txBody>
                  <a:tcPr anchor="ctr"/>
                </a:tc>
                <a:tc>
                  <a:txBody>
                    <a:bodyPr/>
                    <a:lstStyle/>
                    <a:p>
                      <a:pPr algn="ctr"/>
                      <a:r>
                        <a:rPr kumimoji="1" lang="ja-JP" altLang="en-US" sz="2400" dirty="0">
                          <a:solidFill>
                            <a:schemeClr val="tx1"/>
                          </a:solidFill>
                        </a:rPr>
                        <a:t>前向き</a:t>
                      </a:r>
                    </a:p>
                  </a:txBody>
                  <a:tcPr anchor="ctr"/>
                </a:tc>
                <a:extLst>
                  <a:ext uri="{0D108BD9-81ED-4DB2-BD59-A6C34878D82A}">
                    <a16:rowId xmlns:a16="http://schemas.microsoft.com/office/drawing/2014/main" val="2016966440"/>
                  </a:ext>
                </a:extLst>
              </a:tr>
              <a:tr h="620276">
                <a:tc>
                  <a:txBody>
                    <a:bodyPr/>
                    <a:lstStyle/>
                    <a:p>
                      <a:pPr algn="ctr"/>
                      <a:r>
                        <a:rPr kumimoji="1" lang="ja-JP" altLang="en-US" sz="2400" dirty="0">
                          <a:solidFill>
                            <a:schemeClr val="tx1"/>
                          </a:solidFill>
                        </a:rPr>
                        <a:t>年齢別漁獲尾数</a:t>
                      </a:r>
                    </a:p>
                  </a:txBody>
                  <a:tcPr anchor="ctr"/>
                </a:tc>
                <a:tc>
                  <a:txBody>
                    <a:bodyPr/>
                    <a:lstStyle/>
                    <a:p>
                      <a:pPr algn="ctr"/>
                      <a:r>
                        <a:rPr kumimoji="1" lang="ja-JP" altLang="en-US" sz="2400" dirty="0">
                          <a:solidFill>
                            <a:schemeClr val="tx1"/>
                          </a:solidFill>
                        </a:rPr>
                        <a:t>正確と仮定</a:t>
                      </a:r>
                    </a:p>
                  </a:txBody>
                  <a:tcPr anchor="ctr"/>
                </a:tc>
                <a:tc>
                  <a:txBody>
                    <a:bodyPr/>
                    <a:lstStyle/>
                    <a:p>
                      <a:pPr algn="ctr"/>
                      <a:r>
                        <a:rPr kumimoji="1" lang="ja-JP" altLang="en-US" sz="2400" dirty="0">
                          <a:solidFill>
                            <a:schemeClr val="tx1"/>
                          </a:solidFill>
                        </a:rPr>
                        <a:t>観察誤差を推定</a:t>
                      </a:r>
                    </a:p>
                  </a:txBody>
                  <a:tcPr anchor="ctr"/>
                </a:tc>
                <a:extLst>
                  <a:ext uri="{0D108BD9-81ED-4DB2-BD59-A6C34878D82A}">
                    <a16:rowId xmlns:a16="http://schemas.microsoft.com/office/drawing/2014/main" val="1816481553"/>
                  </a:ext>
                </a:extLst>
              </a:tr>
              <a:tr h="620276">
                <a:tc>
                  <a:txBody>
                    <a:bodyPr/>
                    <a:lstStyle/>
                    <a:p>
                      <a:pPr algn="ctr"/>
                      <a:r>
                        <a:rPr kumimoji="1" lang="ja-JP" altLang="en-US" sz="2400" dirty="0">
                          <a:solidFill>
                            <a:schemeClr val="tx1"/>
                          </a:solidFill>
                        </a:rPr>
                        <a:t>再生産関係</a:t>
                      </a:r>
                    </a:p>
                  </a:txBody>
                  <a:tcPr anchor="ctr"/>
                </a:tc>
                <a:tc>
                  <a:txBody>
                    <a:bodyPr/>
                    <a:lstStyle/>
                    <a:p>
                      <a:pPr algn="ctr"/>
                      <a:r>
                        <a:rPr kumimoji="1" lang="ja-JP" altLang="en-US" sz="2400" dirty="0">
                          <a:solidFill>
                            <a:schemeClr val="tx1"/>
                          </a:solidFill>
                        </a:rPr>
                        <a:t>推定せず</a:t>
                      </a:r>
                    </a:p>
                  </a:txBody>
                  <a:tcPr anchor="ctr"/>
                </a:tc>
                <a:tc>
                  <a:txBody>
                    <a:bodyPr/>
                    <a:lstStyle/>
                    <a:p>
                      <a:pPr algn="ctr"/>
                      <a:r>
                        <a:rPr kumimoji="1" lang="ja-JP" altLang="en-US" sz="2400" dirty="0">
                          <a:solidFill>
                            <a:schemeClr val="tx1"/>
                          </a:solidFill>
                        </a:rPr>
                        <a:t>推定可</a:t>
                      </a:r>
                    </a:p>
                  </a:txBody>
                  <a:tcPr anchor="ctr"/>
                </a:tc>
                <a:extLst>
                  <a:ext uri="{0D108BD9-81ED-4DB2-BD59-A6C34878D82A}">
                    <a16:rowId xmlns:a16="http://schemas.microsoft.com/office/drawing/2014/main" val="4113461481"/>
                  </a:ext>
                </a:extLst>
              </a:tr>
              <a:tr h="885761">
                <a:tc>
                  <a:txBody>
                    <a:bodyPr/>
                    <a:lstStyle/>
                    <a:p>
                      <a:pPr algn="ctr"/>
                      <a:r>
                        <a:rPr kumimoji="1" lang="ja-JP" altLang="en-US" sz="2400" dirty="0">
                          <a:solidFill>
                            <a:schemeClr val="tx1"/>
                          </a:solidFill>
                        </a:rPr>
                        <a:t>漁獲死亡係数</a:t>
                      </a:r>
                      <a:endParaRPr kumimoji="1" lang="en-US" altLang="ja-JP" sz="2400" dirty="0">
                        <a:solidFill>
                          <a:schemeClr val="tx1"/>
                        </a:solidFill>
                      </a:endParaRPr>
                    </a:p>
                    <a:p>
                      <a:pPr algn="ctr"/>
                      <a:r>
                        <a:rPr kumimoji="1" lang="ja-JP" altLang="en-US" sz="2400" dirty="0">
                          <a:solidFill>
                            <a:schemeClr val="tx1"/>
                          </a:solidFill>
                        </a:rPr>
                        <a:t>（選択率）</a:t>
                      </a:r>
                    </a:p>
                  </a:txBody>
                  <a:tcPr anchor="ctr"/>
                </a:tc>
                <a:tc>
                  <a:txBody>
                    <a:bodyPr/>
                    <a:lstStyle/>
                    <a:p>
                      <a:pPr algn="ctr"/>
                      <a:r>
                        <a:rPr kumimoji="1" lang="ja-JP" altLang="en-US" sz="2400" dirty="0">
                          <a:solidFill>
                            <a:schemeClr val="tx1"/>
                          </a:solidFill>
                        </a:rPr>
                        <a:t>仮定なし</a:t>
                      </a:r>
                    </a:p>
                  </a:txBody>
                  <a:tcPr anchor="ctr"/>
                </a:tc>
                <a:tc>
                  <a:txBody>
                    <a:bodyPr/>
                    <a:lstStyle/>
                    <a:p>
                      <a:pPr algn="ctr"/>
                      <a:r>
                        <a:rPr kumimoji="1" lang="ja-JP" altLang="en-US" sz="2400" dirty="0">
                          <a:solidFill>
                            <a:schemeClr val="tx1"/>
                          </a:solidFill>
                        </a:rPr>
                        <a:t>ランダムウォーク</a:t>
                      </a:r>
                    </a:p>
                  </a:txBody>
                  <a:tcPr anchor="ctr"/>
                </a:tc>
                <a:extLst>
                  <a:ext uri="{0D108BD9-81ED-4DB2-BD59-A6C34878D82A}">
                    <a16:rowId xmlns:a16="http://schemas.microsoft.com/office/drawing/2014/main" val="1133172534"/>
                  </a:ext>
                </a:extLst>
              </a:tr>
              <a:tr h="620276">
                <a:tc>
                  <a:txBody>
                    <a:bodyPr/>
                    <a:lstStyle/>
                    <a:p>
                      <a:pPr algn="ctr"/>
                      <a:r>
                        <a:rPr kumimoji="1" lang="ja-JP" altLang="en-US" sz="2400" dirty="0">
                          <a:solidFill>
                            <a:schemeClr val="tx1"/>
                          </a:solidFill>
                        </a:rPr>
                        <a:t>状態変数</a:t>
                      </a:r>
                    </a:p>
                  </a:txBody>
                  <a:tcPr anchor="ctr"/>
                </a:tc>
                <a:tc>
                  <a:txBody>
                    <a:bodyPr/>
                    <a:lstStyle/>
                    <a:p>
                      <a:pPr algn="ctr"/>
                      <a:r>
                        <a:rPr kumimoji="1" lang="ja-JP" altLang="en-US" sz="2400" dirty="0">
                          <a:solidFill>
                            <a:schemeClr val="tx1"/>
                          </a:solidFill>
                        </a:rPr>
                        <a:t>固定効果</a:t>
                      </a:r>
                    </a:p>
                  </a:txBody>
                  <a:tcPr anchor="ctr"/>
                </a:tc>
                <a:tc>
                  <a:txBody>
                    <a:bodyPr/>
                    <a:lstStyle/>
                    <a:p>
                      <a:pPr algn="ctr"/>
                      <a:r>
                        <a:rPr kumimoji="1" lang="ja-JP" altLang="en-US" sz="2400" dirty="0">
                          <a:solidFill>
                            <a:schemeClr val="tx1"/>
                          </a:solidFill>
                        </a:rPr>
                        <a:t>ランダム効果</a:t>
                      </a:r>
                    </a:p>
                  </a:txBody>
                  <a:tcPr anchor="ctr"/>
                </a:tc>
                <a:extLst>
                  <a:ext uri="{0D108BD9-81ED-4DB2-BD59-A6C34878D82A}">
                    <a16:rowId xmlns:a16="http://schemas.microsoft.com/office/drawing/2014/main" val="3526451071"/>
                  </a:ext>
                </a:extLst>
              </a:tr>
              <a:tr h="620276">
                <a:tc>
                  <a:txBody>
                    <a:bodyPr/>
                    <a:lstStyle/>
                    <a:p>
                      <a:pPr algn="ctr"/>
                      <a:r>
                        <a:rPr kumimoji="1" lang="ja-JP" altLang="en-US" sz="2400" dirty="0">
                          <a:solidFill>
                            <a:schemeClr val="tx1"/>
                          </a:solidFill>
                        </a:rPr>
                        <a:t>個体群プロセス</a:t>
                      </a:r>
                    </a:p>
                  </a:txBody>
                  <a:tcPr anchor="ctr"/>
                </a:tc>
                <a:tc>
                  <a:txBody>
                    <a:bodyPr/>
                    <a:lstStyle/>
                    <a:p>
                      <a:pPr algn="ctr"/>
                      <a:r>
                        <a:rPr kumimoji="1" lang="ja-JP" altLang="en-US" sz="2400" dirty="0">
                          <a:solidFill>
                            <a:schemeClr val="tx1"/>
                          </a:solidFill>
                        </a:rPr>
                        <a:t>決定論的</a:t>
                      </a:r>
                    </a:p>
                  </a:txBody>
                  <a:tcPr anchor="ctr"/>
                </a:tc>
                <a:tc>
                  <a:txBody>
                    <a:bodyPr/>
                    <a:lstStyle/>
                    <a:p>
                      <a:pPr algn="ctr"/>
                      <a:r>
                        <a:rPr kumimoji="1" lang="ja-JP" altLang="en-US" sz="2400" dirty="0">
                          <a:solidFill>
                            <a:schemeClr val="tx1"/>
                          </a:solidFill>
                        </a:rPr>
                        <a:t>確率論的</a:t>
                      </a:r>
                    </a:p>
                  </a:txBody>
                  <a:tcPr anchor="ctr"/>
                </a:tc>
                <a:extLst>
                  <a:ext uri="{0D108BD9-81ED-4DB2-BD59-A6C34878D82A}">
                    <a16:rowId xmlns:a16="http://schemas.microsoft.com/office/drawing/2014/main" val="3269640988"/>
                  </a:ext>
                </a:extLst>
              </a:tr>
              <a:tr h="885761">
                <a:tc>
                  <a:txBody>
                    <a:bodyPr/>
                    <a:lstStyle/>
                    <a:p>
                      <a:pPr algn="ctr"/>
                      <a:r>
                        <a:rPr kumimoji="1" lang="ja-JP" altLang="en-US" sz="2400" dirty="0">
                          <a:solidFill>
                            <a:schemeClr val="tx1"/>
                          </a:solidFill>
                        </a:rPr>
                        <a:t>不確実性</a:t>
                      </a:r>
                    </a:p>
                  </a:txBody>
                  <a:tcPr anchor="ctr"/>
                </a:tc>
                <a:tc>
                  <a:txBody>
                    <a:bodyPr/>
                    <a:lstStyle/>
                    <a:p>
                      <a:pPr algn="ctr"/>
                      <a:r>
                        <a:rPr kumimoji="1" lang="ja-JP" altLang="en-US" sz="2400" dirty="0">
                          <a:solidFill>
                            <a:schemeClr val="tx1"/>
                          </a:solidFill>
                        </a:rPr>
                        <a:t>近年で大きい</a:t>
                      </a:r>
                      <a:endParaRPr kumimoji="1" lang="en-US" altLang="ja-JP" sz="2400" dirty="0">
                        <a:solidFill>
                          <a:schemeClr val="tx1"/>
                        </a:solidFill>
                      </a:endParaRPr>
                    </a:p>
                    <a:p>
                      <a:pPr algn="ctr"/>
                      <a:r>
                        <a:rPr kumimoji="1" lang="ja-JP" altLang="en-US" sz="2400" dirty="0">
                          <a:solidFill>
                            <a:schemeClr val="tx1"/>
                          </a:solidFill>
                        </a:rPr>
                        <a:t>（昔は</a:t>
                      </a:r>
                      <a:r>
                        <a:rPr kumimoji="1" lang="ja-JP" altLang="en-US" sz="2400" dirty="0" err="1">
                          <a:solidFill>
                            <a:schemeClr val="tx1"/>
                          </a:solidFill>
                        </a:rPr>
                        <a:t>無し</a:t>
                      </a:r>
                      <a:r>
                        <a:rPr kumimoji="1" lang="ja-JP" altLang="en-US" sz="2400" dirty="0">
                          <a:solidFill>
                            <a:schemeClr val="tx1"/>
                          </a:solidFill>
                        </a:rPr>
                        <a:t>）</a:t>
                      </a:r>
                    </a:p>
                  </a:txBody>
                  <a:tcPr anchor="ctr"/>
                </a:tc>
                <a:tc>
                  <a:txBody>
                    <a:bodyPr/>
                    <a:lstStyle/>
                    <a:p>
                      <a:pPr algn="ctr"/>
                      <a:r>
                        <a:rPr kumimoji="1" lang="ja-JP" altLang="en-US" sz="2400" dirty="0">
                          <a:solidFill>
                            <a:schemeClr val="tx1"/>
                          </a:solidFill>
                        </a:rPr>
                        <a:t>全期間で生じる</a:t>
                      </a:r>
                    </a:p>
                  </a:txBody>
                  <a:tcPr anchor="ctr"/>
                </a:tc>
                <a:extLst>
                  <a:ext uri="{0D108BD9-81ED-4DB2-BD59-A6C34878D82A}">
                    <a16:rowId xmlns:a16="http://schemas.microsoft.com/office/drawing/2014/main" val="1550997045"/>
                  </a:ext>
                </a:extLst>
              </a:tr>
            </a:tbl>
          </a:graphicData>
        </a:graphic>
      </p:graphicFrame>
      <p:sp>
        <p:nvSpPr>
          <p:cNvPr id="6" name="タイトル 1">
            <a:extLst>
              <a:ext uri="{FF2B5EF4-FFF2-40B4-BE49-F238E27FC236}">
                <a16:creationId xmlns:a16="http://schemas.microsoft.com/office/drawing/2014/main" id="{DB42F6BB-8F12-43C2-9FA0-F9635559AEB3}"/>
              </a:ext>
            </a:extLst>
          </p:cNvPr>
          <p:cNvSpPr txBox="1">
            <a:spLocks/>
          </p:cNvSpPr>
          <p:nvPr/>
        </p:nvSpPr>
        <p:spPr>
          <a:xfrm>
            <a:off x="838200" y="365126"/>
            <a:ext cx="10515600" cy="94267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VPA</a:t>
            </a:r>
            <a:r>
              <a:rPr lang="ja-JP" altLang="en-US" dirty="0">
                <a:solidFill>
                  <a:schemeClr val="bg1"/>
                </a:solidFill>
              </a:rPr>
              <a:t>と</a:t>
            </a:r>
            <a:r>
              <a:rPr lang="en-US" altLang="ja-JP" dirty="0">
                <a:solidFill>
                  <a:schemeClr val="bg1"/>
                </a:solidFill>
              </a:rPr>
              <a:t>SAM</a:t>
            </a:r>
            <a:r>
              <a:rPr lang="ja-JP" altLang="en-US" dirty="0">
                <a:solidFill>
                  <a:schemeClr val="bg1"/>
                </a:solidFill>
              </a:rPr>
              <a:t>の比較表</a:t>
            </a:r>
          </a:p>
        </p:txBody>
      </p:sp>
    </p:spTree>
    <p:extLst>
      <p:ext uri="{BB962C8B-B14F-4D97-AF65-F5344CB8AC3E}">
        <p14:creationId xmlns:p14="http://schemas.microsoft.com/office/powerpoint/2010/main" val="1706168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A1ED395E-3CE4-4140-92AF-1BA32DCD3798}"/>
              </a:ext>
            </a:extLst>
          </p:cNvPr>
          <p:cNvSpPr/>
          <p:nvPr/>
        </p:nvSpPr>
        <p:spPr>
          <a:xfrm>
            <a:off x="6460010" y="2042810"/>
            <a:ext cx="4176576" cy="1543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スライド番号プレースホルダー 1">
            <a:extLst>
              <a:ext uri="{FF2B5EF4-FFF2-40B4-BE49-F238E27FC236}">
                <a16:creationId xmlns:a16="http://schemas.microsoft.com/office/drawing/2014/main" id="{2BE636C9-42AE-42E5-986B-20F367CEFD8D}"/>
              </a:ext>
            </a:extLst>
          </p:cNvPr>
          <p:cNvSpPr>
            <a:spLocks noGrp="1"/>
          </p:cNvSpPr>
          <p:nvPr>
            <p:ph type="sldNum" sz="quarter" idx="12"/>
          </p:nvPr>
        </p:nvSpPr>
        <p:spPr/>
        <p:txBody>
          <a:bodyPr/>
          <a:lstStyle/>
          <a:p>
            <a:fld id="{A4258E76-4E1E-4093-A273-F31ABDEB9FFB}" type="slidenum">
              <a:rPr kumimoji="1" lang="ja-JP" altLang="en-US" smtClean="0"/>
              <a:t>45</a:t>
            </a:fld>
            <a:endParaRPr kumimoji="1" lang="ja-JP" altLang="en-US"/>
          </a:p>
        </p:txBody>
      </p:sp>
      <p:sp>
        <p:nvSpPr>
          <p:cNvPr id="3" name="タイトル 1">
            <a:extLst>
              <a:ext uri="{FF2B5EF4-FFF2-40B4-BE49-F238E27FC236}">
                <a16:creationId xmlns:a16="http://schemas.microsoft.com/office/drawing/2014/main" id="{065B8AC0-F91C-46BF-BAC9-140023B404C6}"/>
              </a:ext>
            </a:extLst>
          </p:cNvPr>
          <p:cNvSpPr txBox="1">
            <a:spLocks/>
          </p:cNvSpPr>
          <p:nvPr/>
        </p:nvSpPr>
        <p:spPr>
          <a:xfrm>
            <a:off x="1771134" y="93279"/>
            <a:ext cx="8748820" cy="1059661"/>
          </a:xfrm>
          <a:prstGeom prst="rect">
            <a:avLst/>
          </a:prstGeom>
        </p:spPr>
        <p:txBody>
          <a:bodyPr anchor="t"/>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b="1" dirty="0">
                <a:solidFill>
                  <a:schemeClr val="bg1"/>
                </a:solidFill>
                <a:latin typeface="Consolas" panose="020B0609020204030204" pitchFamily="49" charset="0"/>
                <a:ea typeface="HG丸ｺﾞｼｯｸM-PRO" panose="020F0600000000000000" pitchFamily="50" charset="-128"/>
              </a:rPr>
              <a:t>(Ridge-)VPA</a:t>
            </a:r>
            <a:r>
              <a:rPr lang="ja-JP" altLang="en-US" b="1" dirty="0">
                <a:solidFill>
                  <a:schemeClr val="bg1"/>
                </a:solidFill>
                <a:latin typeface="Consolas" panose="020B0609020204030204" pitchFamily="49" charset="0"/>
                <a:ea typeface="HG丸ｺﾞｼｯｸM-PRO" panose="020F0600000000000000" pitchFamily="50" charset="-128"/>
              </a:rPr>
              <a:t> </a:t>
            </a:r>
            <a:r>
              <a:rPr lang="en-US" altLang="ja-JP" b="1" dirty="0">
                <a:solidFill>
                  <a:schemeClr val="bg1"/>
                </a:solidFill>
                <a:latin typeface="Consolas" panose="020B0609020204030204" pitchFamily="49" charset="0"/>
                <a:ea typeface="HG丸ｺﾞｼｯｸM-PRO" panose="020F0600000000000000" pitchFamily="50" charset="-128"/>
              </a:rPr>
              <a:t>vs</a:t>
            </a:r>
            <a:r>
              <a:rPr lang="ja-JP" altLang="en-US" b="1" dirty="0">
                <a:solidFill>
                  <a:schemeClr val="bg1"/>
                </a:solidFill>
                <a:latin typeface="Consolas" panose="020B0609020204030204" pitchFamily="49" charset="0"/>
                <a:ea typeface="HG丸ｺﾞｼｯｸM-PRO" panose="020F0600000000000000" pitchFamily="50" charset="-128"/>
              </a:rPr>
              <a:t> </a:t>
            </a:r>
            <a:r>
              <a:rPr lang="en-US" altLang="ja-JP" b="1" dirty="0">
                <a:solidFill>
                  <a:schemeClr val="bg1"/>
                </a:solidFill>
                <a:latin typeface="Consolas" panose="020B0609020204030204" pitchFamily="49" charset="0"/>
                <a:ea typeface="HG丸ｺﾞｼｯｸM-PRO" panose="020F0600000000000000" pitchFamily="50" charset="-128"/>
              </a:rPr>
              <a:t>SAM</a:t>
            </a:r>
            <a:r>
              <a:rPr lang="ja-JP" altLang="en-US" b="1" dirty="0">
                <a:solidFill>
                  <a:schemeClr val="bg1"/>
                </a:solidFill>
                <a:latin typeface="Consolas" panose="020B0609020204030204" pitchFamily="49" charset="0"/>
                <a:ea typeface="HG丸ｺﾞｼｯｸM-PRO" panose="020F0600000000000000" pitchFamily="50" charset="-128"/>
              </a:rPr>
              <a:t>の既存研究</a:t>
            </a:r>
          </a:p>
        </p:txBody>
      </p:sp>
      <p:sp>
        <p:nvSpPr>
          <p:cNvPr id="4" name="テキスト ボックス 3">
            <a:extLst>
              <a:ext uri="{FF2B5EF4-FFF2-40B4-BE49-F238E27FC236}">
                <a16:creationId xmlns:a16="http://schemas.microsoft.com/office/drawing/2014/main" id="{69CB974B-4205-4251-A129-86168D59F794}"/>
              </a:ext>
            </a:extLst>
          </p:cNvPr>
          <p:cNvSpPr txBox="1"/>
          <p:nvPr/>
        </p:nvSpPr>
        <p:spPr>
          <a:xfrm>
            <a:off x="5991987" y="6336787"/>
            <a:ext cx="4090000" cy="369332"/>
          </a:xfrm>
          <a:prstGeom prst="rect">
            <a:avLst/>
          </a:prstGeom>
          <a:noFill/>
        </p:spPr>
        <p:txBody>
          <a:bodyPr wrap="square" rtlCol="0">
            <a:spAutoFit/>
          </a:bodyPr>
          <a:lstStyle/>
          <a:p>
            <a:r>
              <a:rPr lang="en-US" altLang="ja-JP" dirty="0">
                <a:solidFill>
                  <a:schemeClr val="bg1"/>
                </a:solidFill>
                <a:latin typeface="HG丸ｺﾞｼｯｸM-PRO" panose="020F0600000000000000" pitchFamily="50" charset="-128"/>
                <a:ea typeface="HG丸ｺﾞｼｯｸM-PRO" panose="020F0600000000000000" pitchFamily="50" charset="-128"/>
              </a:rPr>
              <a:t>(Okamura et al. 2018, ICES.JMS)</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87E3EFB3-2715-4186-95F1-76DD44DB003B}"/>
              </a:ext>
            </a:extLst>
          </p:cNvPr>
          <p:cNvSpPr txBox="1"/>
          <p:nvPr/>
        </p:nvSpPr>
        <p:spPr>
          <a:xfrm>
            <a:off x="1672046" y="914783"/>
            <a:ext cx="8566584" cy="1092607"/>
          </a:xfrm>
          <a:prstGeom prst="rect">
            <a:avLst/>
          </a:prstGeom>
          <a:noFill/>
        </p:spPr>
        <p:txBody>
          <a:bodyPr wrap="square" rtlCol="0">
            <a:spAutoFit/>
          </a:bodyPr>
          <a:lstStyle/>
          <a:p>
            <a:pPr>
              <a:spcAft>
                <a:spcPts val="300"/>
              </a:spcAft>
            </a:pPr>
            <a:r>
              <a:rPr lang="en-US" altLang="ja-JP" sz="2000" dirty="0">
                <a:solidFill>
                  <a:schemeClr val="bg1"/>
                </a:solidFill>
                <a:latin typeface="HG丸ｺﾞｼｯｸM-PRO" panose="020F0600000000000000" pitchFamily="50" charset="-128"/>
                <a:ea typeface="HG丸ｺﾞｼｯｸM-PRO" panose="020F0600000000000000" pitchFamily="50" charset="-128"/>
              </a:rPr>
              <a:t>Ridge VPA </a:t>
            </a:r>
            <a:r>
              <a:rPr lang="en-US" altLang="ja-JP" dirty="0">
                <a:solidFill>
                  <a:schemeClr val="bg1"/>
                </a:solidFill>
                <a:latin typeface="HG丸ｺﾞｼｯｸM-PRO" panose="020F0600000000000000" pitchFamily="50" charset="-128"/>
                <a:ea typeface="HG丸ｺﾞｼｯｸM-PRO" panose="020F0600000000000000" pitchFamily="50" charset="-128"/>
              </a:rPr>
              <a:t>(Okamura et al. 2017, ICESJMS)</a:t>
            </a:r>
          </a:p>
          <a:p>
            <a:pPr marL="342900" indent="-342900">
              <a:spcAft>
                <a:spcPts val="3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最終年の</a:t>
            </a:r>
            <a:r>
              <a:rPr lang="en-US" altLang="ja-JP" sz="2000" dirty="0">
                <a:solidFill>
                  <a:schemeClr val="bg1"/>
                </a:solidFill>
                <a:latin typeface="HG丸ｺﾞｼｯｸM-PRO" panose="020F0600000000000000" pitchFamily="50" charset="-128"/>
                <a:ea typeface="HG丸ｺﾞｼｯｸM-PRO" panose="020F0600000000000000" pitchFamily="50" charset="-128"/>
              </a:rPr>
              <a:t>F</a:t>
            </a:r>
            <a:r>
              <a:rPr lang="ja-JP" altLang="en-US" sz="2000" dirty="0">
                <a:solidFill>
                  <a:schemeClr val="bg1"/>
                </a:solidFill>
                <a:latin typeface="HG丸ｺﾞｼｯｸM-PRO" panose="020F0600000000000000" pitchFamily="50" charset="-128"/>
                <a:ea typeface="HG丸ｺﾞｼｯｸM-PRO" panose="020F0600000000000000" pitchFamily="50" charset="-128"/>
              </a:rPr>
              <a:t>に罰則を課すことで</a:t>
            </a:r>
            <a:r>
              <a:rPr lang="en-US" altLang="ja-JP" sz="2000" dirty="0">
                <a:solidFill>
                  <a:schemeClr val="bg1"/>
                </a:solidFill>
                <a:latin typeface="HG丸ｺﾞｼｯｸM-PRO" panose="020F0600000000000000" pitchFamily="50" charset="-128"/>
                <a:ea typeface="HG丸ｺﾞｼｯｸM-PRO" panose="020F0600000000000000" pitchFamily="50" charset="-128"/>
              </a:rPr>
              <a:t>F</a:t>
            </a:r>
            <a:r>
              <a:rPr lang="ja-JP" altLang="en-US" sz="2000" dirty="0">
                <a:solidFill>
                  <a:schemeClr val="bg1"/>
                </a:solidFill>
                <a:latin typeface="HG丸ｺﾞｼｯｸM-PRO" panose="020F0600000000000000" pitchFamily="50" charset="-128"/>
                <a:ea typeface="HG丸ｺﾞｼｯｸM-PRO" panose="020F0600000000000000" pitchFamily="50" charset="-128"/>
              </a:rPr>
              <a:t>の発散（過剰適合）を抑える</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3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罰則の大きさはレトロスペクティブ解析により決定</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4F7A50C9-D6C4-438C-B7D2-67C8BCD2E4C6}"/>
              </a:ext>
            </a:extLst>
          </p:cNvPr>
          <p:cNvPicPr>
            <a:picLocks noChangeAspect="1"/>
          </p:cNvPicPr>
          <p:nvPr/>
        </p:nvPicPr>
        <p:blipFill rotWithShape="1">
          <a:blip r:embed="rId2"/>
          <a:srcRect r="49167"/>
          <a:stretch/>
        </p:blipFill>
        <p:spPr>
          <a:xfrm>
            <a:off x="1017152" y="2006361"/>
            <a:ext cx="4714480" cy="4715116"/>
          </a:xfrm>
          <a:prstGeom prst="rect">
            <a:avLst/>
          </a:prstGeom>
        </p:spPr>
      </p:pic>
      <p:sp>
        <p:nvSpPr>
          <p:cNvPr id="9" name="テキスト ボックス 8">
            <a:extLst>
              <a:ext uri="{FF2B5EF4-FFF2-40B4-BE49-F238E27FC236}">
                <a16:creationId xmlns:a16="http://schemas.microsoft.com/office/drawing/2014/main" id="{96D639B3-4AF0-4A71-8CED-09284B60BE4E}"/>
              </a:ext>
            </a:extLst>
          </p:cNvPr>
          <p:cNvSpPr txBox="1"/>
          <p:nvPr/>
        </p:nvSpPr>
        <p:spPr>
          <a:xfrm>
            <a:off x="6460010" y="4091341"/>
            <a:ext cx="4491042" cy="1200329"/>
          </a:xfrm>
          <a:prstGeom prst="rect">
            <a:avLst/>
          </a:prstGeom>
          <a:solidFill>
            <a:schemeClr val="accent1">
              <a:lumMod val="40000"/>
              <a:lumOff val="60000"/>
            </a:schemeClr>
          </a:solidFill>
        </p:spPr>
        <p:txBody>
          <a:bodyPr wrap="square" rtlCol="0">
            <a:spAutoFit/>
          </a:bodyPr>
          <a:lstStyle/>
          <a:p>
            <a:pPr>
              <a:spcAft>
                <a:spcPts val="300"/>
              </a:spcAft>
            </a:pPr>
            <a:r>
              <a:rPr lang="ja-JP" altLang="en-US" dirty="0">
                <a:latin typeface="HG丸ｺﾞｼｯｸM-PRO" panose="020F0600000000000000" pitchFamily="50" charset="-128"/>
                <a:ea typeface="HG丸ｺﾞｼｯｸM-PRO" panose="020F0600000000000000" pitchFamily="50" charset="-128"/>
              </a:rPr>
              <a:t>スケトウダラ日本海系群を対象にしたシミュレーションでは、年齢別の資源量指数がないとき、</a:t>
            </a:r>
            <a:r>
              <a:rPr lang="en-US" altLang="ja-JP" dirty="0">
                <a:latin typeface="HG丸ｺﾞｼｯｸM-PRO" panose="020F0600000000000000" pitchFamily="50" charset="-128"/>
                <a:ea typeface="HG丸ｺﾞｼｯｸM-PRO" panose="020F0600000000000000" pitchFamily="50" charset="-128"/>
              </a:rPr>
              <a:t>SAM</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ridge VPA</a:t>
            </a:r>
            <a:r>
              <a:rPr lang="ja-JP" altLang="en-US" dirty="0">
                <a:latin typeface="HG丸ｺﾞｼｯｸM-PRO" panose="020F0600000000000000" pitchFamily="50" charset="-128"/>
                <a:ea typeface="HG丸ｺﾞｼｯｸM-PRO" panose="020F0600000000000000" pitchFamily="50" charset="-128"/>
              </a:rPr>
              <a:t>よりもアバンダンス推定値のバイアスが大きい</a:t>
            </a:r>
            <a:endParaRPr lang="en-US" altLang="ja-JP" dirty="0">
              <a:latin typeface="HG丸ｺﾞｼｯｸM-PRO" panose="020F0600000000000000" pitchFamily="50" charset="-128"/>
              <a:ea typeface="HG丸ｺﾞｼｯｸM-PRO" panose="020F0600000000000000" pitchFamily="50" charset="-128"/>
            </a:endParaRPr>
          </a:p>
        </p:txBody>
      </p:sp>
      <p:grpSp>
        <p:nvGrpSpPr>
          <p:cNvPr id="18" name="グループ化 17">
            <a:extLst>
              <a:ext uri="{FF2B5EF4-FFF2-40B4-BE49-F238E27FC236}">
                <a16:creationId xmlns:a16="http://schemas.microsoft.com/office/drawing/2014/main" id="{31FA6CBD-6279-427E-9B69-CA334FA23FB5}"/>
              </a:ext>
            </a:extLst>
          </p:cNvPr>
          <p:cNvGrpSpPr/>
          <p:nvPr/>
        </p:nvGrpSpPr>
        <p:grpSpPr>
          <a:xfrm>
            <a:off x="6460010" y="2437450"/>
            <a:ext cx="4272712" cy="1127397"/>
            <a:chOff x="4936010" y="2055786"/>
            <a:chExt cx="4272712" cy="1127397"/>
          </a:xfrm>
        </p:grpSpPr>
        <p:pic>
          <p:nvPicPr>
            <p:cNvPr id="12" name="図 11">
              <a:extLst>
                <a:ext uri="{FF2B5EF4-FFF2-40B4-BE49-F238E27FC236}">
                  <a16:creationId xmlns:a16="http://schemas.microsoft.com/office/drawing/2014/main" id="{8C82081C-9C2C-4A69-9674-75C611C8CE31}"/>
                </a:ext>
              </a:extLst>
            </p:cNvPr>
            <p:cNvPicPr>
              <a:picLocks noChangeAspect="1"/>
            </p:cNvPicPr>
            <p:nvPr/>
          </p:nvPicPr>
          <p:blipFill>
            <a:blip r:embed="rId3"/>
            <a:stretch>
              <a:fillRect/>
            </a:stretch>
          </p:blipFill>
          <p:spPr>
            <a:xfrm>
              <a:off x="4936010" y="2055786"/>
              <a:ext cx="4166484" cy="605007"/>
            </a:xfrm>
            <a:prstGeom prst="rect">
              <a:avLst/>
            </a:prstGeom>
          </p:spPr>
        </p:pic>
        <p:sp>
          <p:nvSpPr>
            <p:cNvPr id="13" name="テキスト ボックス 12">
              <a:extLst>
                <a:ext uri="{FF2B5EF4-FFF2-40B4-BE49-F238E27FC236}">
                  <a16:creationId xmlns:a16="http://schemas.microsoft.com/office/drawing/2014/main" id="{E83EEE30-8B3D-4282-B7EB-EF54A34A5F28}"/>
                </a:ext>
              </a:extLst>
            </p:cNvPr>
            <p:cNvSpPr txBox="1"/>
            <p:nvPr/>
          </p:nvSpPr>
          <p:spPr>
            <a:xfrm>
              <a:off x="6034076" y="2813851"/>
              <a:ext cx="1286785" cy="369332"/>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対数尤度</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5" name="右中かっこ 14">
              <a:extLst>
                <a:ext uri="{FF2B5EF4-FFF2-40B4-BE49-F238E27FC236}">
                  <a16:creationId xmlns:a16="http://schemas.microsoft.com/office/drawing/2014/main" id="{D7ED6F62-31F2-4B54-AF0B-5C5F28C6987F}"/>
                </a:ext>
              </a:extLst>
            </p:cNvPr>
            <p:cNvSpPr/>
            <p:nvPr/>
          </p:nvSpPr>
          <p:spPr>
            <a:xfrm rot="5400000">
              <a:off x="6559370" y="1503722"/>
              <a:ext cx="236199" cy="2414145"/>
            </a:xfrm>
            <a:prstGeom prst="rightBrace">
              <a:avLst>
                <a:gd name="adj1" fmla="val 302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a:p>
          </p:txBody>
        </p:sp>
        <p:sp>
          <p:nvSpPr>
            <p:cNvPr id="16" name="右中かっこ 15">
              <a:extLst>
                <a:ext uri="{FF2B5EF4-FFF2-40B4-BE49-F238E27FC236}">
                  <a16:creationId xmlns:a16="http://schemas.microsoft.com/office/drawing/2014/main" id="{1872CAEE-C634-45D8-859A-1034373B9114}"/>
                </a:ext>
              </a:extLst>
            </p:cNvPr>
            <p:cNvSpPr/>
            <p:nvPr/>
          </p:nvSpPr>
          <p:spPr>
            <a:xfrm rot="5400000">
              <a:off x="8454752" y="2272652"/>
              <a:ext cx="221157" cy="861245"/>
            </a:xfrm>
            <a:prstGeom prst="rightBrace">
              <a:avLst>
                <a:gd name="adj1" fmla="val 30246"/>
                <a:gd name="adj2" fmla="val 50000"/>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dirty="0"/>
            </a:p>
          </p:txBody>
        </p:sp>
        <p:sp>
          <p:nvSpPr>
            <p:cNvPr id="17" name="テキスト ボックス 16">
              <a:extLst>
                <a:ext uri="{FF2B5EF4-FFF2-40B4-BE49-F238E27FC236}">
                  <a16:creationId xmlns:a16="http://schemas.microsoft.com/office/drawing/2014/main" id="{83FFDAF7-29D5-4715-BA1D-3F06496E2004}"/>
                </a:ext>
              </a:extLst>
            </p:cNvPr>
            <p:cNvSpPr txBox="1"/>
            <p:nvPr/>
          </p:nvSpPr>
          <p:spPr>
            <a:xfrm>
              <a:off x="7921937" y="2813851"/>
              <a:ext cx="1286785" cy="369332"/>
            </a:xfrm>
            <a:prstGeom prst="rect">
              <a:avLst/>
            </a:prstGeom>
            <a:noFill/>
          </p:spPr>
          <p:txBody>
            <a:bodyPr wrap="square" rtlCol="0">
              <a:spAutoFit/>
            </a:bodyPr>
            <a:lstStyle/>
            <a:p>
              <a:pPr algn="ctr"/>
              <a:r>
                <a:rPr lang="ja-JP" altLang="en-US" dirty="0">
                  <a:solidFill>
                    <a:srgbClr val="FF0000"/>
                  </a:solidFill>
                  <a:latin typeface="HG丸ｺﾞｼｯｸM-PRO" panose="020F0600000000000000" pitchFamily="50" charset="-128"/>
                  <a:ea typeface="HG丸ｺﾞｼｯｸM-PRO" panose="020F0600000000000000" pitchFamily="50" charset="-128"/>
                </a:rPr>
                <a:t>罰則項</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grpSp>
      <p:sp>
        <p:nvSpPr>
          <p:cNvPr id="19" name="テキスト ボックス 18">
            <a:extLst>
              <a:ext uri="{FF2B5EF4-FFF2-40B4-BE49-F238E27FC236}">
                <a16:creationId xmlns:a16="http://schemas.microsoft.com/office/drawing/2014/main" id="{28370245-2B9D-4327-A8D8-32BDDC591187}"/>
              </a:ext>
            </a:extLst>
          </p:cNvPr>
          <p:cNvSpPr txBox="1"/>
          <p:nvPr/>
        </p:nvSpPr>
        <p:spPr>
          <a:xfrm>
            <a:off x="6460010" y="2099725"/>
            <a:ext cx="1623816" cy="369332"/>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罰則付き尤度</a:t>
            </a:r>
            <a:endParaRPr lang="en-US" altLang="ja-JP" sz="20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11D03FF-8B2D-4D50-9E63-48388E68932C}"/>
                  </a:ext>
                </a:extLst>
              </p:cNvPr>
              <p:cNvSpPr txBox="1"/>
              <p:nvPr/>
            </p:nvSpPr>
            <p:spPr>
              <a:xfrm>
                <a:off x="9931949" y="2581694"/>
                <a:ext cx="2148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rPr>
                        <m:t>−1</m:t>
                      </m:r>
                    </m:oMath>
                  </m:oMathPara>
                </a14:m>
                <a:endParaRPr lang="ja-JP" altLang="en-US" sz="900" dirty="0"/>
              </a:p>
            </p:txBody>
          </p:sp>
        </mc:Choice>
        <mc:Fallback>
          <p:sp>
            <p:nvSpPr>
              <p:cNvPr id="5" name="テキスト ボックス 4">
                <a:extLst>
                  <a:ext uri="{FF2B5EF4-FFF2-40B4-BE49-F238E27FC236}">
                    <a16:creationId xmlns:a16="http://schemas.microsoft.com/office/drawing/2014/main" id="{211D03FF-8B2D-4D50-9E63-48388E68932C}"/>
                  </a:ext>
                </a:extLst>
              </p:cNvPr>
              <p:cNvSpPr txBox="1">
                <a:spLocks noRot="1" noChangeAspect="1" noMove="1" noResize="1" noEditPoints="1" noAdjustHandles="1" noChangeArrowheads="1" noChangeShapeType="1" noTextEdit="1"/>
              </p:cNvSpPr>
              <p:nvPr/>
            </p:nvSpPr>
            <p:spPr>
              <a:xfrm>
                <a:off x="9931949" y="2581694"/>
                <a:ext cx="214802" cy="138499"/>
              </a:xfrm>
              <a:prstGeom prst="rect">
                <a:avLst/>
              </a:prstGeom>
              <a:blipFill>
                <a:blip r:embed="rId4"/>
                <a:stretch>
                  <a:fillRect r="-5714" b="-136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26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C73CB4B-13FD-49A3-9470-9A2EBA2C2B43}"/>
              </a:ext>
            </a:extLst>
          </p:cNvPr>
          <p:cNvSpPr/>
          <p:nvPr/>
        </p:nvSpPr>
        <p:spPr>
          <a:xfrm>
            <a:off x="2237145" y="744566"/>
            <a:ext cx="7512646" cy="6020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スライド番号プレースホルダー 1">
            <a:extLst>
              <a:ext uri="{FF2B5EF4-FFF2-40B4-BE49-F238E27FC236}">
                <a16:creationId xmlns:a16="http://schemas.microsoft.com/office/drawing/2014/main" id="{82FA408C-E259-437D-B268-6E549C75C377}"/>
              </a:ext>
            </a:extLst>
          </p:cNvPr>
          <p:cNvSpPr>
            <a:spLocks noGrp="1"/>
          </p:cNvSpPr>
          <p:nvPr>
            <p:ph type="sldNum" sz="quarter" idx="12"/>
          </p:nvPr>
        </p:nvSpPr>
        <p:spPr/>
        <p:txBody>
          <a:bodyPr/>
          <a:lstStyle/>
          <a:p>
            <a:fld id="{A4258E76-4E1E-4093-A273-F31ABDEB9FFB}" type="slidenum">
              <a:rPr kumimoji="1" lang="ja-JP" altLang="en-US" smtClean="0"/>
              <a:t>46</a:t>
            </a:fld>
            <a:endParaRPr kumimoji="1" lang="ja-JP" altLang="en-US"/>
          </a:p>
        </p:txBody>
      </p:sp>
      <p:pic>
        <p:nvPicPr>
          <p:cNvPr id="3" name="図 2">
            <a:extLst>
              <a:ext uri="{FF2B5EF4-FFF2-40B4-BE49-F238E27FC236}">
                <a16:creationId xmlns:a16="http://schemas.microsoft.com/office/drawing/2014/main" id="{BBEB8456-D33E-46A0-8BFE-18CAF170F27A}"/>
              </a:ext>
            </a:extLst>
          </p:cNvPr>
          <p:cNvPicPr>
            <a:picLocks noChangeAspect="1"/>
          </p:cNvPicPr>
          <p:nvPr/>
        </p:nvPicPr>
        <p:blipFill rotWithShape="1">
          <a:blip r:embed="rId2"/>
          <a:srcRect r="33832"/>
          <a:stretch/>
        </p:blipFill>
        <p:spPr>
          <a:xfrm>
            <a:off x="2442210" y="749512"/>
            <a:ext cx="7153449" cy="3005133"/>
          </a:xfrm>
          <a:prstGeom prst="rect">
            <a:avLst/>
          </a:prstGeom>
        </p:spPr>
      </p:pic>
      <p:sp>
        <p:nvSpPr>
          <p:cNvPr id="4" name="タイトル 1">
            <a:extLst>
              <a:ext uri="{FF2B5EF4-FFF2-40B4-BE49-F238E27FC236}">
                <a16:creationId xmlns:a16="http://schemas.microsoft.com/office/drawing/2014/main" id="{6EF35862-42B6-4463-BE17-83F816AB2E03}"/>
              </a:ext>
            </a:extLst>
          </p:cNvPr>
          <p:cNvSpPr txBox="1">
            <a:spLocks/>
          </p:cNvSpPr>
          <p:nvPr/>
        </p:nvSpPr>
        <p:spPr>
          <a:xfrm>
            <a:off x="1771134" y="93279"/>
            <a:ext cx="8748820" cy="1059661"/>
          </a:xfrm>
          <a:prstGeom prst="rect">
            <a:avLst/>
          </a:prstGeom>
        </p:spPr>
        <p:txBody>
          <a:bodyPr anchor="t"/>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ja-JP" altLang="en-US" b="1" dirty="0">
                <a:solidFill>
                  <a:schemeClr val="bg1"/>
                </a:solidFill>
                <a:latin typeface="Consolas" panose="020B0609020204030204" pitchFamily="49" charset="0"/>
                <a:ea typeface="HG丸ｺﾞｼｯｸM-PRO" panose="020F0600000000000000" pitchFamily="50" charset="-128"/>
              </a:rPr>
              <a:t>マサバ太平洋系群への適用</a:t>
            </a:r>
          </a:p>
        </p:txBody>
      </p:sp>
      <p:pic>
        <p:nvPicPr>
          <p:cNvPr id="5" name="図 4">
            <a:extLst>
              <a:ext uri="{FF2B5EF4-FFF2-40B4-BE49-F238E27FC236}">
                <a16:creationId xmlns:a16="http://schemas.microsoft.com/office/drawing/2014/main" id="{C6E0489D-8958-494C-9B0F-EF9D6288DCE0}"/>
              </a:ext>
            </a:extLst>
          </p:cNvPr>
          <p:cNvPicPr>
            <a:picLocks noChangeAspect="1"/>
          </p:cNvPicPr>
          <p:nvPr/>
        </p:nvPicPr>
        <p:blipFill rotWithShape="1">
          <a:blip r:embed="rId2"/>
          <a:srcRect l="66261"/>
          <a:stretch/>
        </p:blipFill>
        <p:spPr>
          <a:xfrm>
            <a:off x="2442209" y="3759590"/>
            <a:ext cx="3647568" cy="3005133"/>
          </a:xfrm>
          <a:prstGeom prst="rect">
            <a:avLst/>
          </a:prstGeom>
        </p:spPr>
      </p:pic>
      <p:sp>
        <p:nvSpPr>
          <p:cNvPr id="7" name="テキスト ボックス 6">
            <a:extLst>
              <a:ext uri="{FF2B5EF4-FFF2-40B4-BE49-F238E27FC236}">
                <a16:creationId xmlns:a16="http://schemas.microsoft.com/office/drawing/2014/main" id="{27A352CB-5905-48C4-B4B0-267CF4718788}"/>
              </a:ext>
            </a:extLst>
          </p:cNvPr>
          <p:cNvSpPr txBox="1"/>
          <p:nvPr/>
        </p:nvSpPr>
        <p:spPr>
          <a:xfrm>
            <a:off x="6239677" y="4005823"/>
            <a:ext cx="3355982" cy="127727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400" dirty="0">
                <a:solidFill>
                  <a:srgbClr val="FF6600"/>
                </a:solidFill>
                <a:latin typeface="HG丸ｺﾞｼｯｸM-PRO" panose="020F0600000000000000" pitchFamily="50" charset="-128"/>
                <a:ea typeface="HG丸ｺﾞｼｯｸM-PRO" panose="020F0600000000000000" pitchFamily="50" charset="-128"/>
              </a:rPr>
              <a:t>トレンドはほぼ同じ</a:t>
            </a:r>
            <a:endParaRPr lang="en-US" altLang="ja-JP" sz="2400" dirty="0">
              <a:solidFill>
                <a:srgbClr val="FF6600"/>
              </a:solidFill>
              <a:latin typeface="HG丸ｺﾞｼｯｸM-PRO" panose="020F0600000000000000" pitchFamily="50" charset="-128"/>
              <a:ea typeface="HG丸ｺﾞｼｯｸM-PRO" panose="020F0600000000000000" pitchFamily="50" charset="-128"/>
            </a:endParaRPr>
          </a:p>
          <a:p>
            <a:pPr marL="342900" indent="-342900">
              <a:spcAft>
                <a:spcPts val="600"/>
              </a:spcAft>
              <a:buFont typeface="Arial" panose="020B0604020202020204" pitchFamily="34" charset="0"/>
              <a:buChar char="•"/>
            </a:pPr>
            <a:r>
              <a:rPr lang="en-US" altLang="ja-JP" sz="2400" dirty="0">
                <a:solidFill>
                  <a:srgbClr val="FF6600"/>
                </a:solidFill>
                <a:latin typeface="HG丸ｺﾞｼｯｸM-PRO" panose="020F0600000000000000" pitchFamily="50" charset="-128"/>
                <a:ea typeface="HG丸ｺﾞｼｯｸM-PRO" panose="020F0600000000000000" pitchFamily="50" charset="-128"/>
              </a:rPr>
              <a:t>SAM</a:t>
            </a:r>
            <a:r>
              <a:rPr lang="ja-JP" altLang="en-US" sz="2400" dirty="0">
                <a:solidFill>
                  <a:srgbClr val="FF6600"/>
                </a:solidFill>
                <a:latin typeface="HG丸ｺﾞｼｯｸM-PRO" panose="020F0600000000000000" pitchFamily="50" charset="-128"/>
                <a:ea typeface="HG丸ｺﾞｼｯｸM-PRO" panose="020F0600000000000000" pitchFamily="50" charset="-128"/>
              </a:rPr>
              <a:t>の方が推定値はやや小さい</a:t>
            </a:r>
            <a:endParaRPr lang="en-US" altLang="ja-JP" sz="2400" dirty="0">
              <a:solidFill>
                <a:srgbClr val="FF66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04397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C43F3D2-3ADF-4619-8117-DF99CB835D61}"/>
              </a:ext>
            </a:extLst>
          </p:cNvPr>
          <p:cNvSpPr>
            <a:spLocks noGrp="1"/>
          </p:cNvSpPr>
          <p:nvPr>
            <p:ph type="sldNum" sz="quarter" idx="12"/>
          </p:nvPr>
        </p:nvSpPr>
        <p:spPr/>
        <p:txBody>
          <a:bodyPr/>
          <a:lstStyle/>
          <a:p>
            <a:fld id="{A4258E76-4E1E-4093-A273-F31ABDEB9FFB}" type="slidenum">
              <a:rPr kumimoji="1" lang="ja-JP" altLang="en-US" smtClean="0"/>
              <a:t>47</a:t>
            </a:fld>
            <a:endParaRPr kumimoji="1" lang="ja-JP" altLang="en-US"/>
          </a:p>
        </p:txBody>
      </p:sp>
      <p:pic>
        <p:nvPicPr>
          <p:cNvPr id="4" name="図 3">
            <a:extLst>
              <a:ext uri="{FF2B5EF4-FFF2-40B4-BE49-F238E27FC236}">
                <a16:creationId xmlns:a16="http://schemas.microsoft.com/office/drawing/2014/main" id="{544914CF-3C6B-4738-95F6-4910B9FE0E5C}"/>
              </a:ext>
            </a:extLst>
          </p:cNvPr>
          <p:cNvPicPr>
            <a:picLocks noChangeAspect="1"/>
          </p:cNvPicPr>
          <p:nvPr/>
        </p:nvPicPr>
        <p:blipFill>
          <a:blip r:embed="rId2"/>
          <a:stretch>
            <a:fillRect/>
          </a:stretch>
        </p:blipFill>
        <p:spPr>
          <a:xfrm>
            <a:off x="673528" y="1240311"/>
            <a:ext cx="10841602" cy="3608135"/>
          </a:xfrm>
          <a:prstGeom prst="rect">
            <a:avLst/>
          </a:prstGeom>
        </p:spPr>
      </p:pic>
      <p:sp>
        <p:nvSpPr>
          <p:cNvPr id="5" name="テキスト ボックス 4">
            <a:extLst>
              <a:ext uri="{FF2B5EF4-FFF2-40B4-BE49-F238E27FC236}">
                <a16:creationId xmlns:a16="http://schemas.microsoft.com/office/drawing/2014/main" id="{05B14CA0-F70F-492A-BF28-EA57AA02AD1A}"/>
              </a:ext>
            </a:extLst>
          </p:cNvPr>
          <p:cNvSpPr txBox="1"/>
          <p:nvPr/>
        </p:nvSpPr>
        <p:spPr>
          <a:xfrm>
            <a:off x="1850557" y="5150672"/>
            <a:ext cx="6067783" cy="135421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では変動が激しい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6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SAM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では平滑化</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6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近年若齢への選択率が減少傾向</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
        <p:nvSpPr>
          <p:cNvPr id="8" name="タイトル 1">
            <a:extLst>
              <a:ext uri="{FF2B5EF4-FFF2-40B4-BE49-F238E27FC236}">
                <a16:creationId xmlns:a16="http://schemas.microsoft.com/office/drawing/2014/main" id="{6FD94EEA-5C1B-4317-B244-EAF6AE544943}"/>
              </a:ext>
            </a:extLst>
          </p:cNvPr>
          <p:cNvSpPr txBox="1">
            <a:spLocks/>
          </p:cNvSpPr>
          <p:nvPr/>
        </p:nvSpPr>
        <p:spPr>
          <a:xfrm>
            <a:off x="1084521" y="93279"/>
            <a:ext cx="9435433"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ja-JP" altLang="en-US" b="1" dirty="0">
                <a:solidFill>
                  <a:schemeClr val="bg1"/>
                </a:solidFill>
                <a:latin typeface="Consolas" panose="020B0609020204030204" pitchFamily="49" charset="0"/>
                <a:ea typeface="HG丸ｺﾞｼｯｸM-PRO" panose="020F0600000000000000" pitchFamily="50" charset="-128"/>
              </a:rPr>
              <a:t>マサバ太平洋系群への適用：選択率</a:t>
            </a:r>
          </a:p>
        </p:txBody>
      </p:sp>
    </p:spTree>
    <p:extLst>
      <p:ext uri="{BB962C8B-B14F-4D97-AF65-F5344CB8AC3E}">
        <p14:creationId xmlns:p14="http://schemas.microsoft.com/office/powerpoint/2010/main" val="2032472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1E309D-A175-4CF9-AEB1-349C62E98C87}"/>
              </a:ext>
            </a:extLst>
          </p:cNvPr>
          <p:cNvSpPr>
            <a:spLocks noGrp="1"/>
          </p:cNvSpPr>
          <p:nvPr>
            <p:ph type="sldNum" sz="quarter" idx="12"/>
          </p:nvPr>
        </p:nvSpPr>
        <p:spPr/>
        <p:txBody>
          <a:bodyPr/>
          <a:lstStyle/>
          <a:p>
            <a:fld id="{A4258E76-4E1E-4093-A273-F31ABDEB9FFB}" type="slidenum">
              <a:rPr kumimoji="1" lang="ja-JP" altLang="en-US" smtClean="0"/>
              <a:t>48</a:t>
            </a:fld>
            <a:endParaRPr kumimoji="1" lang="ja-JP" altLang="en-US" dirty="0"/>
          </a:p>
        </p:txBody>
      </p:sp>
      <p:sp>
        <p:nvSpPr>
          <p:cNvPr id="3" name="タイトル 1">
            <a:extLst>
              <a:ext uri="{FF2B5EF4-FFF2-40B4-BE49-F238E27FC236}">
                <a16:creationId xmlns:a16="http://schemas.microsoft.com/office/drawing/2014/main" id="{88865956-4438-454C-9939-3E19D47E615C}"/>
              </a:ext>
            </a:extLst>
          </p:cNvPr>
          <p:cNvSpPr txBox="1">
            <a:spLocks/>
          </p:cNvSpPr>
          <p:nvPr/>
        </p:nvSpPr>
        <p:spPr>
          <a:xfrm>
            <a:off x="435935" y="93279"/>
            <a:ext cx="10802679"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sz="4000" b="1" dirty="0">
                <a:solidFill>
                  <a:schemeClr val="bg1"/>
                </a:solidFill>
                <a:latin typeface="Consolas" panose="020B0609020204030204" pitchFamily="49" charset="0"/>
                <a:ea typeface="HG丸ｺﾞｼｯｸM-PRO" panose="020F0600000000000000" pitchFamily="50" charset="-128"/>
              </a:rPr>
              <a:t>SAM</a:t>
            </a:r>
            <a:r>
              <a:rPr lang="ja-JP" altLang="en-US" sz="4000" b="1" dirty="0">
                <a:solidFill>
                  <a:schemeClr val="bg1"/>
                </a:solidFill>
                <a:latin typeface="Consolas" panose="020B0609020204030204" pitchFamily="49" charset="0"/>
                <a:ea typeface="HG丸ｺﾞｼｯｸM-PRO" panose="020F0600000000000000" pitchFamily="50" charset="-128"/>
              </a:rPr>
              <a:t>がシミュレーションモデルの場合</a:t>
            </a:r>
            <a:endParaRPr lang="en-US" altLang="ja-JP" sz="4000" b="1" dirty="0">
              <a:solidFill>
                <a:schemeClr val="bg1"/>
              </a:solidFill>
              <a:latin typeface="Consolas" panose="020B0609020204030204" pitchFamily="49" charset="0"/>
              <a:ea typeface="HG丸ｺﾞｼｯｸM-PRO" panose="020F0600000000000000" pitchFamily="50" charset="-128"/>
            </a:endParaRPr>
          </a:p>
          <a:p>
            <a:pPr>
              <a:defRPr/>
            </a:pPr>
            <a:r>
              <a:rPr lang="ja-JP" altLang="en-US" sz="4000" b="1" dirty="0">
                <a:solidFill>
                  <a:schemeClr val="bg1"/>
                </a:solidFill>
                <a:latin typeface="Consolas" panose="020B0609020204030204" pitchFamily="49" charset="0"/>
                <a:ea typeface="HG丸ｺﾞｼｯｸM-PRO" panose="020F0600000000000000" pitchFamily="50" charset="-128"/>
              </a:rPr>
              <a:t>最新年のバイアス</a:t>
            </a:r>
          </a:p>
        </p:txBody>
      </p:sp>
      <p:sp>
        <p:nvSpPr>
          <p:cNvPr id="7" name="テキスト ボックス 6">
            <a:extLst>
              <a:ext uri="{FF2B5EF4-FFF2-40B4-BE49-F238E27FC236}">
                <a16:creationId xmlns:a16="http://schemas.microsoft.com/office/drawing/2014/main" id="{20658ECA-CFF7-4CD6-B345-27656A7D4FF8}"/>
              </a:ext>
            </a:extLst>
          </p:cNvPr>
          <p:cNvSpPr txBox="1"/>
          <p:nvPr/>
        </p:nvSpPr>
        <p:spPr>
          <a:xfrm>
            <a:off x="2135235" y="5522137"/>
            <a:ext cx="7941108" cy="1354217"/>
          </a:xfrm>
          <a:prstGeom prst="rect">
            <a:avLst/>
          </a:prstGeom>
          <a:noFill/>
        </p:spPr>
        <p:txBody>
          <a:bodyPr wrap="square" rtlCol="0">
            <a:spAutoFit/>
          </a:bodyPr>
          <a:lstStyle/>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SAM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だとアバンダンス推定はバイアスしない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は不確実性が大きく、アバンダンスは過大評価傾向</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6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漁獲圧はどちらも同程度に過小評価傾向</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B1A1A6F1-E68B-4B21-B271-D4702B85E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305" y="1259593"/>
            <a:ext cx="7199391" cy="4319025"/>
          </a:xfrm>
          <a:prstGeom prst="rect">
            <a:avLst/>
          </a:prstGeom>
        </p:spPr>
      </p:pic>
    </p:spTree>
    <p:extLst>
      <p:ext uri="{BB962C8B-B14F-4D97-AF65-F5344CB8AC3E}">
        <p14:creationId xmlns:p14="http://schemas.microsoft.com/office/powerpoint/2010/main" val="3577795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1E309D-A175-4CF9-AEB1-349C62E98C87}"/>
              </a:ext>
            </a:extLst>
          </p:cNvPr>
          <p:cNvSpPr>
            <a:spLocks noGrp="1"/>
          </p:cNvSpPr>
          <p:nvPr>
            <p:ph type="sldNum" sz="quarter" idx="12"/>
          </p:nvPr>
        </p:nvSpPr>
        <p:spPr/>
        <p:txBody>
          <a:bodyPr/>
          <a:lstStyle/>
          <a:p>
            <a:fld id="{A4258E76-4E1E-4093-A273-F31ABDEB9FFB}" type="slidenum">
              <a:rPr kumimoji="1" lang="ja-JP" altLang="en-US" smtClean="0"/>
              <a:t>49</a:t>
            </a:fld>
            <a:endParaRPr kumimoji="1" lang="ja-JP" altLang="en-US"/>
          </a:p>
        </p:txBody>
      </p:sp>
      <p:sp>
        <p:nvSpPr>
          <p:cNvPr id="3" name="タイトル 1">
            <a:extLst>
              <a:ext uri="{FF2B5EF4-FFF2-40B4-BE49-F238E27FC236}">
                <a16:creationId xmlns:a16="http://schemas.microsoft.com/office/drawing/2014/main" id="{88865956-4438-454C-9939-3E19D47E615C}"/>
              </a:ext>
            </a:extLst>
          </p:cNvPr>
          <p:cNvSpPr txBox="1">
            <a:spLocks/>
          </p:cNvSpPr>
          <p:nvPr/>
        </p:nvSpPr>
        <p:spPr>
          <a:xfrm>
            <a:off x="446567" y="93279"/>
            <a:ext cx="10073387"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sz="4000" b="1" dirty="0">
                <a:solidFill>
                  <a:schemeClr val="bg1"/>
                </a:solidFill>
                <a:latin typeface="Consolas" panose="020B0609020204030204" pitchFamily="49" charset="0"/>
                <a:ea typeface="HG丸ｺﾞｼｯｸM-PRO" panose="020F0600000000000000" pitchFamily="50" charset="-128"/>
              </a:rPr>
              <a:t>VPA</a:t>
            </a:r>
            <a:r>
              <a:rPr lang="ja-JP" altLang="en-US" sz="4000" b="1" dirty="0">
                <a:solidFill>
                  <a:schemeClr val="bg1"/>
                </a:solidFill>
                <a:latin typeface="Consolas" panose="020B0609020204030204" pitchFamily="49" charset="0"/>
                <a:ea typeface="HG丸ｺﾞｼｯｸM-PRO" panose="020F0600000000000000" pitchFamily="50" charset="-128"/>
              </a:rPr>
              <a:t>がシミュレーションモデルの場合</a:t>
            </a:r>
            <a:endParaRPr lang="en-US" altLang="ja-JP" sz="4000" b="1" dirty="0">
              <a:solidFill>
                <a:schemeClr val="bg1"/>
              </a:solidFill>
              <a:latin typeface="Consolas" panose="020B0609020204030204" pitchFamily="49" charset="0"/>
              <a:ea typeface="HG丸ｺﾞｼｯｸM-PRO" panose="020F0600000000000000" pitchFamily="50" charset="-128"/>
            </a:endParaRPr>
          </a:p>
          <a:p>
            <a:pPr>
              <a:defRPr/>
            </a:pPr>
            <a:r>
              <a:rPr lang="ja-JP" altLang="en-US" sz="4000" b="1" dirty="0">
                <a:solidFill>
                  <a:schemeClr val="bg1"/>
                </a:solidFill>
                <a:latin typeface="Consolas" panose="020B0609020204030204" pitchFamily="49" charset="0"/>
                <a:ea typeface="HG丸ｺﾞｼｯｸM-PRO" panose="020F0600000000000000" pitchFamily="50" charset="-128"/>
              </a:rPr>
              <a:t>最新年のバイアス</a:t>
            </a:r>
          </a:p>
        </p:txBody>
      </p:sp>
      <p:sp>
        <p:nvSpPr>
          <p:cNvPr id="7" name="テキスト ボックス 6">
            <a:extLst>
              <a:ext uri="{FF2B5EF4-FFF2-40B4-BE49-F238E27FC236}">
                <a16:creationId xmlns:a16="http://schemas.microsoft.com/office/drawing/2014/main" id="{20658ECA-CFF7-4CD6-B345-27656A7D4FF8}"/>
              </a:ext>
            </a:extLst>
          </p:cNvPr>
          <p:cNvSpPr txBox="1"/>
          <p:nvPr/>
        </p:nvSpPr>
        <p:spPr>
          <a:xfrm>
            <a:off x="2500996" y="5755034"/>
            <a:ext cx="7941108" cy="907941"/>
          </a:xfrm>
          <a:prstGeom prst="rect">
            <a:avLst/>
          </a:prstGeom>
          <a:noFill/>
        </p:spPr>
        <p:txBody>
          <a:bodyPr wrap="square" rtlCol="0">
            <a:spAutoFit/>
          </a:bodyPr>
          <a:lstStyle/>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OM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と同じ構造でも</a:t>
            </a: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はバイアスする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SAM</a:t>
            </a:r>
            <a:r>
              <a:rPr lang="ja-JP" altLang="en-US" sz="2400" dirty="0">
                <a:solidFill>
                  <a:schemeClr val="bg1"/>
                </a:solidFill>
                <a:latin typeface="HG丸ｺﾞｼｯｸM-PRO" panose="020F0600000000000000" pitchFamily="50" charset="-128"/>
                <a:ea typeface="HG丸ｺﾞｼｯｸM-PRO" panose="020F0600000000000000" pitchFamily="50" charset="-128"/>
              </a:rPr>
              <a:t>もバイアスが生じるが、</a:t>
            </a: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と同程度</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518EF92F-320D-4376-BA91-EA1FD2643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305" y="1269488"/>
            <a:ext cx="7199391" cy="4319025"/>
          </a:xfrm>
          <a:prstGeom prst="rect">
            <a:avLst/>
          </a:prstGeom>
        </p:spPr>
      </p:pic>
      <p:sp>
        <p:nvSpPr>
          <p:cNvPr id="6" name="テキスト ボックス 5">
            <a:extLst>
              <a:ext uri="{FF2B5EF4-FFF2-40B4-BE49-F238E27FC236}">
                <a16:creationId xmlns:a16="http://schemas.microsoft.com/office/drawing/2014/main" id="{AF70D684-065E-4E6D-8198-07885AB920AF}"/>
              </a:ext>
            </a:extLst>
          </p:cNvPr>
          <p:cNvSpPr txBox="1"/>
          <p:nvPr/>
        </p:nvSpPr>
        <p:spPr>
          <a:xfrm>
            <a:off x="8440720" y="5747339"/>
            <a:ext cx="3082959" cy="461665"/>
          </a:xfrm>
          <a:prstGeom prst="rect">
            <a:avLst/>
          </a:prstGeom>
          <a:solidFill>
            <a:srgbClr val="FFFFCC"/>
          </a:solidFill>
        </p:spPr>
        <p:txBody>
          <a:bodyPr wrap="square" rtlCol="0">
            <a:spAutoFit/>
          </a:bodyPr>
          <a:lstStyle/>
          <a:p>
            <a:pPr algn="ctr">
              <a:spcAft>
                <a:spcPts val="300"/>
              </a:spcAft>
            </a:pPr>
            <a:r>
              <a:rPr lang="en-US" altLang="ja-JP" sz="2400" dirty="0">
                <a:solidFill>
                  <a:srgbClr val="0000FF"/>
                </a:solidFill>
                <a:latin typeface="HG丸ｺﾞｼｯｸM-PRO" panose="020F0600000000000000" pitchFamily="50" charset="-128"/>
                <a:ea typeface="HG丸ｺﾞｼｯｸM-PRO" panose="020F0600000000000000" pitchFamily="50" charset="-128"/>
              </a:rPr>
              <a:t>SAM</a:t>
            </a:r>
            <a:r>
              <a:rPr lang="ja-JP" altLang="en-US" sz="2400" dirty="0">
                <a:solidFill>
                  <a:srgbClr val="0000FF"/>
                </a:solidFill>
                <a:latin typeface="HG丸ｺﾞｼｯｸM-PRO" panose="020F0600000000000000" pitchFamily="50" charset="-128"/>
                <a:ea typeface="HG丸ｺﾞｼｯｸM-PRO" panose="020F0600000000000000" pitchFamily="50" charset="-128"/>
              </a:rPr>
              <a:t>の方がいい？</a:t>
            </a:r>
            <a:endParaRPr lang="en-US" altLang="ja-JP" sz="2400" dirty="0">
              <a:solidFill>
                <a:srgbClr val="0000FF"/>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57869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3CE22-07C7-432B-A1C1-16DF18E2DCC2}"/>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なぜ資源評価モデルでランダム効果？</a:t>
            </a:r>
          </a:p>
        </p:txBody>
      </p:sp>
      <p:sp>
        <p:nvSpPr>
          <p:cNvPr id="3" name="テキスト ボックス 2">
            <a:extLst>
              <a:ext uri="{FF2B5EF4-FFF2-40B4-BE49-F238E27FC236}">
                <a16:creationId xmlns:a16="http://schemas.microsoft.com/office/drawing/2014/main" id="{DF7929E0-4DEE-4267-836B-685D97DD9E73}"/>
              </a:ext>
            </a:extLst>
          </p:cNvPr>
          <p:cNvSpPr txBox="1"/>
          <p:nvPr/>
        </p:nvSpPr>
        <p:spPr>
          <a:xfrm>
            <a:off x="457113" y="1525221"/>
            <a:ext cx="11438796" cy="118494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水産資源の変動は予測が難しく、確率的な変動を示す（過程誤差）</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4" name="図 3">
            <a:extLst>
              <a:ext uri="{FF2B5EF4-FFF2-40B4-BE49-F238E27FC236}">
                <a16:creationId xmlns:a16="http://schemas.microsoft.com/office/drawing/2014/main" id="{C92D3428-FB0F-4527-84EE-1CF6F1A828A4}"/>
              </a:ext>
            </a:extLst>
          </p:cNvPr>
          <p:cNvPicPr/>
          <p:nvPr/>
        </p:nvPicPr>
        <p:blipFill rotWithShape="1">
          <a:blip r:embed="rId2"/>
          <a:srcRect l="49355"/>
          <a:stretch/>
        </p:blipFill>
        <p:spPr>
          <a:xfrm>
            <a:off x="1306286" y="2226153"/>
            <a:ext cx="4189185" cy="2685479"/>
          </a:xfrm>
          <a:prstGeom prst="rect">
            <a:avLst/>
          </a:prstGeom>
        </p:spPr>
      </p:pic>
      <p:pic>
        <p:nvPicPr>
          <p:cNvPr id="6" name="図 5">
            <a:extLst>
              <a:ext uri="{FF2B5EF4-FFF2-40B4-BE49-F238E27FC236}">
                <a16:creationId xmlns:a16="http://schemas.microsoft.com/office/drawing/2014/main" id="{C92233AC-EA57-4F82-8ED7-65AAA8C5C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644" y="2243328"/>
            <a:ext cx="4740733" cy="2685479"/>
          </a:xfrm>
          <a:prstGeom prst="rect">
            <a:avLst/>
          </a:prstGeom>
        </p:spPr>
      </p:pic>
      <p:sp>
        <p:nvSpPr>
          <p:cNvPr id="7" name="テキスト ボックス 6">
            <a:extLst>
              <a:ext uri="{FF2B5EF4-FFF2-40B4-BE49-F238E27FC236}">
                <a16:creationId xmlns:a16="http://schemas.microsoft.com/office/drawing/2014/main" id="{ACA5E2E4-83D3-4D78-95EE-B59A1667E785}"/>
              </a:ext>
            </a:extLst>
          </p:cNvPr>
          <p:cNvSpPr txBox="1"/>
          <p:nvPr/>
        </p:nvSpPr>
        <p:spPr>
          <a:xfrm>
            <a:off x="457113" y="5170703"/>
            <a:ext cx="11438796" cy="1384995"/>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これまでベイズ推定＆</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MCMC</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r>
              <a:rPr kumimoji="1" lang="en-US" altLang="ja-JP" sz="2800" dirty="0" err="1">
                <a:solidFill>
                  <a:schemeClr val="bg1"/>
                </a:solidFill>
                <a:latin typeface="HG丸ｺﾞｼｯｸM-PRO" panose="020F0600000000000000" pitchFamily="50" charset="-128"/>
                <a:ea typeface="HG丸ｺﾞｼｯｸM-PRO" panose="020F0600000000000000" pitchFamily="50" charset="-128"/>
              </a:rPr>
              <a:t>Beyesian</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 Surplus Production Model</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など）</a:t>
            </a:r>
            <a:r>
              <a:rPr lang="ja-JP" altLang="en-US" sz="2800" dirty="0">
                <a:solidFill>
                  <a:schemeClr val="bg1"/>
                </a:solidFill>
                <a:latin typeface="HG丸ｺﾞｼｯｸM-PRO" panose="020F0600000000000000" pitchFamily="50" charset="-128"/>
                <a:ea typeface="HG丸ｺﾞｼｯｸM-PRO" panose="020F0600000000000000" pitchFamily="50" charset="-128"/>
              </a:rPr>
              <a:t>が使用されてきたが、</a:t>
            </a:r>
            <a:r>
              <a:rPr lang="en-US" altLang="ja-JP" sz="2800" dirty="0">
                <a:solidFill>
                  <a:schemeClr val="bg1"/>
                </a:solidFill>
                <a:latin typeface="HG丸ｺﾞｼｯｸM-PRO" panose="020F0600000000000000" pitchFamily="50" charset="-128"/>
                <a:ea typeface="HG丸ｺﾞｼｯｸM-PRO" panose="020F0600000000000000" pitchFamily="50" charset="-128"/>
              </a:rPr>
              <a:t>TMB</a:t>
            </a:r>
            <a:r>
              <a:rPr lang="ja-JP" altLang="en-US" sz="2800" dirty="0">
                <a:solidFill>
                  <a:schemeClr val="bg1"/>
                </a:solidFill>
                <a:latin typeface="HG丸ｺﾞｼｯｸM-PRO" panose="020F0600000000000000" pitchFamily="50" charset="-128"/>
                <a:ea typeface="HG丸ｺﾞｼｯｸM-PRO" panose="020F0600000000000000" pitchFamily="50" charset="-128"/>
              </a:rPr>
              <a:t>（</a:t>
            </a:r>
            <a:r>
              <a:rPr lang="en-US" altLang="ja-JP" sz="2800" dirty="0">
                <a:solidFill>
                  <a:schemeClr val="bg1"/>
                </a:solidFill>
                <a:latin typeface="HG丸ｺﾞｼｯｸM-PRO" panose="020F0600000000000000" pitchFamily="50" charset="-128"/>
                <a:ea typeface="HG丸ｺﾞｼｯｸM-PRO" panose="020F0600000000000000" pitchFamily="50" charset="-128"/>
              </a:rPr>
              <a:t>ADMB</a:t>
            </a:r>
            <a:r>
              <a:rPr lang="ja-JP" altLang="en-US" sz="2800" dirty="0">
                <a:solidFill>
                  <a:schemeClr val="bg1"/>
                </a:solidFill>
                <a:latin typeface="HG丸ｺﾞｼｯｸM-PRO" panose="020F0600000000000000" pitchFamily="50" charset="-128"/>
                <a:ea typeface="HG丸ｺﾞｼｯｸM-PRO" panose="020F0600000000000000" pitchFamily="50" charset="-128"/>
              </a:rPr>
              <a:t>の進展版）が開発され、複雑で大量のランダム効果の高速最尤推定が可能に</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859140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148BF8B-250B-475C-9003-4E040404E340}"/>
              </a:ext>
            </a:extLst>
          </p:cNvPr>
          <p:cNvSpPr>
            <a:spLocks noGrp="1"/>
          </p:cNvSpPr>
          <p:nvPr>
            <p:ph type="sldNum" sz="quarter" idx="12"/>
          </p:nvPr>
        </p:nvSpPr>
        <p:spPr/>
        <p:txBody>
          <a:bodyPr/>
          <a:lstStyle/>
          <a:p>
            <a:fld id="{A4258E76-4E1E-4093-A273-F31ABDEB9FFB}" type="slidenum">
              <a:rPr kumimoji="1" lang="ja-JP" altLang="en-US" smtClean="0"/>
              <a:t>50</a:t>
            </a:fld>
            <a:endParaRPr kumimoji="1" lang="ja-JP" altLang="en-US"/>
          </a:p>
        </p:txBody>
      </p:sp>
      <p:sp>
        <p:nvSpPr>
          <p:cNvPr id="3" name="タイトル 1">
            <a:extLst>
              <a:ext uri="{FF2B5EF4-FFF2-40B4-BE49-F238E27FC236}">
                <a16:creationId xmlns:a16="http://schemas.microsoft.com/office/drawing/2014/main" id="{0D45EC57-83B6-4E48-8F25-7F81606B2629}"/>
              </a:ext>
            </a:extLst>
          </p:cNvPr>
          <p:cNvSpPr txBox="1">
            <a:spLocks/>
          </p:cNvSpPr>
          <p:nvPr/>
        </p:nvSpPr>
        <p:spPr>
          <a:xfrm>
            <a:off x="446567" y="93279"/>
            <a:ext cx="10073387"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ja-JP" altLang="en-US" dirty="0">
                <a:solidFill>
                  <a:schemeClr val="bg1"/>
                </a:solidFill>
                <a:latin typeface="Consolas" panose="020B0609020204030204" pitchFamily="49" charset="0"/>
                <a:ea typeface="HG丸ｺﾞｼｯｸM-PRO" panose="020F0600000000000000" pitchFamily="50" charset="-128"/>
              </a:rPr>
              <a:t>どちらが良いかは状況依存的？</a:t>
            </a:r>
          </a:p>
        </p:txBody>
      </p:sp>
      <p:sp>
        <p:nvSpPr>
          <p:cNvPr id="4" name="テキスト ボックス 3">
            <a:extLst>
              <a:ext uri="{FF2B5EF4-FFF2-40B4-BE49-F238E27FC236}">
                <a16:creationId xmlns:a16="http://schemas.microsoft.com/office/drawing/2014/main" id="{48ABFCF9-1300-4D9D-A2DE-16DDF699FE0E}"/>
              </a:ext>
            </a:extLst>
          </p:cNvPr>
          <p:cNvSpPr txBox="1"/>
          <p:nvPr/>
        </p:nvSpPr>
        <p:spPr>
          <a:xfrm>
            <a:off x="321562" y="1310068"/>
            <a:ext cx="5774438"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データの利用可能量</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指標値の当てはまり</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lang="ja-JP" altLang="en-US" sz="3200" dirty="0">
                <a:solidFill>
                  <a:schemeClr val="bg1"/>
                </a:solidFill>
                <a:latin typeface="HG丸ｺﾞｼｯｸM-PRO" panose="020F0600000000000000" pitchFamily="50" charset="-128"/>
                <a:ea typeface="HG丸ｺﾞｼｯｸM-PRO" panose="020F0600000000000000" pitchFamily="50" charset="-128"/>
              </a:rPr>
              <a:t>再生産関係の明瞭さ</a:t>
            </a:r>
            <a:endParaRPr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漁獲圧の強さ</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lang="en-US" altLang="ja-JP" sz="3200" dirty="0">
                <a:solidFill>
                  <a:schemeClr val="bg1"/>
                </a:solidFill>
                <a:latin typeface="HG丸ｺﾞｼｯｸM-PRO" panose="020F0600000000000000" pitchFamily="50" charset="-128"/>
                <a:ea typeface="HG丸ｺﾞｼｯｸM-PRO" panose="020F0600000000000000" pitchFamily="50" charset="-128"/>
              </a:rPr>
              <a:t>etc... </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587A05D3-8EA3-4F4C-9D35-4AD895D45642}"/>
              </a:ext>
            </a:extLst>
          </p:cNvPr>
          <p:cNvSpPr txBox="1"/>
          <p:nvPr/>
        </p:nvSpPr>
        <p:spPr>
          <a:xfrm>
            <a:off x="4754048" y="3714650"/>
            <a:ext cx="6376471" cy="2369880"/>
          </a:xfrm>
          <a:prstGeom prst="rect">
            <a:avLst/>
          </a:prstGeom>
          <a:solidFill>
            <a:srgbClr val="FFFFCC"/>
          </a:solidFill>
        </p:spPr>
        <p:txBody>
          <a:bodyPr wrap="square" rtlCol="0">
            <a:spAutoFit/>
          </a:bodyPr>
          <a:lstStyle/>
          <a:p>
            <a:pPr marL="457200" indent="-457200">
              <a:spcAft>
                <a:spcPts val="1200"/>
              </a:spcAft>
              <a:buFont typeface="Arial" panose="020B0604020202020204" pitchFamily="34" charset="0"/>
              <a:buChar char="•"/>
            </a:pPr>
            <a:r>
              <a:rPr lang="ja-JP" altLang="en-US" sz="3200" dirty="0">
                <a:latin typeface="HG丸ｺﾞｼｯｸM-PRO" panose="020F0600000000000000" pitchFamily="50" charset="-128"/>
                <a:ea typeface="HG丸ｺﾞｼｯｸM-PRO" panose="020F0600000000000000" pitchFamily="50" charset="-128"/>
              </a:rPr>
              <a:t>モデルの診断（レトロスペクティブ解析等）</a:t>
            </a:r>
            <a:endParaRPr lang="en-US" altLang="ja-JP" sz="3200" dirty="0">
              <a:latin typeface="HG丸ｺﾞｼｯｸM-PRO" panose="020F0600000000000000" pitchFamily="50" charset="-128"/>
              <a:ea typeface="HG丸ｺﾞｼｯｸM-PRO" panose="020F0600000000000000" pitchFamily="50" charset="-128"/>
            </a:endParaRPr>
          </a:p>
          <a:p>
            <a:pPr marL="457200" indent="-457200">
              <a:spcAft>
                <a:spcPts val="1200"/>
              </a:spcAft>
              <a:buFont typeface="Arial" panose="020B0604020202020204" pitchFamily="34" charset="0"/>
              <a:buChar char="•"/>
            </a:pPr>
            <a:r>
              <a:rPr kumimoji="1" lang="ja-JP" altLang="en-US" sz="3200" dirty="0">
                <a:latin typeface="HG丸ｺﾞｼｯｸM-PRO" panose="020F0600000000000000" pitchFamily="50" charset="-128"/>
                <a:ea typeface="HG丸ｺﾞｼｯｸM-PRO" panose="020F0600000000000000" pitchFamily="50" charset="-128"/>
              </a:rPr>
              <a:t>シミュレーションモデル</a:t>
            </a:r>
            <a:endParaRPr kumimoji="1" lang="en-US" altLang="ja-JP" sz="3200" dirty="0">
              <a:latin typeface="HG丸ｺﾞｼｯｸM-PRO" panose="020F0600000000000000" pitchFamily="50" charset="-128"/>
              <a:ea typeface="HG丸ｺﾞｼｯｸM-PRO" panose="020F0600000000000000" pitchFamily="50" charset="-128"/>
            </a:endParaRPr>
          </a:p>
          <a:p>
            <a:pPr>
              <a:spcAft>
                <a:spcPts val="1200"/>
              </a:spcAft>
            </a:pPr>
            <a:r>
              <a:rPr kumimoji="1" lang="ja-JP" altLang="en-US" sz="3200" dirty="0">
                <a:latin typeface="HG丸ｺﾞｼｯｸM-PRO" panose="020F0600000000000000" pitchFamily="50" charset="-128"/>
                <a:ea typeface="HG丸ｺﾞｼｯｸM-PRO" panose="020F0600000000000000" pitchFamily="50" charset="-128"/>
              </a:rPr>
              <a:t>によって比較するのがいい</a:t>
            </a:r>
            <a:endParaRPr kumimoji="1" lang="en-US" altLang="ja-JP" sz="32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7329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一般化線形モデルを使ったランダム効果の説明・</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R</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と</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TMB</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による最尤推定</a:t>
            </a:r>
            <a:endPar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TMB</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を使った余剰生産（</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surplus production</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）モデルのパラメータ推定</a:t>
            </a:r>
            <a:endPar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Delay-difference model</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を用いた、生物特性と</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MSY</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の関係</a:t>
            </a:r>
            <a:endPar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rPr>
              <a:t>年齢別個体群動態モデル（</a:t>
            </a:r>
            <a:r>
              <a:rPr kumimoji="1" lang="en-US" altLang="ja-JP"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rPr>
              <a:t>ridge VPA &amp; SAM</a:t>
            </a:r>
            <a:r>
              <a:rPr kumimoji="1" lang="ja-JP" altLang="en-US"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rPr>
              <a:t>）</a:t>
            </a:r>
            <a:endParaRPr kumimoji="1" lang="en-US" altLang="ja-JP"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SAM</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の発展</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p:txBody>
      </p:sp>
    </p:spTree>
    <p:extLst>
      <p:ext uri="{BB962C8B-B14F-4D97-AF65-F5344CB8AC3E}">
        <p14:creationId xmlns:p14="http://schemas.microsoft.com/office/powerpoint/2010/main" val="1317028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4BDCF-A06A-4C53-A571-D3F8C7279734}"/>
              </a:ext>
            </a:extLst>
          </p:cNvPr>
          <p:cNvSpPr>
            <a:spLocks noGrp="1"/>
          </p:cNvSpPr>
          <p:nvPr>
            <p:ph type="title"/>
          </p:nvPr>
        </p:nvSpPr>
        <p:spPr/>
        <p:txBody>
          <a:bodyPr/>
          <a:lstStyle/>
          <a:p>
            <a:r>
              <a:rPr lang="ja-JP" altLang="en-US" dirty="0">
                <a:solidFill>
                  <a:schemeClr val="bg1"/>
                </a:solidFill>
              </a:rPr>
              <a:t>スルメイカ資源評価の難しさ</a:t>
            </a:r>
            <a:endParaRPr lang="en-GB" dirty="0">
              <a:solidFill>
                <a:schemeClr val="bg1"/>
              </a:solidFill>
            </a:endParaRPr>
          </a:p>
        </p:txBody>
      </p:sp>
      <p:sp>
        <p:nvSpPr>
          <p:cNvPr id="3" name="コンテンツ プレースホルダー 2">
            <a:extLst>
              <a:ext uri="{FF2B5EF4-FFF2-40B4-BE49-F238E27FC236}">
                <a16:creationId xmlns:a16="http://schemas.microsoft.com/office/drawing/2014/main" id="{F960B8F8-57C4-40C1-BE94-82E2DFF2BFA0}"/>
              </a:ext>
            </a:extLst>
          </p:cNvPr>
          <p:cNvSpPr>
            <a:spLocks noGrp="1"/>
          </p:cNvSpPr>
          <p:nvPr>
            <p:ph idx="1"/>
          </p:nvPr>
        </p:nvSpPr>
        <p:spPr>
          <a:xfrm>
            <a:off x="530087" y="1497496"/>
            <a:ext cx="11171583" cy="4995379"/>
          </a:xfrm>
        </p:spPr>
        <p:txBody>
          <a:bodyPr>
            <a:normAutofit/>
          </a:bodyPr>
          <a:lstStyle/>
          <a:p>
            <a:pPr>
              <a:lnSpc>
                <a:spcPct val="120000"/>
              </a:lnSpc>
            </a:pPr>
            <a:r>
              <a:rPr lang="ja-JP" altLang="en-US" dirty="0">
                <a:solidFill>
                  <a:schemeClr val="bg1"/>
                </a:solidFill>
              </a:rPr>
              <a:t>スルメイカは単年性資源であるため、年齢別モデルが使えない</a:t>
            </a:r>
            <a:endParaRPr lang="en-US" altLang="ja-JP" dirty="0">
              <a:solidFill>
                <a:schemeClr val="bg1"/>
              </a:solidFill>
            </a:endParaRPr>
          </a:p>
          <a:p>
            <a:pPr>
              <a:lnSpc>
                <a:spcPct val="120000"/>
              </a:lnSpc>
            </a:pPr>
            <a:r>
              <a:rPr lang="ja-JP" altLang="en-US" dirty="0">
                <a:solidFill>
                  <a:schemeClr val="bg1"/>
                </a:solidFill>
              </a:rPr>
              <a:t>これまでの資源評価では資源量指数を引き延ばして資源量推定していた</a:t>
            </a:r>
            <a:endParaRPr lang="en-US" altLang="ja-JP" dirty="0">
              <a:solidFill>
                <a:schemeClr val="bg1"/>
              </a:solidFill>
            </a:endParaRPr>
          </a:p>
          <a:p>
            <a:pPr>
              <a:lnSpc>
                <a:spcPct val="120000"/>
              </a:lnSpc>
            </a:pPr>
            <a:r>
              <a:rPr lang="ja-JP" altLang="en-US" dirty="0">
                <a:solidFill>
                  <a:schemeClr val="bg1"/>
                </a:solidFill>
              </a:rPr>
              <a:t>資源量指数は観察誤差により変動が激しい傾向があるため、資源量の推定値が大きく変動する</a:t>
            </a:r>
            <a:endParaRPr lang="en-GB" altLang="ja-JP" dirty="0">
              <a:solidFill>
                <a:schemeClr val="bg1"/>
              </a:solidFill>
            </a:endParaRPr>
          </a:p>
          <a:p>
            <a:pPr>
              <a:lnSpc>
                <a:spcPct val="120000"/>
              </a:lnSpc>
            </a:pPr>
            <a:r>
              <a:rPr lang="ja-JP" altLang="en-US" dirty="0">
                <a:solidFill>
                  <a:schemeClr val="bg1"/>
                </a:solidFill>
              </a:rPr>
              <a:t>寿命が長い水産資源と比べ、親魚量の推定誤差も大きく、再生産関係の推定には親魚量の誤差も考慮したほうがよさそう</a:t>
            </a:r>
            <a:endParaRPr lang="en-GB" dirty="0">
              <a:solidFill>
                <a:schemeClr val="bg1"/>
              </a:solidFill>
            </a:endParaRPr>
          </a:p>
        </p:txBody>
      </p:sp>
    </p:spTree>
    <p:extLst>
      <p:ext uri="{BB962C8B-B14F-4D97-AF65-F5344CB8AC3E}">
        <p14:creationId xmlns:p14="http://schemas.microsoft.com/office/powerpoint/2010/main" val="2908418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AA7A1-CB31-4DD9-9276-00F154CA647F}"/>
              </a:ext>
            </a:extLst>
          </p:cNvPr>
          <p:cNvSpPr>
            <a:spLocks noGrp="1"/>
          </p:cNvSpPr>
          <p:nvPr>
            <p:ph type="title"/>
          </p:nvPr>
        </p:nvSpPr>
        <p:spPr/>
        <p:txBody>
          <a:bodyPr/>
          <a:lstStyle/>
          <a:p>
            <a:r>
              <a:rPr lang="ja-JP" altLang="en-US" dirty="0">
                <a:solidFill>
                  <a:schemeClr val="bg1"/>
                </a:solidFill>
              </a:rPr>
              <a:t>スルメイカ版の</a:t>
            </a:r>
            <a:r>
              <a:rPr lang="en-US" altLang="ja-JP" dirty="0">
                <a:solidFill>
                  <a:schemeClr val="bg1"/>
                </a:solidFill>
              </a:rPr>
              <a:t>SAM</a:t>
            </a:r>
            <a:r>
              <a:rPr lang="ja-JP" altLang="en-US" dirty="0">
                <a:solidFill>
                  <a:schemeClr val="bg1"/>
                </a:solidFill>
              </a:rPr>
              <a:t>を開発中</a:t>
            </a:r>
            <a:endParaRPr lang="en-GB" dirty="0">
              <a:solidFill>
                <a:schemeClr val="bg1"/>
              </a:solidFill>
            </a:endParaRPr>
          </a:p>
        </p:txBody>
      </p:sp>
      <p:sp>
        <p:nvSpPr>
          <p:cNvPr id="3" name="コンテンツ プレースホルダー 2">
            <a:extLst>
              <a:ext uri="{FF2B5EF4-FFF2-40B4-BE49-F238E27FC236}">
                <a16:creationId xmlns:a16="http://schemas.microsoft.com/office/drawing/2014/main" id="{40E4B113-80EF-40A0-AFCE-FC36939EE781}"/>
              </a:ext>
            </a:extLst>
          </p:cNvPr>
          <p:cNvSpPr>
            <a:spLocks noGrp="1"/>
          </p:cNvSpPr>
          <p:nvPr>
            <p:ph idx="1"/>
          </p:nvPr>
        </p:nvSpPr>
        <p:spPr>
          <a:xfrm>
            <a:off x="838200" y="1825625"/>
            <a:ext cx="10515600" cy="4787826"/>
          </a:xfrm>
        </p:spPr>
        <p:txBody>
          <a:bodyPr/>
          <a:lstStyle/>
          <a:p>
            <a:r>
              <a:rPr lang="ja-JP" altLang="en-US" dirty="0">
                <a:solidFill>
                  <a:schemeClr val="bg1"/>
                </a:solidFill>
              </a:rPr>
              <a:t>情報不足を補うため，</a:t>
            </a:r>
            <a:r>
              <a:rPr lang="ja-JP" altLang="en-US" u="sng" dirty="0">
                <a:solidFill>
                  <a:schemeClr val="bg1"/>
                </a:solidFill>
              </a:rPr>
              <a:t>秋季発生系群と冬季発生系群のデータを同時に使用</a:t>
            </a:r>
            <a:endParaRPr lang="en-GB" altLang="ja-JP" u="sng" dirty="0">
              <a:solidFill>
                <a:schemeClr val="bg1"/>
              </a:solidFill>
            </a:endParaRPr>
          </a:p>
        </p:txBody>
      </p:sp>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D565CFF9-8064-4878-9465-443D32D8D9ED}"/>
                  </a:ext>
                </a:extLst>
              </p:cNvPr>
              <p:cNvSpPr txBox="1">
                <a:spLocks/>
              </p:cNvSpPr>
              <p:nvPr/>
            </p:nvSpPr>
            <p:spPr>
              <a:xfrm>
                <a:off x="543339" y="2942597"/>
                <a:ext cx="11105322" cy="380579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rPr>
                        <m:t>産卵</m:t>
                      </m:r>
                      <m:r>
                        <a:rPr lang="ja-JP" altLang="en-US" sz="2400" i="1">
                          <a:solidFill>
                            <a:schemeClr val="tx1"/>
                          </a:solidFill>
                          <a:latin typeface="Cambria Math" panose="02040503050406030204" pitchFamily="18" charset="0"/>
                        </a:rPr>
                        <m:t>尾</m:t>
                      </m:r>
                      <m:r>
                        <a:rPr lang="ja-JP" altLang="en-US" sz="2400" i="1">
                          <a:solidFill>
                            <a:schemeClr val="tx1"/>
                          </a:solidFill>
                          <a:latin typeface="Cambria Math" panose="02040503050406030204" pitchFamily="18" charset="0"/>
                        </a:rPr>
                        <m:t>数</m:t>
                      </m:r>
                      <m:r>
                        <a:rPr lang="ja-JP" alt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exp</m:t>
                          </m:r>
                        </m:fName>
                        <m:e>
                          <m:d>
                            <m:dPr>
                              <m:ctrlPr>
                                <a:rPr lang="en-GB"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𝐹</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𝑀</m:t>
                              </m:r>
                            </m:e>
                          </m:d>
                        </m:e>
                      </m:func>
                    </m:oMath>
                  </m:oMathPara>
                </a14:m>
                <a:endParaRPr lang="en-GB" sz="2400" dirty="0">
                  <a:solidFill>
                    <a:schemeClr val="tx1"/>
                  </a:solidFill>
                </a:endParaRPr>
              </a:p>
              <a:p>
                <a:pPr marL="0" indent="0">
                  <a:buFont typeface="Arial" panose="020B0604020202020204" pitchFamily="34" charset="0"/>
                  <a:buNone/>
                </a:pPr>
                <a:endParaRPr lang="en-GB" altLang="ja-JP" sz="2400" i="1" dirty="0">
                  <a:solidFill>
                    <a:schemeClr val="tx1"/>
                  </a:solidFill>
                </a:endParaRPr>
              </a:p>
              <a:p>
                <a:pPr marL="0" indent="0">
                  <a:buFont typeface="Arial" panose="020B0604020202020204" pitchFamily="34" charset="0"/>
                  <a:buNone/>
                </a:pPr>
                <a14:m>
                  <m:oMath xmlns:m="http://schemas.openxmlformats.org/officeDocument/2006/math">
                    <m:r>
                      <a:rPr lang="ja-JP" altLang="en-US" sz="2400" i="1">
                        <a:solidFill>
                          <a:schemeClr val="tx1"/>
                        </a:solidFill>
                        <a:latin typeface="Cambria Math" panose="02040503050406030204" pitchFamily="18" charset="0"/>
                      </a:rPr>
                      <m:t>加入</m:t>
                    </m:r>
                    <m:r>
                      <a:rPr lang="ja-JP" altLang="en-US" sz="2400" i="1">
                        <a:solidFill>
                          <a:schemeClr val="tx1"/>
                        </a:solidFill>
                        <a:latin typeface="Cambria Math" panose="02040503050406030204" pitchFamily="18" charset="0"/>
                      </a:rPr>
                      <m:t>尾数</m:t>
                    </m:r>
                    <m:r>
                      <a:rPr lang="ja-JP" alt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𝑓</m:t>
                    </m:r>
                    <m:r>
                      <a:rPr lang="en-US"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exp</m:t>
                        </m:r>
                      </m:fName>
                      <m:e>
                        <m:d>
                          <m:dPr>
                            <m:ctrlPr>
                              <a:rPr lang="en-GB" sz="2400" i="1">
                                <a:solidFill>
                                  <a:schemeClr val="tx1"/>
                                </a:solidFill>
                                <a:latin typeface="Cambria Math" panose="02040503050406030204" pitchFamily="18" charset="0"/>
                              </a:rPr>
                            </m:ctrlPr>
                          </m:dPr>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e>
                        </m:d>
                      </m:e>
                    </m:func>
                  </m:oMath>
                </a14:m>
                <a:r>
                  <a:rPr lang="en-GB"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𝑓</m:t>
                    </m:r>
                    <m:d>
                      <m:dPr>
                        <m:ctrlPr>
                          <a:rPr lang="en-GB"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𝑎</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𝑆</m:t>
                        </m:r>
                      </m:e>
                    </m:d>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𝑎𝑆</m:t>
                    </m:r>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𝑏𝑆</m:t>
                    </m:r>
                    <m:r>
                      <a:rPr lang="en-US" sz="2400" i="1">
                        <a:solidFill>
                          <a:schemeClr val="tx1"/>
                        </a:solidFill>
                        <a:latin typeface="Cambria Math" panose="02040503050406030204" pitchFamily="18" charset="0"/>
                      </a:rPr>
                      <m:t>)</m:t>
                    </m:r>
                  </m:oMath>
                </a14:m>
                <a:endParaRPr lang="en-GB" sz="2400" dirty="0">
                  <a:solidFill>
                    <a:schemeClr val="tx1"/>
                  </a:solidFill>
                </a:endParaRPr>
              </a:p>
              <a:p>
                <a:pPr marL="0" indent="0">
                  <a:buFont typeface="Arial" panose="020B0604020202020204" pitchFamily="34" charset="0"/>
                  <a:buNone/>
                </a:pPr>
                <a:endParaRPr lang="en-GB" sz="2400"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a:solidFill>
                            <a:schemeClr val="tx1"/>
                          </a:solidFill>
                          <a:latin typeface="Cambria Math" panose="02040503050406030204" pitchFamily="18" charset="0"/>
                        </a:rPr>
                        <m:t>漁獲係数</m:t>
                      </m:r>
                      <m:r>
                        <a:rPr lang="ja-JP" altLang="en-US" sz="2400" i="1">
                          <a:solidFill>
                            <a:schemeClr val="tx1"/>
                          </a:solidFill>
                          <a:latin typeface="Cambria Math" panose="02040503050406030204" pitchFamily="18" charset="0"/>
                        </a:rPr>
                        <m:t>　</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log</m:t>
                          </m:r>
                        </m:fName>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𝐹</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e>
                      </m:func>
                      <m:r>
                        <a:rPr lang="en-US" sz="2400" i="1">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Normal</m:t>
                      </m:r>
                      <m:r>
                        <a:rPr lang="en-US" sz="2400" i="1">
                          <a:solidFill>
                            <a:schemeClr val="tx1"/>
                          </a:solidFill>
                          <a:latin typeface="Cambria Math" panose="02040503050406030204" pitchFamily="18" charset="0"/>
                        </a:rPr>
                        <m:t>(</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log</m:t>
                          </m:r>
                        </m:fName>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𝐹</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sub>
                          </m:sSub>
                        </m:e>
                      </m:func>
                      <m:r>
                        <a:rPr lang="en-US" sz="2400" i="1">
                          <a:solidFill>
                            <a:schemeClr val="tx1"/>
                          </a:solidFill>
                          <a:latin typeface="Cambria Math" panose="02040503050406030204" pitchFamily="18" charset="0"/>
                        </a:rPr>
                        <m:t>, </m:t>
                      </m:r>
                      <m:sSubSup>
                        <m:sSubSupPr>
                          <m:ctrlPr>
                            <a:rPr lang="en-GB"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𝜏</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2</m:t>
                          </m:r>
                        </m:sup>
                      </m:sSubSup>
                      <m:r>
                        <a:rPr lang="en-US" sz="2400" i="1">
                          <a:solidFill>
                            <a:schemeClr val="tx1"/>
                          </a:solidFill>
                          <a:latin typeface="Cambria Math" panose="02040503050406030204" pitchFamily="18" charset="0"/>
                        </a:rPr>
                        <m:t>)</m:t>
                      </m:r>
                    </m:oMath>
                  </m:oMathPara>
                </a14:m>
                <a:endParaRPr lang="en-GB" sz="2400" dirty="0">
                  <a:solidFill>
                    <a:schemeClr val="tx1"/>
                  </a:solidFill>
                </a:endParaRPr>
              </a:p>
              <a:p>
                <a:pPr marL="0" indent="0">
                  <a:buFont typeface="Arial" panose="020B0604020202020204" pitchFamily="34" charset="0"/>
                  <a:buNone/>
                </a:pPr>
                <a:endParaRPr lang="en-GB" sz="2400" i="1" dirty="0">
                  <a:solidFill>
                    <a:schemeClr val="tx1"/>
                  </a:solidFill>
                </a:endParaRPr>
              </a:p>
              <a:p>
                <a:pPr marL="0" indent="0" algn="ctr">
                  <a:buFont typeface="Arial" panose="020B0604020202020204" pitchFamily="34" charset="0"/>
                  <a:buNone/>
                </a:pPr>
                <a14:m>
                  <m:oMath xmlns:m="http://schemas.openxmlformats.org/officeDocument/2006/math">
                    <m:sSub>
                      <m:sSubPr>
                        <m:ctrlPr>
                          <a:rPr lang="en-GB" sz="2400"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𝜺</m:t>
                        </m:r>
                      </m:e>
                      <m:sub>
                        <m:r>
                          <a:rPr lang="en-US" sz="2400" i="1">
                            <a:solidFill>
                              <a:schemeClr val="tx1"/>
                            </a:solidFill>
                            <a:latin typeface="Cambria Math" panose="02040503050406030204" pitchFamily="18" charset="0"/>
                          </a:rPr>
                          <m:t>𝑦</m:t>
                        </m:r>
                      </m:sub>
                    </m:sSub>
                    <m:r>
                      <a:rPr lang="en-US" sz="2400">
                        <a:solidFill>
                          <a:schemeClr val="tx1"/>
                        </a:solidFill>
                        <a:latin typeface="Cambria Math" panose="02040503050406030204" pitchFamily="18" charset="0"/>
                      </a:rPr>
                      <m:t>=</m:t>
                    </m:r>
                    <m:sSup>
                      <m:sSupPr>
                        <m:ctrlPr>
                          <a:rPr lang="en-GB" sz="2400" i="1">
                            <a:solidFill>
                              <a:schemeClr val="tx1"/>
                            </a:solidFill>
                            <a:latin typeface="Cambria Math" panose="02040503050406030204" pitchFamily="18" charset="0"/>
                          </a:rPr>
                        </m:ctrlPr>
                      </m:sSupPr>
                      <m:e>
                        <m:d>
                          <m:dPr>
                            <m:ctrlPr>
                              <a:rPr lang="en-GB" sz="2400" i="1">
                                <a:solidFill>
                                  <a:schemeClr val="tx1"/>
                                </a:solidFill>
                                <a:latin typeface="Cambria Math" panose="02040503050406030204" pitchFamily="18" charset="0"/>
                              </a:rPr>
                            </m:ctrlPr>
                          </m:dPr>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0,</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𝑦</m:t>
                                </m:r>
                              </m:sub>
                            </m:sSub>
                          </m:e>
                        </m:d>
                      </m:e>
                      <m:sup>
                        <m:r>
                          <a:rPr lang="en-US" sz="2400" i="1">
                            <a:solidFill>
                              <a:schemeClr val="tx1"/>
                            </a:solidFill>
                            <a:latin typeface="Cambria Math" panose="02040503050406030204" pitchFamily="18" charset="0"/>
                          </a:rPr>
                          <m:t>′</m:t>
                        </m:r>
                      </m:sup>
                    </m:sSup>
                    <m:r>
                      <a:rPr lang="en-US" sz="2400">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MVN</m:t>
                    </m:r>
                    <m:r>
                      <a:rPr lang="en-US" sz="2400">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𝟎</m:t>
                    </m:r>
                    <m:r>
                      <a:rPr lang="en-US" sz="2400">
                        <a:solidFill>
                          <a:schemeClr val="tx1"/>
                        </a:solidFill>
                        <a:latin typeface="Cambria Math" panose="02040503050406030204" pitchFamily="18" charset="0"/>
                      </a:rPr>
                      <m:t>, </m:t>
                    </m:r>
                    <m:r>
                      <a:rPr lang="en-US" sz="2400" b="1" i="1">
                        <a:solidFill>
                          <a:schemeClr val="tx1"/>
                        </a:solidFill>
                        <a:latin typeface="Cambria Math" panose="02040503050406030204" pitchFamily="18" charset="0"/>
                      </a:rPr>
                      <m:t>𝚺</m:t>
                    </m:r>
                    <m:r>
                      <a:rPr lang="en-US" sz="2400">
                        <a:solidFill>
                          <a:schemeClr val="tx1"/>
                        </a:solidFill>
                        <a:latin typeface="Cambria Math" panose="02040503050406030204" pitchFamily="18" charset="0"/>
                      </a:rPr>
                      <m:t>)</m:t>
                    </m:r>
                  </m:oMath>
                </a14:m>
                <a:r>
                  <a:rPr lang="en-GB" sz="2400" dirty="0">
                    <a:solidFill>
                      <a:schemeClr val="tx1"/>
                    </a:solidFill>
                  </a:rPr>
                  <a:t>, </a:t>
                </a:r>
                <a14:m>
                  <m:oMath xmlns:m="http://schemas.openxmlformats.org/officeDocument/2006/math">
                    <m:r>
                      <a:rPr lang="en-US" sz="2400" b="1" i="1">
                        <a:solidFill>
                          <a:schemeClr val="tx1"/>
                        </a:solidFill>
                        <a:latin typeface="Cambria Math" panose="02040503050406030204" pitchFamily="18" charset="0"/>
                      </a:rPr>
                      <m:t>𝚺</m:t>
                    </m:r>
                    <m:r>
                      <a:rPr lang="en-US" sz="2400" b="1">
                        <a:solidFill>
                          <a:schemeClr val="tx1"/>
                        </a:solidFill>
                        <a:latin typeface="Cambria Math" panose="02040503050406030204" pitchFamily="18" charset="0"/>
                      </a:rPr>
                      <m:t>=</m:t>
                    </m:r>
                    <m:d>
                      <m:dPr>
                        <m:ctrlPr>
                          <a:rPr lang="en-GB" sz="2400" b="1" i="1">
                            <a:solidFill>
                              <a:schemeClr val="tx1"/>
                            </a:solidFill>
                            <a:latin typeface="Cambria Math" panose="02040503050406030204" pitchFamily="18" charset="0"/>
                          </a:rPr>
                        </m:ctrlPr>
                      </m:dPr>
                      <m:e>
                        <m:m>
                          <m:mPr>
                            <m:mcs>
                              <m:mc>
                                <m:mcPr>
                                  <m:count m:val="2"/>
                                  <m:mcJc m:val="center"/>
                                </m:mcPr>
                              </m:mc>
                            </m:mcs>
                            <m:ctrlPr>
                              <a:rPr lang="en-GB" sz="2400" i="1">
                                <a:solidFill>
                                  <a:schemeClr val="tx1"/>
                                </a:solidFill>
                                <a:latin typeface="Cambria Math" panose="02040503050406030204" pitchFamily="18" charset="0"/>
                              </a:rPr>
                            </m:ctrlPr>
                          </m:mPr>
                          <m:mr>
                            <m:e>
                              <m:sSubSup>
                                <m:sSubSupPr>
                                  <m:ctrlPr>
                                    <a:rPr lang="en-GB"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0</m:t>
                                  </m:r>
                                </m:sub>
                                <m:sup>
                                  <m:r>
                                    <a:rPr lang="en-US" sz="2400" i="1">
                                      <a:solidFill>
                                        <a:schemeClr val="tx1"/>
                                      </a:solidFill>
                                      <a:latin typeface="Cambria Math" panose="02040503050406030204" pitchFamily="18" charset="0"/>
                                    </a:rPr>
                                    <m:t>2</m:t>
                                  </m:r>
                                </m:sup>
                              </m:sSubSup>
                            </m:e>
                            <m:e>
                              <m:r>
                                <a:rPr lang="en-US" sz="2400" i="1">
                                  <a:solidFill>
                                    <a:schemeClr val="tx1"/>
                                  </a:solidFill>
                                  <a:latin typeface="Cambria Math" panose="02040503050406030204" pitchFamily="18" charset="0"/>
                                </a:rPr>
                                <m:t>𝜌</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0</m:t>
                                  </m:r>
                                </m:sub>
                              </m:sSub>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1</m:t>
                                  </m:r>
                                </m:sub>
                              </m:sSub>
                            </m:e>
                          </m:mr>
                          <m:mr>
                            <m:e>
                              <m:r>
                                <a:rPr lang="en-US" sz="2400" i="1">
                                  <a:solidFill>
                                    <a:schemeClr val="tx1"/>
                                  </a:solidFill>
                                  <a:latin typeface="Cambria Math" panose="02040503050406030204" pitchFamily="18" charset="0"/>
                                </a:rPr>
                                <m:t>𝜌</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0</m:t>
                                  </m:r>
                                </m:sub>
                              </m:sSub>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1</m:t>
                                  </m:r>
                                </m:sub>
                              </m:sSub>
                            </m:e>
                            <m:e>
                              <m:sSubSup>
                                <m:sSubSupPr>
                                  <m:ctrlPr>
                                    <a:rPr lang="en-GB"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2</m:t>
                                  </m:r>
                                </m:sup>
                              </m:sSubSup>
                            </m:e>
                          </m:mr>
                        </m:m>
                      </m:e>
                    </m:d>
                  </m:oMath>
                </a14:m>
                <a:endParaRPr lang="en-GB" sz="2400" dirty="0">
                  <a:solidFill>
                    <a:schemeClr val="tx1"/>
                  </a:solidFill>
                </a:endParaRPr>
              </a:p>
              <a:p>
                <a:pPr marL="0" indent="0" algn="ctr">
                  <a:buFont typeface="Arial" panose="020B0604020202020204" pitchFamily="34" charset="0"/>
                  <a:buNone/>
                </a:pPr>
                <a:endParaRPr lang="en-GB" sz="2400" dirty="0">
                  <a:solidFill>
                    <a:schemeClr val="tx1"/>
                  </a:solidFill>
                </a:endParaRPr>
              </a:p>
              <a:p>
                <a:pPr marL="0" indent="0">
                  <a:buFont typeface="Arial" panose="020B0604020202020204" pitchFamily="34" charset="0"/>
                  <a:buNone/>
                </a:pPr>
                <a:endParaRPr lang="en-GB" sz="2400" dirty="0">
                  <a:solidFill>
                    <a:schemeClr val="tx1"/>
                  </a:solidFill>
                </a:endParaRPr>
              </a:p>
            </p:txBody>
          </p:sp>
        </mc:Choice>
        <mc:Fallback>
          <p:sp>
            <p:nvSpPr>
              <p:cNvPr id="4" name="コンテンツ プレースホルダー 2">
                <a:extLst>
                  <a:ext uri="{FF2B5EF4-FFF2-40B4-BE49-F238E27FC236}">
                    <a16:creationId xmlns:a16="http://schemas.microsoft.com/office/drawing/2014/main" id="{D565CFF9-8064-4878-9465-443D32D8D9ED}"/>
                  </a:ext>
                </a:extLst>
              </p:cNvPr>
              <p:cNvSpPr txBox="1">
                <a:spLocks noRot="1" noChangeAspect="1" noMove="1" noResize="1" noEditPoints="1" noAdjustHandles="1" noChangeArrowheads="1" noChangeShapeType="1" noTextEdit="1"/>
              </p:cNvSpPr>
              <p:nvPr/>
            </p:nvSpPr>
            <p:spPr>
              <a:xfrm>
                <a:off x="543339" y="2942597"/>
                <a:ext cx="11105322" cy="3805791"/>
              </a:xfrm>
              <a:prstGeom prst="rect">
                <a:avLst/>
              </a:prstGeom>
              <a:blipFill>
                <a:blip r:embed="rId2"/>
                <a:stretch>
                  <a:fillRect/>
                </a:stretch>
              </a:blipFill>
            </p:spPr>
            <p:txBody>
              <a:bodyPr/>
              <a:lstStyle/>
              <a:p>
                <a:r>
                  <a:rPr lang="ja-JP" altLang="en-US">
                    <a:noFill/>
                  </a:rPr>
                  <a:t> </a:t>
                </a:r>
              </a:p>
            </p:txBody>
          </p:sp>
        </mc:Fallback>
      </mc:AlternateContent>
      <p:sp>
        <p:nvSpPr>
          <p:cNvPr id="5" name="タイトル 1">
            <a:extLst>
              <a:ext uri="{FF2B5EF4-FFF2-40B4-BE49-F238E27FC236}">
                <a16:creationId xmlns:a16="http://schemas.microsoft.com/office/drawing/2014/main" id="{E07A9DFE-C2B4-4D81-8CBB-1B3AE0F57801}"/>
              </a:ext>
            </a:extLst>
          </p:cNvPr>
          <p:cNvSpPr txBox="1">
            <a:spLocks/>
          </p:cNvSpPr>
          <p:nvPr/>
        </p:nvSpPr>
        <p:spPr>
          <a:xfrm>
            <a:off x="543339" y="2942597"/>
            <a:ext cx="2731489" cy="673321"/>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t>個体群動態モデル</a:t>
            </a:r>
            <a:endParaRPr lang="en-GB" sz="2400" dirty="0"/>
          </a:p>
        </p:txBody>
      </p:sp>
      <p:sp>
        <p:nvSpPr>
          <p:cNvPr id="7" name="テキスト ボックス 6">
            <a:extLst>
              <a:ext uri="{FF2B5EF4-FFF2-40B4-BE49-F238E27FC236}">
                <a16:creationId xmlns:a16="http://schemas.microsoft.com/office/drawing/2014/main" id="{CE26E7B7-0192-49F3-82A2-20691A8C9EB7}"/>
              </a:ext>
            </a:extLst>
          </p:cNvPr>
          <p:cNvSpPr txBox="1"/>
          <p:nvPr/>
        </p:nvSpPr>
        <p:spPr>
          <a:xfrm>
            <a:off x="9546674" y="5782454"/>
            <a:ext cx="2101987" cy="830997"/>
          </a:xfrm>
          <a:prstGeom prst="rect">
            <a:avLst/>
          </a:prstGeom>
          <a:noFill/>
        </p:spPr>
        <p:txBody>
          <a:bodyPr wrap="square" rtlCol="0">
            <a:spAutoFit/>
          </a:bodyPr>
          <a:lstStyle/>
          <a:p>
            <a:pPr algn="ctr"/>
            <a:r>
              <a:rPr lang="ja-JP" altLang="en-US" sz="2400" dirty="0">
                <a:solidFill>
                  <a:srgbClr val="FF0000"/>
                </a:solidFill>
              </a:rPr>
              <a:t>加入の残差の</a:t>
            </a:r>
            <a:endParaRPr lang="en-US" altLang="ja-JP" sz="2400" dirty="0">
              <a:solidFill>
                <a:srgbClr val="FF0000"/>
              </a:solidFill>
            </a:endParaRPr>
          </a:p>
          <a:p>
            <a:pPr algn="ctr"/>
            <a:r>
              <a:rPr lang="ja-JP" altLang="en-US" sz="2400" dirty="0">
                <a:solidFill>
                  <a:srgbClr val="FF0000"/>
                </a:solidFill>
              </a:rPr>
              <a:t>相関を考慮</a:t>
            </a:r>
            <a:endParaRPr kumimoji="1" lang="en-US" altLang="ja-JP" sz="2400" dirty="0">
              <a:solidFill>
                <a:srgbClr val="FF0000"/>
              </a:solidFill>
            </a:endParaRPr>
          </a:p>
        </p:txBody>
      </p:sp>
    </p:spTree>
    <p:extLst>
      <p:ext uri="{BB962C8B-B14F-4D97-AF65-F5344CB8AC3E}">
        <p14:creationId xmlns:p14="http://schemas.microsoft.com/office/powerpoint/2010/main" val="34456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コンテンツ プレースホルダー 2">
                <a:extLst>
                  <a:ext uri="{FF2B5EF4-FFF2-40B4-BE49-F238E27FC236}">
                    <a16:creationId xmlns:a16="http://schemas.microsoft.com/office/drawing/2014/main" id="{30664B1E-B610-423E-9817-E510DD3A5927}"/>
                  </a:ext>
                </a:extLst>
              </p:cNvPr>
              <p:cNvSpPr txBox="1">
                <a:spLocks/>
              </p:cNvSpPr>
              <p:nvPr/>
            </p:nvSpPr>
            <p:spPr>
              <a:xfrm>
                <a:off x="543338" y="2942597"/>
                <a:ext cx="11105321" cy="367085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漁獲</m:t>
                      </m:r>
                      <m:r>
                        <a:rPr lang="ja-JP" altLang="en-US" sz="2400" i="1">
                          <a:latin typeface="Cambria Math" panose="02040503050406030204" pitchFamily="18" charset="0"/>
                        </a:rPr>
                        <m:t>量　</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GB"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func>
                      <m:r>
                        <a:rPr lang="en-US" sz="2400" i="1">
                          <a:latin typeface="Cambria Math" panose="02040503050406030204" pitchFamily="18" charset="0"/>
                        </a:rPr>
                        <m:t>~</m:t>
                      </m:r>
                      <m:r>
                        <m:rPr>
                          <m:sty m:val="p"/>
                        </m:rPr>
                        <a:rPr lang="en-US" sz="2400">
                          <a:latin typeface="Cambria Math" panose="02040503050406030204" pitchFamily="18" charset="0"/>
                        </a:rPr>
                        <m:t>Normal</m:t>
                      </m:r>
                      <m:r>
                        <a:rPr lang="en-US" sz="2400" i="1">
                          <a:latin typeface="Cambria Math" panose="02040503050406030204" pitchFamily="18" charset="0"/>
                        </a:rPr>
                        <m:t>(</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func>
                      <m:r>
                        <a:rPr lang="en-US" sz="2400" i="1">
                          <a:latin typeface="Cambria Math" panose="02040503050406030204" pitchFamily="18" charset="0"/>
                        </a:rPr>
                        <m:t>, </m:t>
                      </m:r>
                      <m:sSubSup>
                        <m:sSubSupPr>
                          <m:ctrlPr>
                            <a:rPr lang="en-GB" sz="2400" i="1">
                              <a:latin typeface="Cambria Math" panose="02040503050406030204" pitchFamily="18" charset="0"/>
                            </a:rPr>
                          </m:ctrlPr>
                        </m:sSubSupPr>
                        <m:e>
                          <m:r>
                            <a:rPr lang="en-US" sz="2400" i="1">
                              <a:latin typeface="Cambria Math" panose="02040503050406030204" pitchFamily="18" charset="0"/>
                            </a:rPr>
                            <m:t>𝜔</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r>
                        <a:rPr lang="en-US" sz="2400" i="1">
                          <a:latin typeface="Cambria Math" panose="02040503050406030204" pitchFamily="18" charset="0"/>
                        </a:rPr>
                        <m:t>)</m:t>
                      </m:r>
                    </m:oMath>
                  </m:oMathPara>
                </a14:m>
                <a:endParaRPr lang="en-GB" sz="2400" dirty="0"/>
              </a:p>
              <a:p>
                <a:endParaRPr lang="en-GB"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num>
                        <m:den>
                          <m:sSub>
                            <m:sSubPr>
                              <m:ctrlPr>
                                <a:rPr lang="en-GB"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𝑀</m:t>
                          </m:r>
                        </m:den>
                      </m:f>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d>
                        <m:dPr>
                          <m:begChr m:val="["/>
                          <m:endChr m:val="]"/>
                          <m:ctrlPr>
                            <a:rPr lang="en-GB" sz="2400" i="1">
                              <a:latin typeface="Cambria Math" panose="02040503050406030204" pitchFamily="18" charset="0"/>
                            </a:rPr>
                          </m:ctrlPr>
                        </m:dPr>
                        <m:e>
                          <m:r>
                            <a:rPr lang="en-US" sz="2400" i="1">
                              <a:latin typeface="Cambria Math" panose="02040503050406030204" pitchFamily="18" charset="0"/>
                            </a:rPr>
                            <m:t>1−</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GB" sz="2400" i="1">
                                      <a:latin typeface="Cambria Math" panose="02040503050406030204" pitchFamily="18" charset="0"/>
                                    </a:rPr>
                                  </m:ctrlPr>
                                </m:dPr>
                                <m:e>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𝑀</m:t>
                                  </m:r>
                                </m:e>
                              </m:d>
                            </m:e>
                          </m:func>
                        </m:e>
                      </m:d>
                    </m:oMath>
                  </m:oMathPara>
                </a14:m>
                <a:endParaRPr lang="en-GB" sz="2400" dirty="0"/>
              </a:p>
              <a:p>
                <a:endParaRPr lang="en-GB"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資源量指数</m:t>
                      </m:r>
                      <m:r>
                        <a:rPr lang="ja-JP" altLang="en-US" sz="2400" i="1">
                          <a:latin typeface="Cambria Math" panose="02040503050406030204" pitchFamily="18" charset="0"/>
                        </a:rPr>
                        <m:t>　</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GB"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func>
                      <m:r>
                        <a:rPr lang="en-US" sz="2400" i="1">
                          <a:latin typeface="Cambria Math" panose="02040503050406030204" pitchFamily="18" charset="0"/>
                        </a:rPr>
                        <m:t>~</m:t>
                      </m:r>
                      <m:r>
                        <m:rPr>
                          <m:sty m:val="p"/>
                        </m:rPr>
                        <a:rPr lang="en-US" sz="2400">
                          <a:latin typeface="Cambria Math" panose="02040503050406030204" pitchFamily="18" charset="0"/>
                        </a:rPr>
                        <m:t>Normal</m:t>
                      </m:r>
                      <m:d>
                        <m:dPr>
                          <m:ctrlPr>
                            <a:rPr lang="en-GB" sz="2400" i="1">
                              <a:latin typeface="Cambria Math" panose="02040503050406030204" pitchFamily="18" charset="0"/>
                            </a:rPr>
                          </m:ctrlPr>
                        </m:dPr>
                        <m:e>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d>
                            </m:e>
                          </m:func>
                          <m:r>
                            <a:rPr lang="en-US" sz="2400" i="1">
                              <a:latin typeface="Cambria Math" panose="02040503050406030204" pitchFamily="18" charset="0"/>
                            </a:rPr>
                            <m:t>, </m:t>
                          </m:r>
                          <m:sSubSup>
                            <m:sSubSupPr>
                              <m:ctrlPr>
                                <a:rPr lang="en-GB" sz="2400" i="1">
                                  <a:latin typeface="Cambria Math" panose="02040503050406030204" pitchFamily="18" charset="0"/>
                                </a:rPr>
                              </m:ctrlPr>
                            </m:sSubSupPr>
                            <m:e>
                              <m:r>
                                <a:rPr lang="en-US" sz="2400" i="1">
                                  <a:latin typeface="Cambria Math" panose="02040503050406030204" pitchFamily="18" charset="0"/>
                                </a:rPr>
                                <m:t>𝜑</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d>
                    </m:oMath>
                  </m:oMathPara>
                </a14:m>
                <a:endParaRPr lang="en-GB" sz="2400" dirty="0"/>
              </a:p>
            </p:txBody>
          </p:sp>
        </mc:Choice>
        <mc:Fallback>
          <p:sp>
            <p:nvSpPr>
              <p:cNvPr id="8" name="コンテンツ プレースホルダー 2">
                <a:extLst>
                  <a:ext uri="{FF2B5EF4-FFF2-40B4-BE49-F238E27FC236}">
                    <a16:creationId xmlns:a16="http://schemas.microsoft.com/office/drawing/2014/main" id="{30664B1E-B610-423E-9817-E510DD3A5927}"/>
                  </a:ext>
                </a:extLst>
              </p:cNvPr>
              <p:cNvSpPr txBox="1">
                <a:spLocks noRot="1" noChangeAspect="1" noMove="1" noResize="1" noEditPoints="1" noAdjustHandles="1" noChangeArrowheads="1" noChangeShapeType="1" noTextEdit="1"/>
              </p:cNvSpPr>
              <p:nvPr/>
            </p:nvSpPr>
            <p:spPr>
              <a:xfrm>
                <a:off x="543338" y="2942597"/>
                <a:ext cx="11105321" cy="3670854"/>
              </a:xfrm>
              <a:prstGeom prst="rect">
                <a:avLst/>
              </a:prstGeom>
              <a:blipFill>
                <a:blip r:embed="rId2"/>
                <a:stretch>
                  <a:fillRect/>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837AA7A1-CB31-4DD9-9276-00F154CA647F}"/>
              </a:ext>
            </a:extLst>
          </p:cNvPr>
          <p:cNvSpPr>
            <a:spLocks noGrp="1"/>
          </p:cNvSpPr>
          <p:nvPr>
            <p:ph type="title"/>
          </p:nvPr>
        </p:nvSpPr>
        <p:spPr/>
        <p:txBody>
          <a:bodyPr/>
          <a:lstStyle/>
          <a:p>
            <a:r>
              <a:rPr lang="ja-JP" altLang="en-US" dirty="0">
                <a:solidFill>
                  <a:schemeClr val="bg1"/>
                </a:solidFill>
              </a:rPr>
              <a:t>スルメイカ版の</a:t>
            </a:r>
            <a:r>
              <a:rPr lang="en-US" altLang="ja-JP" dirty="0">
                <a:solidFill>
                  <a:schemeClr val="bg1"/>
                </a:solidFill>
              </a:rPr>
              <a:t>SAM</a:t>
            </a:r>
            <a:r>
              <a:rPr lang="ja-JP" altLang="en-US" dirty="0">
                <a:solidFill>
                  <a:schemeClr val="bg1"/>
                </a:solidFill>
              </a:rPr>
              <a:t>を開発中</a:t>
            </a:r>
            <a:endParaRPr lang="en-GB" dirty="0">
              <a:solidFill>
                <a:schemeClr val="bg1"/>
              </a:solidFill>
            </a:endParaRPr>
          </a:p>
        </p:txBody>
      </p:sp>
      <p:sp>
        <p:nvSpPr>
          <p:cNvPr id="3" name="コンテンツ プレースホルダー 2">
            <a:extLst>
              <a:ext uri="{FF2B5EF4-FFF2-40B4-BE49-F238E27FC236}">
                <a16:creationId xmlns:a16="http://schemas.microsoft.com/office/drawing/2014/main" id="{40E4B113-80EF-40A0-AFCE-FC36939EE781}"/>
              </a:ext>
            </a:extLst>
          </p:cNvPr>
          <p:cNvSpPr>
            <a:spLocks noGrp="1"/>
          </p:cNvSpPr>
          <p:nvPr>
            <p:ph idx="1"/>
          </p:nvPr>
        </p:nvSpPr>
        <p:spPr>
          <a:xfrm>
            <a:off x="838200" y="1825625"/>
            <a:ext cx="10515600" cy="4787826"/>
          </a:xfrm>
        </p:spPr>
        <p:txBody>
          <a:bodyPr/>
          <a:lstStyle/>
          <a:p>
            <a:r>
              <a:rPr lang="ja-JP" altLang="en-US" dirty="0">
                <a:solidFill>
                  <a:schemeClr val="bg1"/>
                </a:solidFill>
              </a:rPr>
              <a:t>情報不足を補うため，</a:t>
            </a:r>
            <a:r>
              <a:rPr lang="ja-JP" altLang="en-US" u="sng" dirty="0">
                <a:solidFill>
                  <a:schemeClr val="bg1"/>
                </a:solidFill>
              </a:rPr>
              <a:t>秋季発生系群と冬季発生系群のデータを同時に使用</a:t>
            </a:r>
            <a:endParaRPr lang="en-GB" altLang="ja-JP" u="sng" dirty="0">
              <a:solidFill>
                <a:schemeClr val="bg1"/>
              </a:solidFill>
            </a:endParaRPr>
          </a:p>
        </p:txBody>
      </p:sp>
      <p:sp>
        <p:nvSpPr>
          <p:cNvPr id="5" name="タイトル 1">
            <a:extLst>
              <a:ext uri="{FF2B5EF4-FFF2-40B4-BE49-F238E27FC236}">
                <a16:creationId xmlns:a16="http://schemas.microsoft.com/office/drawing/2014/main" id="{E07A9DFE-C2B4-4D81-8CBB-1B3AE0F57801}"/>
              </a:ext>
            </a:extLst>
          </p:cNvPr>
          <p:cNvSpPr txBox="1">
            <a:spLocks/>
          </p:cNvSpPr>
          <p:nvPr/>
        </p:nvSpPr>
        <p:spPr>
          <a:xfrm>
            <a:off x="543340" y="2942597"/>
            <a:ext cx="1870251" cy="673321"/>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観察モデル</a:t>
            </a:r>
            <a:endParaRPr lang="en-GB" sz="2400" dirty="0"/>
          </a:p>
        </p:txBody>
      </p:sp>
      <p:sp>
        <p:nvSpPr>
          <p:cNvPr id="7" name="テキスト ボックス 6">
            <a:extLst>
              <a:ext uri="{FF2B5EF4-FFF2-40B4-BE49-F238E27FC236}">
                <a16:creationId xmlns:a16="http://schemas.microsoft.com/office/drawing/2014/main" id="{CE26E7B7-0192-49F3-82A2-20691A8C9EB7}"/>
              </a:ext>
            </a:extLst>
          </p:cNvPr>
          <p:cNvSpPr txBox="1"/>
          <p:nvPr/>
        </p:nvSpPr>
        <p:spPr>
          <a:xfrm>
            <a:off x="9399242" y="3429000"/>
            <a:ext cx="2101987" cy="830997"/>
          </a:xfrm>
          <a:prstGeom prst="rect">
            <a:avLst/>
          </a:prstGeom>
          <a:noFill/>
        </p:spPr>
        <p:txBody>
          <a:bodyPr wrap="square" rtlCol="0">
            <a:spAutoFit/>
          </a:bodyPr>
          <a:lstStyle/>
          <a:p>
            <a:pPr algn="ctr"/>
            <a:r>
              <a:rPr lang="ja-JP" altLang="en-US" sz="2400" dirty="0">
                <a:solidFill>
                  <a:srgbClr val="FF0000"/>
                </a:solidFill>
              </a:rPr>
              <a:t>漁獲量の観察誤差も推定</a:t>
            </a:r>
            <a:endParaRPr kumimoji="1" lang="en-US" altLang="ja-JP" sz="2400" dirty="0">
              <a:solidFill>
                <a:srgbClr val="FF0000"/>
              </a:solidFill>
            </a:endParaRPr>
          </a:p>
        </p:txBody>
      </p:sp>
    </p:spTree>
    <p:extLst>
      <p:ext uri="{BB962C8B-B14F-4D97-AF65-F5344CB8AC3E}">
        <p14:creationId xmlns:p14="http://schemas.microsoft.com/office/powerpoint/2010/main" val="87596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5215E-55FD-4BA4-9AAF-6D7AAFB5C153}"/>
              </a:ext>
            </a:extLst>
          </p:cNvPr>
          <p:cNvSpPr>
            <a:spLocks noGrp="1"/>
          </p:cNvSpPr>
          <p:nvPr>
            <p:ph type="title"/>
          </p:nvPr>
        </p:nvSpPr>
        <p:spPr/>
        <p:txBody>
          <a:bodyPr/>
          <a:lstStyle/>
          <a:p>
            <a:r>
              <a:rPr lang="ja-JP" altLang="en-US" dirty="0">
                <a:solidFill>
                  <a:schemeClr val="bg1"/>
                </a:solidFill>
              </a:rPr>
              <a:t>パラメータ推定結果</a:t>
            </a:r>
            <a:endParaRPr lang="en-GB" dirty="0">
              <a:solidFill>
                <a:schemeClr val="bg1"/>
              </a:solidFill>
            </a:endParaRPr>
          </a:p>
        </p:txBody>
      </p:sp>
      <p:graphicFrame>
        <p:nvGraphicFramePr>
          <p:cNvPr id="7" name="コンテンツ プレースホルダー 6">
            <a:extLst>
              <a:ext uri="{FF2B5EF4-FFF2-40B4-BE49-F238E27FC236}">
                <a16:creationId xmlns:a16="http://schemas.microsoft.com/office/drawing/2014/main" id="{0BFE58F5-44CF-42AC-9BD3-B00F3F7AAE92}"/>
              </a:ext>
            </a:extLst>
          </p:cNvPr>
          <p:cNvGraphicFramePr>
            <a:graphicFrameLocks noGrp="1"/>
          </p:cNvGraphicFramePr>
          <p:nvPr>
            <p:ph idx="1"/>
            <p:extLst>
              <p:ext uri="{D42A27DB-BD31-4B8C-83A1-F6EECF244321}">
                <p14:modId xmlns:p14="http://schemas.microsoft.com/office/powerpoint/2010/main" val="2961305953"/>
              </p:ext>
            </p:extLst>
          </p:nvPr>
        </p:nvGraphicFramePr>
        <p:xfrm>
          <a:off x="1431235" y="1537252"/>
          <a:ext cx="9276521" cy="5270292"/>
        </p:xfrm>
        <a:graphic>
          <a:graphicData uri="http://schemas.openxmlformats.org/drawingml/2006/table">
            <a:tbl>
              <a:tblPr firstRow="1" firstCol="1" bandRow="1">
                <a:tableStyleId>{00A15C55-8517-42AA-B614-E9B94910E393}</a:tableStyleId>
              </a:tblPr>
              <a:tblGrid>
                <a:gridCol w="1083971">
                  <a:extLst>
                    <a:ext uri="{9D8B030D-6E8A-4147-A177-3AD203B41FA5}">
                      <a16:colId xmlns:a16="http://schemas.microsoft.com/office/drawing/2014/main" val="3997003384"/>
                    </a:ext>
                  </a:extLst>
                </a:gridCol>
                <a:gridCol w="4945004">
                  <a:extLst>
                    <a:ext uri="{9D8B030D-6E8A-4147-A177-3AD203B41FA5}">
                      <a16:colId xmlns:a16="http://schemas.microsoft.com/office/drawing/2014/main" val="4272693881"/>
                    </a:ext>
                  </a:extLst>
                </a:gridCol>
                <a:gridCol w="1391804">
                  <a:extLst>
                    <a:ext uri="{9D8B030D-6E8A-4147-A177-3AD203B41FA5}">
                      <a16:colId xmlns:a16="http://schemas.microsoft.com/office/drawing/2014/main" val="1493963862"/>
                    </a:ext>
                  </a:extLst>
                </a:gridCol>
                <a:gridCol w="1855742">
                  <a:extLst>
                    <a:ext uri="{9D8B030D-6E8A-4147-A177-3AD203B41FA5}">
                      <a16:colId xmlns:a16="http://schemas.microsoft.com/office/drawing/2014/main" val="235222411"/>
                    </a:ext>
                  </a:extLst>
                </a:gridCol>
              </a:tblGrid>
              <a:tr h="388391">
                <a:tc>
                  <a:txBody>
                    <a:bodyPr/>
                    <a:lstStyle/>
                    <a:p>
                      <a:pPr algn="ctr">
                        <a:spcAft>
                          <a:spcPts val="0"/>
                        </a:spcAft>
                      </a:pPr>
                      <a:r>
                        <a:rPr lang="ja-JP" sz="2000" kern="100" dirty="0">
                          <a:effectLst/>
                        </a:rPr>
                        <a:t>記号</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a:effectLst/>
                        </a:rPr>
                        <a:t>意味</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制約</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a:effectLst/>
                        </a:rPr>
                        <a:t>推定値</a:t>
                      </a:r>
                      <a:r>
                        <a:rPr lang="en-US" sz="2000" kern="100" baseline="300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02642290"/>
                  </a:ext>
                </a:extLst>
              </a:tr>
              <a:tr h="388391">
                <a:tc gridSpan="2">
                  <a:txBody>
                    <a:bodyPr/>
                    <a:lstStyle/>
                    <a:p>
                      <a:pPr algn="l">
                        <a:spcAft>
                          <a:spcPts val="0"/>
                        </a:spcAft>
                      </a:pPr>
                      <a:r>
                        <a:rPr lang="ja-JP" sz="2000" u="sng" kern="100">
                          <a:effectLst/>
                        </a:rPr>
                        <a:t>固定効果</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lang="en-GB"/>
                    </a:p>
                  </a:txBody>
                  <a:tcPr/>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288745151"/>
                  </a:ext>
                </a:extLst>
              </a:tr>
              <a:tr h="388391">
                <a:tc>
                  <a:txBody>
                    <a:bodyPr/>
                    <a:lstStyle/>
                    <a:p>
                      <a:pPr algn="ctr">
                        <a:spcAft>
                          <a:spcPts val="0"/>
                        </a:spcAft>
                      </a:pPr>
                      <a:r>
                        <a:rPr lang="en-US" sz="2000" kern="100">
                          <a:effectLst/>
                        </a:rPr>
                        <a:t>τ</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漁獲死亡係数のランダムウォークの標準偏差</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τ</a:t>
                      </a:r>
                      <a:r>
                        <a:rPr lang="en-US" sz="2000" kern="100" baseline="-25000">
                          <a:effectLst/>
                        </a:rPr>
                        <a:t>0</a:t>
                      </a:r>
                      <a:r>
                        <a:rPr lang="en-US" sz="2000" kern="100">
                          <a:effectLst/>
                        </a:rPr>
                        <a:t> = τ</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0.15</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002454454"/>
                  </a:ext>
                </a:extLst>
              </a:tr>
              <a:tr h="388391">
                <a:tc>
                  <a:txBody>
                    <a:bodyPr/>
                    <a:lstStyle/>
                    <a:p>
                      <a:pPr algn="ctr">
                        <a:spcAft>
                          <a:spcPts val="0"/>
                        </a:spcAft>
                      </a:pPr>
                      <a:r>
                        <a:rPr lang="en-US" sz="2000" kern="100">
                          <a:effectLst/>
                        </a:rPr>
                        <a:t>a</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BH</a:t>
                      </a:r>
                      <a:r>
                        <a:rPr lang="ja-JP" sz="2000" kern="100">
                          <a:effectLst/>
                        </a:rPr>
                        <a:t>型再生産関係において原点での傾き</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a:t>
                      </a:r>
                      <a:r>
                        <a:rPr lang="en-US" sz="2000" kern="100" baseline="-25000">
                          <a:effectLst/>
                        </a:rPr>
                        <a:t>0</a:t>
                      </a:r>
                      <a:r>
                        <a:rPr lang="en-US" sz="2000" kern="100">
                          <a:effectLst/>
                        </a:rPr>
                        <a:t> = a</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4.75</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942683081"/>
                  </a:ext>
                </a:extLst>
              </a:tr>
              <a:tr h="388391">
                <a:tc>
                  <a:txBody>
                    <a:bodyPr/>
                    <a:lstStyle/>
                    <a:p>
                      <a:pPr algn="ctr">
                        <a:spcAft>
                          <a:spcPts val="0"/>
                        </a:spcAft>
                      </a:pPr>
                      <a:r>
                        <a:rPr lang="en-US" sz="2000" kern="100">
                          <a:effectLst/>
                        </a:rPr>
                        <a:t>b</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BH</a:t>
                      </a:r>
                      <a:r>
                        <a:rPr lang="ja-JP" sz="2000" kern="100">
                          <a:effectLst/>
                        </a:rPr>
                        <a:t>型再生産関係における密度効果の強さ</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b</a:t>
                      </a:r>
                      <a:r>
                        <a:rPr lang="en-US" sz="2000" kern="100" baseline="-25000">
                          <a:effectLst/>
                        </a:rPr>
                        <a:t>0</a:t>
                      </a:r>
                      <a:r>
                        <a:rPr lang="en-US" sz="2000" kern="100">
                          <a:effectLst/>
                        </a:rPr>
                        <a:t> = b</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0.065</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96241567"/>
                  </a:ext>
                </a:extLst>
              </a:tr>
              <a:tr h="388391">
                <a:tc>
                  <a:txBody>
                    <a:bodyPr/>
                    <a:lstStyle/>
                    <a:p>
                      <a:pPr algn="ctr">
                        <a:spcAft>
                          <a:spcPts val="0"/>
                        </a:spcAft>
                      </a:pPr>
                      <a:r>
                        <a:rPr lang="en-US" sz="2000" kern="100">
                          <a:effectLst/>
                        </a:rPr>
                        <a:t>σ</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加入変動の標準偏差</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σ</a:t>
                      </a:r>
                      <a:r>
                        <a:rPr lang="en-US" sz="2000" kern="100" baseline="-25000">
                          <a:effectLst/>
                        </a:rPr>
                        <a:t>0</a:t>
                      </a:r>
                      <a:r>
                        <a:rPr lang="en-US" sz="2000" kern="100">
                          <a:effectLst/>
                        </a:rPr>
                        <a:t> = σ</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0.29</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10824360"/>
                  </a:ext>
                </a:extLst>
              </a:tr>
              <a:tr h="388391">
                <a:tc>
                  <a:txBody>
                    <a:bodyPr/>
                    <a:lstStyle/>
                    <a:p>
                      <a:pPr algn="ctr">
                        <a:spcAft>
                          <a:spcPts val="0"/>
                        </a:spcAft>
                      </a:pPr>
                      <a:r>
                        <a:rPr lang="en-US" sz="2000" kern="100">
                          <a:effectLst/>
                        </a:rPr>
                        <a:t>ρ</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系群間の加入変動の相関係数</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0.64</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212690378"/>
                  </a:ext>
                </a:extLst>
              </a:tr>
              <a:tr h="388391">
                <a:tc>
                  <a:txBody>
                    <a:bodyPr/>
                    <a:lstStyle/>
                    <a:p>
                      <a:pPr algn="ctr">
                        <a:spcAft>
                          <a:spcPts val="0"/>
                        </a:spcAft>
                      </a:pPr>
                      <a:r>
                        <a:rPr lang="en-US" sz="2000" kern="100">
                          <a:effectLst/>
                        </a:rPr>
                        <a:t>ω</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漁獲量の観測誤差の標準偏差</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ω</a:t>
                      </a:r>
                      <a:r>
                        <a:rPr lang="en-US" sz="2000" kern="100" baseline="-25000">
                          <a:effectLst/>
                        </a:rPr>
                        <a:t>0</a:t>
                      </a:r>
                      <a:r>
                        <a:rPr lang="en-US" sz="2000" kern="100">
                          <a:effectLst/>
                        </a:rPr>
                        <a:t> = ω</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0.11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53966135"/>
                  </a:ext>
                </a:extLst>
              </a:tr>
              <a:tr h="388391">
                <a:tc>
                  <a:txBody>
                    <a:bodyPr/>
                    <a:lstStyle/>
                    <a:p>
                      <a:pPr algn="ctr">
                        <a:spcAft>
                          <a:spcPts val="0"/>
                        </a:spcAft>
                      </a:pPr>
                      <a:r>
                        <a:rPr lang="en-US" sz="2000" kern="100">
                          <a:effectLst/>
                        </a:rPr>
                        <a:t>q</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漁具能率（比例定数）</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0.261, 0.074</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77532198"/>
                  </a:ext>
                </a:extLst>
              </a:tr>
              <a:tr h="388391">
                <a:tc>
                  <a:txBody>
                    <a:bodyPr/>
                    <a:lstStyle/>
                    <a:p>
                      <a:pPr algn="ctr">
                        <a:spcAft>
                          <a:spcPts val="0"/>
                        </a:spcAft>
                      </a:pPr>
                      <a:r>
                        <a:rPr lang="en-US" sz="2000" kern="100">
                          <a:effectLst/>
                        </a:rPr>
                        <a:t>φ</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資源量指数の観測誤差の標準偏差</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φ</a:t>
                      </a:r>
                      <a:r>
                        <a:rPr lang="en-US" sz="2000" kern="100" baseline="-25000">
                          <a:effectLst/>
                        </a:rPr>
                        <a:t>0</a:t>
                      </a:r>
                      <a:r>
                        <a:rPr lang="en-US" sz="2000" kern="100">
                          <a:effectLst/>
                        </a:rPr>
                        <a:t> = φ</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0.16</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124268382"/>
                  </a:ext>
                </a:extLst>
              </a:tr>
              <a:tr h="388391">
                <a:tc gridSpan="2">
                  <a:txBody>
                    <a:bodyPr/>
                    <a:lstStyle/>
                    <a:p>
                      <a:pPr algn="l">
                        <a:spcAft>
                          <a:spcPts val="0"/>
                        </a:spcAft>
                      </a:pPr>
                      <a:r>
                        <a:rPr lang="ja-JP" sz="2000" u="sng" kern="100">
                          <a:effectLst/>
                        </a:rPr>
                        <a:t>ランダム効果</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lang="en-GB"/>
                    </a:p>
                  </a:txBody>
                  <a:tcPr/>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00287491"/>
                  </a:ext>
                </a:extLst>
              </a:tr>
              <a:tr h="388391">
                <a:tc>
                  <a:txBody>
                    <a:bodyPr/>
                    <a:lstStyle/>
                    <a:p>
                      <a:pPr algn="ctr">
                        <a:spcAft>
                          <a:spcPts val="0"/>
                        </a:spcAft>
                      </a:pPr>
                      <a:r>
                        <a:rPr lang="en-US" sz="2000" kern="100">
                          <a:effectLst/>
                        </a:rPr>
                        <a:t>F</a:t>
                      </a:r>
                      <a:r>
                        <a:rPr lang="en-US" sz="2000" kern="100" baseline="-25000">
                          <a:effectLst/>
                        </a:rPr>
                        <a:t>i,y</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漁獲死亡係数</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a:effectLst/>
                        </a:rPr>
                        <a:t>省略</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052461650"/>
                  </a:ext>
                </a:extLst>
              </a:tr>
              <a:tr h="388391">
                <a:tc>
                  <a:txBody>
                    <a:bodyPr/>
                    <a:lstStyle/>
                    <a:p>
                      <a:pPr algn="ctr">
                        <a:spcAft>
                          <a:spcPts val="0"/>
                        </a:spcAft>
                      </a:pPr>
                      <a:r>
                        <a:rPr lang="en-US" sz="2000" kern="100">
                          <a:effectLst/>
                        </a:rPr>
                        <a:t>N</a:t>
                      </a:r>
                      <a:r>
                        <a:rPr lang="en-US" sz="2000" kern="100" baseline="-25000">
                          <a:effectLst/>
                        </a:rPr>
                        <a:t>i,y</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資源尾数</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省略</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61510512"/>
                  </a:ext>
                </a:extLst>
              </a:tr>
            </a:tbl>
          </a:graphicData>
        </a:graphic>
      </p:graphicFrame>
      <p:sp>
        <p:nvSpPr>
          <p:cNvPr id="4" name="テキスト ボックス 3">
            <a:extLst>
              <a:ext uri="{FF2B5EF4-FFF2-40B4-BE49-F238E27FC236}">
                <a16:creationId xmlns:a16="http://schemas.microsoft.com/office/drawing/2014/main" id="{2AB25E9D-33E1-4E82-A016-2F97584CDA71}"/>
              </a:ext>
            </a:extLst>
          </p:cNvPr>
          <p:cNvSpPr txBox="1"/>
          <p:nvPr/>
        </p:nvSpPr>
        <p:spPr>
          <a:xfrm>
            <a:off x="7155772" y="723051"/>
            <a:ext cx="2101987" cy="830997"/>
          </a:xfrm>
          <a:prstGeom prst="rect">
            <a:avLst/>
          </a:prstGeom>
          <a:noFill/>
        </p:spPr>
        <p:txBody>
          <a:bodyPr wrap="square" rtlCol="0">
            <a:spAutoFit/>
          </a:bodyPr>
          <a:lstStyle/>
          <a:p>
            <a:pPr algn="ctr"/>
            <a:r>
              <a:rPr lang="en-US" altLang="ja-JP" sz="2400" dirty="0">
                <a:solidFill>
                  <a:srgbClr val="FFFFCC"/>
                </a:solidFill>
              </a:rPr>
              <a:t>AIC</a:t>
            </a:r>
            <a:r>
              <a:rPr lang="ja-JP" altLang="en-US" sz="2400" dirty="0">
                <a:solidFill>
                  <a:srgbClr val="FFFFCC"/>
                </a:solidFill>
              </a:rPr>
              <a:t>やレトロをもとに決定</a:t>
            </a:r>
            <a:endParaRPr kumimoji="1" lang="en-US" altLang="ja-JP" sz="2400" dirty="0">
              <a:solidFill>
                <a:srgbClr val="FFFFCC"/>
              </a:solidFill>
            </a:endParaRPr>
          </a:p>
        </p:txBody>
      </p:sp>
    </p:spTree>
    <p:extLst>
      <p:ext uri="{BB962C8B-B14F-4D97-AF65-F5344CB8AC3E}">
        <p14:creationId xmlns:p14="http://schemas.microsoft.com/office/powerpoint/2010/main" val="2741847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9E14801-25A8-4B79-A2C0-20AB1B2BEC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624" y="0"/>
            <a:ext cx="6745355" cy="6857999"/>
          </a:xfrm>
          <a:prstGeom prst="rect">
            <a:avLst/>
          </a:prstGeom>
          <a:noFill/>
          <a:ln>
            <a:noFill/>
          </a:ln>
        </p:spPr>
      </p:pic>
      <p:sp>
        <p:nvSpPr>
          <p:cNvPr id="4" name="テキスト ボックス 3">
            <a:extLst>
              <a:ext uri="{FF2B5EF4-FFF2-40B4-BE49-F238E27FC236}">
                <a16:creationId xmlns:a16="http://schemas.microsoft.com/office/drawing/2014/main" id="{D76C867E-968C-453B-83E8-093FB79063C7}"/>
              </a:ext>
            </a:extLst>
          </p:cNvPr>
          <p:cNvSpPr txBox="1"/>
          <p:nvPr/>
        </p:nvSpPr>
        <p:spPr>
          <a:xfrm>
            <a:off x="3269588" y="3447876"/>
            <a:ext cx="1046921" cy="461665"/>
          </a:xfrm>
          <a:prstGeom prst="rect">
            <a:avLst/>
          </a:prstGeom>
          <a:noFill/>
        </p:spPr>
        <p:txBody>
          <a:bodyPr wrap="square" rtlCol="0">
            <a:spAutoFit/>
          </a:bodyPr>
          <a:lstStyle/>
          <a:p>
            <a:r>
              <a:rPr lang="ja-JP" altLang="en-US" sz="2400" b="1" dirty="0"/>
              <a:t>秋</a:t>
            </a:r>
            <a:endParaRPr lang="en-GB" sz="2400" b="1" dirty="0"/>
          </a:p>
        </p:txBody>
      </p:sp>
      <p:sp>
        <p:nvSpPr>
          <p:cNvPr id="5" name="テキスト ボックス 4">
            <a:extLst>
              <a:ext uri="{FF2B5EF4-FFF2-40B4-BE49-F238E27FC236}">
                <a16:creationId xmlns:a16="http://schemas.microsoft.com/office/drawing/2014/main" id="{A43D9E72-FE73-4BC5-A8DA-016463EBD33D}"/>
              </a:ext>
            </a:extLst>
          </p:cNvPr>
          <p:cNvSpPr txBox="1"/>
          <p:nvPr/>
        </p:nvSpPr>
        <p:spPr>
          <a:xfrm>
            <a:off x="5674857" y="1938854"/>
            <a:ext cx="1046921" cy="461665"/>
          </a:xfrm>
          <a:prstGeom prst="rect">
            <a:avLst/>
          </a:prstGeom>
          <a:noFill/>
        </p:spPr>
        <p:txBody>
          <a:bodyPr wrap="square" rtlCol="0">
            <a:spAutoFit/>
          </a:bodyPr>
          <a:lstStyle/>
          <a:p>
            <a:r>
              <a:rPr lang="ja-JP" altLang="en-US" sz="2400" b="1" dirty="0"/>
              <a:t>冬</a:t>
            </a:r>
            <a:endParaRPr lang="en-GB" sz="2400" b="1" dirty="0"/>
          </a:p>
        </p:txBody>
      </p:sp>
      <p:sp>
        <p:nvSpPr>
          <p:cNvPr id="6" name="テキスト ボックス 5">
            <a:extLst>
              <a:ext uri="{FF2B5EF4-FFF2-40B4-BE49-F238E27FC236}">
                <a16:creationId xmlns:a16="http://schemas.microsoft.com/office/drawing/2014/main" id="{99EFF6A5-CA4E-4E42-B1F9-63004504FDB6}"/>
              </a:ext>
            </a:extLst>
          </p:cNvPr>
          <p:cNvSpPr txBox="1"/>
          <p:nvPr/>
        </p:nvSpPr>
        <p:spPr>
          <a:xfrm>
            <a:off x="7910624" y="893135"/>
            <a:ext cx="4072270" cy="366254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kumimoji="1" lang="ja-JP" altLang="en-US" sz="2400" dirty="0">
                <a:solidFill>
                  <a:schemeClr val="bg1"/>
                </a:solidFill>
              </a:rPr>
              <a:t>推定は可能</a:t>
            </a:r>
            <a:endParaRPr kumimoji="1" lang="en-US" altLang="ja-JP" sz="2400" dirty="0">
              <a:solidFill>
                <a:schemeClr val="bg1"/>
              </a:solidFill>
            </a:endParaRPr>
          </a:p>
          <a:p>
            <a:pPr marL="285750" indent="-285750">
              <a:spcAft>
                <a:spcPts val="1200"/>
              </a:spcAft>
              <a:buFont typeface="Arial" panose="020B0604020202020204" pitchFamily="34" charset="0"/>
              <a:buChar char="•"/>
            </a:pPr>
            <a:r>
              <a:rPr kumimoji="1" lang="ja-JP" altLang="en-US" sz="2400" dirty="0">
                <a:solidFill>
                  <a:schemeClr val="bg1"/>
                </a:solidFill>
              </a:rPr>
              <a:t>秋は今までの手法とほぼ同じ水準</a:t>
            </a:r>
            <a:endParaRPr kumimoji="1" lang="en-US" altLang="ja-JP" sz="2400" dirty="0">
              <a:solidFill>
                <a:schemeClr val="bg1"/>
              </a:solidFill>
            </a:endParaRPr>
          </a:p>
          <a:p>
            <a:pPr marL="285750" indent="-285750">
              <a:spcAft>
                <a:spcPts val="1200"/>
              </a:spcAft>
              <a:buFont typeface="Arial" panose="020B0604020202020204" pitchFamily="34" charset="0"/>
              <a:buChar char="•"/>
            </a:pPr>
            <a:r>
              <a:rPr lang="ja-JP" altLang="en-US" sz="2400" dirty="0">
                <a:solidFill>
                  <a:schemeClr val="bg1"/>
                </a:solidFill>
              </a:rPr>
              <a:t>冬の資源量やや小さく、</a:t>
            </a:r>
            <a:r>
              <a:rPr lang="en-US" altLang="ja-JP" sz="2400" dirty="0">
                <a:solidFill>
                  <a:schemeClr val="bg1"/>
                </a:solidFill>
              </a:rPr>
              <a:t>F</a:t>
            </a:r>
            <a:r>
              <a:rPr lang="ja-JP" altLang="en-US" sz="2400" dirty="0">
                <a:solidFill>
                  <a:schemeClr val="bg1"/>
                </a:solidFill>
              </a:rPr>
              <a:t>は大きく</a:t>
            </a:r>
            <a:endParaRPr lang="en-US" altLang="ja-JP" sz="2400" dirty="0">
              <a:solidFill>
                <a:schemeClr val="bg1"/>
              </a:solidFill>
            </a:endParaRPr>
          </a:p>
          <a:p>
            <a:pPr marL="285750" indent="-285750">
              <a:spcAft>
                <a:spcPts val="1200"/>
              </a:spcAft>
              <a:buFont typeface="Arial" panose="020B0604020202020204" pitchFamily="34" charset="0"/>
              <a:buChar char="•"/>
            </a:pPr>
            <a:r>
              <a:rPr kumimoji="1" lang="ja-JP" altLang="en-US" sz="2400" dirty="0">
                <a:solidFill>
                  <a:schemeClr val="bg1"/>
                </a:solidFill>
              </a:rPr>
              <a:t>資源量の変動パターンが平滑化</a:t>
            </a:r>
            <a:endParaRPr kumimoji="1" lang="en-US" altLang="ja-JP" sz="2400" dirty="0">
              <a:solidFill>
                <a:schemeClr val="bg1"/>
              </a:solidFill>
            </a:endParaRPr>
          </a:p>
          <a:p>
            <a:pPr marL="285750" indent="-285750">
              <a:spcAft>
                <a:spcPts val="1200"/>
              </a:spcAft>
              <a:buFont typeface="Arial" panose="020B0604020202020204" pitchFamily="34" charset="0"/>
              <a:buChar char="•"/>
            </a:pPr>
            <a:r>
              <a:rPr lang="ja-JP" altLang="en-US" sz="2400" dirty="0">
                <a:solidFill>
                  <a:schemeClr val="bg1"/>
                </a:solidFill>
              </a:rPr>
              <a:t>漁獲量の誤差は小さい</a:t>
            </a:r>
            <a:endParaRPr kumimoji="1" lang="ja-JP" altLang="en-US" sz="2400" dirty="0">
              <a:solidFill>
                <a:schemeClr val="bg1"/>
              </a:solidFill>
            </a:endParaRPr>
          </a:p>
        </p:txBody>
      </p:sp>
    </p:spTree>
    <p:extLst>
      <p:ext uri="{BB962C8B-B14F-4D97-AF65-F5344CB8AC3E}">
        <p14:creationId xmlns:p14="http://schemas.microsoft.com/office/powerpoint/2010/main" val="3608003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B3661-B61D-44BE-BBC5-01EC0BF2ECB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再生産関係</a:t>
            </a:r>
            <a:endParaRPr lang="en-GB" dirty="0">
              <a:solidFill>
                <a:schemeClr val="bg1"/>
              </a:solidFill>
            </a:endParaRPr>
          </a:p>
        </p:txBody>
      </p:sp>
      <p:pic>
        <p:nvPicPr>
          <p:cNvPr id="4" name="図 3">
            <a:extLst>
              <a:ext uri="{FF2B5EF4-FFF2-40B4-BE49-F238E27FC236}">
                <a16:creationId xmlns:a16="http://schemas.microsoft.com/office/drawing/2014/main" id="{5A0AC2CE-C0EE-4241-8807-088BCB90A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06" y="1142995"/>
            <a:ext cx="10972822" cy="4572009"/>
          </a:xfrm>
          <a:prstGeom prst="rect">
            <a:avLst/>
          </a:prstGeom>
        </p:spPr>
      </p:pic>
      <p:sp>
        <p:nvSpPr>
          <p:cNvPr id="5" name="テキスト ボックス 4">
            <a:extLst>
              <a:ext uri="{FF2B5EF4-FFF2-40B4-BE49-F238E27FC236}">
                <a16:creationId xmlns:a16="http://schemas.microsoft.com/office/drawing/2014/main" id="{59C6C474-2721-4A14-94C3-0615E66E9BE1}"/>
              </a:ext>
            </a:extLst>
          </p:cNvPr>
          <p:cNvSpPr txBox="1"/>
          <p:nvPr/>
        </p:nvSpPr>
        <p:spPr>
          <a:xfrm>
            <a:off x="978195" y="5841216"/>
            <a:ext cx="6390167" cy="98488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kumimoji="1" lang="ja-JP" altLang="en-US" sz="2400" dirty="0">
                <a:solidFill>
                  <a:schemeClr val="bg1"/>
                </a:solidFill>
              </a:rPr>
              <a:t>これまでと大きく変わるわけではない</a:t>
            </a:r>
            <a:endParaRPr kumimoji="1" lang="en-US" altLang="ja-JP" sz="2400" dirty="0">
              <a:solidFill>
                <a:schemeClr val="bg1"/>
              </a:solidFill>
            </a:endParaRPr>
          </a:p>
          <a:p>
            <a:pPr marL="342900" indent="-342900">
              <a:spcAft>
                <a:spcPts val="1200"/>
              </a:spcAft>
              <a:buFont typeface="Arial" panose="020B0604020202020204" pitchFamily="34" charset="0"/>
              <a:buChar char="•"/>
            </a:pPr>
            <a:r>
              <a:rPr lang="ja-JP" altLang="en-US" sz="2400" dirty="0">
                <a:solidFill>
                  <a:schemeClr val="bg1"/>
                </a:solidFill>
              </a:rPr>
              <a:t>過程誤差が小さすぎ？</a:t>
            </a:r>
            <a:endParaRPr kumimoji="1" lang="ja-JP" altLang="en-US" sz="2400" dirty="0">
              <a:solidFill>
                <a:schemeClr val="bg1"/>
              </a:solidFill>
            </a:endParaRPr>
          </a:p>
        </p:txBody>
      </p:sp>
    </p:spTree>
    <p:extLst>
      <p:ext uri="{BB962C8B-B14F-4D97-AF65-F5344CB8AC3E}">
        <p14:creationId xmlns:p14="http://schemas.microsoft.com/office/powerpoint/2010/main" val="3406679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本日の復習</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個体群動態モデルには年齢構造を考えない・ちょっと考える・ちゃんと考えるモデルがある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ランダム効果と</a:t>
            </a: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TMB</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によるプログラミングはそんなに難しくない・できそうだ</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lang="en-US" altLang="ja-JP" sz="3200" dirty="0">
                <a:solidFill>
                  <a:schemeClr val="bg1"/>
                </a:solidFill>
                <a:latin typeface="HG丸ｺﾞｼｯｸM-PRO" panose="020F0600000000000000" pitchFamily="50" charset="-128"/>
                <a:ea typeface="HG丸ｺﾞｼｯｸM-PRO" panose="020F0600000000000000" pitchFamily="50" charset="-128"/>
              </a:rPr>
              <a:t>MSY</a:t>
            </a:r>
            <a:r>
              <a:rPr lang="ja-JP" altLang="en-US" sz="3200" dirty="0">
                <a:solidFill>
                  <a:schemeClr val="bg1"/>
                </a:solidFill>
                <a:latin typeface="HG丸ｺﾞｼｯｸM-PRO" panose="020F0600000000000000" pitchFamily="50" charset="-128"/>
                <a:ea typeface="HG丸ｺﾞｼｯｸM-PRO" panose="020F0600000000000000" pitchFamily="50" charset="-128"/>
              </a:rPr>
              <a:t>と生物特性の関係はわずか</a:t>
            </a:r>
            <a:r>
              <a:rPr lang="en-US" altLang="ja-JP" sz="3200" dirty="0">
                <a:solidFill>
                  <a:schemeClr val="bg1"/>
                </a:solidFill>
                <a:latin typeface="HG丸ｺﾞｼｯｸM-PRO" panose="020F0600000000000000" pitchFamily="50" charset="-128"/>
                <a:ea typeface="HG丸ｺﾞｼｯｸM-PRO" panose="020F0600000000000000" pitchFamily="50" charset="-128"/>
              </a:rPr>
              <a:t>3</a:t>
            </a:r>
            <a:r>
              <a:rPr lang="ja-JP" altLang="en-US" sz="3200" dirty="0" err="1">
                <a:solidFill>
                  <a:schemeClr val="bg1"/>
                </a:solidFill>
                <a:latin typeface="HG丸ｺﾞｼｯｸM-PRO" panose="020F0600000000000000" pitchFamily="50" charset="-128"/>
                <a:ea typeface="HG丸ｺﾞｼｯｸM-PRO" panose="020F0600000000000000" pitchFamily="50" charset="-128"/>
              </a:rPr>
              <a:t>つの</a:t>
            </a:r>
            <a:r>
              <a:rPr lang="ja-JP" altLang="en-US" sz="3200" dirty="0">
                <a:solidFill>
                  <a:schemeClr val="bg1"/>
                </a:solidFill>
                <a:latin typeface="HG丸ｺﾞｼｯｸM-PRO" panose="020F0600000000000000" pitchFamily="50" charset="-128"/>
                <a:ea typeface="HG丸ｺﾞｼｯｸM-PRO" panose="020F0600000000000000" pitchFamily="50" charset="-128"/>
              </a:rPr>
              <a:t>要因で決まる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状態空間モデル（</a:t>
            </a: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SAM</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）は</a:t>
            </a: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VPA</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を上回る可能性がある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lang="ja-JP" altLang="en-US" sz="3200" dirty="0">
                <a:solidFill>
                  <a:schemeClr val="bg1"/>
                </a:solidFill>
                <a:latin typeface="HG丸ｺﾞｼｯｸM-PRO" panose="020F0600000000000000" pitchFamily="50" charset="-128"/>
                <a:ea typeface="HG丸ｺﾞｼｯｸM-PRO" panose="020F0600000000000000" pitchFamily="50" charset="-128"/>
              </a:rPr>
              <a:t>情報が不足している場合、複数の系群の同時モデリングが解決策となる可能性がある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p:txBody>
      </p:sp>
    </p:spTree>
    <p:extLst>
      <p:ext uri="{BB962C8B-B14F-4D97-AF65-F5344CB8AC3E}">
        <p14:creationId xmlns:p14="http://schemas.microsoft.com/office/powerpoint/2010/main" val="223416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766EC-0530-4E05-9FD2-95A77889AE36}"/>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一般化線形混合モデルのシミュレーション</a:t>
            </a:r>
          </a:p>
        </p:txBody>
      </p:sp>
      <p:sp>
        <p:nvSpPr>
          <p:cNvPr id="3" name="テキスト ボックス 2">
            <a:extLst>
              <a:ext uri="{FF2B5EF4-FFF2-40B4-BE49-F238E27FC236}">
                <a16:creationId xmlns:a16="http://schemas.microsoft.com/office/drawing/2014/main" id="{2F7766E0-BC7C-4B0E-930B-27A4628727A0}"/>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「ポワソン分布＋正規分布」のデータ生成</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9CEDFB7E-1889-48D8-B4F4-7DB8AFE70014}"/>
              </a:ext>
            </a:extLst>
          </p:cNvPr>
          <p:cNvSpPr/>
          <p:nvPr/>
        </p:nvSpPr>
        <p:spPr>
          <a:xfrm>
            <a:off x="603069" y="2205192"/>
            <a:ext cx="11031582" cy="4154984"/>
          </a:xfrm>
          <a:prstGeom prst="rect">
            <a:avLst/>
          </a:prstGeom>
          <a:solidFill>
            <a:schemeClr val="bg1"/>
          </a:solidFill>
        </p:spPr>
        <p:txBody>
          <a:bodyPr wrap="square">
            <a:spAutoFit/>
          </a:bodyPr>
          <a:lstStyle/>
          <a:p>
            <a:r>
              <a:rPr lang="en-US" altLang="ja-JP" sz="2400" dirty="0"/>
              <a:t># data simulation</a:t>
            </a:r>
          </a:p>
          <a:p>
            <a:r>
              <a:rPr lang="en-US" altLang="ja-JP" sz="2400" dirty="0"/>
              <a:t>N = 100</a:t>
            </a:r>
          </a:p>
          <a:p>
            <a:r>
              <a:rPr lang="en-US" altLang="ja-JP" sz="2400" dirty="0"/>
              <a:t>beta = c(1,0.5,1) # parameter setting</a:t>
            </a:r>
          </a:p>
          <a:p>
            <a:r>
              <a:rPr lang="en-US" altLang="ja-JP" sz="2400" dirty="0"/>
              <a:t>X = seq(-1,1,length=N) # explanatory variable</a:t>
            </a:r>
          </a:p>
          <a:p>
            <a:r>
              <a:rPr lang="en-US" altLang="ja-JP" sz="2400" dirty="0" err="1"/>
              <a:t>set.seed</a:t>
            </a:r>
            <a:r>
              <a:rPr lang="en-US" altLang="ja-JP" sz="2400" dirty="0"/>
              <a:t>(12345)</a:t>
            </a:r>
          </a:p>
          <a:p>
            <a:r>
              <a:rPr lang="en-US" altLang="ja-JP" sz="2400" dirty="0"/>
              <a:t>epsilon = </a:t>
            </a:r>
            <a:r>
              <a:rPr lang="en-US" altLang="ja-JP" sz="2400" dirty="0" err="1"/>
              <a:t>rnorm</a:t>
            </a:r>
            <a:r>
              <a:rPr lang="en-US" altLang="ja-JP" sz="2400" dirty="0"/>
              <a:t>(n=</a:t>
            </a:r>
            <a:r>
              <a:rPr lang="en-US" altLang="ja-JP" sz="2400" dirty="0" err="1"/>
              <a:t>N,mean</a:t>
            </a:r>
            <a:r>
              <a:rPr lang="en-US" altLang="ja-JP" sz="2400" dirty="0"/>
              <a:t>=0,sd=beta[3]) # random variable</a:t>
            </a:r>
          </a:p>
          <a:p>
            <a:endParaRPr lang="en-US" altLang="ja-JP" sz="2400" dirty="0"/>
          </a:p>
          <a:p>
            <a:r>
              <a:rPr lang="en-US" altLang="ja-JP" sz="2400" dirty="0"/>
              <a:t>r = beta[1] + beta[2]*X + epsilon # linear predictor</a:t>
            </a:r>
          </a:p>
          <a:p>
            <a:endParaRPr lang="en-US" altLang="ja-JP" sz="2400" dirty="0"/>
          </a:p>
          <a:p>
            <a:r>
              <a:rPr lang="en-US" altLang="ja-JP" sz="2400" dirty="0"/>
              <a:t>Y = </a:t>
            </a:r>
            <a:r>
              <a:rPr lang="en-US" altLang="ja-JP" sz="2400" dirty="0" err="1"/>
              <a:t>rpois</a:t>
            </a:r>
            <a:r>
              <a:rPr lang="en-US" altLang="ja-JP" sz="2400" dirty="0"/>
              <a:t>(n=N, lambda = exp(r)) # response variable</a:t>
            </a:r>
          </a:p>
          <a:p>
            <a:endParaRPr lang="ja-JP" altLang="en-US" sz="2400" dirty="0"/>
          </a:p>
        </p:txBody>
      </p:sp>
      <p:sp>
        <p:nvSpPr>
          <p:cNvPr id="7" name="テキスト ボックス 6">
            <a:extLst>
              <a:ext uri="{FF2B5EF4-FFF2-40B4-BE49-F238E27FC236}">
                <a16:creationId xmlns:a16="http://schemas.microsoft.com/office/drawing/2014/main" id="{B0D1D65F-F9A5-4EFB-BA4A-217916F5EC47}"/>
              </a:ext>
            </a:extLst>
          </p:cNvPr>
          <p:cNvSpPr txBox="1"/>
          <p:nvPr/>
        </p:nvSpPr>
        <p:spPr>
          <a:xfrm>
            <a:off x="7219406" y="2982971"/>
            <a:ext cx="3544560" cy="400110"/>
          </a:xfrm>
          <a:prstGeom prst="rect">
            <a:avLst/>
          </a:prstGeom>
          <a:noFill/>
        </p:spPr>
        <p:txBody>
          <a:bodyPr wrap="none" rtlCol="0">
            <a:spAutoFit/>
          </a:bodyPr>
          <a:lstStyle/>
          <a:p>
            <a:r>
              <a:rPr kumimoji="1" lang="ja-JP" altLang="en-US" sz="2000" dirty="0">
                <a:solidFill>
                  <a:srgbClr val="0000FF"/>
                </a:solidFill>
              </a:rPr>
              <a:t>固定効果（切片・傾き・</a:t>
            </a:r>
            <a:r>
              <a:rPr kumimoji="1" lang="en-US" altLang="ja-JP" sz="2000" dirty="0">
                <a:solidFill>
                  <a:srgbClr val="0000FF"/>
                </a:solidFill>
              </a:rPr>
              <a:t>SD</a:t>
            </a:r>
            <a:r>
              <a:rPr kumimoji="1" lang="ja-JP" altLang="en-US" sz="2000" dirty="0">
                <a:solidFill>
                  <a:srgbClr val="0000FF"/>
                </a:solidFill>
              </a:rPr>
              <a:t>）</a:t>
            </a:r>
          </a:p>
        </p:txBody>
      </p:sp>
      <p:sp>
        <p:nvSpPr>
          <p:cNvPr id="8" name="テキスト ボックス 7">
            <a:extLst>
              <a:ext uri="{FF2B5EF4-FFF2-40B4-BE49-F238E27FC236}">
                <a16:creationId xmlns:a16="http://schemas.microsoft.com/office/drawing/2014/main" id="{BEC2CB65-5AE0-44AD-A59F-D12D2CCF3767}"/>
              </a:ext>
            </a:extLst>
          </p:cNvPr>
          <p:cNvSpPr txBox="1"/>
          <p:nvPr/>
        </p:nvSpPr>
        <p:spPr>
          <a:xfrm>
            <a:off x="8458632" y="3315809"/>
            <a:ext cx="2749471" cy="400110"/>
          </a:xfrm>
          <a:prstGeom prst="rect">
            <a:avLst/>
          </a:prstGeom>
          <a:noFill/>
        </p:spPr>
        <p:txBody>
          <a:bodyPr wrap="none" rtlCol="0">
            <a:spAutoFit/>
          </a:bodyPr>
          <a:lstStyle/>
          <a:p>
            <a:r>
              <a:rPr kumimoji="1" lang="ja-JP" altLang="en-US" sz="2000" dirty="0">
                <a:solidFill>
                  <a:srgbClr val="0000FF"/>
                </a:solidFill>
              </a:rPr>
              <a:t>説明変数（観測可能）</a:t>
            </a:r>
          </a:p>
        </p:txBody>
      </p:sp>
      <p:sp>
        <p:nvSpPr>
          <p:cNvPr id="9" name="テキスト ボックス 8">
            <a:extLst>
              <a:ext uri="{FF2B5EF4-FFF2-40B4-BE49-F238E27FC236}">
                <a16:creationId xmlns:a16="http://schemas.microsoft.com/office/drawing/2014/main" id="{44EC130C-1588-4CE5-9B49-E3B1A33CF5D0}"/>
              </a:ext>
            </a:extLst>
          </p:cNvPr>
          <p:cNvSpPr txBox="1"/>
          <p:nvPr/>
        </p:nvSpPr>
        <p:spPr>
          <a:xfrm>
            <a:off x="7471879" y="4426426"/>
            <a:ext cx="3262432" cy="400110"/>
          </a:xfrm>
          <a:prstGeom prst="rect">
            <a:avLst/>
          </a:prstGeom>
          <a:noFill/>
        </p:spPr>
        <p:txBody>
          <a:bodyPr wrap="none" rtlCol="0">
            <a:spAutoFit/>
          </a:bodyPr>
          <a:lstStyle/>
          <a:p>
            <a:r>
              <a:rPr kumimoji="1" lang="ja-JP" altLang="en-US" sz="2000" dirty="0">
                <a:solidFill>
                  <a:srgbClr val="0000FF"/>
                </a:solidFill>
              </a:rPr>
              <a:t>ランダム変数（観測不能）</a:t>
            </a:r>
          </a:p>
        </p:txBody>
      </p:sp>
      <p:sp>
        <p:nvSpPr>
          <p:cNvPr id="10" name="テキスト ボックス 9">
            <a:extLst>
              <a:ext uri="{FF2B5EF4-FFF2-40B4-BE49-F238E27FC236}">
                <a16:creationId xmlns:a16="http://schemas.microsoft.com/office/drawing/2014/main" id="{BBDC39AA-F875-4463-BC63-F3500FACD908}"/>
              </a:ext>
            </a:extLst>
          </p:cNvPr>
          <p:cNvSpPr txBox="1"/>
          <p:nvPr/>
        </p:nvSpPr>
        <p:spPr>
          <a:xfrm>
            <a:off x="5505214" y="5136933"/>
            <a:ext cx="6083717" cy="400110"/>
          </a:xfrm>
          <a:prstGeom prst="rect">
            <a:avLst/>
          </a:prstGeom>
          <a:noFill/>
        </p:spPr>
        <p:txBody>
          <a:bodyPr wrap="none" rtlCol="0">
            <a:spAutoFit/>
          </a:bodyPr>
          <a:lstStyle/>
          <a:p>
            <a:r>
              <a:rPr lang="ja-JP" altLang="en-US" sz="2000" dirty="0">
                <a:solidFill>
                  <a:srgbClr val="0000FF"/>
                </a:solidFill>
              </a:rPr>
              <a:t>線形予測子（固定効果・説明変数・ランダム効果）</a:t>
            </a:r>
            <a:endParaRPr kumimoji="1" lang="ja-JP" altLang="en-US" sz="2000" dirty="0">
              <a:solidFill>
                <a:srgbClr val="0000FF"/>
              </a:solidFill>
            </a:endParaRPr>
          </a:p>
        </p:txBody>
      </p:sp>
      <p:sp>
        <p:nvSpPr>
          <p:cNvPr id="11" name="テキスト ボックス 10">
            <a:extLst>
              <a:ext uri="{FF2B5EF4-FFF2-40B4-BE49-F238E27FC236}">
                <a16:creationId xmlns:a16="http://schemas.microsoft.com/office/drawing/2014/main" id="{7D9BA286-0F61-4692-BB29-D1815FBD2DDC}"/>
              </a:ext>
            </a:extLst>
          </p:cNvPr>
          <p:cNvSpPr txBox="1"/>
          <p:nvPr/>
        </p:nvSpPr>
        <p:spPr>
          <a:xfrm>
            <a:off x="6839802" y="5914712"/>
            <a:ext cx="2749471" cy="400110"/>
          </a:xfrm>
          <a:prstGeom prst="rect">
            <a:avLst/>
          </a:prstGeom>
          <a:noFill/>
        </p:spPr>
        <p:txBody>
          <a:bodyPr wrap="none" rtlCol="0">
            <a:spAutoFit/>
          </a:bodyPr>
          <a:lstStyle/>
          <a:p>
            <a:r>
              <a:rPr lang="ja-JP" altLang="en-US" sz="2000" dirty="0">
                <a:solidFill>
                  <a:srgbClr val="0000FF"/>
                </a:solidFill>
              </a:rPr>
              <a:t>目的変数（観測可能）</a:t>
            </a:r>
            <a:endParaRPr kumimoji="1" lang="ja-JP" altLang="en-US" sz="2000" dirty="0">
              <a:solidFill>
                <a:srgbClr val="0000FF"/>
              </a:solidFill>
            </a:endParaRPr>
          </a:p>
        </p:txBody>
      </p:sp>
    </p:spTree>
    <p:extLst>
      <p:ext uri="{BB962C8B-B14F-4D97-AF65-F5344CB8AC3E}">
        <p14:creationId xmlns:p14="http://schemas.microsoft.com/office/powerpoint/2010/main" val="7351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766EC-0530-4E05-9FD2-95A77889AE36}"/>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一般化線形モデルの適用</a:t>
            </a:r>
          </a:p>
        </p:txBody>
      </p:sp>
      <p:sp>
        <p:nvSpPr>
          <p:cNvPr id="3" name="テキスト ボックス 2">
            <a:extLst>
              <a:ext uri="{FF2B5EF4-FFF2-40B4-BE49-F238E27FC236}">
                <a16:creationId xmlns:a16="http://schemas.microsoft.com/office/drawing/2014/main" id="{2F7766E0-BC7C-4B0E-930B-27A4628727A0}"/>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a:t>
            </a:r>
            <a:r>
              <a:rPr kumimoji="1" lang="ja-JP" altLang="en-US" sz="2800" u="sng" dirty="0">
                <a:solidFill>
                  <a:schemeClr val="bg1"/>
                </a:solidFill>
                <a:latin typeface="HG丸ｺﾞｼｯｸM-PRO" panose="020F0600000000000000" pitchFamily="50" charset="-128"/>
                <a:ea typeface="HG丸ｺﾞｼｯｸM-PRO" panose="020F0600000000000000" pitchFamily="50" charset="-128"/>
              </a:rPr>
              <a:t>過分散を無視</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9CEDFB7E-1889-48D8-B4F4-7DB8AFE70014}"/>
              </a:ext>
            </a:extLst>
          </p:cNvPr>
          <p:cNvSpPr/>
          <p:nvPr/>
        </p:nvSpPr>
        <p:spPr>
          <a:xfrm>
            <a:off x="603069" y="2205192"/>
            <a:ext cx="11031582" cy="4401205"/>
          </a:xfrm>
          <a:prstGeom prst="rect">
            <a:avLst/>
          </a:prstGeom>
          <a:solidFill>
            <a:schemeClr val="bg1"/>
          </a:solidFill>
        </p:spPr>
        <p:txBody>
          <a:bodyPr wrap="square">
            <a:spAutoFit/>
          </a:bodyPr>
          <a:lstStyle/>
          <a:p>
            <a:r>
              <a:rPr lang="en-US" altLang="ja-JP" sz="2000" dirty="0"/>
              <a:t>&gt; </a:t>
            </a:r>
            <a:r>
              <a:rPr lang="en-US" altLang="ja-JP" sz="2000" dirty="0" err="1"/>
              <a:t>poisson_model</a:t>
            </a:r>
            <a:r>
              <a:rPr lang="en-US" altLang="ja-JP" sz="2000" dirty="0"/>
              <a:t> = </a:t>
            </a:r>
            <a:r>
              <a:rPr lang="en-US" altLang="ja-JP" sz="2000" dirty="0" err="1"/>
              <a:t>glm</a:t>
            </a:r>
            <a:r>
              <a:rPr lang="en-US" altLang="ja-JP" sz="2000" dirty="0"/>
              <a:t>(Y~X, family=</a:t>
            </a:r>
            <a:r>
              <a:rPr lang="en-US" altLang="ja-JP" sz="2000" dirty="0" err="1"/>
              <a:t>poisson</a:t>
            </a:r>
            <a:r>
              <a:rPr lang="en-US" altLang="ja-JP" sz="2000" dirty="0"/>
              <a:t>(link="log"))</a:t>
            </a:r>
          </a:p>
          <a:p>
            <a:r>
              <a:rPr lang="en-US" altLang="ja-JP" sz="2000" dirty="0"/>
              <a:t>&gt; summary(</a:t>
            </a:r>
            <a:r>
              <a:rPr lang="en-US" altLang="ja-JP" sz="2000" dirty="0" err="1"/>
              <a:t>poisson_model</a:t>
            </a:r>
            <a:r>
              <a:rPr lang="en-US" altLang="ja-JP" sz="2000" dirty="0"/>
              <a:t>)</a:t>
            </a:r>
          </a:p>
          <a:p>
            <a:endParaRPr lang="en-US" altLang="ja-JP" sz="2000" dirty="0"/>
          </a:p>
          <a:p>
            <a:r>
              <a:rPr lang="en-US" altLang="ja-JP" sz="2000" dirty="0"/>
              <a:t>Call:</a:t>
            </a:r>
          </a:p>
          <a:p>
            <a:r>
              <a:rPr lang="en-US" altLang="ja-JP" sz="2000" dirty="0" err="1"/>
              <a:t>glm</a:t>
            </a:r>
            <a:r>
              <a:rPr lang="en-US" altLang="ja-JP" sz="2000" dirty="0"/>
              <a:t>(formula = Y ~ X, family = </a:t>
            </a:r>
            <a:r>
              <a:rPr lang="en-US" altLang="ja-JP" sz="2000" dirty="0" err="1"/>
              <a:t>poisson</a:t>
            </a:r>
            <a:r>
              <a:rPr lang="en-US" altLang="ja-JP" sz="2000" dirty="0"/>
              <a:t>(link = "log"))</a:t>
            </a:r>
          </a:p>
          <a:p>
            <a:endParaRPr lang="en-US" altLang="ja-JP" sz="2000" dirty="0"/>
          </a:p>
          <a:p>
            <a:r>
              <a:rPr lang="en-US" altLang="ja-JP" sz="2000" dirty="0"/>
              <a:t>Deviance Residuals: </a:t>
            </a:r>
          </a:p>
          <a:p>
            <a:r>
              <a:rPr lang="en-US" altLang="ja-JP" sz="2000" dirty="0"/>
              <a:t>    Min       1Q   Median       3Q      Max  </a:t>
            </a:r>
          </a:p>
          <a:p>
            <a:r>
              <a:rPr lang="en-US" altLang="ja-JP" sz="2000" dirty="0"/>
              <a:t>-4.2752  -2.2331  -1.2467   0.4113   8.7905  </a:t>
            </a:r>
          </a:p>
          <a:p>
            <a:endParaRPr lang="en-US" altLang="ja-JP" sz="2000" dirty="0"/>
          </a:p>
          <a:p>
            <a:r>
              <a:rPr lang="en-US" altLang="ja-JP" sz="2000" dirty="0"/>
              <a:t>Coefficients:</a:t>
            </a:r>
          </a:p>
          <a:p>
            <a:r>
              <a:rPr lang="en-US" altLang="ja-JP" sz="2000" dirty="0"/>
              <a:t>            Estimate Std. Error z value </a:t>
            </a:r>
            <a:r>
              <a:rPr lang="en-US" altLang="ja-JP" sz="2000" dirty="0" err="1"/>
              <a:t>Pr</a:t>
            </a:r>
            <a:r>
              <a:rPr lang="en-US" altLang="ja-JP" sz="2000" dirty="0"/>
              <a:t>(&gt;|z|)    </a:t>
            </a:r>
          </a:p>
          <a:p>
            <a:r>
              <a:rPr lang="en-US" altLang="ja-JP" sz="2000" dirty="0"/>
              <a:t>(Intercept)  1.80810    0.04174  43.321   &lt;2e-16 ***</a:t>
            </a:r>
          </a:p>
          <a:p>
            <a:r>
              <a:rPr lang="en-US" altLang="ja-JP" sz="2000" dirty="0"/>
              <a:t>X            0.61597    0.06985   8.818   &lt;2e-16 ***</a:t>
            </a:r>
            <a:endParaRPr lang="ja-JP" altLang="en-US" sz="2000" dirty="0"/>
          </a:p>
        </p:txBody>
      </p:sp>
      <p:grpSp>
        <p:nvGrpSpPr>
          <p:cNvPr id="15" name="グループ化 14">
            <a:extLst>
              <a:ext uri="{FF2B5EF4-FFF2-40B4-BE49-F238E27FC236}">
                <a16:creationId xmlns:a16="http://schemas.microsoft.com/office/drawing/2014/main" id="{3063D6A9-571C-45AF-AB1C-1ED8ACC18B7D}"/>
              </a:ext>
            </a:extLst>
          </p:cNvPr>
          <p:cNvGrpSpPr/>
          <p:nvPr/>
        </p:nvGrpSpPr>
        <p:grpSpPr>
          <a:xfrm>
            <a:off x="2333897" y="4410865"/>
            <a:ext cx="8930508" cy="2195532"/>
            <a:chOff x="2333897" y="4410865"/>
            <a:chExt cx="8930508" cy="2195532"/>
          </a:xfrm>
        </p:grpSpPr>
        <p:sp>
          <p:nvSpPr>
            <p:cNvPr id="11" name="テキスト ボックス 10">
              <a:extLst>
                <a:ext uri="{FF2B5EF4-FFF2-40B4-BE49-F238E27FC236}">
                  <a16:creationId xmlns:a16="http://schemas.microsoft.com/office/drawing/2014/main" id="{7D9BA286-0F61-4692-BB29-D1815FBD2DDC}"/>
                </a:ext>
              </a:extLst>
            </p:cNvPr>
            <p:cNvSpPr txBox="1"/>
            <p:nvPr/>
          </p:nvSpPr>
          <p:spPr>
            <a:xfrm>
              <a:off x="7745493" y="4410865"/>
              <a:ext cx="3518912" cy="830997"/>
            </a:xfrm>
            <a:prstGeom prst="rect">
              <a:avLst/>
            </a:prstGeom>
            <a:noFill/>
          </p:spPr>
          <p:txBody>
            <a:bodyPr wrap="none" rtlCol="0">
              <a:spAutoFit/>
            </a:bodyPr>
            <a:lstStyle/>
            <a:p>
              <a:r>
                <a:rPr lang="ja-JP" altLang="en-US" sz="2400" dirty="0">
                  <a:solidFill>
                    <a:srgbClr val="FF0000"/>
                  </a:solidFill>
                </a:rPr>
                <a:t>推定値が結構ちがう</a:t>
              </a:r>
              <a:endParaRPr lang="en-US" altLang="ja-JP" sz="2400" dirty="0">
                <a:solidFill>
                  <a:srgbClr val="FF0000"/>
                </a:solidFill>
              </a:endParaRPr>
            </a:p>
            <a:p>
              <a:r>
                <a:rPr kumimoji="1" lang="ja-JP" altLang="en-US" sz="2400" dirty="0">
                  <a:solidFill>
                    <a:srgbClr val="FF0000"/>
                  </a:solidFill>
                </a:rPr>
                <a:t>真値</a:t>
              </a:r>
              <a:r>
                <a:rPr kumimoji="1" lang="en-US" altLang="ja-JP" sz="2400" dirty="0">
                  <a:solidFill>
                    <a:srgbClr val="FF0000"/>
                  </a:solidFill>
                </a:rPr>
                <a:t>: beta = (1,0.5)</a:t>
              </a:r>
            </a:p>
          </p:txBody>
        </p:sp>
        <p:sp>
          <p:nvSpPr>
            <p:cNvPr id="4" name="楕円 3">
              <a:extLst>
                <a:ext uri="{FF2B5EF4-FFF2-40B4-BE49-F238E27FC236}">
                  <a16:creationId xmlns:a16="http://schemas.microsoft.com/office/drawing/2014/main" id="{EB3512D0-433C-4862-9BA8-73AFA9863917}"/>
                </a:ext>
              </a:extLst>
            </p:cNvPr>
            <p:cNvSpPr/>
            <p:nvPr/>
          </p:nvSpPr>
          <p:spPr>
            <a:xfrm>
              <a:off x="2333897" y="5756366"/>
              <a:ext cx="1297577" cy="850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6A52451D-858B-4E9E-AC4C-3797521DDF5D}"/>
                </a:ext>
              </a:extLst>
            </p:cNvPr>
            <p:cNvCxnSpPr>
              <a:cxnSpLocks/>
              <a:stCxn id="4" idx="7"/>
              <a:endCxn id="11" idx="1"/>
            </p:cNvCxnSpPr>
            <p:nvPr/>
          </p:nvCxnSpPr>
          <p:spPr>
            <a:xfrm flipV="1">
              <a:off x="3441448" y="4826364"/>
              <a:ext cx="4304045" cy="1054486"/>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4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766EC-0530-4E05-9FD2-95A77889AE36}"/>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一般化線形</a:t>
            </a:r>
            <a:r>
              <a:rPr lang="ja-JP" altLang="en-US" u="sng" dirty="0">
                <a:solidFill>
                  <a:schemeClr val="bg1"/>
                </a:solidFill>
              </a:rPr>
              <a:t>混合</a:t>
            </a:r>
            <a:r>
              <a:rPr lang="ja-JP" altLang="en-US" dirty="0">
                <a:solidFill>
                  <a:schemeClr val="bg1"/>
                </a:solidFill>
              </a:rPr>
              <a:t>モデルの適用</a:t>
            </a:r>
          </a:p>
        </p:txBody>
      </p:sp>
      <p:sp>
        <p:nvSpPr>
          <p:cNvPr id="3" name="テキスト ボックス 2">
            <a:extLst>
              <a:ext uri="{FF2B5EF4-FFF2-40B4-BE49-F238E27FC236}">
                <a16:creationId xmlns:a16="http://schemas.microsoft.com/office/drawing/2014/main" id="{2F7766E0-BC7C-4B0E-930B-27A4628727A0}"/>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ポワソン分布＋正規分布（</a:t>
            </a:r>
            <a:r>
              <a:rPr kumimoji="1" lang="ja-JP" altLang="en-US" sz="2800" u="sng" dirty="0">
                <a:solidFill>
                  <a:schemeClr val="bg1"/>
                </a:solidFill>
                <a:latin typeface="HG丸ｺﾞｼｯｸM-PRO" panose="020F0600000000000000" pitchFamily="50" charset="-128"/>
                <a:ea typeface="HG丸ｺﾞｼｯｸM-PRO" panose="020F0600000000000000" pitchFamily="50" charset="-128"/>
              </a:rPr>
              <a:t>過分散を考慮</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9CEDFB7E-1889-48D8-B4F4-7DB8AFE70014}"/>
              </a:ext>
            </a:extLst>
          </p:cNvPr>
          <p:cNvSpPr/>
          <p:nvPr/>
        </p:nvSpPr>
        <p:spPr>
          <a:xfrm>
            <a:off x="603069" y="2205192"/>
            <a:ext cx="11031582" cy="4401205"/>
          </a:xfrm>
          <a:prstGeom prst="rect">
            <a:avLst/>
          </a:prstGeom>
          <a:solidFill>
            <a:schemeClr val="bg1"/>
          </a:solidFill>
        </p:spPr>
        <p:txBody>
          <a:bodyPr wrap="square">
            <a:spAutoFit/>
          </a:bodyPr>
          <a:lstStyle/>
          <a:p>
            <a:r>
              <a:rPr lang="en-US" altLang="ja-JP" sz="2000" dirty="0"/>
              <a:t>&gt; library(lme4)</a:t>
            </a:r>
          </a:p>
          <a:p>
            <a:r>
              <a:rPr lang="en-US" altLang="ja-JP" sz="2000" dirty="0"/>
              <a:t>&gt; </a:t>
            </a:r>
            <a:r>
              <a:rPr lang="en-US" altLang="ja-JP" sz="2000" dirty="0" err="1"/>
              <a:t>poisson_model_RE</a:t>
            </a:r>
            <a:r>
              <a:rPr lang="en-US" altLang="ja-JP" sz="2000" dirty="0"/>
              <a:t> = </a:t>
            </a:r>
            <a:r>
              <a:rPr lang="en-US" altLang="ja-JP" sz="2000" dirty="0" err="1"/>
              <a:t>glmer</a:t>
            </a:r>
            <a:r>
              <a:rPr lang="en-US" altLang="ja-JP" sz="2000" dirty="0"/>
              <a:t>(Y~X + (1|id), family=</a:t>
            </a:r>
            <a:r>
              <a:rPr lang="en-US" altLang="ja-JP" sz="2000" dirty="0" err="1"/>
              <a:t>poisson</a:t>
            </a:r>
            <a:r>
              <a:rPr lang="en-US" altLang="ja-JP" sz="2000" dirty="0"/>
              <a:t>(link="log"))</a:t>
            </a:r>
          </a:p>
          <a:p>
            <a:r>
              <a:rPr lang="en-US" altLang="ja-JP" sz="2000" dirty="0"/>
              <a:t>&gt; summary(</a:t>
            </a:r>
            <a:r>
              <a:rPr lang="en-US" altLang="ja-JP" sz="2000" dirty="0" err="1"/>
              <a:t>poisson_model_RE</a:t>
            </a:r>
            <a:r>
              <a:rPr lang="en-US" altLang="ja-JP" sz="2000" dirty="0"/>
              <a:t>)</a:t>
            </a:r>
          </a:p>
          <a:p>
            <a:r>
              <a:rPr lang="en-US" altLang="ja-JP" sz="2000" dirty="0"/>
              <a:t>[</a:t>
            </a:r>
            <a:r>
              <a:rPr lang="ja-JP" altLang="en-US" sz="2000" dirty="0"/>
              <a:t>途中省略</a:t>
            </a:r>
            <a:r>
              <a:rPr lang="en-US" altLang="ja-JP" sz="2000" dirty="0"/>
              <a:t>]</a:t>
            </a:r>
          </a:p>
          <a:p>
            <a:r>
              <a:rPr lang="en-US" altLang="ja-JP" sz="2000" dirty="0"/>
              <a:t>Random effects:</a:t>
            </a:r>
          </a:p>
          <a:p>
            <a:r>
              <a:rPr lang="en-US" altLang="ja-JP" sz="2000" dirty="0"/>
              <a:t> Groups Name        Variance </a:t>
            </a:r>
            <a:r>
              <a:rPr lang="en-US" altLang="ja-JP" sz="2000" dirty="0" err="1"/>
              <a:t>Std.Dev</a:t>
            </a:r>
            <a:r>
              <a:rPr lang="en-US" altLang="ja-JP" sz="2000" dirty="0"/>
              <a:t>.</a:t>
            </a:r>
          </a:p>
          <a:p>
            <a:r>
              <a:rPr lang="en-US" altLang="ja-JP" sz="2000" dirty="0"/>
              <a:t> id     (Intercept) 1.206    1.098   </a:t>
            </a:r>
          </a:p>
          <a:p>
            <a:r>
              <a:rPr lang="en-US" altLang="ja-JP" sz="2000" dirty="0"/>
              <a:t>Number of </a:t>
            </a:r>
            <a:r>
              <a:rPr lang="en-US" altLang="ja-JP" sz="2000" dirty="0" err="1"/>
              <a:t>obs</a:t>
            </a:r>
            <a:r>
              <a:rPr lang="en-US" altLang="ja-JP" sz="2000" dirty="0"/>
              <a:t>: 100, groups:  id, 100</a:t>
            </a:r>
          </a:p>
          <a:p>
            <a:endParaRPr lang="en-US" altLang="ja-JP" sz="2000" dirty="0"/>
          </a:p>
          <a:p>
            <a:r>
              <a:rPr lang="en-US" altLang="ja-JP" sz="2000" dirty="0"/>
              <a:t>Fixed effects:</a:t>
            </a:r>
          </a:p>
          <a:p>
            <a:r>
              <a:rPr lang="en-US" altLang="ja-JP" sz="2000" dirty="0"/>
              <a:t>            Estimate Std. Error z value </a:t>
            </a:r>
            <a:r>
              <a:rPr lang="en-US" altLang="ja-JP" sz="2000" dirty="0" err="1"/>
              <a:t>Pr</a:t>
            </a:r>
            <a:r>
              <a:rPr lang="en-US" altLang="ja-JP" sz="2000" dirty="0"/>
              <a:t>(&gt;|z|)    </a:t>
            </a:r>
          </a:p>
          <a:p>
            <a:r>
              <a:rPr lang="en-US" altLang="ja-JP" sz="2000" dirty="0"/>
              <a:t>(Intercept)   1.2323     0.1309   9.413  &lt; 2e-16 ***</a:t>
            </a:r>
          </a:p>
          <a:p>
            <a:r>
              <a:rPr lang="en-US" altLang="ja-JP" sz="2000" dirty="0"/>
              <a:t>X             0.5995     0.2161   2.774  0.00554 ** </a:t>
            </a:r>
          </a:p>
          <a:p>
            <a:endParaRPr lang="ja-JP" altLang="en-US" sz="2000" dirty="0"/>
          </a:p>
        </p:txBody>
      </p:sp>
      <p:cxnSp>
        <p:nvCxnSpPr>
          <p:cNvPr id="9" name="直線矢印コネクタ 8">
            <a:extLst>
              <a:ext uri="{FF2B5EF4-FFF2-40B4-BE49-F238E27FC236}">
                <a16:creationId xmlns:a16="http://schemas.microsoft.com/office/drawing/2014/main" id="{49AB317C-DC34-4D38-B944-71BB23F51174}"/>
              </a:ext>
            </a:extLst>
          </p:cNvPr>
          <p:cNvCxnSpPr>
            <a:cxnSpLocks/>
            <a:stCxn id="10" idx="6"/>
          </p:cNvCxnSpPr>
          <p:nvPr/>
        </p:nvCxnSpPr>
        <p:spPr>
          <a:xfrm>
            <a:off x="5617030" y="4214949"/>
            <a:ext cx="2128463" cy="426716"/>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5DF10EBC-E451-4ABB-8FA4-34C8A7C4E8EF}"/>
              </a:ext>
            </a:extLst>
          </p:cNvPr>
          <p:cNvGrpSpPr/>
          <p:nvPr/>
        </p:nvGrpSpPr>
        <p:grpSpPr>
          <a:xfrm>
            <a:off x="2394857" y="3944983"/>
            <a:ext cx="7689738" cy="2417574"/>
            <a:chOff x="2394857" y="3944983"/>
            <a:chExt cx="7689738" cy="2417574"/>
          </a:xfrm>
        </p:grpSpPr>
        <p:sp>
          <p:nvSpPr>
            <p:cNvPr id="11" name="テキスト ボックス 10">
              <a:extLst>
                <a:ext uri="{FF2B5EF4-FFF2-40B4-BE49-F238E27FC236}">
                  <a16:creationId xmlns:a16="http://schemas.microsoft.com/office/drawing/2014/main" id="{7D9BA286-0F61-4692-BB29-D1815FBD2DDC}"/>
                </a:ext>
              </a:extLst>
            </p:cNvPr>
            <p:cNvSpPr txBox="1"/>
            <p:nvPr/>
          </p:nvSpPr>
          <p:spPr>
            <a:xfrm>
              <a:off x="7745493" y="4410865"/>
              <a:ext cx="2339102" cy="461665"/>
            </a:xfrm>
            <a:prstGeom prst="rect">
              <a:avLst/>
            </a:prstGeom>
            <a:noFill/>
          </p:spPr>
          <p:txBody>
            <a:bodyPr wrap="none" rtlCol="0">
              <a:spAutoFit/>
            </a:bodyPr>
            <a:lstStyle/>
            <a:p>
              <a:r>
                <a:rPr lang="ja-JP" altLang="en-US" sz="2400" dirty="0">
                  <a:solidFill>
                    <a:srgbClr val="FF0000"/>
                  </a:solidFill>
                </a:rPr>
                <a:t>より真値に近い</a:t>
              </a:r>
              <a:endParaRPr kumimoji="1" lang="en-US" altLang="ja-JP" sz="2400" dirty="0">
                <a:solidFill>
                  <a:srgbClr val="FF0000"/>
                </a:solidFill>
              </a:endParaRPr>
            </a:p>
          </p:txBody>
        </p:sp>
        <p:sp>
          <p:nvSpPr>
            <p:cNvPr id="4" name="楕円 3">
              <a:extLst>
                <a:ext uri="{FF2B5EF4-FFF2-40B4-BE49-F238E27FC236}">
                  <a16:creationId xmlns:a16="http://schemas.microsoft.com/office/drawing/2014/main" id="{EB3512D0-433C-4862-9BA8-73AFA9863917}"/>
                </a:ext>
              </a:extLst>
            </p:cNvPr>
            <p:cNvSpPr/>
            <p:nvPr/>
          </p:nvSpPr>
          <p:spPr>
            <a:xfrm>
              <a:off x="2394857" y="5512526"/>
              <a:ext cx="1297577" cy="850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6A52451D-858B-4E9E-AC4C-3797521DDF5D}"/>
                </a:ext>
              </a:extLst>
            </p:cNvPr>
            <p:cNvCxnSpPr>
              <a:cxnSpLocks/>
              <a:stCxn id="4" idx="7"/>
              <a:endCxn id="11" idx="1"/>
            </p:cNvCxnSpPr>
            <p:nvPr/>
          </p:nvCxnSpPr>
          <p:spPr>
            <a:xfrm flipV="1">
              <a:off x="3502408" y="4641698"/>
              <a:ext cx="4243085" cy="995312"/>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8079AD8F-9F45-4A7C-991B-98D7BB93EFD3}"/>
                </a:ext>
              </a:extLst>
            </p:cNvPr>
            <p:cNvSpPr/>
            <p:nvPr/>
          </p:nvSpPr>
          <p:spPr>
            <a:xfrm>
              <a:off x="4663440" y="3944983"/>
              <a:ext cx="953590" cy="539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D3CA4F4F-4141-42DD-A517-6896D6E2394E}"/>
              </a:ext>
            </a:extLst>
          </p:cNvPr>
          <p:cNvCxnSpPr>
            <a:cxnSpLocks/>
          </p:cNvCxnSpPr>
          <p:nvPr/>
        </p:nvCxnSpPr>
        <p:spPr>
          <a:xfrm>
            <a:off x="5240994" y="2888118"/>
            <a:ext cx="87786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1F2F4ED-7A55-4B7E-8100-EEFC4ADFF2F2}"/>
              </a:ext>
            </a:extLst>
          </p:cNvPr>
          <p:cNvSpPr txBox="1"/>
          <p:nvPr/>
        </p:nvSpPr>
        <p:spPr>
          <a:xfrm>
            <a:off x="4633936" y="2941339"/>
            <a:ext cx="2492990" cy="400110"/>
          </a:xfrm>
          <a:prstGeom prst="rect">
            <a:avLst/>
          </a:prstGeom>
          <a:noFill/>
        </p:spPr>
        <p:txBody>
          <a:bodyPr wrap="none" rtlCol="0">
            <a:spAutoFit/>
          </a:bodyPr>
          <a:lstStyle/>
          <a:p>
            <a:r>
              <a:rPr lang="ja-JP" altLang="en-US" sz="2000" dirty="0">
                <a:solidFill>
                  <a:srgbClr val="0000FF"/>
                </a:solidFill>
              </a:rPr>
              <a:t>切片にランダム効果</a:t>
            </a:r>
            <a:endParaRPr kumimoji="1" lang="en-US" altLang="ja-JP" sz="2000" dirty="0">
              <a:solidFill>
                <a:srgbClr val="0000FF"/>
              </a:solidFill>
            </a:endParaRPr>
          </a:p>
        </p:txBody>
      </p:sp>
      <p:sp>
        <p:nvSpPr>
          <p:cNvPr id="20" name="テキスト ボックス 19">
            <a:extLst>
              <a:ext uri="{FF2B5EF4-FFF2-40B4-BE49-F238E27FC236}">
                <a16:creationId xmlns:a16="http://schemas.microsoft.com/office/drawing/2014/main" id="{32993F41-7506-49ED-BD56-8EA7FDDFB31C}"/>
              </a:ext>
            </a:extLst>
          </p:cNvPr>
          <p:cNvSpPr txBox="1"/>
          <p:nvPr/>
        </p:nvSpPr>
        <p:spPr>
          <a:xfrm>
            <a:off x="3130960" y="2216302"/>
            <a:ext cx="2749471" cy="400110"/>
          </a:xfrm>
          <a:prstGeom prst="rect">
            <a:avLst/>
          </a:prstGeom>
          <a:noFill/>
        </p:spPr>
        <p:txBody>
          <a:bodyPr wrap="none" rtlCol="0">
            <a:spAutoFit/>
          </a:bodyPr>
          <a:lstStyle/>
          <a:p>
            <a:r>
              <a:rPr lang="ja-JP" altLang="en-US" sz="2000" dirty="0">
                <a:solidFill>
                  <a:srgbClr val="0000FF"/>
                </a:solidFill>
              </a:rPr>
              <a:t>パッケージの読み込み</a:t>
            </a:r>
            <a:endParaRPr kumimoji="1" lang="en-US" altLang="ja-JP" sz="2000" dirty="0">
              <a:solidFill>
                <a:srgbClr val="0000FF"/>
              </a:solidFill>
            </a:endParaRPr>
          </a:p>
        </p:txBody>
      </p:sp>
    </p:spTree>
    <p:extLst>
      <p:ext uri="{BB962C8B-B14F-4D97-AF65-F5344CB8AC3E}">
        <p14:creationId xmlns:p14="http://schemas.microsoft.com/office/powerpoint/2010/main" val="7757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EDFB7E-1889-48D8-B4F4-7DB8AFE70014}"/>
              </a:ext>
            </a:extLst>
          </p:cNvPr>
          <p:cNvSpPr/>
          <p:nvPr/>
        </p:nvSpPr>
        <p:spPr>
          <a:xfrm>
            <a:off x="489858" y="1552049"/>
            <a:ext cx="11031582" cy="1569660"/>
          </a:xfrm>
          <a:prstGeom prst="rect">
            <a:avLst/>
          </a:prstGeom>
          <a:solidFill>
            <a:schemeClr val="bg1"/>
          </a:solidFill>
        </p:spPr>
        <p:txBody>
          <a:bodyPr wrap="square">
            <a:spAutoFit/>
          </a:bodyPr>
          <a:lstStyle/>
          <a:p>
            <a:r>
              <a:rPr lang="it-IT" altLang="ja-JP" sz="2400" dirty="0"/>
              <a:t>&gt; AIC(poisson_model,poisson_model_RE)</a:t>
            </a:r>
          </a:p>
          <a:p>
            <a:r>
              <a:rPr lang="it-IT" altLang="ja-JP" sz="2400" dirty="0"/>
              <a:t>                 df       AIC</a:t>
            </a:r>
          </a:p>
          <a:p>
            <a:r>
              <a:rPr lang="it-IT" altLang="ja-JP" sz="2400" dirty="0"/>
              <a:t>poisson_model     2 1067.7451</a:t>
            </a:r>
          </a:p>
          <a:p>
            <a:r>
              <a:rPr lang="it-IT" altLang="ja-JP" sz="2400" dirty="0"/>
              <a:t>poisson_model_RE  3  581.9344</a:t>
            </a:r>
            <a:endParaRPr lang="ja-JP" altLang="en-US" sz="2400" dirty="0"/>
          </a:p>
        </p:txBody>
      </p:sp>
      <p:sp>
        <p:nvSpPr>
          <p:cNvPr id="14" name="タイトル 1">
            <a:extLst>
              <a:ext uri="{FF2B5EF4-FFF2-40B4-BE49-F238E27FC236}">
                <a16:creationId xmlns:a16="http://schemas.microsoft.com/office/drawing/2014/main" id="{6FB163FF-84EE-4FD6-AB46-4907B9A62D38}"/>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AIC</a:t>
            </a:r>
            <a:r>
              <a:rPr lang="ja-JP" altLang="en-US" dirty="0">
                <a:solidFill>
                  <a:schemeClr val="bg1"/>
                </a:solidFill>
              </a:rPr>
              <a:t>も小さくなる ⇒ 予測性能の向上</a:t>
            </a:r>
          </a:p>
        </p:txBody>
      </p:sp>
      <p:pic>
        <p:nvPicPr>
          <p:cNvPr id="6" name="図 5">
            <a:extLst>
              <a:ext uri="{FF2B5EF4-FFF2-40B4-BE49-F238E27FC236}">
                <a16:creationId xmlns:a16="http://schemas.microsoft.com/office/drawing/2014/main" id="{731BCE54-E3E2-4F27-A518-C2F506F0B2A5}"/>
              </a:ext>
            </a:extLst>
          </p:cNvPr>
          <p:cNvPicPr>
            <a:picLocks noChangeAspect="1"/>
          </p:cNvPicPr>
          <p:nvPr/>
        </p:nvPicPr>
        <p:blipFill rotWithShape="1">
          <a:blip r:embed="rId2"/>
          <a:srcRect r="33382" b="34194"/>
          <a:stretch/>
        </p:blipFill>
        <p:spPr>
          <a:xfrm>
            <a:off x="3156642" y="3289902"/>
            <a:ext cx="5878716" cy="3375079"/>
          </a:xfrm>
          <a:prstGeom prst="rect">
            <a:avLst/>
          </a:prstGeom>
        </p:spPr>
      </p:pic>
    </p:spTree>
    <p:extLst>
      <p:ext uri="{BB962C8B-B14F-4D97-AF65-F5344CB8AC3E}">
        <p14:creationId xmlns:p14="http://schemas.microsoft.com/office/powerpoint/2010/main" val="10652376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onsolas"/>
        <a:ea typeface="HG丸ｺﾞｼｯｸM-PRO"/>
        <a:cs typeface=""/>
      </a:majorFont>
      <a:minorFont>
        <a:latin typeface="Consolas"/>
        <a:ea typeface="HG丸ｺﾞｼｯｸM-PR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3">
      <a:majorFont>
        <a:latin typeface="Consolas"/>
        <a:ea typeface="HG丸ｺﾞｼｯｸM-PRO"/>
        <a:cs typeface=""/>
      </a:majorFont>
      <a:minorFont>
        <a:latin typeface="Consolas"/>
        <a:ea typeface="HG丸ｺﾞｼｯｸM-PRO"/>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4318</Words>
  <Application>Microsoft Office PowerPoint</Application>
  <PresentationFormat>ワイド画面</PresentationFormat>
  <Paragraphs>639</Paragraphs>
  <Slides>58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58</vt:i4>
      </vt:variant>
    </vt:vector>
  </HeadingPairs>
  <TitlesOfParts>
    <vt:vector size="66" baseType="lpstr">
      <vt:lpstr>HG丸ｺﾞｼｯｸM-PRO</vt:lpstr>
      <vt:lpstr>Arial</vt:lpstr>
      <vt:lpstr>Cambria Math</vt:lpstr>
      <vt:lpstr>Century</vt:lpstr>
      <vt:lpstr>Consolas</vt:lpstr>
      <vt:lpstr>Times New Roman</vt:lpstr>
      <vt:lpstr>Office テーマ</vt:lpstr>
      <vt:lpstr>1_Office テーマ</vt:lpstr>
      <vt:lpstr>３．個体群動態モデルを用いた資源評価</vt:lpstr>
      <vt:lpstr>本日の内容</vt:lpstr>
      <vt:lpstr>本日の内容</vt:lpstr>
      <vt:lpstr>ランダム効果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VPAの問題点</vt:lpstr>
      <vt:lpstr>PowerPoint プレゼンテーション</vt:lpstr>
      <vt:lpstr>State-space assessment model (SAM)</vt:lpstr>
      <vt:lpstr>F at ageのモデリング</vt:lpstr>
      <vt:lpstr>PowerPoint プレゼンテーション</vt:lpstr>
      <vt:lpstr>PowerPoint プレゼンテーション</vt:lpstr>
      <vt:lpstr>PowerPoint プレゼンテーション</vt:lpstr>
      <vt:lpstr>そのほかの設定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スルメイカ資源評価の難しさ</vt:lpstr>
      <vt:lpstr>スルメイカ版のSAMを開発中</vt:lpstr>
      <vt:lpstr>スルメイカ版のSAMを開発中</vt:lpstr>
      <vt:lpstr>パラメータ推定結果</vt:lpstr>
      <vt:lpstr>PowerPoint プレゼンテーション</vt:lpstr>
      <vt:lpstr>PowerPoint プレゼンテーション</vt:lpstr>
      <vt:lpstr>本日の復習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Shota Nishijima</dc:creator>
  <cp:lastModifiedBy>Shota Nishijima</cp:lastModifiedBy>
  <cp:revision>80</cp:revision>
  <dcterms:created xsi:type="dcterms:W3CDTF">2019-10-08T01:36:06Z</dcterms:created>
  <dcterms:modified xsi:type="dcterms:W3CDTF">2019-10-08T23:22:56Z</dcterms:modified>
</cp:coreProperties>
</file>