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62" r:id="rId5"/>
    <p:sldId id="299" r:id="rId6"/>
    <p:sldId id="261" r:id="rId7"/>
    <p:sldId id="260" r:id="rId8"/>
    <p:sldId id="263" r:id="rId9"/>
    <p:sldId id="351" r:id="rId10"/>
    <p:sldId id="259" r:id="rId11"/>
    <p:sldId id="300" r:id="rId12"/>
    <p:sldId id="379" r:id="rId13"/>
    <p:sldId id="301" r:id="rId14"/>
    <p:sldId id="380" r:id="rId15"/>
    <p:sldId id="451" r:id="rId16"/>
    <p:sldId id="375" r:id="rId17"/>
    <p:sldId id="381" r:id="rId18"/>
    <p:sldId id="367" r:id="rId19"/>
    <p:sldId id="382" r:id="rId20"/>
    <p:sldId id="437" r:id="rId21"/>
    <p:sldId id="383" r:id="rId22"/>
    <p:sldId id="385" r:id="rId23"/>
    <p:sldId id="438" r:id="rId24"/>
    <p:sldId id="439" r:id="rId25"/>
    <p:sldId id="440" r:id="rId26"/>
    <p:sldId id="302" r:id="rId27"/>
    <p:sldId id="303" r:id="rId28"/>
    <p:sldId id="435" r:id="rId29"/>
    <p:sldId id="392" r:id="rId30"/>
    <p:sldId id="284" r:id="rId31"/>
    <p:sldId id="436" r:id="rId32"/>
    <p:sldId id="373" r:id="rId33"/>
    <p:sldId id="384" r:id="rId34"/>
    <p:sldId id="450" r:id="rId35"/>
    <p:sldId id="387" r:id="rId36"/>
    <p:sldId id="388" r:id="rId37"/>
    <p:sldId id="389" r:id="rId38"/>
    <p:sldId id="37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6" autoAdjust="0"/>
    <p:restoredTop sz="94660"/>
  </p:normalViewPr>
  <p:slideViewPr>
    <p:cSldViewPr snapToGrid="0">
      <p:cViewPr varScale="1">
        <p:scale>
          <a:sx n="72" d="100"/>
          <a:sy n="72" d="100"/>
        </p:scale>
        <p:origin x="5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FC227-FDE2-47EF-9391-CCE5D7A4C76F}" type="datetimeFigureOut">
              <a:rPr lang="en-GB" smtClean="0"/>
              <a:t>09/11/2019</a:t>
            </a:fld>
            <a:endParaRPr lang="en-GB"/>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GB"/>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905C8-CF74-440E-8172-1C398CDA838D}" type="slidenum">
              <a:rPr lang="en-GB" smtClean="0"/>
              <a:t>‹#›</a:t>
            </a:fld>
            <a:endParaRPr lang="en-GB"/>
          </a:p>
        </p:txBody>
      </p:sp>
    </p:spTree>
    <p:extLst>
      <p:ext uri="{BB962C8B-B14F-4D97-AF65-F5344CB8AC3E}">
        <p14:creationId xmlns:p14="http://schemas.microsoft.com/office/powerpoint/2010/main" val="25056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0A38F71-3283-44B7-B1E9-92168BAEB329}" type="slidenum">
              <a:rPr lang="en-GB" smtClean="0"/>
              <a:t>9</a:t>
            </a:fld>
            <a:endParaRPr lang="en-GB"/>
          </a:p>
        </p:txBody>
      </p:sp>
    </p:spTree>
    <p:extLst>
      <p:ext uri="{BB962C8B-B14F-4D97-AF65-F5344CB8AC3E}">
        <p14:creationId xmlns:p14="http://schemas.microsoft.com/office/powerpoint/2010/main" val="2629622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0A38F71-3283-44B7-B1E9-92168BAEB329}" type="slidenum">
              <a:rPr lang="en-GB" smtClean="0"/>
              <a:t>16</a:t>
            </a:fld>
            <a:endParaRPr lang="en-GB"/>
          </a:p>
        </p:txBody>
      </p:sp>
    </p:spTree>
    <p:extLst>
      <p:ext uri="{BB962C8B-B14F-4D97-AF65-F5344CB8AC3E}">
        <p14:creationId xmlns:p14="http://schemas.microsoft.com/office/powerpoint/2010/main" val="3395961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dirty="0">
                <a:solidFill>
                  <a:schemeClr val="bg1">
                    <a:lumMod val="65000"/>
                  </a:schemeClr>
                </a:solidFill>
                <a:latin typeface="Meiryo UI" panose="020B0604030504040204" pitchFamily="50" charset="-128"/>
                <a:ea typeface="Meiryo UI" panose="020B0604030504040204" pitchFamily="50" charset="-128"/>
              </a:rPr>
              <a:t>また，感度分析として，</a:t>
            </a:r>
            <a:r>
              <a:rPr kumimoji="1" lang="en-US" altLang="ja-JP" sz="1200" b="1" dirty="0">
                <a:solidFill>
                  <a:schemeClr val="bg1">
                    <a:lumMod val="65000"/>
                  </a:schemeClr>
                </a:solidFill>
                <a:latin typeface="Meiryo UI" panose="020B0604030504040204" pitchFamily="50" charset="-128"/>
                <a:ea typeface="Meiryo UI" panose="020B0604030504040204" pitchFamily="50" charset="-128"/>
              </a:rPr>
              <a:t>MSY</a:t>
            </a:r>
            <a:r>
              <a:rPr kumimoji="1" lang="ja-JP" altLang="en-US" sz="1200" b="1" dirty="0">
                <a:solidFill>
                  <a:schemeClr val="bg1">
                    <a:lumMod val="65000"/>
                  </a:schemeClr>
                </a:solidFill>
                <a:latin typeface="Meiryo UI" panose="020B0604030504040204" pitchFamily="50" charset="-128"/>
                <a:ea typeface="Meiryo UI" panose="020B0604030504040204" pitchFamily="50" charset="-128"/>
              </a:rPr>
              <a:t>の</a:t>
            </a:r>
            <a:r>
              <a:rPr kumimoji="1" lang="en-US" altLang="ja-JP" sz="1200" b="1" dirty="0">
                <a:solidFill>
                  <a:schemeClr val="bg1">
                    <a:lumMod val="65000"/>
                  </a:schemeClr>
                </a:solidFill>
                <a:latin typeface="Meiryo UI" panose="020B0604030504040204" pitchFamily="50" charset="-128"/>
                <a:ea typeface="Meiryo UI" panose="020B0604030504040204" pitchFamily="50" charset="-128"/>
              </a:rPr>
              <a:t>50</a:t>
            </a:r>
            <a:r>
              <a:rPr kumimoji="1" lang="ja-JP" altLang="en-US" sz="1200" b="1" dirty="0">
                <a:solidFill>
                  <a:schemeClr val="bg1">
                    <a:lumMod val="65000"/>
                  </a:schemeClr>
                </a:solidFill>
                <a:latin typeface="Meiryo UI" panose="020B0604030504040204" pitchFamily="50" charset="-128"/>
                <a:ea typeface="Meiryo UI" panose="020B0604030504040204" pitchFamily="50" charset="-128"/>
              </a:rPr>
              <a:t>％でやったときよりも</a:t>
            </a:r>
            <a:r>
              <a:rPr kumimoji="1" lang="en-US" altLang="ja-JP" sz="1200" b="1" dirty="0">
                <a:solidFill>
                  <a:schemeClr val="bg1">
                    <a:lumMod val="65000"/>
                  </a:schemeClr>
                </a:solidFill>
                <a:latin typeface="Meiryo UI" panose="020B0604030504040204" pitchFamily="50" charset="-128"/>
                <a:ea typeface="Meiryo UI" panose="020B0604030504040204" pitchFamily="50" charset="-128"/>
              </a:rPr>
              <a:t>60%</a:t>
            </a:r>
            <a:r>
              <a:rPr kumimoji="1" lang="ja-JP" altLang="en-US" sz="1200" b="1" dirty="0">
                <a:solidFill>
                  <a:schemeClr val="bg1">
                    <a:lumMod val="65000"/>
                  </a:schemeClr>
                </a:solidFill>
                <a:latin typeface="Meiryo UI" panose="020B0604030504040204" pitchFamily="50" charset="-128"/>
                <a:ea typeface="Meiryo UI" panose="020B0604030504040204" pitchFamily="50" charset="-128"/>
              </a:rPr>
              <a:t>でやったときのパフォーマンスは良かった．</a:t>
            </a:r>
            <a:endParaRPr kumimoji="1" lang="ja-JP" altLang="en-US" dirty="0"/>
          </a:p>
        </p:txBody>
      </p:sp>
      <p:sp>
        <p:nvSpPr>
          <p:cNvPr id="4" name="スライド番号プレースホルダー 3"/>
          <p:cNvSpPr>
            <a:spLocks noGrp="1"/>
          </p:cNvSpPr>
          <p:nvPr>
            <p:ph type="sldNum" sz="quarter" idx="5"/>
          </p:nvPr>
        </p:nvSpPr>
        <p:spPr/>
        <p:txBody>
          <a:bodyPr/>
          <a:lstStyle/>
          <a:p>
            <a:fld id="{9829973B-1840-4435-8A0B-CEEFE9307927}" type="slidenum">
              <a:rPr kumimoji="1" lang="ja-JP" altLang="en-US" smtClean="0"/>
              <a:t>28</a:t>
            </a:fld>
            <a:endParaRPr kumimoji="1" lang="ja-JP" altLang="en-US" dirty="0"/>
          </a:p>
        </p:txBody>
      </p:sp>
    </p:spTree>
    <p:extLst>
      <p:ext uri="{BB962C8B-B14F-4D97-AF65-F5344CB8AC3E}">
        <p14:creationId xmlns:p14="http://schemas.microsoft.com/office/powerpoint/2010/main" val="3087581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GB"/>
          </a:p>
        </p:txBody>
      </p:sp>
      <p:sp>
        <p:nvSpPr>
          <p:cNvPr id="4" name="スライド番号プレースホルダー 3"/>
          <p:cNvSpPr>
            <a:spLocks noGrp="1"/>
          </p:cNvSpPr>
          <p:nvPr>
            <p:ph type="sldNum" sz="quarter" idx="10"/>
          </p:nvPr>
        </p:nvSpPr>
        <p:spPr/>
        <p:txBody>
          <a:bodyPr/>
          <a:lstStyle/>
          <a:p>
            <a:fld id="{B0A38F71-3283-44B7-B1E9-92168BAEB329}" type="slidenum">
              <a:rPr lang="en-GB" smtClean="0"/>
              <a:t>30</a:t>
            </a:fld>
            <a:endParaRPr lang="en-GB"/>
          </a:p>
        </p:txBody>
      </p:sp>
    </p:spTree>
    <p:extLst>
      <p:ext uri="{BB962C8B-B14F-4D97-AF65-F5344CB8AC3E}">
        <p14:creationId xmlns:p14="http://schemas.microsoft.com/office/powerpoint/2010/main" val="228604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3CC769-A9CA-4130-97C6-94A7469E5762}"/>
              </a:ext>
            </a:extLst>
          </p:cNvPr>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GB"/>
          </a:p>
        </p:txBody>
      </p:sp>
      <p:sp>
        <p:nvSpPr>
          <p:cNvPr id="3" name="字幕 2">
            <a:extLst>
              <a:ext uri="{FF2B5EF4-FFF2-40B4-BE49-F238E27FC236}">
                <a16:creationId xmlns:a16="http://schemas.microsoft.com/office/drawing/2014/main" id="{265876B9-6404-4BC5-8033-252CE827FB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GB"/>
          </a:p>
        </p:txBody>
      </p:sp>
      <p:sp>
        <p:nvSpPr>
          <p:cNvPr id="4" name="日付プレースホルダー 3">
            <a:extLst>
              <a:ext uri="{FF2B5EF4-FFF2-40B4-BE49-F238E27FC236}">
                <a16:creationId xmlns:a16="http://schemas.microsoft.com/office/drawing/2014/main" id="{216B6FFB-9C42-4D3C-98E7-F132B9D76F3A}"/>
              </a:ext>
            </a:extLst>
          </p:cNvPr>
          <p:cNvSpPr>
            <a:spLocks noGrp="1"/>
          </p:cNvSpPr>
          <p:nvPr>
            <p:ph type="dt" sz="half" idx="10"/>
          </p:nvPr>
        </p:nvSpPr>
        <p:spPr/>
        <p:txBody>
          <a:bodyPr/>
          <a:lstStyle/>
          <a:p>
            <a:fld id="{3222C9FC-6986-4CC3-8303-3AD676F68C97}" type="datetimeFigureOut">
              <a:rPr lang="en-GB" smtClean="0"/>
              <a:t>09/11/2019</a:t>
            </a:fld>
            <a:endParaRPr lang="en-GB"/>
          </a:p>
        </p:txBody>
      </p:sp>
      <p:sp>
        <p:nvSpPr>
          <p:cNvPr id="5" name="フッター プレースホルダー 4">
            <a:extLst>
              <a:ext uri="{FF2B5EF4-FFF2-40B4-BE49-F238E27FC236}">
                <a16:creationId xmlns:a16="http://schemas.microsoft.com/office/drawing/2014/main" id="{8CAE44BC-2A61-4DAB-BD1B-788AD4763795}"/>
              </a:ext>
            </a:extLst>
          </p:cNvPr>
          <p:cNvSpPr>
            <a:spLocks noGrp="1"/>
          </p:cNvSpPr>
          <p:nvPr>
            <p:ph type="ftr" sz="quarter" idx="11"/>
          </p:nvPr>
        </p:nvSpPr>
        <p:spPr/>
        <p:txBody>
          <a:bodyPr/>
          <a:lstStyle/>
          <a:p>
            <a:endParaRPr lang="en-GB"/>
          </a:p>
        </p:txBody>
      </p:sp>
      <p:sp>
        <p:nvSpPr>
          <p:cNvPr id="6" name="スライド番号プレースホルダー 5">
            <a:extLst>
              <a:ext uri="{FF2B5EF4-FFF2-40B4-BE49-F238E27FC236}">
                <a16:creationId xmlns:a16="http://schemas.microsoft.com/office/drawing/2014/main" id="{1487A26C-EA6D-4915-B677-DA037872AE36}"/>
              </a:ext>
            </a:extLst>
          </p:cNvPr>
          <p:cNvSpPr>
            <a:spLocks noGrp="1"/>
          </p:cNvSpPr>
          <p:nvPr>
            <p:ph type="sldNum" sz="quarter" idx="12"/>
          </p:nvPr>
        </p:nvSpPr>
        <p:spPr/>
        <p:txBody>
          <a:bodyPr/>
          <a:lstStyle/>
          <a:p>
            <a:fld id="{264CD61B-2BB1-4CBA-BEF6-31611070591F}" type="slidenum">
              <a:rPr lang="en-GB" smtClean="0"/>
              <a:t>‹#›</a:t>
            </a:fld>
            <a:endParaRPr lang="en-GB"/>
          </a:p>
        </p:txBody>
      </p:sp>
    </p:spTree>
    <p:extLst>
      <p:ext uri="{BB962C8B-B14F-4D97-AF65-F5344CB8AC3E}">
        <p14:creationId xmlns:p14="http://schemas.microsoft.com/office/powerpoint/2010/main" val="232876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F2EC3B-CEBA-46A8-A6FB-86E3A58306DE}"/>
              </a:ext>
            </a:extLst>
          </p:cNvPr>
          <p:cNvSpPr>
            <a:spLocks noGrp="1"/>
          </p:cNvSpPr>
          <p:nvPr>
            <p:ph type="title"/>
          </p:nvPr>
        </p:nvSpPr>
        <p:spPr/>
        <p:txBody>
          <a:bodyPr/>
          <a:lstStyle/>
          <a:p>
            <a:r>
              <a:rPr lang="ja-JP" altLang="en-US"/>
              <a:t>マスター タイトルの書式設定</a:t>
            </a:r>
            <a:endParaRPr lang="en-GB"/>
          </a:p>
        </p:txBody>
      </p:sp>
      <p:sp>
        <p:nvSpPr>
          <p:cNvPr id="3" name="縦書きテキスト プレースホルダー 2">
            <a:extLst>
              <a:ext uri="{FF2B5EF4-FFF2-40B4-BE49-F238E27FC236}">
                <a16:creationId xmlns:a16="http://schemas.microsoft.com/office/drawing/2014/main" id="{5C17E6CE-DCFA-419E-ACB7-371ECDBDFB94}"/>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GB"/>
          </a:p>
        </p:txBody>
      </p:sp>
      <p:sp>
        <p:nvSpPr>
          <p:cNvPr id="4" name="日付プレースホルダー 3">
            <a:extLst>
              <a:ext uri="{FF2B5EF4-FFF2-40B4-BE49-F238E27FC236}">
                <a16:creationId xmlns:a16="http://schemas.microsoft.com/office/drawing/2014/main" id="{84075560-A703-4A78-A46A-0F7B79D320EC}"/>
              </a:ext>
            </a:extLst>
          </p:cNvPr>
          <p:cNvSpPr>
            <a:spLocks noGrp="1"/>
          </p:cNvSpPr>
          <p:nvPr>
            <p:ph type="dt" sz="half" idx="10"/>
          </p:nvPr>
        </p:nvSpPr>
        <p:spPr/>
        <p:txBody>
          <a:bodyPr/>
          <a:lstStyle/>
          <a:p>
            <a:fld id="{3222C9FC-6986-4CC3-8303-3AD676F68C97}" type="datetimeFigureOut">
              <a:rPr lang="en-GB" smtClean="0"/>
              <a:t>09/11/2019</a:t>
            </a:fld>
            <a:endParaRPr lang="en-GB"/>
          </a:p>
        </p:txBody>
      </p:sp>
      <p:sp>
        <p:nvSpPr>
          <p:cNvPr id="5" name="フッター プレースホルダー 4">
            <a:extLst>
              <a:ext uri="{FF2B5EF4-FFF2-40B4-BE49-F238E27FC236}">
                <a16:creationId xmlns:a16="http://schemas.microsoft.com/office/drawing/2014/main" id="{15091FDA-91B5-4908-B477-D22CD38E8B7D}"/>
              </a:ext>
            </a:extLst>
          </p:cNvPr>
          <p:cNvSpPr>
            <a:spLocks noGrp="1"/>
          </p:cNvSpPr>
          <p:nvPr>
            <p:ph type="ftr" sz="quarter" idx="11"/>
          </p:nvPr>
        </p:nvSpPr>
        <p:spPr/>
        <p:txBody>
          <a:bodyPr/>
          <a:lstStyle/>
          <a:p>
            <a:endParaRPr lang="en-GB"/>
          </a:p>
        </p:txBody>
      </p:sp>
      <p:sp>
        <p:nvSpPr>
          <p:cNvPr id="6" name="スライド番号プレースホルダー 5">
            <a:extLst>
              <a:ext uri="{FF2B5EF4-FFF2-40B4-BE49-F238E27FC236}">
                <a16:creationId xmlns:a16="http://schemas.microsoft.com/office/drawing/2014/main" id="{12315B1C-0BEB-4B13-898E-D5D4671D266A}"/>
              </a:ext>
            </a:extLst>
          </p:cNvPr>
          <p:cNvSpPr>
            <a:spLocks noGrp="1"/>
          </p:cNvSpPr>
          <p:nvPr>
            <p:ph type="sldNum" sz="quarter" idx="12"/>
          </p:nvPr>
        </p:nvSpPr>
        <p:spPr/>
        <p:txBody>
          <a:bodyPr/>
          <a:lstStyle/>
          <a:p>
            <a:fld id="{264CD61B-2BB1-4CBA-BEF6-31611070591F}" type="slidenum">
              <a:rPr lang="en-GB" smtClean="0"/>
              <a:t>‹#›</a:t>
            </a:fld>
            <a:endParaRPr lang="en-GB"/>
          </a:p>
        </p:txBody>
      </p:sp>
    </p:spTree>
    <p:extLst>
      <p:ext uri="{BB962C8B-B14F-4D97-AF65-F5344CB8AC3E}">
        <p14:creationId xmlns:p14="http://schemas.microsoft.com/office/powerpoint/2010/main" val="368655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289A364-3B87-428F-9F82-3AE145394D2C}"/>
              </a:ext>
            </a:extLst>
          </p:cNvPr>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GB"/>
          </a:p>
        </p:txBody>
      </p:sp>
      <p:sp>
        <p:nvSpPr>
          <p:cNvPr id="3" name="縦書きテキスト プレースホルダー 2">
            <a:extLst>
              <a:ext uri="{FF2B5EF4-FFF2-40B4-BE49-F238E27FC236}">
                <a16:creationId xmlns:a16="http://schemas.microsoft.com/office/drawing/2014/main" id="{0D35DE97-A6BA-4DEC-AB24-E27A0C20156D}"/>
              </a:ext>
            </a:extLst>
          </p:cNvPr>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GB"/>
          </a:p>
        </p:txBody>
      </p:sp>
      <p:sp>
        <p:nvSpPr>
          <p:cNvPr id="4" name="日付プレースホルダー 3">
            <a:extLst>
              <a:ext uri="{FF2B5EF4-FFF2-40B4-BE49-F238E27FC236}">
                <a16:creationId xmlns:a16="http://schemas.microsoft.com/office/drawing/2014/main" id="{2917AF33-2A4F-4999-A494-B17DAE6BB85E}"/>
              </a:ext>
            </a:extLst>
          </p:cNvPr>
          <p:cNvSpPr>
            <a:spLocks noGrp="1"/>
          </p:cNvSpPr>
          <p:nvPr>
            <p:ph type="dt" sz="half" idx="10"/>
          </p:nvPr>
        </p:nvSpPr>
        <p:spPr/>
        <p:txBody>
          <a:bodyPr/>
          <a:lstStyle/>
          <a:p>
            <a:fld id="{3222C9FC-6986-4CC3-8303-3AD676F68C97}" type="datetimeFigureOut">
              <a:rPr lang="en-GB" smtClean="0"/>
              <a:t>09/11/2019</a:t>
            </a:fld>
            <a:endParaRPr lang="en-GB"/>
          </a:p>
        </p:txBody>
      </p:sp>
      <p:sp>
        <p:nvSpPr>
          <p:cNvPr id="5" name="フッター プレースホルダー 4">
            <a:extLst>
              <a:ext uri="{FF2B5EF4-FFF2-40B4-BE49-F238E27FC236}">
                <a16:creationId xmlns:a16="http://schemas.microsoft.com/office/drawing/2014/main" id="{B24BA2E1-6119-47F3-9585-205593BFFB1C}"/>
              </a:ext>
            </a:extLst>
          </p:cNvPr>
          <p:cNvSpPr>
            <a:spLocks noGrp="1"/>
          </p:cNvSpPr>
          <p:nvPr>
            <p:ph type="ftr" sz="quarter" idx="11"/>
          </p:nvPr>
        </p:nvSpPr>
        <p:spPr/>
        <p:txBody>
          <a:bodyPr/>
          <a:lstStyle/>
          <a:p>
            <a:endParaRPr lang="en-GB"/>
          </a:p>
        </p:txBody>
      </p:sp>
      <p:sp>
        <p:nvSpPr>
          <p:cNvPr id="6" name="スライド番号プレースホルダー 5">
            <a:extLst>
              <a:ext uri="{FF2B5EF4-FFF2-40B4-BE49-F238E27FC236}">
                <a16:creationId xmlns:a16="http://schemas.microsoft.com/office/drawing/2014/main" id="{A2FE6B4C-044E-40AC-B543-EDE6A8DD386B}"/>
              </a:ext>
            </a:extLst>
          </p:cNvPr>
          <p:cNvSpPr>
            <a:spLocks noGrp="1"/>
          </p:cNvSpPr>
          <p:nvPr>
            <p:ph type="sldNum" sz="quarter" idx="12"/>
          </p:nvPr>
        </p:nvSpPr>
        <p:spPr/>
        <p:txBody>
          <a:bodyPr/>
          <a:lstStyle/>
          <a:p>
            <a:fld id="{264CD61B-2BB1-4CBA-BEF6-31611070591F}" type="slidenum">
              <a:rPr lang="en-GB" smtClean="0"/>
              <a:t>‹#›</a:t>
            </a:fld>
            <a:endParaRPr lang="en-GB"/>
          </a:p>
        </p:txBody>
      </p:sp>
    </p:spTree>
    <p:extLst>
      <p:ext uri="{BB962C8B-B14F-4D97-AF65-F5344CB8AC3E}">
        <p14:creationId xmlns:p14="http://schemas.microsoft.com/office/powerpoint/2010/main" val="17596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3CBF13-2E6D-4CD3-899D-9AD26B632D82}"/>
              </a:ext>
            </a:extLst>
          </p:cNvPr>
          <p:cNvSpPr>
            <a:spLocks noGrp="1"/>
          </p:cNvSpPr>
          <p:nvPr>
            <p:ph type="title"/>
          </p:nvPr>
        </p:nvSpPr>
        <p:spPr/>
        <p:txBody>
          <a:bodyPr/>
          <a:lstStyle/>
          <a:p>
            <a:r>
              <a:rPr lang="ja-JP" altLang="en-US"/>
              <a:t>マスター タイトルの書式設定</a:t>
            </a:r>
            <a:endParaRPr lang="en-GB"/>
          </a:p>
        </p:txBody>
      </p:sp>
      <p:sp>
        <p:nvSpPr>
          <p:cNvPr id="3" name="コンテンツ プレースホルダー 2">
            <a:extLst>
              <a:ext uri="{FF2B5EF4-FFF2-40B4-BE49-F238E27FC236}">
                <a16:creationId xmlns:a16="http://schemas.microsoft.com/office/drawing/2014/main" id="{3836FFF4-E1C2-40B2-944C-0F07E884BCB2}"/>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GB"/>
          </a:p>
        </p:txBody>
      </p:sp>
      <p:sp>
        <p:nvSpPr>
          <p:cNvPr id="4" name="日付プレースホルダー 3">
            <a:extLst>
              <a:ext uri="{FF2B5EF4-FFF2-40B4-BE49-F238E27FC236}">
                <a16:creationId xmlns:a16="http://schemas.microsoft.com/office/drawing/2014/main" id="{6A9E25BD-6187-406A-93AC-36BD7B5FC1C0}"/>
              </a:ext>
            </a:extLst>
          </p:cNvPr>
          <p:cNvSpPr>
            <a:spLocks noGrp="1"/>
          </p:cNvSpPr>
          <p:nvPr>
            <p:ph type="dt" sz="half" idx="10"/>
          </p:nvPr>
        </p:nvSpPr>
        <p:spPr/>
        <p:txBody>
          <a:bodyPr/>
          <a:lstStyle/>
          <a:p>
            <a:fld id="{3222C9FC-6986-4CC3-8303-3AD676F68C97}" type="datetimeFigureOut">
              <a:rPr lang="en-GB" smtClean="0"/>
              <a:t>09/11/2019</a:t>
            </a:fld>
            <a:endParaRPr lang="en-GB"/>
          </a:p>
        </p:txBody>
      </p:sp>
      <p:sp>
        <p:nvSpPr>
          <p:cNvPr id="5" name="フッター プレースホルダー 4">
            <a:extLst>
              <a:ext uri="{FF2B5EF4-FFF2-40B4-BE49-F238E27FC236}">
                <a16:creationId xmlns:a16="http://schemas.microsoft.com/office/drawing/2014/main" id="{7DD769A3-381D-4194-88C1-1730D82E3923}"/>
              </a:ext>
            </a:extLst>
          </p:cNvPr>
          <p:cNvSpPr>
            <a:spLocks noGrp="1"/>
          </p:cNvSpPr>
          <p:nvPr>
            <p:ph type="ftr" sz="quarter" idx="11"/>
          </p:nvPr>
        </p:nvSpPr>
        <p:spPr/>
        <p:txBody>
          <a:bodyPr/>
          <a:lstStyle/>
          <a:p>
            <a:endParaRPr lang="en-GB"/>
          </a:p>
        </p:txBody>
      </p:sp>
      <p:sp>
        <p:nvSpPr>
          <p:cNvPr id="6" name="スライド番号プレースホルダー 5">
            <a:extLst>
              <a:ext uri="{FF2B5EF4-FFF2-40B4-BE49-F238E27FC236}">
                <a16:creationId xmlns:a16="http://schemas.microsoft.com/office/drawing/2014/main" id="{7D048E26-F221-40ED-BA22-6595BAD15D39}"/>
              </a:ext>
            </a:extLst>
          </p:cNvPr>
          <p:cNvSpPr>
            <a:spLocks noGrp="1"/>
          </p:cNvSpPr>
          <p:nvPr>
            <p:ph type="sldNum" sz="quarter" idx="12"/>
          </p:nvPr>
        </p:nvSpPr>
        <p:spPr/>
        <p:txBody>
          <a:bodyPr/>
          <a:lstStyle/>
          <a:p>
            <a:fld id="{264CD61B-2BB1-4CBA-BEF6-31611070591F}" type="slidenum">
              <a:rPr lang="en-GB" smtClean="0"/>
              <a:t>‹#›</a:t>
            </a:fld>
            <a:endParaRPr lang="en-GB"/>
          </a:p>
        </p:txBody>
      </p:sp>
    </p:spTree>
    <p:extLst>
      <p:ext uri="{BB962C8B-B14F-4D97-AF65-F5344CB8AC3E}">
        <p14:creationId xmlns:p14="http://schemas.microsoft.com/office/powerpoint/2010/main" val="370469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D22D3E-3512-49F9-A570-53359F162BD3}"/>
              </a:ext>
            </a:extLst>
          </p:cNvPr>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GB"/>
          </a:p>
        </p:txBody>
      </p:sp>
      <p:sp>
        <p:nvSpPr>
          <p:cNvPr id="3" name="テキスト プレースホルダー 2">
            <a:extLst>
              <a:ext uri="{FF2B5EF4-FFF2-40B4-BE49-F238E27FC236}">
                <a16:creationId xmlns:a16="http://schemas.microsoft.com/office/drawing/2014/main" id="{04C27399-15A6-43C5-A8BC-159FF189D3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日付プレースホルダー 3">
            <a:extLst>
              <a:ext uri="{FF2B5EF4-FFF2-40B4-BE49-F238E27FC236}">
                <a16:creationId xmlns:a16="http://schemas.microsoft.com/office/drawing/2014/main" id="{979CDF8B-A41F-4A8F-83E5-2A7F8F7C9929}"/>
              </a:ext>
            </a:extLst>
          </p:cNvPr>
          <p:cNvSpPr>
            <a:spLocks noGrp="1"/>
          </p:cNvSpPr>
          <p:nvPr>
            <p:ph type="dt" sz="half" idx="10"/>
          </p:nvPr>
        </p:nvSpPr>
        <p:spPr/>
        <p:txBody>
          <a:bodyPr/>
          <a:lstStyle/>
          <a:p>
            <a:fld id="{3222C9FC-6986-4CC3-8303-3AD676F68C97}" type="datetimeFigureOut">
              <a:rPr lang="en-GB" smtClean="0"/>
              <a:t>09/11/2019</a:t>
            </a:fld>
            <a:endParaRPr lang="en-GB"/>
          </a:p>
        </p:txBody>
      </p:sp>
      <p:sp>
        <p:nvSpPr>
          <p:cNvPr id="5" name="フッター プレースホルダー 4">
            <a:extLst>
              <a:ext uri="{FF2B5EF4-FFF2-40B4-BE49-F238E27FC236}">
                <a16:creationId xmlns:a16="http://schemas.microsoft.com/office/drawing/2014/main" id="{467CAE22-B525-4903-939E-66818911479B}"/>
              </a:ext>
            </a:extLst>
          </p:cNvPr>
          <p:cNvSpPr>
            <a:spLocks noGrp="1"/>
          </p:cNvSpPr>
          <p:nvPr>
            <p:ph type="ftr" sz="quarter" idx="11"/>
          </p:nvPr>
        </p:nvSpPr>
        <p:spPr/>
        <p:txBody>
          <a:bodyPr/>
          <a:lstStyle/>
          <a:p>
            <a:endParaRPr lang="en-GB"/>
          </a:p>
        </p:txBody>
      </p:sp>
      <p:sp>
        <p:nvSpPr>
          <p:cNvPr id="6" name="スライド番号プレースホルダー 5">
            <a:extLst>
              <a:ext uri="{FF2B5EF4-FFF2-40B4-BE49-F238E27FC236}">
                <a16:creationId xmlns:a16="http://schemas.microsoft.com/office/drawing/2014/main" id="{E9923F8F-86C4-4606-AF3C-BBBA4179648A}"/>
              </a:ext>
            </a:extLst>
          </p:cNvPr>
          <p:cNvSpPr>
            <a:spLocks noGrp="1"/>
          </p:cNvSpPr>
          <p:nvPr>
            <p:ph type="sldNum" sz="quarter" idx="12"/>
          </p:nvPr>
        </p:nvSpPr>
        <p:spPr/>
        <p:txBody>
          <a:bodyPr/>
          <a:lstStyle/>
          <a:p>
            <a:fld id="{264CD61B-2BB1-4CBA-BEF6-31611070591F}" type="slidenum">
              <a:rPr lang="en-GB" smtClean="0"/>
              <a:t>‹#›</a:t>
            </a:fld>
            <a:endParaRPr lang="en-GB"/>
          </a:p>
        </p:txBody>
      </p:sp>
    </p:spTree>
    <p:extLst>
      <p:ext uri="{BB962C8B-B14F-4D97-AF65-F5344CB8AC3E}">
        <p14:creationId xmlns:p14="http://schemas.microsoft.com/office/powerpoint/2010/main" val="426353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FC1D6-9734-49A2-8013-718034D22B1D}"/>
              </a:ext>
            </a:extLst>
          </p:cNvPr>
          <p:cNvSpPr>
            <a:spLocks noGrp="1"/>
          </p:cNvSpPr>
          <p:nvPr>
            <p:ph type="title"/>
          </p:nvPr>
        </p:nvSpPr>
        <p:spPr/>
        <p:txBody>
          <a:bodyPr/>
          <a:lstStyle/>
          <a:p>
            <a:r>
              <a:rPr lang="ja-JP" altLang="en-US"/>
              <a:t>マスター タイトルの書式設定</a:t>
            </a:r>
            <a:endParaRPr lang="en-GB"/>
          </a:p>
        </p:txBody>
      </p:sp>
      <p:sp>
        <p:nvSpPr>
          <p:cNvPr id="3" name="コンテンツ プレースホルダー 2">
            <a:extLst>
              <a:ext uri="{FF2B5EF4-FFF2-40B4-BE49-F238E27FC236}">
                <a16:creationId xmlns:a16="http://schemas.microsoft.com/office/drawing/2014/main" id="{E2274824-30F9-48F4-B356-0B2F8A05603D}"/>
              </a:ext>
            </a:extLst>
          </p:cNvPr>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GB"/>
          </a:p>
        </p:txBody>
      </p:sp>
      <p:sp>
        <p:nvSpPr>
          <p:cNvPr id="4" name="コンテンツ プレースホルダー 3">
            <a:extLst>
              <a:ext uri="{FF2B5EF4-FFF2-40B4-BE49-F238E27FC236}">
                <a16:creationId xmlns:a16="http://schemas.microsoft.com/office/drawing/2014/main" id="{BF8C1DDB-2954-420D-A3C2-DC0006F138A0}"/>
              </a:ext>
            </a:extLst>
          </p:cNvPr>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GB"/>
          </a:p>
        </p:txBody>
      </p:sp>
      <p:sp>
        <p:nvSpPr>
          <p:cNvPr id="5" name="日付プレースホルダー 4">
            <a:extLst>
              <a:ext uri="{FF2B5EF4-FFF2-40B4-BE49-F238E27FC236}">
                <a16:creationId xmlns:a16="http://schemas.microsoft.com/office/drawing/2014/main" id="{7E26D39B-A99D-4520-A450-936370635EF4}"/>
              </a:ext>
            </a:extLst>
          </p:cNvPr>
          <p:cNvSpPr>
            <a:spLocks noGrp="1"/>
          </p:cNvSpPr>
          <p:nvPr>
            <p:ph type="dt" sz="half" idx="10"/>
          </p:nvPr>
        </p:nvSpPr>
        <p:spPr/>
        <p:txBody>
          <a:bodyPr/>
          <a:lstStyle/>
          <a:p>
            <a:fld id="{3222C9FC-6986-4CC3-8303-3AD676F68C97}" type="datetimeFigureOut">
              <a:rPr lang="en-GB" smtClean="0"/>
              <a:t>09/11/2019</a:t>
            </a:fld>
            <a:endParaRPr lang="en-GB"/>
          </a:p>
        </p:txBody>
      </p:sp>
      <p:sp>
        <p:nvSpPr>
          <p:cNvPr id="6" name="フッター プレースホルダー 5">
            <a:extLst>
              <a:ext uri="{FF2B5EF4-FFF2-40B4-BE49-F238E27FC236}">
                <a16:creationId xmlns:a16="http://schemas.microsoft.com/office/drawing/2014/main" id="{9FA82BF9-FD23-4130-BC1E-ECE299C1409E}"/>
              </a:ext>
            </a:extLst>
          </p:cNvPr>
          <p:cNvSpPr>
            <a:spLocks noGrp="1"/>
          </p:cNvSpPr>
          <p:nvPr>
            <p:ph type="ftr" sz="quarter" idx="11"/>
          </p:nvPr>
        </p:nvSpPr>
        <p:spPr/>
        <p:txBody>
          <a:bodyPr/>
          <a:lstStyle/>
          <a:p>
            <a:endParaRPr lang="en-GB"/>
          </a:p>
        </p:txBody>
      </p:sp>
      <p:sp>
        <p:nvSpPr>
          <p:cNvPr id="7" name="スライド番号プレースホルダー 6">
            <a:extLst>
              <a:ext uri="{FF2B5EF4-FFF2-40B4-BE49-F238E27FC236}">
                <a16:creationId xmlns:a16="http://schemas.microsoft.com/office/drawing/2014/main" id="{6A97C0CD-9A45-4E5B-9DC1-8E2E8DACE146}"/>
              </a:ext>
            </a:extLst>
          </p:cNvPr>
          <p:cNvSpPr>
            <a:spLocks noGrp="1"/>
          </p:cNvSpPr>
          <p:nvPr>
            <p:ph type="sldNum" sz="quarter" idx="12"/>
          </p:nvPr>
        </p:nvSpPr>
        <p:spPr/>
        <p:txBody>
          <a:bodyPr/>
          <a:lstStyle/>
          <a:p>
            <a:fld id="{264CD61B-2BB1-4CBA-BEF6-31611070591F}" type="slidenum">
              <a:rPr lang="en-GB" smtClean="0"/>
              <a:t>‹#›</a:t>
            </a:fld>
            <a:endParaRPr lang="en-GB"/>
          </a:p>
        </p:txBody>
      </p:sp>
    </p:spTree>
    <p:extLst>
      <p:ext uri="{BB962C8B-B14F-4D97-AF65-F5344CB8AC3E}">
        <p14:creationId xmlns:p14="http://schemas.microsoft.com/office/powerpoint/2010/main" val="226095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56296C-4BF4-4D3F-B0E3-E943792BD9D1}"/>
              </a:ext>
            </a:extLst>
          </p:cNvPr>
          <p:cNvSpPr>
            <a:spLocks noGrp="1"/>
          </p:cNvSpPr>
          <p:nvPr>
            <p:ph type="title"/>
          </p:nvPr>
        </p:nvSpPr>
        <p:spPr>
          <a:xfrm>
            <a:off x="839788" y="365125"/>
            <a:ext cx="10515600" cy="1325563"/>
          </a:xfrm>
        </p:spPr>
        <p:txBody>
          <a:bodyPr/>
          <a:lstStyle/>
          <a:p>
            <a:r>
              <a:rPr lang="ja-JP" altLang="en-US"/>
              <a:t>マスター タイトルの書式設定</a:t>
            </a:r>
            <a:endParaRPr lang="en-GB"/>
          </a:p>
        </p:txBody>
      </p:sp>
      <p:sp>
        <p:nvSpPr>
          <p:cNvPr id="3" name="テキスト プレースホルダー 2">
            <a:extLst>
              <a:ext uri="{FF2B5EF4-FFF2-40B4-BE49-F238E27FC236}">
                <a16:creationId xmlns:a16="http://schemas.microsoft.com/office/drawing/2014/main" id="{D306EC4A-5E96-4C51-B90E-A1E1AF0011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id="{E7D51ED8-C63D-4202-91CA-29D2BAAD8FEC}"/>
              </a:ext>
            </a:extLst>
          </p:cNvPr>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GB"/>
          </a:p>
        </p:txBody>
      </p:sp>
      <p:sp>
        <p:nvSpPr>
          <p:cNvPr id="5" name="テキスト プレースホルダー 4">
            <a:extLst>
              <a:ext uri="{FF2B5EF4-FFF2-40B4-BE49-F238E27FC236}">
                <a16:creationId xmlns:a16="http://schemas.microsoft.com/office/drawing/2014/main" id="{B62234E5-3411-405D-B9D5-8FC5F29133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id="{78D42525-A161-4BA5-A042-B700BB772090}"/>
              </a:ext>
            </a:extLst>
          </p:cNvPr>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GB"/>
          </a:p>
        </p:txBody>
      </p:sp>
      <p:sp>
        <p:nvSpPr>
          <p:cNvPr id="7" name="日付プレースホルダー 6">
            <a:extLst>
              <a:ext uri="{FF2B5EF4-FFF2-40B4-BE49-F238E27FC236}">
                <a16:creationId xmlns:a16="http://schemas.microsoft.com/office/drawing/2014/main" id="{C9C5FB75-84DF-492E-ACC1-FF96D052EFA1}"/>
              </a:ext>
            </a:extLst>
          </p:cNvPr>
          <p:cNvSpPr>
            <a:spLocks noGrp="1"/>
          </p:cNvSpPr>
          <p:nvPr>
            <p:ph type="dt" sz="half" idx="10"/>
          </p:nvPr>
        </p:nvSpPr>
        <p:spPr/>
        <p:txBody>
          <a:bodyPr/>
          <a:lstStyle/>
          <a:p>
            <a:fld id="{3222C9FC-6986-4CC3-8303-3AD676F68C97}" type="datetimeFigureOut">
              <a:rPr lang="en-GB" smtClean="0"/>
              <a:t>09/11/2019</a:t>
            </a:fld>
            <a:endParaRPr lang="en-GB"/>
          </a:p>
        </p:txBody>
      </p:sp>
      <p:sp>
        <p:nvSpPr>
          <p:cNvPr id="8" name="フッター プレースホルダー 7">
            <a:extLst>
              <a:ext uri="{FF2B5EF4-FFF2-40B4-BE49-F238E27FC236}">
                <a16:creationId xmlns:a16="http://schemas.microsoft.com/office/drawing/2014/main" id="{7DF5B7EC-EC63-4B2B-9FE5-07B744C00176}"/>
              </a:ext>
            </a:extLst>
          </p:cNvPr>
          <p:cNvSpPr>
            <a:spLocks noGrp="1"/>
          </p:cNvSpPr>
          <p:nvPr>
            <p:ph type="ftr" sz="quarter" idx="11"/>
          </p:nvPr>
        </p:nvSpPr>
        <p:spPr/>
        <p:txBody>
          <a:bodyPr/>
          <a:lstStyle/>
          <a:p>
            <a:endParaRPr lang="en-GB"/>
          </a:p>
        </p:txBody>
      </p:sp>
      <p:sp>
        <p:nvSpPr>
          <p:cNvPr id="9" name="スライド番号プレースホルダー 8">
            <a:extLst>
              <a:ext uri="{FF2B5EF4-FFF2-40B4-BE49-F238E27FC236}">
                <a16:creationId xmlns:a16="http://schemas.microsoft.com/office/drawing/2014/main" id="{5AFD6BF0-0CDC-4250-983B-6DDED81E505F}"/>
              </a:ext>
            </a:extLst>
          </p:cNvPr>
          <p:cNvSpPr>
            <a:spLocks noGrp="1"/>
          </p:cNvSpPr>
          <p:nvPr>
            <p:ph type="sldNum" sz="quarter" idx="12"/>
          </p:nvPr>
        </p:nvSpPr>
        <p:spPr/>
        <p:txBody>
          <a:bodyPr/>
          <a:lstStyle/>
          <a:p>
            <a:fld id="{264CD61B-2BB1-4CBA-BEF6-31611070591F}" type="slidenum">
              <a:rPr lang="en-GB" smtClean="0"/>
              <a:t>‹#›</a:t>
            </a:fld>
            <a:endParaRPr lang="en-GB"/>
          </a:p>
        </p:txBody>
      </p:sp>
    </p:spTree>
    <p:extLst>
      <p:ext uri="{BB962C8B-B14F-4D97-AF65-F5344CB8AC3E}">
        <p14:creationId xmlns:p14="http://schemas.microsoft.com/office/powerpoint/2010/main" val="74763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BF0035-D48B-44FE-9D99-77F9CBC14739}"/>
              </a:ext>
            </a:extLst>
          </p:cNvPr>
          <p:cNvSpPr>
            <a:spLocks noGrp="1"/>
          </p:cNvSpPr>
          <p:nvPr>
            <p:ph type="title"/>
          </p:nvPr>
        </p:nvSpPr>
        <p:spPr/>
        <p:txBody>
          <a:bodyPr/>
          <a:lstStyle/>
          <a:p>
            <a:r>
              <a:rPr lang="ja-JP" altLang="en-US"/>
              <a:t>マスター タイトルの書式設定</a:t>
            </a:r>
            <a:endParaRPr lang="en-GB"/>
          </a:p>
        </p:txBody>
      </p:sp>
      <p:sp>
        <p:nvSpPr>
          <p:cNvPr id="3" name="日付プレースホルダー 2">
            <a:extLst>
              <a:ext uri="{FF2B5EF4-FFF2-40B4-BE49-F238E27FC236}">
                <a16:creationId xmlns:a16="http://schemas.microsoft.com/office/drawing/2014/main" id="{12FF4480-E794-4809-A55E-0DC2F0371AE7}"/>
              </a:ext>
            </a:extLst>
          </p:cNvPr>
          <p:cNvSpPr>
            <a:spLocks noGrp="1"/>
          </p:cNvSpPr>
          <p:nvPr>
            <p:ph type="dt" sz="half" idx="10"/>
          </p:nvPr>
        </p:nvSpPr>
        <p:spPr/>
        <p:txBody>
          <a:bodyPr/>
          <a:lstStyle/>
          <a:p>
            <a:fld id="{3222C9FC-6986-4CC3-8303-3AD676F68C97}" type="datetimeFigureOut">
              <a:rPr lang="en-GB" smtClean="0"/>
              <a:t>09/11/2019</a:t>
            </a:fld>
            <a:endParaRPr lang="en-GB"/>
          </a:p>
        </p:txBody>
      </p:sp>
      <p:sp>
        <p:nvSpPr>
          <p:cNvPr id="4" name="フッター プレースホルダー 3">
            <a:extLst>
              <a:ext uri="{FF2B5EF4-FFF2-40B4-BE49-F238E27FC236}">
                <a16:creationId xmlns:a16="http://schemas.microsoft.com/office/drawing/2014/main" id="{52258941-8324-48A9-8F94-4DFE95C3A7D2}"/>
              </a:ext>
            </a:extLst>
          </p:cNvPr>
          <p:cNvSpPr>
            <a:spLocks noGrp="1"/>
          </p:cNvSpPr>
          <p:nvPr>
            <p:ph type="ftr" sz="quarter" idx="11"/>
          </p:nvPr>
        </p:nvSpPr>
        <p:spPr/>
        <p:txBody>
          <a:bodyPr/>
          <a:lstStyle/>
          <a:p>
            <a:endParaRPr lang="en-GB"/>
          </a:p>
        </p:txBody>
      </p:sp>
      <p:sp>
        <p:nvSpPr>
          <p:cNvPr id="5" name="スライド番号プレースホルダー 4">
            <a:extLst>
              <a:ext uri="{FF2B5EF4-FFF2-40B4-BE49-F238E27FC236}">
                <a16:creationId xmlns:a16="http://schemas.microsoft.com/office/drawing/2014/main" id="{A6864D2A-B58D-4DE3-A932-02CAF85E34A5}"/>
              </a:ext>
            </a:extLst>
          </p:cNvPr>
          <p:cNvSpPr>
            <a:spLocks noGrp="1"/>
          </p:cNvSpPr>
          <p:nvPr>
            <p:ph type="sldNum" sz="quarter" idx="12"/>
          </p:nvPr>
        </p:nvSpPr>
        <p:spPr/>
        <p:txBody>
          <a:bodyPr/>
          <a:lstStyle/>
          <a:p>
            <a:fld id="{264CD61B-2BB1-4CBA-BEF6-31611070591F}" type="slidenum">
              <a:rPr lang="en-GB" smtClean="0"/>
              <a:t>‹#›</a:t>
            </a:fld>
            <a:endParaRPr lang="en-GB"/>
          </a:p>
        </p:txBody>
      </p:sp>
    </p:spTree>
    <p:extLst>
      <p:ext uri="{BB962C8B-B14F-4D97-AF65-F5344CB8AC3E}">
        <p14:creationId xmlns:p14="http://schemas.microsoft.com/office/powerpoint/2010/main" val="275070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E641748-20F4-49E6-99D2-49DD429E2180}"/>
              </a:ext>
            </a:extLst>
          </p:cNvPr>
          <p:cNvSpPr>
            <a:spLocks noGrp="1"/>
          </p:cNvSpPr>
          <p:nvPr>
            <p:ph type="dt" sz="half" idx="10"/>
          </p:nvPr>
        </p:nvSpPr>
        <p:spPr/>
        <p:txBody>
          <a:bodyPr/>
          <a:lstStyle/>
          <a:p>
            <a:fld id="{3222C9FC-6986-4CC3-8303-3AD676F68C97}" type="datetimeFigureOut">
              <a:rPr lang="en-GB" smtClean="0"/>
              <a:t>09/11/2019</a:t>
            </a:fld>
            <a:endParaRPr lang="en-GB"/>
          </a:p>
        </p:txBody>
      </p:sp>
      <p:sp>
        <p:nvSpPr>
          <p:cNvPr id="3" name="フッター プレースホルダー 2">
            <a:extLst>
              <a:ext uri="{FF2B5EF4-FFF2-40B4-BE49-F238E27FC236}">
                <a16:creationId xmlns:a16="http://schemas.microsoft.com/office/drawing/2014/main" id="{AF074803-E2AD-45F0-A41A-90EE6F946BC6}"/>
              </a:ext>
            </a:extLst>
          </p:cNvPr>
          <p:cNvSpPr>
            <a:spLocks noGrp="1"/>
          </p:cNvSpPr>
          <p:nvPr>
            <p:ph type="ftr" sz="quarter" idx="11"/>
          </p:nvPr>
        </p:nvSpPr>
        <p:spPr/>
        <p:txBody>
          <a:bodyPr/>
          <a:lstStyle/>
          <a:p>
            <a:endParaRPr lang="en-GB"/>
          </a:p>
        </p:txBody>
      </p:sp>
      <p:sp>
        <p:nvSpPr>
          <p:cNvPr id="4" name="スライド番号プレースホルダー 3">
            <a:extLst>
              <a:ext uri="{FF2B5EF4-FFF2-40B4-BE49-F238E27FC236}">
                <a16:creationId xmlns:a16="http://schemas.microsoft.com/office/drawing/2014/main" id="{5ED86826-22F6-4B28-8AF5-05489531C8EB}"/>
              </a:ext>
            </a:extLst>
          </p:cNvPr>
          <p:cNvSpPr>
            <a:spLocks noGrp="1"/>
          </p:cNvSpPr>
          <p:nvPr>
            <p:ph type="sldNum" sz="quarter" idx="12"/>
          </p:nvPr>
        </p:nvSpPr>
        <p:spPr/>
        <p:txBody>
          <a:bodyPr/>
          <a:lstStyle/>
          <a:p>
            <a:fld id="{264CD61B-2BB1-4CBA-BEF6-31611070591F}" type="slidenum">
              <a:rPr lang="en-GB" smtClean="0"/>
              <a:t>‹#›</a:t>
            </a:fld>
            <a:endParaRPr lang="en-GB"/>
          </a:p>
        </p:txBody>
      </p:sp>
    </p:spTree>
    <p:extLst>
      <p:ext uri="{BB962C8B-B14F-4D97-AF65-F5344CB8AC3E}">
        <p14:creationId xmlns:p14="http://schemas.microsoft.com/office/powerpoint/2010/main" val="2603936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0F7AF1-B99E-4378-9C57-DA0273B1C3A1}"/>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GB"/>
          </a:p>
        </p:txBody>
      </p:sp>
      <p:sp>
        <p:nvSpPr>
          <p:cNvPr id="3" name="コンテンツ プレースホルダー 2">
            <a:extLst>
              <a:ext uri="{FF2B5EF4-FFF2-40B4-BE49-F238E27FC236}">
                <a16:creationId xmlns:a16="http://schemas.microsoft.com/office/drawing/2014/main" id="{DE76EAD5-D7A1-4BA6-AE24-4C0C04ED6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GB"/>
          </a:p>
        </p:txBody>
      </p:sp>
      <p:sp>
        <p:nvSpPr>
          <p:cNvPr id="4" name="テキスト プレースホルダー 3">
            <a:extLst>
              <a:ext uri="{FF2B5EF4-FFF2-40B4-BE49-F238E27FC236}">
                <a16:creationId xmlns:a16="http://schemas.microsoft.com/office/drawing/2014/main" id="{1C3F6E56-1962-4E98-A4BB-39BDC8FE2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73A6A683-6FAE-4F2F-9F67-03165119E366}"/>
              </a:ext>
            </a:extLst>
          </p:cNvPr>
          <p:cNvSpPr>
            <a:spLocks noGrp="1"/>
          </p:cNvSpPr>
          <p:nvPr>
            <p:ph type="dt" sz="half" idx="10"/>
          </p:nvPr>
        </p:nvSpPr>
        <p:spPr/>
        <p:txBody>
          <a:bodyPr/>
          <a:lstStyle/>
          <a:p>
            <a:fld id="{3222C9FC-6986-4CC3-8303-3AD676F68C97}" type="datetimeFigureOut">
              <a:rPr lang="en-GB" smtClean="0"/>
              <a:t>09/11/2019</a:t>
            </a:fld>
            <a:endParaRPr lang="en-GB"/>
          </a:p>
        </p:txBody>
      </p:sp>
      <p:sp>
        <p:nvSpPr>
          <p:cNvPr id="6" name="フッター プレースホルダー 5">
            <a:extLst>
              <a:ext uri="{FF2B5EF4-FFF2-40B4-BE49-F238E27FC236}">
                <a16:creationId xmlns:a16="http://schemas.microsoft.com/office/drawing/2014/main" id="{60DB151B-AD39-4562-B6E4-2F323A2C392F}"/>
              </a:ext>
            </a:extLst>
          </p:cNvPr>
          <p:cNvSpPr>
            <a:spLocks noGrp="1"/>
          </p:cNvSpPr>
          <p:nvPr>
            <p:ph type="ftr" sz="quarter" idx="11"/>
          </p:nvPr>
        </p:nvSpPr>
        <p:spPr/>
        <p:txBody>
          <a:bodyPr/>
          <a:lstStyle/>
          <a:p>
            <a:endParaRPr lang="en-GB"/>
          </a:p>
        </p:txBody>
      </p:sp>
      <p:sp>
        <p:nvSpPr>
          <p:cNvPr id="7" name="スライド番号プレースホルダー 6">
            <a:extLst>
              <a:ext uri="{FF2B5EF4-FFF2-40B4-BE49-F238E27FC236}">
                <a16:creationId xmlns:a16="http://schemas.microsoft.com/office/drawing/2014/main" id="{B9E68628-3501-4B20-AADD-38AF8DCD096F}"/>
              </a:ext>
            </a:extLst>
          </p:cNvPr>
          <p:cNvSpPr>
            <a:spLocks noGrp="1"/>
          </p:cNvSpPr>
          <p:nvPr>
            <p:ph type="sldNum" sz="quarter" idx="12"/>
          </p:nvPr>
        </p:nvSpPr>
        <p:spPr/>
        <p:txBody>
          <a:bodyPr/>
          <a:lstStyle/>
          <a:p>
            <a:fld id="{264CD61B-2BB1-4CBA-BEF6-31611070591F}" type="slidenum">
              <a:rPr lang="en-GB" smtClean="0"/>
              <a:t>‹#›</a:t>
            </a:fld>
            <a:endParaRPr lang="en-GB"/>
          </a:p>
        </p:txBody>
      </p:sp>
    </p:spTree>
    <p:extLst>
      <p:ext uri="{BB962C8B-B14F-4D97-AF65-F5344CB8AC3E}">
        <p14:creationId xmlns:p14="http://schemas.microsoft.com/office/powerpoint/2010/main" val="267230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FC6798-54D8-4227-B21A-D1031E4D991E}"/>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GB"/>
          </a:p>
        </p:txBody>
      </p:sp>
      <p:sp>
        <p:nvSpPr>
          <p:cNvPr id="3" name="図プレースホルダー 2">
            <a:extLst>
              <a:ext uri="{FF2B5EF4-FFF2-40B4-BE49-F238E27FC236}">
                <a16:creationId xmlns:a16="http://schemas.microsoft.com/office/drawing/2014/main" id="{046B6D62-2140-41E8-9238-B120EFBD7F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テキスト プレースホルダー 3">
            <a:extLst>
              <a:ext uri="{FF2B5EF4-FFF2-40B4-BE49-F238E27FC236}">
                <a16:creationId xmlns:a16="http://schemas.microsoft.com/office/drawing/2014/main" id="{B12E133F-9E56-47F8-BA7F-4FDA8BE86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B760C144-C2F4-4F79-9C8E-38307A8DFD47}"/>
              </a:ext>
            </a:extLst>
          </p:cNvPr>
          <p:cNvSpPr>
            <a:spLocks noGrp="1"/>
          </p:cNvSpPr>
          <p:nvPr>
            <p:ph type="dt" sz="half" idx="10"/>
          </p:nvPr>
        </p:nvSpPr>
        <p:spPr/>
        <p:txBody>
          <a:bodyPr/>
          <a:lstStyle/>
          <a:p>
            <a:fld id="{3222C9FC-6986-4CC3-8303-3AD676F68C97}" type="datetimeFigureOut">
              <a:rPr lang="en-GB" smtClean="0"/>
              <a:t>09/11/2019</a:t>
            </a:fld>
            <a:endParaRPr lang="en-GB"/>
          </a:p>
        </p:txBody>
      </p:sp>
      <p:sp>
        <p:nvSpPr>
          <p:cNvPr id="6" name="フッター プレースホルダー 5">
            <a:extLst>
              <a:ext uri="{FF2B5EF4-FFF2-40B4-BE49-F238E27FC236}">
                <a16:creationId xmlns:a16="http://schemas.microsoft.com/office/drawing/2014/main" id="{73B149B2-BB85-486D-BC85-2F4098A7EE06}"/>
              </a:ext>
            </a:extLst>
          </p:cNvPr>
          <p:cNvSpPr>
            <a:spLocks noGrp="1"/>
          </p:cNvSpPr>
          <p:nvPr>
            <p:ph type="ftr" sz="quarter" idx="11"/>
          </p:nvPr>
        </p:nvSpPr>
        <p:spPr/>
        <p:txBody>
          <a:bodyPr/>
          <a:lstStyle/>
          <a:p>
            <a:endParaRPr lang="en-GB"/>
          </a:p>
        </p:txBody>
      </p:sp>
      <p:sp>
        <p:nvSpPr>
          <p:cNvPr id="7" name="スライド番号プレースホルダー 6">
            <a:extLst>
              <a:ext uri="{FF2B5EF4-FFF2-40B4-BE49-F238E27FC236}">
                <a16:creationId xmlns:a16="http://schemas.microsoft.com/office/drawing/2014/main" id="{EB02FE24-C32F-4A71-BAE7-82A21B1405F0}"/>
              </a:ext>
            </a:extLst>
          </p:cNvPr>
          <p:cNvSpPr>
            <a:spLocks noGrp="1"/>
          </p:cNvSpPr>
          <p:nvPr>
            <p:ph type="sldNum" sz="quarter" idx="12"/>
          </p:nvPr>
        </p:nvSpPr>
        <p:spPr/>
        <p:txBody>
          <a:bodyPr/>
          <a:lstStyle/>
          <a:p>
            <a:fld id="{264CD61B-2BB1-4CBA-BEF6-31611070591F}" type="slidenum">
              <a:rPr lang="en-GB" smtClean="0"/>
              <a:t>‹#›</a:t>
            </a:fld>
            <a:endParaRPr lang="en-GB"/>
          </a:p>
        </p:txBody>
      </p:sp>
    </p:spTree>
    <p:extLst>
      <p:ext uri="{BB962C8B-B14F-4D97-AF65-F5344CB8AC3E}">
        <p14:creationId xmlns:p14="http://schemas.microsoft.com/office/powerpoint/2010/main" val="226789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6658048-534E-47CA-B562-E95535085B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GB"/>
          </a:p>
        </p:txBody>
      </p:sp>
      <p:sp>
        <p:nvSpPr>
          <p:cNvPr id="3" name="テキスト プレースホルダー 2">
            <a:extLst>
              <a:ext uri="{FF2B5EF4-FFF2-40B4-BE49-F238E27FC236}">
                <a16:creationId xmlns:a16="http://schemas.microsoft.com/office/drawing/2014/main" id="{73FDB8FA-DF46-4B7E-8608-1F168B9221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GB"/>
          </a:p>
        </p:txBody>
      </p:sp>
      <p:sp>
        <p:nvSpPr>
          <p:cNvPr id="4" name="日付プレースホルダー 3">
            <a:extLst>
              <a:ext uri="{FF2B5EF4-FFF2-40B4-BE49-F238E27FC236}">
                <a16:creationId xmlns:a16="http://schemas.microsoft.com/office/drawing/2014/main" id="{D5DFC661-6F86-405C-8486-C582C6DDED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2C9FC-6986-4CC3-8303-3AD676F68C97}" type="datetimeFigureOut">
              <a:rPr lang="en-GB" smtClean="0"/>
              <a:t>09/11/2019</a:t>
            </a:fld>
            <a:endParaRPr lang="en-GB"/>
          </a:p>
        </p:txBody>
      </p:sp>
      <p:sp>
        <p:nvSpPr>
          <p:cNvPr id="5" name="フッター プレースホルダー 4">
            <a:extLst>
              <a:ext uri="{FF2B5EF4-FFF2-40B4-BE49-F238E27FC236}">
                <a16:creationId xmlns:a16="http://schemas.microsoft.com/office/drawing/2014/main" id="{A755C116-2C09-44A7-9309-A24BEF42A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スライド番号プレースホルダー 5">
            <a:extLst>
              <a:ext uri="{FF2B5EF4-FFF2-40B4-BE49-F238E27FC236}">
                <a16:creationId xmlns:a16="http://schemas.microsoft.com/office/drawing/2014/main" id="{0AAB466E-467C-40A8-8A14-A16D6F9CB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CD61B-2BB1-4CBA-BEF6-31611070591F}" type="slidenum">
              <a:rPr lang="en-GB" smtClean="0"/>
              <a:t>‹#›</a:t>
            </a:fld>
            <a:endParaRPr lang="en-GB"/>
          </a:p>
        </p:txBody>
      </p:sp>
    </p:spTree>
    <p:extLst>
      <p:ext uri="{BB962C8B-B14F-4D97-AF65-F5344CB8AC3E}">
        <p14:creationId xmlns:p14="http://schemas.microsoft.com/office/powerpoint/2010/main" val="2312559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73446-7711-4787-ACDF-C59BF2C6E845}"/>
              </a:ext>
            </a:extLst>
          </p:cNvPr>
          <p:cNvSpPr>
            <a:spLocks noGrp="1"/>
          </p:cNvSpPr>
          <p:nvPr>
            <p:ph type="ctrTitle"/>
          </p:nvPr>
        </p:nvSpPr>
        <p:spPr/>
        <p:txBody>
          <a:bodyPr/>
          <a:lstStyle/>
          <a:p>
            <a:r>
              <a:rPr lang="en-US" altLang="ja-JP" dirty="0"/>
              <a:t>MSY</a:t>
            </a:r>
            <a:r>
              <a:rPr lang="ja-JP" altLang="en-US" dirty="0"/>
              <a:t>と新しい</a:t>
            </a:r>
            <a:r>
              <a:rPr lang="en-GB" altLang="ja-JP" dirty="0"/>
              <a:t>ABC</a:t>
            </a:r>
            <a:r>
              <a:rPr lang="ja-JP" altLang="en-US" dirty="0"/>
              <a:t>算定</a:t>
            </a:r>
            <a:br>
              <a:rPr lang="en-GB" altLang="ja-JP" dirty="0"/>
            </a:br>
            <a:r>
              <a:rPr lang="ja-JP" altLang="en-US" dirty="0"/>
              <a:t>ルール</a:t>
            </a:r>
            <a:endParaRPr lang="en-GB" dirty="0"/>
          </a:p>
        </p:txBody>
      </p:sp>
      <p:sp>
        <p:nvSpPr>
          <p:cNvPr id="3" name="字幕 2">
            <a:extLst>
              <a:ext uri="{FF2B5EF4-FFF2-40B4-BE49-F238E27FC236}">
                <a16:creationId xmlns:a16="http://schemas.microsoft.com/office/drawing/2014/main" id="{EEB4599A-75AB-4C6F-BE78-2636C58B360B}"/>
              </a:ext>
            </a:extLst>
          </p:cNvPr>
          <p:cNvSpPr>
            <a:spLocks noGrp="1"/>
          </p:cNvSpPr>
          <p:nvPr>
            <p:ph type="subTitle" idx="1"/>
          </p:nvPr>
        </p:nvSpPr>
        <p:spPr/>
        <p:txBody>
          <a:bodyPr/>
          <a:lstStyle/>
          <a:p>
            <a:endParaRPr lang="en-GB" dirty="0"/>
          </a:p>
          <a:p>
            <a:r>
              <a:rPr lang="ja-JP" altLang="en-US" dirty="0"/>
              <a:t>岡村　寛（中央水研）</a:t>
            </a:r>
            <a:endParaRPr lang="en-GB" dirty="0"/>
          </a:p>
        </p:txBody>
      </p:sp>
    </p:spTree>
    <p:extLst>
      <p:ext uri="{BB962C8B-B14F-4D97-AF65-F5344CB8AC3E}">
        <p14:creationId xmlns:p14="http://schemas.microsoft.com/office/powerpoint/2010/main" val="4207361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BDB478-C0A2-424F-A4C1-96575D3CCE00}"/>
              </a:ext>
            </a:extLst>
          </p:cNvPr>
          <p:cNvSpPr>
            <a:spLocks noGrp="1"/>
          </p:cNvSpPr>
          <p:nvPr>
            <p:ph type="title"/>
          </p:nvPr>
        </p:nvSpPr>
        <p:spPr/>
        <p:txBody>
          <a:bodyPr/>
          <a:lstStyle/>
          <a:p>
            <a:r>
              <a:rPr lang="ja-JP" altLang="en-US" dirty="0"/>
              <a:t>加入変動と</a:t>
            </a:r>
            <a:r>
              <a:rPr lang="en-GB" altLang="ja-JP" dirty="0"/>
              <a:t>MSY</a:t>
            </a:r>
            <a:endParaRPr lang="en-GB" dirty="0"/>
          </a:p>
        </p:txBody>
      </p:sp>
      <p:sp>
        <p:nvSpPr>
          <p:cNvPr id="3" name="コンテンツ プレースホルダー 2">
            <a:extLst>
              <a:ext uri="{FF2B5EF4-FFF2-40B4-BE49-F238E27FC236}">
                <a16:creationId xmlns:a16="http://schemas.microsoft.com/office/drawing/2014/main" id="{7E6A4AF9-81C5-4842-94B0-FFED797422A5}"/>
              </a:ext>
            </a:extLst>
          </p:cNvPr>
          <p:cNvSpPr>
            <a:spLocks noGrp="1"/>
          </p:cNvSpPr>
          <p:nvPr>
            <p:ph idx="1"/>
          </p:nvPr>
        </p:nvSpPr>
        <p:spPr/>
        <p:txBody>
          <a:bodyPr/>
          <a:lstStyle/>
          <a:p>
            <a:endParaRPr lang="en-GB"/>
          </a:p>
        </p:txBody>
      </p:sp>
      <p:pic>
        <p:nvPicPr>
          <p:cNvPr id="5" name="図 4">
            <a:extLst>
              <a:ext uri="{FF2B5EF4-FFF2-40B4-BE49-F238E27FC236}">
                <a16:creationId xmlns:a16="http://schemas.microsoft.com/office/drawing/2014/main" id="{E3093DE0-1958-4B0C-9090-C0A6ABF1005B}"/>
              </a:ext>
            </a:extLst>
          </p:cNvPr>
          <p:cNvPicPr>
            <a:picLocks noChangeAspect="1"/>
          </p:cNvPicPr>
          <p:nvPr/>
        </p:nvPicPr>
        <p:blipFill>
          <a:blip r:embed="rId2"/>
          <a:stretch>
            <a:fillRect/>
          </a:stretch>
        </p:blipFill>
        <p:spPr>
          <a:xfrm>
            <a:off x="161925" y="1391892"/>
            <a:ext cx="11868150" cy="4895850"/>
          </a:xfrm>
          <a:prstGeom prst="rect">
            <a:avLst/>
          </a:prstGeom>
        </p:spPr>
      </p:pic>
      <p:sp>
        <p:nvSpPr>
          <p:cNvPr id="6" name="テキスト ボックス 5">
            <a:extLst>
              <a:ext uri="{FF2B5EF4-FFF2-40B4-BE49-F238E27FC236}">
                <a16:creationId xmlns:a16="http://schemas.microsoft.com/office/drawing/2014/main" id="{A1848FE3-1271-4BE2-9303-EF1641E42DC5}"/>
              </a:ext>
            </a:extLst>
          </p:cNvPr>
          <p:cNvSpPr txBox="1"/>
          <p:nvPr/>
        </p:nvSpPr>
        <p:spPr>
          <a:xfrm>
            <a:off x="3309257" y="6176963"/>
            <a:ext cx="6328228" cy="707886"/>
          </a:xfrm>
          <a:prstGeom prst="rect">
            <a:avLst/>
          </a:prstGeom>
          <a:noFill/>
        </p:spPr>
        <p:txBody>
          <a:bodyPr wrap="square" rtlCol="0">
            <a:spAutoFit/>
          </a:bodyPr>
          <a:lstStyle/>
          <a:p>
            <a:r>
              <a:rPr lang="ja-JP" altLang="en-US" sz="2000" b="1" dirty="0">
                <a:solidFill>
                  <a:srgbClr val="FF0000"/>
                </a:solidFill>
              </a:rPr>
              <a:t>もし</a:t>
            </a:r>
            <a:r>
              <a:rPr lang="en-GB" altLang="ja-JP" sz="2000" b="1" dirty="0">
                <a:solidFill>
                  <a:srgbClr val="FF0000"/>
                </a:solidFill>
              </a:rPr>
              <a:t>CV = 0.8</a:t>
            </a:r>
            <a:r>
              <a:rPr lang="ja-JP" altLang="en-US" sz="2000" b="1" dirty="0">
                <a:solidFill>
                  <a:srgbClr val="FF0000"/>
                </a:solidFill>
              </a:rPr>
              <a:t>のときに，決定論的</a:t>
            </a:r>
            <a:r>
              <a:rPr lang="en-GB" altLang="ja-JP" sz="2000" b="1" dirty="0" err="1">
                <a:solidFill>
                  <a:srgbClr val="FF0000"/>
                </a:solidFill>
              </a:rPr>
              <a:t>Fmsy</a:t>
            </a:r>
            <a:r>
              <a:rPr lang="ja-JP" altLang="en-US" sz="2000" b="1" dirty="0">
                <a:solidFill>
                  <a:srgbClr val="FF0000"/>
                </a:solidFill>
              </a:rPr>
              <a:t>で漁獲すると，</a:t>
            </a:r>
            <a:endParaRPr lang="en-GB" altLang="ja-JP" sz="2000" b="1" dirty="0">
              <a:solidFill>
                <a:srgbClr val="FF0000"/>
              </a:solidFill>
            </a:endParaRPr>
          </a:p>
          <a:p>
            <a:r>
              <a:rPr lang="en-GB" sz="2000" b="1" dirty="0">
                <a:solidFill>
                  <a:srgbClr val="FF0000"/>
                </a:solidFill>
              </a:rPr>
              <a:t>N/</a:t>
            </a:r>
            <a:r>
              <a:rPr lang="en-GB" sz="2000" b="1" dirty="0" err="1">
                <a:solidFill>
                  <a:srgbClr val="FF0000"/>
                </a:solidFill>
              </a:rPr>
              <a:t>N</a:t>
            </a:r>
            <a:r>
              <a:rPr lang="en-GB" sz="2000" b="1" baseline="-25000" dirty="0" err="1">
                <a:solidFill>
                  <a:srgbClr val="FF0000"/>
                </a:solidFill>
              </a:rPr>
              <a:t>msy</a:t>
            </a:r>
            <a:r>
              <a:rPr lang="en-GB" sz="2000" b="1" dirty="0">
                <a:solidFill>
                  <a:srgbClr val="FF0000"/>
                </a:solidFill>
              </a:rPr>
              <a:t> = 0.03</a:t>
            </a:r>
            <a:r>
              <a:rPr lang="ja-JP" altLang="en-US" sz="2000" b="1" dirty="0" err="1">
                <a:solidFill>
                  <a:srgbClr val="FF0000"/>
                </a:solidFill>
              </a:rPr>
              <a:t>，</a:t>
            </a:r>
            <a:r>
              <a:rPr lang="en-GB" altLang="ja-JP" sz="2000" b="1" dirty="0">
                <a:solidFill>
                  <a:srgbClr val="FF0000"/>
                </a:solidFill>
              </a:rPr>
              <a:t>C/MSY = 0.05</a:t>
            </a:r>
            <a:endParaRPr lang="en-GB" sz="2000" b="1" dirty="0">
              <a:solidFill>
                <a:srgbClr val="FF0000"/>
              </a:solidFill>
            </a:endParaRPr>
          </a:p>
        </p:txBody>
      </p:sp>
    </p:spTree>
    <p:extLst>
      <p:ext uri="{BB962C8B-B14F-4D97-AF65-F5344CB8AC3E}">
        <p14:creationId xmlns:p14="http://schemas.microsoft.com/office/powerpoint/2010/main" val="372218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70762C-B2B3-4098-AA10-567D8B8FB76D}"/>
              </a:ext>
            </a:extLst>
          </p:cNvPr>
          <p:cNvSpPr>
            <a:spLocks noGrp="1"/>
          </p:cNvSpPr>
          <p:nvPr>
            <p:ph type="title"/>
          </p:nvPr>
        </p:nvSpPr>
        <p:spPr/>
        <p:txBody>
          <a:bodyPr/>
          <a:lstStyle/>
          <a:p>
            <a:r>
              <a:rPr lang="ja-JP" altLang="en-US" dirty="0"/>
              <a:t>加入変動と</a:t>
            </a:r>
            <a:r>
              <a:rPr lang="en-GB" altLang="ja-JP" dirty="0" err="1"/>
              <a:t>SB</a:t>
            </a:r>
            <a:r>
              <a:rPr lang="en-GB" altLang="ja-JP" baseline="-25000" dirty="0" err="1"/>
              <a:t>msy</a:t>
            </a:r>
            <a:r>
              <a:rPr lang="ja-JP" altLang="en-US" dirty="0"/>
              <a:t>の関係</a:t>
            </a:r>
            <a:endParaRPr lang="en-GB" dirty="0"/>
          </a:p>
        </p:txBody>
      </p:sp>
      <p:sp>
        <p:nvSpPr>
          <p:cNvPr id="3" name="コンテンツ プレースホルダー 2">
            <a:extLst>
              <a:ext uri="{FF2B5EF4-FFF2-40B4-BE49-F238E27FC236}">
                <a16:creationId xmlns:a16="http://schemas.microsoft.com/office/drawing/2014/main" id="{6004E9C0-471F-414F-AFEC-36817541675C}"/>
              </a:ext>
            </a:extLst>
          </p:cNvPr>
          <p:cNvSpPr>
            <a:spLocks noGrp="1"/>
          </p:cNvSpPr>
          <p:nvPr>
            <p:ph idx="1"/>
          </p:nvPr>
        </p:nvSpPr>
        <p:spPr/>
        <p:txBody>
          <a:bodyPr/>
          <a:lstStyle/>
          <a:p>
            <a:endParaRPr lang="en-GB"/>
          </a:p>
        </p:txBody>
      </p:sp>
      <p:pic>
        <p:nvPicPr>
          <p:cNvPr id="4" name="図 3">
            <a:extLst>
              <a:ext uri="{FF2B5EF4-FFF2-40B4-BE49-F238E27FC236}">
                <a16:creationId xmlns:a16="http://schemas.microsoft.com/office/drawing/2014/main" id="{0F1A66DD-9E29-4241-BC70-3024660BC0B6}"/>
              </a:ext>
            </a:extLst>
          </p:cNvPr>
          <p:cNvPicPr>
            <a:picLocks noChangeAspect="1"/>
          </p:cNvPicPr>
          <p:nvPr/>
        </p:nvPicPr>
        <p:blipFill>
          <a:blip r:embed="rId2"/>
          <a:stretch>
            <a:fillRect/>
          </a:stretch>
        </p:blipFill>
        <p:spPr>
          <a:xfrm>
            <a:off x="161925" y="1425714"/>
            <a:ext cx="11868150" cy="4895850"/>
          </a:xfrm>
          <a:prstGeom prst="rect">
            <a:avLst/>
          </a:prstGeom>
        </p:spPr>
      </p:pic>
    </p:spTree>
    <p:extLst>
      <p:ext uri="{BB962C8B-B14F-4D97-AF65-F5344CB8AC3E}">
        <p14:creationId xmlns:p14="http://schemas.microsoft.com/office/powerpoint/2010/main" val="94926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BDED7E5-0857-41C8-87F0-9B160F0ACA52}"/>
              </a:ext>
            </a:extLst>
          </p:cNvPr>
          <p:cNvPicPr>
            <a:picLocks noChangeAspect="1"/>
          </p:cNvPicPr>
          <p:nvPr/>
        </p:nvPicPr>
        <p:blipFill>
          <a:blip r:embed="rId2"/>
          <a:stretch>
            <a:fillRect/>
          </a:stretch>
        </p:blipFill>
        <p:spPr>
          <a:xfrm>
            <a:off x="1342922" y="1204671"/>
            <a:ext cx="9076785" cy="5653329"/>
          </a:xfrm>
          <a:prstGeom prst="rect">
            <a:avLst/>
          </a:prstGeom>
        </p:spPr>
      </p:pic>
      <p:sp>
        <p:nvSpPr>
          <p:cNvPr id="2" name="タイトル 1">
            <a:extLst>
              <a:ext uri="{FF2B5EF4-FFF2-40B4-BE49-F238E27FC236}">
                <a16:creationId xmlns:a16="http://schemas.microsoft.com/office/drawing/2014/main" id="{79F0CC89-69AA-4D49-9D7F-66454D4A5A72}"/>
              </a:ext>
            </a:extLst>
          </p:cNvPr>
          <p:cNvSpPr>
            <a:spLocks noGrp="1"/>
          </p:cNvSpPr>
          <p:nvPr>
            <p:ph type="title"/>
          </p:nvPr>
        </p:nvSpPr>
        <p:spPr/>
        <p:txBody>
          <a:bodyPr/>
          <a:lstStyle/>
          <a:p>
            <a:r>
              <a:rPr lang="en-GB" dirty="0"/>
              <a:t>HS</a:t>
            </a:r>
            <a:r>
              <a:rPr lang="ja-JP" altLang="en-US" dirty="0"/>
              <a:t>再生産曲線の頑健性</a:t>
            </a:r>
            <a:endParaRPr lang="en-GB" dirty="0"/>
          </a:p>
        </p:txBody>
      </p:sp>
      <p:sp>
        <p:nvSpPr>
          <p:cNvPr id="5" name="テキスト ボックス 4">
            <a:extLst>
              <a:ext uri="{FF2B5EF4-FFF2-40B4-BE49-F238E27FC236}">
                <a16:creationId xmlns:a16="http://schemas.microsoft.com/office/drawing/2014/main" id="{B4E6C790-30DA-411B-A647-8D2DB6965415}"/>
              </a:ext>
            </a:extLst>
          </p:cNvPr>
          <p:cNvSpPr txBox="1"/>
          <p:nvPr/>
        </p:nvSpPr>
        <p:spPr>
          <a:xfrm>
            <a:off x="2199861" y="1550504"/>
            <a:ext cx="834887" cy="523220"/>
          </a:xfrm>
          <a:prstGeom prst="rect">
            <a:avLst/>
          </a:prstGeom>
          <a:noFill/>
        </p:spPr>
        <p:txBody>
          <a:bodyPr wrap="square" rtlCol="0">
            <a:spAutoFit/>
          </a:bodyPr>
          <a:lstStyle/>
          <a:p>
            <a:r>
              <a:rPr lang="en-US" altLang="ja-JP" sz="2800" b="1" dirty="0">
                <a:solidFill>
                  <a:srgbClr val="FF0000"/>
                </a:solidFill>
              </a:rPr>
              <a:t>HS</a:t>
            </a:r>
            <a:endParaRPr lang="en-GB" sz="2800" b="1" dirty="0">
              <a:solidFill>
                <a:srgbClr val="FF0000"/>
              </a:solidFill>
            </a:endParaRPr>
          </a:p>
        </p:txBody>
      </p:sp>
      <p:sp>
        <p:nvSpPr>
          <p:cNvPr id="6" name="テキスト ボックス 5">
            <a:extLst>
              <a:ext uri="{FF2B5EF4-FFF2-40B4-BE49-F238E27FC236}">
                <a16:creationId xmlns:a16="http://schemas.microsoft.com/office/drawing/2014/main" id="{8ECAF96E-F942-4C34-AE44-D7FF135EFD1A}"/>
              </a:ext>
            </a:extLst>
          </p:cNvPr>
          <p:cNvSpPr txBox="1"/>
          <p:nvPr/>
        </p:nvSpPr>
        <p:spPr>
          <a:xfrm>
            <a:off x="9338330" y="1550504"/>
            <a:ext cx="834887" cy="523220"/>
          </a:xfrm>
          <a:prstGeom prst="rect">
            <a:avLst/>
          </a:prstGeom>
          <a:noFill/>
        </p:spPr>
        <p:txBody>
          <a:bodyPr wrap="square" rtlCol="0">
            <a:spAutoFit/>
          </a:bodyPr>
          <a:lstStyle/>
          <a:p>
            <a:r>
              <a:rPr lang="en-US" altLang="ja-JP" sz="2800" b="1" dirty="0">
                <a:solidFill>
                  <a:srgbClr val="0070C0"/>
                </a:solidFill>
              </a:rPr>
              <a:t>BH</a:t>
            </a:r>
            <a:endParaRPr lang="en-GB" sz="2800" b="1" dirty="0">
              <a:solidFill>
                <a:srgbClr val="0070C0"/>
              </a:solidFill>
            </a:endParaRPr>
          </a:p>
        </p:txBody>
      </p:sp>
    </p:spTree>
    <p:extLst>
      <p:ext uri="{BB962C8B-B14F-4D97-AF65-F5344CB8AC3E}">
        <p14:creationId xmlns:p14="http://schemas.microsoft.com/office/powerpoint/2010/main" val="1045637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7F0C0916-E20F-40EA-BFBE-84A183057F97}"/>
              </a:ext>
            </a:extLst>
          </p:cNvPr>
          <p:cNvPicPr>
            <a:picLocks noChangeAspect="1"/>
          </p:cNvPicPr>
          <p:nvPr/>
        </p:nvPicPr>
        <p:blipFill>
          <a:blip r:embed="rId2"/>
          <a:stretch>
            <a:fillRect/>
          </a:stretch>
        </p:blipFill>
        <p:spPr>
          <a:xfrm>
            <a:off x="6334214" y="4078355"/>
            <a:ext cx="5649116" cy="2779645"/>
          </a:xfrm>
          <a:prstGeom prst="rect">
            <a:avLst/>
          </a:prstGeom>
        </p:spPr>
      </p:pic>
      <p:sp>
        <p:nvSpPr>
          <p:cNvPr id="2" name="タイトル 1">
            <a:extLst>
              <a:ext uri="{FF2B5EF4-FFF2-40B4-BE49-F238E27FC236}">
                <a16:creationId xmlns:a16="http://schemas.microsoft.com/office/drawing/2014/main" id="{10765977-CF0F-4508-BD69-2227F38D3EC7}"/>
              </a:ext>
            </a:extLst>
          </p:cNvPr>
          <p:cNvSpPr>
            <a:spLocks noGrp="1"/>
          </p:cNvSpPr>
          <p:nvPr>
            <p:ph type="title"/>
          </p:nvPr>
        </p:nvSpPr>
        <p:spPr/>
        <p:txBody>
          <a:bodyPr/>
          <a:lstStyle/>
          <a:p>
            <a:r>
              <a:rPr lang="ja-JP" altLang="en-US" dirty="0"/>
              <a:t>環境影響だけが効く資源があったらどうなるか？</a:t>
            </a:r>
            <a:endParaRPr lang="en-GB" dirty="0"/>
          </a:p>
        </p:txBody>
      </p:sp>
      <p:sp>
        <p:nvSpPr>
          <p:cNvPr id="3" name="コンテンツ プレースホルダー 2">
            <a:extLst>
              <a:ext uri="{FF2B5EF4-FFF2-40B4-BE49-F238E27FC236}">
                <a16:creationId xmlns:a16="http://schemas.microsoft.com/office/drawing/2014/main" id="{DF9E6BF9-0A83-412F-BF9E-A4E0C8324724}"/>
              </a:ext>
            </a:extLst>
          </p:cNvPr>
          <p:cNvSpPr>
            <a:spLocks noGrp="1"/>
          </p:cNvSpPr>
          <p:nvPr>
            <p:ph idx="1"/>
          </p:nvPr>
        </p:nvSpPr>
        <p:spPr>
          <a:xfrm>
            <a:off x="838200" y="1690688"/>
            <a:ext cx="10700657" cy="4486275"/>
          </a:xfrm>
        </p:spPr>
        <p:txBody>
          <a:bodyPr>
            <a:normAutofit/>
          </a:bodyPr>
          <a:lstStyle/>
          <a:p>
            <a:pPr marL="0" indent="0">
              <a:lnSpc>
                <a:spcPct val="100000"/>
              </a:lnSpc>
              <a:buNone/>
            </a:pPr>
            <a:r>
              <a:rPr lang="en-GB" dirty="0"/>
              <a:t>N</a:t>
            </a:r>
            <a:r>
              <a:rPr lang="en-GB" baseline="-25000" dirty="0"/>
              <a:t>t+1 </a:t>
            </a:r>
            <a:r>
              <a:rPr lang="en-GB" dirty="0"/>
              <a:t>= </a:t>
            </a:r>
            <a:r>
              <a:rPr lang="en-GB" dirty="0" err="1"/>
              <a:t>SN</a:t>
            </a:r>
            <a:r>
              <a:rPr lang="en-GB" baseline="-25000" dirty="0" err="1"/>
              <a:t>t</a:t>
            </a:r>
            <a:r>
              <a:rPr lang="en-GB" dirty="0"/>
              <a:t>(1 – F) + a</a:t>
            </a:r>
            <a:r>
              <a:rPr lang="en-GB" baseline="-25000" dirty="0"/>
              <a:t>t</a:t>
            </a:r>
            <a:r>
              <a:rPr lang="en-GB" dirty="0"/>
              <a:t> </a:t>
            </a:r>
            <a:r>
              <a:rPr lang="en-GB" dirty="0" err="1"/>
              <a:t>N</a:t>
            </a:r>
            <a:r>
              <a:rPr lang="en-GB" baseline="-25000" dirty="0" err="1"/>
              <a:t>t</a:t>
            </a:r>
            <a:r>
              <a:rPr lang="en-GB" dirty="0"/>
              <a:t>(1 – F)</a:t>
            </a:r>
          </a:p>
          <a:p>
            <a:pPr marL="0" indent="0">
              <a:lnSpc>
                <a:spcPct val="100000"/>
              </a:lnSpc>
              <a:buNone/>
            </a:pPr>
            <a:r>
              <a:rPr lang="ja-JP" altLang="en-US" dirty="0"/>
              <a:t>これは</a:t>
            </a:r>
            <a:r>
              <a:rPr lang="en-GB" altLang="ja-JP" dirty="0"/>
              <a:t>F = 0</a:t>
            </a:r>
            <a:r>
              <a:rPr lang="ja-JP" altLang="en-US" dirty="0"/>
              <a:t>の平衡状態では，</a:t>
            </a:r>
            <a:r>
              <a:rPr lang="en-GB" altLang="ja-JP" dirty="0"/>
              <a:t>1 = S + a</a:t>
            </a:r>
            <a:r>
              <a:rPr lang="en-GB" altLang="ja-JP" baseline="-25000" dirty="0"/>
              <a:t>t</a:t>
            </a:r>
            <a:r>
              <a:rPr lang="ja-JP" altLang="en-US" dirty="0"/>
              <a:t>となり，</a:t>
            </a:r>
            <a:r>
              <a:rPr lang="en-GB" altLang="ja-JP" dirty="0"/>
              <a:t> S = 1 – a</a:t>
            </a:r>
            <a:r>
              <a:rPr lang="en-GB" altLang="ja-JP" baseline="-25000" dirty="0"/>
              <a:t>t</a:t>
            </a:r>
            <a:r>
              <a:rPr lang="ja-JP" altLang="en-US" dirty="0"/>
              <a:t>である必要がある．つまり，環境によって生残率を</a:t>
            </a:r>
            <a:r>
              <a:rPr lang="en-GB" altLang="ja-JP" dirty="0"/>
              <a:t>adaptive</a:t>
            </a:r>
            <a:r>
              <a:rPr lang="ja-JP" altLang="en-US" dirty="0"/>
              <a:t>に変える生物．</a:t>
            </a:r>
            <a:endParaRPr lang="en-GB" dirty="0"/>
          </a:p>
          <a:p>
            <a:pPr marL="0" indent="0">
              <a:lnSpc>
                <a:spcPct val="100000"/>
              </a:lnSpc>
              <a:buNone/>
            </a:pPr>
            <a:r>
              <a:rPr lang="ja-JP" altLang="en-US" dirty="0"/>
              <a:t>もし，漁獲があれば，</a:t>
            </a:r>
            <a:r>
              <a:rPr lang="en-GB" altLang="ja-JP" dirty="0"/>
              <a:t>S(1 – F)</a:t>
            </a:r>
            <a:r>
              <a:rPr lang="ja-JP" altLang="en-US" dirty="0"/>
              <a:t>は減り，</a:t>
            </a:r>
            <a:r>
              <a:rPr lang="en-GB" altLang="ja-JP" dirty="0"/>
              <a:t> 1 – a</a:t>
            </a:r>
            <a:r>
              <a:rPr lang="en-GB" altLang="ja-JP" baseline="-25000" dirty="0"/>
              <a:t>t</a:t>
            </a:r>
            <a:r>
              <a:rPr lang="en-GB" altLang="ja-JP" dirty="0"/>
              <a:t> (1 – F)</a:t>
            </a:r>
            <a:r>
              <a:rPr lang="ja-JP" altLang="en-US" dirty="0"/>
              <a:t>は増加するので，等号は成立し得ない．すなわち，少しでも漁獲すれば絶滅に向かって減少する資源となる．</a:t>
            </a:r>
            <a:endParaRPr lang="en-GB" dirty="0"/>
          </a:p>
          <a:p>
            <a:pPr marL="0" indent="0">
              <a:lnSpc>
                <a:spcPct val="100000"/>
              </a:lnSpc>
              <a:buNone/>
            </a:pPr>
            <a:endParaRPr lang="en-GB" dirty="0"/>
          </a:p>
          <a:p>
            <a:pPr marL="0" indent="0">
              <a:lnSpc>
                <a:spcPct val="100000"/>
              </a:lnSpc>
              <a:buNone/>
            </a:pPr>
            <a:endParaRPr lang="en-GB" dirty="0"/>
          </a:p>
        </p:txBody>
      </p:sp>
      <p:sp>
        <p:nvSpPr>
          <p:cNvPr id="6" name="テキスト ボックス 5">
            <a:extLst>
              <a:ext uri="{FF2B5EF4-FFF2-40B4-BE49-F238E27FC236}">
                <a16:creationId xmlns:a16="http://schemas.microsoft.com/office/drawing/2014/main" id="{D31315E0-5594-4BB8-8C3C-95757E3CDAB1}"/>
              </a:ext>
            </a:extLst>
          </p:cNvPr>
          <p:cNvSpPr txBox="1"/>
          <p:nvPr/>
        </p:nvSpPr>
        <p:spPr>
          <a:xfrm>
            <a:off x="397240" y="4853524"/>
            <a:ext cx="5936974" cy="1323439"/>
          </a:xfrm>
          <a:prstGeom prst="rect">
            <a:avLst/>
          </a:prstGeom>
          <a:noFill/>
        </p:spPr>
        <p:txBody>
          <a:bodyPr wrap="square" rtlCol="0">
            <a:spAutoFit/>
          </a:bodyPr>
          <a:lstStyle/>
          <a:p>
            <a:r>
              <a:rPr lang="ja-JP" altLang="en-US" sz="2000" b="1" dirty="0">
                <a:solidFill>
                  <a:srgbClr val="FF0000"/>
                </a:solidFill>
              </a:rPr>
              <a:t>我々は何を管理しようとしているのか？</a:t>
            </a:r>
            <a:endParaRPr lang="en-GB" altLang="ja-JP" sz="2000" b="1" dirty="0">
              <a:solidFill>
                <a:srgbClr val="FF0000"/>
              </a:solidFill>
            </a:endParaRPr>
          </a:p>
          <a:p>
            <a:r>
              <a:rPr lang="ja-JP" altLang="en-US" sz="2000" dirty="0"/>
              <a:t>持続性のない資源を管理しようとしているのか？</a:t>
            </a:r>
            <a:endParaRPr lang="en-GB" altLang="ja-JP" sz="2000" dirty="0"/>
          </a:p>
          <a:p>
            <a:r>
              <a:rPr lang="ja-JP" altLang="en-US" sz="2000" dirty="0"/>
              <a:t>潜在的に持続性はあるが，持続的に利用するのは非常に難しい生物を管理しようとしているのか？</a:t>
            </a:r>
            <a:endParaRPr lang="en-GB" sz="2000" dirty="0"/>
          </a:p>
        </p:txBody>
      </p:sp>
      <p:cxnSp>
        <p:nvCxnSpPr>
          <p:cNvPr id="8" name="直線矢印コネクタ 7">
            <a:extLst>
              <a:ext uri="{FF2B5EF4-FFF2-40B4-BE49-F238E27FC236}">
                <a16:creationId xmlns:a16="http://schemas.microsoft.com/office/drawing/2014/main" id="{B6C18ACB-8DB0-4650-8C7B-30E3FB2BA3BD}"/>
              </a:ext>
            </a:extLst>
          </p:cNvPr>
          <p:cNvCxnSpPr/>
          <p:nvPr/>
        </p:nvCxnSpPr>
        <p:spPr>
          <a:xfrm flipH="1">
            <a:off x="3704455" y="1383449"/>
            <a:ext cx="331305" cy="4593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06EF37F-77CD-4B5E-B698-3C16E9754024}"/>
              </a:ext>
            </a:extLst>
          </p:cNvPr>
          <p:cNvSpPr txBox="1"/>
          <p:nvPr/>
        </p:nvSpPr>
        <p:spPr>
          <a:xfrm>
            <a:off x="4055165" y="1166191"/>
            <a:ext cx="2544418" cy="369332"/>
          </a:xfrm>
          <a:prstGeom prst="rect">
            <a:avLst/>
          </a:prstGeom>
          <a:noFill/>
        </p:spPr>
        <p:txBody>
          <a:bodyPr wrap="square" rtlCol="0">
            <a:spAutoFit/>
          </a:bodyPr>
          <a:lstStyle/>
          <a:p>
            <a:r>
              <a:rPr lang="ja-JP" altLang="en-US" b="1" dirty="0">
                <a:solidFill>
                  <a:srgbClr val="0070C0"/>
                </a:solidFill>
              </a:rPr>
              <a:t>環境に応じて変化する</a:t>
            </a:r>
            <a:endParaRPr lang="en-GB" b="1" dirty="0">
              <a:solidFill>
                <a:srgbClr val="0070C0"/>
              </a:solidFill>
            </a:endParaRPr>
          </a:p>
        </p:txBody>
      </p:sp>
      <p:sp>
        <p:nvSpPr>
          <p:cNvPr id="4" name="吹き出し: 角を丸めた四角形 3">
            <a:extLst>
              <a:ext uri="{FF2B5EF4-FFF2-40B4-BE49-F238E27FC236}">
                <a16:creationId xmlns:a16="http://schemas.microsoft.com/office/drawing/2014/main" id="{40A139D9-8F49-4720-BE20-62CDFF3654A9}"/>
              </a:ext>
            </a:extLst>
          </p:cNvPr>
          <p:cNvSpPr/>
          <p:nvPr/>
        </p:nvSpPr>
        <p:spPr>
          <a:xfrm>
            <a:off x="7040543" y="1285461"/>
            <a:ext cx="2776005" cy="825496"/>
          </a:xfrm>
          <a:prstGeom prst="wedgeRoundRectCallout">
            <a:avLst>
              <a:gd name="adj1" fmla="val -8898"/>
              <a:gd name="adj2" fmla="val 75736"/>
              <a:gd name="adj3" fmla="val 1666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何もしないときに資源が安定するためには</a:t>
            </a:r>
            <a:endParaRPr lang="en-GB" dirty="0"/>
          </a:p>
        </p:txBody>
      </p:sp>
    </p:spTree>
    <p:extLst>
      <p:ext uri="{BB962C8B-B14F-4D97-AF65-F5344CB8AC3E}">
        <p14:creationId xmlns:p14="http://schemas.microsoft.com/office/powerpoint/2010/main" val="355430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5DE9D0C-1738-43E7-86F9-5307EB79EA46}"/>
              </a:ext>
            </a:extLst>
          </p:cNvPr>
          <p:cNvPicPr>
            <a:picLocks noChangeAspect="1"/>
          </p:cNvPicPr>
          <p:nvPr/>
        </p:nvPicPr>
        <p:blipFill>
          <a:blip r:embed="rId2"/>
          <a:stretch>
            <a:fillRect/>
          </a:stretch>
        </p:blipFill>
        <p:spPr>
          <a:xfrm>
            <a:off x="590519" y="0"/>
            <a:ext cx="11010962" cy="6858000"/>
          </a:xfrm>
          <a:prstGeom prst="rect">
            <a:avLst/>
          </a:prstGeom>
        </p:spPr>
      </p:pic>
      <p:pic>
        <p:nvPicPr>
          <p:cNvPr id="6" name="図 5">
            <a:extLst>
              <a:ext uri="{FF2B5EF4-FFF2-40B4-BE49-F238E27FC236}">
                <a16:creationId xmlns:a16="http://schemas.microsoft.com/office/drawing/2014/main" id="{2B424C2C-A53D-4882-966C-A87F7A107194}"/>
              </a:ext>
            </a:extLst>
          </p:cNvPr>
          <p:cNvPicPr>
            <a:picLocks noChangeAspect="1"/>
          </p:cNvPicPr>
          <p:nvPr/>
        </p:nvPicPr>
        <p:blipFill>
          <a:blip r:embed="rId3"/>
          <a:stretch>
            <a:fillRect/>
          </a:stretch>
        </p:blipFill>
        <p:spPr>
          <a:xfrm>
            <a:off x="590519" y="13106"/>
            <a:ext cx="11010962" cy="6858000"/>
          </a:xfrm>
          <a:prstGeom prst="rect">
            <a:avLst/>
          </a:prstGeom>
        </p:spPr>
      </p:pic>
      <p:pic>
        <p:nvPicPr>
          <p:cNvPr id="8" name="図 7">
            <a:extLst>
              <a:ext uri="{FF2B5EF4-FFF2-40B4-BE49-F238E27FC236}">
                <a16:creationId xmlns:a16="http://schemas.microsoft.com/office/drawing/2014/main" id="{38B98AE3-F469-4C94-9A53-EE0C95C6C75E}"/>
              </a:ext>
            </a:extLst>
          </p:cNvPr>
          <p:cNvPicPr>
            <a:picLocks noChangeAspect="1"/>
          </p:cNvPicPr>
          <p:nvPr/>
        </p:nvPicPr>
        <p:blipFill>
          <a:blip r:embed="rId4"/>
          <a:stretch>
            <a:fillRect/>
          </a:stretch>
        </p:blipFill>
        <p:spPr>
          <a:xfrm>
            <a:off x="611563" y="13106"/>
            <a:ext cx="10989918" cy="6844893"/>
          </a:xfrm>
          <a:prstGeom prst="rect">
            <a:avLst/>
          </a:prstGeom>
        </p:spPr>
      </p:pic>
      <p:sp>
        <p:nvSpPr>
          <p:cNvPr id="7" name="テキスト ボックス 6">
            <a:extLst>
              <a:ext uri="{FF2B5EF4-FFF2-40B4-BE49-F238E27FC236}">
                <a16:creationId xmlns:a16="http://schemas.microsoft.com/office/drawing/2014/main" id="{6CCCB206-E980-40E6-B251-C11A18489E97}"/>
              </a:ext>
            </a:extLst>
          </p:cNvPr>
          <p:cNvSpPr txBox="1"/>
          <p:nvPr/>
        </p:nvSpPr>
        <p:spPr>
          <a:xfrm>
            <a:off x="808883" y="388819"/>
            <a:ext cx="11010962" cy="523220"/>
          </a:xfrm>
          <a:prstGeom prst="rect">
            <a:avLst/>
          </a:prstGeom>
          <a:noFill/>
        </p:spPr>
        <p:txBody>
          <a:bodyPr wrap="square" rtlCol="0">
            <a:spAutoFit/>
          </a:bodyPr>
          <a:lstStyle/>
          <a:p>
            <a:r>
              <a:rPr lang="ja-JP" altLang="en-US" sz="2800" b="1" dirty="0"/>
              <a:t>データによくあてはまる複雑なモデルがいつも良いわけではない</a:t>
            </a:r>
            <a:endParaRPr lang="en-GB" sz="2800" b="1" dirty="0"/>
          </a:p>
        </p:txBody>
      </p:sp>
      <p:sp>
        <p:nvSpPr>
          <p:cNvPr id="14" name="テキスト ボックス 13">
            <a:extLst>
              <a:ext uri="{FF2B5EF4-FFF2-40B4-BE49-F238E27FC236}">
                <a16:creationId xmlns:a16="http://schemas.microsoft.com/office/drawing/2014/main" id="{B9858EF8-BA09-4663-9B77-2301B996E566}"/>
              </a:ext>
            </a:extLst>
          </p:cNvPr>
          <p:cNvSpPr txBox="1"/>
          <p:nvPr/>
        </p:nvSpPr>
        <p:spPr>
          <a:xfrm>
            <a:off x="2345145" y="1446757"/>
            <a:ext cx="4833257" cy="1754326"/>
          </a:xfrm>
          <a:prstGeom prst="rect">
            <a:avLst/>
          </a:prstGeom>
          <a:noFill/>
        </p:spPr>
        <p:txBody>
          <a:bodyPr wrap="square" rtlCol="0">
            <a:spAutoFit/>
          </a:bodyPr>
          <a:lstStyle/>
          <a:p>
            <a:r>
              <a:rPr lang="ja-JP" altLang="en-US" sz="3600" b="1" dirty="0">
                <a:solidFill>
                  <a:srgbClr val="FF0000"/>
                </a:solidFill>
              </a:rPr>
              <a:t>重要なのは，未知のデータに対する予測（将来予測）</a:t>
            </a:r>
            <a:endParaRPr lang="en-GB" sz="3600" b="1" dirty="0">
              <a:solidFill>
                <a:srgbClr val="FF0000"/>
              </a:solidFill>
            </a:endParaRPr>
          </a:p>
        </p:txBody>
      </p:sp>
    </p:spTree>
    <p:extLst>
      <p:ext uri="{BB962C8B-B14F-4D97-AF65-F5344CB8AC3E}">
        <p14:creationId xmlns:p14="http://schemas.microsoft.com/office/powerpoint/2010/main" val="270540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00ADC70-2241-4C90-A2CF-5F9B514ACFCF}"/>
              </a:ext>
            </a:extLst>
          </p:cNvPr>
          <p:cNvPicPr>
            <a:picLocks noChangeAspect="1"/>
          </p:cNvPicPr>
          <p:nvPr/>
        </p:nvPicPr>
        <p:blipFill>
          <a:blip r:embed="rId2"/>
          <a:stretch>
            <a:fillRect/>
          </a:stretch>
        </p:blipFill>
        <p:spPr>
          <a:xfrm>
            <a:off x="384314" y="1451100"/>
            <a:ext cx="5033512" cy="4104928"/>
          </a:xfrm>
          <a:prstGeom prst="rect">
            <a:avLst/>
          </a:prstGeom>
        </p:spPr>
      </p:pic>
      <p:pic>
        <p:nvPicPr>
          <p:cNvPr id="11" name="図 10">
            <a:extLst>
              <a:ext uri="{FF2B5EF4-FFF2-40B4-BE49-F238E27FC236}">
                <a16:creationId xmlns:a16="http://schemas.microsoft.com/office/drawing/2014/main" id="{7412F254-0E35-4387-AF99-0EECCCDC7CEC}"/>
              </a:ext>
            </a:extLst>
          </p:cNvPr>
          <p:cNvPicPr>
            <a:picLocks noChangeAspect="1"/>
          </p:cNvPicPr>
          <p:nvPr/>
        </p:nvPicPr>
        <p:blipFill>
          <a:blip r:embed="rId3"/>
          <a:stretch>
            <a:fillRect/>
          </a:stretch>
        </p:blipFill>
        <p:spPr>
          <a:xfrm>
            <a:off x="6383684" y="1399511"/>
            <a:ext cx="5652916" cy="4226408"/>
          </a:xfrm>
          <a:prstGeom prst="rect">
            <a:avLst/>
          </a:prstGeom>
        </p:spPr>
      </p:pic>
      <p:sp>
        <p:nvSpPr>
          <p:cNvPr id="2" name="タイトル 1">
            <a:extLst>
              <a:ext uri="{FF2B5EF4-FFF2-40B4-BE49-F238E27FC236}">
                <a16:creationId xmlns:a16="http://schemas.microsoft.com/office/drawing/2014/main" id="{6CABBCE5-1D4C-420B-A44B-5A724CFF742B}"/>
              </a:ext>
            </a:extLst>
          </p:cNvPr>
          <p:cNvSpPr>
            <a:spLocks noGrp="1"/>
          </p:cNvSpPr>
          <p:nvPr>
            <p:ph type="title"/>
          </p:nvPr>
        </p:nvSpPr>
        <p:spPr>
          <a:xfrm>
            <a:off x="437321" y="365125"/>
            <a:ext cx="11370365" cy="1325563"/>
          </a:xfrm>
        </p:spPr>
        <p:txBody>
          <a:bodyPr/>
          <a:lstStyle/>
          <a:p>
            <a:r>
              <a:rPr lang="ja-JP" altLang="en-US" dirty="0"/>
              <a:t>レジームシフトの簡単なシミュレーション</a:t>
            </a:r>
            <a:endParaRPr lang="en-GB" dirty="0"/>
          </a:p>
        </p:txBody>
      </p:sp>
      <p:sp>
        <p:nvSpPr>
          <p:cNvPr id="6" name="テキスト ボックス 5">
            <a:extLst>
              <a:ext uri="{FF2B5EF4-FFF2-40B4-BE49-F238E27FC236}">
                <a16:creationId xmlns:a16="http://schemas.microsoft.com/office/drawing/2014/main" id="{1283CA1A-9233-4D08-999B-D97FF2773C22}"/>
              </a:ext>
            </a:extLst>
          </p:cNvPr>
          <p:cNvSpPr txBox="1"/>
          <p:nvPr/>
        </p:nvSpPr>
        <p:spPr>
          <a:xfrm>
            <a:off x="155400" y="5576277"/>
            <a:ext cx="4555436" cy="830997"/>
          </a:xfrm>
          <a:prstGeom prst="rect">
            <a:avLst/>
          </a:prstGeom>
          <a:noFill/>
        </p:spPr>
        <p:txBody>
          <a:bodyPr wrap="square" rtlCol="0">
            <a:spAutoFit/>
          </a:bodyPr>
          <a:lstStyle/>
          <a:p>
            <a:r>
              <a:rPr lang="ja-JP" altLang="en-US" sz="2400" dirty="0"/>
              <a:t>赤：高レジーム（</a:t>
            </a:r>
            <a:r>
              <a:rPr lang="en-GB" altLang="ja-JP" sz="2400" dirty="0" err="1"/>
              <a:t>Fmsy</a:t>
            </a:r>
            <a:r>
              <a:rPr lang="en-GB" altLang="ja-JP" sz="2400" dirty="0"/>
              <a:t> = 0.28</a:t>
            </a:r>
            <a:r>
              <a:rPr lang="ja-JP" altLang="en-US" sz="2400" dirty="0"/>
              <a:t>）</a:t>
            </a:r>
            <a:endParaRPr lang="en-GB" altLang="ja-JP" sz="2400" dirty="0"/>
          </a:p>
          <a:p>
            <a:r>
              <a:rPr lang="ja-JP" altLang="en-US" sz="2400" dirty="0"/>
              <a:t>青：低レジーム（</a:t>
            </a:r>
            <a:r>
              <a:rPr lang="en-GB" altLang="ja-JP" sz="2400" dirty="0" err="1"/>
              <a:t>Fmsy</a:t>
            </a:r>
            <a:r>
              <a:rPr lang="en-GB" altLang="ja-JP" sz="2400" dirty="0"/>
              <a:t> = 0.11</a:t>
            </a:r>
            <a:r>
              <a:rPr lang="ja-JP" altLang="en-US" sz="2400" dirty="0"/>
              <a:t>）</a:t>
            </a:r>
            <a:endParaRPr lang="en-GB" sz="2400" dirty="0"/>
          </a:p>
        </p:txBody>
      </p:sp>
      <p:sp>
        <p:nvSpPr>
          <p:cNvPr id="8" name="テキスト ボックス 7">
            <a:extLst>
              <a:ext uri="{FF2B5EF4-FFF2-40B4-BE49-F238E27FC236}">
                <a16:creationId xmlns:a16="http://schemas.microsoft.com/office/drawing/2014/main" id="{E3E07C8E-6E76-4575-B770-148231D5A124}"/>
              </a:ext>
            </a:extLst>
          </p:cNvPr>
          <p:cNvSpPr txBox="1"/>
          <p:nvPr/>
        </p:nvSpPr>
        <p:spPr>
          <a:xfrm>
            <a:off x="3962400" y="1033670"/>
            <a:ext cx="184731" cy="369332"/>
          </a:xfrm>
          <a:prstGeom prst="rect">
            <a:avLst/>
          </a:prstGeom>
          <a:noFill/>
        </p:spPr>
        <p:txBody>
          <a:bodyPr wrap="none" rtlCol="0">
            <a:spAutoFit/>
          </a:bodyPr>
          <a:lstStyle/>
          <a:p>
            <a:endParaRPr lang="en-GB" dirty="0"/>
          </a:p>
        </p:txBody>
      </p:sp>
      <p:sp>
        <p:nvSpPr>
          <p:cNvPr id="12" name="テキスト ボックス 11">
            <a:extLst>
              <a:ext uri="{FF2B5EF4-FFF2-40B4-BE49-F238E27FC236}">
                <a16:creationId xmlns:a16="http://schemas.microsoft.com/office/drawing/2014/main" id="{16E92134-E1B7-4516-A2C3-E5423460135F}"/>
              </a:ext>
            </a:extLst>
          </p:cNvPr>
          <p:cNvSpPr txBox="1"/>
          <p:nvPr/>
        </p:nvSpPr>
        <p:spPr>
          <a:xfrm>
            <a:off x="7007399" y="5556028"/>
            <a:ext cx="5029201" cy="830997"/>
          </a:xfrm>
          <a:prstGeom prst="rect">
            <a:avLst/>
          </a:prstGeom>
          <a:noFill/>
        </p:spPr>
        <p:txBody>
          <a:bodyPr wrap="square" rtlCol="0">
            <a:spAutoFit/>
          </a:bodyPr>
          <a:lstStyle/>
          <a:p>
            <a:r>
              <a:rPr lang="ja-JP" altLang="en-US" sz="2400" dirty="0">
                <a:solidFill>
                  <a:srgbClr val="FF0000"/>
                </a:solidFill>
              </a:rPr>
              <a:t>確率的</a:t>
            </a:r>
            <a:r>
              <a:rPr lang="en-GB" altLang="ja-JP" sz="2400" dirty="0" err="1">
                <a:solidFill>
                  <a:srgbClr val="FF0000"/>
                </a:solidFill>
              </a:rPr>
              <a:t>Fmsy</a:t>
            </a:r>
            <a:r>
              <a:rPr lang="ja-JP" altLang="en-US" sz="2400" dirty="0">
                <a:solidFill>
                  <a:srgbClr val="FF0000"/>
                </a:solidFill>
              </a:rPr>
              <a:t>による資源量</a:t>
            </a:r>
            <a:r>
              <a:rPr lang="en-GB" altLang="ja-JP" sz="2400" dirty="0">
                <a:solidFill>
                  <a:srgbClr val="FF0000"/>
                </a:solidFill>
              </a:rPr>
              <a:t>(</a:t>
            </a:r>
            <a:r>
              <a:rPr lang="ja-JP" altLang="en-US" sz="2400" dirty="0">
                <a:solidFill>
                  <a:srgbClr val="FF0000"/>
                </a:solidFill>
              </a:rPr>
              <a:t>漁獲量</a:t>
            </a:r>
            <a:r>
              <a:rPr lang="en-GB" altLang="ja-JP" sz="2400" dirty="0">
                <a:solidFill>
                  <a:srgbClr val="FF0000"/>
                </a:solidFill>
              </a:rPr>
              <a:t>)/</a:t>
            </a:r>
            <a:r>
              <a:rPr lang="ja-JP" altLang="en-US" sz="2400" dirty="0">
                <a:solidFill>
                  <a:srgbClr val="FF0000"/>
                </a:solidFill>
              </a:rPr>
              <a:t>レジーム</a:t>
            </a:r>
            <a:r>
              <a:rPr lang="en-GB" altLang="ja-JP" sz="2400" dirty="0" err="1">
                <a:solidFill>
                  <a:srgbClr val="FF0000"/>
                </a:solidFill>
              </a:rPr>
              <a:t>Fmsy</a:t>
            </a:r>
            <a:r>
              <a:rPr lang="ja-JP" altLang="en-US" sz="2400" dirty="0">
                <a:solidFill>
                  <a:srgbClr val="FF0000"/>
                </a:solidFill>
              </a:rPr>
              <a:t>による資源量</a:t>
            </a:r>
            <a:r>
              <a:rPr lang="en-GB" altLang="ja-JP" sz="2400" dirty="0">
                <a:solidFill>
                  <a:srgbClr val="FF0000"/>
                </a:solidFill>
              </a:rPr>
              <a:t>(</a:t>
            </a:r>
            <a:r>
              <a:rPr lang="ja-JP" altLang="en-US" sz="2400" dirty="0">
                <a:solidFill>
                  <a:srgbClr val="FF0000"/>
                </a:solidFill>
              </a:rPr>
              <a:t>漁獲量</a:t>
            </a:r>
            <a:r>
              <a:rPr lang="en-GB" altLang="ja-JP" sz="2400" dirty="0">
                <a:solidFill>
                  <a:srgbClr val="FF0000"/>
                </a:solidFill>
              </a:rPr>
              <a:t>)</a:t>
            </a:r>
            <a:endParaRPr lang="en-GB" sz="2400" dirty="0">
              <a:solidFill>
                <a:srgbClr val="FF0000"/>
              </a:solidFill>
            </a:endParaRPr>
          </a:p>
        </p:txBody>
      </p:sp>
      <p:sp>
        <p:nvSpPr>
          <p:cNvPr id="19" name="テキスト ボックス 18">
            <a:extLst>
              <a:ext uri="{FF2B5EF4-FFF2-40B4-BE49-F238E27FC236}">
                <a16:creationId xmlns:a16="http://schemas.microsoft.com/office/drawing/2014/main" id="{4776368E-4091-40DA-83AC-99E948162F3A}"/>
              </a:ext>
            </a:extLst>
          </p:cNvPr>
          <p:cNvSpPr txBox="1"/>
          <p:nvPr/>
        </p:nvSpPr>
        <p:spPr>
          <a:xfrm>
            <a:off x="7376803" y="6387025"/>
            <a:ext cx="4555436" cy="461665"/>
          </a:xfrm>
          <a:prstGeom prst="rect">
            <a:avLst/>
          </a:prstGeom>
          <a:noFill/>
        </p:spPr>
        <p:txBody>
          <a:bodyPr wrap="square" rtlCol="0">
            <a:spAutoFit/>
          </a:bodyPr>
          <a:lstStyle/>
          <a:p>
            <a:r>
              <a:rPr lang="ja-JP" altLang="en-US" sz="2400" dirty="0">
                <a:solidFill>
                  <a:srgbClr val="C00000"/>
                </a:solidFill>
              </a:rPr>
              <a:t>漁獲量の変動係数：</a:t>
            </a:r>
            <a:r>
              <a:rPr lang="en-GB" altLang="ja-JP" sz="2400" dirty="0">
                <a:solidFill>
                  <a:srgbClr val="C00000"/>
                </a:solidFill>
              </a:rPr>
              <a:t>0.87 / 1.47</a:t>
            </a:r>
            <a:endParaRPr lang="en-GB" sz="2400" dirty="0">
              <a:solidFill>
                <a:srgbClr val="C00000"/>
              </a:solidFill>
            </a:endParaRPr>
          </a:p>
        </p:txBody>
      </p:sp>
      <p:sp>
        <p:nvSpPr>
          <p:cNvPr id="20" name="テキスト ボックス 19">
            <a:extLst>
              <a:ext uri="{FF2B5EF4-FFF2-40B4-BE49-F238E27FC236}">
                <a16:creationId xmlns:a16="http://schemas.microsoft.com/office/drawing/2014/main" id="{37709C5E-97A1-4B83-8DB7-05254B138A12}"/>
              </a:ext>
            </a:extLst>
          </p:cNvPr>
          <p:cNvSpPr txBox="1"/>
          <p:nvPr/>
        </p:nvSpPr>
        <p:spPr>
          <a:xfrm>
            <a:off x="7907625" y="1675328"/>
            <a:ext cx="3017969" cy="461665"/>
          </a:xfrm>
          <a:prstGeom prst="rect">
            <a:avLst/>
          </a:prstGeom>
          <a:noFill/>
        </p:spPr>
        <p:txBody>
          <a:bodyPr wrap="square" rtlCol="0">
            <a:spAutoFit/>
          </a:bodyPr>
          <a:lstStyle/>
          <a:p>
            <a:r>
              <a:rPr lang="ja-JP" altLang="en-US" sz="2400" dirty="0"/>
              <a:t>資源量：中央値</a:t>
            </a:r>
            <a:endParaRPr lang="en-GB" sz="2400" dirty="0"/>
          </a:p>
        </p:txBody>
      </p:sp>
      <p:sp>
        <p:nvSpPr>
          <p:cNvPr id="21" name="テキスト ボックス 20">
            <a:extLst>
              <a:ext uri="{FF2B5EF4-FFF2-40B4-BE49-F238E27FC236}">
                <a16:creationId xmlns:a16="http://schemas.microsoft.com/office/drawing/2014/main" id="{EB8829AE-BA1B-4691-BCFB-8F9E0051D8F4}"/>
              </a:ext>
            </a:extLst>
          </p:cNvPr>
          <p:cNvSpPr txBox="1"/>
          <p:nvPr/>
        </p:nvSpPr>
        <p:spPr>
          <a:xfrm>
            <a:off x="7913480" y="2570713"/>
            <a:ext cx="3017969" cy="461665"/>
          </a:xfrm>
          <a:prstGeom prst="rect">
            <a:avLst/>
          </a:prstGeom>
          <a:noFill/>
        </p:spPr>
        <p:txBody>
          <a:bodyPr wrap="square" rtlCol="0">
            <a:spAutoFit/>
          </a:bodyPr>
          <a:lstStyle/>
          <a:p>
            <a:r>
              <a:rPr lang="ja-JP" altLang="en-US" sz="2400" dirty="0"/>
              <a:t>資源量：平均値</a:t>
            </a:r>
            <a:endParaRPr lang="en-GB" sz="2400" dirty="0"/>
          </a:p>
        </p:txBody>
      </p:sp>
      <p:sp>
        <p:nvSpPr>
          <p:cNvPr id="22" name="テキスト ボックス 21">
            <a:extLst>
              <a:ext uri="{FF2B5EF4-FFF2-40B4-BE49-F238E27FC236}">
                <a16:creationId xmlns:a16="http://schemas.microsoft.com/office/drawing/2014/main" id="{7AC1182F-CB02-4F1D-8D47-C6770634F23A}"/>
              </a:ext>
            </a:extLst>
          </p:cNvPr>
          <p:cNvSpPr txBox="1"/>
          <p:nvPr/>
        </p:nvSpPr>
        <p:spPr>
          <a:xfrm>
            <a:off x="7907625" y="3441672"/>
            <a:ext cx="3017969" cy="461665"/>
          </a:xfrm>
          <a:prstGeom prst="rect">
            <a:avLst/>
          </a:prstGeom>
          <a:noFill/>
        </p:spPr>
        <p:txBody>
          <a:bodyPr wrap="square" rtlCol="0">
            <a:spAutoFit/>
          </a:bodyPr>
          <a:lstStyle/>
          <a:p>
            <a:r>
              <a:rPr lang="ja-JP" altLang="en-US" sz="2400" dirty="0"/>
              <a:t>漁獲量：中央値</a:t>
            </a:r>
            <a:endParaRPr lang="en-GB" sz="2400" dirty="0"/>
          </a:p>
        </p:txBody>
      </p:sp>
      <p:sp>
        <p:nvSpPr>
          <p:cNvPr id="23" name="テキスト ボックス 22">
            <a:extLst>
              <a:ext uri="{FF2B5EF4-FFF2-40B4-BE49-F238E27FC236}">
                <a16:creationId xmlns:a16="http://schemas.microsoft.com/office/drawing/2014/main" id="{D88FEA21-D210-4937-AA27-60843ACC79F9}"/>
              </a:ext>
            </a:extLst>
          </p:cNvPr>
          <p:cNvSpPr txBox="1"/>
          <p:nvPr/>
        </p:nvSpPr>
        <p:spPr>
          <a:xfrm>
            <a:off x="7907625" y="4319167"/>
            <a:ext cx="3017969" cy="461665"/>
          </a:xfrm>
          <a:prstGeom prst="rect">
            <a:avLst/>
          </a:prstGeom>
          <a:noFill/>
        </p:spPr>
        <p:txBody>
          <a:bodyPr wrap="square" rtlCol="0">
            <a:spAutoFit/>
          </a:bodyPr>
          <a:lstStyle/>
          <a:p>
            <a:r>
              <a:rPr lang="ja-JP" altLang="en-US" sz="2400" dirty="0"/>
              <a:t>漁獲量：平均値</a:t>
            </a:r>
            <a:endParaRPr lang="en-GB" sz="2400" dirty="0"/>
          </a:p>
        </p:txBody>
      </p:sp>
      <p:sp>
        <p:nvSpPr>
          <p:cNvPr id="32" name="テキスト ボックス 31">
            <a:extLst>
              <a:ext uri="{FF2B5EF4-FFF2-40B4-BE49-F238E27FC236}">
                <a16:creationId xmlns:a16="http://schemas.microsoft.com/office/drawing/2014/main" id="{F64E821A-2EB6-4DAF-910E-29E683CF1E9E}"/>
              </a:ext>
            </a:extLst>
          </p:cNvPr>
          <p:cNvSpPr txBox="1"/>
          <p:nvPr/>
        </p:nvSpPr>
        <p:spPr>
          <a:xfrm>
            <a:off x="9654521" y="4629530"/>
            <a:ext cx="583096" cy="646331"/>
          </a:xfrm>
          <a:prstGeom prst="rect">
            <a:avLst/>
          </a:prstGeom>
          <a:noFill/>
        </p:spPr>
        <p:txBody>
          <a:bodyPr wrap="square" rtlCol="0">
            <a:spAutoFit/>
          </a:bodyPr>
          <a:lstStyle/>
          <a:p>
            <a:r>
              <a:rPr lang="en-GB" sz="3600" dirty="0">
                <a:solidFill>
                  <a:srgbClr val="FF0000"/>
                </a:solidFill>
              </a:rPr>
              <a:t>1</a:t>
            </a:r>
          </a:p>
        </p:txBody>
      </p:sp>
      <p:pic>
        <p:nvPicPr>
          <p:cNvPr id="4" name="図 3">
            <a:extLst>
              <a:ext uri="{FF2B5EF4-FFF2-40B4-BE49-F238E27FC236}">
                <a16:creationId xmlns:a16="http://schemas.microsoft.com/office/drawing/2014/main" id="{CB41A1BC-4AD3-44C7-B64C-A3627D7053E7}"/>
              </a:ext>
            </a:extLst>
          </p:cNvPr>
          <p:cNvPicPr>
            <a:picLocks noChangeAspect="1"/>
          </p:cNvPicPr>
          <p:nvPr/>
        </p:nvPicPr>
        <p:blipFill>
          <a:blip r:embed="rId4"/>
          <a:stretch>
            <a:fillRect/>
          </a:stretch>
        </p:blipFill>
        <p:spPr>
          <a:xfrm>
            <a:off x="4663210" y="5380546"/>
            <a:ext cx="1976128" cy="1477454"/>
          </a:xfrm>
          <a:prstGeom prst="rect">
            <a:avLst/>
          </a:prstGeom>
        </p:spPr>
      </p:pic>
    </p:spTree>
    <p:extLst>
      <p:ext uri="{BB962C8B-B14F-4D97-AF65-F5344CB8AC3E}">
        <p14:creationId xmlns:p14="http://schemas.microsoft.com/office/powerpoint/2010/main" val="3101900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6C40C-803B-4A71-BBD6-0D2430CBE9C6}"/>
              </a:ext>
            </a:extLst>
          </p:cNvPr>
          <p:cNvSpPr>
            <a:spLocks noGrp="1"/>
          </p:cNvSpPr>
          <p:nvPr>
            <p:ph type="title"/>
          </p:nvPr>
        </p:nvSpPr>
        <p:spPr/>
        <p:txBody>
          <a:bodyPr/>
          <a:lstStyle/>
          <a:p>
            <a:r>
              <a:rPr kumimoji="1" lang="en-US" altLang="ja-JP" dirty="0"/>
              <a:t>Pretty Good Yield</a:t>
            </a:r>
            <a:endParaRPr kumimoji="1" lang="ja-JP" altLang="en-US" dirty="0"/>
          </a:p>
        </p:txBody>
      </p:sp>
      <p:pic>
        <p:nvPicPr>
          <p:cNvPr id="4" name="図 3">
            <a:extLst>
              <a:ext uri="{FF2B5EF4-FFF2-40B4-BE49-F238E27FC236}">
                <a16:creationId xmlns:a16="http://schemas.microsoft.com/office/drawing/2014/main" id="{A25A65DD-6BDF-47C7-A5FE-DB6D03155B28}"/>
              </a:ext>
            </a:extLst>
          </p:cNvPr>
          <p:cNvPicPr>
            <a:picLocks noChangeAspect="1"/>
          </p:cNvPicPr>
          <p:nvPr/>
        </p:nvPicPr>
        <p:blipFill>
          <a:blip r:embed="rId3"/>
          <a:stretch>
            <a:fillRect/>
          </a:stretch>
        </p:blipFill>
        <p:spPr>
          <a:xfrm>
            <a:off x="312453" y="1283773"/>
            <a:ext cx="5569977" cy="3955152"/>
          </a:xfrm>
          <a:prstGeom prst="rect">
            <a:avLst/>
          </a:prstGeom>
        </p:spPr>
      </p:pic>
      <p:sp>
        <p:nvSpPr>
          <p:cNvPr id="5" name="テキスト ボックス 4">
            <a:extLst>
              <a:ext uri="{FF2B5EF4-FFF2-40B4-BE49-F238E27FC236}">
                <a16:creationId xmlns:a16="http://schemas.microsoft.com/office/drawing/2014/main" id="{7D8DFF70-54E8-4DF2-911B-131FBD62CB68}"/>
              </a:ext>
            </a:extLst>
          </p:cNvPr>
          <p:cNvSpPr txBox="1"/>
          <p:nvPr/>
        </p:nvSpPr>
        <p:spPr>
          <a:xfrm>
            <a:off x="970467" y="5356263"/>
            <a:ext cx="4253948" cy="646331"/>
          </a:xfrm>
          <a:prstGeom prst="rect">
            <a:avLst/>
          </a:prstGeom>
          <a:noFill/>
        </p:spPr>
        <p:txBody>
          <a:bodyPr wrap="square" rtlCol="0">
            <a:spAutoFit/>
          </a:bodyPr>
          <a:lstStyle/>
          <a:p>
            <a:r>
              <a:rPr kumimoji="1" lang="en-US" altLang="ja-JP" dirty="0" err="1"/>
              <a:t>Hilborn</a:t>
            </a:r>
            <a:r>
              <a:rPr kumimoji="1" lang="en-US" altLang="ja-JP" dirty="0"/>
              <a:t>, R. (2010)</a:t>
            </a:r>
            <a:r>
              <a:rPr kumimoji="1" lang="ja-JP" altLang="en-US" dirty="0"/>
              <a:t> </a:t>
            </a:r>
            <a:r>
              <a:rPr kumimoji="1" lang="en-US" altLang="ja-JP" dirty="0"/>
              <a:t> Pretty Good Yield and exploited fishes. Marine Policy 34: 193–196.</a:t>
            </a:r>
            <a:endParaRPr kumimoji="1" lang="ja-JP" altLang="en-US" dirty="0"/>
          </a:p>
        </p:txBody>
      </p:sp>
      <p:sp>
        <p:nvSpPr>
          <p:cNvPr id="6" name="テキスト ボックス 5">
            <a:extLst>
              <a:ext uri="{FF2B5EF4-FFF2-40B4-BE49-F238E27FC236}">
                <a16:creationId xmlns:a16="http://schemas.microsoft.com/office/drawing/2014/main" id="{985B789D-7F4D-4D84-9D5D-4AEFF8F2738C}"/>
              </a:ext>
            </a:extLst>
          </p:cNvPr>
          <p:cNvSpPr txBox="1"/>
          <p:nvPr/>
        </p:nvSpPr>
        <p:spPr>
          <a:xfrm>
            <a:off x="695325" y="4572000"/>
            <a:ext cx="2286000" cy="369332"/>
          </a:xfrm>
          <a:prstGeom prst="rect">
            <a:avLst/>
          </a:prstGeom>
          <a:noFill/>
        </p:spPr>
        <p:txBody>
          <a:bodyPr wrap="square" rtlCol="0">
            <a:spAutoFit/>
          </a:bodyPr>
          <a:lstStyle/>
          <a:p>
            <a:r>
              <a:rPr kumimoji="1" lang="ja-JP" altLang="en-US" b="1" dirty="0">
                <a:solidFill>
                  <a:schemeClr val="accent6">
                    <a:lumMod val="75000"/>
                  </a:schemeClr>
                </a:solidFill>
              </a:rPr>
              <a:t>資源の生産力の指標</a:t>
            </a:r>
          </a:p>
        </p:txBody>
      </p:sp>
      <p:cxnSp>
        <p:nvCxnSpPr>
          <p:cNvPr id="8" name="直線矢印コネクタ 7">
            <a:extLst>
              <a:ext uri="{FF2B5EF4-FFF2-40B4-BE49-F238E27FC236}">
                <a16:creationId xmlns:a16="http://schemas.microsoft.com/office/drawing/2014/main" id="{E2F5B58F-0657-4876-B8C8-310A0568C1C8}"/>
              </a:ext>
            </a:extLst>
          </p:cNvPr>
          <p:cNvCxnSpPr>
            <a:cxnSpLocks/>
          </p:cNvCxnSpPr>
          <p:nvPr/>
        </p:nvCxnSpPr>
        <p:spPr>
          <a:xfrm>
            <a:off x="3097441" y="2219325"/>
            <a:ext cx="0" cy="1485900"/>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947F28C-49B6-4E5B-AD49-D32ECA668276}"/>
              </a:ext>
            </a:extLst>
          </p:cNvPr>
          <p:cNvSpPr txBox="1"/>
          <p:nvPr/>
        </p:nvSpPr>
        <p:spPr>
          <a:xfrm>
            <a:off x="3291990" y="2684574"/>
            <a:ext cx="2057396" cy="923330"/>
          </a:xfrm>
          <a:prstGeom prst="rect">
            <a:avLst/>
          </a:prstGeom>
          <a:noFill/>
        </p:spPr>
        <p:txBody>
          <a:bodyPr wrap="square" rtlCol="0">
            <a:spAutoFit/>
          </a:bodyPr>
          <a:lstStyle/>
          <a:p>
            <a:r>
              <a:rPr kumimoji="1" lang="ja-JP" altLang="en-US" b="1" dirty="0">
                <a:solidFill>
                  <a:srgbClr val="002060"/>
                </a:solidFill>
              </a:rPr>
              <a:t>資源の特徴によらず</a:t>
            </a:r>
            <a:r>
              <a:rPr kumimoji="1" lang="en-US" altLang="ja-JP" b="1" dirty="0">
                <a:solidFill>
                  <a:srgbClr val="002060"/>
                </a:solidFill>
              </a:rPr>
              <a:t>PGY</a:t>
            </a:r>
            <a:r>
              <a:rPr kumimoji="1" lang="ja-JP" altLang="en-US" b="1" dirty="0">
                <a:solidFill>
                  <a:srgbClr val="002060"/>
                </a:solidFill>
              </a:rPr>
              <a:t>が得られる資源サイズは広い</a:t>
            </a:r>
          </a:p>
        </p:txBody>
      </p:sp>
      <p:grpSp>
        <p:nvGrpSpPr>
          <p:cNvPr id="9" name="グループ化 8">
            <a:extLst>
              <a:ext uri="{FF2B5EF4-FFF2-40B4-BE49-F238E27FC236}">
                <a16:creationId xmlns:a16="http://schemas.microsoft.com/office/drawing/2014/main" id="{B8C228A1-AF13-403A-AEB0-12468AAB38A0}"/>
              </a:ext>
            </a:extLst>
          </p:cNvPr>
          <p:cNvGrpSpPr/>
          <p:nvPr/>
        </p:nvGrpSpPr>
        <p:grpSpPr>
          <a:xfrm>
            <a:off x="5879397" y="1362408"/>
            <a:ext cx="6123540" cy="5303451"/>
            <a:chOff x="5862463" y="1345474"/>
            <a:chExt cx="6123540" cy="5303451"/>
          </a:xfrm>
        </p:grpSpPr>
        <p:pic>
          <p:nvPicPr>
            <p:cNvPr id="14" name="図 13">
              <a:extLst>
                <a:ext uri="{FF2B5EF4-FFF2-40B4-BE49-F238E27FC236}">
                  <a16:creationId xmlns:a16="http://schemas.microsoft.com/office/drawing/2014/main" id="{F476A993-86AE-4F6A-9907-6CBEE5635736}"/>
                </a:ext>
              </a:extLst>
            </p:cNvPr>
            <p:cNvPicPr>
              <a:picLocks noChangeAspect="1"/>
            </p:cNvPicPr>
            <p:nvPr/>
          </p:nvPicPr>
          <p:blipFill>
            <a:blip r:embed="rId4"/>
            <a:stretch>
              <a:fillRect/>
            </a:stretch>
          </p:blipFill>
          <p:spPr>
            <a:xfrm>
              <a:off x="5862463" y="2080740"/>
              <a:ext cx="6123540" cy="3800475"/>
            </a:xfrm>
            <a:prstGeom prst="rect">
              <a:avLst/>
            </a:prstGeom>
          </p:spPr>
        </p:pic>
        <p:sp>
          <p:nvSpPr>
            <p:cNvPr id="15" name="テキスト ボックス 14">
              <a:extLst>
                <a:ext uri="{FF2B5EF4-FFF2-40B4-BE49-F238E27FC236}">
                  <a16:creationId xmlns:a16="http://schemas.microsoft.com/office/drawing/2014/main" id="{51F58F27-20E5-4C3E-BEA3-7A33AB59AE19}"/>
                </a:ext>
              </a:extLst>
            </p:cNvPr>
            <p:cNvSpPr txBox="1"/>
            <p:nvPr/>
          </p:nvSpPr>
          <p:spPr>
            <a:xfrm>
              <a:off x="7524750" y="4453827"/>
              <a:ext cx="932989" cy="369332"/>
            </a:xfrm>
            <a:prstGeom prst="rect">
              <a:avLst/>
            </a:prstGeom>
            <a:noFill/>
          </p:spPr>
          <p:txBody>
            <a:bodyPr wrap="square" rtlCol="0">
              <a:spAutoFit/>
            </a:bodyPr>
            <a:lstStyle/>
            <a:p>
              <a:r>
                <a:rPr kumimoji="1" lang="en-US" altLang="ja-JP" dirty="0"/>
                <a:t>F = 0.33</a:t>
              </a:r>
              <a:endParaRPr kumimoji="1" lang="ja-JP" altLang="en-US" dirty="0"/>
            </a:p>
          </p:txBody>
        </p:sp>
        <p:sp>
          <p:nvSpPr>
            <p:cNvPr id="16" name="テキスト ボックス 15">
              <a:extLst>
                <a:ext uri="{FF2B5EF4-FFF2-40B4-BE49-F238E27FC236}">
                  <a16:creationId xmlns:a16="http://schemas.microsoft.com/office/drawing/2014/main" id="{5A9469FA-B97B-4A94-A8E9-097D46DAF667}"/>
                </a:ext>
              </a:extLst>
            </p:cNvPr>
            <p:cNvSpPr txBox="1"/>
            <p:nvPr/>
          </p:nvSpPr>
          <p:spPr>
            <a:xfrm>
              <a:off x="8457739" y="3345417"/>
              <a:ext cx="932989" cy="369332"/>
            </a:xfrm>
            <a:prstGeom prst="rect">
              <a:avLst/>
            </a:prstGeom>
            <a:noFill/>
          </p:spPr>
          <p:txBody>
            <a:bodyPr wrap="square" rtlCol="0">
              <a:spAutoFit/>
            </a:bodyPr>
            <a:lstStyle/>
            <a:p>
              <a:r>
                <a:rPr kumimoji="1" lang="en-US" altLang="ja-JP" dirty="0"/>
                <a:t>F = 0.25</a:t>
              </a:r>
              <a:endParaRPr kumimoji="1" lang="ja-JP" altLang="en-US" dirty="0"/>
            </a:p>
          </p:txBody>
        </p:sp>
        <p:sp>
          <p:nvSpPr>
            <p:cNvPr id="17" name="テキスト ボックス 16">
              <a:extLst>
                <a:ext uri="{FF2B5EF4-FFF2-40B4-BE49-F238E27FC236}">
                  <a16:creationId xmlns:a16="http://schemas.microsoft.com/office/drawing/2014/main" id="{5B2387C8-A578-442E-A632-F179618F525E}"/>
                </a:ext>
              </a:extLst>
            </p:cNvPr>
            <p:cNvSpPr txBox="1"/>
            <p:nvPr/>
          </p:nvSpPr>
          <p:spPr>
            <a:xfrm>
              <a:off x="10519419" y="3905887"/>
              <a:ext cx="932989" cy="369332"/>
            </a:xfrm>
            <a:prstGeom prst="rect">
              <a:avLst/>
            </a:prstGeom>
            <a:noFill/>
          </p:spPr>
          <p:txBody>
            <a:bodyPr wrap="square" rtlCol="0">
              <a:spAutoFit/>
            </a:bodyPr>
            <a:lstStyle/>
            <a:p>
              <a:r>
                <a:rPr kumimoji="1" lang="en-US" altLang="ja-JP" dirty="0"/>
                <a:t>F = 0.12</a:t>
              </a:r>
              <a:endParaRPr kumimoji="1" lang="ja-JP" altLang="en-US" dirty="0"/>
            </a:p>
          </p:txBody>
        </p:sp>
        <p:sp>
          <p:nvSpPr>
            <p:cNvPr id="18" name="右中かっこ 17">
              <a:extLst>
                <a:ext uri="{FF2B5EF4-FFF2-40B4-BE49-F238E27FC236}">
                  <a16:creationId xmlns:a16="http://schemas.microsoft.com/office/drawing/2014/main" id="{BFD0903A-66C0-4BD5-A0CB-4AA96F51E028}"/>
                </a:ext>
              </a:extLst>
            </p:cNvPr>
            <p:cNvSpPr/>
            <p:nvPr/>
          </p:nvSpPr>
          <p:spPr>
            <a:xfrm rot="16200000">
              <a:off x="9162855" y="414563"/>
              <a:ext cx="581025" cy="3127456"/>
            </a:xfrm>
            <a:prstGeom prst="rightBrace">
              <a:avLst/>
            </a:prstGeom>
            <a:ln w="571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9" name="テキスト ボックス 18">
              <a:extLst>
                <a:ext uri="{FF2B5EF4-FFF2-40B4-BE49-F238E27FC236}">
                  <a16:creationId xmlns:a16="http://schemas.microsoft.com/office/drawing/2014/main" id="{EB844F6D-E805-4028-87C2-4B38B7E73104}"/>
                </a:ext>
              </a:extLst>
            </p:cNvPr>
            <p:cNvSpPr txBox="1"/>
            <p:nvPr/>
          </p:nvSpPr>
          <p:spPr>
            <a:xfrm>
              <a:off x="8568895" y="1345474"/>
              <a:ext cx="2067338" cy="461665"/>
            </a:xfrm>
            <a:prstGeom prst="rect">
              <a:avLst/>
            </a:prstGeom>
            <a:solidFill>
              <a:schemeClr val="bg1"/>
            </a:solidFill>
          </p:spPr>
          <p:txBody>
            <a:bodyPr wrap="square" rtlCol="0">
              <a:spAutoFit/>
            </a:bodyPr>
            <a:lstStyle/>
            <a:p>
              <a:r>
                <a:rPr kumimoji="1" lang="en-US" altLang="ja-JP" sz="2400" dirty="0"/>
                <a:t>90% PGY </a:t>
              </a:r>
              <a:r>
                <a:rPr kumimoji="1" lang="ja-JP" altLang="en-US" sz="2400" dirty="0"/>
                <a:t>範囲</a:t>
              </a:r>
            </a:p>
          </p:txBody>
        </p:sp>
        <p:sp>
          <p:nvSpPr>
            <p:cNvPr id="7" name="テキスト ボックス 6">
              <a:extLst>
                <a:ext uri="{FF2B5EF4-FFF2-40B4-BE49-F238E27FC236}">
                  <a16:creationId xmlns:a16="http://schemas.microsoft.com/office/drawing/2014/main" id="{210D89D3-3312-4C07-A95F-FEC825E966E0}"/>
                </a:ext>
              </a:extLst>
            </p:cNvPr>
            <p:cNvSpPr txBox="1"/>
            <p:nvPr/>
          </p:nvSpPr>
          <p:spPr>
            <a:xfrm>
              <a:off x="8876230" y="2348681"/>
              <a:ext cx="3109773" cy="738664"/>
            </a:xfrm>
            <a:prstGeom prst="rect">
              <a:avLst/>
            </a:prstGeom>
            <a:noFill/>
          </p:spPr>
          <p:txBody>
            <a:bodyPr wrap="square" rtlCol="0">
              <a:spAutoFit/>
            </a:bodyPr>
            <a:lstStyle/>
            <a:p>
              <a:r>
                <a:rPr lang="ja-JP" altLang="en-US" sz="1400" b="1" dirty="0">
                  <a:solidFill>
                    <a:srgbClr val="FF0000"/>
                  </a:solidFill>
                </a:rPr>
                <a:t>より小さいコストで</a:t>
              </a:r>
              <a:r>
                <a:rPr lang="en-GB" altLang="ja-JP" sz="1400" b="1" dirty="0">
                  <a:solidFill>
                    <a:srgbClr val="FF0000"/>
                  </a:solidFill>
                </a:rPr>
                <a:t>MSY</a:t>
              </a:r>
              <a:r>
                <a:rPr lang="ja-JP" altLang="en-US" sz="1400" b="1" dirty="0">
                  <a:solidFill>
                    <a:srgbClr val="FF0000"/>
                  </a:solidFill>
                </a:rPr>
                <a:t>とほぼ同じぐらいの漁獲量が得られる → </a:t>
              </a:r>
              <a:r>
                <a:rPr lang="en-GB" altLang="ja-JP" sz="1400" b="1" dirty="0">
                  <a:solidFill>
                    <a:srgbClr val="FF0000"/>
                  </a:solidFill>
                </a:rPr>
                <a:t>MEY</a:t>
              </a:r>
            </a:p>
            <a:p>
              <a:r>
                <a:rPr lang="ja-JP" altLang="en-US" sz="1400" b="1" dirty="0">
                  <a:solidFill>
                    <a:srgbClr val="FF0000"/>
                  </a:solidFill>
                </a:rPr>
                <a:t>生態系にも優しい</a:t>
              </a:r>
              <a:endParaRPr lang="en-GB" sz="1400" b="1" dirty="0">
                <a:solidFill>
                  <a:srgbClr val="FF0000"/>
                </a:solidFill>
              </a:endParaRPr>
            </a:p>
          </p:txBody>
        </p:sp>
        <p:cxnSp>
          <p:nvCxnSpPr>
            <p:cNvPr id="10" name="直線矢印コネクタ 9">
              <a:extLst>
                <a:ext uri="{FF2B5EF4-FFF2-40B4-BE49-F238E27FC236}">
                  <a16:creationId xmlns:a16="http://schemas.microsoft.com/office/drawing/2014/main" id="{E054A0BE-B199-434C-A8AF-A0472516AA4D}"/>
                </a:ext>
              </a:extLst>
            </p:cNvPr>
            <p:cNvCxnSpPr/>
            <p:nvPr/>
          </p:nvCxnSpPr>
          <p:spPr>
            <a:xfrm flipV="1">
              <a:off x="11017096" y="5477256"/>
              <a:ext cx="0" cy="52533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A6F466ED-C5C5-4C11-8B94-5081942DD428}"/>
                </a:ext>
              </a:extLst>
            </p:cNvPr>
            <p:cNvSpPr txBox="1"/>
            <p:nvPr/>
          </p:nvSpPr>
          <p:spPr>
            <a:xfrm>
              <a:off x="9509760" y="6002594"/>
              <a:ext cx="2271179" cy="646331"/>
            </a:xfrm>
            <a:prstGeom prst="rect">
              <a:avLst/>
            </a:prstGeom>
            <a:noFill/>
          </p:spPr>
          <p:txBody>
            <a:bodyPr wrap="square" rtlCol="0">
              <a:spAutoFit/>
            </a:bodyPr>
            <a:lstStyle/>
            <a:p>
              <a:r>
                <a:rPr lang="ja-JP" altLang="en-US" b="1" dirty="0"/>
                <a:t>努力量は半分なのに，ロスは</a:t>
              </a:r>
              <a:r>
                <a:rPr lang="en-GB" altLang="ja-JP" b="1" dirty="0"/>
                <a:t>10%</a:t>
              </a:r>
              <a:r>
                <a:rPr lang="ja-JP" altLang="en-US" b="1" dirty="0"/>
                <a:t>だけ</a:t>
              </a:r>
              <a:endParaRPr lang="en-GB" b="1" dirty="0"/>
            </a:p>
          </p:txBody>
        </p:sp>
      </p:grpSp>
      <p:sp>
        <p:nvSpPr>
          <p:cNvPr id="20" name="テキスト ボックス 19">
            <a:extLst>
              <a:ext uri="{FF2B5EF4-FFF2-40B4-BE49-F238E27FC236}">
                <a16:creationId xmlns:a16="http://schemas.microsoft.com/office/drawing/2014/main" id="{D35433BA-37C8-4981-8986-59110608F9F7}"/>
              </a:ext>
            </a:extLst>
          </p:cNvPr>
          <p:cNvSpPr txBox="1"/>
          <p:nvPr/>
        </p:nvSpPr>
        <p:spPr>
          <a:xfrm>
            <a:off x="806232" y="5998553"/>
            <a:ext cx="5056231" cy="369332"/>
          </a:xfrm>
          <a:prstGeom prst="rect">
            <a:avLst/>
          </a:prstGeom>
          <a:noFill/>
        </p:spPr>
        <p:txBody>
          <a:bodyPr wrap="square" rtlCol="0">
            <a:spAutoFit/>
          </a:bodyPr>
          <a:lstStyle/>
          <a:p>
            <a:r>
              <a:rPr lang="en-GB" altLang="ja-JP" b="1" dirty="0">
                <a:solidFill>
                  <a:srgbClr val="FF0000"/>
                </a:solidFill>
              </a:rPr>
              <a:t>steepness</a:t>
            </a:r>
            <a:r>
              <a:rPr lang="ja-JP" altLang="en-US" b="1" dirty="0">
                <a:solidFill>
                  <a:srgbClr val="FF0000"/>
                </a:solidFill>
              </a:rPr>
              <a:t>（</a:t>
            </a:r>
            <a:r>
              <a:rPr lang="en-GB" altLang="ja-JP" b="1" dirty="0">
                <a:solidFill>
                  <a:srgbClr val="FF0000"/>
                </a:solidFill>
              </a:rPr>
              <a:t>h</a:t>
            </a:r>
            <a:r>
              <a:rPr lang="ja-JP" altLang="en-US" b="1" dirty="0">
                <a:solidFill>
                  <a:srgbClr val="FF0000"/>
                </a:solidFill>
              </a:rPr>
              <a:t>）：増加率の指標．通常 </a:t>
            </a:r>
            <a:r>
              <a:rPr lang="en-GB" b="1" dirty="0">
                <a:solidFill>
                  <a:srgbClr val="FF0000"/>
                </a:solidFill>
              </a:rPr>
              <a:t>h = 0.2 ~ 1</a:t>
            </a:r>
          </a:p>
        </p:txBody>
      </p:sp>
    </p:spTree>
    <p:extLst>
      <p:ext uri="{BB962C8B-B14F-4D97-AF65-F5344CB8AC3E}">
        <p14:creationId xmlns:p14="http://schemas.microsoft.com/office/powerpoint/2010/main" val="213806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AD1B15-1CF0-4A5C-A317-301237F21453}"/>
              </a:ext>
            </a:extLst>
          </p:cNvPr>
          <p:cNvSpPr>
            <a:spLocks noGrp="1"/>
          </p:cNvSpPr>
          <p:nvPr>
            <p:ph type="title"/>
          </p:nvPr>
        </p:nvSpPr>
        <p:spPr/>
        <p:txBody>
          <a:bodyPr/>
          <a:lstStyle/>
          <a:p>
            <a:endParaRPr lang="en-GB"/>
          </a:p>
        </p:txBody>
      </p:sp>
      <p:sp>
        <p:nvSpPr>
          <p:cNvPr id="3" name="コンテンツ プレースホルダー 2">
            <a:extLst>
              <a:ext uri="{FF2B5EF4-FFF2-40B4-BE49-F238E27FC236}">
                <a16:creationId xmlns:a16="http://schemas.microsoft.com/office/drawing/2014/main" id="{7303D567-3CF6-439E-8F2C-7BFB99E5F063}"/>
              </a:ext>
            </a:extLst>
          </p:cNvPr>
          <p:cNvSpPr>
            <a:spLocks noGrp="1"/>
          </p:cNvSpPr>
          <p:nvPr>
            <p:ph idx="1"/>
          </p:nvPr>
        </p:nvSpPr>
        <p:spPr/>
        <p:txBody>
          <a:bodyPr/>
          <a:lstStyle/>
          <a:p>
            <a:endParaRPr lang="en-GB"/>
          </a:p>
        </p:txBody>
      </p:sp>
      <p:pic>
        <p:nvPicPr>
          <p:cNvPr id="4" name="図 3">
            <a:extLst>
              <a:ext uri="{FF2B5EF4-FFF2-40B4-BE49-F238E27FC236}">
                <a16:creationId xmlns:a16="http://schemas.microsoft.com/office/drawing/2014/main" id="{BD5DBC11-8660-4EA7-ADA5-ADBE9F01C3EF}"/>
              </a:ext>
            </a:extLst>
          </p:cNvPr>
          <p:cNvPicPr>
            <a:picLocks noChangeAspect="1"/>
          </p:cNvPicPr>
          <p:nvPr/>
        </p:nvPicPr>
        <p:blipFill>
          <a:blip r:embed="rId2"/>
          <a:stretch>
            <a:fillRect/>
          </a:stretch>
        </p:blipFill>
        <p:spPr>
          <a:xfrm>
            <a:off x="340894" y="0"/>
            <a:ext cx="11510211" cy="6858000"/>
          </a:xfrm>
          <a:prstGeom prst="rect">
            <a:avLst/>
          </a:prstGeom>
        </p:spPr>
      </p:pic>
    </p:spTree>
    <p:extLst>
      <p:ext uri="{BB962C8B-B14F-4D97-AF65-F5344CB8AC3E}">
        <p14:creationId xmlns:p14="http://schemas.microsoft.com/office/powerpoint/2010/main" val="1397823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66418-C2C7-4D77-B1D1-1DF73A5B6231}"/>
              </a:ext>
            </a:extLst>
          </p:cNvPr>
          <p:cNvSpPr>
            <a:spLocks noGrp="1"/>
          </p:cNvSpPr>
          <p:nvPr>
            <p:ph type="title"/>
          </p:nvPr>
        </p:nvSpPr>
        <p:spPr/>
        <p:txBody>
          <a:bodyPr/>
          <a:lstStyle/>
          <a:p>
            <a:r>
              <a:rPr lang="ja-JP" altLang="en-US" dirty="0"/>
              <a:t>アメリカの資源評価</a:t>
            </a:r>
            <a:endParaRPr lang="en-GB" dirty="0"/>
          </a:p>
        </p:txBody>
      </p:sp>
      <p:sp>
        <p:nvSpPr>
          <p:cNvPr id="3" name="コンテンツ プレースホルダー 2">
            <a:extLst>
              <a:ext uri="{FF2B5EF4-FFF2-40B4-BE49-F238E27FC236}">
                <a16:creationId xmlns:a16="http://schemas.microsoft.com/office/drawing/2014/main" id="{5BDD8886-7CA9-404A-9ACD-B60A0EAA89F4}"/>
              </a:ext>
            </a:extLst>
          </p:cNvPr>
          <p:cNvSpPr>
            <a:spLocks noGrp="1"/>
          </p:cNvSpPr>
          <p:nvPr>
            <p:ph idx="1"/>
          </p:nvPr>
        </p:nvSpPr>
        <p:spPr>
          <a:xfrm>
            <a:off x="609600" y="1817158"/>
            <a:ext cx="11049000" cy="4351338"/>
          </a:xfrm>
        </p:spPr>
        <p:txBody>
          <a:bodyPr>
            <a:normAutofit/>
          </a:bodyPr>
          <a:lstStyle/>
          <a:p>
            <a:pPr marL="0" indent="0">
              <a:buNone/>
            </a:pPr>
            <a:r>
              <a:rPr lang="en-GB" dirty="0"/>
              <a:t>B</a:t>
            </a:r>
            <a:r>
              <a:rPr lang="en-GB" baseline="-25000" dirty="0"/>
              <a:t>0</a:t>
            </a:r>
            <a:r>
              <a:rPr lang="ja-JP" altLang="en-US" dirty="0"/>
              <a:t>（漁獲がないときの資源量）は，増加率の推定に対して頑健</a:t>
            </a:r>
            <a:endParaRPr lang="en-GB" altLang="ja-JP" dirty="0"/>
          </a:p>
          <a:p>
            <a:pPr marL="0" indent="0">
              <a:buNone/>
            </a:pPr>
            <a:r>
              <a:rPr lang="ja-JP" altLang="en-US" dirty="0"/>
              <a:t>増加率の広い範囲でほぼ</a:t>
            </a:r>
            <a:r>
              <a:rPr lang="en-GB" altLang="ja-JP" dirty="0"/>
              <a:t>MSY</a:t>
            </a:r>
            <a:r>
              <a:rPr lang="ja-JP" altLang="en-US" dirty="0"/>
              <a:t>を与えることが可能な</a:t>
            </a:r>
            <a:r>
              <a:rPr lang="en-GB" altLang="ja-JP" dirty="0"/>
              <a:t>B</a:t>
            </a:r>
            <a:r>
              <a:rPr lang="en-GB" altLang="ja-JP" baseline="-25000" dirty="0"/>
              <a:t>0</a:t>
            </a:r>
            <a:r>
              <a:rPr lang="ja-JP" altLang="en-US" dirty="0"/>
              <a:t>の割合を</a:t>
            </a:r>
            <a:r>
              <a:rPr lang="en-GB" altLang="ja-JP" dirty="0"/>
              <a:t>B</a:t>
            </a:r>
            <a:r>
              <a:rPr lang="en-GB" altLang="ja-JP" baseline="-25000" dirty="0"/>
              <a:t>MSY</a:t>
            </a:r>
            <a:r>
              <a:rPr lang="ja-JP" altLang="en-US" dirty="0"/>
              <a:t>の代用値としよう</a:t>
            </a:r>
            <a:endParaRPr lang="en-GB" altLang="ja-JP" dirty="0"/>
          </a:p>
          <a:p>
            <a:pPr marL="0" indent="0">
              <a:buNone/>
            </a:pPr>
            <a:endParaRPr lang="en-GB" dirty="0"/>
          </a:p>
          <a:p>
            <a:pPr marL="0" indent="0">
              <a:buNone/>
            </a:pPr>
            <a:r>
              <a:rPr lang="en-GB" dirty="0"/>
              <a:t>B</a:t>
            </a:r>
            <a:r>
              <a:rPr lang="en-GB" baseline="-25000" dirty="0"/>
              <a:t>MSY</a:t>
            </a:r>
            <a:r>
              <a:rPr lang="en-GB" dirty="0"/>
              <a:t> </a:t>
            </a:r>
            <a:r>
              <a:rPr lang="ja-JP" altLang="en-US" dirty="0"/>
              <a:t>～ </a:t>
            </a:r>
            <a:r>
              <a:rPr lang="en-GB" altLang="ja-JP" dirty="0"/>
              <a:t>0.35 – 0.40 B</a:t>
            </a:r>
            <a:r>
              <a:rPr lang="en-GB" altLang="ja-JP" baseline="-25000" dirty="0"/>
              <a:t>0</a:t>
            </a:r>
          </a:p>
          <a:p>
            <a:pPr marL="0" indent="0">
              <a:buNone/>
            </a:pPr>
            <a:r>
              <a:rPr lang="en-GB" dirty="0"/>
              <a:t>B</a:t>
            </a:r>
            <a:r>
              <a:rPr lang="en-GB" baseline="-25000" dirty="0"/>
              <a:t>MEY</a:t>
            </a:r>
            <a:r>
              <a:rPr lang="en-GB" dirty="0"/>
              <a:t> </a:t>
            </a:r>
            <a:r>
              <a:rPr lang="ja-JP" altLang="en-US" dirty="0"/>
              <a:t>～ </a:t>
            </a:r>
            <a:r>
              <a:rPr lang="en-GB" altLang="ja-JP" dirty="0"/>
              <a:t>0.50 – 0.60 B</a:t>
            </a:r>
            <a:r>
              <a:rPr lang="en-GB" altLang="ja-JP" baseline="-25000" dirty="0"/>
              <a:t>0</a:t>
            </a:r>
          </a:p>
          <a:p>
            <a:pPr marL="0" indent="0">
              <a:buNone/>
            </a:pPr>
            <a:r>
              <a:rPr lang="ja-JP" altLang="en-US" dirty="0"/>
              <a:t>（</a:t>
            </a:r>
            <a:r>
              <a:rPr lang="en-GB" dirty="0"/>
              <a:t>MEY: </a:t>
            </a:r>
            <a:r>
              <a:rPr lang="ja-JP" altLang="en-US" dirty="0"/>
              <a:t>経済的に最適な水準）</a:t>
            </a:r>
            <a:endParaRPr lang="en-GB" dirty="0"/>
          </a:p>
          <a:p>
            <a:pPr marL="0" indent="0">
              <a:buNone/>
            </a:pPr>
            <a:r>
              <a:rPr lang="ja-JP" altLang="en-US" dirty="0"/>
              <a:t>多くの資源で</a:t>
            </a:r>
            <a:r>
              <a:rPr lang="en-GB" altLang="ja-JP" dirty="0"/>
              <a:t>0.1 – 0.2 B</a:t>
            </a:r>
            <a:r>
              <a:rPr lang="en-GB" altLang="ja-JP" baseline="-25000" dirty="0"/>
              <a:t>0</a:t>
            </a:r>
            <a:r>
              <a:rPr lang="ja-JP" altLang="en-US" dirty="0"/>
              <a:t>は危険水準</a:t>
            </a:r>
            <a:endParaRPr lang="en-GB" dirty="0"/>
          </a:p>
          <a:p>
            <a:pPr marL="0" indent="0">
              <a:buNone/>
            </a:pPr>
            <a:endParaRPr lang="en-GB" dirty="0"/>
          </a:p>
        </p:txBody>
      </p:sp>
      <p:grpSp>
        <p:nvGrpSpPr>
          <p:cNvPr id="5" name="グループ化 4">
            <a:extLst>
              <a:ext uri="{FF2B5EF4-FFF2-40B4-BE49-F238E27FC236}">
                <a16:creationId xmlns:a16="http://schemas.microsoft.com/office/drawing/2014/main" id="{07836547-FA7D-4696-98CD-B81281A53C8B}"/>
              </a:ext>
            </a:extLst>
          </p:cNvPr>
          <p:cNvGrpSpPr/>
          <p:nvPr/>
        </p:nvGrpSpPr>
        <p:grpSpPr>
          <a:xfrm>
            <a:off x="7289800" y="2538131"/>
            <a:ext cx="4064000" cy="3954744"/>
            <a:chOff x="3058885" y="1027906"/>
            <a:chExt cx="5562198" cy="5322905"/>
          </a:xfrm>
        </p:grpSpPr>
        <p:pic>
          <p:nvPicPr>
            <p:cNvPr id="6" name="図 5">
              <a:extLst>
                <a:ext uri="{FF2B5EF4-FFF2-40B4-BE49-F238E27FC236}">
                  <a16:creationId xmlns:a16="http://schemas.microsoft.com/office/drawing/2014/main" id="{4AF9BB11-F14A-4380-8318-1EFE43C1E36D}"/>
                </a:ext>
              </a:extLst>
            </p:cNvPr>
            <p:cNvPicPr>
              <a:picLocks noChangeAspect="1"/>
            </p:cNvPicPr>
            <p:nvPr/>
          </p:nvPicPr>
          <p:blipFill>
            <a:blip r:embed="rId2"/>
            <a:stretch>
              <a:fillRect/>
            </a:stretch>
          </p:blipFill>
          <p:spPr>
            <a:xfrm>
              <a:off x="3058885" y="1027906"/>
              <a:ext cx="5397546" cy="5322905"/>
            </a:xfrm>
            <a:prstGeom prst="rect">
              <a:avLst/>
            </a:prstGeom>
          </p:spPr>
        </p:pic>
        <p:cxnSp>
          <p:nvCxnSpPr>
            <p:cNvPr id="7" name="直線矢印コネクタ 6">
              <a:extLst>
                <a:ext uri="{FF2B5EF4-FFF2-40B4-BE49-F238E27FC236}">
                  <a16:creationId xmlns:a16="http://schemas.microsoft.com/office/drawing/2014/main" id="{B84A0D14-4DDB-4C4B-87D9-EA466CE3D535}"/>
                </a:ext>
              </a:extLst>
            </p:cNvPr>
            <p:cNvCxnSpPr/>
            <p:nvPr/>
          </p:nvCxnSpPr>
          <p:spPr>
            <a:xfrm>
              <a:off x="6389914" y="2024743"/>
              <a:ext cx="76200" cy="2177143"/>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C919E507-6530-40B5-985A-0859FD5EEDEC}"/>
                </a:ext>
              </a:extLst>
            </p:cNvPr>
            <p:cNvCxnSpPr/>
            <p:nvPr/>
          </p:nvCxnSpPr>
          <p:spPr>
            <a:xfrm flipH="1" flipV="1">
              <a:off x="4800600" y="3004457"/>
              <a:ext cx="10886" cy="1436914"/>
            </a:xfrm>
            <a:prstGeom prst="straightConnector1">
              <a:avLst/>
            </a:prstGeom>
            <a:ln w="762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C6D4AF6-20BE-4B53-B0D4-102B10851842}"/>
                </a:ext>
              </a:extLst>
            </p:cNvPr>
            <p:cNvSpPr txBox="1"/>
            <p:nvPr/>
          </p:nvSpPr>
          <p:spPr>
            <a:xfrm>
              <a:off x="4256314" y="4452258"/>
              <a:ext cx="1328057" cy="621380"/>
            </a:xfrm>
            <a:prstGeom prst="rect">
              <a:avLst/>
            </a:prstGeom>
            <a:noFill/>
          </p:spPr>
          <p:txBody>
            <a:bodyPr wrap="square" rtlCol="0">
              <a:spAutoFit/>
            </a:bodyPr>
            <a:lstStyle/>
            <a:p>
              <a:r>
                <a:rPr kumimoji="1" lang="en-US" altLang="ja-JP" sz="1200" dirty="0"/>
                <a:t>Bionomic</a:t>
              </a:r>
            </a:p>
            <a:p>
              <a:r>
                <a:rPr lang="en-US" altLang="ja-JP" sz="1200" dirty="0"/>
                <a:t>Equilibrium</a:t>
              </a:r>
              <a:endParaRPr kumimoji="1" lang="ja-JP" altLang="en-US" sz="1200" dirty="0"/>
            </a:p>
          </p:txBody>
        </p:sp>
        <p:sp>
          <p:nvSpPr>
            <p:cNvPr id="10" name="テキスト ボックス 9">
              <a:extLst>
                <a:ext uri="{FF2B5EF4-FFF2-40B4-BE49-F238E27FC236}">
                  <a16:creationId xmlns:a16="http://schemas.microsoft.com/office/drawing/2014/main" id="{B05DE78F-0D7F-45C0-AA5A-87A26023DB28}"/>
                </a:ext>
              </a:extLst>
            </p:cNvPr>
            <p:cNvSpPr txBox="1"/>
            <p:nvPr/>
          </p:nvSpPr>
          <p:spPr>
            <a:xfrm>
              <a:off x="6248399" y="5110639"/>
              <a:ext cx="783770" cy="455678"/>
            </a:xfrm>
            <a:prstGeom prst="rect">
              <a:avLst/>
            </a:prstGeom>
            <a:noFill/>
          </p:spPr>
          <p:txBody>
            <a:bodyPr wrap="square" rtlCol="0">
              <a:spAutoFit/>
            </a:bodyPr>
            <a:lstStyle/>
            <a:p>
              <a:r>
                <a:rPr kumimoji="1" lang="en-US" altLang="ja-JP" sz="1600" dirty="0">
                  <a:solidFill>
                    <a:srgbClr val="FF0000"/>
                  </a:solidFill>
                </a:rPr>
                <a:t>B</a:t>
              </a:r>
              <a:r>
                <a:rPr kumimoji="1" lang="en-US" altLang="ja-JP" sz="1600" baseline="-25000" dirty="0">
                  <a:solidFill>
                    <a:srgbClr val="FF0000"/>
                  </a:solidFill>
                </a:rPr>
                <a:t>MEY</a:t>
              </a:r>
              <a:endParaRPr kumimoji="1" lang="ja-JP" altLang="en-US" sz="1600" baseline="-25000" dirty="0">
                <a:solidFill>
                  <a:srgbClr val="FF0000"/>
                </a:solidFill>
              </a:endParaRPr>
            </a:p>
          </p:txBody>
        </p:sp>
        <p:cxnSp>
          <p:nvCxnSpPr>
            <p:cNvPr id="11" name="直線矢印コネクタ 10">
              <a:extLst>
                <a:ext uri="{FF2B5EF4-FFF2-40B4-BE49-F238E27FC236}">
                  <a16:creationId xmlns:a16="http://schemas.microsoft.com/office/drawing/2014/main" id="{F6419E62-4F0C-46D4-B093-83EEF92B4B57}"/>
                </a:ext>
              </a:extLst>
            </p:cNvPr>
            <p:cNvCxnSpPr/>
            <p:nvPr/>
          </p:nvCxnSpPr>
          <p:spPr>
            <a:xfrm flipH="1" flipV="1">
              <a:off x="6455228" y="4282365"/>
              <a:ext cx="10886" cy="828274"/>
            </a:xfrm>
            <a:prstGeom prst="straightConnector1">
              <a:avLst/>
            </a:prstGeom>
            <a:ln w="762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6E5980E9-FFF1-4BE3-8FE6-00659D555355}"/>
                </a:ext>
              </a:extLst>
            </p:cNvPr>
            <p:cNvSpPr txBox="1"/>
            <p:nvPr/>
          </p:nvSpPr>
          <p:spPr>
            <a:xfrm>
              <a:off x="3932729" y="1947467"/>
              <a:ext cx="1181437" cy="414254"/>
            </a:xfrm>
            <a:prstGeom prst="rect">
              <a:avLst/>
            </a:prstGeom>
            <a:noFill/>
          </p:spPr>
          <p:txBody>
            <a:bodyPr wrap="square" rtlCol="0">
              <a:spAutoFit/>
            </a:bodyPr>
            <a:lstStyle/>
            <a:p>
              <a:r>
                <a:rPr lang="ja-JP" altLang="en-US" sz="1400" dirty="0"/>
                <a:t>コスト</a:t>
              </a:r>
              <a:endParaRPr lang="en-GB" sz="1400" dirty="0"/>
            </a:p>
          </p:txBody>
        </p:sp>
        <p:sp>
          <p:nvSpPr>
            <p:cNvPr id="13" name="テキスト ボックス 12">
              <a:extLst>
                <a:ext uri="{FF2B5EF4-FFF2-40B4-BE49-F238E27FC236}">
                  <a16:creationId xmlns:a16="http://schemas.microsoft.com/office/drawing/2014/main" id="{79B2E833-B68A-455A-B4B0-EEBC975B36EB}"/>
                </a:ext>
              </a:extLst>
            </p:cNvPr>
            <p:cNvSpPr txBox="1"/>
            <p:nvPr/>
          </p:nvSpPr>
          <p:spPr>
            <a:xfrm>
              <a:off x="6870139" y="2241494"/>
              <a:ext cx="1750944" cy="414254"/>
            </a:xfrm>
            <a:prstGeom prst="rect">
              <a:avLst/>
            </a:prstGeom>
            <a:noFill/>
          </p:spPr>
          <p:txBody>
            <a:bodyPr wrap="square" rtlCol="0">
              <a:spAutoFit/>
            </a:bodyPr>
            <a:lstStyle/>
            <a:p>
              <a:r>
                <a:rPr lang="ja-JP" altLang="en-US" sz="1400" dirty="0"/>
                <a:t>ビネフィット</a:t>
              </a:r>
              <a:endParaRPr lang="en-GB" sz="1400" dirty="0"/>
            </a:p>
          </p:txBody>
        </p:sp>
      </p:grpSp>
      <p:sp>
        <p:nvSpPr>
          <p:cNvPr id="4" name="スライド番号プレースホルダー 3">
            <a:extLst>
              <a:ext uri="{FF2B5EF4-FFF2-40B4-BE49-F238E27FC236}">
                <a16:creationId xmlns:a16="http://schemas.microsoft.com/office/drawing/2014/main" id="{BDD7180F-FBD3-44B6-9E75-084ADAB2FC72}"/>
              </a:ext>
            </a:extLst>
          </p:cNvPr>
          <p:cNvSpPr>
            <a:spLocks noGrp="1"/>
          </p:cNvSpPr>
          <p:nvPr>
            <p:ph type="sldNum" sz="quarter" idx="12"/>
          </p:nvPr>
        </p:nvSpPr>
        <p:spPr/>
        <p:txBody>
          <a:bodyPr/>
          <a:lstStyle/>
          <a:p>
            <a:fld id="{CC54396B-8CFF-4EB8-93E3-8BDA42761FB0}" type="slidenum">
              <a:rPr lang="en-GB" smtClean="0"/>
              <a:t>18</a:t>
            </a:fld>
            <a:endParaRPr lang="en-GB"/>
          </a:p>
        </p:txBody>
      </p:sp>
    </p:spTree>
    <p:extLst>
      <p:ext uri="{BB962C8B-B14F-4D97-AF65-F5344CB8AC3E}">
        <p14:creationId xmlns:p14="http://schemas.microsoft.com/office/powerpoint/2010/main" val="4084521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BACEC-5E8F-4BA5-948B-F31FD16912AD}"/>
              </a:ext>
            </a:extLst>
          </p:cNvPr>
          <p:cNvSpPr>
            <a:spLocks noGrp="1"/>
          </p:cNvSpPr>
          <p:nvPr>
            <p:ph type="title"/>
          </p:nvPr>
        </p:nvSpPr>
        <p:spPr/>
        <p:txBody>
          <a:bodyPr/>
          <a:lstStyle/>
          <a:p>
            <a:r>
              <a:rPr lang="ja-JP" altLang="en-US" dirty="0"/>
              <a:t>密度依存やレジームシフトに関する</a:t>
            </a:r>
            <a:br>
              <a:rPr lang="en-GB" altLang="ja-JP" dirty="0"/>
            </a:br>
            <a:r>
              <a:rPr lang="ja-JP" altLang="en-US" dirty="0"/>
              <a:t>既存の研究</a:t>
            </a:r>
            <a:endParaRPr lang="en-GB" dirty="0"/>
          </a:p>
        </p:txBody>
      </p:sp>
      <p:sp>
        <p:nvSpPr>
          <p:cNvPr id="3" name="コンテンツ プレースホルダー 2">
            <a:extLst>
              <a:ext uri="{FF2B5EF4-FFF2-40B4-BE49-F238E27FC236}">
                <a16:creationId xmlns:a16="http://schemas.microsoft.com/office/drawing/2014/main" id="{DC881BFF-3148-4644-87FA-9914D2183DC9}"/>
              </a:ext>
            </a:extLst>
          </p:cNvPr>
          <p:cNvSpPr>
            <a:spLocks noGrp="1"/>
          </p:cNvSpPr>
          <p:nvPr>
            <p:ph idx="1"/>
          </p:nvPr>
        </p:nvSpPr>
        <p:spPr>
          <a:xfrm>
            <a:off x="377371" y="1582057"/>
            <a:ext cx="11393715" cy="5094514"/>
          </a:xfrm>
        </p:spPr>
        <p:txBody>
          <a:bodyPr>
            <a:normAutofit fontScale="92500" lnSpcReduction="10000"/>
          </a:bodyPr>
          <a:lstStyle/>
          <a:p>
            <a:pPr>
              <a:lnSpc>
                <a:spcPct val="120000"/>
              </a:lnSpc>
            </a:pPr>
            <a:r>
              <a:rPr lang="en-GB" dirty="0">
                <a:solidFill>
                  <a:srgbClr val="0070C0"/>
                </a:solidFill>
              </a:rPr>
              <a:t>Myers (1998)</a:t>
            </a:r>
          </a:p>
          <a:p>
            <a:pPr marL="0" indent="0">
              <a:lnSpc>
                <a:spcPct val="120000"/>
              </a:lnSpc>
              <a:buNone/>
            </a:pPr>
            <a:r>
              <a:rPr lang="ja-JP" altLang="en-US" dirty="0"/>
              <a:t>環境と加入の相関を（資源評価に）使用することがめったにないことは，それが資源評価に有用ではないという明らかな証拠である．環境変数が重要だとしても，それが漁業管理の鍵であるということにはならない</a:t>
            </a:r>
            <a:endParaRPr lang="en-GB" dirty="0">
              <a:solidFill>
                <a:schemeClr val="accent1"/>
              </a:solidFill>
            </a:endParaRPr>
          </a:p>
          <a:p>
            <a:r>
              <a:rPr lang="en-GB" dirty="0">
                <a:solidFill>
                  <a:schemeClr val="accent1"/>
                </a:solidFill>
              </a:rPr>
              <a:t>Brook and Bradshaw (2006) Ecology 87: 1445–1451.</a:t>
            </a:r>
          </a:p>
          <a:p>
            <a:pPr marL="0" indent="0">
              <a:buNone/>
            </a:pPr>
            <a:r>
              <a:rPr lang="ja-JP" altLang="en-US" dirty="0"/>
              <a:t>密度依存は様々な種で普遍的に見られる</a:t>
            </a:r>
            <a:endParaRPr lang="en-GB" dirty="0"/>
          </a:p>
          <a:p>
            <a:r>
              <a:rPr lang="en-GB" dirty="0" err="1">
                <a:solidFill>
                  <a:schemeClr val="accent1"/>
                </a:solidFill>
              </a:rPr>
              <a:t>Verte</a:t>
            </a:r>
            <a:r>
              <a:rPr lang="en-GB" dirty="0">
                <a:solidFill>
                  <a:schemeClr val="accent1"/>
                </a:solidFill>
              </a:rPr>
              <a:t>-Pre et al. (2013)</a:t>
            </a:r>
            <a:r>
              <a:rPr lang="ja-JP" altLang="en-US" dirty="0">
                <a:solidFill>
                  <a:schemeClr val="accent1"/>
                </a:solidFill>
              </a:rPr>
              <a:t> </a:t>
            </a:r>
            <a:r>
              <a:rPr lang="en-GB" altLang="ja-JP" dirty="0">
                <a:solidFill>
                  <a:schemeClr val="accent1"/>
                </a:solidFill>
              </a:rPr>
              <a:t>PNAS</a:t>
            </a:r>
            <a:r>
              <a:rPr lang="ja-JP" altLang="en-US" dirty="0">
                <a:solidFill>
                  <a:schemeClr val="accent1"/>
                </a:solidFill>
              </a:rPr>
              <a:t> </a:t>
            </a:r>
            <a:r>
              <a:rPr lang="en-GB" altLang="ja-JP" dirty="0">
                <a:solidFill>
                  <a:schemeClr val="accent1"/>
                </a:solidFill>
              </a:rPr>
              <a:t>110: 1779–1784. </a:t>
            </a:r>
            <a:r>
              <a:rPr lang="ja-JP" altLang="en-US" dirty="0">
                <a:solidFill>
                  <a:schemeClr val="accent1"/>
                </a:solidFill>
              </a:rPr>
              <a:t> </a:t>
            </a:r>
            <a:endParaRPr lang="en-GB" dirty="0">
              <a:solidFill>
                <a:schemeClr val="accent1"/>
              </a:solidFill>
            </a:endParaRPr>
          </a:p>
          <a:p>
            <a:pPr marL="0" indent="0">
              <a:buNone/>
            </a:pPr>
            <a:r>
              <a:rPr lang="ja-JP" altLang="en-US" dirty="0"/>
              <a:t>増加率のレジームシフトは観測されたが，それと海洋のレジームシフトの間に相関はなかった</a:t>
            </a:r>
            <a:endParaRPr lang="en-GB" altLang="ja-JP" dirty="0"/>
          </a:p>
          <a:p>
            <a:r>
              <a:rPr lang="en-GB" dirty="0">
                <a:solidFill>
                  <a:schemeClr val="accent1"/>
                </a:solidFill>
              </a:rPr>
              <a:t>Punt et al. (2014) ICES J. 71: 2208–2220.</a:t>
            </a:r>
          </a:p>
          <a:p>
            <a:pPr marL="0" indent="0">
              <a:buNone/>
            </a:pPr>
            <a:r>
              <a:rPr lang="ja-JP" altLang="en-US" dirty="0"/>
              <a:t>環境要因を管理方式に含んでも管理目標を達成する性能は改善しない</a:t>
            </a:r>
            <a:endParaRPr lang="en-GB" altLang="ja-JP" dirty="0"/>
          </a:p>
        </p:txBody>
      </p:sp>
    </p:spTree>
    <p:extLst>
      <p:ext uri="{BB962C8B-B14F-4D97-AF65-F5344CB8AC3E}">
        <p14:creationId xmlns:p14="http://schemas.microsoft.com/office/powerpoint/2010/main" val="260778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F059F7-72A6-47C0-83E2-5A69DE528C15}"/>
              </a:ext>
            </a:extLst>
          </p:cNvPr>
          <p:cNvSpPr>
            <a:spLocks noGrp="1"/>
          </p:cNvSpPr>
          <p:nvPr>
            <p:ph type="title"/>
          </p:nvPr>
        </p:nvSpPr>
        <p:spPr/>
        <p:txBody>
          <a:bodyPr/>
          <a:lstStyle/>
          <a:p>
            <a:r>
              <a:rPr lang="ja-JP" altLang="en-US" dirty="0"/>
              <a:t>持続可能な開発目標</a:t>
            </a:r>
            <a:endParaRPr lang="en-GB" dirty="0"/>
          </a:p>
        </p:txBody>
      </p:sp>
      <p:sp>
        <p:nvSpPr>
          <p:cNvPr id="3" name="コンテンツ プレースホルダー 2">
            <a:extLst>
              <a:ext uri="{FF2B5EF4-FFF2-40B4-BE49-F238E27FC236}">
                <a16:creationId xmlns:a16="http://schemas.microsoft.com/office/drawing/2014/main" id="{3B581EC5-3A8E-41B7-BD59-68664B51B2BF}"/>
              </a:ext>
            </a:extLst>
          </p:cNvPr>
          <p:cNvSpPr>
            <a:spLocks noGrp="1"/>
          </p:cNvSpPr>
          <p:nvPr>
            <p:ph idx="1"/>
          </p:nvPr>
        </p:nvSpPr>
        <p:spPr/>
        <p:txBody>
          <a:bodyPr/>
          <a:lstStyle/>
          <a:p>
            <a:r>
              <a:rPr lang="en-US" altLang="ja-JP" dirty="0"/>
              <a:t>Sustainable Development Goals (SDGs) </a:t>
            </a:r>
            <a:r>
              <a:rPr lang="ja-JP" altLang="en-US" dirty="0"/>
              <a:t>国際社会共通の目標</a:t>
            </a:r>
            <a:endParaRPr lang="en-GB" altLang="ja-JP" dirty="0"/>
          </a:p>
          <a:p>
            <a:pPr marL="0" indent="0">
              <a:buNone/>
            </a:pPr>
            <a:r>
              <a:rPr lang="en-GB" b="1" cap="all" dirty="0"/>
              <a:t>14.4</a:t>
            </a:r>
          </a:p>
          <a:p>
            <a:pPr marL="0" indent="0">
              <a:buNone/>
            </a:pPr>
            <a:r>
              <a:rPr lang="en-GB" dirty="0"/>
              <a:t>By 2020, effectively regulate harvesting and end overfishing, illegal, unreported and unregulated fishing and destructive fishing practices and implement science-based management plans, in order to restore fish stocks in the shortest time feasible, at least to levels that can produce maximum sustainable yield as determined by their biological characteristics</a:t>
            </a:r>
          </a:p>
          <a:p>
            <a:pPr marL="0" indent="0">
              <a:buNone/>
            </a:pPr>
            <a:endParaRPr lang="en-GB" dirty="0"/>
          </a:p>
        </p:txBody>
      </p:sp>
      <p:sp>
        <p:nvSpPr>
          <p:cNvPr id="4" name="テキスト ボックス 3">
            <a:extLst>
              <a:ext uri="{FF2B5EF4-FFF2-40B4-BE49-F238E27FC236}">
                <a16:creationId xmlns:a16="http://schemas.microsoft.com/office/drawing/2014/main" id="{A5D88F15-B2E3-4F4B-BEB8-4AF2F07AE8E0}"/>
              </a:ext>
            </a:extLst>
          </p:cNvPr>
          <p:cNvSpPr txBox="1"/>
          <p:nvPr/>
        </p:nvSpPr>
        <p:spPr>
          <a:xfrm>
            <a:off x="583096" y="5287617"/>
            <a:ext cx="11078817" cy="1384995"/>
          </a:xfrm>
          <a:prstGeom prst="rect">
            <a:avLst/>
          </a:prstGeom>
          <a:noFill/>
          <a:ln w="38100" cmpd="dbl">
            <a:solidFill>
              <a:schemeClr val="accent1"/>
            </a:solidFill>
          </a:ln>
        </p:spPr>
        <p:txBody>
          <a:bodyPr wrap="square" rtlCol="0">
            <a:spAutoFit/>
          </a:bodyPr>
          <a:lstStyle/>
          <a:p>
            <a:r>
              <a:rPr lang="en-GB" sz="2800" dirty="0"/>
              <a:t>In the world of fisheries, there are many stakeholders with conflicting desires. …. But one thing they all agree on is they want the fishery </a:t>
            </a:r>
            <a:r>
              <a:rPr lang="en-GB" sz="2800" b="1" dirty="0">
                <a:solidFill>
                  <a:srgbClr val="FF0000"/>
                </a:solidFill>
              </a:rPr>
              <a:t>to be sustainable</a:t>
            </a:r>
            <a:r>
              <a:rPr lang="en-GB" sz="2800" dirty="0"/>
              <a:t>.                                      – </a:t>
            </a:r>
            <a:r>
              <a:rPr lang="en-GB" sz="2800" dirty="0" err="1"/>
              <a:t>Hilborn</a:t>
            </a:r>
            <a:r>
              <a:rPr lang="en-GB" sz="2800" dirty="0"/>
              <a:t> &amp; </a:t>
            </a:r>
            <a:r>
              <a:rPr lang="en-GB" sz="2800" dirty="0" err="1"/>
              <a:t>Hilborn</a:t>
            </a:r>
            <a:r>
              <a:rPr lang="en-GB" sz="2800" dirty="0"/>
              <a:t> “Ocean Recovery”</a:t>
            </a:r>
          </a:p>
        </p:txBody>
      </p:sp>
    </p:spTree>
    <p:extLst>
      <p:ext uri="{BB962C8B-B14F-4D97-AF65-F5344CB8AC3E}">
        <p14:creationId xmlns:p14="http://schemas.microsoft.com/office/powerpoint/2010/main" val="414646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700DD2-2269-4530-B2AC-4FE524B0773F}"/>
              </a:ext>
            </a:extLst>
          </p:cNvPr>
          <p:cNvSpPr>
            <a:spLocks noGrp="1"/>
          </p:cNvSpPr>
          <p:nvPr>
            <p:ph type="title"/>
          </p:nvPr>
        </p:nvSpPr>
        <p:spPr/>
        <p:txBody>
          <a:bodyPr/>
          <a:lstStyle/>
          <a:p>
            <a:r>
              <a:rPr lang="ja-JP" altLang="en-US" dirty="0"/>
              <a:t>メッセージ</a:t>
            </a:r>
            <a:endParaRPr lang="en-GB" dirty="0"/>
          </a:p>
        </p:txBody>
      </p:sp>
      <p:sp>
        <p:nvSpPr>
          <p:cNvPr id="3" name="コンテンツ プレースホルダー 2">
            <a:extLst>
              <a:ext uri="{FF2B5EF4-FFF2-40B4-BE49-F238E27FC236}">
                <a16:creationId xmlns:a16="http://schemas.microsoft.com/office/drawing/2014/main" id="{A66CFAB1-BD64-4B11-BD3F-B7FDF8C22CFF}"/>
              </a:ext>
            </a:extLst>
          </p:cNvPr>
          <p:cNvSpPr>
            <a:spLocks noGrp="1"/>
          </p:cNvSpPr>
          <p:nvPr>
            <p:ph idx="1"/>
          </p:nvPr>
        </p:nvSpPr>
        <p:spPr/>
        <p:txBody>
          <a:bodyPr/>
          <a:lstStyle/>
          <a:p>
            <a:pPr>
              <a:lnSpc>
                <a:spcPct val="100000"/>
              </a:lnSpc>
            </a:pPr>
            <a:r>
              <a:rPr lang="en-GB" dirty="0"/>
              <a:t>MSY</a:t>
            </a:r>
            <a:r>
              <a:rPr lang="ja-JP" altLang="en-US" dirty="0"/>
              <a:t>を古典的なイメージのままで考えない</a:t>
            </a:r>
            <a:endParaRPr lang="en-GB" altLang="ja-JP" dirty="0"/>
          </a:p>
          <a:p>
            <a:pPr>
              <a:lnSpc>
                <a:spcPct val="100000"/>
              </a:lnSpc>
            </a:pPr>
            <a:r>
              <a:rPr lang="ja-JP" altLang="en-US" dirty="0"/>
              <a:t>（大きな不確実性があるとしても）持続的利用が可能な資源をどのように持続的に効率良く漁獲していくか？</a:t>
            </a:r>
            <a:endParaRPr lang="en-GB" altLang="ja-JP" dirty="0"/>
          </a:p>
          <a:p>
            <a:pPr>
              <a:lnSpc>
                <a:spcPct val="100000"/>
              </a:lnSpc>
            </a:pPr>
            <a:r>
              <a:rPr lang="ja-JP" altLang="en-US" dirty="0"/>
              <a:t>持続的な資源 </a:t>
            </a:r>
            <a:r>
              <a:rPr lang="en-GB" altLang="ja-JP" dirty="0"/>
              <a:t>= </a:t>
            </a:r>
            <a:r>
              <a:rPr lang="ja-JP" altLang="en-US" dirty="0"/>
              <a:t>資源を長期的に維持することができるある一定の</a:t>
            </a:r>
            <a:r>
              <a:rPr lang="en-GB" altLang="ja-JP" dirty="0"/>
              <a:t>F</a:t>
            </a:r>
            <a:r>
              <a:rPr lang="ja-JP" altLang="en-US" dirty="0"/>
              <a:t>が存在する</a:t>
            </a:r>
            <a:endParaRPr lang="en-GB" altLang="ja-JP" dirty="0"/>
          </a:p>
          <a:p>
            <a:pPr>
              <a:lnSpc>
                <a:spcPct val="100000"/>
              </a:lnSpc>
            </a:pPr>
            <a:r>
              <a:rPr lang="ja-JP" altLang="en-US" dirty="0"/>
              <a:t>古典的な（ひとつの）</a:t>
            </a:r>
            <a:r>
              <a:rPr lang="en-GB" altLang="ja-JP" dirty="0"/>
              <a:t>MSY</a:t>
            </a:r>
            <a:r>
              <a:rPr lang="ja-JP" altLang="en-US" dirty="0"/>
              <a:t>は幻想だとしても，</a:t>
            </a:r>
            <a:r>
              <a:rPr lang="en-GB" altLang="ja-JP" dirty="0"/>
              <a:t>practical</a:t>
            </a:r>
            <a:r>
              <a:rPr lang="ja-JP" altLang="en-US" dirty="0"/>
              <a:t>な広い概念としての（集合体である）</a:t>
            </a:r>
            <a:r>
              <a:rPr lang="en-GB" altLang="ja-JP" dirty="0"/>
              <a:t>MSY</a:t>
            </a:r>
            <a:r>
              <a:rPr lang="ja-JP" altLang="en-US" dirty="0"/>
              <a:t>は幻想ではない</a:t>
            </a:r>
            <a:endParaRPr lang="en-GB" altLang="ja-JP" dirty="0"/>
          </a:p>
          <a:p>
            <a:pPr>
              <a:lnSpc>
                <a:spcPct val="100000"/>
              </a:lnSpc>
            </a:pPr>
            <a:r>
              <a:rPr lang="en-GB" altLang="ja-JP" dirty="0"/>
              <a:t>It’s an extremely useful tool.      – Daniel Pauly</a:t>
            </a:r>
          </a:p>
        </p:txBody>
      </p:sp>
    </p:spTree>
    <p:extLst>
      <p:ext uri="{BB962C8B-B14F-4D97-AF65-F5344CB8AC3E}">
        <p14:creationId xmlns:p14="http://schemas.microsoft.com/office/powerpoint/2010/main" val="5446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3B5D1D-6155-4AD0-828B-C58E6336FD47}"/>
              </a:ext>
            </a:extLst>
          </p:cNvPr>
          <p:cNvSpPr>
            <a:spLocks noGrp="1"/>
          </p:cNvSpPr>
          <p:nvPr>
            <p:ph type="title"/>
          </p:nvPr>
        </p:nvSpPr>
        <p:spPr/>
        <p:txBody>
          <a:bodyPr/>
          <a:lstStyle/>
          <a:p>
            <a:r>
              <a:rPr lang="ja-JP" altLang="en-US" dirty="0"/>
              <a:t>確率的</a:t>
            </a:r>
            <a:r>
              <a:rPr lang="en-GB" altLang="ja-JP" dirty="0"/>
              <a:t>MSY</a:t>
            </a:r>
            <a:endParaRPr lang="en-GB" dirty="0"/>
          </a:p>
        </p:txBody>
      </p:sp>
      <p:sp>
        <p:nvSpPr>
          <p:cNvPr id="3" name="コンテンツ プレースホルダー 2">
            <a:extLst>
              <a:ext uri="{FF2B5EF4-FFF2-40B4-BE49-F238E27FC236}">
                <a16:creationId xmlns:a16="http://schemas.microsoft.com/office/drawing/2014/main" id="{115A7DD9-B8BC-496C-B838-2015FD1E2379}"/>
              </a:ext>
            </a:extLst>
          </p:cNvPr>
          <p:cNvSpPr>
            <a:spLocks noGrp="1"/>
          </p:cNvSpPr>
          <p:nvPr>
            <p:ph idx="1"/>
          </p:nvPr>
        </p:nvSpPr>
        <p:spPr/>
        <p:txBody>
          <a:bodyPr/>
          <a:lstStyle/>
          <a:p>
            <a:endParaRPr lang="en-GB"/>
          </a:p>
        </p:txBody>
      </p:sp>
      <p:pic>
        <p:nvPicPr>
          <p:cNvPr id="4" name="図 3">
            <a:extLst>
              <a:ext uri="{FF2B5EF4-FFF2-40B4-BE49-F238E27FC236}">
                <a16:creationId xmlns:a16="http://schemas.microsoft.com/office/drawing/2014/main" id="{0E00C428-0F5D-41BF-A854-FAFA81352CE8}"/>
              </a:ext>
            </a:extLst>
          </p:cNvPr>
          <p:cNvPicPr>
            <a:picLocks noChangeAspect="1"/>
          </p:cNvPicPr>
          <p:nvPr/>
        </p:nvPicPr>
        <p:blipFill>
          <a:blip r:embed="rId2"/>
          <a:stretch>
            <a:fillRect/>
          </a:stretch>
        </p:blipFill>
        <p:spPr>
          <a:xfrm>
            <a:off x="1995487" y="1450294"/>
            <a:ext cx="8758652" cy="5218570"/>
          </a:xfrm>
          <a:prstGeom prst="rect">
            <a:avLst/>
          </a:prstGeom>
        </p:spPr>
      </p:pic>
    </p:spTree>
    <p:extLst>
      <p:ext uri="{BB962C8B-B14F-4D97-AF65-F5344CB8AC3E}">
        <p14:creationId xmlns:p14="http://schemas.microsoft.com/office/powerpoint/2010/main" val="56259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1A1FC-850A-426D-ADA7-2C5C48406C91}"/>
              </a:ext>
            </a:extLst>
          </p:cNvPr>
          <p:cNvSpPr>
            <a:spLocks noGrp="1"/>
          </p:cNvSpPr>
          <p:nvPr>
            <p:ph type="title"/>
          </p:nvPr>
        </p:nvSpPr>
        <p:spPr/>
        <p:txBody>
          <a:bodyPr/>
          <a:lstStyle/>
          <a:p>
            <a:r>
              <a:rPr lang="en-GB" dirty="0"/>
              <a:t>MSY </a:t>
            </a:r>
            <a:r>
              <a:rPr lang="ja-JP" altLang="en-US" dirty="0"/>
              <a:t>→ </a:t>
            </a:r>
            <a:r>
              <a:rPr lang="en-GB" altLang="ja-JP" dirty="0"/>
              <a:t>HCR</a:t>
            </a:r>
            <a:endParaRPr lang="en-GB" dirty="0"/>
          </a:p>
        </p:txBody>
      </p:sp>
      <p:sp>
        <p:nvSpPr>
          <p:cNvPr id="3" name="コンテンツ プレースホルダー 2">
            <a:extLst>
              <a:ext uri="{FF2B5EF4-FFF2-40B4-BE49-F238E27FC236}">
                <a16:creationId xmlns:a16="http://schemas.microsoft.com/office/drawing/2014/main" id="{1E80401F-E0F3-4BDC-99C5-F8E8FE26E401}"/>
              </a:ext>
            </a:extLst>
          </p:cNvPr>
          <p:cNvSpPr>
            <a:spLocks noGrp="1"/>
          </p:cNvSpPr>
          <p:nvPr>
            <p:ph idx="1"/>
          </p:nvPr>
        </p:nvSpPr>
        <p:spPr/>
        <p:txBody>
          <a:bodyPr/>
          <a:lstStyle/>
          <a:p>
            <a:pPr>
              <a:lnSpc>
                <a:spcPct val="100000"/>
              </a:lnSpc>
            </a:pPr>
            <a:r>
              <a:rPr lang="ja-JP" altLang="en-US" dirty="0"/>
              <a:t>加入の確率変動により，資源は大きく増減するので，</a:t>
            </a:r>
            <a:r>
              <a:rPr lang="en-GB" dirty="0" err="1"/>
              <a:t>F</a:t>
            </a:r>
            <a:r>
              <a:rPr lang="en-GB" baseline="-25000" dirty="0" err="1"/>
              <a:t>msy</a:t>
            </a:r>
            <a:r>
              <a:rPr lang="ja-JP" altLang="en-US" dirty="0"/>
              <a:t>でずっと獲っていれば良いというわけではない</a:t>
            </a:r>
            <a:endParaRPr lang="en-GB" altLang="ja-JP" dirty="0"/>
          </a:p>
          <a:p>
            <a:pPr>
              <a:lnSpc>
                <a:spcPct val="100000"/>
              </a:lnSpc>
            </a:pPr>
            <a:r>
              <a:rPr lang="en-GB" dirty="0" err="1"/>
              <a:t>F</a:t>
            </a:r>
            <a:r>
              <a:rPr lang="en-GB" baseline="-25000" dirty="0" err="1"/>
              <a:t>msy</a:t>
            </a:r>
            <a:r>
              <a:rPr lang="ja-JP" altLang="en-US" dirty="0"/>
              <a:t>より少し抑えて，資源を高めに保つのが良い（それでも損はしない：</a:t>
            </a:r>
            <a:r>
              <a:rPr lang="en-GB" altLang="ja-JP" dirty="0"/>
              <a:t>PGY</a:t>
            </a:r>
            <a:r>
              <a:rPr lang="ja-JP" altLang="en-US" dirty="0" err="1"/>
              <a:t>，</a:t>
            </a:r>
            <a:r>
              <a:rPr lang="en-GB" altLang="ja-JP" dirty="0"/>
              <a:t>MEY</a:t>
            </a:r>
            <a:r>
              <a:rPr lang="ja-JP" altLang="en-US" dirty="0"/>
              <a:t>の考え方）</a:t>
            </a:r>
            <a:endParaRPr lang="en-GB" altLang="ja-JP" dirty="0"/>
          </a:p>
          <a:p>
            <a:pPr>
              <a:lnSpc>
                <a:spcPct val="100000"/>
              </a:lnSpc>
            </a:pPr>
            <a:r>
              <a:rPr lang="ja-JP" altLang="en-US" dirty="0"/>
              <a:t>特に資源が低くなった場合は，漁獲圧を下げて資源の回復をはやめるのが良い（加入乱獲の回避：これまでもやってきた）</a:t>
            </a:r>
            <a:endParaRPr lang="en-GB" altLang="ja-JP" dirty="0"/>
          </a:p>
          <a:p>
            <a:pPr>
              <a:lnSpc>
                <a:spcPct val="100000"/>
              </a:lnSpc>
            </a:pPr>
            <a:r>
              <a:rPr lang="ja-JP" altLang="en-US" dirty="0"/>
              <a:t>加入変動以外の不確実性もある．そうした不確実性にも頑健である必要がある</a:t>
            </a:r>
            <a:endParaRPr lang="en-GB" dirty="0"/>
          </a:p>
        </p:txBody>
      </p:sp>
    </p:spTree>
    <p:extLst>
      <p:ext uri="{BB962C8B-B14F-4D97-AF65-F5344CB8AC3E}">
        <p14:creationId xmlns:p14="http://schemas.microsoft.com/office/powerpoint/2010/main" val="3094610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AD13D-549F-4A69-A5B4-B539D0CB6C26}"/>
              </a:ext>
            </a:extLst>
          </p:cNvPr>
          <p:cNvSpPr>
            <a:spLocks noGrp="1"/>
          </p:cNvSpPr>
          <p:nvPr>
            <p:ph type="title"/>
          </p:nvPr>
        </p:nvSpPr>
        <p:spPr/>
        <p:txBody>
          <a:bodyPr/>
          <a:lstStyle/>
          <a:p>
            <a:r>
              <a:rPr lang="ja-JP" altLang="en-US" dirty="0"/>
              <a:t>アメリカの資源管理</a:t>
            </a:r>
            <a:endParaRPr lang="en-GB" dirty="0"/>
          </a:p>
        </p:txBody>
      </p:sp>
      <p:sp>
        <p:nvSpPr>
          <p:cNvPr id="3" name="コンテンツ プレースホルダー 2">
            <a:extLst>
              <a:ext uri="{FF2B5EF4-FFF2-40B4-BE49-F238E27FC236}">
                <a16:creationId xmlns:a16="http://schemas.microsoft.com/office/drawing/2014/main" id="{E488ABD1-4DEA-463E-921C-56FFD1A4E49D}"/>
              </a:ext>
            </a:extLst>
          </p:cNvPr>
          <p:cNvSpPr>
            <a:spLocks noGrp="1"/>
          </p:cNvSpPr>
          <p:nvPr>
            <p:ph idx="1"/>
          </p:nvPr>
        </p:nvSpPr>
        <p:spPr/>
        <p:txBody>
          <a:bodyPr>
            <a:normAutofit fontScale="92500" lnSpcReduction="20000"/>
          </a:bodyPr>
          <a:lstStyle/>
          <a:p>
            <a:pPr marL="0" indent="0">
              <a:buNone/>
            </a:pPr>
            <a:r>
              <a:rPr lang="en-GB" b="1" dirty="0">
                <a:solidFill>
                  <a:srgbClr val="C00000"/>
                </a:solidFill>
              </a:rPr>
              <a:t>OFL</a:t>
            </a:r>
            <a:r>
              <a:rPr lang="ja-JP" altLang="en-US" b="1" dirty="0">
                <a:solidFill>
                  <a:srgbClr val="C00000"/>
                </a:solidFill>
              </a:rPr>
              <a:t>（</a:t>
            </a:r>
            <a:r>
              <a:rPr lang="en-GB" altLang="ja-JP" b="1" dirty="0" err="1">
                <a:solidFill>
                  <a:srgbClr val="C00000"/>
                </a:solidFill>
              </a:rPr>
              <a:t>OverFishing</a:t>
            </a:r>
            <a:r>
              <a:rPr lang="en-GB" altLang="ja-JP" b="1" dirty="0">
                <a:solidFill>
                  <a:srgbClr val="C00000"/>
                </a:solidFill>
              </a:rPr>
              <a:t> Limit</a:t>
            </a:r>
            <a:r>
              <a:rPr lang="ja-JP" altLang="en-US" b="1" dirty="0">
                <a:solidFill>
                  <a:srgbClr val="C00000"/>
                </a:solidFill>
              </a:rPr>
              <a:t>）</a:t>
            </a:r>
            <a:r>
              <a:rPr lang="ja-JP" altLang="en-US" b="1" dirty="0">
                <a:solidFill>
                  <a:srgbClr val="002060"/>
                </a:solidFill>
              </a:rPr>
              <a:t>（</a:t>
            </a:r>
            <a:r>
              <a:rPr lang="en-US" altLang="ja-JP" b="1" dirty="0" err="1">
                <a:solidFill>
                  <a:srgbClr val="002060"/>
                </a:solidFill>
              </a:rPr>
              <a:t>F</a:t>
            </a:r>
            <a:r>
              <a:rPr lang="en-US" altLang="ja-JP" b="1" baseline="-25000" dirty="0" err="1">
                <a:solidFill>
                  <a:srgbClr val="002060"/>
                </a:solidFill>
              </a:rPr>
              <a:t>msy</a:t>
            </a:r>
            <a:r>
              <a:rPr lang="ja-JP" altLang="en-US" b="1" dirty="0">
                <a:solidFill>
                  <a:srgbClr val="002060"/>
                </a:solidFill>
              </a:rPr>
              <a:t>にあたる）</a:t>
            </a:r>
            <a:endParaRPr lang="en-GB" altLang="ja-JP" b="1" dirty="0">
              <a:solidFill>
                <a:srgbClr val="C00000"/>
              </a:solidFill>
            </a:endParaRPr>
          </a:p>
          <a:p>
            <a:pPr marL="0" indent="0">
              <a:buNone/>
            </a:pPr>
            <a:r>
              <a:rPr lang="en-GB" dirty="0"/>
              <a:t>F</a:t>
            </a:r>
            <a:r>
              <a:rPr lang="en-GB" baseline="-25000" dirty="0"/>
              <a:t>MSY</a:t>
            </a:r>
            <a:r>
              <a:rPr lang="en-US" altLang="ja-JP" dirty="0"/>
              <a:t>×</a:t>
            </a:r>
            <a:r>
              <a:rPr lang="en-US" altLang="ja-JP" dirty="0" err="1"/>
              <a:t>B</a:t>
            </a:r>
            <a:r>
              <a:rPr lang="en-US" altLang="ja-JP" baseline="-25000" dirty="0" err="1"/>
              <a:t>current</a:t>
            </a:r>
            <a:r>
              <a:rPr lang="ja-JP" altLang="en-US" dirty="0"/>
              <a:t>（現在の資源量）</a:t>
            </a:r>
            <a:endParaRPr lang="en-GB" altLang="ja-JP" dirty="0"/>
          </a:p>
          <a:p>
            <a:pPr marL="0" indent="0">
              <a:buNone/>
            </a:pPr>
            <a:endParaRPr lang="en-GB" dirty="0"/>
          </a:p>
          <a:p>
            <a:pPr marL="0" indent="0">
              <a:buNone/>
            </a:pPr>
            <a:r>
              <a:rPr lang="en-GB" b="1" dirty="0">
                <a:solidFill>
                  <a:srgbClr val="C00000"/>
                </a:solidFill>
              </a:rPr>
              <a:t>ABC</a:t>
            </a:r>
            <a:r>
              <a:rPr lang="ja-JP" altLang="en-US" b="1" dirty="0">
                <a:solidFill>
                  <a:srgbClr val="C00000"/>
                </a:solidFill>
              </a:rPr>
              <a:t>（</a:t>
            </a:r>
            <a:r>
              <a:rPr lang="en-GB" altLang="ja-JP" b="1" dirty="0">
                <a:solidFill>
                  <a:srgbClr val="C00000"/>
                </a:solidFill>
              </a:rPr>
              <a:t>Acceptable Biological Catch</a:t>
            </a:r>
            <a:r>
              <a:rPr lang="ja-JP" altLang="en-US" b="1" dirty="0">
                <a:solidFill>
                  <a:srgbClr val="C00000"/>
                </a:solidFill>
              </a:rPr>
              <a:t>）</a:t>
            </a:r>
            <a:r>
              <a:rPr lang="ja-JP" altLang="en-US" b="1" dirty="0">
                <a:solidFill>
                  <a:srgbClr val="002060"/>
                </a:solidFill>
              </a:rPr>
              <a:t>（</a:t>
            </a:r>
            <a:r>
              <a:rPr lang="en-GB" altLang="ja-JP" b="1" dirty="0">
                <a:solidFill>
                  <a:srgbClr val="002060"/>
                </a:solidFill>
              </a:rPr>
              <a:t>F</a:t>
            </a:r>
            <a:r>
              <a:rPr lang="en-GB" altLang="ja-JP" b="1" baseline="-25000" dirty="0">
                <a:solidFill>
                  <a:srgbClr val="002060"/>
                </a:solidFill>
              </a:rPr>
              <a:t>HCR</a:t>
            </a:r>
            <a:r>
              <a:rPr lang="ja-JP" altLang="en-US" b="1" dirty="0">
                <a:solidFill>
                  <a:srgbClr val="002060"/>
                </a:solidFill>
              </a:rPr>
              <a:t>にあたる）</a:t>
            </a:r>
            <a:endParaRPr lang="en-GB" altLang="ja-JP" b="1" dirty="0">
              <a:solidFill>
                <a:srgbClr val="C00000"/>
              </a:solidFill>
            </a:endParaRPr>
          </a:p>
          <a:p>
            <a:pPr marL="0" indent="0">
              <a:buNone/>
            </a:pPr>
            <a:r>
              <a:rPr lang="en-GB" dirty="0"/>
              <a:t>ABC </a:t>
            </a:r>
            <a:r>
              <a:rPr lang="ja-JP" altLang="ja-JP" dirty="0"/>
              <a:t>≤</a:t>
            </a:r>
            <a:r>
              <a:rPr lang="en-GB" altLang="ja-JP" dirty="0"/>
              <a:t> OFL</a:t>
            </a:r>
          </a:p>
          <a:p>
            <a:pPr marL="0" indent="0">
              <a:buNone/>
            </a:pPr>
            <a:r>
              <a:rPr lang="en-GB" dirty="0"/>
              <a:t>OFL + </a:t>
            </a:r>
            <a:r>
              <a:rPr lang="ja-JP" altLang="en-US" dirty="0"/>
              <a:t>科学的不確実性の考慮  ～ </a:t>
            </a:r>
            <a:r>
              <a:rPr lang="en-GB" altLang="ja-JP" dirty="0"/>
              <a:t>Harvest Control Rule (HCR)</a:t>
            </a:r>
          </a:p>
          <a:p>
            <a:pPr marL="0" indent="0">
              <a:buNone/>
            </a:pPr>
            <a:endParaRPr lang="en-GB" dirty="0"/>
          </a:p>
          <a:p>
            <a:pPr marL="0" indent="0">
              <a:buNone/>
            </a:pPr>
            <a:r>
              <a:rPr lang="en-GB" b="1" dirty="0">
                <a:solidFill>
                  <a:srgbClr val="C00000"/>
                </a:solidFill>
              </a:rPr>
              <a:t>ACL</a:t>
            </a:r>
            <a:r>
              <a:rPr lang="ja-JP" altLang="en-US" b="1" dirty="0">
                <a:solidFill>
                  <a:srgbClr val="C00000"/>
                </a:solidFill>
              </a:rPr>
              <a:t>（</a:t>
            </a:r>
            <a:r>
              <a:rPr lang="en-GB" altLang="ja-JP" b="1" dirty="0">
                <a:solidFill>
                  <a:srgbClr val="C00000"/>
                </a:solidFill>
              </a:rPr>
              <a:t>Annual Catch Limit</a:t>
            </a:r>
            <a:r>
              <a:rPr lang="ja-JP" altLang="en-US" b="1" dirty="0">
                <a:solidFill>
                  <a:srgbClr val="C00000"/>
                </a:solidFill>
              </a:rPr>
              <a:t>）</a:t>
            </a:r>
            <a:r>
              <a:rPr lang="ja-JP" altLang="en-US" b="1" dirty="0">
                <a:solidFill>
                  <a:srgbClr val="002060"/>
                </a:solidFill>
              </a:rPr>
              <a:t>（日本の</a:t>
            </a:r>
            <a:r>
              <a:rPr lang="en-GB" altLang="ja-JP" b="1" dirty="0">
                <a:solidFill>
                  <a:srgbClr val="002060"/>
                </a:solidFill>
              </a:rPr>
              <a:t>TAC</a:t>
            </a:r>
            <a:r>
              <a:rPr lang="ja-JP" altLang="en-US" b="1" dirty="0">
                <a:solidFill>
                  <a:srgbClr val="002060"/>
                </a:solidFill>
              </a:rPr>
              <a:t>にあたる）</a:t>
            </a:r>
            <a:endParaRPr lang="en-GB" b="1" dirty="0">
              <a:solidFill>
                <a:srgbClr val="002060"/>
              </a:solidFill>
            </a:endParaRPr>
          </a:p>
          <a:p>
            <a:pPr marL="0" indent="0">
              <a:buNone/>
            </a:pPr>
            <a:r>
              <a:rPr lang="en-GB" dirty="0"/>
              <a:t>AC</a:t>
            </a:r>
            <a:r>
              <a:rPr lang="en-US" altLang="ja-JP" dirty="0"/>
              <a:t>L</a:t>
            </a:r>
            <a:r>
              <a:rPr lang="en-GB" dirty="0"/>
              <a:t> </a:t>
            </a:r>
            <a:r>
              <a:rPr lang="ja-JP" altLang="ja-JP" dirty="0"/>
              <a:t>≤</a:t>
            </a:r>
            <a:r>
              <a:rPr lang="en-GB" altLang="ja-JP" dirty="0"/>
              <a:t> ABC</a:t>
            </a:r>
          </a:p>
          <a:p>
            <a:pPr marL="0" indent="0">
              <a:buNone/>
            </a:pPr>
            <a:r>
              <a:rPr lang="en-GB" dirty="0"/>
              <a:t>ABC + </a:t>
            </a:r>
            <a:r>
              <a:rPr lang="ja-JP" altLang="en-US" dirty="0"/>
              <a:t>生態系，社会・経済要因の不確実性の考慮</a:t>
            </a:r>
            <a:r>
              <a:rPr lang="en-GB" dirty="0"/>
              <a:t> </a:t>
            </a:r>
          </a:p>
        </p:txBody>
      </p:sp>
      <p:sp>
        <p:nvSpPr>
          <p:cNvPr id="4" name="スライド番号プレースホルダー 3">
            <a:extLst>
              <a:ext uri="{FF2B5EF4-FFF2-40B4-BE49-F238E27FC236}">
                <a16:creationId xmlns:a16="http://schemas.microsoft.com/office/drawing/2014/main" id="{3E92B119-49F6-4B21-A6A2-C36F36FA52EB}"/>
              </a:ext>
            </a:extLst>
          </p:cNvPr>
          <p:cNvSpPr>
            <a:spLocks noGrp="1"/>
          </p:cNvSpPr>
          <p:nvPr>
            <p:ph type="sldNum" sz="quarter" idx="12"/>
          </p:nvPr>
        </p:nvSpPr>
        <p:spPr/>
        <p:txBody>
          <a:bodyPr/>
          <a:lstStyle/>
          <a:p>
            <a:fld id="{CC54396B-8CFF-4EB8-93E3-8BDA42761FB0}" type="slidenum">
              <a:rPr lang="en-GB" smtClean="0"/>
              <a:t>23</a:t>
            </a:fld>
            <a:endParaRPr lang="en-GB"/>
          </a:p>
        </p:txBody>
      </p:sp>
    </p:spTree>
    <p:extLst>
      <p:ext uri="{BB962C8B-B14F-4D97-AF65-F5344CB8AC3E}">
        <p14:creationId xmlns:p14="http://schemas.microsoft.com/office/powerpoint/2010/main" val="3131595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83E087-B13B-4559-B1ED-F9527D084336}"/>
              </a:ext>
            </a:extLst>
          </p:cNvPr>
          <p:cNvSpPr>
            <a:spLocks noGrp="1"/>
          </p:cNvSpPr>
          <p:nvPr>
            <p:ph type="title"/>
          </p:nvPr>
        </p:nvSpPr>
        <p:spPr/>
        <p:txBody>
          <a:bodyPr/>
          <a:lstStyle/>
          <a:p>
            <a:r>
              <a:rPr lang="en-US" altLang="ja-JP" dirty="0" err="1"/>
              <a:t>Fmsy</a:t>
            </a:r>
            <a:endParaRPr lang="en-GB" dirty="0"/>
          </a:p>
        </p:txBody>
      </p:sp>
      <p:sp>
        <p:nvSpPr>
          <p:cNvPr id="3" name="コンテンツ プレースホルダー 2">
            <a:extLst>
              <a:ext uri="{FF2B5EF4-FFF2-40B4-BE49-F238E27FC236}">
                <a16:creationId xmlns:a16="http://schemas.microsoft.com/office/drawing/2014/main" id="{3DF92A53-2896-4029-9EF2-6D3D0CD4C838}"/>
              </a:ext>
            </a:extLst>
          </p:cNvPr>
          <p:cNvSpPr>
            <a:spLocks noGrp="1"/>
          </p:cNvSpPr>
          <p:nvPr>
            <p:ph idx="1"/>
          </p:nvPr>
        </p:nvSpPr>
        <p:spPr/>
        <p:txBody>
          <a:bodyPr/>
          <a:lstStyle/>
          <a:p>
            <a:r>
              <a:rPr lang="ja-JP" altLang="en-US" dirty="0"/>
              <a:t>新ルールにより，直接的に</a:t>
            </a:r>
            <a:r>
              <a:rPr lang="en-GB" altLang="ja-JP" dirty="0"/>
              <a:t>MSY</a:t>
            </a:r>
            <a:r>
              <a:rPr lang="ja-JP" altLang="en-US" dirty="0"/>
              <a:t>の概念を用いた</a:t>
            </a:r>
            <a:r>
              <a:rPr lang="en-GB" altLang="ja-JP" dirty="0" err="1"/>
              <a:t>Fmsy</a:t>
            </a:r>
            <a:r>
              <a:rPr lang="ja-JP" altLang="en-US" dirty="0"/>
              <a:t>が使用されるようになってきている．ここで，</a:t>
            </a:r>
            <a:endParaRPr lang="en-GB" altLang="ja-JP" dirty="0"/>
          </a:p>
          <a:p>
            <a:pPr marL="0" indent="0">
              <a:buNone/>
            </a:pPr>
            <a:r>
              <a:rPr lang="en-GB" dirty="0" err="1"/>
              <a:t>Fmsy</a:t>
            </a:r>
            <a:r>
              <a:rPr lang="ja-JP" altLang="en-US" dirty="0"/>
              <a:t>：</a:t>
            </a:r>
            <a:r>
              <a:rPr lang="ja-JP" altLang="en-US" b="1" dirty="0">
                <a:solidFill>
                  <a:srgbClr val="FF0000"/>
                </a:solidFill>
              </a:rPr>
              <a:t>仮定された再生産関係（</a:t>
            </a:r>
            <a:r>
              <a:rPr lang="en-GB" altLang="ja-JP" b="1" dirty="0">
                <a:solidFill>
                  <a:srgbClr val="FF0000"/>
                </a:solidFill>
              </a:rPr>
              <a:t>Hockey-Stick</a:t>
            </a:r>
            <a:r>
              <a:rPr lang="ja-JP" altLang="en-US" b="1" dirty="0">
                <a:solidFill>
                  <a:srgbClr val="FF0000"/>
                </a:solidFill>
              </a:rPr>
              <a:t>型など）のもとで，その加入変動を考慮した上で，一定の漁獲係数で漁獲するとき，</a:t>
            </a:r>
            <a:r>
              <a:rPr lang="ja-JP" altLang="en-US" dirty="0"/>
              <a:t>予測される最大持続漁獲量にあたる漁獲係数</a:t>
            </a:r>
            <a:endParaRPr lang="en-GB" altLang="ja-JP" dirty="0"/>
          </a:p>
          <a:p>
            <a:pPr marL="0" indent="0">
              <a:buNone/>
            </a:pPr>
            <a:endParaRPr lang="en-GB" altLang="ja-JP" dirty="0"/>
          </a:p>
          <a:p>
            <a:pPr marL="0" indent="0">
              <a:buNone/>
            </a:pPr>
            <a:r>
              <a:rPr lang="ja-JP" altLang="en-US" dirty="0"/>
              <a:t>となる．つまり，上記，赤字の条件のもとでは</a:t>
            </a:r>
            <a:r>
              <a:rPr lang="en-GB" altLang="ja-JP" dirty="0"/>
              <a:t>MSY</a:t>
            </a:r>
            <a:r>
              <a:rPr lang="ja-JP" altLang="en-US" dirty="0"/>
              <a:t>に対応するということであり，そうでなければ真の意味で</a:t>
            </a:r>
            <a:r>
              <a:rPr lang="en-GB" altLang="ja-JP" dirty="0"/>
              <a:t>MSY</a:t>
            </a:r>
            <a:r>
              <a:rPr lang="ja-JP" altLang="en-US" dirty="0"/>
              <a:t>にはなっていない（条件付</a:t>
            </a:r>
            <a:r>
              <a:rPr lang="en-GB" altLang="ja-JP" dirty="0"/>
              <a:t>MSY</a:t>
            </a:r>
            <a:r>
              <a:rPr lang="ja-JP" altLang="en-US" dirty="0"/>
              <a:t>）</a:t>
            </a:r>
            <a:endParaRPr lang="en-GB" altLang="ja-JP" dirty="0"/>
          </a:p>
        </p:txBody>
      </p:sp>
    </p:spTree>
    <p:extLst>
      <p:ext uri="{BB962C8B-B14F-4D97-AF65-F5344CB8AC3E}">
        <p14:creationId xmlns:p14="http://schemas.microsoft.com/office/powerpoint/2010/main" val="3967125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95F946-CA8B-4E91-BD29-0AFADA4E600C}"/>
              </a:ext>
            </a:extLst>
          </p:cNvPr>
          <p:cNvSpPr>
            <a:spLocks noGrp="1"/>
          </p:cNvSpPr>
          <p:nvPr>
            <p:ph type="title"/>
          </p:nvPr>
        </p:nvSpPr>
        <p:spPr/>
        <p:txBody>
          <a:bodyPr/>
          <a:lstStyle/>
          <a:p>
            <a:r>
              <a:rPr lang="en-GB" dirty="0"/>
              <a:t>HCR/ABC</a:t>
            </a:r>
          </a:p>
        </p:txBody>
      </p:sp>
      <p:sp>
        <p:nvSpPr>
          <p:cNvPr id="3" name="コンテンツ プレースホルダー 2">
            <a:extLst>
              <a:ext uri="{FF2B5EF4-FFF2-40B4-BE49-F238E27FC236}">
                <a16:creationId xmlns:a16="http://schemas.microsoft.com/office/drawing/2014/main" id="{36C52368-BF0D-455F-8C6E-9E18EA133867}"/>
              </a:ext>
            </a:extLst>
          </p:cNvPr>
          <p:cNvSpPr>
            <a:spLocks noGrp="1"/>
          </p:cNvSpPr>
          <p:nvPr>
            <p:ph idx="1"/>
          </p:nvPr>
        </p:nvSpPr>
        <p:spPr>
          <a:xfrm>
            <a:off x="838199" y="1457740"/>
            <a:ext cx="10691191" cy="4719224"/>
          </a:xfrm>
        </p:spPr>
        <p:txBody>
          <a:bodyPr>
            <a:normAutofit fontScale="92500" lnSpcReduction="20000"/>
          </a:bodyPr>
          <a:lstStyle/>
          <a:p>
            <a:pPr>
              <a:lnSpc>
                <a:spcPct val="110000"/>
              </a:lnSpc>
            </a:pPr>
            <a:r>
              <a:rPr lang="ja-JP" altLang="en-US" dirty="0"/>
              <a:t>そこで，現実に起こり得る様々な不確実性（資源量推定の誤差，資源量推定のバイアス，異なる再生産関係の形，</a:t>
            </a:r>
            <a:r>
              <a:rPr lang="en-GB" altLang="ja-JP" dirty="0"/>
              <a:t>etc.</a:t>
            </a:r>
            <a:r>
              <a:rPr lang="ja-JP" altLang="en-US" dirty="0"/>
              <a:t>）を考慮したシミュレーションを実行し，そのような不確実性下でも持続的で</a:t>
            </a:r>
            <a:r>
              <a:rPr lang="en-GB" altLang="ja-JP" dirty="0"/>
              <a:t>MSY</a:t>
            </a:r>
            <a:r>
              <a:rPr lang="ja-JP" altLang="en-US" dirty="0"/>
              <a:t>の漁獲を達成できる</a:t>
            </a:r>
            <a:r>
              <a:rPr lang="en-GB" altLang="ja-JP" dirty="0"/>
              <a:t>Harvest Control Rule</a:t>
            </a:r>
            <a:r>
              <a:rPr lang="ja-JP" altLang="en-US" dirty="0"/>
              <a:t>（</a:t>
            </a:r>
            <a:r>
              <a:rPr lang="en-GB" altLang="ja-JP" dirty="0"/>
              <a:t>HCR</a:t>
            </a:r>
            <a:r>
              <a:rPr lang="ja-JP" altLang="en-US" dirty="0"/>
              <a:t>）</a:t>
            </a:r>
            <a:endParaRPr lang="en-GB" altLang="ja-JP" dirty="0"/>
          </a:p>
          <a:p>
            <a:pPr marL="0" indent="0" algn="ctr">
              <a:lnSpc>
                <a:spcPct val="110000"/>
              </a:lnSpc>
              <a:buNone/>
            </a:pPr>
            <a:r>
              <a:rPr lang="en-US" altLang="ja-JP" dirty="0"/>
              <a:t>F</a:t>
            </a:r>
            <a:r>
              <a:rPr lang="en-US" altLang="ja-JP" baseline="-25000" dirty="0"/>
              <a:t>HCR</a:t>
            </a:r>
            <a:r>
              <a:rPr lang="en-US" altLang="ja-JP" dirty="0"/>
              <a:t> = β</a:t>
            </a:r>
            <a:r>
              <a:rPr lang="en-US" altLang="ja-JP" dirty="0" err="1"/>
              <a:t>F</a:t>
            </a:r>
            <a:r>
              <a:rPr lang="en-US" altLang="ja-JP" baseline="-25000" dirty="0" err="1"/>
              <a:t>msy</a:t>
            </a:r>
            <a:r>
              <a:rPr lang="en-US" altLang="ja-JP" dirty="0"/>
              <a:t> max[min((B – </a:t>
            </a:r>
            <a:r>
              <a:rPr lang="en-US" altLang="ja-JP" dirty="0" err="1"/>
              <a:t>B</a:t>
            </a:r>
            <a:r>
              <a:rPr lang="en-US" altLang="ja-JP" baseline="-25000" dirty="0" err="1"/>
              <a:t>ban</a:t>
            </a:r>
            <a:r>
              <a:rPr lang="en-US" altLang="ja-JP" dirty="0"/>
              <a:t>)/(</a:t>
            </a:r>
            <a:r>
              <a:rPr lang="en-US" altLang="ja-JP" dirty="0" err="1"/>
              <a:t>B</a:t>
            </a:r>
            <a:r>
              <a:rPr lang="en-US" altLang="ja-JP" baseline="-25000" dirty="0" err="1"/>
              <a:t>lim</a:t>
            </a:r>
            <a:r>
              <a:rPr lang="en-US" altLang="ja-JP" dirty="0"/>
              <a:t> – </a:t>
            </a:r>
            <a:r>
              <a:rPr lang="en-US" altLang="ja-JP" dirty="0" err="1"/>
              <a:t>B</a:t>
            </a:r>
            <a:r>
              <a:rPr lang="en-US" altLang="ja-JP" baseline="-25000" dirty="0" err="1"/>
              <a:t>ban</a:t>
            </a:r>
            <a:r>
              <a:rPr lang="en-US" altLang="ja-JP" dirty="0"/>
              <a:t>), 1), 0]</a:t>
            </a:r>
            <a:endParaRPr lang="en-GB" altLang="ja-JP" dirty="0"/>
          </a:p>
          <a:p>
            <a:pPr marL="0" indent="0">
              <a:lnSpc>
                <a:spcPct val="110000"/>
              </a:lnSpc>
              <a:buNone/>
            </a:pPr>
            <a:r>
              <a:rPr lang="ja-JP" altLang="en-US" dirty="0"/>
              <a:t>   を選択した．</a:t>
            </a:r>
            <a:endParaRPr lang="en-GB" altLang="ja-JP" dirty="0"/>
          </a:p>
          <a:p>
            <a:pPr marL="0" indent="0">
              <a:lnSpc>
                <a:spcPct val="110000"/>
              </a:lnSpc>
              <a:buNone/>
            </a:pPr>
            <a:endParaRPr lang="en-GB" altLang="ja-JP" dirty="0"/>
          </a:p>
          <a:p>
            <a:pPr marL="0" indent="0">
              <a:lnSpc>
                <a:spcPct val="110000"/>
              </a:lnSpc>
              <a:buNone/>
            </a:pPr>
            <a:r>
              <a:rPr lang="ja-JP" altLang="en-US" dirty="0"/>
              <a:t>　つまり，</a:t>
            </a:r>
            <a:r>
              <a:rPr lang="en-GB" altLang="ja-JP" b="1" dirty="0">
                <a:solidFill>
                  <a:srgbClr val="FF0000"/>
                </a:solidFill>
              </a:rPr>
              <a:t>HCR</a:t>
            </a:r>
            <a:r>
              <a:rPr lang="ja-JP" altLang="en-US" b="1" dirty="0">
                <a:solidFill>
                  <a:srgbClr val="FF0000"/>
                </a:solidFill>
              </a:rPr>
              <a:t>は想定される不確実性のもとで</a:t>
            </a:r>
            <a:r>
              <a:rPr lang="en-US" altLang="ja-JP" b="1" dirty="0">
                <a:solidFill>
                  <a:srgbClr val="FF0000"/>
                </a:solidFill>
              </a:rPr>
              <a:t>MSY</a:t>
            </a:r>
            <a:r>
              <a:rPr lang="ja-JP" altLang="en-US" b="1" dirty="0">
                <a:solidFill>
                  <a:srgbClr val="FF0000"/>
                </a:solidFill>
              </a:rPr>
              <a:t>（管理目標）を達成できるベストなものであり，</a:t>
            </a:r>
            <a:r>
              <a:rPr lang="en-GB" altLang="ja-JP" b="1" dirty="0" err="1">
                <a:solidFill>
                  <a:srgbClr val="FF0000"/>
                </a:solidFill>
              </a:rPr>
              <a:t>Fmsy</a:t>
            </a:r>
            <a:r>
              <a:rPr lang="ja-JP" altLang="en-US" b="1" dirty="0">
                <a:solidFill>
                  <a:srgbClr val="FF0000"/>
                </a:solidFill>
              </a:rPr>
              <a:t>が持続的なのではない．真の意味で，持続的漁獲を可能にするのは，</a:t>
            </a:r>
            <a:r>
              <a:rPr lang="en-GB" altLang="ja-JP" b="1" dirty="0" err="1">
                <a:solidFill>
                  <a:srgbClr val="FF0000"/>
                </a:solidFill>
              </a:rPr>
              <a:t>Fmsy</a:t>
            </a:r>
            <a:r>
              <a:rPr lang="ja-JP" altLang="en-US" b="1" dirty="0">
                <a:solidFill>
                  <a:srgbClr val="FF0000"/>
                </a:solidFill>
              </a:rPr>
              <a:t>に基づく</a:t>
            </a:r>
            <a:r>
              <a:rPr lang="en-GB" altLang="ja-JP" b="1" dirty="0">
                <a:solidFill>
                  <a:srgbClr val="FF0000"/>
                </a:solidFill>
              </a:rPr>
              <a:t>HCR</a:t>
            </a:r>
            <a:r>
              <a:rPr lang="ja-JP" altLang="en-US" b="1" dirty="0">
                <a:solidFill>
                  <a:srgbClr val="FF0000"/>
                </a:solidFill>
              </a:rPr>
              <a:t>（</a:t>
            </a:r>
            <a:r>
              <a:rPr lang="en-GB" altLang="ja-JP" b="1" dirty="0">
                <a:solidFill>
                  <a:srgbClr val="FF0000"/>
                </a:solidFill>
              </a:rPr>
              <a:t>F</a:t>
            </a:r>
            <a:r>
              <a:rPr lang="en-GB" altLang="ja-JP" b="1" baseline="-25000" dirty="0">
                <a:solidFill>
                  <a:srgbClr val="FF0000"/>
                </a:solidFill>
              </a:rPr>
              <a:t>HCR</a:t>
            </a:r>
            <a:r>
              <a:rPr lang="ja-JP" altLang="en-US" b="1" dirty="0">
                <a:solidFill>
                  <a:srgbClr val="FF0000"/>
                </a:solidFill>
              </a:rPr>
              <a:t>）であり，それに基づく</a:t>
            </a:r>
            <a:r>
              <a:rPr lang="en-GB" altLang="ja-JP" b="1" dirty="0">
                <a:solidFill>
                  <a:srgbClr val="FF0000"/>
                </a:solidFill>
              </a:rPr>
              <a:t>ABC</a:t>
            </a:r>
            <a:r>
              <a:rPr lang="ja-JP" altLang="en-US" b="1" dirty="0">
                <a:solidFill>
                  <a:srgbClr val="FF0000"/>
                </a:solidFill>
              </a:rPr>
              <a:t>である</a:t>
            </a:r>
            <a:endParaRPr lang="en-GB" altLang="ja-JP" b="1" dirty="0">
              <a:solidFill>
                <a:srgbClr val="FF0000"/>
              </a:solidFill>
            </a:endParaRPr>
          </a:p>
        </p:txBody>
      </p:sp>
      <p:sp>
        <p:nvSpPr>
          <p:cNvPr id="4" name="テキスト ボックス 3">
            <a:extLst>
              <a:ext uri="{FF2B5EF4-FFF2-40B4-BE49-F238E27FC236}">
                <a16:creationId xmlns:a16="http://schemas.microsoft.com/office/drawing/2014/main" id="{4E05DC8B-64A6-4DFB-9A90-33A324B02C34}"/>
              </a:ext>
            </a:extLst>
          </p:cNvPr>
          <p:cNvSpPr txBox="1"/>
          <p:nvPr/>
        </p:nvSpPr>
        <p:spPr>
          <a:xfrm>
            <a:off x="1563758" y="5969072"/>
            <a:ext cx="9554816" cy="707886"/>
          </a:xfrm>
          <a:prstGeom prst="rect">
            <a:avLst/>
          </a:prstGeom>
          <a:noFill/>
        </p:spPr>
        <p:txBody>
          <a:bodyPr wrap="square" rtlCol="0">
            <a:spAutoFit/>
          </a:bodyPr>
          <a:lstStyle/>
          <a:p>
            <a:r>
              <a:rPr lang="en-US" altLang="ja-JP" sz="2000" b="1" dirty="0" err="1">
                <a:solidFill>
                  <a:srgbClr val="002060"/>
                </a:solidFill>
              </a:rPr>
              <a:t>Fmsy</a:t>
            </a:r>
            <a:r>
              <a:rPr lang="ja-JP" altLang="en-US" sz="2000" b="1" dirty="0">
                <a:solidFill>
                  <a:srgbClr val="002060"/>
                </a:solidFill>
              </a:rPr>
              <a:t>：仮定が正しいという条件付きで</a:t>
            </a:r>
            <a:r>
              <a:rPr lang="en-GB" altLang="ja-JP" sz="2000" b="1" dirty="0">
                <a:solidFill>
                  <a:srgbClr val="002060"/>
                </a:solidFill>
              </a:rPr>
              <a:t>MSY</a:t>
            </a:r>
            <a:r>
              <a:rPr lang="ja-JP" altLang="en-US" sz="2000" b="1" dirty="0">
                <a:solidFill>
                  <a:srgbClr val="002060"/>
                </a:solidFill>
              </a:rPr>
              <a:t>を実現するもの（</a:t>
            </a:r>
            <a:r>
              <a:rPr lang="en-GB" altLang="ja-JP" sz="2000" b="1" dirty="0">
                <a:solidFill>
                  <a:srgbClr val="002060"/>
                </a:solidFill>
              </a:rPr>
              <a:t>conditional </a:t>
            </a:r>
            <a:r>
              <a:rPr lang="en-GB" altLang="ja-JP" sz="2000" b="1" dirty="0" err="1">
                <a:solidFill>
                  <a:srgbClr val="002060"/>
                </a:solidFill>
              </a:rPr>
              <a:t>Fmsy</a:t>
            </a:r>
            <a:r>
              <a:rPr lang="ja-JP" altLang="en-US" sz="2000" b="1" dirty="0">
                <a:solidFill>
                  <a:srgbClr val="002060"/>
                </a:solidFill>
              </a:rPr>
              <a:t>）</a:t>
            </a:r>
            <a:endParaRPr lang="en-GB" altLang="ja-JP" sz="2000" b="1" dirty="0">
              <a:solidFill>
                <a:srgbClr val="002060"/>
              </a:solidFill>
            </a:endParaRPr>
          </a:p>
          <a:p>
            <a:r>
              <a:rPr lang="en-GB" sz="2000" b="1" dirty="0">
                <a:solidFill>
                  <a:srgbClr val="002060"/>
                </a:solidFill>
              </a:rPr>
              <a:t>HCR</a:t>
            </a:r>
            <a:r>
              <a:rPr lang="ja-JP" altLang="en-US" sz="2000" b="1" dirty="0">
                <a:solidFill>
                  <a:srgbClr val="002060"/>
                </a:solidFill>
              </a:rPr>
              <a:t>：仮定が破れている場合でも</a:t>
            </a:r>
            <a:r>
              <a:rPr lang="en-GB" altLang="ja-JP" sz="2000" b="1" dirty="0">
                <a:solidFill>
                  <a:srgbClr val="002060"/>
                </a:solidFill>
              </a:rPr>
              <a:t>MSY</a:t>
            </a:r>
            <a:r>
              <a:rPr lang="ja-JP" altLang="en-US" sz="2000" b="1" dirty="0">
                <a:solidFill>
                  <a:srgbClr val="002060"/>
                </a:solidFill>
              </a:rPr>
              <a:t>を実現するもの（</a:t>
            </a:r>
            <a:r>
              <a:rPr lang="en-GB" altLang="ja-JP" sz="2000" b="1" dirty="0">
                <a:solidFill>
                  <a:srgbClr val="002060"/>
                </a:solidFill>
              </a:rPr>
              <a:t>unconditional </a:t>
            </a:r>
            <a:r>
              <a:rPr lang="en-GB" altLang="ja-JP" sz="2000" b="1" dirty="0" err="1">
                <a:solidFill>
                  <a:srgbClr val="002060"/>
                </a:solidFill>
              </a:rPr>
              <a:t>Fmsy</a:t>
            </a:r>
            <a:r>
              <a:rPr lang="ja-JP" altLang="en-US" sz="2000" b="1" dirty="0">
                <a:solidFill>
                  <a:srgbClr val="002060"/>
                </a:solidFill>
              </a:rPr>
              <a:t>）</a:t>
            </a:r>
            <a:endParaRPr lang="en-GB" sz="2000" b="1" dirty="0">
              <a:solidFill>
                <a:srgbClr val="002060"/>
              </a:solidFill>
            </a:endParaRPr>
          </a:p>
        </p:txBody>
      </p:sp>
      <p:sp>
        <p:nvSpPr>
          <p:cNvPr id="5" name="テキスト ボックス 4">
            <a:extLst>
              <a:ext uri="{FF2B5EF4-FFF2-40B4-BE49-F238E27FC236}">
                <a16:creationId xmlns:a16="http://schemas.microsoft.com/office/drawing/2014/main" id="{705B1855-33A1-4082-8E6A-9B414FF1BC96}"/>
              </a:ext>
            </a:extLst>
          </p:cNvPr>
          <p:cNvSpPr txBox="1"/>
          <p:nvPr/>
        </p:nvSpPr>
        <p:spPr>
          <a:xfrm>
            <a:off x="5062330" y="3631096"/>
            <a:ext cx="6851374" cy="646331"/>
          </a:xfrm>
          <a:prstGeom prst="rect">
            <a:avLst/>
          </a:prstGeom>
          <a:noFill/>
          <a:ln w="28575">
            <a:solidFill>
              <a:schemeClr val="accent2"/>
            </a:solidFill>
            <a:prstDash val="dash"/>
          </a:ln>
        </p:spPr>
        <p:txBody>
          <a:bodyPr wrap="square" rtlCol="0">
            <a:spAutoFit/>
          </a:bodyPr>
          <a:lstStyle/>
          <a:p>
            <a:r>
              <a:rPr lang="ja-JP" altLang="en-US" dirty="0"/>
              <a:t>そうでなかったら，そもそも</a:t>
            </a:r>
            <a:r>
              <a:rPr lang="en-GB" altLang="ja-JP" dirty="0"/>
              <a:t>HCR</a:t>
            </a:r>
            <a:r>
              <a:rPr lang="ja-JP" altLang="en-US" dirty="0"/>
              <a:t>を考える理由はない．</a:t>
            </a:r>
            <a:r>
              <a:rPr lang="en-GB" altLang="ja-JP" dirty="0" err="1"/>
              <a:t>Fmsy</a:t>
            </a:r>
            <a:r>
              <a:rPr lang="ja-JP" altLang="en-US" dirty="0" err="1"/>
              <a:t>だけ評</a:t>
            </a:r>
            <a:r>
              <a:rPr lang="ja-JP" altLang="en-US" dirty="0"/>
              <a:t>価すれば良い．それだけでは持続的でないから</a:t>
            </a:r>
            <a:r>
              <a:rPr lang="en-GB" altLang="ja-JP" dirty="0"/>
              <a:t>HCR</a:t>
            </a:r>
            <a:r>
              <a:rPr lang="ja-JP" altLang="en-US" dirty="0"/>
              <a:t>を考えた</a:t>
            </a:r>
            <a:endParaRPr lang="en-GB" dirty="0"/>
          </a:p>
        </p:txBody>
      </p:sp>
      <p:cxnSp>
        <p:nvCxnSpPr>
          <p:cNvPr id="7" name="直線矢印コネクタ 6">
            <a:extLst>
              <a:ext uri="{FF2B5EF4-FFF2-40B4-BE49-F238E27FC236}">
                <a16:creationId xmlns:a16="http://schemas.microsoft.com/office/drawing/2014/main" id="{E105020F-AEBB-4FE9-BA9D-EADA7B37600F}"/>
              </a:ext>
            </a:extLst>
          </p:cNvPr>
          <p:cNvCxnSpPr>
            <a:cxnSpLocks/>
            <a:endCxn id="5" idx="1"/>
          </p:cNvCxnSpPr>
          <p:nvPr/>
        </p:nvCxnSpPr>
        <p:spPr>
          <a:xfrm flipV="1">
            <a:off x="4320209" y="3954262"/>
            <a:ext cx="742121" cy="458714"/>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373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07EF2-19B4-45B3-9EDE-B8ADC6CEAB7B}"/>
              </a:ext>
            </a:extLst>
          </p:cNvPr>
          <p:cNvSpPr>
            <a:spLocks noGrp="1"/>
          </p:cNvSpPr>
          <p:nvPr>
            <p:ph type="title"/>
          </p:nvPr>
        </p:nvSpPr>
        <p:spPr/>
        <p:txBody>
          <a:bodyPr/>
          <a:lstStyle/>
          <a:p>
            <a:r>
              <a:rPr lang="en-US" altLang="ja-JP" dirty="0" err="1"/>
              <a:t>Blimit</a:t>
            </a:r>
            <a:r>
              <a:rPr lang="ja-JP" altLang="en-US" dirty="0"/>
              <a:t>とは？</a:t>
            </a:r>
            <a:endParaRPr lang="en-GB" dirty="0"/>
          </a:p>
        </p:txBody>
      </p:sp>
      <p:sp>
        <p:nvSpPr>
          <p:cNvPr id="3" name="コンテンツ プレースホルダー 2">
            <a:extLst>
              <a:ext uri="{FF2B5EF4-FFF2-40B4-BE49-F238E27FC236}">
                <a16:creationId xmlns:a16="http://schemas.microsoft.com/office/drawing/2014/main" id="{C1870F9A-246C-47DB-B963-A636FFB26490}"/>
              </a:ext>
            </a:extLst>
          </p:cNvPr>
          <p:cNvSpPr>
            <a:spLocks noGrp="1"/>
          </p:cNvSpPr>
          <p:nvPr>
            <p:ph idx="1"/>
          </p:nvPr>
        </p:nvSpPr>
        <p:spPr/>
        <p:txBody>
          <a:bodyPr>
            <a:normAutofit fontScale="92500" lnSpcReduction="20000"/>
          </a:bodyPr>
          <a:lstStyle/>
          <a:p>
            <a:pPr marL="0" indent="0">
              <a:lnSpc>
                <a:spcPct val="110000"/>
              </a:lnSpc>
              <a:buNone/>
            </a:pPr>
            <a:r>
              <a:rPr lang="ja-JP" altLang="en-US" dirty="0"/>
              <a:t>これまでの算定規則：</a:t>
            </a:r>
            <a:r>
              <a:rPr lang="en-US" dirty="0" err="1"/>
              <a:t>Blimit</a:t>
            </a:r>
            <a:r>
              <a:rPr lang="ja-JP" altLang="en-US" dirty="0"/>
              <a:t>は資源の回復措置をとる閾値で</a:t>
            </a:r>
            <a:r>
              <a:rPr lang="en-GB" altLang="ja-JP" dirty="0"/>
              <a:t>….</a:t>
            </a:r>
          </a:p>
          <a:p>
            <a:pPr marL="0" indent="0">
              <a:lnSpc>
                <a:spcPct val="110000"/>
              </a:lnSpc>
              <a:buNone/>
            </a:pPr>
            <a:endParaRPr lang="en-GB" altLang="ja-JP" dirty="0"/>
          </a:p>
          <a:p>
            <a:pPr marL="0" indent="0">
              <a:lnSpc>
                <a:spcPct val="110000"/>
              </a:lnSpc>
              <a:buNone/>
            </a:pPr>
            <a:r>
              <a:rPr lang="ja-JP" altLang="en-US" dirty="0"/>
              <a:t>新しい算定規則</a:t>
            </a:r>
            <a:endParaRPr lang="en-GB" altLang="ja-JP" dirty="0"/>
          </a:p>
          <a:p>
            <a:pPr>
              <a:lnSpc>
                <a:spcPct val="110000"/>
              </a:lnSpc>
            </a:pPr>
            <a:r>
              <a:rPr lang="ja-JP" altLang="en-US" dirty="0"/>
              <a:t>加入乱獲を回避するための親魚資源量の閾値（</a:t>
            </a:r>
            <a:r>
              <a:rPr lang="en-US" altLang="ja-JP" dirty="0" err="1"/>
              <a:t>SB</a:t>
            </a:r>
            <a:r>
              <a:rPr lang="en-US" altLang="ja-JP" baseline="-25000" dirty="0" err="1"/>
              <a:t>limit</a:t>
            </a:r>
            <a:r>
              <a:rPr lang="ja-JP" altLang="en-US" dirty="0"/>
              <a:t>）</a:t>
            </a:r>
            <a:r>
              <a:rPr lang="en-GB" altLang="ja-JP" dirty="0"/>
              <a:t>:  </a:t>
            </a:r>
            <a:r>
              <a:rPr lang="en-US" altLang="ja-JP" dirty="0" err="1"/>
              <a:t>SB</a:t>
            </a:r>
            <a:r>
              <a:rPr lang="en-US" altLang="ja-JP" baseline="-25000" dirty="0" err="1"/>
              <a:t>limit</a:t>
            </a:r>
            <a:r>
              <a:rPr lang="ja-JP" altLang="en-US" dirty="0"/>
              <a:t>は，それ以下の水準で親魚資源量を維持した場合に，有意に低い持続生産量が得られ，潜在的な資源の生産力を十分に活用できないことを避けるための閾値である．</a:t>
            </a:r>
            <a:endParaRPr lang="en-GB" altLang="ja-JP" dirty="0"/>
          </a:p>
          <a:p>
            <a:pPr>
              <a:lnSpc>
                <a:spcPct val="110000"/>
              </a:lnSpc>
            </a:pPr>
            <a:r>
              <a:rPr lang="ja-JP" altLang="en-US" dirty="0"/>
              <a:t>親魚資源量の禁漁水準（</a:t>
            </a:r>
            <a:r>
              <a:rPr lang="en-US" altLang="ja-JP" dirty="0" err="1"/>
              <a:t>SB</a:t>
            </a:r>
            <a:r>
              <a:rPr lang="en-US" altLang="ja-JP" baseline="-25000" dirty="0" err="1"/>
              <a:t>ban</a:t>
            </a:r>
            <a:r>
              <a:rPr lang="ja-JP" altLang="en-US" dirty="0"/>
              <a:t>）</a:t>
            </a:r>
            <a:r>
              <a:rPr lang="en-US" altLang="ja-JP" dirty="0"/>
              <a:t>: </a:t>
            </a:r>
            <a:r>
              <a:rPr lang="en-US" altLang="ja-JP" dirty="0" err="1"/>
              <a:t>SB</a:t>
            </a:r>
            <a:r>
              <a:rPr lang="en-US" altLang="ja-JP" baseline="-25000" dirty="0" err="1"/>
              <a:t>ban</a:t>
            </a:r>
            <a:r>
              <a:rPr lang="ja-JP" altLang="en-US" dirty="0"/>
              <a:t>は，それ以下では資源の回復が極端に遅れる，あるいは回復しないと考えられるため，漁獲を</a:t>
            </a:r>
            <a:r>
              <a:rPr lang="en-US" altLang="ja-JP" dirty="0"/>
              <a:t>0</a:t>
            </a:r>
            <a:r>
              <a:rPr lang="ja-JP" altLang="en-US" dirty="0"/>
              <a:t>とすべき親魚資源水準である．</a:t>
            </a:r>
            <a:endParaRPr lang="en-GB" dirty="0"/>
          </a:p>
        </p:txBody>
      </p:sp>
    </p:spTree>
    <p:extLst>
      <p:ext uri="{BB962C8B-B14F-4D97-AF65-F5344CB8AC3E}">
        <p14:creationId xmlns:p14="http://schemas.microsoft.com/office/powerpoint/2010/main" val="3196675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B574A-5FB9-4CD7-9076-6AA8DC979620}"/>
              </a:ext>
            </a:extLst>
          </p:cNvPr>
          <p:cNvSpPr>
            <a:spLocks noGrp="1"/>
          </p:cNvSpPr>
          <p:nvPr>
            <p:ph type="title"/>
          </p:nvPr>
        </p:nvSpPr>
        <p:spPr/>
        <p:txBody>
          <a:bodyPr/>
          <a:lstStyle/>
          <a:p>
            <a:r>
              <a:rPr lang="ja-JP" altLang="en-US" dirty="0"/>
              <a:t>これまでの</a:t>
            </a:r>
            <a:r>
              <a:rPr lang="en-US" altLang="ja-JP" dirty="0" err="1"/>
              <a:t>Blimit</a:t>
            </a:r>
            <a:endParaRPr lang="en-GB" dirty="0"/>
          </a:p>
        </p:txBody>
      </p:sp>
      <p:sp>
        <p:nvSpPr>
          <p:cNvPr id="3" name="コンテンツ プレースホルダー 2">
            <a:extLst>
              <a:ext uri="{FF2B5EF4-FFF2-40B4-BE49-F238E27FC236}">
                <a16:creationId xmlns:a16="http://schemas.microsoft.com/office/drawing/2014/main" id="{A597AD4D-2EFE-4C9E-8FDA-E8A213921256}"/>
              </a:ext>
            </a:extLst>
          </p:cNvPr>
          <p:cNvSpPr>
            <a:spLocks noGrp="1"/>
          </p:cNvSpPr>
          <p:nvPr>
            <p:ph idx="1"/>
          </p:nvPr>
        </p:nvSpPr>
        <p:spPr/>
        <p:txBody>
          <a:bodyPr/>
          <a:lstStyle/>
          <a:p>
            <a:r>
              <a:rPr lang="ja-JP" altLang="en-US" dirty="0"/>
              <a:t>これまでは，</a:t>
            </a:r>
            <a:r>
              <a:rPr lang="en-GB" altLang="ja-JP" dirty="0" err="1"/>
              <a:t>Blimit</a:t>
            </a:r>
            <a:r>
              <a:rPr lang="ja-JP" altLang="en-US" dirty="0"/>
              <a:t>を決めるために，① 再生産関係において，それ未満では良好な加入が期待できない</a:t>
            </a:r>
            <a:r>
              <a:rPr lang="en-US" dirty="0"/>
              <a:t>SSB</a:t>
            </a:r>
            <a:r>
              <a:rPr lang="ja-JP" altLang="en-US" dirty="0" err="1"/>
              <a:t>，</a:t>
            </a:r>
            <a:r>
              <a:rPr lang="ja-JP" altLang="en-US" dirty="0"/>
              <a:t>② </a:t>
            </a:r>
            <a:r>
              <a:rPr lang="en-US" dirty="0"/>
              <a:t>R50%</a:t>
            </a:r>
            <a:r>
              <a:rPr lang="ja-JP" altLang="en-US" dirty="0"/>
              <a:t>（再生産式において最大の</a:t>
            </a:r>
            <a:r>
              <a:rPr lang="en-US" dirty="0"/>
              <a:t>R</a:t>
            </a:r>
            <a:r>
              <a:rPr lang="ja-JP" altLang="en-US" dirty="0"/>
              <a:t>の</a:t>
            </a:r>
            <a:r>
              <a:rPr lang="en-US" dirty="0"/>
              <a:t>50%</a:t>
            </a:r>
            <a:r>
              <a:rPr lang="ja-JP" altLang="en-US" dirty="0"/>
              <a:t>が得られる</a:t>
            </a:r>
            <a:r>
              <a:rPr lang="en-US" dirty="0"/>
              <a:t>SSB</a:t>
            </a:r>
            <a:r>
              <a:rPr lang="ja-JP" altLang="en-US" dirty="0"/>
              <a:t>）③ </a:t>
            </a:r>
            <a:r>
              <a:rPr lang="en-US" dirty="0"/>
              <a:t>Sb</a:t>
            </a:r>
            <a:r>
              <a:rPr lang="ja-JP" altLang="en-US" dirty="0"/>
              <a:t>（再生産関係の図における</a:t>
            </a:r>
            <a:r>
              <a:rPr lang="en-US" dirty="0" err="1"/>
              <a:t>RPShigh</a:t>
            </a:r>
            <a:r>
              <a:rPr lang="ja-JP" altLang="en-US" dirty="0"/>
              <a:t>（再生産成功率</a:t>
            </a:r>
            <a:r>
              <a:rPr lang="en-US" dirty="0"/>
              <a:t>RPS</a:t>
            </a:r>
            <a:r>
              <a:rPr lang="ja-JP" altLang="en-US" dirty="0"/>
              <a:t>の高い方からの</a:t>
            </a:r>
            <a:r>
              <a:rPr lang="en-US" dirty="0"/>
              <a:t>10%</a:t>
            </a:r>
            <a:r>
              <a:rPr lang="ja-JP" altLang="en-US" dirty="0"/>
              <a:t>点に相当）を示す直線において</a:t>
            </a:r>
            <a:r>
              <a:rPr lang="en-US" dirty="0" err="1"/>
              <a:t>Rhigh</a:t>
            </a:r>
            <a:r>
              <a:rPr lang="ja-JP" altLang="en-US" dirty="0"/>
              <a:t>（</a:t>
            </a:r>
            <a:r>
              <a:rPr lang="en-US" dirty="0"/>
              <a:t>R</a:t>
            </a:r>
            <a:r>
              <a:rPr lang="ja-JP" altLang="en-US" dirty="0"/>
              <a:t>の高い方からの</a:t>
            </a:r>
            <a:r>
              <a:rPr lang="en-US" dirty="0"/>
              <a:t>10%</a:t>
            </a:r>
            <a:r>
              <a:rPr lang="ja-JP" altLang="en-US" dirty="0"/>
              <a:t>点に相当）が使用された．</a:t>
            </a:r>
            <a:endParaRPr lang="en-GB" altLang="ja-JP" dirty="0"/>
          </a:p>
          <a:p>
            <a:endParaRPr lang="en-GB" altLang="ja-JP" dirty="0"/>
          </a:p>
          <a:p>
            <a:r>
              <a:rPr lang="ja-JP" altLang="en-US" dirty="0"/>
              <a:t>しかし，どれも新ルールにふさわしくない．新ルールでは，再生産関係を明示的に使用するので，より適切に加入乱獲の閾値を決めることができる</a:t>
            </a:r>
            <a:endParaRPr lang="en-GB" altLang="ja-JP" dirty="0"/>
          </a:p>
        </p:txBody>
      </p:sp>
    </p:spTree>
    <p:extLst>
      <p:ext uri="{BB962C8B-B14F-4D97-AF65-F5344CB8AC3E}">
        <p14:creationId xmlns:p14="http://schemas.microsoft.com/office/powerpoint/2010/main" val="2877064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字幕 2">
            <a:extLst>
              <a:ext uri="{FF2B5EF4-FFF2-40B4-BE49-F238E27FC236}">
                <a16:creationId xmlns:a16="http://schemas.microsoft.com/office/drawing/2014/main" id="{8F74665A-1F38-413B-938D-89489B538849}"/>
              </a:ext>
            </a:extLst>
          </p:cNvPr>
          <p:cNvSpPr txBox="1">
            <a:spLocks/>
          </p:cNvSpPr>
          <p:nvPr/>
        </p:nvSpPr>
        <p:spPr>
          <a:xfrm>
            <a:off x="1927089" y="462681"/>
            <a:ext cx="8085594" cy="6039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pPr>
            <a:endParaRPr lang="en-US" altLang="ja-JP" sz="3200" b="1" dirty="0">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7A0744C2-BC9E-4184-B455-CA9BAEC0BBDD}"/>
              </a:ext>
            </a:extLst>
          </p:cNvPr>
          <p:cNvSpPr txBox="1"/>
          <p:nvPr/>
        </p:nvSpPr>
        <p:spPr>
          <a:xfrm>
            <a:off x="2065730" y="330359"/>
            <a:ext cx="3776996" cy="584775"/>
          </a:xfrm>
          <a:prstGeom prst="rect">
            <a:avLst/>
          </a:prstGeom>
          <a:noFill/>
        </p:spPr>
        <p:txBody>
          <a:bodyPr wrap="none" rtlCol="0">
            <a:spAutoFit/>
          </a:bodyPr>
          <a:lstStyle/>
          <a:p>
            <a:r>
              <a:rPr lang="ja-JP" altLang="en-US" sz="3200" dirty="0"/>
              <a:t>新しい</a:t>
            </a:r>
            <a:r>
              <a:rPr lang="en-GB" altLang="ja-JP" sz="3200" dirty="0" err="1"/>
              <a:t>B</a:t>
            </a:r>
            <a:r>
              <a:rPr lang="en-GB" altLang="ja-JP" sz="3200" baseline="-25000" dirty="0" err="1"/>
              <a:t>limit</a:t>
            </a:r>
            <a:r>
              <a:rPr lang="ja-JP" altLang="en-US" sz="3200" dirty="0"/>
              <a:t>の決め方</a:t>
            </a:r>
            <a:endParaRPr kumimoji="1" lang="ja-JP" altLang="en-US" sz="3200" b="1" dirty="0">
              <a:latin typeface="Meiryo UI" panose="020B0604030504040204" pitchFamily="50" charset="-128"/>
              <a:ea typeface="Meiryo UI" panose="020B0604030504040204" pitchFamily="50" charset="-128"/>
            </a:endParaRPr>
          </a:p>
        </p:txBody>
      </p:sp>
      <p:cxnSp>
        <p:nvCxnSpPr>
          <p:cNvPr id="44" name="直線コネクタ 43">
            <a:extLst>
              <a:ext uri="{FF2B5EF4-FFF2-40B4-BE49-F238E27FC236}">
                <a16:creationId xmlns:a16="http://schemas.microsoft.com/office/drawing/2014/main" id="{AFAD19F0-2E84-452E-ACC3-04783A797C6B}"/>
              </a:ext>
            </a:extLst>
          </p:cNvPr>
          <p:cNvCxnSpPr>
            <a:cxnSpLocks/>
          </p:cNvCxnSpPr>
          <p:nvPr/>
        </p:nvCxnSpPr>
        <p:spPr>
          <a:xfrm>
            <a:off x="1774651" y="941617"/>
            <a:ext cx="7852194" cy="0"/>
          </a:xfrm>
          <a:prstGeom prst="line">
            <a:avLst/>
          </a:prstGeom>
          <a:ln w="28575">
            <a:solidFill>
              <a:srgbClr val="00A7E5"/>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8138455-73DB-4D0C-A3C0-9B6B4F31CC7B}"/>
              </a:ext>
            </a:extLst>
          </p:cNvPr>
          <p:cNvSpPr txBox="1"/>
          <p:nvPr/>
        </p:nvSpPr>
        <p:spPr>
          <a:xfrm>
            <a:off x="1016001" y="1372833"/>
            <a:ext cx="10392228" cy="501675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b="1" dirty="0">
                <a:latin typeface="Meiryo UI" panose="020B0604030504040204" pitchFamily="50" charset="-128"/>
                <a:ea typeface="Meiryo UI" panose="020B0604030504040204" pitchFamily="50" charset="-128"/>
              </a:rPr>
              <a:t>限界管理基準値は</a:t>
            </a:r>
            <a:r>
              <a:rPr kumimoji="1" lang="en-US" altLang="ja-JP" sz="2000" b="1" dirty="0">
                <a:latin typeface="Meiryo UI" panose="020B0604030504040204" pitchFamily="50" charset="-128"/>
                <a:ea typeface="Meiryo UI" panose="020B0604030504040204" pitchFamily="50" charset="-128"/>
              </a:rPr>
              <a:t>MSY</a:t>
            </a:r>
            <a:r>
              <a:rPr kumimoji="1" lang="ja-JP" altLang="en-US" sz="2000" b="1" dirty="0">
                <a:latin typeface="Meiryo UI" panose="020B0604030504040204" pitchFamily="50" charset="-128"/>
                <a:ea typeface="Meiryo UI" panose="020B0604030504040204" pitchFamily="50" charset="-128"/>
              </a:rPr>
              <a:t>の</a:t>
            </a:r>
            <a:r>
              <a:rPr kumimoji="1" lang="en-US" altLang="ja-JP" sz="2000" b="1" dirty="0">
                <a:latin typeface="Meiryo UI" panose="020B0604030504040204" pitchFamily="50" charset="-128"/>
                <a:ea typeface="Meiryo UI" panose="020B0604030504040204" pitchFamily="50" charset="-128"/>
              </a:rPr>
              <a:t>60%</a:t>
            </a:r>
            <a:r>
              <a:rPr kumimoji="1" lang="ja-JP" altLang="en-US" sz="2000" b="1" dirty="0">
                <a:latin typeface="Meiryo UI" panose="020B0604030504040204" pitchFamily="50" charset="-128"/>
                <a:ea typeface="Meiryo UI" panose="020B0604030504040204" pitchFamily="50" charset="-128"/>
              </a:rPr>
              <a:t>の平均漁獲量を得る水準を基本とする．</a:t>
            </a:r>
            <a:endParaRPr kumimoji="1" lang="en-US" altLang="ja-JP" sz="2000"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kumimoji="1" lang="en-US" altLang="ja-JP" sz="2000"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2000" b="1" dirty="0">
                <a:latin typeface="Meiryo UI" panose="020B0604030504040204" pitchFamily="50" charset="-128"/>
                <a:ea typeface="Meiryo UI" panose="020B0604030504040204" pitchFamily="50" charset="-128"/>
              </a:rPr>
              <a:t>なぜこのように設定するのか？</a:t>
            </a:r>
            <a:endParaRPr kumimoji="1" lang="en-US" altLang="ja-JP" sz="2000" b="1" dirty="0">
              <a:latin typeface="Meiryo UI" panose="020B0604030504040204" pitchFamily="50" charset="-128"/>
              <a:ea typeface="Meiryo UI" panose="020B0604030504040204" pitchFamily="50" charset="-128"/>
            </a:endParaRPr>
          </a:p>
          <a:p>
            <a:pPr marL="742950" lvl="1" indent="-285750">
              <a:buFont typeface="Wingdings" panose="05000000000000000000" pitchFamily="2" charset="2"/>
              <a:buChar char="ü"/>
            </a:pPr>
            <a:r>
              <a:rPr kumimoji="1" lang="ja-JP" altLang="en-US" sz="2000" b="1" dirty="0">
                <a:latin typeface="Meiryo UI" panose="020B0604030504040204" pitchFamily="50" charset="-128"/>
                <a:ea typeface="Meiryo UI" panose="020B0604030504040204" pitchFamily="50" charset="-128"/>
              </a:rPr>
              <a:t>平均漁獲量を用いた</a:t>
            </a:r>
            <a:r>
              <a:rPr kumimoji="1" lang="ja-JP" altLang="en-US" sz="2000" b="1" dirty="0">
                <a:solidFill>
                  <a:srgbClr val="FF0000"/>
                </a:solidFill>
                <a:latin typeface="Meiryo UI" panose="020B0604030504040204" pitchFamily="50" charset="-128"/>
                <a:ea typeface="Meiryo UI" panose="020B0604030504040204" pitchFamily="50" charset="-128"/>
              </a:rPr>
              <a:t>目標管理基準値と同じ考え方を適用</a:t>
            </a:r>
            <a:r>
              <a:rPr kumimoji="1" lang="ja-JP" altLang="en-US" sz="2000" b="1" dirty="0">
                <a:latin typeface="Meiryo UI" panose="020B0604030504040204" pitchFamily="50" charset="-128"/>
                <a:ea typeface="Meiryo UI" panose="020B0604030504040204" pitchFamily="50" charset="-128"/>
              </a:rPr>
              <a:t>するため．</a:t>
            </a:r>
            <a:endParaRPr kumimoji="1" lang="en-US" altLang="ja-JP" sz="2000" b="1" dirty="0">
              <a:latin typeface="Meiryo UI" panose="020B0604030504040204" pitchFamily="50" charset="-128"/>
              <a:ea typeface="Meiryo UI" panose="020B0604030504040204" pitchFamily="50" charset="-128"/>
            </a:endParaRPr>
          </a:p>
          <a:p>
            <a:pPr marL="742950" lvl="1" indent="-285750">
              <a:buFont typeface="Wingdings" panose="05000000000000000000" pitchFamily="2" charset="2"/>
              <a:buChar char="ü"/>
            </a:pPr>
            <a:r>
              <a:rPr kumimoji="1" lang="ja-JP" altLang="en-US" sz="2000" b="1" dirty="0">
                <a:latin typeface="Meiryo UI" panose="020B0604030504040204" pitchFamily="50" charset="-128"/>
                <a:ea typeface="Meiryo UI" panose="020B0604030504040204" pitchFamily="50" charset="-128"/>
              </a:rPr>
              <a:t>平均漁獲量が</a:t>
            </a:r>
            <a:r>
              <a:rPr kumimoji="1" lang="en-US" altLang="ja-JP" sz="2000" b="1" dirty="0">
                <a:latin typeface="Meiryo UI" panose="020B0604030504040204" pitchFamily="50" charset="-128"/>
                <a:ea typeface="Meiryo UI" panose="020B0604030504040204" pitchFamily="50" charset="-128"/>
              </a:rPr>
              <a:t>MSY</a:t>
            </a:r>
            <a:r>
              <a:rPr kumimoji="1" lang="ja-JP" altLang="en-US" sz="2000" b="1" dirty="0">
                <a:latin typeface="Meiryo UI" panose="020B0604030504040204" pitchFamily="50" charset="-128"/>
                <a:ea typeface="Meiryo UI" panose="020B0604030504040204" pitchFamily="50" charset="-128"/>
              </a:rPr>
              <a:t>の</a:t>
            </a:r>
            <a:r>
              <a:rPr kumimoji="1" lang="en-US" altLang="ja-JP" sz="2000" b="1" dirty="0">
                <a:latin typeface="Meiryo UI" panose="020B0604030504040204" pitchFamily="50" charset="-128"/>
                <a:ea typeface="Meiryo UI" panose="020B0604030504040204" pitchFamily="50" charset="-128"/>
              </a:rPr>
              <a:t>60</a:t>
            </a:r>
            <a:r>
              <a:rPr kumimoji="1" lang="ja-JP" altLang="en-US" sz="2000" b="1" dirty="0">
                <a:latin typeface="Meiryo UI" panose="020B0604030504040204" pitchFamily="50" charset="-128"/>
                <a:ea typeface="Meiryo UI" panose="020B0604030504040204" pitchFamily="50" charset="-128"/>
              </a:rPr>
              <a:t>％となるような資源水準は，加入の減少によってそのような低い平均漁獲量が得られると考えると，</a:t>
            </a:r>
            <a:r>
              <a:rPr kumimoji="1" lang="ja-JP" altLang="en-US" sz="2000" b="1" dirty="0">
                <a:solidFill>
                  <a:srgbClr val="FF0000"/>
                </a:solidFill>
                <a:latin typeface="Meiryo UI" panose="020B0604030504040204" pitchFamily="50" charset="-128"/>
                <a:ea typeface="Meiryo UI" panose="020B0604030504040204" pitchFamily="50" charset="-128"/>
              </a:rPr>
              <a:t>従来の考え方（安定した加入が期待できる下限値）とも矛盾はない．</a:t>
            </a:r>
            <a:endParaRPr kumimoji="1" lang="en-US" altLang="ja-JP" sz="2000" b="1" dirty="0">
              <a:solidFill>
                <a:srgbClr val="FF0000"/>
              </a:solidFill>
              <a:latin typeface="Meiryo UI" panose="020B0604030504040204" pitchFamily="50" charset="-128"/>
              <a:ea typeface="Meiryo UI" panose="020B0604030504040204" pitchFamily="50" charset="-128"/>
            </a:endParaRPr>
          </a:p>
          <a:p>
            <a:pPr marL="742950" lvl="1" indent="-285750">
              <a:buFont typeface="Wingdings" panose="05000000000000000000" pitchFamily="2" charset="2"/>
              <a:buChar char="ü"/>
            </a:pPr>
            <a:endParaRPr kumimoji="1" lang="en-US" altLang="ja-JP" sz="2000"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2000" b="1" dirty="0">
                <a:latin typeface="Meiryo UI" panose="020B0604030504040204" pitchFamily="50" charset="-128"/>
                <a:ea typeface="Meiryo UI" panose="020B0604030504040204" pitchFamily="50" charset="-128"/>
              </a:rPr>
              <a:t>なぜ</a:t>
            </a:r>
            <a:r>
              <a:rPr kumimoji="1" lang="en-US" altLang="ja-JP" sz="2000" b="1" dirty="0">
                <a:latin typeface="Meiryo UI" panose="020B0604030504040204" pitchFamily="50" charset="-128"/>
                <a:ea typeface="Meiryo UI" panose="020B0604030504040204" pitchFamily="50" charset="-128"/>
              </a:rPr>
              <a:t>60%</a:t>
            </a:r>
            <a:r>
              <a:rPr kumimoji="1" lang="ja-JP" altLang="en-US" sz="2000" b="1" dirty="0">
                <a:latin typeface="Meiryo UI" panose="020B0604030504040204" pitchFamily="50" charset="-128"/>
                <a:ea typeface="Meiryo UI" panose="020B0604030504040204" pitchFamily="50" charset="-128"/>
              </a:rPr>
              <a:t>なのか？</a:t>
            </a:r>
            <a:endParaRPr kumimoji="1" lang="en-US" altLang="ja-JP" sz="2000" b="1" dirty="0">
              <a:latin typeface="Meiryo UI" panose="020B0604030504040204" pitchFamily="50" charset="-128"/>
              <a:ea typeface="Meiryo UI" panose="020B0604030504040204" pitchFamily="50" charset="-128"/>
            </a:endParaRPr>
          </a:p>
          <a:p>
            <a:pPr marL="742950" lvl="1" indent="-285750">
              <a:buFont typeface="Wingdings" panose="05000000000000000000" pitchFamily="2" charset="2"/>
              <a:buChar char="ü"/>
            </a:pPr>
            <a:r>
              <a:rPr kumimoji="1" lang="ja-JP" altLang="en-US" sz="2000" b="1" dirty="0">
                <a:solidFill>
                  <a:srgbClr val="FF0000"/>
                </a:solidFill>
                <a:latin typeface="Meiryo UI" panose="020B0604030504040204" pitchFamily="50" charset="-128"/>
                <a:ea typeface="Meiryo UI" panose="020B0604030504040204" pitchFamily="50" charset="-128"/>
              </a:rPr>
              <a:t>管理上の実効性</a:t>
            </a:r>
            <a:r>
              <a:rPr kumimoji="1" lang="ja-JP" altLang="en-US" sz="2000" b="1" dirty="0">
                <a:latin typeface="Meiryo UI" panose="020B0604030504040204" pitchFamily="50" charset="-128"/>
                <a:ea typeface="Meiryo UI" panose="020B0604030504040204" pitchFamily="50" charset="-128"/>
              </a:rPr>
              <a:t>：限界管理基準値を下回った場合は漁獲圧を引き下げるため，目標管理基準値に近い値だと</a:t>
            </a:r>
            <a:r>
              <a:rPr kumimoji="1" lang="en-US" altLang="ja-JP" sz="2000" b="1" dirty="0">
                <a:latin typeface="Meiryo UI" panose="020B0604030504040204" pitchFamily="50" charset="-128"/>
                <a:ea typeface="Meiryo UI" panose="020B0604030504040204" pitchFamily="50" charset="-128"/>
              </a:rPr>
              <a:t>ABC</a:t>
            </a:r>
            <a:r>
              <a:rPr kumimoji="1" lang="ja-JP" altLang="en-US" sz="2000" b="1" dirty="0">
                <a:latin typeface="Meiryo UI" panose="020B0604030504040204" pitchFamily="50" charset="-128"/>
                <a:ea typeface="Meiryo UI" panose="020B0604030504040204" pitchFamily="50" charset="-128"/>
              </a:rPr>
              <a:t>が不安定になる．そのため，目標管理基準値とは十分離れた水準となることが必要．</a:t>
            </a:r>
            <a:endParaRPr kumimoji="1" lang="en-US" altLang="ja-JP" sz="2000" b="1" dirty="0">
              <a:latin typeface="Meiryo UI" panose="020B0604030504040204" pitchFamily="50" charset="-128"/>
              <a:ea typeface="Meiryo UI" panose="020B0604030504040204" pitchFamily="50" charset="-128"/>
            </a:endParaRPr>
          </a:p>
          <a:p>
            <a:pPr marL="742950" lvl="1" indent="-285750">
              <a:buFont typeface="Wingdings" panose="05000000000000000000" pitchFamily="2" charset="2"/>
              <a:buChar char="ü"/>
            </a:pPr>
            <a:r>
              <a:rPr kumimoji="1" lang="ja-JP" altLang="en-US" sz="2000" b="1" dirty="0">
                <a:solidFill>
                  <a:srgbClr val="FF0000"/>
                </a:solidFill>
                <a:latin typeface="Meiryo UI" panose="020B0604030504040204" pitchFamily="50" charset="-128"/>
                <a:ea typeface="Meiryo UI" panose="020B0604030504040204" pitchFamily="50" charset="-128"/>
              </a:rPr>
              <a:t>シミュレーションによるテスト</a:t>
            </a:r>
            <a:r>
              <a:rPr kumimoji="1" lang="ja-JP" altLang="en-US" sz="2000" b="1" dirty="0">
                <a:latin typeface="Meiryo UI" panose="020B0604030504040204" pitchFamily="50" charset="-128"/>
                <a:ea typeface="Meiryo UI" panose="020B0604030504040204" pitchFamily="50" charset="-128"/>
              </a:rPr>
              <a:t>：この考え方の下での管理シミュレーションで，十分な資源回復のパフォーマンスが得られた．</a:t>
            </a:r>
            <a:endParaRPr kumimoji="1" lang="en-US" altLang="ja-JP" sz="2000" b="1" dirty="0">
              <a:solidFill>
                <a:schemeClr val="bg1">
                  <a:lumMod val="65000"/>
                </a:schemeClr>
              </a:solidFill>
              <a:latin typeface="Meiryo UI" panose="020B0604030504040204" pitchFamily="50" charset="-128"/>
              <a:ea typeface="Meiryo UI" panose="020B0604030504040204" pitchFamily="50" charset="-128"/>
            </a:endParaRPr>
          </a:p>
          <a:p>
            <a:pPr marL="742950" lvl="1" indent="-285750">
              <a:buFont typeface="Wingdings" panose="05000000000000000000" pitchFamily="2" charset="2"/>
              <a:buChar char="ü"/>
            </a:pPr>
            <a:r>
              <a:rPr kumimoji="1" lang="ja-JP" altLang="en-US" sz="2000" b="1" dirty="0">
                <a:latin typeface="Meiryo UI" panose="020B0604030504040204" pitchFamily="50" charset="-128"/>
                <a:ea typeface="Meiryo UI" panose="020B0604030504040204" pitchFamily="50" charset="-128"/>
              </a:rPr>
              <a:t>結果として，</a:t>
            </a:r>
            <a:r>
              <a:rPr kumimoji="1" lang="en-US" altLang="ja-JP" sz="2000" b="1" dirty="0">
                <a:latin typeface="Meiryo UI" panose="020B0604030504040204" pitchFamily="50" charset="-128"/>
                <a:ea typeface="Meiryo UI" panose="020B0604030504040204" pitchFamily="50" charset="-128"/>
              </a:rPr>
              <a:t>MSY</a:t>
            </a:r>
            <a:r>
              <a:rPr kumimoji="1" lang="ja-JP" altLang="en-US" sz="2000" b="1" dirty="0">
                <a:latin typeface="Meiryo UI" panose="020B0604030504040204" pitchFamily="50" charset="-128"/>
                <a:ea typeface="Meiryo UI" panose="020B0604030504040204" pitchFamily="50" charset="-128"/>
              </a:rPr>
              <a:t>の</a:t>
            </a:r>
            <a:r>
              <a:rPr kumimoji="1" lang="en-US" altLang="ja-JP" sz="2000" b="1" dirty="0">
                <a:latin typeface="Meiryo UI" panose="020B0604030504040204" pitchFamily="50" charset="-128"/>
                <a:ea typeface="Meiryo UI" panose="020B0604030504040204" pitchFamily="50" charset="-128"/>
              </a:rPr>
              <a:t>60%</a:t>
            </a:r>
            <a:r>
              <a:rPr kumimoji="1" lang="ja-JP" altLang="en-US" sz="2000" b="1" dirty="0">
                <a:latin typeface="Meiryo UI" panose="020B0604030504040204" pitchFamily="50" charset="-128"/>
                <a:ea typeface="Meiryo UI" panose="020B0604030504040204" pitchFamily="50" charset="-128"/>
              </a:rPr>
              <a:t>の平均漁獲量を得る資源水準を限界管理基準値とした場合，平均的に，新しい限界管理基準値は従来の</a:t>
            </a:r>
            <a:r>
              <a:rPr kumimoji="1" lang="en-US" altLang="ja-JP" sz="2000" b="1" dirty="0" err="1">
                <a:latin typeface="Meiryo UI" panose="020B0604030504040204" pitchFamily="50" charset="-128"/>
                <a:ea typeface="Meiryo UI" panose="020B0604030504040204" pitchFamily="50" charset="-128"/>
              </a:rPr>
              <a:t>B</a:t>
            </a:r>
            <a:r>
              <a:rPr kumimoji="1" lang="en-US" altLang="ja-JP" sz="2000" b="1" baseline="-25000" dirty="0" err="1">
                <a:latin typeface="Meiryo UI" panose="020B0604030504040204" pitchFamily="50" charset="-128"/>
                <a:ea typeface="Meiryo UI" panose="020B0604030504040204" pitchFamily="50" charset="-128"/>
              </a:rPr>
              <a:t>limit</a:t>
            </a:r>
            <a:r>
              <a:rPr kumimoji="1" lang="ja-JP" altLang="en-US" sz="2000" b="1" dirty="0">
                <a:latin typeface="Meiryo UI" panose="020B0604030504040204" pitchFamily="50" charset="-128"/>
                <a:ea typeface="Meiryo UI" panose="020B0604030504040204" pitchFamily="50" charset="-128"/>
              </a:rPr>
              <a:t>と近い値になった．</a:t>
            </a:r>
            <a:endParaRPr kumimoji="1" lang="en-US" altLang="ja-JP"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85546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D653C-BFBF-4B27-967E-9C8A2E97CBAA}"/>
              </a:ext>
            </a:extLst>
          </p:cNvPr>
          <p:cNvSpPr>
            <a:spLocks noGrp="1"/>
          </p:cNvSpPr>
          <p:nvPr>
            <p:ph type="title"/>
          </p:nvPr>
        </p:nvSpPr>
        <p:spPr/>
        <p:txBody>
          <a:bodyPr/>
          <a:lstStyle/>
          <a:p>
            <a:r>
              <a:rPr lang="ja-JP" altLang="en-US" dirty="0"/>
              <a:t>我が国の新しい資源管理ルール</a:t>
            </a:r>
            <a:endParaRPr lang="en-GB" dirty="0"/>
          </a:p>
        </p:txBody>
      </p:sp>
      <p:sp>
        <p:nvSpPr>
          <p:cNvPr id="3" name="コンテンツ プレースホルダー 2">
            <a:extLst>
              <a:ext uri="{FF2B5EF4-FFF2-40B4-BE49-F238E27FC236}">
                <a16:creationId xmlns:a16="http://schemas.microsoft.com/office/drawing/2014/main" id="{885C8536-1571-4D5A-A09B-50E358FD9E1C}"/>
              </a:ext>
            </a:extLst>
          </p:cNvPr>
          <p:cNvSpPr>
            <a:spLocks noGrp="1"/>
          </p:cNvSpPr>
          <p:nvPr>
            <p:ph idx="1"/>
          </p:nvPr>
        </p:nvSpPr>
        <p:spPr/>
        <p:txBody>
          <a:bodyPr/>
          <a:lstStyle/>
          <a:p>
            <a:r>
              <a:rPr lang="ja-JP" altLang="en-US" dirty="0"/>
              <a:t>再生産関係（基本的には</a:t>
            </a:r>
            <a:r>
              <a:rPr lang="en-GB" altLang="ja-JP" dirty="0"/>
              <a:t>HS</a:t>
            </a:r>
            <a:r>
              <a:rPr lang="ja-JP" altLang="en-US" dirty="0"/>
              <a:t>）を仮定して，加入変動を考慮した確率シミュレーションにより管理基準値</a:t>
            </a:r>
            <a:r>
              <a:rPr lang="en-GB" altLang="ja-JP" dirty="0" err="1"/>
              <a:t>SB</a:t>
            </a:r>
            <a:r>
              <a:rPr lang="en-GB" altLang="ja-JP" baseline="-25000" dirty="0" err="1"/>
              <a:t>target</a:t>
            </a:r>
            <a:r>
              <a:rPr lang="en-GB" altLang="ja-JP" dirty="0"/>
              <a:t> = SB</a:t>
            </a:r>
            <a:r>
              <a:rPr lang="en-GB" altLang="ja-JP" baseline="-25000" dirty="0"/>
              <a:t>MSY</a:t>
            </a:r>
            <a:r>
              <a:rPr lang="ja-JP" altLang="en-US" dirty="0" err="1"/>
              <a:t>，</a:t>
            </a:r>
            <a:r>
              <a:rPr lang="en-GB" altLang="ja-JP" dirty="0" err="1"/>
              <a:t>SB</a:t>
            </a:r>
            <a:r>
              <a:rPr lang="en-GB" altLang="ja-JP" baseline="-25000" dirty="0" err="1"/>
              <a:t>lim</a:t>
            </a:r>
            <a:r>
              <a:rPr lang="en-GB" altLang="ja-JP" dirty="0"/>
              <a:t> = SB</a:t>
            </a:r>
            <a:r>
              <a:rPr lang="en-GB" altLang="ja-JP" baseline="-25000" dirty="0"/>
              <a:t>60%MSY</a:t>
            </a:r>
            <a:r>
              <a:rPr lang="ja-JP" altLang="en-US" dirty="0" err="1"/>
              <a:t>，</a:t>
            </a:r>
            <a:r>
              <a:rPr lang="en-GB" altLang="ja-JP" dirty="0" err="1"/>
              <a:t>SB</a:t>
            </a:r>
            <a:r>
              <a:rPr lang="en-GB" altLang="ja-JP" baseline="-25000" dirty="0" err="1"/>
              <a:t>ban</a:t>
            </a:r>
            <a:r>
              <a:rPr lang="en-GB" altLang="ja-JP" dirty="0"/>
              <a:t> = SB</a:t>
            </a:r>
            <a:r>
              <a:rPr lang="en-GB" altLang="ja-JP" baseline="-25000" dirty="0"/>
              <a:t>10%MSY</a:t>
            </a:r>
            <a:r>
              <a:rPr lang="ja-JP" altLang="en-US" dirty="0" err="1"/>
              <a:t>，</a:t>
            </a:r>
            <a:r>
              <a:rPr lang="en-GB" altLang="ja-JP" dirty="0"/>
              <a:t>F</a:t>
            </a:r>
            <a:r>
              <a:rPr lang="en-GB" altLang="ja-JP" baseline="-25000" dirty="0"/>
              <a:t>MSY</a:t>
            </a:r>
            <a:r>
              <a:rPr lang="ja-JP" altLang="en-US" dirty="0"/>
              <a:t>を推定する</a:t>
            </a:r>
            <a:endParaRPr lang="en-GB" altLang="ja-JP" dirty="0"/>
          </a:p>
          <a:p>
            <a:r>
              <a:rPr lang="ja-JP" altLang="en-US" dirty="0"/>
              <a:t>その管理基準値と資源量推定値から</a:t>
            </a:r>
            <a:endParaRPr lang="en-GB" altLang="ja-JP" dirty="0"/>
          </a:p>
          <a:p>
            <a:pPr marL="0" indent="0" algn="ctr">
              <a:buNone/>
            </a:pPr>
            <a:r>
              <a:rPr lang="en-US" altLang="ja-JP" b="1" dirty="0">
                <a:solidFill>
                  <a:srgbClr val="FF0000"/>
                </a:solidFill>
              </a:rPr>
              <a:t>F</a:t>
            </a:r>
            <a:r>
              <a:rPr lang="en-US" altLang="ja-JP" b="1" baseline="-25000" dirty="0">
                <a:solidFill>
                  <a:srgbClr val="FF0000"/>
                </a:solidFill>
              </a:rPr>
              <a:t>HCR</a:t>
            </a:r>
            <a:r>
              <a:rPr lang="en-US" altLang="ja-JP" b="1" dirty="0">
                <a:solidFill>
                  <a:srgbClr val="FF0000"/>
                </a:solidFill>
              </a:rPr>
              <a:t> = βF</a:t>
            </a:r>
            <a:r>
              <a:rPr lang="en-US" altLang="ja-JP" b="1" baseline="-25000" dirty="0">
                <a:solidFill>
                  <a:srgbClr val="FF0000"/>
                </a:solidFill>
              </a:rPr>
              <a:t>MSY</a:t>
            </a:r>
            <a:r>
              <a:rPr lang="en-US" altLang="ja-JP" b="1" dirty="0">
                <a:solidFill>
                  <a:srgbClr val="FF0000"/>
                </a:solidFill>
              </a:rPr>
              <a:t> max[min((SB – </a:t>
            </a:r>
            <a:r>
              <a:rPr lang="en-US" altLang="ja-JP" b="1" dirty="0" err="1">
                <a:solidFill>
                  <a:srgbClr val="FF0000"/>
                </a:solidFill>
              </a:rPr>
              <a:t>SB</a:t>
            </a:r>
            <a:r>
              <a:rPr lang="en-US" altLang="ja-JP" b="1" baseline="-25000" dirty="0" err="1">
                <a:solidFill>
                  <a:srgbClr val="FF0000"/>
                </a:solidFill>
              </a:rPr>
              <a:t>ban</a:t>
            </a:r>
            <a:r>
              <a:rPr lang="en-US" altLang="ja-JP" b="1" dirty="0">
                <a:solidFill>
                  <a:srgbClr val="FF0000"/>
                </a:solidFill>
              </a:rPr>
              <a:t>)/(</a:t>
            </a:r>
            <a:r>
              <a:rPr lang="en-US" altLang="ja-JP" b="1" dirty="0" err="1">
                <a:solidFill>
                  <a:srgbClr val="FF0000"/>
                </a:solidFill>
              </a:rPr>
              <a:t>SB</a:t>
            </a:r>
            <a:r>
              <a:rPr lang="en-US" altLang="ja-JP" b="1" baseline="-25000" dirty="0" err="1">
                <a:solidFill>
                  <a:srgbClr val="FF0000"/>
                </a:solidFill>
              </a:rPr>
              <a:t>lim</a:t>
            </a:r>
            <a:r>
              <a:rPr lang="en-US" altLang="ja-JP" b="1" dirty="0">
                <a:solidFill>
                  <a:srgbClr val="FF0000"/>
                </a:solidFill>
              </a:rPr>
              <a:t> – </a:t>
            </a:r>
            <a:r>
              <a:rPr lang="en-US" altLang="ja-JP" b="1" dirty="0" err="1">
                <a:solidFill>
                  <a:srgbClr val="FF0000"/>
                </a:solidFill>
              </a:rPr>
              <a:t>SB</a:t>
            </a:r>
            <a:r>
              <a:rPr lang="en-US" altLang="ja-JP" b="1" baseline="-25000" dirty="0" err="1">
                <a:solidFill>
                  <a:srgbClr val="FF0000"/>
                </a:solidFill>
              </a:rPr>
              <a:t>ban</a:t>
            </a:r>
            <a:r>
              <a:rPr lang="en-US" altLang="ja-JP" b="1" dirty="0">
                <a:solidFill>
                  <a:srgbClr val="FF0000"/>
                </a:solidFill>
              </a:rPr>
              <a:t>), 1), 0]</a:t>
            </a:r>
          </a:p>
          <a:p>
            <a:pPr marL="0" indent="0">
              <a:buNone/>
            </a:pPr>
            <a:r>
              <a:rPr lang="ja-JP" altLang="en-US" dirty="0"/>
              <a:t>を計算</a:t>
            </a:r>
            <a:endParaRPr lang="en-GB" altLang="ja-JP" dirty="0"/>
          </a:p>
          <a:p>
            <a:r>
              <a:rPr lang="ja-JP" altLang="en-US" dirty="0"/>
              <a:t>管理基準値は</a:t>
            </a:r>
            <a:r>
              <a:rPr lang="en-GB" altLang="ja-JP" dirty="0"/>
              <a:t>5</a:t>
            </a:r>
            <a:r>
              <a:rPr lang="ja-JP" altLang="en-US" dirty="0"/>
              <a:t>年ごとに更新（安定性，情報更新に対する対応，モニタリング，見直し・事後評価，順応的管理）</a:t>
            </a:r>
            <a:endParaRPr lang="en-GB" altLang="ja-JP" dirty="0"/>
          </a:p>
          <a:p>
            <a:pPr marL="0" indent="0">
              <a:buNone/>
            </a:pPr>
            <a:endParaRPr lang="en-GB" altLang="ja-JP" dirty="0"/>
          </a:p>
          <a:p>
            <a:pPr marL="0" indent="0">
              <a:buNone/>
            </a:pPr>
            <a:endParaRPr lang="en-GB" dirty="0"/>
          </a:p>
        </p:txBody>
      </p:sp>
    </p:spTree>
    <p:extLst>
      <p:ext uri="{BB962C8B-B14F-4D97-AF65-F5344CB8AC3E}">
        <p14:creationId xmlns:p14="http://schemas.microsoft.com/office/powerpoint/2010/main" val="239218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AFA5D5-FC63-4CFB-8CE3-99F308737C22}"/>
              </a:ext>
            </a:extLst>
          </p:cNvPr>
          <p:cNvSpPr>
            <a:spLocks noGrp="1"/>
          </p:cNvSpPr>
          <p:nvPr>
            <p:ph type="title"/>
          </p:nvPr>
        </p:nvSpPr>
        <p:spPr/>
        <p:txBody>
          <a:bodyPr/>
          <a:lstStyle/>
          <a:p>
            <a:r>
              <a:rPr lang="en-GB" dirty="0"/>
              <a:t>Maximum Sustainable Yield</a:t>
            </a:r>
          </a:p>
        </p:txBody>
      </p:sp>
      <p:sp>
        <p:nvSpPr>
          <p:cNvPr id="3" name="コンテンツ プレースホルダー 2">
            <a:extLst>
              <a:ext uri="{FF2B5EF4-FFF2-40B4-BE49-F238E27FC236}">
                <a16:creationId xmlns:a16="http://schemas.microsoft.com/office/drawing/2014/main" id="{1DB8C3C6-7DC0-4646-9022-7E252811F8E6}"/>
              </a:ext>
            </a:extLst>
          </p:cNvPr>
          <p:cNvSpPr>
            <a:spLocks noGrp="1"/>
          </p:cNvSpPr>
          <p:nvPr>
            <p:ph idx="1"/>
          </p:nvPr>
        </p:nvSpPr>
        <p:spPr/>
        <p:txBody>
          <a:bodyPr/>
          <a:lstStyle/>
          <a:p>
            <a:pPr marL="0" indent="0">
              <a:buNone/>
            </a:pPr>
            <a:r>
              <a:rPr lang="en-GB" b="1" dirty="0"/>
              <a:t>Indicator 14.4.1 - Proportion of fish stocks within biologically sustainable levels</a:t>
            </a:r>
          </a:p>
          <a:p>
            <a:pPr marL="0" indent="0">
              <a:buNone/>
            </a:pPr>
            <a:r>
              <a:rPr lang="en-GB" dirty="0"/>
              <a:t>This indicator measures the sustainability of the world's marine capture fisheries by their abundance. A fish stock of which abundance is at or greater than the level, that can produce the maximum sustainable yield (MSY) is classified as biologically sustainable. In contrast, when abundance falls below the MSY level, the stock is considered biologically unsustainable. The indicator will measure progress towards SDG Target 14.4.</a:t>
            </a:r>
          </a:p>
          <a:p>
            <a:pPr marL="0" indent="0">
              <a:buNone/>
            </a:pPr>
            <a:endParaRPr lang="en-GB" dirty="0"/>
          </a:p>
        </p:txBody>
      </p:sp>
    </p:spTree>
    <p:extLst>
      <p:ext uri="{BB962C8B-B14F-4D97-AF65-F5344CB8AC3E}">
        <p14:creationId xmlns:p14="http://schemas.microsoft.com/office/powerpoint/2010/main" val="3317520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9040FE7-D33A-467A-A272-7B04132732E2}"/>
              </a:ext>
            </a:extLst>
          </p:cNvPr>
          <p:cNvPicPr>
            <a:picLocks noChangeAspect="1"/>
          </p:cNvPicPr>
          <p:nvPr/>
        </p:nvPicPr>
        <p:blipFill>
          <a:blip r:embed="rId3"/>
          <a:stretch>
            <a:fillRect/>
          </a:stretch>
        </p:blipFill>
        <p:spPr>
          <a:xfrm>
            <a:off x="1812473" y="410738"/>
            <a:ext cx="8295700" cy="6447262"/>
          </a:xfrm>
          <a:prstGeom prst="rect">
            <a:avLst/>
          </a:prstGeom>
        </p:spPr>
      </p:pic>
      <p:sp>
        <p:nvSpPr>
          <p:cNvPr id="6" name="テキスト ボックス 5">
            <a:extLst>
              <a:ext uri="{FF2B5EF4-FFF2-40B4-BE49-F238E27FC236}">
                <a16:creationId xmlns:a16="http://schemas.microsoft.com/office/drawing/2014/main" id="{BC211C65-23C1-44F7-8A16-04C5A4985DBC}"/>
              </a:ext>
            </a:extLst>
          </p:cNvPr>
          <p:cNvSpPr txBox="1"/>
          <p:nvPr/>
        </p:nvSpPr>
        <p:spPr>
          <a:xfrm>
            <a:off x="330506" y="264405"/>
            <a:ext cx="5841694" cy="769441"/>
          </a:xfrm>
          <a:prstGeom prst="rect">
            <a:avLst/>
          </a:prstGeom>
          <a:noFill/>
        </p:spPr>
        <p:txBody>
          <a:bodyPr wrap="square" rtlCol="0">
            <a:spAutoFit/>
          </a:bodyPr>
          <a:lstStyle/>
          <a:p>
            <a:r>
              <a:rPr lang="ja-JP" altLang="en-US" sz="4400" b="1" dirty="0"/>
              <a:t>新漁獲ルール（</a:t>
            </a:r>
            <a:r>
              <a:rPr lang="en-GB" altLang="ja-JP" sz="4400" b="1" dirty="0"/>
              <a:t>HCR</a:t>
            </a:r>
            <a:r>
              <a:rPr lang="ja-JP" altLang="en-US" sz="4400" b="1" dirty="0"/>
              <a:t>）</a:t>
            </a:r>
            <a:endParaRPr lang="en-GB" sz="4400" b="1" dirty="0"/>
          </a:p>
        </p:txBody>
      </p:sp>
      <p:sp>
        <p:nvSpPr>
          <p:cNvPr id="4" name="テキスト ボックス 3">
            <a:extLst>
              <a:ext uri="{FF2B5EF4-FFF2-40B4-BE49-F238E27FC236}">
                <a16:creationId xmlns:a16="http://schemas.microsoft.com/office/drawing/2014/main" id="{4AC58E5A-EF3A-40DC-842B-E34E5589B8F9}"/>
              </a:ext>
            </a:extLst>
          </p:cNvPr>
          <p:cNvSpPr txBox="1"/>
          <p:nvPr/>
        </p:nvSpPr>
        <p:spPr>
          <a:xfrm>
            <a:off x="6096000" y="4315595"/>
            <a:ext cx="1857375" cy="923330"/>
          </a:xfrm>
          <a:prstGeom prst="rect">
            <a:avLst/>
          </a:prstGeom>
          <a:noFill/>
        </p:spPr>
        <p:txBody>
          <a:bodyPr wrap="square" rtlCol="0">
            <a:spAutoFit/>
          </a:bodyPr>
          <a:lstStyle/>
          <a:p>
            <a:r>
              <a:rPr kumimoji="1" lang="en-US" altLang="ja-JP" b="1" dirty="0">
                <a:solidFill>
                  <a:srgbClr val="7030A0"/>
                </a:solidFill>
              </a:rPr>
              <a:t>SB</a:t>
            </a:r>
            <a:r>
              <a:rPr kumimoji="1" lang="en-US" altLang="ja-JP" b="1" baseline="-25000" dirty="0">
                <a:solidFill>
                  <a:srgbClr val="7030A0"/>
                </a:solidFill>
              </a:rPr>
              <a:t>0.6msy</a:t>
            </a:r>
            <a:r>
              <a:rPr kumimoji="1" lang="ja-JP" altLang="en-US" b="1" dirty="0">
                <a:solidFill>
                  <a:srgbClr val="7030A0"/>
                </a:solidFill>
              </a:rPr>
              <a:t>は，</a:t>
            </a:r>
            <a:r>
              <a:rPr kumimoji="1" lang="en-US" altLang="ja-JP" b="1" dirty="0">
                <a:solidFill>
                  <a:srgbClr val="7030A0"/>
                </a:solidFill>
              </a:rPr>
              <a:t>MSY</a:t>
            </a:r>
            <a:r>
              <a:rPr kumimoji="1" lang="ja-JP" altLang="en-US" b="1" dirty="0">
                <a:solidFill>
                  <a:srgbClr val="7030A0"/>
                </a:solidFill>
              </a:rPr>
              <a:t>の</a:t>
            </a:r>
            <a:r>
              <a:rPr kumimoji="1" lang="en-US" altLang="ja-JP" b="1" dirty="0">
                <a:solidFill>
                  <a:srgbClr val="7030A0"/>
                </a:solidFill>
              </a:rPr>
              <a:t>40%</a:t>
            </a:r>
            <a:r>
              <a:rPr kumimoji="1" lang="ja-JP" altLang="en-US" b="1" dirty="0">
                <a:solidFill>
                  <a:srgbClr val="7030A0"/>
                </a:solidFill>
              </a:rPr>
              <a:t>が失われる親魚量</a:t>
            </a:r>
          </a:p>
        </p:txBody>
      </p:sp>
      <p:sp>
        <p:nvSpPr>
          <p:cNvPr id="7" name="テキスト ボックス 6">
            <a:extLst>
              <a:ext uri="{FF2B5EF4-FFF2-40B4-BE49-F238E27FC236}">
                <a16:creationId xmlns:a16="http://schemas.microsoft.com/office/drawing/2014/main" id="{6896B11C-4898-4CD1-9C56-466B4A0EFA18}"/>
              </a:ext>
            </a:extLst>
          </p:cNvPr>
          <p:cNvSpPr txBox="1"/>
          <p:nvPr/>
        </p:nvSpPr>
        <p:spPr>
          <a:xfrm>
            <a:off x="1395871" y="4315595"/>
            <a:ext cx="1857375" cy="923330"/>
          </a:xfrm>
          <a:prstGeom prst="rect">
            <a:avLst/>
          </a:prstGeom>
          <a:noFill/>
        </p:spPr>
        <p:txBody>
          <a:bodyPr wrap="square" rtlCol="0">
            <a:spAutoFit/>
          </a:bodyPr>
          <a:lstStyle/>
          <a:p>
            <a:r>
              <a:rPr kumimoji="1" lang="en-US" altLang="ja-JP" b="1" dirty="0">
                <a:solidFill>
                  <a:srgbClr val="7030A0"/>
                </a:solidFill>
              </a:rPr>
              <a:t>SB</a:t>
            </a:r>
            <a:r>
              <a:rPr kumimoji="1" lang="en-US" altLang="ja-JP" b="1" baseline="-25000" dirty="0">
                <a:solidFill>
                  <a:srgbClr val="7030A0"/>
                </a:solidFill>
              </a:rPr>
              <a:t>0.1msy</a:t>
            </a:r>
            <a:r>
              <a:rPr kumimoji="1" lang="ja-JP" altLang="en-US" b="1" dirty="0">
                <a:solidFill>
                  <a:srgbClr val="7030A0"/>
                </a:solidFill>
              </a:rPr>
              <a:t>は，</a:t>
            </a:r>
            <a:r>
              <a:rPr kumimoji="1" lang="en-US" altLang="ja-JP" b="1" dirty="0">
                <a:solidFill>
                  <a:srgbClr val="7030A0"/>
                </a:solidFill>
              </a:rPr>
              <a:t>MSY</a:t>
            </a:r>
            <a:r>
              <a:rPr kumimoji="1" lang="ja-JP" altLang="en-US" b="1" dirty="0">
                <a:solidFill>
                  <a:srgbClr val="7030A0"/>
                </a:solidFill>
              </a:rPr>
              <a:t>の</a:t>
            </a:r>
            <a:r>
              <a:rPr kumimoji="1" lang="en-US" altLang="ja-JP" b="1" dirty="0">
                <a:solidFill>
                  <a:srgbClr val="7030A0"/>
                </a:solidFill>
              </a:rPr>
              <a:t>90%</a:t>
            </a:r>
            <a:r>
              <a:rPr kumimoji="1" lang="ja-JP" altLang="en-US" b="1" dirty="0">
                <a:solidFill>
                  <a:srgbClr val="7030A0"/>
                </a:solidFill>
              </a:rPr>
              <a:t>が失われる親魚量</a:t>
            </a:r>
          </a:p>
        </p:txBody>
      </p:sp>
      <p:sp>
        <p:nvSpPr>
          <p:cNvPr id="2" name="スライド番号プレースホルダー 1">
            <a:extLst>
              <a:ext uri="{FF2B5EF4-FFF2-40B4-BE49-F238E27FC236}">
                <a16:creationId xmlns:a16="http://schemas.microsoft.com/office/drawing/2014/main" id="{DAE4A651-7BFF-400F-BB19-8E4BA7F15765}"/>
              </a:ext>
            </a:extLst>
          </p:cNvPr>
          <p:cNvSpPr>
            <a:spLocks noGrp="1"/>
          </p:cNvSpPr>
          <p:nvPr>
            <p:ph type="sldNum" sz="quarter" idx="12"/>
          </p:nvPr>
        </p:nvSpPr>
        <p:spPr/>
        <p:txBody>
          <a:bodyPr/>
          <a:lstStyle/>
          <a:p>
            <a:fld id="{C915416D-8BBC-448E-A056-1887E793F495}" type="slidenum">
              <a:rPr lang="en-GB" smtClean="0"/>
              <a:t>30</a:t>
            </a:fld>
            <a:endParaRPr lang="en-GB"/>
          </a:p>
        </p:txBody>
      </p:sp>
    </p:spTree>
    <p:extLst>
      <p:ext uri="{BB962C8B-B14F-4D97-AF65-F5344CB8AC3E}">
        <p14:creationId xmlns:p14="http://schemas.microsoft.com/office/powerpoint/2010/main" val="1273946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497312-A02F-4717-94AD-D62AF9CD1C05}"/>
              </a:ext>
            </a:extLst>
          </p:cNvPr>
          <p:cNvSpPr>
            <a:spLocks noGrp="1"/>
          </p:cNvSpPr>
          <p:nvPr>
            <p:ph type="title"/>
          </p:nvPr>
        </p:nvSpPr>
        <p:spPr/>
        <p:txBody>
          <a:bodyPr/>
          <a:lstStyle/>
          <a:p>
            <a:r>
              <a:rPr lang="ja-JP" altLang="en-US" dirty="0"/>
              <a:t>伝統的な資源管理の問題</a:t>
            </a:r>
            <a:endParaRPr lang="en-GB" dirty="0"/>
          </a:p>
        </p:txBody>
      </p:sp>
      <p:sp>
        <p:nvSpPr>
          <p:cNvPr id="3" name="コンテンツ プレースホルダー 2">
            <a:extLst>
              <a:ext uri="{FF2B5EF4-FFF2-40B4-BE49-F238E27FC236}">
                <a16:creationId xmlns:a16="http://schemas.microsoft.com/office/drawing/2014/main" id="{DA541C95-006C-4B60-9428-FF9EC6E07657}"/>
              </a:ext>
            </a:extLst>
          </p:cNvPr>
          <p:cNvSpPr>
            <a:spLocks noGrp="1"/>
          </p:cNvSpPr>
          <p:nvPr>
            <p:ph idx="1"/>
          </p:nvPr>
        </p:nvSpPr>
        <p:spPr/>
        <p:txBody>
          <a:bodyPr/>
          <a:lstStyle/>
          <a:p>
            <a:r>
              <a:rPr lang="ja-JP" altLang="en-US" dirty="0"/>
              <a:t>不確実性を完全に考慮できない</a:t>
            </a:r>
            <a:endParaRPr lang="en-GB" altLang="ja-JP" dirty="0"/>
          </a:p>
          <a:p>
            <a:r>
              <a:rPr lang="ja-JP" altLang="en-US" dirty="0"/>
              <a:t>長期的目標を考慮できない</a:t>
            </a:r>
            <a:endParaRPr lang="en-GB" altLang="ja-JP" dirty="0"/>
          </a:p>
          <a:p>
            <a:r>
              <a:rPr lang="ja-JP" altLang="en-US" dirty="0"/>
              <a:t>資源評価結果に対する対立が適切な管理導入を遅らせる</a:t>
            </a:r>
            <a:endParaRPr lang="en-GB" altLang="ja-JP" dirty="0"/>
          </a:p>
          <a:p>
            <a:r>
              <a:rPr lang="ja-JP" altLang="en-US" dirty="0"/>
              <a:t>予防原則との整合性がとれない</a:t>
            </a:r>
            <a:endParaRPr lang="en-GB" altLang="ja-JP" dirty="0"/>
          </a:p>
          <a:p>
            <a:r>
              <a:rPr lang="ja-JP" altLang="en-US" dirty="0"/>
              <a:t>結果として，（変えるべきときに）何も変えないことを選択</a:t>
            </a:r>
            <a:endParaRPr lang="en-GB" dirty="0"/>
          </a:p>
        </p:txBody>
      </p:sp>
      <p:sp>
        <p:nvSpPr>
          <p:cNvPr id="4" name="スライド番号プレースホルダー 3">
            <a:extLst>
              <a:ext uri="{FF2B5EF4-FFF2-40B4-BE49-F238E27FC236}">
                <a16:creationId xmlns:a16="http://schemas.microsoft.com/office/drawing/2014/main" id="{BD7732CB-C011-447A-9297-AC6C34E342D0}"/>
              </a:ext>
            </a:extLst>
          </p:cNvPr>
          <p:cNvSpPr>
            <a:spLocks noGrp="1"/>
          </p:cNvSpPr>
          <p:nvPr>
            <p:ph type="sldNum" sz="quarter" idx="12"/>
          </p:nvPr>
        </p:nvSpPr>
        <p:spPr/>
        <p:txBody>
          <a:bodyPr/>
          <a:lstStyle/>
          <a:p>
            <a:fld id="{BACE0BC2-CA37-4EE1-BC4E-208BD677CB67}" type="slidenum">
              <a:rPr lang="en-GB" smtClean="0"/>
              <a:t>31</a:t>
            </a:fld>
            <a:endParaRPr lang="en-GB"/>
          </a:p>
        </p:txBody>
      </p:sp>
    </p:spTree>
    <p:extLst>
      <p:ext uri="{BB962C8B-B14F-4D97-AF65-F5344CB8AC3E}">
        <p14:creationId xmlns:p14="http://schemas.microsoft.com/office/powerpoint/2010/main" val="3696924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220E2F-0857-4980-A193-0B2401C37D20}"/>
              </a:ext>
            </a:extLst>
          </p:cNvPr>
          <p:cNvSpPr>
            <a:spLocks noGrp="1"/>
          </p:cNvSpPr>
          <p:nvPr>
            <p:ph type="title"/>
          </p:nvPr>
        </p:nvSpPr>
        <p:spPr/>
        <p:txBody>
          <a:bodyPr/>
          <a:lstStyle/>
          <a:p>
            <a:r>
              <a:rPr lang="ja-JP" altLang="en-US" dirty="0"/>
              <a:t>解決策</a:t>
            </a:r>
            <a:endParaRPr lang="en-GB" dirty="0"/>
          </a:p>
        </p:txBody>
      </p:sp>
      <p:sp>
        <p:nvSpPr>
          <p:cNvPr id="3" name="コンテンツ プレースホルダー 2">
            <a:extLst>
              <a:ext uri="{FF2B5EF4-FFF2-40B4-BE49-F238E27FC236}">
                <a16:creationId xmlns:a16="http://schemas.microsoft.com/office/drawing/2014/main" id="{DF8D0E4F-E320-4845-9128-9FCDD2AB1D50}"/>
              </a:ext>
            </a:extLst>
          </p:cNvPr>
          <p:cNvSpPr>
            <a:spLocks noGrp="1"/>
          </p:cNvSpPr>
          <p:nvPr>
            <p:ph idx="1"/>
          </p:nvPr>
        </p:nvSpPr>
        <p:spPr/>
        <p:txBody>
          <a:bodyPr>
            <a:normAutofit lnSpcReduction="10000"/>
          </a:bodyPr>
          <a:lstStyle/>
          <a:p>
            <a:pPr marL="0" indent="0">
              <a:buNone/>
            </a:pPr>
            <a:r>
              <a:rPr lang="en-GB" dirty="0"/>
              <a:t>Management Strategy Evaluation</a:t>
            </a:r>
            <a:r>
              <a:rPr lang="ja-JP" altLang="en-US" dirty="0"/>
              <a:t>（</a:t>
            </a:r>
            <a:r>
              <a:rPr lang="en-GB" altLang="ja-JP" dirty="0"/>
              <a:t>MSE</a:t>
            </a:r>
            <a:r>
              <a:rPr lang="ja-JP" altLang="en-US" dirty="0"/>
              <a:t>：管理戦略評価）</a:t>
            </a:r>
            <a:endParaRPr lang="en-GB" altLang="ja-JP" dirty="0"/>
          </a:p>
          <a:p>
            <a:pPr marL="0" indent="0">
              <a:buNone/>
            </a:pPr>
            <a:r>
              <a:rPr lang="ja-JP" altLang="en-US" dirty="0">
                <a:solidFill>
                  <a:srgbClr val="00B050"/>
                </a:solidFill>
              </a:rPr>
              <a:t>想定される不確実性に頑健な漁獲ルールは何か？</a:t>
            </a:r>
            <a:endParaRPr lang="en-GB" altLang="ja-JP" dirty="0">
              <a:solidFill>
                <a:srgbClr val="00B050"/>
              </a:solidFill>
            </a:endParaRPr>
          </a:p>
          <a:p>
            <a:pPr marL="0" indent="0">
              <a:buNone/>
            </a:pPr>
            <a:r>
              <a:rPr lang="ja-JP" altLang="en-US" b="1" dirty="0">
                <a:solidFill>
                  <a:srgbClr val="C00000"/>
                </a:solidFill>
              </a:rPr>
              <a:t>メリット</a:t>
            </a:r>
            <a:endParaRPr lang="en-GB" altLang="ja-JP" b="1" dirty="0">
              <a:solidFill>
                <a:srgbClr val="C00000"/>
              </a:solidFill>
            </a:endParaRPr>
          </a:p>
          <a:p>
            <a:r>
              <a:rPr lang="ja-JP" altLang="en-US" dirty="0"/>
              <a:t>トレードオフ・リスクをうまく取り扱う</a:t>
            </a:r>
            <a:endParaRPr lang="en-GB" altLang="ja-JP" dirty="0"/>
          </a:p>
          <a:p>
            <a:r>
              <a:rPr lang="ja-JP" altLang="en-US" dirty="0"/>
              <a:t>予防原則との整合性</a:t>
            </a:r>
            <a:endParaRPr lang="en-GB" altLang="ja-JP" dirty="0"/>
          </a:p>
          <a:p>
            <a:r>
              <a:rPr lang="ja-JP" altLang="en-US" dirty="0"/>
              <a:t>事前ルールの合意　→　不必要な論争の回避</a:t>
            </a:r>
            <a:endParaRPr lang="en-GB" altLang="ja-JP" dirty="0"/>
          </a:p>
          <a:p>
            <a:pPr marL="0" indent="0">
              <a:buNone/>
            </a:pPr>
            <a:r>
              <a:rPr lang="ja-JP" altLang="en-US" b="1" dirty="0">
                <a:solidFill>
                  <a:srgbClr val="C00000"/>
                </a:solidFill>
              </a:rPr>
              <a:t>デメリット</a:t>
            </a:r>
            <a:endParaRPr lang="en-GB" altLang="ja-JP" b="1" dirty="0">
              <a:solidFill>
                <a:srgbClr val="C00000"/>
              </a:solidFill>
            </a:endParaRPr>
          </a:p>
          <a:p>
            <a:r>
              <a:rPr lang="ja-JP" altLang="en-US" dirty="0"/>
              <a:t>構築に時間がかかる</a:t>
            </a:r>
            <a:endParaRPr lang="en-GB" altLang="ja-JP" dirty="0"/>
          </a:p>
          <a:p>
            <a:r>
              <a:rPr lang="ja-JP" altLang="en-US" dirty="0"/>
              <a:t>自由度が制限される</a:t>
            </a:r>
            <a:endParaRPr lang="en-GB" altLang="ja-JP" dirty="0"/>
          </a:p>
          <a:p>
            <a:endParaRPr lang="en-GB" altLang="ja-JP" dirty="0"/>
          </a:p>
          <a:p>
            <a:pPr marL="0" indent="0">
              <a:buNone/>
            </a:pPr>
            <a:endParaRPr lang="en-GB" dirty="0"/>
          </a:p>
          <a:p>
            <a:pPr marL="0" indent="0">
              <a:buNone/>
            </a:pPr>
            <a:endParaRPr lang="en-GB" dirty="0"/>
          </a:p>
        </p:txBody>
      </p:sp>
      <p:sp>
        <p:nvSpPr>
          <p:cNvPr id="4" name="吹き出し: 角を丸めた四角形 3">
            <a:extLst>
              <a:ext uri="{FF2B5EF4-FFF2-40B4-BE49-F238E27FC236}">
                <a16:creationId xmlns:a16="http://schemas.microsoft.com/office/drawing/2014/main" id="{C163ED58-5673-4ADC-B228-A849A9372D43}"/>
              </a:ext>
            </a:extLst>
          </p:cNvPr>
          <p:cNvSpPr/>
          <p:nvPr/>
        </p:nvSpPr>
        <p:spPr>
          <a:xfrm>
            <a:off x="9525000" y="2415647"/>
            <a:ext cx="1828800" cy="1228725"/>
          </a:xfrm>
          <a:prstGeom prst="wedgeRoundRectCallout">
            <a:avLst>
              <a:gd name="adj1" fmla="val -135362"/>
              <a:gd name="adj2" fmla="val 30060"/>
              <a:gd name="adj3" fmla="val 16667"/>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HCR</a:t>
            </a:r>
            <a:r>
              <a:rPr lang="ja-JP" altLang="en-US" dirty="0"/>
              <a:t>の相対的ランキングを決定</a:t>
            </a:r>
            <a:endParaRPr lang="en-GB" dirty="0"/>
          </a:p>
        </p:txBody>
      </p:sp>
      <p:sp>
        <p:nvSpPr>
          <p:cNvPr id="5" name="スライド番号プレースホルダー 4">
            <a:extLst>
              <a:ext uri="{FF2B5EF4-FFF2-40B4-BE49-F238E27FC236}">
                <a16:creationId xmlns:a16="http://schemas.microsoft.com/office/drawing/2014/main" id="{FBED3B7E-3514-4203-ADA9-432E699EF858}"/>
              </a:ext>
            </a:extLst>
          </p:cNvPr>
          <p:cNvSpPr>
            <a:spLocks noGrp="1"/>
          </p:cNvSpPr>
          <p:nvPr>
            <p:ph type="sldNum" sz="quarter" idx="12"/>
          </p:nvPr>
        </p:nvSpPr>
        <p:spPr/>
        <p:txBody>
          <a:bodyPr/>
          <a:lstStyle/>
          <a:p>
            <a:fld id="{BACE0BC2-CA37-4EE1-BC4E-208BD677CB67}" type="slidenum">
              <a:rPr lang="en-GB" smtClean="0"/>
              <a:t>32</a:t>
            </a:fld>
            <a:endParaRPr lang="en-GB"/>
          </a:p>
        </p:txBody>
      </p:sp>
    </p:spTree>
    <p:extLst>
      <p:ext uri="{BB962C8B-B14F-4D97-AF65-F5344CB8AC3E}">
        <p14:creationId xmlns:p14="http://schemas.microsoft.com/office/powerpoint/2010/main" val="1217344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E555A97D-6953-4A05-AFD0-BDCA5969AE06}"/>
              </a:ext>
            </a:extLst>
          </p:cNvPr>
          <p:cNvSpPr/>
          <p:nvPr/>
        </p:nvSpPr>
        <p:spPr>
          <a:xfrm>
            <a:off x="423332" y="547357"/>
            <a:ext cx="6460067" cy="869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四角形: 角を丸くする 3">
            <a:extLst>
              <a:ext uri="{FF2B5EF4-FFF2-40B4-BE49-F238E27FC236}">
                <a16:creationId xmlns:a16="http://schemas.microsoft.com/office/drawing/2014/main" id="{D6D583E8-A64D-4F7D-8A90-576E42860DD0}"/>
              </a:ext>
            </a:extLst>
          </p:cNvPr>
          <p:cNvSpPr/>
          <p:nvPr/>
        </p:nvSpPr>
        <p:spPr>
          <a:xfrm>
            <a:off x="838200" y="2401300"/>
            <a:ext cx="4766733" cy="2577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自然死亡・再生産</a:t>
            </a:r>
            <a:endParaRPr lang="en-GB" altLang="ja-JP" sz="2800" dirty="0"/>
          </a:p>
          <a:p>
            <a:pPr algn="ctr"/>
            <a:endParaRPr lang="en-GB" altLang="ja-JP" sz="2800" dirty="0"/>
          </a:p>
          <a:p>
            <a:pPr algn="ctr"/>
            <a:r>
              <a:rPr lang="ja-JP" altLang="en-US" sz="2800" dirty="0"/>
              <a:t>漁獲</a:t>
            </a:r>
            <a:endParaRPr lang="en-GB" altLang="ja-JP" sz="2800" dirty="0"/>
          </a:p>
          <a:p>
            <a:pPr algn="ctr"/>
            <a:endParaRPr lang="en-GB" sz="2800" dirty="0"/>
          </a:p>
          <a:p>
            <a:pPr algn="ctr"/>
            <a:r>
              <a:rPr lang="ja-JP" altLang="en-US" sz="2800" dirty="0"/>
              <a:t>データ</a:t>
            </a:r>
            <a:endParaRPr lang="en-GB" sz="2800" dirty="0"/>
          </a:p>
        </p:txBody>
      </p:sp>
      <p:sp>
        <p:nvSpPr>
          <p:cNvPr id="5" name="楕円 4">
            <a:extLst>
              <a:ext uri="{FF2B5EF4-FFF2-40B4-BE49-F238E27FC236}">
                <a16:creationId xmlns:a16="http://schemas.microsoft.com/office/drawing/2014/main" id="{AEBE23DF-7B24-4C89-9A26-AA3E544A6F8F}"/>
              </a:ext>
            </a:extLst>
          </p:cNvPr>
          <p:cNvSpPr/>
          <p:nvPr/>
        </p:nvSpPr>
        <p:spPr>
          <a:xfrm>
            <a:off x="7562645" y="2451584"/>
            <a:ext cx="3759200" cy="3253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ja-JP" sz="3200" dirty="0"/>
              <a:t>HCR</a:t>
            </a:r>
          </a:p>
          <a:p>
            <a:pPr algn="ctr"/>
            <a:endParaRPr lang="en-GB" sz="3200" dirty="0"/>
          </a:p>
          <a:p>
            <a:pPr algn="ctr"/>
            <a:r>
              <a:rPr lang="ja-JP" altLang="en-US" sz="3200" dirty="0"/>
              <a:t>資源評価</a:t>
            </a:r>
            <a:endParaRPr lang="en-GB" sz="3200" dirty="0"/>
          </a:p>
        </p:txBody>
      </p:sp>
      <p:cxnSp>
        <p:nvCxnSpPr>
          <p:cNvPr id="7" name="直線矢印コネクタ 6">
            <a:extLst>
              <a:ext uri="{FF2B5EF4-FFF2-40B4-BE49-F238E27FC236}">
                <a16:creationId xmlns:a16="http://schemas.microsoft.com/office/drawing/2014/main" id="{7F7DB9F9-0735-4FD0-9932-1335744EF470}"/>
              </a:ext>
            </a:extLst>
          </p:cNvPr>
          <p:cNvCxnSpPr>
            <a:cxnSpLocks/>
          </p:cNvCxnSpPr>
          <p:nvPr/>
        </p:nvCxnSpPr>
        <p:spPr>
          <a:xfrm flipV="1">
            <a:off x="9491134" y="3776133"/>
            <a:ext cx="0" cy="516468"/>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630B6DA7-5F7E-450C-AFB2-C667B1B4A68E}"/>
              </a:ext>
            </a:extLst>
          </p:cNvPr>
          <p:cNvCxnSpPr>
            <a:cxnSpLocks/>
          </p:cNvCxnSpPr>
          <p:nvPr/>
        </p:nvCxnSpPr>
        <p:spPr>
          <a:xfrm flipH="1">
            <a:off x="3784601" y="3598334"/>
            <a:ext cx="5139266"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DE8A0D5-5FA6-4358-AC90-EEE85E430E80}"/>
              </a:ext>
            </a:extLst>
          </p:cNvPr>
          <p:cNvCxnSpPr>
            <a:cxnSpLocks/>
          </p:cNvCxnSpPr>
          <p:nvPr/>
        </p:nvCxnSpPr>
        <p:spPr>
          <a:xfrm>
            <a:off x="3909377" y="4571999"/>
            <a:ext cx="4635570"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9083EDEE-BDCF-40DE-8D5D-08F0C3FCD09E}"/>
              </a:ext>
            </a:extLst>
          </p:cNvPr>
          <p:cNvSpPr/>
          <p:nvPr/>
        </p:nvSpPr>
        <p:spPr>
          <a:xfrm>
            <a:off x="1816099" y="5329872"/>
            <a:ext cx="2887133" cy="719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性能評価</a:t>
            </a:r>
            <a:endParaRPr lang="en-GB" sz="2800" dirty="0"/>
          </a:p>
        </p:txBody>
      </p:sp>
      <p:sp>
        <p:nvSpPr>
          <p:cNvPr id="20" name="矢印: 下 19">
            <a:extLst>
              <a:ext uri="{FF2B5EF4-FFF2-40B4-BE49-F238E27FC236}">
                <a16:creationId xmlns:a16="http://schemas.microsoft.com/office/drawing/2014/main" id="{04E857EB-F40B-4B67-B248-38C0765B295E}"/>
              </a:ext>
            </a:extLst>
          </p:cNvPr>
          <p:cNvSpPr/>
          <p:nvPr/>
        </p:nvSpPr>
        <p:spPr>
          <a:xfrm>
            <a:off x="2976033" y="4819629"/>
            <a:ext cx="550333" cy="508762"/>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テキスト ボックス 20">
            <a:extLst>
              <a:ext uri="{FF2B5EF4-FFF2-40B4-BE49-F238E27FC236}">
                <a16:creationId xmlns:a16="http://schemas.microsoft.com/office/drawing/2014/main" id="{D367E840-DD94-46FB-BBE5-663C88A7092D}"/>
              </a:ext>
            </a:extLst>
          </p:cNvPr>
          <p:cNvSpPr txBox="1"/>
          <p:nvPr/>
        </p:nvSpPr>
        <p:spPr>
          <a:xfrm>
            <a:off x="5850465" y="5443570"/>
            <a:ext cx="1620957" cy="523220"/>
          </a:xfrm>
          <a:prstGeom prst="rect">
            <a:avLst/>
          </a:prstGeom>
          <a:noFill/>
        </p:spPr>
        <p:txBody>
          <a:bodyPr wrap="none" rtlCol="0">
            <a:spAutoFit/>
          </a:bodyPr>
          <a:lstStyle/>
          <a:p>
            <a:r>
              <a:rPr lang="ja-JP" altLang="en-US" sz="2800" dirty="0"/>
              <a:t>管理目標</a:t>
            </a:r>
            <a:endParaRPr lang="en-GB" sz="2800" dirty="0"/>
          </a:p>
        </p:txBody>
      </p:sp>
      <p:sp>
        <p:nvSpPr>
          <p:cNvPr id="22" name="矢印: 右 21">
            <a:extLst>
              <a:ext uri="{FF2B5EF4-FFF2-40B4-BE49-F238E27FC236}">
                <a16:creationId xmlns:a16="http://schemas.microsoft.com/office/drawing/2014/main" id="{0EB42682-A229-48E5-AF8E-4ACBEE2E0F24}"/>
              </a:ext>
            </a:extLst>
          </p:cNvPr>
          <p:cNvSpPr/>
          <p:nvPr/>
        </p:nvSpPr>
        <p:spPr>
          <a:xfrm flipH="1" flipV="1">
            <a:off x="4831135" y="5476526"/>
            <a:ext cx="1040496" cy="444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四角形: 1 つの角を切り取り 1 つの角を丸める 24">
            <a:extLst>
              <a:ext uri="{FF2B5EF4-FFF2-40B4-BE49-F238E27FC236}">
                <a16:creationId xmlns:a16="http://schemas.microsoft.com/office/drawing/2014/main" id="{16D3442E-23A2-461E-AEC8-D8BA44DA17FD}"/>
              </a:ext>
            </a:extLst>
          </p:cNvPr>
          <p:cNvSpPr/>
          <p:nvPr/>
        </p:nvSpPr>
        <p:spPr>
          <a:xfrm>
            <a:off x="833966" y="685795"/>
            <a:ext cx="2540000" cy="623608"/>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基本セット</a:t>
            </a:r>
            <a:endParaRPr lang="en-GB" sz="2800" dirty="0"/>
          </a:p>
        </p:txBody>
      </p:sp>
      <p:sp>
        <p:nvSpPr>
          <p:cNvPr id="26" name="四角形: 1 つの角を切り取り 1 つの角を丸める 25">
            <a:extLst>
              <a:ext uri="{FF2B5EF4-FFF2-40B4-BE49-F238E27FC236}">
                <a16:creationId xmlns:a16="http://schemas.microsoft.com/office/drawing/2014/main" id="{F27D2396-3792-415C-B609-00C75839A7D2}"/>
              </a:ext>
            </a:extLst>
          </p:cNvPr>
          <p:cNvSpPr/>
          <p:nvPr/>
        </p:nvSpPr>
        <p:spPr>
          <a:xfrm>
            <a:off x="3784600" y="663388"/>
            <a:ext cx="2709333" cy="619626"/>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頑健性テスト</a:t>
            </a:r>
            <a:endParaRPr lang="en-GB" sz="2800" dirty="0"/>
          </a:p>
        </p:txBody>
      </p:sp>
      <p:sp>
        <p:nvSpPr>
          <p:cNvPr id="28" name="矢印: 下 27">
            <a:extLst>
              <a:ext uri="{FF2B5EF4-FFF2-40B4-BE49-F238E27FC236}">
                <a16:creationId xmlns:a16="http://schemas.microsoft.com/office/drawing/2014/main" id="{6CADF7BA-9022-4794-A153-61BDCB0BE0FF}"/>
              </a:ext>
            </a:extLst>
          </p:cNvPr>
          <p:cNvSpPr/>
          <p:nvPr/>
        </p:nvSpPr>
        <p:spPr>
          <a:xfrm>
            <a:off x="2950632" y="1437943"/>
            <a:ext cx="702733" cy="76217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3" name="直線矢印コネクタ 32">
            <a:extLst>
              <a:ext uri="{FF2B5EF4-FFF2-40B4-BE49-F238E27FC236}">
                <a16:creationId xmlns:a16="http://schemas.microsoft.com/office/drawing/2014/main" id="{40040354-F713-41E7-B125-407191699F0A}"/>
              </a:ext>
            </a:extLst>
          </p:cNvPr>
          <p:cNvCxnSpPr>
            <a:cxnSpLocks/>
          </p:cNvCxnSpPr>
          <p:nvPr/>
        </p:nvCxnSpPr>
        <p:spPr>
          <a:xfrm>
            <a:off x="3259666" y="3031067"/>
            <a:ext cx="0" cy="397933"/>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6C3B2701-E50B-4E74-960E-01904C71057E}"/>
              </a:ext>
            </a:extLst>
          </p:cNvPr>
          <p:cNvCxnSpPr>
            <a:cxnSpLocks/>
          </p:cNvCxnSpPr>
          <p:nvPr/>
        </p:nvCxnSpPr>
        <p:spPr>
          <a:xfrm>
            <a:off x="3259666" y="3920067"/>
            <a:ext cx="0" cy="47916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5594C780-FA9B-44E6-AFA3-ADE15F11C6F5}"/>
              </a:ext>
            </a:extLst>
          </p:cNvPr>
          <p:cNvSpPr txBox="1"/>
          <p:nvPr/>
        </p:nvSpPr>
        <p:spPr>
          <a:xfrm>
            <a:off x="8605086" y="2558647"/>
            <a:ext cx="1674317" cy="523220"/>
          </a:xfrm>
          <a:prstGeom prst="rect">
            <a:avLst/>
          </a:prstGeom>
          <a:noFill/>
        </p:spPr>
        <p:txBody>
          <a:bodyPr wrap="square" rtlCol="0">
            <a:spAutoFit/>
          </a:bodyPr>
          <a:lstStyle/>
          <a:p>
            <a:r>
              <a:rPr lang="ja-JP" altLang="en-US" sz="2800" b="1" dirty="0">
                <a:solidFill>
                  <a:srgbClr val="FF0000"/>
                </a:solidFill>
              </a:rPr>
              <a:t>管理戦略</a:t>
            </a:r>
            <a:endParaRPr lang="en-GB" sz="2800" b="1" dirty="0">
              <a:solidFill>
                <a:srgbClr val="FF0000"/>
              </a:solidFill>
            </a:endParaRPr>
          </a:p>
        </p:txBody>
      </p:sp>
      <p:sp>
        <p:nvSpPr>
          <p:cNvPr id="39" name="テキスト ボックス 38">
            <a:extLst>
              <a:ext uri="{FF2B5EF4-FFF2-40B4-BE49-F238E27FC236}">
                <a16:creationId xmlns:a16="http://schemas.microsoft.com/office/drawing/2014/main" id="{C9AA352B-8731-4792-A7B0-EF38CE0E308F}"/>
              </a:ext>
            </a:extLst>
          </p:cNvPr>
          <p:cNvSpPr txBox="1"/>
          <p:nvPr/>
        </p:nvSpPr>
        <p:spPr>
          <a:xfrm>
            <a:off x="567267" y="2194194"/>
            <a:ext cx="5587997" cy="523220"/>
          </a:xfrm>
          <a:prstGeom prst="rect">
            <a:avLst/>
          </a:prstGeom>
          <a:noFill/>
        </p:spPr>
        <p:txBody>
          <a:bodyPr wrap="square" rtlCol="0">
            <a:spAutoFit/>
          </a:bodyPr>
          <a:lstStyle/>
          <a:p>
            <a:r>
              <a:rPr lang="ja-JP" altLang="en-US" sz="2800" b="1" dirty="0">
                <a:solidFill>
                  <a:srgbClr val="FF0000"/>
                </a:solidFill>
              </a:rPr>
              <a:t>オペレーティングモデル（</a:t>
            </a:r>
            <a:r>
              <a:rPr lang="en-GB" altLang="ja-JP" sz="2800" b="1" dirty="0">
                <a:solidFill>
                  <a:srgbClr val="FF0000"/>
                </a:solidFill>
              </a:rPr>
              <a:t>OM</a:t>
            </a:r>
            <a:r>
              <a:rPr lang="ja-JP" altLang="en-US" sz="2800" b="1" dirty="0">
                <a:solidFill>
                  <a:srgbClr val="FF0000"/>
                </a:solidFill>
              </a:rPr>
              <a:t>）</a:t>
            </a:r>
            <a:endParaRPr lang="en-GB" sz="2800" b="1" dirty="0">
              <a:solidFill>
                <a:srgbClr val="FF0000"/>
              </a:solidFill>
            </a:endParaRPr>
          </a:p>
        </p:txBody>
      </p:sp>
      <p:sp>
        <p:nvSpPr>
          <p:cNvPr id="40" name="テキスト ボックス 39">
            <a:extLst>
              <a:ext uri="{FF2B5EF4-FFF2-40B4-BE49-F238E27FC236}">
                <a16:creationId xmlns:a16="http://schemas.microsoft.com/office/drawing/2014/main" id="{84934E33-C153-46ED-8A29-982439189DC5}"/>
              </a:ext>
            </a:extLst>
          </p:cNvPr>
          <p:cNvSpPr txBox="1"/>
          <p:nvPr/>
        </p:nvSpPr>
        <p:spPr>
          <a:xfrm>
            <a:off x="1356781" y="93904"/>
            <a:ext cx="4514850" cy="523220"/>
          </a:xfrm>
          <a:prstGeom prst="rect">
            <a:avLst/>
          </a:prstGeom>
          <a:noFill/>
        </p:spPr>
        <p:txBody>
          <a:bodyPr wrap="square" rtlCol="0">
            <a:spAutoFit/>
          </a:bodyPr>
          <a:lstStyle/>
          <a:p>
            <a:r>
              <a:rPr lang="ja-JP" altLang="en-US" sz="2800" b="1" dirty="0">
                <a:solidFill>
                  <a:srgbClr val="FF0000"/>
                </a:solidFill>
              </a:rPr>
              <a:t>不確実性に関するシナリオ</a:t>
            </a:r>
            <a:endParaRPr lang="en-GB" sz="2800" b="1" dirty="0">
              <a:solidFill>
                <a:srgbClr val="FF0000"/>
              </a:solidFill>
            </a:endParaRPr>
          </a:p>
        </p:txBody>
      </p:sp>
      <p:sp>
        <p:nvSpPr>
          <p:cNvPr id="41" name="テキスト ボックス 40">
            <a:extLst>
              <a:ext uri="{FF2B5EF4-FFF2-40B4-BE49-F238E27FC236}">
                <a16:creationId xmlns:a16="http://schemas.microsoft.com/office/drawing/2014/main" id="{2663CC18-23AD-42CB-9DE1-8E19304A3F81}"/>
              </a:ext>
            </a:extLst>
          </p:cNvPr>
          <p:cNvSpPr txBox="1"/>
          <p:nvPr/>
        </p:nvSpPr>
        <p:spPr>
          <a:xfrm>
            <a:off x="2004867" y="6356846"/>
            <a:ext cx="3911600" cy="523220"/>
          </a:xfrm>
          <a:prstGeom prst="rect">
            <a:avLst/>
          </a:prstGeom>
          <a:noFill/>
        </p:spPr>
        <p:txBody>
          <a:bodyPr wrap="square" rtlCol="0">
            <a:spAutoFit/>
          </a:bodyPr>
          <a:lstStyle/>
          <a:p>
            <a:r>
              <a:rPr lang="ja-JP" altLang="en-US" sz="2800" b="1" dirty="0">
                <a:solidFill>
                  <a:srgbClr val="FF0000"/>
                </a:solidFill>
              </a:rPr>
              <a:t>管理戦略の選択</a:t>
            </a:r>
            <a:endParaRPr lang="en-GB" sz="2800" b="1" dirty="0">
              <a:solidFill>
                <a:srgbClr val="FF0000"/>
              </a:solidFill>
            </a:endParaRPr>
          </a:p>
        </p:txBody>
      </p:sp>
      <p:sp>
        <p:nvSpPr>
          <p:cNvPr id="42" name="矢印: 下 41">
            <a:extLst>
              <a:ext uri="{FF2B5EF4-FFF2-40B4-BE49-F238E27FC236}">
                <a16:creationId xmlns:a16="http://schemas.microsoft.com/office/drawing/2014/main" id="{6644B629-2D37-4481-97A0-040CF3F12791}"/>
              </a:ext>
            </a:extLst>
          </p:cNvPr>
          <p:cNvSpPr/>
          <p:nvPr/>
        </p:nvSpPr>
        <p:spPr>
          <a:xfrm>
            <a:off x="2984498" y="5910541"/>
            <a:ext cx="550333" cy="508762"/>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テキスト ボックス 42">
            <a:extLst>
              <a:ext uri="{FF2B5EF4-FFF2-40B4-BE49-F238E27FC236}">
                <a16:creationId xmlns:a16="http://schemas.microsoft.com/office/drawing/2014/main" id="{756E2064-71FE-49A4-A62F-02BE2647F892}"/>
              </a:ext>
            </a:extLst>
          </p:cNvPr>
          <p:cNvSpPr txBox="1"/>
          <p:nvPr/>
        </p:nvSpPr>
        <p:spPr>
          <a:xfrm>
            <a:off x="7813777" y="840852"/>
            <a:ext cx="3253112" cy="1015663"/>
          </a:xfrm>
          <a:prstGeom prst="rect">
            <a:avLst/>
          </a:prstGeom>
          <a:noFill/>
        </p:spPr>
        <p:txBody>
          <a:bodyPr wrap="square" rtlCol="0">
            <a:spAutoFit/>
          </a:bodyPr>
          <a:lstStyle/>
          <a:p>
            <a:r>
              <a:rPr lang="en-US" altLang="ja-JP" sz="6000" dirty="0"/>
              <a:t>MSE</a:t>
            </a:r>
            <a:r>
              <a:rPr lang="ja-JP" altLang="en-US" sz="6000" dirty="0"/>
              <a:t>概略</a:t>
            </a:r>
            <a:endParaRPr lang="en-GB" sz="6000" dirty="0"/>
          </a:p>
        </p:txBody>
      </p:sp>
      <p:sp>
        <p:nvSpPr>
          <p:cNvPr id="2" name="スライド番号プレースホルダー 1">
            <a:extLst>
              <a:ext uri="{FF2B5EF4-FFF2-40B4-BE49-F238E27FC236}">
                <a16:creationId xmlns:a16="http://schemas.microsoft.com/office/drawing/2014/main" id="{7FDC4BD1-EEF0-4747-9C49-626496553CA9}"/>
              </a:ext>
            </a:extLst>
          </p:cNvPr>
          <p:cNvSpPr>
            <a:spLocks noGrp="1"/>
          </p:cNvSpPr>
          <p:nvPr>
            <p:ph type="sldNum" sz="quarter" idx="12"/>
          </p:nvPr>
        </p:nvSpPr>
        <p:spPr/>
        <p:txBody>
          <a:bodyPr/>
          <a:lstStyle/>
          <a:p>
            <a:fld id="{BACE0BC2-CA37-4EE1-BC4E-208BD677CB67}" type="slidenum">
              <a:rPr lang="en-GB" smtClean="0"/>
              <a:t>33</a:t>
            </a:fld>
            <a:endParaRPr lang="en-GB"/>
          </a:p>
        </p:txBody>
      </p:sp>
    </p:spTree>
    <p:extLst>
      <p:ext uri="{BB962C8B-B14F-4D97-AF65-F5344CB8AC3E}">
        <p14:creationId xmlns:p14="http://schemas.microsoft.com/office/powerpoint/2010/main" val="96507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C1F8EBE-90F7-40EC-BD3E-62C4E7B86178}"/>
              </a:ext>
            </a:extLst>
          </p:cNvPr>
          <p:cNvPicPr>
            <a:picLocks noChangeAspect="1"/>
          </p:cNvPicPr>
          <p:nvPr/>
        </p:nvPicPr>
        <p:blipFill>
          <a:blip r:embed="rId2"/>
          <a:stretch>
            <a:fillRect/>
          </a:stretch>
        </p:blipFill>
        <p:spPr>
          <a:xfrm>
            <a:off x="1638301" y="825535"/>
            <a:ext cx="9131877" cy="5706510"/>
          </a:xfrm>
          <a:prstGeom prst="rect">
            <a:avLst/>
          </a:prstGeom>
        </p:spPr>
      </p:pic>
      <p:cxnSp>
        <p:nvCxnSpPr>
          <p:cNvPr id="5" name="直線コネクタ 4">
            <a:extLst>
              <a:ext uri="{FF2B5EF4-FFF2-40B4-BE49-F238E27FC236}">
                <a16:creationId xmlns:a16="http://schemas.microsoft.com/office/drawing/2014/main" id="{BBAE2691-6EE0-4804-A15D-DB535E9F3028}"/>
              </a:ext>
            </a:extLst>
          </p:cNvPr>
          <p:cNvCxnSpPr>
            <a:cxnSpLocks/>
          </p:cNvCxnSpPr>
          <p:nvPr/>
        </p:nvCxnSpPr>
        <p:spPr>
          <a:xfrm>
            <a:off x="1784651" y="963016"/>
            <a:ext cx="7852194" cy="0"/>
          </a:xfrm>
          <a:prstGeom prst="line">
            <a:avLst/>
          </a:prstGeom>
          <a:ln w="28575">
            <a:solidFill>
              <a:srgbClr val="00A7E5"/>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 name="字幕 2">
            <a:extLst>
              <a:ext uri="{FF2B5EF4-FFF2-40B4-BE49-F238E27FC236}">
                <a16:creationId xmlns:a16="http://schemas.microsoft.com/office/drawing/2014/main" id="{4E31C983-C653-4499-9F51-F0B0352BCA12}"/>
              </a:ext>
            </a:extLst>
          </p:cNvPr>
          <p:cNvSpPr txBox="1">
            <a:spLocks/>
          </p:cNvSpPr>
          <p:nvPr/>
        </p:nvSpPr>
        <p:spPr>
          <a:xfrm>
            <a:off x="1662329" y="195821"/>
            <a:ext cx="8867342" cy="81690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pPr>
            <a:r>
              <a:rPr lang="ja-JP" altLang="en-US" sz="3200" b="1" dirty="0">
                <a:latin typeface="Meiryo UI" panose="020B0604030504040204" pitchFamily="50" charset="-128"/>
                <a:ea typeface="Meiryo UI" panose="020B0604030504040204" pitchFamily="50" charset="-128"/>
              </a:rPr>
              <a:t>シミュレーション（ＭＳＥ）結果：パフォーマンスの比較</a:t>
            </a:r>
            <a:endParaRPr lang="en-US" altLang="ja-JP" sz="3200" b="1"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C0D3AC70-9EE9-4FFF-99C1-68857428AB78}"/>
              </a:ext>
            </a:extLst>
          </p:cNvPr>
          <p:cNvSpPr txBox="1"/>
          <p:nvPr/>
        </p:nvSpPr>
        <p:spPr>
          <a:xfrm>
            <a:off x="8469735" y="3038636"/>
            <a:ext cx="1709122" cy="369332"/>
          </a:xfrm>
          <a:prstGeom prst="rect">
            <a:avLst/>
          </a:prstGeom>
          <a:solidFill>
            <a:schemeClr val="bg1"/>
          </a:solidFill>
        </p:spPr>
        <p:txBody>
          <a:bodyPr wrap="square" rtlCol="0">
            <a:spAutoFit/>
          </a:bodyPr>
          <a:lstStyle/>
          <a:p>
            <a:r>
              <a:rPr kumimoji="1" lang="ja-JP" altLang="en-US" dirty="0"/>
              <a:t>現行規則　　　</a:t>
            </a:r>
          </a:p>
        </p:txBody>
      </p:sp>
      <p:sp>
        <p:nvSpPr>
          <p:cNvPr id="12" name="テキスト ボックス 11">
            <a:extLst>
              <a:ext uri="{FF2B5EF4-FFF2-40B4-BE49-F238E27FC236}">
                <a16:creationId xmlns:a16="http://schemas.microsoft.com/office/drawing/2014/main" id="{BB429DCE-02EC-43B7-A078-A17ADFFCE105}"/>
              </a:ext>
            </a:extLst>
          </p:cNvPr>
          <p:cNvSpPr txBox="1"/>
          <p:nvPr/>
        </p:nvSpPr>
        <p:spPr>
          <a:xfrm>
            <a:off x="8281288" y="3365778"/>
            <a:ext cx="1569660" cy="369332"/>
          </a:xfrm>
          <a:prstGeom prst="rect">
            <a:avLst/>
          </a:prstGeom>
          <a:solidFill>
            <a:schemeClr val="bg1"/>
          </a:solidFill>
        </p:spPr>
        <p:txBody>
          <a:bodyPr wrap="none" rtlCol="0">
            <a:spAutoFit/>
          </a:bodyPr>
          <a:lstStyle/>
          <a:p>
            <a:r>
              <a:rPr kumimoji="1" lang="ja-JP" altLang="en-US" dirty="0"/>
              <a:t>米国型の規則</a:t>
            </a:r>
          </a:p>
        </p:txBody>
      </p:sp>
      <p:sp>
        <p:nvSpPr>
          <p:cNvPr id="13" name="テキスト ボックス 12">
            <a:extLst>
              <a:ext uri="{FF2B5EF4-FFF2-40B4-BE49-F238E27FC236}">
                <a16:creationId xmlns:a16="http://schemas.microsoft.com/office/drawing/2014/main" id="{7174827F-7FEC-41E4-B17D-9E1C464AA716}"/>
              </a:ext>
            </a:extLst>
          </p:cNvPr>
          <p:cNvSpPr txBox="1"/>
          <p:nvPr/>
        </p:nvSpPr>
        <p:spPr>
          <a:xfrm>
            <a:off x="8295717" y="3728035"/>
            <a:ext cx="1925527" cy="369332"/>
          </a:xfrm>
          <a:prstGeom prst="rect">
            <a:avLst/>
          </a:prstGeom>
          <a:solidFill>
            <a:schemeClr val="bg1"/>
          </a:solidFill>
        </p:spPr>
        <p:txBody>
          <a:bodyPr wrap="none" rtlCol="0">
            <a:spAutoFit/>
          </a:bodyPr>
          <a:lstStyle/>
          <a:p>
            <a:r>
              <a:rPr kumimoji="1" lang="ja-JP" altLang="en-US" dirty="0"/>
              <a:t>新規則案（</a:t>
            </a:r>
            <a:r>
              <a:rPr kumimoji="1" lang="en-US" altLang="ja-JP" dirty="0"/>
              <a:t>β=1</a:t>
            </a:r>
            <a:r>
              <a:rPr kumimoji="1" lang="ja-JP" altLang="en-US" dirty="0"/>
              <a:t>）</a:t>
            </a:r>
          </a:p>
        </p:txBody>
      </p:sp>
      <p:sp>
        <p:nvSpPr>
          <p:cNvPr id="14" name="テキスト ボックス 13">
            <a:extLst>
              <a:ext uri="{FF2B5EF4-FFF2-40B4-BE49-F238E27FC236}">
                <a16:creationId xmlns:a16="http://schemas.microsoft.com/office/drawing/2014/main" id="{2E806062-E9E4-4299-BFD3-2BD96E03EFC8}"/>
              </a:ext>
            </a:extLst>
          </p:cNvPr>
          <p:cNvSpPr txBox="1"/>
          <p:nvPr/>
        </p:nvSpPr>
        <p:spPr>
          <a:xfrm>
            <a:off x="8281289" y="4115932"/>
            <a:ext cx="2100255" cy="369332"/>
          </a:xfrm>
          <a:prstGeom prst="rect">
            <a:avLst/>
          </a:prstGeom>
          <a:solidFill>
            <a:schemeClr val="bg1"/>
          </a:solidFill>
        </p:spPr>
        <p:txBody>
          <a:bodyPr wrap="square" rtlCol="0">
            <a:spAutoFit/>
          </a:bodyPr>
          <a:lstStyle/>
          <a:p>
            <a:r>
              <a:rPr kumimoji="1" lang="ja-JP" altLang="en-US" dirty="0"/>
              <a:t>新規則案（</a:t>
            </a:r>
            <a:r>
              <a:rPr kumimoji="1" lang="en-US" altLang="ja-JP" dirty="0"/>
              <a:t>β=0.8</a:t>
            </a:r>
            <a:r>
              <a:rPr kumimoji="1" lang="ja-JP" altLang="en-US" dirty="0"/>
              <a:t>）</a:t>
            </a:r>
          </a:p>
        </p:txBody>
      </p:sp>
      <p:sp>
        <p:nvSpPr>
          <p:cNvPr id="16" name="テキスト ボックス 15">
            <a:extLst>
              <a:ext uri="{FF2B5EF4-FFF2-40B4-BE49-F238E27FC236}">
                <a16:creationId xmlns:a16="http://schemas.microsoft.com/office/drawing/2014/main" id="{1F7E2E6F-9F4F-40F5-A023-8DE0A97E2B74}"/>
              </a:ext>
            </a:extLst>
          </p:cNvPr>
          <p:cNvSpPr txBox="1"/>
          <p:nvPr/>
        </p:nvSpPr>
        <p:spPr>
          <a:xfrm>
            <a:off x="6110850" y="1106719"/>
            <a:ext cx="4717773"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1600" b="1" dirty="0">
                <a:latin typeface="Meiryo UI" panose="020B0604030504040204" pitchFamily="50" charset="-128"/>
                <a:ea typeface="Meiryo UI" panose="020B0604030504040204" pitchFamily="50" charset="-128"/>
              </a:rPr>
              <a:t>現行規則は直近の漁獲量のパフォーマンスは良いが，長期的な資源の回復・維持のパフォーマンスが悪い。</a:t>
            </a:r>
            <a:endParaRPr lang="en-US" altLang="ja-JP" sz="1600" b="1"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sz="1600" b="1" dirty="0">
                <a:latin typeface="Meiryo UI" panose="020B0604030504040204" pitchFamily="50" charset="-128"/>
                <a:ea typeface="Meiryo UI" panose="020B0604030504040204" pitchFamily="50" charset="-128"/>
              </a:rPr>
              <a:t>米国規則は資源回復のパフォーマンスは良いが，直近の漁獲量をかなり減らす</a:t>
            </a:r>
            <a:endParaRPr lang="en-US" altLang="ja-JP" sz="1600" b="1"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sz="1600" b="1" dirty="0">
                <a:latin typeface="Meiryo UI" panose="020B0604030504040204" pitchFamily="50" charset="-128"/>
                <a:ea typeface="Meiryo UI" panose="020B0604030504040204" pitchFamily="50" charset="-128"/>
              </a:rPr>
              <a:t>新規則案は両者の中間でバランスがとれている。</a:t>
            </a:r>
            <a:endParaRPr lang="en-GB" altLang="ja-JP" sz="1600" b="1"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F455E5E5-07BA-4732-8C7A-E95663E30EEC}"/>
              </a:ext>
            </a:extLst>
          </p:cNvPr>
          <p:cNvSpPr txBox="1"/>
          <p:nvPr/>
        </p:nvSpPr>
        <p:spPr>
          <a:xfrm>
            <a:off x="4780748" y="1805472"/>
            <a:ext cx="1169478" cy="923330"/>
          </a:xfrm>
          <a:prstGeom prst="rect">
            <a:avLst/>
          </a:prstGeom>
          <a:solidFill>
            <a:schemeClr val="bg1"/>
          </a:solidFill>
        </p:spPr>
        <p:txBody>
          <a:bodyPr wrap="square" rtlCol="0">
            <a:spAutoFit/>
          </a:bodyPr>
          <a:lstStyle/>
          <a:p>
            <a:r>
              <a:rPr lang="ja-JP" altLang="en-US" b="1" dirty="0">
                <a:solidFill>
                  <a:schemeClr val="accent2"/>
                </a:solidFill>
              </a:rPr>
              <a:t>当初</a:t>
            </a:r>
            <a:r>
              <a:rPr lang="en-GB" altLang="ja-JP" b="1" dirty="0">
                <a:solidFill>
                  <a:schemeClr val="accent2"/>
                </a:solidFill>
              </a:rPr>
              <a:t>5</a:t>
            </a:r>
            <a:r>
              <a:rPr lang="ja-JP" altLang="en-US" b="1" dirty="0">
                <a:solidFill>
                  <a:schemeClr val="accent2"/>
                </a:solidFill>
              </a:rPr>
              <a:t>年間の平均</a:t>
            </a:r>
            <a:r>
              <a:rPr lang="en-US" altLang="ja-JP" b="1" dirty="0">
                <a:solidFill>
                  <a:schemeClr val="accent2"/>
                </a:solidFill>
              </a:rPr>
              <a:t>ABC</a:t>
            </a:r>
            <a:endParaRPr lang="en-GB" dirty="0"/>
          </a:p>
        </p:txBody>
      </p:sp>
      <p:sp>
        <p:nvSpPr>
          <p:cNvPr id="18" name="テキスト ボックス 17">
            <a:extLst>
              <a:ext uri="{FF2B5EF4-FFF2-40B4-BE49-F238E27FC236}">
                <a16:creationId xmlns:a16="http://schemas.microsoft.com/office/drawing/2014/main" id="{16F74385-A112-433C-B497-5632CB02B3B9}"/>
              </a:ext>
            </a:extLst>
          </p:cNvPr>
          <p:cNvSpPr txBox="1"/>
          <p:nvPr/>
        </p:nvSpPr>
        <p:spPr>
          <a:xfrm>
            <a:off x="3030888" y="1505094"/>
            <a:ext cx="1692711" cy="923330"/>
          </a:xfrm>
          <a:prstGeom prst="rect">
            <a:avLst/>
          </a:prstGeom>
          <a:solidFill>
            <a:schemeClr val="bg1"/>
          </a:solidFill>
        </p:spPr>
        <p:txBody>
          <a:bodyPr wrap="square" rtlCol="0">
            <a:spAutoFit/>
          </a:bodyPr>
          <a:lstStyle/>
          <a:p>
            <a:r>
              <a:rPr lang="ja-JP" altLang="en-US" b="1" dirty="0">
                <a:solidFill>
                  <a:schemeClr val="accent2"/>
                </a:solidFill>
              </a:rPr>
              <a:t>管理前後での</a:t>
            </a:r>
            <a:r>
              <a:rPr lang="en-US" altLang="ja-JP" b="1" dirty="0">
                <a:solidFill>
                  <a:schemeClr val="accent2"/>
                </a:solidFill>
              </a:rPr>
              <a:t>ABC</a:t>
            </a:r>
            <a:r>
              <a:rPr lang="ja-JP" altLang="en-US" b="1" dirty="0">
                <a:solidFill>
                  <a:schemeClr val="accent2"/>
                </a:solidFill>
              </a:rPr>
              <a:t>の急変を回避する</a:t>
            </a:r>
            <a:endParaRPr lang="en-GB" dirty="0"/>
          </a:p>
        </p:txBody>
      </p:sp>
      <p:sp>
        <p:nvSpPr>
          <p:cNvPr id="19" name="テキスト ボックス 18">
            <a:extLst>
              <a:ext uri="{FF2B5EF4-FFF2-40B4-BE49-F238E27FC236}">
                <a16:creationId xmlns:a16="http://schemas.microsoft.com/office/drawing/2014/main" id="{94F14595-EBAE-4EE6-A06C-C74006AFDF02}"/>
              </a:ext>
            </a:extLst>
          </p:cNvPr>
          <p:cNvSpPr txBox="1"/>
          <p:nvPr/>
        </p:nvSpPr>
        <p:spPr>
          <a:xfrm>
            <a:off x="1524000" y="2088690"/>
            <a:ext cx="1526222" cy="923330"/>
          </a:xfrm>
          <a:prstGeom prst="rect">
            <a:avLst/>
          </a:prstGeom>
          <a:solidFill>
            <a:schemeClr val="bg1"/>
          </a:solidFill>
        </p:spPr>
        <p:txBody>
          <a:bodyPr wrap="square" rtlCol="0">
            <a:spAutoFit/>
          </a:bodyPr>
          <a:lstStyle/>
          <a:p>
            <a:r>
              <a:rPr lang="ja-JP" altLang="en-US" b="1" dirty="0">
                <a:solidFill>
                  <a:schemeClr val="accent2"/>
                </a:solidFill>
              </a:rPr>
              <a:t>当初</a:t>
            </a:r>
            <a:r>
              <a:rPr lang="en-GB" altLang="ja-JP" b="1" dirty="0">
                <a:solidFill>
                  <a:schemeClr val="accent2"/>
                </a:solidFill>
              </a:rPr>
              <a:t>5</a:t>
            </a:r>
            <a:r>
              <a:rPr lang="ja-JP" altLang="en-US" b="1" dirty="0">
                <a:solidFill>
                  <a:schemeClr val="accent2"/>
                </a:solidFill>
              </a:rPr>
              <a:t>年間に</a:t>
            </a:r>
            <a:r>
              <a:rPr lang="en-US" altLang="ja-JP" b="1" dirty="0">
                <a:solidFill>
                  <a:schemeClr val="accent2"/>
                </a:solidFill>
              </a:rPr>
              <a:t>ABC</a:t>
            </a:r>
            <a:r>
              <a:rPr lang="ja-JP" altLang="en-US" b="1" dirty="0">
                <a:solidFill>
                  <a:schemeClr val="accent2"/>
                </a:solidFill>
              </a:rPr>
              <a:t>が０にならない</a:t>
            </a:r>
            <a:endParaRPr lang="en-GB" dirty="0"/>
          </a:p>
        </p:txBody>
      </p:sp>
      <p:sp>
        <p:nvSpPr>
          <p:cNvPr id="23" name="テキスト ボックス 22">
            <a:extLst>
              <a:ext uri="{FF2B5EF4-FFF2-40B4-BE49-F238E27FC236}">
                <a16:creationId xmlns:a16="http://schemas.microsoft.com/office/drawing/2014/main" id="{0B2806BE-A2B1-4E4B-9641-26CAAF96EB66}"/>
              </a:ext>
            </a:extLst>
          </p:cNvPr>
          <p:cNvSpPr txBox="1"/>
          <p:nvPr/>
        </p:nvSpPr>
        <p:spPr>
          <a:xfrm>
            <a:off x="1524000" y="4411418"/>
            <a:ext cx="1172308" cy="1200329"/>
          </a:xfrm>
          <a:prstGeom prst="rect">
            <a:avLst/>
          </a:prstGeom>
          <a:solidFill>
            <a:schemeClr val="bg1"/>
          </a:solidFill>
        </p:spPr>
        <p:txBody>
          <a:bodyPr wrap="square" rtlCol="0">
            <a:spAutoFit/>
          </a:bodyPr>
          <a:lstStyle/>
          <a:p>
            <a:r>
              <a:rPr lang="en-US" altLang="ja-JP" b="1" dirty="0">
                <a:solidFill>
                  <a:srgbClr val="00B050"/>
                </a:solidFill>
              </a:rPr>
              <a:t>40</a:t>
            </a:r>
            <a:r>
              <a:rPr lang="ja-JP" altLang="en-US" b="1" dirty="0">
                <a:solidFill>
                  <a:srgbClr val="00B050"/>
                </a:solidFill>
              </a:rPr>
              <a:t>～</a:t>
            </a:r>
            <a:r>
              <a:rPr lang="en-US" altLang="ja-JP" b="1" dirty="0">
                <a:solidFill>
                  <a:srgbClr val="00B050"/>
                </a:solidFill>
              </a:rPr>
              <a:t>50</a:t>
            </a:r>
            <a:r>
              <a:rPr lang="ja-JP" altLang="en-US" b="1" dirty="0">
                <a:solidFill>
                  <a:srgbClr val="00B050"/>
                </a:solidFill>
              </a:rPr>
              <a:t>年目における平均親魚量</a:t>
            </a:r>
            <a:endParaRPr lang="en-GB" dirty="0"/>
          </a:p>
        </p:txBody>
      </p:sp>
      <p:sp>
        <p:nvSpPr>
          <p:cNvPr id="24" name="テキスト ボックス 23">
            <a:extLst>
              <a:ext uri="{FF2B5EF4-FFF2-40B4-BE49-F238E27FC236}">
                <a16:creationId xmlns:a16="http://schemas.microsoft.com/office/drawing/2014/main" id="{B35A6443-248F-4514-B026-AB765A07E408}"/>
              </a:ext>
            </a:extLst>
          </p:cNvPr>
          <p:cNvSpPr txBox="1"/>
          <p:nvPr/>
        </p:nvSpPr>
        <p:spPr>
          <a:xfrm>
            <a:off x="2745330" y="5403411"/>
            <a:ext cx="1695589" cy="923330"/>
          </a:xfrm>
          <a:prstGeom prst="rect">
            <a:avLst/>
          </a:prstGeom>
          <a:solidFill>
            <a:schemeClr val="bg1"/>
          </a:solidFill>
        </p:spPr>
        <p:txBody>
          <a:bodyPr wrap="square" rtlCol="0">
            <a:spAutoFit/>
          </a:bodyPr>
          <a:lstStyle/>
          <a:p>
            <a:r>
              <a:rPr lang="en-US" altLang="ja-JP" b="1" dirty="0">
                <a:solidFill>
                  <a:srgbClr val="00B050"/>
                </a:solidFill>
              </a:rPr>
              <a:t>40</a:t>
            </a:r>
            <a:r>
              <a:rPr lang="ja-JP" altLang="en-US" b="1" dirty="0">
                <a:solidFill>
                  <a:srgbClr val="00B050"/>
                </a:solidFill>
              </a:rPr>
              <a:t>～</a:t>
            </a:r>
            <a:r>
              <a:rPr lang="en-US" altLang="ja-JP" b="1" dirty="0">
                <a:solidFill>
                  <a:srgbClr val="00B050"/>
                </a:solidFill>
              </a:rPr>
              <a:t>50</a:t>
            </a:r>
            <a:r>
              <a:rPr lang="ja-JP" altLang="en-US" b="1" dirty="0">
                <a:solidFill>
                  <a:srgbClr val="00B050"/>
                </a:solidFill>
              </a:rPr>
              <a:t>年目における平均</a:t>
            </a:r>
            <a:r>
              <a:rPr lang="en-US" altLang="ja-JP" b="1" dirty="0">
                <a:solidFill>
                  <a:srgbClr val="00B050"/>
                </a:solidFill>
              </a:rPr>
              <a:t>ABC</a:t>
            </a:r>
            <a:endParaRPr lang="en-GB" dirty="0"/>
          </a:p>
        </p:txBody>
      </p:sp>
      <p:sp>
        <p:nvSpPr>
          <p:cNvPr id="25" name="テキスト ボックス 24">
            <a:extLst>
              <a:ext uri="{FF2B5EF4-FFF2-40B4-BE49-F238E27FC236}">
                <a16:creationId xmlns:a16="http://schemas.microsoft.com/office/drawing/2014/main" id="{4DA2E541-C8D5-41EE-9391-FF7C2F7D7685}"/>
              </a:ext>
            </a:extLst>
          </p:cNvPr>
          <p:cNvSpPr txBox="1"/>
          <p:nvPr/>
        </p:nvSpPr>
        <p:spPr>
          <a:xfrm>
            <a:off x="4620125" y="4873083"/>
            <a:ext cx="2560987" cy="646331"/>
          </a:xfrm>
          <a:prstGeom prst="rect">
            <a:avLst/>
          </a:prstGeom>
          <a:solidFill>
            <a:schemeClr val="bg1"/>
          </a:solidFill>
        </p:spPr>
        <p:txBody>
          <a:bodyPr wrap="square" rtlCol="0">
            <a:spAutoFit/>
          </a:bodyPr>
          <a:lstStyle/>
          <a:p>
            <a:r>
              <a:rPr lang="en-US" altLang="ja-JP" b="1" dirty="0">
                <a:solidFill>
                  <a:srgbClr val="00B050"/>
                </a:solidFill>
              </a:rPr>
              <a:t>40</a:t>
            </a:r>
            <a:r>
              <a:rPr lang="ja-JP" altLang="en-US" b="1" dirty="0">
                <a:solidFill>
                  <a:srgbClr val="00B050"/>
                </a:solidFill>
              </a:rPr>
              <a:t>～</a:t>
            </a:r>
            <a:r>
              <a:rPr lang="en-US" altLang="ja-JP" b="1" dirty="0">
                <a:solidFill>
                  <a:srgbClr val="00B050"/>
                </a:solidFill>
              </a:rPr>
              <a:t>50</a:t>
            </a:r>
            <a:r>
              <a:rPr lang="ja-JP" altLang="en-US" b="1" dirty="0">
                <a:solidFill>
                  <a:srgbClr val="00B050"/>
                </a:solidFill>
              </a:rPr>
              <a:t>年目においても</a:t>
            </a:r>
            <a:r>
              <a:rPr lang="en-US" altLang="ja-JP" b="1" dirty="0">
                <a:solidFill>
                  <a:srgbClr val="00B050"/>
                </a:solidFill>
              </a:rPr>
              <a:t>ABC</a:t>
            </a:r>
            <a:r>
              <a:rPr lang="ja-JP" altLang="en-US" b="1" dirty="0">
                <a:solidFill>
                  <a:srgbClr val="00B050"/>
                </a:solidFill>
              </a:rPr>
              <a:t>の変動が小さい</a:t>
            </a:r>
            <a:endParaRPr lang="en-GB" dirty="0"/>
          </a:p>
        </p:txBody>
      </p:sp>
      <p:sp>
        <p:nvSpPr>
          <p:cNvPr id="26" name="テキスト ボックス 25">
            <a:extLst>
              <a:ext uri="{FF2B5EF4-FFF2-40B4-BE49-F238E27FC236}">
                <a16:creationId xmlns:a16="http://schemas.microsoft.com/office/drawing/2014/main" id="{8FF31265-EDCC-42C8-A38C-DD05BE514370}"/>
              </a:ext>
            </a:extLst>
          </p:cNvPr>
          <p:cNvSpPr txBox="1"/>
          <p:nvPr/>
        </p:nvSpPr>
        <p:spPr>
          <a:xfrm>
            <a:off x="5121982" y="3315399"/>
            <a:ext cx="2059130" cy="923330"/>
          </a:xfrm>
          <a:prstGeom prst="rect">
            <a:avLst/>
          </a:prstGeom>
          <a:solidFill>
            <a:schemeClr val="bg1"/>
          </a:solidFill>
        </p:spPr>
        <p:txBody>
          <a:bodyPr wrap="square" rtlCol="0">
            <a:spAutoFit/>
          </a:bodyPr>
          <a:lstStyle/>
          <a:p>
            <a:r>
              <a:rPr lang="en-US" altLang="ja-JP" b="1" dirty="0">
                <a:solidFill>
                  <a:srgbClr val="00B050"/>
                </a:solidFill>
              </a:rPr>
              <a:t>40</a:t>
            </a:r>
            <a:r>
              <a:rPr lang="ja-JP" altLang="en-US" b="1" dirty="0">
                <a:solidFill>
                  <a:srgbClr val="00B050"/>
                </a:solidFill>
              </a:rPr>
              <a:t>～</a:t>
            </a:r>
            <a:r>
              <a:rPr lang="en-US" altLang="ja-JP" b="1" dirty="0">
                <a:solidFill>
                  <a:srgbClr val="00B050"/>
                </a:solidFill>
              </a:rPr>
              <a:t>50</a:t>
            </a:r>
            <a:r>
              <a:rPr lang="ja-JP" altLang="en-US" b="1" dirty="0">
                <a:solidFill>
                  <a:srgbClr val="00B050"/>
                </a:solidFill>
              </a:rPr>
              <a:t>年目においても親魚量が０にならない</a:t>
            </a:r>
            <a:endParaRPr lang="en-GB" dirty="0"/>
          </a:p>
        </p:txBody>
      </p:sp>
      <p:sp>
        <p:nvSpPr>
          <p:cNvPr id="2" name="正方形/長方形 1"/>
          <p:cNvSpPr/>
          <p:nvPr/>
        </p:nvSpPr>
        <p:spPr>
          <a:xfrm>
            <a:off x="8264769" y="6189786"/>
            <a:ext cx="715108" cy="502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EB58399F-6FA4-44B3-B5D2-0192F8664FC0}"/>
              </a:ext>
            </a:extLst>
          </p:cNvPr>
          <p:cNvSpPr txBox="1"/>
          <p:nvPr/>
        </p:nvSpPr>
        <p:spPr>
          <a:xfrm>
            <a:off x="7600705" y="4840447"/>
            <a:ext cx="2949665" cy="738664"/>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各基準に対して外側に位置するほど、その基準に対するパフォーマンスが良いことを意味する。</a:t>
            </a:r>
            <a:endParaRPr lang="en-GB" altLang="ja-JP" sz="1400" dirty="0">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03EADF8E-21EC-422B-9232-04EB4781BCD9}"/>
              </a:ext>
            </a:extLst>
          </p:cNvPr>
          <p:cNvSpPr txBox="1"/>
          <p:nvPr/>
        </p:nvSpPr>
        <p:spPr>
          <a:xfrm>
            <a:off x="1784652" y="1108717"/>
            <a:ext cx="1651367" cy="369332"/>
          </a:xfrm>
          <a:prstGeom prst="rect">
            <a:avLst/>
          </a:prstGeom>
          <a:solidFill>
            <a:schemeClr val="bg1"/>
          </a:solidFill>
          <a:ln>
            <a:solidFill>
              <a:schemeClr val="accent2"/>
            </a:solidFill>
          </a:ln>
        </p:spPr>
        <p:txBody>
          <a:bodyPr wrap="square" rtlCol="0">
            <a:spAutoFit/>
          </a:bodyPr>
          <a:lstStyle/>
          <a:p>
            <a:pPr algn="ctr"/>
            <a:r>
              <a:rPr lang="ja-JP" altLang="en-US" b="1" dirty="0">
                <a:solidFill>
                  <a:schemeClr val="accent2"/>
                </a:solidFill>
              </a:rPr>
              <a:t>短期的指標</a:t>
            </a:r>
            <a:endParaRPr lang="en-GB" b="1" dirty="0">
              <a:solidFill>
                <a:schemeClr val="accent2"/>
              </a:solidFill>
            </a:endParaRPr>
          </a:p>
        </p:txBody>
      </p:sp>
      <p:sp>
        <p:nvSpPr>
          <p:cNvPr id="27" name="テキスト ボックス 26">
            <a:extLst>
              <a:ext uri="{FF2B5EF4-FFF2-40B4-BE49-F238E27FC236}">
                <a16:creationId xmlns:a16="http://schemas.microsoft.com/office/drawing/2014/main" id="{FBD85090-D685-493C-80D9-F64B0A98F688}"/>
              </a:ext>
            </a:extLst>
          </p:cNvPr>
          <p:cNvSpPr txBox="1"/>
          <p:nvPr/>
        </p:nvSpPr>
        <p:spPr>
          <a:xfrm>
            <a:off x="4776172" y="5841063"/>
            <a:ext cx="1651367" cy="369332"/>
          </a:xfrm>
          <a:prstGeom prst="rect">
            <a:avLst/>
          </a:prstGeom>
          <a:solidFill>
            <a:schemeClr val="bg1"/>
          </a:solidFill>
          <a:ln>
            <a:solidFill>
              <a:srgbClr val="00B050"/>
            </a:solidFill>
          </a:ln>
        </p:spPr>
        <p:txBody>
          <a:bodyPr wrap="square" rtlCol="0">
            <a:spAutoFit/>
          </a:bodyPr>
          <a:lstStyle/>
          <a:p>
            <a:pPr algn="ctr"/>
            <a:r>
              <a:rPr lang="ja-JP" altLang="en-US" b="1" dirty="0">
                <a:solidFill>
                  <a:srgbClr val="26C455"/>
                </a:solidFill>
              </a:rPr>
              <a:t>長期的指標</a:t>
            </a:r>
            <a:endParaRPr lang="en-GB" b="1" dirty="0">
              <a:solidFill>
                <a:srgbClr val="26C455"/>
              </a:solidFill>
            </a:endParaRPr>
          </a:p>
        </p:txBody>
      </p:sp>
    </p:spTree>
    <p:extLst>
      <p:ext uri="{BB962C8B-B14F-4D97-AF65-F5344CB8AC3E}">
        <p14:creationId xmlns:p14="http://schemas.microsoft.com/office/powerpoint/2010/main" val="2693622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B574A-5FB9-4CD7-9076-6AA8DC979620}"/>
              </a:ext>
            </a:extLst>
          </p:cNvPr>
          <p:cNvSpPr>
            <a:spLocks noGrp="1"/>
          </p:cNvSpPr>
          <p:nvPr>
            <p:ph type="title"/>
          </p:nvPr>
        </p:nvSpPr>
        <p:spPr/>
        <p:txBody>
          <a:bodyPr/>
          <a:lstStyle/>
          <a:p>
            <a:endParaRPr lang="en-GB"/>
          </a:p>
        </p:txBody>
      </p:sp>
      <p:sp>
        <p:nvSpPr>
          <p:cNvPr id="3" name="コンテンツ プレースホルダー 2">
            <a:extLst>
              <a:ext uri="{FF2B5EF4-FFF2-40B4-BE49-F238E27FC236}">
                <a16:creationId xmlns:a16="http://schemas.microsoft.com/office/drawing/2014/main" id="{A597AD4D-2EFE-4C9E-8FDA-E8A213921256}"/>
              </a:ext>
            </a:extLst>
          </p:cNvPr>
          <p:cNvSpPr>
            <a:spLocks noGrp="1"/>
          </p:cNvSpPr>
          <p:nvPr>
            <p:ph idx="1"/>
          </p:nvPr>
        </p:nvSpPr>
        <p:spPr/>
        <p:txBody>
          <a:bodyPr/>
          <a:lstStyle/>
          <a:p>
            <a:endParaRPr lang="en-GB"/>
          </a:p>
        </p:txBody>
      </p:sp>
      <p:pic>
        <p:nvPicPr>
          <p:cNvPr id="6" name="図 5">
            <a:extLst>
              <a:ext uri="{FF2B5EF4-FFF2-40B4-BE49-F238E27FC236}">
                <a16:creationId xmlns:a16="http://schemas.microsoft.com/office/drawing/2014/main" id="{4156866A-9218-439C-AEAE-DB57FBF26F04}"/>
              </a:ext>
            </a:extLst>
          </p:cNvPr>
          <p:cNvPicPr>
            <a:picLocks noChangeAspect="1"/>
          </p:cNvPicPr>
          <p:nvPr/>
        </p:nvPicPr>
        <p:blipFill>
          <a:blip r:embed="rId2"/>
          <a:stretch>
            <a:fillRect/>
          </a:stretch>
        </p:blipFill>
        <p:spPr>
          <a:xfrm>
            <a:off x="41139" y="0"/>
            <a:ext cx="12109725" cy="6858000"/>
          </a:xfrm>
          <a:prstGeom prst="rect">
            <a:avLst/>
          </a:prstGeom>
        </p:spPr>
      </p:pic>
    </p:spTree>
    <p:extLst>
      <p:ext uri="{BB962C8B-B14F-4D97-AF65-F5344CB8AC3E}">
        <p14:creationId xmlns:p14="http://schemas.microsoft.com/office/powerpoint/2010/main" val="2536310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B574A-5FB9-4CD7-9076-6AA8DC979620}"/>
              </a:ext>
            </a:extLst>
          </p:cNvPr>
          <p:cNvSpPr>
            <a:spLocks noGrp="1"/>
          </p:cNvSpPr>
          <p:nvPr>
            <p:ph type="title"/>
          </p:nvPr>
        </p:nvSpPr>
        <p:spPr/>
        <p:txBody>
          <a:bodyPr/>
          <a:lstStyle/>
          <a:p>
            <a:endParaRPr lang="en-GB"/>
          </a:p>
        </p:txBody>
      </p:sp>
      <p:sp>
        <p:nvSpPr>
          <p:cNvPr id="3" name="コンテンツ プレースホルダー 2">
            <a:extLst>
              <a:ext uri="{FF2B5EF4-FFF2-40B4-BE49-F238E27FC236}">
                <a16:creationId xmlns:a16="http://schemas.microsoft.com/office/drawing/2014/main" id="{A597AD4D-2EFE-4C9E-8FDA-E8A213921256}"/>
              </a:ext>
            </a:extLst>
          </p:cNvPr>
          <p:cNvSpPr>
            <a:spLocks noGrp="1"/>
          </p:cNvSpPr>
          <p:nvPr>
            <p:ph idx="1"/>
          </p:nvPr>
        </p:nvSpPr>
        <p:spPr/>
        <p:txBody>
          <a:bodyPr/>
          <a:lstStyle/>
          <a:p>
            <a:endParaRPr lang="en-GB"/>
          </a:p>
        </p:txBody>
      </p:sp>
      <p:pic>
        <p:nvPicPr>
          <p:cNvPr id="5" name="図 4">
            <a:extLst>
              <a:ext uri="{FF2B5EF4-FFF2-40B4-BE49-F238E27FC236}">
                <a16:creationId xmlns:a16="http://schemas.microsoft.com/office/drawing/2014/main" id="{924140E2-CF67-4689-8A16-54D2F84C61EA}"/>
              </a:ext>
            </a:extLst>
          </p:cNvPr>
          <p:cNvPicPr>
            <a:picLocks noChangeAspect="1"/>
          </p:cNvPicPr>
          <p:nvPr/>
        </p:nvPicPr>
        <p:blipFill>
          <a:blip r:embed="rId2"/>
          <a:stretch>
            <a:fillRect/>
          </a:stretch>
        </p:blipFill>
        <p:spPr>
          <a:xfrm>
            <a:off x="41140" y="0"/>
            <a:ext cx="12109722" cy="6857999"/>
          </a:xfrm>
          <a:prstGeom prst="rect">
            <a:avLst/>
          </a:prstGeom>
        </p:spPr>
      </p:pic>
    </p:spTree>
    <p:extLst>
      <p:ext uri="{BB962C8B-B14F-4D97-AF65-F5344CB8AC3E}">
        <p14:creationId xmlns:p14="http://schemas.microsoft.com/office/powerpoint/2010/main" val="4077054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B574A-5FB9-4CD7-9076-6AA8DC979620}"/>
              </a:ext>
            </a:extLst>
          </p:cNvPr>
          <p:cNvSpPr>
            <a:spLocks noGrp="1"/>
          </p:cNvSpPr>
          <p:nvPr>
            <p:ph type="title"/>
          </p:nvPr>
        </p:nvSpPr>
        <p:spPr/>
        <p:txBody>
          <a:bodyPr/>
          <a:lstStyle/>
          <a:p>
            <a:r>
              <a:rPr lang="en-GB" dirty="0"/>
              <a:t>HCR</a:t>
            </a:r>
            <a:r>
              <a:rPr lang="ja-JP" altLang="en-US" dirty="0"/>
              <a:t>まとめ</a:t>
            </a:r>
            <a:endParaRPr lang="en-GB" dirty="0"/>
          </a:p>
        </p:txBody>
      </p:sp>
      <p:sp>
        <p:nvSpPr>
          <p:cNvPr id="3" name="コンテンツ プレースホルダー 2">
            <a:extLst>
              <a:ext uri="{FF2B5EF4-FFF2-40B4-BE49-F238E27FC236}">
                <a16:creationId xmlns:a16="http://schemas.microsoft.com/office/drawing/2014/main" id="{A597AD4D-2EFE-4C9E-8FDA-E8A213921256}"/>
              </a:ext>
            </a:extLst>
          </p:cNvPr>
          <p:cNvSpPr>
            <a:spLocks noGrp="1"/>
          </p:cNvSpPr>
          <p:nvPr>
            <p:ph idx="1"/>
          </p:nvPr>
        </p:nvSpPr>
        <p:spPr>
          <a:xfrm>
            <a:off x="838199" y="1825625"/>
            <a:ext cx="10677939" cy="4351338"/>
          </a:xfrm>
        </p:spPr>
        <p:txBody>
          <a:bodyPr>
            <a:normAutofit fontScale="92500"/>
          </a:bodyPr>
          <a:lstStyle/>
          <a:p>
            <a:r>
              <a:rPr lang="ja-JP" altLang="en-US" dirty="0"/>
              <a:t>長期的な観点で持続的な利用が可能なものとして基本的な</a:t>
            </a:r>
            <a:r>
              <a:rPr lang="en-GB" altLang="ja-JP" dirty="0"/>
              <a:t>HCR</a:t>
            </a:r>
            <a:r>
              <a:rPr lang="ja-JP" altLang="en-US" dirty="0"/>
              <a:t>を提案</a:t>
            </a:r>
            <a:endParaRPr lang="en-GB" altLang="ja-JP" dirty="0"/>
          </a:p>
          <a:p>
            <a:r>
              <a:rPr lang="ja-JP" altLang="en-US" dirty="0"/>
              <a:t>さらに個別の資源の短期的な問題を考慮したシミュレーションにより</a:t>
            </a:r>
            <a:r>
              <a:rPr lang="en-GB" altLang="ja-JP" dirty="0"/>
              <a:t>HCR</a:t>
            </a:r>
            <a:r>
              <a:rPr lang="ja-JP" altLang="en-US" dirty="0"/>
              <a:t>を選択</a:t>
            </a:r>
            <a:endParaRPr lang="en-GB" altLang="ja-JP" dirty="0"/>
          </a:p>
          <a:p>
            <a:r>
              <a:rPr lang="ja-JP" altLang="en-US" dirty="0"/>
              <a:t>新しい算定規則：本漁獲管理規則は</a:t>
            </a:r>
            <a:r>
              <a:rPr lang="en-US" dirty="0"/>
              <a:t>ABC</a:t>
            </a:r>
            <a:r>
              <a:rPr lang="ja-JP" altLang="en-US" dirty="0"/>
              <a:t>算定の基本規則を規定するものであるが，上記のような個々の資源の特徴等により基本規則では信頼性の高い</a:t>
            </a:r>
            <a:r>
              <a:rPr lang="en-US" dirty="0"/>
              <a:t>ABC</a:t>
            </a:r>
            <a:r>
              <a:rPr lang="ja-JP" altLang="en-US" dirty="0"/>
              <a:t>算定に至らない場合は，適切な科学的説明と関係科学機関の合意のもとで，管理の目的に適う代替的な規則も各系群で使用できる．「適切な科学的説明」においては，客観性（根拠となる数値の算定方法が客観的である）・再現性（誰でも再現できる）・透明性（なぜそのような規則を用いたのかを説明できる）を考慮することが必要である．</a:t>
            </a:r>
            <a:endParaRPr lang="en-GB" dirty="0"/>
          </a:p>
          <a:p>
            <a:endParaRPr lang="en-GB" altLang="ja-JP" dirty="0"/>
          </a:p>
          <a:p>
            <a:endParaRPr lang="en-GB" dirty="0"/>
          </a:p>
        </p:txBody>
      </p:sp>
    </p:spTree>
    <p:extLst>
      <p:ext uri="{BB962C8B-B14F-4D97-AF65-F5344CB8AC3E}">
        <p14:creationId xmlns:p14="http://schemas.microsoft.com/office/powerpoint/2010/main" val="2507151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B574A-5FB9-4CD7-9076-6AA8DC979620}"/>
              </a:ext>
            </a:extLst>
          </p:cNvPr>
          <p:cNvSpPr>
            <a:spLocks noGrp="1"/>
          </p:cNvSpPr>
          <p:nvPr>
            <p:ph type="title"/>
          </p:nvPr>
        </p:nvSpPr>
        <p:spPr/>
        <p:txBody>
          <a:bodyPr/>
          <a:lstStyle/>
          <a:p>
            <a:r>
              <a:rPr lang="ja-JP" altLang="en-US" dirty="0"/>
              <a:t>全体のまとめ</a:t>
            </a:r>
            <a:endParaRPr lang="en-GB" dirty="0"/>
          </a:p>
        </p:txBody>
      </p:sp>
      <p:sp>
        <p:nvSpPr>
          <p:cNvPr id="3" name="コンテンツ プレースホルダー 2">
            <a:extLst>
              <a:ext uri="{FF2B5EF4-FFF2-40B4-BE49-F238E27FC236}">
                <a16:creationId xmlns:a16="http://schemas.microsoft.com/office/drawing/2014/main" id="{A597AD4D-2EFE-4C9E-8FDA-E8A213921256}"/>
              </a:ext>
            </a:extLst>
          </p:cNvPr>
          <p:cNvSpPr>
            <a:spLocks noGrp="1"/>
          </p:cNvSpPr>
          <p:nvPr>
            <p:ph idx="1"/>
          </p:nvPr>
        </p:nvSpPr>
        <p:spPr/>
        <p:txBody>
          <a:bodyPr>
            <a:normAutofit fontScale="92500" lnSpcReduction="20000"/>
          </a:bodyPr>
          <a:lstStyle/>
          <a:p>
            <a:pPr>
              <a:lnSpc>
                <a:spcPct val="110000"/>
              </a:lnSpc>
            </a:pPr>
            <a:r>
              <a:rPr lang="ja-JP" altLang="en-US" dirty="0"/>
              <a:t>不確実性に頑健な</a:t>
            </a:r>
            <a:r>
              <a:rPr lang="en-GB" altLang="ja-JP" dirty="0"/>
              <a:t>MSY</a:t>
            </a:r>
            <a:r>
              <a:rPr lang="ja-JP" altLang="en-US" dirty="0"/>
              <a:t>を推定する工夫（確率的</a:t>
            </a:r>
            <a:r>
              <a:rPr lang="en-GB" altLang="ja-JP" dirty="0"/>
              <a:t>MSY</a:t>
            </a:r>
            <a:r>
              <a:rPr lang="ja-JP" altLang="en-US" dirty="0" err="1"/>
              <a:t>，</a:t>
            </a:r>
            <a:r>
              <a:rPr lang="en-GB" altLang="ja-JP" dirty="0"/>
              <a:t>HS</a:t>
            </a:r>
            <a:r>
              <a:rPr lang="ja-JP" altLang="en-US" dirty="0"/>
              <a:t>再生産曲線，頑健推定，</a:t>
            </a:r>
            <a:r>
              <a:rPr lang="en-GB" altLang="ja-JP" dirty="0"/>
              <a:t>MSE</a:t>
            </a:r>
            <a:r>
              <a:rPr lang="ja-JP" altLang="en-US" dirty="0"/>
              <a:t>）によって古典的な</a:t>
            </a:r>
            <a:r>
              <a:rPr lang="en-GB" altLang="ja-JP" dirty="0"/>
              <a:t>MSY</a:t>
            </a:r>
            <a:r>
              <a:rPr lang="ja-JP" altLang="en-US" dirty="0"/>
              <a:t>の問題を克服</a:t>
            </a:r>
            <a:endParaRPr lang="en-GB" altLang="ja-JP" dirty="0"/>
          </a:p>
          <a:p>
            <a:pPr>
              <a:lnSpc>
                <a:spcPct val="110000"/>
              </a:lnSpc>
            </a:pPr>
            <a:r>
              <a:rPr lang="en-GB" altLang="ja-JP" dirty="0" err="1"/>
              <a:t>Fmsy</a:t>
            </a:r>
            <a:r>
              <a:rPr lang="ja-JP" altLang="en-US" dirty="0"/>
              <a:t>や</a:t>
            </a:r>
            <a:r>
              <a:rPr lang="en-GB" altLang="ja-JP" dirty="0" err="1"/>
              <a:t>SBmsy</a:t>
            </a:r>
            <a:r>
              <a:rPr lang="ja-JP" altLang="en-US" dirty="0"/>
              <a:t>は基準値であり，それだけで十分なわけではない．より広い範囲の不確実性に頑健な持続的管理を行うために</a:t>
            </a:r>
            <a:r>
              <a:rPr lang="en-GB" altLang="ja-JP" dirty="0"/>
              <a:t>MSE</a:t>
            </a:r>
            <a:r>
              <a:rPr lang="ja-JP" altLang="en-US" dirty="0"/>
              <a:t>によって頑健性が確認された</a:t>
            </a:r>
            <a:r>
              <a:rPr lang="en-GB" altLang="ja-JP" dirty="0"/>
              <a:t>HCR</a:t>
            </a:r>
            <a:r>
              <a:rPr lang="ja-JP" altLang="en-US" dirty="0"/>
              <a:t>が必要</a:t>
            </a:r>
            <a:endParaRPr lang="en-GB" altLang="ja-JP" dirty="0"/>
          </a:p>
          <a:p>
            <a:pPr>
              <a:lnSpc>
                <a:spcPct val="110000"/>
              </a:lnSpc>
            </a:pPr>
            <a:r>
              <a:rPr lang="ja-JP" altLang="en-US" dirty="0"/>
              <a:t>持続漁獲が可能な資源をどのように持続的にうまく管理していくか，という問題である，と考えてみよう</a:t>
            </a:r>
            <a:endParaRPr lang="en-GB" altLang="ja-JP" dirty="0"/>
          </a:p>
          <a:p>
            <a:pPr>
              <a:lnSpc>
                <a:spcPct val="110000"/>
              </a:lnSpc>
            </a:pPr>
            <a:r>
              <a:rPr lang="ja-JP" altLang="en-US" dirty="0"/>
              <a:t>古典的</a:t>
            </a:r>
            <a:r>
              <a:rPr lang="en-GB" altLang="ja-JP" dirty="0"/>
              <a:t>MSY</a:t>
            </a:r>
            <a:r>
              <a:rPr lang="ja-JP" altLang="en-US" dirty="0"/>
              <a:t>の否定，レジームシフト論　→　そこから出てくる持続的利用への答えは何か？</a:t>
            </a:r>
            <a:endParaRPr lang="en-GB" altLang="ja-JP" dirty="0"/>
          </a:p>
          <a:p>
            <a:pPr>
              <a:lnSpc>
                <a:spcPct val="110000"/>
              </a:lnSpc>
            </a:pPr>
            <a:r>
              <a:rPr lang="en-GB" altLang="ja-JP" dirty="0"/>
              <a:t>It always seems impossible until it’s done.      – Nelson Mandela</a:t>
            </a:r>
            <a:endParaRPr lang="en-GB" dirty="0"/>
          </a:p>
        </p:txBody>
      </p:sp>
    </p:spTree>
    <p:extLst>
      <p:ext uri="{BB962C8B-B14F-4D97-AF65-F5344CB8AC3E}">
        <p14:creationId xmlns:p14="http://schemas.microsoft.com/office/powerpoint/2010/main" val="332776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8B2D45-0ECD-4AB8-B940-609C657470CE}"/>
              </a:ext>
            </a:extLst>
          </p:cNvPr>
          <p:cNvSpPr>
            <a:spLocks noGrp="1"/>
          </p:cNvSpPr>
          <p:nvPr>
            <p:ph type="title"/>
          </p:nvPr>
        </p:nvSpPr>
        <p:spPr/>
        <p:txBody>
          <a:bodyPr/>
          <a:lstStyle/>
          <a:p>
            <a:r>
              <a:rPr lang="en-GB" dirty="0"/>
              <a:t>MSY</a:t>
            </a:r>
            <a:r>
              <a:rPr lang="ja-JP" altLang="en-US" dirty="0"/>
              <a:t>に対する批判</a:t>
            </a:r>
            <a:endParaRPr lang="en-GB" dirty="0"/>
          </a:p>
        </p:txBody>
      </p:sp>
      <p:sp>
        <p:nvSpPr>
          <p:cNvPr id="3" name="コンテンツ プレースホルダー 2">
            <a:extLst>
              <a:ext uri="{FF2B5EF4-FFF2-40B4-BE49-F238E27FC236}">
                <a16:creationId xmlns:a16="http://schemas.microsoft.com/office/drawing/2014/main" id="{838E4752-DD8D-4223-AFDF-44FE87DF878B}"/>
              </a:ext>
            </a:extLst>
          </p:cNvPr>
          <p:cNvSpPr>
            <a:spLocks noGrp="1"/>
          </p:cNvSpPr>
          <p:nvPr>
            <p:ph idx="1"/>
          </p:nvPr>
        </p:nvSpPr>
        <p:spPr/>
        <p:txBody>
          <a:bodyPr/>
          <a:lstStyle/>
          <a:p>
            <a:r>
              <a:rPr lang="ja-JP" altLang="en-US" dirty="0"/>
              <a:t>環境の影響を考えていない</a:t>
            </a:r>
            <a:endParaRPr lang="en-GB" altLang="ja-JP" dirty="0"/>
          </a:p>
          <a:p>
            <a:r>
              <a:rPr lang="ja-JP" altLang="en-US" dirty="0"/>
              <a:t>他種の影響を考えていない</a:t>
            </a:r>
            <a:endParaRPr lang="en-GB" altLang="ja-JP" dirty="0"/>
          </a:p>
          <a:p>
            <a:r>
              <a:rPr lang="ja-JP" altLang="en-US" dirty="0"/>
              <a:t>経済的・社会的観点が含まれていない</a:t>
            </a:r>
            <a:endParaRPr lang="en-GB" altLang="ja-JP" dirty="0"/>
          </a:p>
          <a:p>
            <a:r>
              <a:rPr lang="ja-JP" altLang="en-US" dirty="0"/>
              <a:t>推定が不安定</a:t>
            </a:r>
            <a:endParaRPr lang="en-GB" altLang="ja-JP" dirty="0"/>
          </a:p>
          <a:p>
            <a:r>
              <a:rPr lang="ja-JP" altLang="en-US" dirty="0"/>
              <a:t>実効性に疑問</a:t>
            </a:r>
            <a:endParaRPr lang="en-GB" dirty="0"/>
          </a:p>
        </p:txBody>
      </p:sp>
      <p:sp>
        <p:nvSpPr>
          <p:cNvPr id="4" name="テキスト ボックス 3">
            <a:extLst>
              <a:ext uri="{FF2B5EF4-FFF2-40B4-BE49-F238E27FC236}">
                <a16:creationId xmlns:a16="http://schemas.microsoft.com/office/drawing/2014/main" id="{C099CB2E-24B7-43F0-BC6F-F46CC9574A68}"/>
              </a:ext>
            </a:extLst>
          </p:cNvPr>
          <p:cNvSpPr txBox="1"/>
          <p:nvPr/>
        </p:nvSpPr>
        <p:spPr>
          <a:xfrm>
            <a:off x="530088" y="4742240"/>
            <a:ext cx="11463130" cy="1569660"/>
          </a:xfrm>
          <a:prstGeom prst="rect">
            <a:avLst/>
          </a:prstGeom>
          <a:noFill/>
        </p:spPr>
        <p:txBody>
          <a:bodyPr wrap="square" rtlCol="0">
            <a:spAutoFit/>
          </a:bodyPr>
          <a:lstStyle/>
          <a:p>
            <a:r>
              <a:rPr lang="ja-JP" altLang="en-US" sz="2400" dirty="0"/>
              <a:t>我が国では，環境の影響（特にレジームシフトなど）に対する意識が高く，</a:t>
            </a:r>
            <a:r>
              <a:rPr lang="en-GB" altLang="ja-JP" sz="2400" dirty="0"/>
              <a:t>MSY</a:t>
            </a:r>
            <a:r>
              <a:rPr lang="ja-JP" altLang="en-US" sz="2400" dirty="0"/>
              <a:t>に対する反感が強い</a:t>
            </a:r>
            <a:endParaRPr lang="en-GB" altLang="ja-JP" sz="2400" dirty="0"/>
          </a:p>
          <a:p>
            <a:r>
              <a:rPr lang="ja-JP" altLang="en-US" sz="2400" dirty="0"/>
              <a:t>極端な場合には，環境がすべてをコントロールしており，環境をコントロールすることはできないので，資源管理は不要という考えに至る</a:t>
            </a:r>
            <a:endParaRPr lang="en-GB" sz="2400" dirty="0"/>
          </a:p>
        </p:txBody>
      </p:sp>
    </p:spTree>
    <p:extLst>
      <p:ext uri="{BB962C8B-B14F-4D97-AF65-F5344CB8AC3E}">
        <p14:creationId xmlns:p14="http://schemas.microsoft.com/office/powerpoint/2010/main" val="197815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04258"/>
            <a:ext cx="10515600" cy="1325563"/>
          </a:xfrm>
        </p:spPr>
        <p:txBody>
          <a:bodyPr/>
          <a:lstStyle/>
          <a:p>
            <a:r>
              <a:rPr lang="ja-JP" altLang="en-US" dirty="0"/>
              <a:t>海外有識者の弁</a:t>
            </a:r>
            <a:endParaRPr lang="en-GB" dirty="0"/>
          </a:p>
        </p:txBody>
      </p:sp>
      <p:sp>
        <p:nvSpPr>
          <p:cNvPr id="3" name="コンテンツ プレースホルダー 2"/>
          <p:cNvSpPr>
            <a:spLocks noGrp="1"/>
          </p:cNvSpPr>
          <p:nvPr>
            <p:ph idx="1"/>
          </p:nvPr>
        </p:nvSpPr>
        <p:spPr>
          <a:xfrm>
            <a:off x="499533" y="1261533"/>
            <a:ext cx="11252200" cy="5231342"/>
          </a:xfrm>
        </p:spPr>
        <p:txBody>
          <a:bodyPr>
            <a:normAutofit fontScale="62500" lnSpcReduction="20000"/>
          </a:bodyPr>
          <a:lstStyle/>
          <a:p>
            <a:pPr marL="0" indent="0">
              <a:lnSpc>
                <a:spcPct val="120000"/>
              </a:lnSpc>
              <a:buNone/>
            </a:pPr>
            <a:r>
              <a:rPr lang="ja-JP" altLang="en-US" dirty="0"/>
              <a:t>両者（訳注：環境と漁業）の相対的な重要性がどうであれ，資源が減少しているのなら，良い状態に戻ってきたときに有利になるように，</a:t>
            </a:r>
            <a:r>
              <a:rPr lang="ja-JP" altLang="en-US" b="1" dirty="0">
                <a:solidFill>
                  <a:srgbClr val="FF0000"/>
                </a:solidFill>
              </a:rPr>
              <a:t>十分な親魚資源量を維持しておくというのが手堅い選択</a:t>
            </a:r>
            <a:r>
              <a:rPr lang="ja-JP" altLang="en-US" dirty="0"/>
              <a:t>ではある．</a:t>
            </a:r>
            <a:endParaRPr lang="en-GB" altLang="ja-JP" dirty="0"/>
          </a:p>
          <a:p>
            <a:pPr marL="0" indent="0" algn="r">
              <a:lnSpc>
                <a:spcPct val="120000"/>
              </a:lnSpc>
              <a:buNone/>
            </a:pPr>
            <a:r>
              <a:rPr lang="ja-JP" altLang="en-US" dirty="0"/>
              <a:t>ヒルボーン「乱獲」</a:t>
            </a:r>
            <a:r>
              <a:rPr lang="en-GB" altLang="ja-JP" dirty="0"/>
              <a:t>p.54</a:t>
            </a:r>
          </a:p>
          <a:p>
            <a:pPr marL="0" indent="0">
              <a:lnSpc>
                <a:spcPct val="120000"/>
              </a:lnSpc>
              <a:buNone/>
            </a:pPr>
            <a:r>
              <a:rPr lang="ja-JP" altLang="en-US" b="1" dirty="0">
                <a:solidFill>
                  <a:srgbClr val="FF0000"/>
                </a:solidFill>
              </a:rPr>
              <a:t>管理されている資源は改善して</a:t>
            </a:r>
            <a:r>
              <a:rPr lang="ja-JP" altLang="en-US" dirty="0"/>
              <a:t>いっており，管理されていないものはそうなっていない</a:t>
            </a:r>
            <a:endParaRPr lang="en-GB" dirty="0"/>
          </a:p>
          <a:p>
            <a:pPr marL="0" indent="0" algn="r">
              <a:lnSpc>
                <a:spcPct val="120000"/>
              </a:lnSpc>
              <a:buNone/>
            </a:pPr>
            <a:r>
              <a:rPr lang="ja-JP" altLang="en-US" dirty="0"/>
              <a:t>ヒルボーン </a:t>
            </a:r>
            <a:r>
              <a:rPr lang="en-GB" altLang="ja-JP" dirty="0"/>
              <a:t>&amp; </a:t>
            </a:r>
            <a:r>
              <a:rPr lang="ja-JP" altLang="en-US" dirty="0"/>
              <a:t>オバンドー</a:t>
            </a:r>
            <a:r>
              <a:rPr lang="en-GB" altLang="ja-JP" dirty="0"/>
              <a:t> </a:t>
            </a:r>
            <a:r>
              <a:rPr lang="en-GB" dirty="0"/>
              <a:t>(2014)</a:t>
            </a:r>
          </a:p>
          <a:p>
            <a:pPr marL="0" indent="0" algn="just">
              <a:lnSpc>
                <a:spcPct val="120000"/>
              </a:lnSpc>
              <a:buNone/>
            </a:pPr>
            <a:r>
              <a:rPr lang="en-US" altLang="ja-JP" dirty="0"/>
              <a:t>MSY</a:t>
            </a:r>
            <a:r>
              <a:rPr lang="ja-JP" altLang="en-US" dirty="0"/>
              <a:t>の用語は古く，今や科学者を含む多くの人は</a:t>
            </a:r>
            <a:r>
              <a:rPr lang="en-GB" altLang="ja-JP" dirty="0"/>
              <a:t>MSY</a:t>
            </a:r>
            <a:r>
              <a:rPr lang="ja-JP" altLang="en-US" dirty="0"/>
              <a:t>は時代遅れの考え方で，誤りであるとすら考えている．しかし，私はその考えに賛成しない．</a:t>
            </a:r>
            <a:r>
              <a:rPr lang="ja-JP" altLang="en-US" b="1" dirty="0">
                <a:solidFill>
                  <a:srgbClr val="FF0000"/>
                </a:solidFill>
              </a:rPr>
              <a:t>それは極めて有用な道具である</a:t>
            </a:r>
            <a:r>
              <a:rPr lang="ja-JP" altLang="en-US" b="1" dirty="0"/>
              <a:t>．</a:t>
            </a:r>
            <a:r>
              <a:rPr lang="ja-JP" altLang="en-US" dirty="0"/>
              <a:t>しかし，すべての道具がそうであるように誤用されることはある．</a:t>
            </a:r>
            <a:endParaRPr lang="en-GB" altLang="ja-JP" dirty="0"/>
          </a:p>
          <a:p>
            <a:pPr marL="0" indent="0" algn="r">
              <a:lnSpc>
                <a:spcPct val="120000"/>
              </a:lnSpc>
              <a:buNone/>
            </a:pPr>
            <a:r>
              <a:rPr lang="ja-JP" altLang="en-US" dirty="0"/>
              <a:t>ダニエル・ポーリー</a:t>
            </a:r>
            <a:endParaRPr lang="en-GB" altLang="ja-JP" dirty="0"/>
          </a:p>
          <a:p>
            <a:pPr marL="0" indent="0">
              <a:lnSpc>
                <a:spcPct val="120000"/>
              </a:lnSpc>
              <a:buNone/>
            </a:pPr>
            <a:r>
              <a:rPr lang="ja-JP" altLang="en-US" dirty="0"/>
              <a:t>決定論的な考えを基礎とすることや，種間関係，環境影響を無視しているということで，</a:t>
            </a:r>
            <a:r>
              <a:rPr lang="en-GB" altLang="ja-JP" dirty="0"/>
              <a:t>B</a:t>
            </a:r>
            <a:r>
              <a:rPr lang="en-US" altLang="ja-JP" baseline="-25000" dirty="0"/>
              <a:t>MSY</a:t>
            </a:r>
            <a:r>
              <a:rPr lang="ja-JP" altLang="en-US" dirty="0" err="1"/>
              <a:t>には</a:t>
            </a:r>
            <a:r>
              <a:rPr lang="ja-JP" altLang="en-US" dirty="0"/>
              <a:t>多くの批判がなされてきたが，</a:t>
            </a:r>
            <a:r>
              <a:rPr lang="en-GB" altLang="ja-JP" b="1" dirty="0">
                <a:solidFill>
                  <a:srgbClr val="FF0000"/>
                </a:solidFill>
              </a:rPr>
              <a:t>MSY</a:t>
            </a:r>
            <a:r>
              <a:rPr lang="ja-JP" altLang="en-US" b="1" dirty="0">
                <a:solidFill>
                  <a:srgbClr val="FF0000"/>
                </a:solidFill>
              </a:rPr>
              <a:t>や</a:t>
            </a:r>
            <a:r>
              <a:rPr lang="en-GB" altLang="ja-JP" b="1" dirty="0">
                <a:solidFill>
                  <a:srgbClr val="FF0000"/>
                </a:solidFill>
              </a:rPr>
              <a:t>B</a:t>
            </a:r>
            <a:r>
              <a:rPr lang="en-US" altLang="ja-JP" b="1" baseline="-25000" dirty="0">
                <a:solidFill>
                  <a:srgbClr val="FF0000"/>
                </a:solidFill>
              </a:rPr>
              <a:t>MSY</a:t>
            </a:r>
            <a:r>
              <a:rPr lang="ja-JP" altLang="en-US" b="1" dirty="0">
                <a:solidFill>
                  <a:srgbClr val="FF0000"/>
                </a:solidFill>
              </a:rPr>
              <a:t>の考えは世界中の漁業管理において中心的な役割を果たしてきたし，これからもそうあり続ける</a:t>
            </a:r>
            <a:r>
              <a:rPr lang="ja-JP" altLang="en-US" dirty="0"/>
              <a:t>ことだろう．</a:t>
            </a:r>
            <a:endParaRPr lang="en-GB" altLang="ja-JP" dirty="0"/>
          </a:p>
          <a:p>
            <a:pPr marL="0" indent="0" algn="r">
              <a:lnSpc>
                <a:spcPct val="120000"/>
              </a:lnSpc>
              <a:buNone/>
            </a:pPr>
            <a:r>
              <a:rPr lang="ja-JP" altLang="en-US" dirty="0"/>
              <a:t>アンドレ・パントら</a:t>
            </a:r>
            <a:r>
              <a:rPr lang="en-GB" dirty="0"/>
              <a:t>(2014)</a:t>
            </a:r>
          </a:p>
        </p:txBody>
      </p:sp>
      <p:sp>
        <p:nvSpPr>
          <p:cNvPr id="4" name="スライド番号プレースホルダー 3">
            <a:extLst>
              <a:ext uri="{FF2B5EF4-FFF2-40B4-BE49-F238E27FC236}">
                <a16:creationId xmlns:a16="http://schemas.microsoft.com/office/drawing/2014/main" id="{CD12E6B3-EBB8-4AF4-86BA-5C04EE708EE0}"/>
              </a:ext>
            </a:extLst>
          </p:cNvPr>
          <p:cNvSpPr>
            <a:spLocks noGrp="1"/>
          </p:cNvSpPr>
          <p:nvPr>
            <p:ph type="sldNum" sz="quarter" idx="12"/>
          </p:nvPr>
        </p:nvSpPr>
        <p:spPr/>
        <p:txBody>
          <a:bodyPr/>
          <a:lstStyle/>
          <a:p>
            <a:fld id="{CC54396B-8CFF-4EB8-93E3-8BDA42761FB0}" type="slidenum">
              <a:rPr lang="en-GB" smtClean="0"/>
              <a:t>5</a:t>
            </a:fld>
            <a:endParaRPr lang="en-GB"/>
          </a:p>
        </p:txBody>
      </p:sp>
    </p:spTree>
    <p:extLst>
      <p:ext uri="{BB962C8B-B14F-4D97-AF65-F5344CB8AC3E}">
        <p14:creationId xmlns:p14="http://schemas.microsoft.com/office/powerpoint/2010/main" val="61854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32BD04-7192-4458-A18D-EE51C82A98CB}"/>
              </a:ext>
            </a:extLst>
          </p:cNvPr>
          <p:cNvSpPr>
            <a:spLocks noGrp="1"/>
          </p:cNvSpPr>
          <p:nvPr>
            <p:ph type="title"/>
          </p:nvPr>
        </p:nvSpPr>
        <p:spPr/>
        <p:txBody>
          <a:bodyPr/>
          <a:lstStyle/>
          <a:p>
            <a:r>
              <a:rPr lang="en-GB" dirty="0"/>
              <a:t>MSY</a:t>
            </a:r>
            <a:r>
              <a:rPr lang="ja-JP" altLang="en-US" dirty="0"/>
              <a:t>の推定</a:t>
            </a:r>
            <a:endParaRPr lang="en-GB" dirty="0"/>
          </a:p>
        </p:txBody>
      </p:sp>
      <p:sp>
        <p:nvSpPr>
          <p:cNvPr id="3" name="コンテンツ プレースホルダー 2">
            <a:extLst>
              <a:ext uri="{FF2B5EF4-FFF2-40B4-BE49-F238E27FC236}">
                <a16:creationId xmlns:a16="http://schemas.microsoft.com/office/drawing/2014/main" id="{57197F84-2B1C-4191-8220-52E74B1E76BE}"/>
              </a:ext>
            </a:extLst>
          </p:cNvPr>
          <p:cNvSpPr>
            <a:spLocks noGrp="1"/>
          </p:cNvSpPr>
          <p:nvPr>
            <p:ph idx="1"/>
          </p:nvPr>
        </p:nvSpPr>
        <p:spPr>
          <a:xfrm>
            <a:off x="291548" y="1550502"/>
            <a:ext cx="11767930" cy="4823793"/>
          </a:xfrm>
        </p:spPr>
        <p:txBody>
          <a:bodyPr>
            <a:normAutofit fontScale="92500"/>
          </a:bodyPr>
          <a:lstStyle/>
          <a:p>
            <a:pPr marL="0" indent="0">
              <a:lnSpc>
                <a:spcPct val="110000"/>
              </a:lnSpc>
              <a:buNone/>
            </a:pPr>
            <a:r>
              <a:rPr lang="ja-JP" altLang="en-US" dirty="0"/>
              <a:t>個体群動態モデル　</a:t>
            </a:r>
            <a:endParaRPr lang="en-GB" altLang="ja-JP" dirty="0"/>
          </a:p>
          <a:p>
            <a:pPr marL="0" indent="0">
              <a:lnSpc>
                <a:spcPct val="110000"/>
              </a:lnSpc>
              <a:buNone/>
            </a:pPr>
            <a:r>
              <a:rPr lang="ja-JP" altLang="en-US" dirty="0"/>
              <a:t>翌年</a:t>
            </a:r>
            <a:r>
              <a:rPr lang="en-GB" altLang="ja-JP" dirty="0"/>
              <a:t>(t + 1)</a:t>
            </a:r>
            <a:r>
              <a:rPr lang="ja-JP" altLang="en-US" dirty="0"/>
              <a:t>の資源量 </a:t>
            </a:r>
            <a:r>
              <a:rPr lang="en-GB" altLang="ja-JP" dirty="0"/>
              <a:t>= [</a:t>
            </a:r>
            <a:r>
              <a:rPr lang="ja-JP" altLang="en-US" dirty="0"/>
              <a:t>今年</a:t>
            </a:r>
            <a:r>
              <a:rPr lang="en-GB" altLang="ja-JP" dirty="0"/>
              <a:t>(t</a:t>
            </a:r>
            <a:r>
              <a:rPr lang="ja-JP" altLang="en-US" dirty="0"/>
              <a:t>年</a:t>
            </a:r>
            <a:r>
              <a:rPr lang="en-GB" altLang="ja-JP" dirty="0"/>
              <a:t>)</a:t>
            </a:r>
            <a:r>
              <a:rPr lang="ja-JP" altLang="en-US" dirty="0"/>
              <a:t>の資源量 </a:t>
            </a:r>
            <a:r>
              <a:rPr lang="en-GB" altLang="ja-JP" dirty="0"/>
              <a:t>– </a:t>
            </a:r>
            <a:r>
              <a:rPr lang="ja-JP" altLang="en-US" dirty="0"/>
              <a:t>今年</a:t>
            </a:r>
            <a:r>
              <a:rPr lang="en-GB" altLang="ja-JP" dirty="0"/>
              <a:t>(t</a:t>
            </a:r>
            <a:r>
              <a:rPr lang="ja-JP" altLang="en-US" dirty="0"/>
              <a:t>年</a:t>
            </a:r>
            <a:r>
              <a:rPr lang="en-GB" altLang="ja-JP" dirty="0"/>
              <a:t>)</a:t>
            </a:r>
            <a:r>
              <a:rPr lang="ja-JP" altLang="en-US" dirty="0"/>
              <a:t>の漁獲量</a:t>
            </a:r>
            <a:r>
              <a:rPr lang="en-GB" altLang="ja-JP" dirty="0"/>
              <a:t>]</a:t>
            </a:r>
            <a:r>
              <a:rPr lang="ja-JP" altLang="en-US" dirty="0"/>
              <a:t>の関数</a:t>
            </a:r>
            <a:endParaRPr lang="en-GB" altLang="ja-JP" dirty="0"/>
          </a:p>
          <a:p>
            <a:pPr marL="0" indent="0">
              <a:lnSpc>
                <a:spcPct val="110000"/>
              </a:lnSpc>
              <a:buNone/>
            </a:pPr>
            <a:endParaRPr lang="en-GB" altLang="ja-JP" dirty="0"/>
          </a:p>
          <a:p>
            <a:pPr marL="0" indent="0">
              <a:lnSpc>
                <a:spcPct val="110000"/>
              </a:lnSpc>
              <a:buNone/>
            </a:pPr>
            <a:r>
              <a:rPr lang="ja-JP" altLang="en-US" dirty="0"/>
              <a:t>平衡状態資源量：翌年の資源量と今年の資源量は同じとして方程式を解く</a:t>
            </a:r>
            <a:endParaRPr lang="en-GB" altLang="ja-JP" dirty="0"/>
          </a:p>
          <a:p>
            <a:pPr marL="0" indent="0">
              <a:lnSpc>
                <a:spcPct val="110000"/>
              </a:lnSpc>
              <a:buNone/>
            </a:pPr>
            <a:r>
              <a:rPr lang="en-GB" dirty="0" err="1"/>
              <a:t>Fmsy</a:t>
            </a:r>
            <a:r>
              <a:rPr lang="ja-JP" altLang="en-US" dirty="0"/>
              <a:t>の推定：平衡漁獲量 </a:t>
            </a:r>
            <a:r>
              <a:rPr lang="en-GB" altLang="ja-JP" dirty="0"/>
              <a:t>= </a:t>
            </a:r>
            <a:r>
              <a:rPr lang="ja-JP" altLang="en-US" dirty="0"/>
              <a:t>漁獲率</a:t>
            </a:r>
            <a:r>
              <a:rPr lang="en-US" altLang="ja-JP" dirty="0"/>
              <a:t>×</a:t>
            </a:r>
            <a:r>
              <a:rPr lang="ja-JP" altLang="en-US" dirty="0"/>
              <a:t>平衡資源量が最大になる漁獲率を求める</a:t>
            </a:r>
            <a:endParaRPr lang="en-GB" baseline="-25000" dirty="0"/>
          </a:p>
          <a:p>
            <a:pPr marL="0" indent="0">
              <a:lnSpc>
                <a:spcPct val="110000"/>
              </a:lnSpc>
              <a:buNone/>
            </a:pPr>
            <a:endParaRPr lang="en-GB" dirty="0"/>
          </a:p>
          <a:p>
            <a:pPr marL="0" indent="0">
              <a:lnSpc>
                <a:spcPct val="110000"/>
              </a:lnSpc>
              <a:buNone/>
            </a:pPr>
            <a:r>
              <a:rPr lang="ja-JP" altLang="en-US" b="1">
                <a:solidFill>
                  <a:srgbClr val="FF0000"/>
                </a:solidFill>
              </a:rPr>
              <a:t>確率的</a:t>
            </a:r>
            <a:r>
              <a:rPr lang="ja-JP" altLang="en-US" b="1" dirty="0">
                <a:solidFill>
                  <a:srgbClr val="FF0000"/>
                </a:solidFill>
              </a:rPr>
              <a:t>な状況</a:t>
            </a:r>
            <a:r>
              <a:rPr lang="ja-JP" altLang="en-US" b="1">
                <a:solidFill>
                  <a:srgbClr val="FF0000"/>
                </a:solidFill>
              </a:rPr>
              <a:t>では解を見つけるのが難しいので，</a:t>
            </a:r>
            <a:r>
              <a:rPr lang="ja-JP" altLang="en-US" b="1" dirty="0">
                <a:solidFill>
                  <a:srgbClr val="FF0000"/>
                </a:solidFill>
              </a:rPr>
              <a:t>シミュレーションで求める</a:t>
            </a:r>
            <a:endParaRPr lang="en-GB" dirty="0"/>
          </a:p>
        </p:txBody>
      </p:sp>
      <p:cxnSp>
        <p:nvCxnSpPr>
          <p:cNvPr id="11" name="直線コネクタ 10">
            <a:extLst>
              <a:ext uri="{FF2B5EF4-FFF2-40B4-BE49-F238E27FC236}">
                <a16:creationId xmlns:a16="http://schemas.microsoft.com/office/drawing/2014/main" id="{EF534BC9-7B6C-411C-9A3E-09EA8AFF4060}"/>
              </a:ext>
            </a:extLst>
          </p:cNvPr>
          <p:cNvCxnSpPr/>
          <p:nvPr/>
        </p:nvCxnSpPr>
        <p:spPr>
          <a:xfrm>
            <a:off x="8216347" y="2584175"/>
            <a:ext cx="10204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CDB74E9-0C74-4950-9725-72F8C4929497}"/>
              </a:ext>
            </a:extLst>
          </p:cNvPr>
          <p:cNvSpPr txBox="1"/>
          <p:nvPr/>
        </p:nvSpPr>
        <p:spPr>
          <a:xfrm>
            <a:off x="7500731" y="2691400"/>
            <a:ext cx="3021495" cy="400110"/>
          </a:xfrm>
          <a:prstGeom prst="rect">
            <a:avLst/>
          </a:prstGeom>
          <a:noFill/>
        </p:spPr>
        <p:txBody>
          <a:bodyPr wrap="square" rtlCol="0">
            <a:spAutoFit/>
          </a:bodyPr>
          <a:lstStyle/>
          <a:p>
            <a:r>
              <a:rPr lang="ja-JP" altLang="en-US" sz="2000" b="1" dirty="0">
                <a:solidFill>
                  <a:srgbClr val="00B050"/>
                </a:solidFill>
              </a:rPr>
              <a:t>漁獲量</a:t>
            </a:r>
            <a:r>
              <a:rPr lang="en-GB" altLang="ja-JP" sz="2000" b="1" dirty="0">
                <a:solidFill>
                  <a:srgbClr val="00B050"/>
                </a:solidFill>
              </a:rPr>
              <a:t> = </a:t>
            </a:r>
            <a:r>
              <a:rPr lang="ja-JP" altLang="en-US" sz="2000" b="1" dirty="0">
                <a:solidFill>
                  <a:srgbClr val="00B050"/>
                </a:solidFill>
              </a:rPr>
              <a:t>漁獲率</a:t>
            </a:r>
            <a:r>
              <a:rPr lang="en-US" altLang="ja-JP" sz="2000" b="1" dirty="0">
                <a:solidFill>
                  <a:srgbClr val="00B050"/>
                </a:solidFill>
              </a:rPr>
              <a:t>×</a:t>
            </a:r>
            <a:r>
              <a:rPr lang="ja-JP" altLang="en-US" sz="2000" b="1" dirty="0">
                <a:solidFill>
                  <a:srgbClr val="00B050"/>
                </a:solidFill>
              </a:rPr>
              <a:t>資源量</a:t>
            </a:r>
            <a:endParaRPr lang="en-GB" sz="2000" b="1" dirty="0">
              <a:solidFill>
                <a:srgbClr val="00B050"/>
              </a:solidFill>
            </a:endParaRPr>
          </a:p>
        </p:txBody>
      </p:sp>
    </p:spTree>
    <p:extLst>
      <p:ext uri="{BB962C8B-B14F-4D97-AF65-F5344CB8AC3E}">
        <p14:creationId xmlns:p14="http://schemas.microsoft.com/office/powerpoint/2010/main" val="1639969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95608C2-9D61-40CC-B054-78178FFEC6AE}"/>
              </a:ext>
            </a:extLst>
          </p:cNvPr>
          <p:cNvPicPr>
            <a:picLocks noChangeAspect="1"/>
          </p:cNvPicPr>
          <p:nvPr/>
        </p:nvPicPr>
        <p:blipFill>
          <a:blip r:embed="rId2"/>
          <a:stretch>
            <a:fillRect/>
          </a:stretch>
        </p:blipFill>
        <p:spPr>
          <a:xfrm>
            <a:off x="2994992" y="1883783"/>
            <a:ext cx="5137446" cy="4974217"/>
          </a:xfrm>
          <a:prstGeom prst="rect">
            <a:avLst/>
          </a:prstGeom>
        </p:spPr>
      </p:pic>
      <p:sp>
        <p:nvSpPr>
          <p:cNvPr id="2" name="タイトル 1">
            <a:extLst>
              <a:ext uri="{FF2B5EF4-FFF2-40B4-BE49-F238E27FC236}">
                <a16:creationId xmlns:a16="http://schemas.microsoft.com/office/drawing/2014/main" id="{4A4BAE40-C250-4AF1-9045-E55E3B370C5E}"/>
              </a:ext>
            </a:extLst>
          </p:cNvPr>
          <p:cNvSpPr>
            <a:spLocks noGrp="1"/>
          </p:cNvSpPr>
          <p:nvPr>
            <p:ph type="title"/>
          </p:nvPr>
        </p:nvSpPr>
        <p:spPr/>
        <p:txBody>
          <a:bodyPr/>
          <a:lstStyle/>
          <a:p>
            <a:r>
              <a:rPr lang="en-GB" dirty="0"/>
              <a:t>Hockey-Stick</a:t>
            </a:r>
            <a:r>
              <a:rPr lang="ja-JP" altLang="en-US" dirty="0"/>
              <a:t>再生産曲線</a:t>
            </a:r>
            <a:endParaRPr lang="en-GB" dirty="0"/>
          </a:p>
        </p:txBody>
      </p:sp>
      <p:sp>
        <p:nvSpPr>
          <p:cNvPr id="3" name="コンテンツ プレースホルダー 2">
            <a:extLst>
              <a:ext uri="{FF2B5EF4-FFF2-40B4-BE49-F238E27FC236}">
                <a16:creationId xmlns:a16="http://schemas.microsoft.com/office/drawing/2014/main" id="{13CBFB4F-11DA-4664-B827-D7412CBEBBA7}"/>
              </a:ext>
            </a:extLst>
          </p:cNvPr>
          <p:cNvSpPr>
            <a:spLocks noGrp="1"/>
          </p:cNvSpPr>
          <p:nvPr>
            <p:ph idx="1"/>
          </p:nvPr>
        </p:nvSpPr>
        <p:spPr/>
        <p:txBody>
          <a:bodyPr/>
          <a:lstStyle/>
          <a:p>
            <a:pPr marL="0" indent="0">
              <a:buNone/>
            </a:pPr>
            <a:r>
              <a:rPr lang="ja-JP" altLang="en-US" dirty="0"/>
              <a:t>加入尾数はある親魚量までは親魚量に比例する直線となり，ある親魚量以上では一定の加入になる</a:t>
            </a: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66633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7AA82-2660-44FD-8DB7-CA36F79730E0}"/>
              </a:ext>
            </a:extLst>
          </p:cNvPr>
          <p:cNvSpPr>
            <a:spLocks noGrp="1"/>
          </p:cNvSpPr>
          <p:nvPr>
            <p:ph type="title"/>
          </p:nvPr>
        </p:nvSpPr>
        <p:spPr/>
        <p:txBody>
          <a:bodyPr/>
          <a:lstStyle/>
          <a:p>
            <a:r>
              <a:rPr lang="en-GB" dirty="0"/>
              <a:t>HS</a:t>
            </a:r>
            <a:r>
              <a:rPr lang="ja-JP" altLang="en-US" dirty="0"/>
              <a:t>再生産曲線のメリット</a:t>
            </a:r>
            <a:endParaRPr lang="en-GB" dirty="0"/>
          </a:p>
        </p:txBody>
      </p:sp>
      <p:sp>
        <p:nvSpPr>
          <p:cNvPr id="3" name="コンテンツ プレースホルダー 2">
            <a:extLst>
              <a:ext uri="{FF2B5EF4-FFF2-40B4-BE49-F238E27FC236}">
                <a16:creationId xmlns:a16="http://schemas.microsoft.com/office/drawing/2014/main" id="{35B2B77B-7B4A-4E9E-A2F7-67654B6306BF}"/>
              </a:ext>
            </a:extLst>
          </p:cNvPr>
          <p:cNvSpPr>
            <a:spLocks noGrp="1"/>
          </p:cNvSpPr>
          <p:nvPr>
            <p:ph idx="1"/>
          </p:nvPr>
        </p:nvSpPr>
        <p:spPr/>
        <p:txBody>
          <a:bodyPr>
            <a:normAutofit/>
          </a:bodyPr>
          <a:lstStyle/>
          <a:p>
            <a:r>
              <a:rPr lang="ja-JP" altLang="en-US" dirty="0"/>
              <a:t>加入の低下と安定という概念が分かりやすい</a:t>
            </a:r>
            <a:endParaRPr lang="en-GB" dirty="0"/>
          </a:p>
          <a:p>
            <a:r>
              <a:rPr lang="ja-JP" altLang="en-US" dirty="0"/>
              <a:t>再生産関係の観測範囲に密度効果の証拠がないときでも，極端な外挿を避けて</a:t>
            </a:r>
            <a:r>
              <a:rPr lang="en-GB" altLang="ja-JP" dirty="0"/>
              <a:t>MSY</a:t>
            </a:r>
            <a:r>
              <a:rPr lang="ja-JP" altLang="en-US" dirty="0"/>
              <a:t>を定義することができる</a:t>
            </a:r>
            <a:endParaRPr lang="en-GB" altLang="ja-JP" dirty="0"/>
          </a:p>
          <a:p>
            <a:r>
              <a:rPr lang="ja-JP" altLang="en-US" dirty="0"/>
              <a:t>加入不確実性があるとき，</a:t>
            </a:r>
            <a:r>
              <a:rPr lang="en-GB" altLang="ja-JP" dirty="0" err="1"/>
              <a:t>F</a:t>
            </a:r>
            <a:r>
              <a:rPr lang="en-GB" altLang="ja-JP" baseline="-25000" dirty="0" err="1"/>
              <a:t>msy</a:t>
            </a:r>
            <a:r>
              <a:rPr lang="ja-JP" altLang="en-US" dirty="0"/>
              <a:t>は低く，</a:t>
            </a:r>
            <a:r>
              <a:rPr lang="en-GB" altLang="ja-JP" dirty="0" err="1"/>
              <a:t>N</a:t>
            </a:r>
            <a:r>
              <a:rPr lang="en-GB" altLang="ja-JP" baseline="-25000" dirty="0" err="1"/>
              <a:t>msy</a:t>
            </a:r>
            <a:r>
              <a:rPr lang="ja-JP" altLang="en-US" dirty="0"/>
              <a:t>は高くなる（不確実性に対して頑健になる）．</a:t>
            </a:r>
            <a:endParaRPr lang="en-GB" altLang="ja-JP" dirty="0"/>
          </a:p>
          <a:p>
            <a:r>
              <a:rPr lang="ja-JP" altLang="en-US" dirty="0"/>
              <a:t>頑健推定（</a:t>
            </a:r>
            <a:r>
              <a:rPr lang="en-GB" altLang="ja-JP" dirty="0"/>
              <a:t>e.g. </a:t>
            </a:r>
            <a:r>
              <a:rPr lang="ja-JP" altLang="en-US" dirty="0"/>
              <a:t>最小絶対値法）と合わせることにより，安定した</a:t>
            </a:r>
            <a:r>
              <a:rPr lang="en-GB" altLang="ja-JP" dirty="0"/>
              <a:t>MSY</a:t>
            </a:r>
            <a:r>
              <a:rPr lang="ja-JP" altLang="en-US" dirty="0"/>
              <a:t>の推定が可能</a:t>
            </a:r>
            <a:endParaRPr lang="en-GB" altLang="ja-JP" dirty="0"/>
          </a:p>
          <a:p>
            <a:r>
              <a:rPr lang="en-GB" altLang="ja-JP" dirty="0"/>
              <a:t>Pretty Good Yield</a:t>
            </a:r>
            <a:r>
              <a:rPr lang="ja-JP" altLang="en-US" dirty="0"/>
              <a:t>の考え方と親和性が高い</a:t>
            </a:r>
            <a:endParaRPr lang="en-GB" altLang="ja-JP" dirty="0"/>
          </a:p>
          <a:p>
            <a:r>
              <a:rPr lang="ja-JP" altLang="en-US" dirty="0"/>
              <a:t>これまで我が国で使われてきた再生産関係と</a:t>
            </a:r>
            <a:r>
              <a:rPr lang="ja-JP" altLang="en-US"/>
              <a:t>の一貫性</a:t>
            </a:r>
            <a:endParaRPr lang="en-GB" altLang="ja-JP" dirty="0"/>
          </a:p>
        </p:txBody>
      </p:sp>
    </p:spTree>
    <p:extLst>
      <p:ext uri="{BB962C8B-B14F-4D97-AF65-F5344CB8AC3E}">
        <p14:creationId xmlns:p14="http://schemas.microsoft.com/office/powerpoint/2010/main" val="166033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98FF093D-FB18-4359-BE01-9846463AFD26}"/>
              </a:ext>
            </a:extLst>
          </p:cNvPr>
          <p:cNvPicPr>
            <a:picLocks noChangeAspect="1"/>
          </p:cNvPicPr>
          <p:nvPr/>
        </p:nvPicPr>
        <p:blipFill>
          <a:blip r:embed="rId3"/>
          <a:stretch>
            <a:fillRect/>
          </a:stretch>
        </p:blipFill>
        <p:spPr>
          <a:xfrm>
            <a:off x="1225805" y="1264328"/>
            <a:ext cx="4184395" cy="2339378"/>
          </a:xfrm>
          <a:prstGeom prst="rect">
            <a:avLst/>
          </a:prstGeom>
        </p:spPr>
      </p:pic>
      <p:sp>
        <p:nvSpPr>
          <p:cNvPr id="2" name="タイトル 1">
            <a:extLst>
              <a:ext uri="{FF2B5EF4-FFF2-40B4-BE49-F238E27FC236}">
                <a16:creationId xmlns:a16="http://schemas.microsoft.com/office/drawing/2014/main" id="{512BB3B1-1D00-4A2A-9AB5-FD34EB8224D9}"/>
              </a:ext>
            </a:extLst>
          </p:cNvPr>
          <p:cNvSpPr>
            <a:spLocks noGrp="1"/>
          </p:cNvSpPr>
          <p:nvPr>
            <p:ph type="title"/>
          </p:nvPr>
        </p:nvSpPr>
        <p:spPr/>
        <p:txBody>
          <a:bodyPr/>
          <a:lstStyle/>
          <a:p>
            <a:r>
              <a:rPr lang="ja-JP" altLang="en-US" dirty="0"/>
              <a:t>ホッケースティック再生産曲線の利用</a:t>
            </a:r>
            <a:endParaRPr lang="en-GB" dirty="0"/>
          </a:p>
        </p:txBody>
      </p:sp>
      <p:sp>
        <p:nvSpPr>
          <p:cNvPr id="3" name="コンテンツ プレースホルダー 2">
            <a:extLst>
              <a:ext uri="{FF2B5EF4-FFF2-40B4-BE49-F238E27FC236}">
                <a16:creationId xmlns:a16="http://schemas.microsoft.com/office/drawing/2014/main" id="{878149B2-A31A-4714-9E04-20F0A57244F8}"/>
              </a:ext>
            </a:extLst>
          </p:cNvPr>
          <p:cNvSpPr>
            <a:spLocks noGrp="1"/>
          </p:cNvSpPr>
          <p:nvPr>
            <p:ph idx="1"/>
          </p:nvPr>
        </p:nvSpPr>
        <p:spPr/>
        <p:txBody>
          <a:bodyPr/>
          <a:lstStyle/>
          <a:p>
            <a:endParaRPr lang="en-GB" dirty="0"/>
          </a:p>
          <a:p>
            <a:endParaRPr lang="en-GB" dirty="0"/>
          </a:p>
          <a:p>
            <a:endParaRPr lang="en-GB" dirty="0"/>
          </a:p>
          <a:p>
            <a:pPr marL="0" indent="0">
              <a:buNone/>
            </a:pPr>
            <a:endParaRPr lang="en-GB" dirty="0"/>
          </a:p>
        </p:txBody>
      </p:sp>
      <p:sp>
        <p:nvSpPr>
          <p:cNvPr id="6" name="テキスト ボックス 5">
            <a:extLst>
              <a:ext uri="{FF2B5EF4-FFF2-40B4-BE49-F238E27FC236}">
                <a16:creationId xmlns:a16="http://schemas.microsoft.com/office/drawing/2014/main" id="{4E4907C1-E870-4CC7-AF0B-D9FB811D657C}"/>
              </a:ext>
            </a:extLst>
          </p:cNvPr>
          <p:cNvSpPr txBox="1"/>
          <p:nvPr/>
        </p:nvSpPr>
        <p:spPr>
          <a:xfrm>
            <a:off x="3268450" y="3306002"/>
            <a:ext cx="705678" cy="400110"/>
          </a:xfrm>
          <a:prstGeom prst="rect">
            <a:avLst/>
          </a:prstGeom>
          <a:noFill/>
        </p:spPr>
        <p:txBody>
          <a:bodyPr wrap="square" rtlCol="0">
            <a:spAutoFit/>
          </a:bodyPr>
          <a:lstStyle/>
          <a:p>
            <a:r>
              <a:rPr kumimoji="1" lang="en-US" altLang="ja-JP" sz="2000" dirty="0"/>
              <a:t>SB</a:t>
            </a:r>
            <a:endParaRPr kumimoji="1" lang="ja-JP" altLang="en-US" sz="2000" dirty="0"/>
          </a:p>
        </p:txBody>
      </p:sp>
      <p:sp>
        <p:nvSpPr>
          <p:cNvPr id="7" name="テキスト ボックス 6">
            <a:extLst>
              <a:ext uri="{FF2B5EF4-FFF2-40B4-BE49-F238E27FC236}">
                <a16:creationId xmlns:a16="http://schemas.microsoft.com/office/drawing/2014/main" id="{B22E6028-9561-490A-929B-1841C9D5308D}"/>
              </a:ext>
            </a:extLst>
          </p:cNvPr>
          <p:cNvSpPr txBox="1"/>
          <p:nvPr/>
        </p:nvSpPr>
        <p:spPr>
          <a:xfrm>
            <a:off x="1147969" y="2087046"/>
            <a:ext cx="705678" cy="400110"/>
          </a:xfrm>
          <a:prstGeom prst="rect">
            <a:avLst/>
          </a:prstGeom>
          <a:noFill/>
        </p:spPr>
        <p:txBody>
          <a:bodyPr wrap="square" rtlCol="0">
            <a:spAutoFit/>
          </a:bodyPr>
          <a:lstStyle/>
          <a:p>
            <a:r>
              <a:rPr kumimoji="1" lang="en-US" altLang="ja-JP" sz="2000" dirty="0"/>
              <a:t>R</a:t>
            </a:r>
            <a:endParaRPr kumimoji="1" lang="ja-JP" altLang="en-US" sz="2000" dirty="0"/>
          </a:p>
        </p:txBody>
      </p:sp>
      <p:cxnSp>
        <p:nvCxnSpPr>
          <p:cNvPr id="9" name="直線矢印コネクタ 8">
            <a:extLst>
              <a:ext uri="{FF2B5EF4-FFF2-40B4-BE49-F238E27FC236}">
                <a16:creationId xmlns:a16="http://schemas.microsoft.com/office/drawing/2014/main" id="{83BF1C96-3128-4388-89C4-D297805EE10A}"/>
              </a:ext>
            </a:extLst>
          </p:cNvPr>
          <p:cNvCxnSpPr>
            <a:cxnSpLocks/>
          </p:cNvCxnSpPr>
          <p:nvPr/>
        </p:nvCxnSpPr>
        <p:spPr>
          <a:xfrm flipV="1">
            <a:off x="4615484" y="2325757"/>
            <a:ext cx="0" cy="980247"/>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456F3675-47A7-4A59-90EC-403F8A704914}"/>
              </a:ext>
            </a:extLst>
          </p:cNvPr>
          <p:cNvSpPr txBox="1"/>
          <p:nvPr/>
        </p:nvSpPr>
        <p:spPr>
          <a:xfrm>
            <a:off x="4409662" y="3327130"/>
            <a:ext cx="705678" cy="369332"/>
          </a:xfrm>
          <a:prstGeom prst="rect">
            <a:avLst/>
          </a:prstGeom>
          <a:noFill/>
        </p:spPr>
        <p:txBody>
          <a:bodyPr wrap="square" rtlCol="0">
            <a:spAutoFit/>
          </a:bodyPr>
          <a:lstStyle/>
          <a:p>
            <a:r>
              <a:rPr kumimoji="1" lang="en-US" altLang="ja-JP" dirty="0" err="1"/>
              <a:t>SB</a:t>
            </a:r>
            <a:r>
              <a:rPr kumimoji="1" lang="en-US" altLang="ja-JP" baseline="-25000" dirty="0" err="1"/>
              <a:t>msy</a:t>
            </a:r>
            <a:endParaRPr kumimoji="1" lang="ja-JP" altLang="en-US" baseline="-25000" dirty="0"/>
          </a:p>
        </p:txBody>
      </p:sp>
      <p:sp>
        <p:nvSpPr>
          <p:cNvPr id="13" name="テキスト ボックス 12">
            <a:extLst>
              <a:ext uri="{FF2B5EF4-FFF2-40B4-BE49-F238E27FC236}">
                <a16:creationId xmlns:a16="http://schemas.microsoft.com/office/drawing/2014/main" id="{374BF3BB-EDB2-4482-87F1-FF815167097E}"/>
              </a:ext>
            </a:extLst>
          </p:cNvPr>
          <p:cNvSpPr txBox="1"/>
          <p:nvPr/>
        </p:nvSpPr>
        <p:spPr>
          <a:xfrm>
            <a:off x="5343524" y="1476462"/>
            <a:ext cx="6533737" cy="1200329"/>
          </a:xfrm>
          <a:prstGeom prst="rect">
            <a:avLst/>
          </a:prstGeom>
          <a:noFill/>
        </p:spPr>
        <p:txBody>
          <a:bodyPr wrap="square" rtlCol="0">
            <a:spAutoFit/>
          </a:bodyPr>
          <a:lstStyle/>
          <a:p>
            <a:r>
              <a:rPr kumimoji="1" lang="ja-JP" altLang="en-US" dirty="0"/>
              <a:t>成長を無視した場合，加入一定であれば，折れ点ぎりぎりまで漁獲するのが良いことになるが，</a:t>
            </a:r>
            <a:r>
              <a:rPr kumimoji="1" lang="ja-JP" altLang="en-US" b="1" dirty="0"/>
              <a:t>加入変動</a:t>
            </a:r>
            <a:r>
              <a:rPr kumimoji="1" lang="ja-JP" altLang="en-US" dirty="0"/>
              <a:t>があるとき，それによって親魚量も変動し，折れ点を切る場合も出てくるので，平均加入は減少し，折れ点の右側に</a:t>
            </a:r>
            <a:r>
              <a:rPr kumimoji="1" lang="en-US" altLang="ja-JP" dirty="0" err="1"/>
              <a:t>SB</a:t>
            </a:r>
            <a:r>
              <a:rPr kumimoji="1" lang="en-US" altLang="ja-JP" baseline="-25000" dirty="0" err="1"/>
              <a:t>msy</a:t>
            </a:r>
            <a:r>
              <a:rPr kumimoji="1" lang="ja-JP" altLang="en-US" dirty="0"/>
              <a:t>が出現する</a:t>
            </a:r>
          </a:p>
        </p:txBody>
      </p:sp>
      <p:sp>
        <p:nvSpPr>
          <p:cNvPr id="15" name="矢印: 左右 14">
            <a:extLst>
              <a:ext uri="{FF2B5EF4-FFF2-40B4-BE49-F238E27FC236}">
                <a16:creationId xmlns:a16="http://schemas.microsoft.com/office/drawing/2014/main" id="{A557DA06-8AA1-4839-90FB-EAD2C65938F8}"/>
              </a:ext>
            </a:extLst>
          </p:cNvPr>
          <p:cNvSpPr/>
          <p:nvPr/>
        </p:nvSpPr>
        <p:spPr>
          <a:xfrm>
            <a:off x="3942542" y="1524389"/>
            <a:ext cx="1362064" cy="181649"/>
          </a:xfrm>
          <a:prstGeom prst="leftRightArrow">
            <a:avLst/>
          </a:prstGeom>
          <a:gradFill flip="none" rotWithShape="1">
            <a:gsLst>
              <a:gs pos="0">
                <a:schemeClr val="accent1"/>
              </a:gs>
              <a:gs pos="50000">
                <a:schemeClr val="accent1"/>
              </a:gs>
              <a:gs pos="100000">
                <a:schemeClr val="accent1"/>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左右 15">
            <a:extLst>
              <a:ext uri="{FF2B5EF4-FFF2-40B4-BE49-F238E27FC236}">
                <a16:creationId xmlns:a16="http://schemas.microsoft.com/office/drawing/2014/main" id="{0ABC5CBB-CB60-47AD-9D03-88C971C5321B}"/>
              </a:ext>
            </a:extLst>
          </p:cNvPr>
          <p:cNvSpPr/>
          <p:nvPr/>
        </p:nvSpPr>
        <p:spPr>
          <a:xfrm>
            <a:off x="2706486" y="1905277"/>
            <a:ext cx="1362064" cy="214049"/>
          </a:xfrm>
          <a:prstGeom prst="leftRightArrow">
            <a:avLst/>
          </a:prstGeom>
          <a:gradFill flip="none" rotWithShape="1">
            <a:gsLst>
              <a:gs pos="51000">
                <a:srgbClr val="CDD6F3"/>
              </a:gs>
              <a:gs pos="0">
                <a:schemeClr val="accent1"/>
              </a:gs>
              <a:gs pos="50000">
                <a:schemeClr val="accent1">
                  <a:tint val="44500"/>
                  <a:satMod val="160000"/>
                </a:schemeClr>
              </a:gs>
              <a:gs pos="100000">
                <a:srgbClr val="FF0000"/>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FE91DF49-29B4-446F-BE24-C16585A1D2B0}"/>
              </a:ext>
            </a:extLst>
          </p:cNvPr>
          <p:cNvSpPr txBox="1"/>
          <p:nvPr/>
        </p:nvSpPr>
        <p:spPr>
          <a:xfrm>
            <a:off x="5671102" y="3348277"/>
            <a:ext cx="4697896" cy="307777"/>
          </a:xfrm>
          <a:prstGeom prst="rect">
            <a:avLst/>
          </a:prstGeom>
          <a:noFill/>
        </p:spPr>
        <p:txBody>
          <a:bodyPr wrap="square" rtlCol="0">
            <a:spAutoFit/>
          </a:bodyPr>
          <a:lstStyle/>
          <a:p>
            <a:r>
              <a:rPr kumimoji="1" lang="ja-JP" altLang="en-US" sz="1400" b="1" dirty="0">
                <a:solidFill>
                  <a:schemeClr val="accent6">
                    <a:lumMod val="75000"/>
                  </a:schemeClr>
                </a:solidFill>
              </a:rPr>
              <a:t>加入変動があるときに平均的に</a:t>
            </a:r>
            <a:r>
              <a:rPr kumimoji="1" lang="en-US" altLang="ja-JP" sz="1400" b="1" dirty="0">
                <a:solidFill>
                  <a:schemeClr val="accent6">
                    <a:lumMod val="75000"/>
                  </a:schemeClr>
                </a:solidFill>
              </a:rPr>
              <a:t>MSY</a:t>
            </a:r>
            <a:r>
              <a:rPr kumimoji="1" lang="ja-JP" altLang="en-US" sz="1400" b="1" dirty="0">
                <a:solidFill>
                  <a:schemeClr val="accent6">
                    <a:lumMod val="75000"/>
                  </a:schemeClr>
                </a:solidFill>
              </a:rPr>
              <a:t>を与える親魚量</a:t>
            </a:r>
          </a:p>
        </p:txBody>
      </p:sp>
      <p:cxnSp>
        <p:nvCxnSpPr>
          <p:cNvPr id="19" name="直線矢印コネクタ 18">
            <a:extLst>
              <a:ext uri="{FF2B5EF4-FFF2-40B4-BE49-F238E27FC236}">
                <a16:creationId xmlns:a16="http://schemas.microsoft.com/office/drawing/2014/main" id="{FA446068-DDA2-47AF-B845-69EFC9EE8E7F}"/>
              </a:ext>
            </a:extLst>
          </p:cNvPr>
          <p:cNvCxnSpPr>
            <a:cxnSpLocks/>
          </p:cNvCxnSpPr>
          <p:nvPr/>
        </p:nvCxnSpPr>
        <p:spPr>
          <a:xfrm flipH="1">
            <a:off x="5091736" y="3506057"/>
            <a:ext cx="570670" cy="57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6" name="グループ化 35">
            <a:extLst>
              <a:ext uri="{FF2B5EF4-FFF2-40B4-BE49-F238E27FC236}">
                <a16:creationId xmlns:a16="http://schemas.microsoft.com/office/drawing/2014/main" id="{1415A581-4926-4A35-97B2-AC05456D3DFA}"/>
              </a:ext>
            </a:extLst>
          </p:cNvPr>
          <p:cNvGrpSpPr/>
          <p:nvPr/>
        </p:nvGrpSpPr>
        <p:grpSpPr>
          <a:xfrm>
            <a:off x="931115" y="3734626"/>
            <a:ext cx="5026255" cy="3123273"/>
            <a:chOff x="931115" y="3734626"/>
            <a:chExt cx="5026255" cy="3123273"/>
          </a:xfrm>
        </p:grpSpPr>
        <p:pic>
          <p:nvPicPr>
            <p:cNvPr id="8" name="図 7">
              <a:extLst>
                <a:ext uri="{FF2B5EF4-FFF2-40B4-BE49-F238E27FC236}">
                  <a16:creationId xmlns:a16="http://schemas.microsoft.com/office/drawing/2014/main" id="{69678B25-052D-44E6-A5F3-BF418ABF0722}"/>
                </a:ext>
              </a:extLst>
            </p:cNvPr>
            <p:cNvPicPr>
              <a:picLocks noChangeAspect="1"/>
            </p:cNvPicPr>
            <p:nvPr/>
          </p:nvPicPr>
          <p:blipFill>
            <a:blip r:embed="rId4"/>
            <a:stretch>
              <a:fillRect/>
            </a:stretch>
          </p:blipFill>
          <p:spPr>
            <a:xfrm>
              <a:off x="931115" y="4056541"/>
              <a:ext cx="4739987" cy="2649993"/>
            </a:xfrm>
            <a:prstGeom prst="rect">
              <a:avLst/>
            </a:prstGeom>
          </p:spPr>
        </p:pic>
        <p:cxnSp>
          <p:nvCxnSpPr>
            <p:cNvPr id="25" name="直線矢印コネクタ 24">
              <a:extLst>
                <a:ext uri="{FF2B5EF4-FFF2-40B4-BE49-F238E27FC236}">
                  <a16:creationId xmlns:a16="http://schemas.microsoft.com/office/drawing/2014/main" id="{FBB38F49-3F0F-4930-9EF5-8378A1BA9EC4}"/>
                </a:ext>
              </a:extLst>
            </p:cNvPr>
            <p:cNvCxnSpPr>
              <a:cxnSpLocks/>
            </p:cNvCxnSpPr>
            <p:nvPr/>
          </p:nvCxnSpPr>
          <p:spPr>
            <a:xfrm flipV="1">
              <a:off x="4144750" y="5506478"/>
              <a:ext cx="0" cy="359897"/>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3A4FF80-031A-4C62-8FEB-1A4929E54947}"/>
                </a:ext>
              </a:extLst>
            </p:cNvPr>
            <p:cNvSpPr txBox="1"/>
            <p:nvPr/>
          </p:nvSpPr>
          <p:spPr>
            <a:xfrm>
              <a:off x="3076676" y="5864361"/>
              <a:ext cx="2880694" cy="646331"/>
            </a:xfrm>
            <a:prstGeom prst="rect">
              <a:avLst/>
            </a:prstGeom>
            <a:noFill/>
          </p:spPr>
          <p:txBody>
            <a:bodyPr wrap="square" rtlCol="0">
              <a:spAutoFit/>
            </a:bodyPr>
            <a:lstStyle/>
            <a:p>
              <a:r>
                <a:rPr kumimoji="1" lang="ja-JP" altLang="en-US" dirty="0"/>
                <a:t>とりあえず最大値の右側の</a:t>
              </a:r>
              <a:r>
                <a:rPr kumimoji="1" lang="en-US" altLang="ja-JP" dirty="0" err="1"/>
                <a:t>SB</a:t>
              </a:r>
              <a:r>
                <a:rPr kumimoji="1" lang="en-US" altLang="ja-JP" baseline="-25000" dirty="0" err="1"/>
                <a:t>msy</a:t>
              </a:r>
              <a:r>
                <a:rPr kumimoji="1" lang="ja-JP" altLang="en-US" dirty="0"/>
                <a:t>が</a:t>
              </a:r>
              <a:r>
                <a:rPr kumimoji="1" lang="en-US" altLang="ja-JP" dirty="0"/>
                <a:t>target</a:t>
              </a:r>
              <a:r>
                <a:rPr kumimoji="1" lang="ja-JP" altLang="en-US" dirty="0"/>
                <a:t>となる</a:t>
              </a:r>
            </a:p>
          </p:txBody>
        </p:sp>
        <p:sp>
          <p:nvSpPr>
            <p:cNvPr id="35" name="テキスト ボックス 34">
              <a:extLst>
                <a:ext uri="{FF2B5EF4-FFF2-40B4-BE49-F238E27FC236}">
                  <a16:creationId xmlns:a16="http://schemas.microsoft.com/office/drawing/2014/main" id="{FF9FEF8C-95F3-41AA-BB74-6734D0EC0972}"/>
                </a:ext>
              </a:extLst>
            </p:cNvPr>
            <p:cNvSpPr txBox="1"/>
            <p:nvPr/>
          </p:nvSpPr>
          <p:spPr>
            <a:xfrm>
              <a:off x="990271" y="3734626"/>
              <a:ext cx="4902808" cy="646331"/>
            </a:xfrm>
            <a:prstGeom prst="rect">
              <a:avLst/>
            </a:prstGeom>
            <a:noFill/>
          </p:spPr>
          <p:txBody>
            <a:bodyPr wrap="square" rtlCol="0">
              <a:spAutoFit/>
            </a:bodyPr>
            <a:lstStyle/>
            <a:p>
              <a:r>
                <a:rPr kumimoji="1" lang="ja-JP" altLang="en-US" dirty="0"/>
                <a:t>赤破線の可能性もあるが，もし赤でなかったら，非効率な漁業になる（</a:t>
              </a:r>
              <a:r>
                <a:rPr kumimoji="1" lang="en-US" altLang="ja-JP" dirty="0" err="1"/>
                <a:t>underexploitation</a:t>
              </a:r>
              <a:r>
                <a:rPr kumimoji="1" lang="ja-JP" altLang="en-US" dirty="0"/>
                <a:t>）</a:t>
              </a:r>
            </a:p>
          </p:txBody>
        </p:sp>
        <p:sp>
          <p:nvSpPr>
            <p:cNvPr id="14" name="テキスト ボックス 13">
              <a:extLst>
                <a:ext uri="{FF2B5EF4-FFF2-40B4-BE49-F238E27FC236}">
                  <a16:creationId xmlns:a16="http://schemas.microsoft.com/office/drawing/2014/main" id="{B25EF126-BD70-4475-A749-1A89CB169295}"/>
                </a:ext>
              </a:extLst>
            </p:cNvPr>
            <p:cNvSpPr txBox="1"/>
            <p:nvPr/>
          </p:nvSpPr>
          <p:spPr>
            <a:xfrm>
              <a:off x="1308413" y="4573693"/>
              <a:ext cx="3318368" cy="369332"/>
            </a:xfrm>
            <a:prstGeom prst="rect">
              <a:avLst/>
            </a:prstGeom>
            <a:noFill/>
          </p:spPr>
          <p:txBody>
            <a:bodyPr wrap="square" rtlCol="0">
              <a:spAutoFit/>
            </a:bodyPr>
            <a:lstStyle/>
            <a:p>
              <a:r>
                <a:rPr kumimoji="1" lang="en-US" altLang="ja-JP" b="1" dirty="0">
                  <a:solidFill>
                    <a:srgbClr val="FF0000"/>
                  </a:solidFill>
                </a:rPr>
                <a:t>SB</a:t>
              </a:r>
              <a:r>
                <a:rPr kumimoji="1" lang="ja-JP" altLang="en-US" b="1" dirty="0">
                  <a:solidFill>
                    <a:srgbClr val="FF0000"/>
                  </a:solidFill>
                </a:rPr>
                <a:t>の観測範囲で直線のとき</a:t>
              </a:r>
            </a:p>
          </p:txBody>
        </p:sp>
        <p:sp>
          <p:nvSpPr>
            <p:cNvPr id="18" name="テキスト ボックス 17">
              <a:extLst>
                <a:ext uri="{FF2B5EF4-FFF2-40B4-BE49-F238E27FC236}">
                  <a16:creationId xmlns:a16="http://schemas.microsoft.com/office/drawing/2014/main" id="{1D697516-2450-4015-8366-91B343C7AAC8}"/>
                </a:ext>
              </a:extLst>
            </p:cNvPr>
            <p:cNvSpPr txBox="1"/>
            <p:nvPr/>
          </p:nvSpPr>
          <p:spPr>
            <a:xfrm>
              <a:off x="2286000" y="6488567"/>
              <a:ext cx="2049236" cy="369332"/>
            </a:xfrm>
            <a:prstGeom prst="rect">
              <a:avLst/>
            </a:prstGeom>
            <a:noFill/>
          </p:spPr>
          <p:txBody>
            <a:bodyPr wrap="square" rtlCol="0">
              <a:spAutoFit/>
            </a:bodyPr>
            <a:lstStyle/>
            <a:p>
              <a:r>
                <a:rPr lang="ja-JP" altLang="en-US" b="1" dirty="0">
                  <a:solidFill>
                    <a:srgbClr val="C00000"/>
                  </a:solidFill>
                </a:rPr>
                <a:t>極端な保全の回避</a:t>
              </a:r>
              <a:endParaRPr lang="en-GB" b="1" dirty="0">
                <a:solidFill>
                  <a:srgbClr val="C00000"/>
                </a:solidFill>
              </a:endParaRPr>
            </a:p>
          </p:txBody>
        </p:sp>
      </p:grpSp>
      <p:sp>
        <p:nvSpPr>
          <p:cNvPr id="10" name="テキスト ボックス 9">
            <a:extLst>
              <a:ext uri="{FF2B5EF4-FFF2-40B4-BE49-F238E27FC236}">
                <a16:creationId xmlns:a16="http://schemas.microsoft.com/office/drawing/2014/main" id="{0B793195-6730-48A9-83BA-3CE79FA16030}"/>
              </a:ext>
            </a:extLst>
          </p:cNvPr>
          <p:cNvSpPr txBox="1"/>
          <p:nvPr/>
        </p:nvSpPr>
        <p:spPr>
          <a:xfrm>
            <a:off x="5957371" y="2752526"/>
            <a:ext cx="5396430" cy="369332"/>
          </a:xfrm>
          <a:prstGeom prst="rect">
            <a:avLst/>
          </a:prstGeom>
          <a:noFill/>
        </p:spPr>
        <p:txBody>
          <a:bodyPr wrap="square" rtlCol="0">
            <a:spAutoFit/>
          </a:bodyPr>
          <a:lstStyle/>
          <a:p>
            <a:r>
              <a:rPr lang="ja-JP" altLang="en-US" b="1" dirty="0">
                <a:solidFill>
                  <a:srgbClr val="FF0000"/>
                </a:solidFill>
              </a:rPr>
              <a:t>加入変動のような不確実性に対して，より頑健に</a:t>
            </a:r>
            <a:endParaRPr lang="en-GB" b="1" dirty="0">
              <a:solidFill>
                <a:srgbClr val="FF0000"/>
              </a:solidFill>
            </a:endParaRPr>
          </a:p>
        </p:txBody>
      </p:sp>
      <p:grpSp>
        <p:nvGrpSpPr>
          <p:cNvPr id="38" name="グループ化 37">
            <a:extLst>
              <a:ext uri="{FF2B5EF4-FFF2-40B4-BE49-F238E27FC236}">
                <a16:creationId xmlns:a16="http://schemas.microsoft.com/office/drawing/2014/main" id="{8B341B42-063C-4A89-8F87-0D243219D839}"/>
              </a:ext>
            </a:extLst>
          </p:cNvPr>
          <p:cNvGrpSpPr/>
          <p:nvPr/>
        </p:nvGrpSpPr>
        <p:grpSpPr>
          <a:xfrm>
            <a:off x="6658671" y="3740521"/>
            <a:ext cx="5269320" cy="3106908"/>
            <a:chOff x="6658671" y="3740521"/>
            <a:chExt cx="5269320" cy="3106908"/>
          </a:xfrm>
        </p:grpSpPr>
        <p:pic>
          <p:nvPicPr>
            <p:cNvPr id="22" name="図 21">
              <a:extLst>
                <a:ext uri="{FF2B5EF4-FFF2-40B4-BE49-F238E27FC236}">
                  <a16:creationId xmlns:a16="http://schemas.microsoft.com/office/drawing/2014/main" id="{0202C836-D429-4D4C-B616-1F3446D9CD8A}"/>
                </a:ext>
              </a:extLst>
            </p:cNvPr>
            <p:cNvPicPr>
              <a:picLocks noChangeAspect="1"/>
            </p:cNvPicPr>
            <p:nvPr/>
          </p:nvPicPr>
          <p:blipFill>
            <a:blip r:embed="rId5"/>
            <a:stretch>
              <a:fillRect/>
            </a:stretch>
          </p:blipFill>
          <p:spPr>
            <a:xfrm>
              <a:off x="6658671" y="4056540"/>
              <a:ext cx="4902808" cy="2649993"/>
            </a:xfrm>
            <a:prstGeom prst="rect">
              <a:avLst/>
            </a:prstGeom>
          </p:spPr>
        </p:pic>
        <p:sp>
          <p:nvSpPr>
            <p:cNvPr id="31" name="テキスト ボックス 30">
              <a:extLst>
                <a:ext uri="{FF2B5EF4-FFF2-40B4-BE49-F238E27FC236}">
                  <a16:creationId xmlns:a16="http://schemas.microsoft.com/office/drawing/2014/main" id="{5B099F1E-686D-4415-B884-1D185F5D21B1}"/>
                </a:ext>
              </a:extLst>
            </p:cNvPr>
            <p:cNvSpPr txBox="1"/>
            <p:nvPr/>
          </p:nvSpPr>
          <p:spPr>
            <a:xfrm>
              <a:off x="7066240" y="4599094"/>
              <a:ext cx="2950827" cy="369332"/>
            </a:xfrm>
            <a:prstGeom prst="rect">
              <a:avLst/>
            </a:prstGeom>
            <a:noFill/>
          </p:spPr>
          <p:txBody>
            <a:bodyPr wrap="square" rtlCol="0">
              <a:spAutoFit/>
            </a:bodyPr>
            <a:lstStyle/>
            <a:p>
              <a:r>
                <a:rPr kumimoji="1" lang="en-US" altLang="ja-JP" b="1" dirty="0">
                  <a:solidFill>
                    <a:srgbClr val="FF0000"/>
                  </a:solidFill>
                </a:rPr>
                <a:t>SB</a:t>
              </a:r>
              <a:r>
                <a:rPr kumimoji="1" lang="ja-JP" altLang="en-US" b="1" dirty="0">
                  <a:solidFill>
                    <a:srgbClr val="FF0000"/>
                  </a:solidFill>
                </a:rPr>
                <a:t>の観測範囲で一定のとき</a:t>
              </a:r>
            </a:p>
          </p:txBody>
        </p:sp>
        <p:cxnSp>
          <p:nvCxnSpPr>
            <p:cNvPr id="32" name="直線矢印コネクタ 31">
              <a:extLst>
                <a:ext uri="{FF2B5EF4-FFF2-40B4-BE49-F238E27FC236}">
                  <a16:creationId xmlns:a16="http://schemas.microsoft.com/office/drawing/2014/main" id="{42EF6FB0-E06A-4F91-9988-E4FCBC376EB5}"/>
                </a:ext>
              </a:extLst>
            </p:cNvPr>
            <p:cNvCxnSpPr>
              <a:cxnSpLocks/>
            </p:cNvCxnSpPr>
            <p:nvPr/>
          </p:nvCxnSpPr>
          <p:spPr>
            <a:xfrm flipV="1">
              <a:off x="9918838" y="5379392"/>
              <a:ext cx="0" cy="486983"/>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5AB3A3F8-D004-4BCB-93CA-F9EF20F66AE9}"/>
                </a:ext>
              </a:extLst>
            </p:cNvPr>
            <p:cNvSpPr txBox="1"/>
            <p:nvPr/>
          </p:nvSpPr>
          <p:spPr>
            <a:xfrm>
              <a:off x="8680785" y="5866375"/>
              <a:ext cx="2880694" cy="646331"/>
            </a:xfrm>
            <a:prstGeom prst="rect">
              <a:avLst/>
            </a:prstGeom>
            <a:noFill/>
          </p:spPr>
          <p:txBody>
            <a:bodyPr wrap="square" rtlCol="0">
              <a:spAutoFit/>
            </a:bodyPr>
            <a:lstStyle/>
            <a:p>
              <a:r>
                <a:rPr kumimoji="1" lang="ja-JP" altLang="en-US" dirty="0"/>
                <a:t>とりあえず最小値の右側の</a:t>
              </a:r>
              <a:r>
                <a:rPr kumimoji="1" lang="en-US" altLang="ja-JP" dirty="0" err="1"/>
                <a:t>SB</a:t>
              </a:r>
              <a:r>
                <a:rPr kumimoji="1" lang="en-US" altLang="ja-JP" baseline="-25000" dirty="0" err="1"/>
                <a:t>msy</a:t>
              </a:r>
              <a:r>
                <a:rPr kumimoji="1" lang="ja-JP" altLang="en-US" dirty="0"/>
                <a:t>が</a:t>
              </a:r>
              <a:r>
                <a:rPr kumimoji="1" lang="en-US" altLang="ja-JP" dirty="0"/>
                <a:t>target</a:t>
              </a:r>
              <a:r>
                <a:rPr kumimoji="1" lang="ja-JP" altLang="en-US" dirty="0"/>
                <a:t>となる</a:t>
              </a:r>
            </a:p>
          </p:txBody>
        </p:sp>
        <p:sp>
          <p:nvSpPr>
            <p:cNvPr id="34" name="テキスト ボックス 33">
              <a:extLst>
                <a:ext uri="{FF2B5EF4-FFF2-40B4-BE49-F238E27FC236}">
                  <a16:creationId xmlns:a16="http://schemas.microsoft.com/office/drawing/2014/main" id="{1F88474A-B054-4681-B129-C7952BDCF440}"/>
                </a:ext>
              </a:extLst>
            </p:cNvPr>
            <p:cNvSpPr txBox="1"/>
            <p:nvPr/>
          </p:nvSpPr>
          <p:spPr>
            <a:xfrm>
              <a:off x="6812283" y="3740521"/>
              <a:ext cx="4818877" cy="646331"/>
            </a:xfrm>
            <a:prstGeom prst="rect">
              <a:avLst/>
            </a:prstGeom>
            <a:noFill/>
          </p:spPr>
          <p:txBody>
            <a:bodyPr wrap="square" rtlCol="0">
              <a:spAutoFit/>
            </a:bodyPr>
            <a:lstStyle/>
            <a:p>
              <a:r>
                <a:rPr kumimoji="1" lang="ja-JP" altLang="en-US" dirty="0"/>
                <a:t>赤破線の可能性もあるが，もし赤でなかったら，加入維持に失敗する（</a:t>
              </a:r>
              <a:r>
                <a:rPr kumimoji="1" lang="en-US" altLang="ja-JP" dirty="0"/>
                <a:t>overexploitation</a:t>
              </a:r>
              <a:r>
                <a:rPr kumimoji="1" lang="ja-JP" altLang="en-US" dirty="0"/>
                <a:t>）</a:t>
              </a:r>
            </a:p>
          </p:txBody>
        </p:sp>
        <p:sp>
          <p:nvSpPr>
            <p:cNvPr id="29" name="テキスト ボックス 28">
              <a:extLst>
                <a:ext uri="{FF2B5EF4-FFF2-40B4-BE49-F238E27FC236}">
                  <a16:creationId xmlns:a16="http://schemas.microsoft.com/office/drawing/2014/main" id="{3DC1FE77-F979-49FA-9548-2965F1A1EA17}"/>
                </a:ext>
              </a:extLst>
            </p:cNvPr>
            <p:cNvSpPr txBox="1"/>
            <p:nvPr/>
          </p:nvSpPr>
          <p:spPr>
            <a:xfrm>
              <a:off x="8609623" y="4520293"/>
              <a:ext cx="3318368" cy="369332"/>
            </a:xfrm>
            <a:prstGeom prst="rect">
              <a:avLst/>
            </a:prstGeom>
            <a:noFill/>
          </p:spPr>
          <p:txBody>
            <a:bodyPr wrap="square" rtlCol="0">
              <a:spAutoFit/>
            </a:bodyPr>
            <a:lstStyle/>
            <a:p>
              <a:endParaRPr lang="en-GB" b="1" dirty="0">
                <a:solidFill>
                  <a:srgbClr val="FF0000"/>
                </a:solidFill>
              </a:endParaRPr>
            </a:p>
          </p:txBody>
        </p:sp>
        <p:sp>
          <p:nvSpPr>
            <p:cNvPr id="37" name="テキスト ボックス 36">
              <a:extLst>
                <a:ext uri="{FF2B5EF4-FFF2-40B4-BE49-F238E27FC236}">
                  <a16:creationId xmlns:a16="http://schemas.microsoft.com/office/drawing/2014/main" id="{EDC2CB9A-0BB6-4106-97C2-62B2FC7F6819}"/>
                </a:ext>
              </a:extLst>
            </p:cNvPr>
            <p:cNvSpPr txBox="1"/>
            <p:nvPr/>
          </p:nvSpPr>
          <p:spPr>
            <a:xfrm>
              <a:off x="8544252" y="6478097"/>
              <a:ext cx="2049236" cy="369332"/>
            </a:xfrm>
            <a:prstGeom prst="rect">
              <a:avLst/>
            </a:prstGeom>
            <a:noFill/>
          </p:spPr>
          <p:txBody>
            <a:bodyPr wrap="square" rtlCol="0">
              <a:spAutoFit/>
            </a:bodyPr>
            <a:lstStyle/>
            <a:p>
              <a:r>
                <a:rPr lang="ja-JP" altLang="en-US" b="1" dirty="0">
                  <a:solidFill>
                    <a:srgbClr val="C00000"/>
                  </a:solidFill>
                </a:rPr>
                <a:t>極端な利用の回避</a:t>
              </a:r>
              <a:endParaRPr lang="en-GB" b="1" dirty="0">
                <a:solidFill>
                  <a:srgbClr val="C00000"/>
                </a:solidFill>
              </a:endParaRPr>
            </a:p>
          </p:txBody>
        </p:sp>
      </p:grpSp>
      <p:grpSp>
        <p:nvGrpSpPr>
          <p:cNvPr id="26" name="グループ化 25">
            <a:extLst>
              <a:ext uri="{FF2B5EF4-FFF2-40B4-BE49-F238E27FC236}">
                <a16:creationId xmlns:a16="http://schemas.microsoft.com/office/drawing/2014/main" id="{F5208CD9-8E2A-454A-B907-F0A7C919EBB1}"/>
              </a:ext>
            </a:extLst>
          </p:cNvPr>
          <p:cNvGrpSpPr/>
          <p:nvPr/>
        </p:nvGrpSpPr>
        <p:grpSpPr>
          <a:xfrm>
            <a:off x="38669" y="1256480"/>
            <a:ext cx="1654959" cy="1865378"/>
            <a:chOff x="38669" y="1256480"/>
            <a:chExt cx="1654959" cy="1865378"/>
          </a:xfrm>
        </p:grpSpPr>
        <p:cxnSp>
          <p:nvCxnSpPr>
            <p:cNvPr id="5" name="直線矢印コネクタ 4">
              <a:extLst>
                <a:ext uri="{FF2B5EF4-FFF2-40B4-BE49-F238E27FC236}">
                  <a16:creationId xmlns:a16="http://schemas.microsoft.com/office/drawing/2014/main" id="{6D7EC70B-BE72-4053-83E6-355D98931AD0}"/>
                </a:ext>
              </a:extLst>
            </p:cNvPr>
            <p:cNvCxnSpPr>
              <a:cxnSpLocks/>
            </p:cNvCxnSpPr>
            <p:nvPr/>
          </p:nvCxnSpPr>
          <p:spPr>
            <a:xfrm>
              <a:off x="1693628" y="1706038"/>
              <a:ext cx="0" cy="1415820"/>
            </a:xfrm>
            <a:prstGeom prst="straightConnector1">
              <a:avLst/>
            </a:prstGeom>
            <a:ln w="76200">
              <a:solidFill>
                <a:schemeClr val="accent6">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6DC589EB-36D9-4D89-8BE3-8CCB8BDF44B3}"/>
                </a:ext>
              </a:extLst>
            </p:cNvPr>
            <p:cNvSpPr txBox="1"/>
            <p:nvPr/>
          </p:nvSpPr>
          <p:spPr>
            <a:xfrm>
              <a:off x="38669" y="1256480"/>
              <a:ext cx="1472689" cy="1169551"/>
            </a:xfrm>
            <a:prstGeom prst="rect">
              <a:avLst/>
            </a:prstGeom>
            <a:noFill/>
          </p:spPr>
          <p:txBody>
            <a:bodyPr wrap="square" rtlCol="0">
              <a:spAutoFit/>
            </a:bodyPr>
            <a:lstStyle/>
            <a:p>
              <a:r>
                <a:rPr lang="ja-JP" altLang="en-US" sz="1400" dirty="0"/>
                <a:t>この不確実性のソースは，環境変動，種間関係，個体群が持つ特性 </a:t>
              </a:r>
              <a:r>
                <a:rPr lang="en-GB" altLang="ja-JP" sz="1400" dirty="0"/>
                <a:t>etc.</a:t>
              </a:r>
            </a:p>
          </p:txBody>
        </p:sp>
      </p:grpSp>
      <p:sp>
        <p:nvSpPr>
          <p:cNvPr id="4" name="スライド番号プレースホルダー 3">
            <a:extLst>
              <a:ext uri="{FF2B5EF4-FFF2-40B4-BE49-F238E27FC236}">
                <a16:creationId xmlns:a16="http://schemas.microsoft.com/office/drawing/2014/main" id="{D0DC0A6D-189B-4890-8722-3162879CA9EC}"/>
              </a:ext>
            </a:extLst>
          </p:cNvPr>
          <p:cNvSpPr>
            <a:spLocks noGrp="1"/>
          </p:cNvSpPr>
          <p:nvPr>
            <p:ph type="sldNum" sz="quarter" idx="12"/>
          </p:nvPr>
        </p:nvSpPr>
        <p:spPr/>
        <p:txBody>
          <a:bodyPr/>
          <a:lstStyle/>
          <a:p>
            <a:fld id="{CC54396B-8CFF-4EB8-93E3-8BDA42761FB0}" type="slidenum">
              <a:rPr lang="en-GB" smtClean="0"/>
              <a:t>9</a:t>
            </a:fld>
            <a:endParaRPr lang="en-GB"/>
          </a:p>
        </p:txBody>
      </p:sp>
    </p:spTree>
    <p:extLst>
      <p:ext uri="{BB962C8B-B14F-4D97-AF65-F5344CB8AC3E}">
        <p14:creationId xmlns:p14="http://schemas.microsoft.com/office/powerpoint/2010/main" val="54416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8889</TotalTime>
  <Words>3265</Words>
  <Application>Microsoft Office PowerPoint</Application>
  <PresentationFormat>ワイド画面</PresentationFormat>
  <Paragraphs>269</Paragraphs>
  <Slides>38</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38</vt:i4>
      </vt:variant>
    </vt:vector>
  </HeadingPairs>
  <TitlesOfParts>
    <vt:vector size="44" baseType="lpstr">
      <vt:lpstr>Meiryo UI</vt:lpstr>
      <vt:lpstr>Arial</vt:lpstr>
      <vt:lpstr>Calibri</vt:lpstr>
      <vt:lpstr>Calibri Light</vt:lpstr>
      <vt:lpstr>Wingdings</vt:lpstr>
      <vt:lpstr>Office テーマ</vt:lpstr>
      <vt:lpstr>MSYと新しいABC算定 ルール</vt:lpstr>
      <vt:lpstr>持続可能な開発目標</vt:lpstr>
      <vt:lpstr>Maximum Sustainable Yield</vt:lpstr>
      <vt:lpstr>MSYに対する批判</vt:lpstr>
      <vt:lpstr>海外有識者の弁</vt:lpstr>
      <vt:lpstr>MSYの推定</vt:lpstr>
      <vt:lpstr>Hockey-Stick再生産曲線</vt:lpstr>
      <vt:lpstr>HS再生産曲線のメリット</vt:lpstr>
      <vt:lpstr>ホッケースティック再生産曲線の利用</vt:lpstr>
      <vt:lpstr>加入変動とMSY</vt:lpstr>
      <vt:lpstr>加入変動とSBmsyの関係</vt:lpstr>
      <vt:lpstr>HS再生産曲線の頑健性</vt:lpstr>
      <vt:lpstr>環境影響だけが効く資源があったらどうなるか？</vt:lpstr>
      <vt:lpstr>PowerPoint プレゼンテーション</vt:lpstr>
      <vt:lpstr>レジームシフトの簡単なシミュレーション</vt:lpstr>
      <vt:lpstr>Pretty Good Yield</vt:lpstr>
      <vt:lpstr>PowerPoint プレゼンテーション</vt:lpstr>
      <vt:lpstr>アメリカの資源評価</vt:lpstr>
      <vt:lpstr>密度依存やレジームシフトに関する 既存の研究</vt:lpstr>
      <vt:lpstr>メッセージ</vt:lpstr>
      <vt:lpstr>確率的MSY</vt:lpstr>
      <vt:lpstr>MSY → HCR</vt:lpstr>
      <vt:lpstr>アメリカの資源管理</vt:lpstr>
      <vt:lpstr>Fmsy</vt:lpstr>
      <vt:lpstr>HCR/ABC</vt:lpstr>
      <vt:lpstr>Blimitとは？</vt:lpstr>
      <vt:lpstr>これまでのBlimit</vt:lpstr>
      <vt:lpstr>PowerPoint プレゼンテーション</vt:lpstr>
      <vt:lpstr>我が国の新しい資源管理ルール</vt:lpstr>
      <vt:lpstr>PowerPoint プレゼンテーション</vt:lpstr>
      <vt:lpstr>伝統的な資源管理の問題</vt:lpstr>
      <vt:lpstr>解決策</vt:lpstr>
      <vt:lpstr>PowerPoint プレゼンテーション</vt:lpstr>
      <vt:lpstr>PowerPoint プレゼンテーション</vt:lpstr>
      <vt:lpstr>PowerPoint プレゼンテーション</vt:lpstr>
      <vt:lpstr>PowerPoint プレゼンテーション</vt:lpstr>
      <vt:lpstr>HCRまとめ</vt:lpstr>
      <vt:lpstr>全体のまとめ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OKAMURA HIROSHI</dc:creator>
  <cp:lastModifiedBy>HIROSHI OKAMURA</cp:lastModifiedBy>
  <cp:revision>87</cp:revision>
  <dcterms:created xsi:type="dcterms:W3CDTF">2019-11-01T00:53:27Z</dcterms:created>
  <dcterms:modified xsi:type="dcterms:W3CDTF">2019-11-09T14:05:57Z</dcterms:modified>
</cp:coreProperties>
</file>