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2"/>
  </p:handoutMasterIdLst>
  <p:sldIdLst>
    <p:sldId id="256" r:id="rId3"/>
    <p:sldId id="748" r:id="rId5"/>
    <p:sldId id="257" r:id="rId6"/>
    <p:sldId id="259" r:id="rId7"/>
    <p:sldId id="260" r:id="rId8"/>
    <p:sldId id="749" r:id="rId9"/>
    <p:sldId id="328" r:id="rId10"/>
    <p:sldId id="875" r:id="rId11"/>
    <p:sldId id="868" r:id="rId12"/>
    <p:sldId id="330" r:id="rId13"/>
    <p:sldId id="326" r:id="rId14"/>
    <p:sldId id="1135" r:id="rId15"/>
    <p:sldId id="327" r:id="rId16"/>
    <p:sldId id="329" r:id="rId17"/>
    <p:sldId id="331" r:id="rId18"/>
    <p:sldId id="344" r:id="rId19"/>
    <p:sldId id="345" r:id="rId20"/>
    <p:sldId id="343" r:id="rId21"/>
    <p:sldId id="341" r:id="rId22"/>
    <p:sldId id="342" r:id="rId23"/>
    <p:sldId id="334" r:id="rId24"/>
    <p:sldId id="346" r:id="rId25"/>
    <p:sldId id="348" r:id="rId26"/>
    <p:sldId id="349" r:id="rId27"/>
    <p:sldId id="350" r:id="rId28"/>
    <p:sldId id="354" r:id="rId29"/>
    <p:sldId id="351" r:id="rId30"/>
    <p:sldId id="352" r:id="rId31"/>
    <p:sldId id="353" r:id="rId32"/>
    <p:sldId id="355" r:id="rId33"/>
    <p:sldId id="750" r:id="rId34"/>
    <p:sldId id="335" r:id="rId35"/>
    <p:sldId id="672" r:id="rId36"/>
    <p:sldId id="356" r:id="rId37"/>
    <p:sldId id="752" r:id="rId38"/>
    <p:sldId id="751" r:id="rId39"/>
    <p:sldId id="673" r:id="rId40"/>
    <p:sldId id="674" r:id="rId41"/>
    <p:sldId id="675" r:id="rId42"/>
    <p:sldId id="357" r:id="rId43"/>
    <p:sldId id="978" r:id="rId44"/>
    <p:sldId id="977" r:id="rId45"/>
    <p:sldId id="358" r:id="rId46"/>
    <p:sldId id="676" r:id="rId47"/>
    <p:sldId id="677" r:id="rId48"/>
    <p:sldId id="679" r:id="rId49"/>
    <p:sldId id="360" r:id="rId50"/>
    <p:sldId id="671" r:id="rId51"/>
    <p:sldId id="685" r:id="rId52"/>
    <p:sldId id="678" r:id="rId53"/>
    <p:sldId id="979" r:id="rId54"/>
    <p:sldId id="680" r:id="rId55"/>
    <p:sldId id="361" r:id="rId56"/>
    <p:sldId id="681" r:id="rId57"/>
    <p:sldId id="686" r:id="rId58"/>
    <p:sldId id="336" r:id="rId59"/>
    <p:sldId id="448" r:id="rId60"/>
    <p:sldId id="449" r:id="rId61"/>
    <p:sldId id="581" r:id="rId62"/>
    <p:sldId id="359" r:id="rId63"/>
    <p:sldId id="362" r:id="rId64"/>
    <p:sldId id="753" r:id="rId65"/>
    <p:sldId id="363" r:id="rId66"/>
    <p:sldId id="364" r:id="rId67"/>
    <p:sldId id="365" r:id="rId68"/>
    <p:sldId id="1082" r:id="rId69"/>
    <p:sldId id="1083" r:id="rId70"/>
    <p:sldId id="1084" r:id="rId71"/>
    <p:sldId id="403" r:id="rId72"/>
    <p:sldId id="404" r:id="rId73"/>
    <p:sldId id="682" r:id="rId74"/>
    <p:sldId id="338" r:id="rId75"/>
    <p:sldId id="398" r:id="rId76"/>
    <p:sldId id="399" r:id="rId77"/>
    <p:sldId id="400" r:id="rId78"/>
    <p:sldId id="632" r:id="rId79"/>
    <p:sldId id="633" r:id="rId80"/>
    <p:sldId id="683" r:id="rId81"/>
    <p:sldId id="684" r:id="rId82"/>
    <p:sldId id="401" r:id="rId83"/>
    <p:sldId id="337" r:id="rId84"/>
    <p:sldId id="405" r:id="rId85"/>
    <p:sldId id="854" r:id="rId86"/>
    <p:sldId id="406" r:id="rId87"/>
    <p:sldId id="409" r:id="rId88"/>
    <p:sldId id="855" r:id="rId89"/>
    <p:sldId id="857" r:id="rId90"/>
    <p:sldId id="1051" r:id="rId91"/>
    <p:sldId id="1052" r:id="rId92"/>
    <p:sldId id="856" r:id="rId93"/>
    <p:sldId id="858" r:id="rId94"/>
    <p:sldId id="407" r:id="rId95"/>
    <p:sldId id="859" r:id="rId96"/>
    <p:sldId id="860" r:id="rId97"/>
    <p:sldId id="408" r:id="rId98"/>
    <p:sldId id="869" r:id="rId99"/>
    <p:sldId id="446" r:id="rId100"/>
    <p:sldId id="861" r:id="rId101"/>
    <p:sldId id="870" r:id="rId102"/>
    <p:sldId id="871" r:id="rId103"/>
    <p:sldId id="872" r:id="rId104"/>
    <p:sldId id="873" r:id="rId105"/>
    <p:sldId id="874" r:id="rId106"/>
    <p:sldId id="339" r:id="rId107"/>
    <p:sldId id="411" r:id="rId108"/>
    <p:sldId id="412" r:id="rId109"/>
    <p:sldId id="413" r:id="rId110"/>
    <p:sldId id="862" r:id="rId111"/>
    <p:sldId id="414" r:id="rId112"/>
    <p:sldId id="864" r:id="rId113"/>
    <p:sldId id="863" r:id="rId114"/>
    <p:sldId id="865" r:id="rId115"/>
    <p:sldId id="866" r:id="rId116"/>
    <p:sldId id="340" r:id="rId117"/>
    <p:sldId id="415" r:id="rId118"/>
    <p:sldId id="416" r:id="rId119"/>
    <p:sldId id="417" r:id="rId120"/>
    <p:sldId id="305" r:id="rId1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A5A5A5"/>
    <a:srgbClr val="5F5F5F"/>
    <a:srgbClr val="606060"/>
    <a:srgbClr val="FEA205"/>
    <a:srgbClr val="E9EBEC"/>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95317" autoAdjust="0"/>
  </p:normalViewPr>
  <p:slideViewPr>
    <p:cSldViewPr snapToGrid="0" showGuides="1">
      <p:cViewPr varScale="1">
        <p:scale>
          <a:sx n="56" d="100"/>
          <a:sy n="56" d="100"/>
        </p:scale>
        <p:origin x="-90" y="-1494"/>
      </p:cViewPr>
      <p:guideLst>
        <p:guide orient="horz" pos="2116"/>
        <p:guide orient="horz" pos="3790"/>
        <p:guide orient="horz" pos="777"/>
        <p:guide pos="3898"/>
        <p:guide pos="614"/>
        <p:guide pos="70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endParaRPr lang="zh-CN" altLang="en-US"/>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P spid="2" grpId="2"/>
      <p:bldP spid="2" grpId="3"/>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5">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7" Type="http://schemas.openxmlformats.org/officeDocument/2006/relationships/notesSlide" Target="../notesSlides/notesSlide1.xml"/><Relationship Id="rId36" Type="http://schemas.openxmlformats.org/officeDocument/2006/relationships/slideLayout" Target="../slideLayouts/slideLayout1.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1" Type="http://schemas.openxmlformats.org/officeDocument/2006/relationships/slideLayout" Target="../slideLayouts/slideLayout2.xml"/><Relationship Id="rId20" Type="http://schemas.openxmlformats.org/officeDocument/2006/relationships/tags" Target="../tags/tag188.xml"/><Relationship Id="rId2" Type="http://schemas.openxmlformats.org/officeDocument/2006/relationships/tags" Target="../tags/tag170.xml"/><Relationship Id="rId19" Type="http://schemas.openxmlformats.org/officeDocument/2006/relationships/tags" Target="../tags/tag18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image" Target="../media/image25.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14.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1" Type="http://schemas.openxmlformats.org/officeDocument/2006/relationships/slideLayout" Target="../slideLayouts/slideLayout2.xml"/><Relationship Id="rId20" Type="http://schemas.openxmlformats.org/officeDocument/2006/relationships/tags" Target="../tags/tag208.xml"/><Relationship Id="rId2" Type="http://schemas.openxmlformats.org/officeDocument/2006/relationships/tags" Target="../tags/tag190.xml"/><Relationship Id="rId19" Type="http://schemas.openxmlformats.org/officeDocument/2006/relationships/tags" Target="../tags/tag207.xml"/><Relationship Id="rId18" Type="http://schemas.openxmlformats.org/officeDocument/2006/relationships/tags" Target="../tags/tag206.xml"/><Relationship Id="rId17" Type="http://schemas.openxmlformats.org/officeDocument/2006/relationships/tags" Target="../tags/tag205.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8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3" Type="http://schemas.openxmlformats.org/officeDocument/2006/relationships/notesSlide" Target="../notesSlides/notesSlide8.xml"/><Relationship Id="rId32" Type="http://schemas.openxmlformats.org/officeDocument/2006/relationships/slideLayout" Target="../slideLayouts/slideLayout1.xml"/><Relationship Id="rId31" Type="http://schemas.openxmlformats.org/officeDocument/2006/relationships/tags" Target="../tags/tag239.xml"/><Relationship Id="rId30" Type="http://schemas.openxmlformats.org/officeDocument/2006/relationships/tags" Target="../tags/tag238.xml"/><Relationship Id="rId3" Type="http://schemas.openxmlformats.org/officeDocument/2006/relationships/tags" Target="../tags/tag211.xml"/><Relationship Id="rId29" Type="http://schemas.openxmlformats.org/officeDocument/2006/relationships/tags" Target="../tags/tag237.xml"/><Relationship Id="rId28" Type="http://schemas.openxmlformats.org/officeDocument/2006/relationships/tags" Target="../tags/tag236.xml"/><Relationship Id="rId27" Type="http://schemas.openxmlformats.org/officeDocument/2006/relationships/tags" Target="../tags/tag235.xml"/><Relationship Id="rId26" Type="http://schemas.openxmlformats.org/officeDocument/2006/relationships/tags" Target="../tags/tag234.xml"/><Relationship Id="rId25" Type="http://schemas.openxmlformats.org/officeDocument/2006/relationships/tags" Target="../tags/tag233.xml"/><Relationship Id="rId24" Type="http://schemas.openxmlformats.org/officeDocument/2006/relationships/tags" Target="../tags/tag232.xml"/><Relationship Id="rId23" Type="http://schemas.openxmlformats.org/officeDocument/2006/relationships/tags" Target="../tags/tag231.xml"/><Relationship Id="rId22" Type="http://schemas.openxmlformats.org/officeDocument/2006/relationships/tags" Target="../tags/tag230.xml"/><Relationship Id="rId21" Type="http://schemas.openxmlformats.org/officeDocument/2006/relationships/tags" Target="../tags/tag229.xml"/><Relationship Id="rId20" Type="http://schemas.openxmlformats.org/officeDocument/2006/relationships/tags" Target="../tags/tag228.xml"/><Relationship Id="rId2" Type="http://schemas.openxmlformats.org/officeDocument/2006/relationships/tags" Target="../tags/tag210.xml"/><Relationship Id="rId19" Type="http://schemas.openxmlformats.org/officeDocument/2006/relationships/tags" Target="../tags/tag227.xml"/><Relationship Id="rId18" Type="http://schemas.openxmlformats.org/officeDocument/2006/relationships/tags" Target="../tags/tag226.xml"/><Relationship Id="rId17" Type="http://schemas.openxmlformats.org/officeDocument/2006/relationships/tags" Target="../tags/tag225.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0" Type="http://schemas.openxmlformats.org/officeDocument/2006/relationships/slideLayout" Target="../slideLayouts/slideLayout2.xml"/><Relationship Id="rId2" Type="http://schemas.openxmlformats.org/officeDocument/2006/relationships/tags" Target="../tags/tag6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0" Type="http://schemas.openxmlformats.org/officeDocument/2006/relationships/slideLayout" Target="../slideLayouts/slideLayout2.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3" Type="http://schemas.openxmlformats.org/officeDocument/2006/relationships/notesSlide" Target="../notesSlides/notesSlide4.xml"/><Relationship Id="rId22" Type="http://schemas.openxmlformats.org/officeDocument/2006/relationships/slideLayout" Target="../slideLayouts/slideLayout2.xml"/><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8.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1" Type="http://schemas.openxmlformats.org/officeDocument/2006/relationships/slideLayout" Target="../slideLayouts/slideLayout2.xml"/><Relationship Id="rId20" Type="http://schemas.openxmlformats.org/officeDocument/2006/relationships/tags" Target="../tags/tag118.xml"/><Relationship Id="rId2" Type="http://schemas.openxmlformats.org/officeDocument/2006/relationships/tags" Target="../tags/tag100.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9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3" Type="http://schemas.openxmlformats.org/officeDocument/2006/relationships/slideLayout" Target="../slideLayouts/slideLayout2.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1" Type="http://schemas.openxmlformats.org/officeDocument/2006/relationships/slideLayout" Target="../slideLayouts/slideLayout2.xml"/><Relationship Id="rId20" Type="http://schemas.openxmlformats.org/officeDocument/2006/relationships/tags" Target="../tags/tag164.xml"/><Relationship Id="rId2" Type="http://schemas.openxmlformats.org/officeDocument/2006/relationships/tags" Target="../tags/tag146.xml"/><Relationship Id="rId19" Type="http://schemas.openxmlformats.org/officeDocument/2006/relationships/tags" Target="../tags/tag163.xml"/><Relationship Id="rId18" Type="http://schemas.openxmlformats.org/officeDocument/2006/relationships/tags" Target="../tags/tag162.xml"/><Relationship Id="rId17" Type="http://schemas.openxmlformats.org/officeDocument/2006/relationships/tags" Target="../tags/tag161.xml"/><Relationship Id="rId16" Type="http://schemas.openxmlformats.org/officeDocument/2006/relationships/tags" Target="../tags/tag160.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2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GIF"/></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926833" y="3577332"/>
            <a:ext cx="6096000" cy="398780"/>
          </a:xfrm>
          <a:prstGeom prst="rect">
            <a:avLst/>
          </a:prstGeom>
        </p:spPr>
        <p:txBody>
          <a:bodyPr>
            <a:spAutoFit/>
          </a:bodyPr>
          <a:lstStyle/>
          <a:p>
            <a:r>
              <a:rPr lang="en-US" altLang="zh-CN" sz="2000" dirty="0">
                <a:solidFill>
                  <a:srgbClr val="009999"/>
                </a:solidFill>
                <a:latin typeface="Noto Sans S Chinese Regular" panose="020B0500000000000000" pitchFamily="34" charset="-122"/>
                <a:ea typeface="Noto Sans S Chinese Regular" panose="020B0500000000000000" pitchFamily="34" charset="-122"/>
                <a:cs typeface="+mn-ea"/>
                <a:sym typeface="+mn-lt"/>
              </a:rPr>
              <a:t>Node.js guide book</a:t>
            </a:r>
            <a:endParaRPr lang="en-US" altLang="zh-CN" sz="2000"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3"/>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4"/>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5"/>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6"/>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7"/>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8"/>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9"/>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10"/>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1"/>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2"/>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3"/>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4"/>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5"/>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6"/>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7"/>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8"/>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9"/>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20"/>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1"/>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2"/>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3"/>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4"/>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5"/>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6"/>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7"/>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8"/>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9"/>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30"/>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1"/>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2"/>
            </p:custDataLst>
          </p:nvPr>
        </p:nvSpPr>
        <p:spPr>
          <a:xfrm>
            <a:off x="1019149" y="1820536"/>
            <a:ext cx="5669280" cy="92202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panose="020B0503020204020204" pitchFamily="34" charset="-122"/>
                <a:ea typeface="微软雅黑" panose="020B0503020204020204" pitchFamily="34" charset="-122"/>
              </a:defRPr>
            </a:lvl1pPr>
          </a:lstStyle>
          <a:p>
            <a:r>
              <a:rPr lang="en-US" altLang="zh-CN" b="0" dirty="0">
                <a:solidFill>
                  <a:srgbClr val="009999"/>
                </a:solidFill>
                <a:effectLst/>
                <a:latin typeface="Noto Sans S Chinese Medium" panose="020B0600000000000000" pitchFamily="34" charset="-122"/>
                <a:ea typeface="Noto Sans S Chinese Medium" panose="020B0600000000000000" pitchFamily="34" charset="-122"/>
              </a:rPr>
              <a:t>Node.js </a:t>
            </a:r>
            <a:r>
              <a:rPr lang="zh-CN" altLang="en-US" b="0" dirty="0">
                <a:solidFill>
                  <a:srgbClr val="009999"/>
                </a:solidFill>
                <a:effectLst/>
                <a:latin typeface="Noto Sans S Chinese Medium" panose="020B0600000000000000" pitchFamily="34" charset="-122"/>
                <a:ea typeface="Noto Sans S Chinese Medium" panose="020B0600000000000000" pitchFamily="34" charset="-122"/>
              </a:rPr>
              <a:t>开发</a:t>
            </a:r>
            <a:r>
              <a:rPr lang="zh-CN" altLang="en-US" b="0" dirty="0">
                <a:solidFill>
                  <a:srgbClr val="009999"/>
                </a:solidFill>
                <a:effectLst/>
                <a:latin typeface="Noto Sans S Chinese Medium" panose="020B0600000000000000" pitchFamily="34" charset="-122"/>
                <a:ea typeface="Noto Sans S Chinese Medium" panose="020B0600000000000000" pitchFamily="34" charset="-122"/>
              </a:rPr>
              <a:t>指南</a:t>
            </a:r>
            <a:endParaRPr lang="zh-CN" altLang="en-US" b="0" dirty="0">
              <a:solidFill>
                <a:srgbClr val="009999"/>
              </a:solidFill>
              <a:effectLst/>
              <a:latin typeface="Noto Sans S Chinese Medium" panose="020B0600000000000000" pitchFamily="34" charset="-122"/>
              <a:ea typeface="Noto Sans S Chinese Medium" panose="020B0600000000000000" pitchFamily="34" charset="-122"/>
            </a:endParaRPr>
          </a:p>
        </p:txBody>
      </p:sp>
      <p:sp>
        <p:nvSpPr>
          <p:cNvPr id="160" name="PA_圆角矩形 159"/>
          <p:cNvSpPr/>
          <p:nvPr>
            <p:custDataLst>
              <p:tags r:id="rId33"/>
            </p:custDataLst>
          </p:nvPr>
        </p:nvSpPr>
        <p:spPr>
          <a:xfrm>
            <a:off x="986327" y="4452826"/>
            <a:ext cx="1840219" cy="413808"/>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Noto Sans S Chinese Medium" panose="020B0600000000000000" pitchFamily="34" charset="-122"/>
                <a:ea typeface="Noto Sans S Chinese Medium" panose="020B0600000000000000" pitchFamily="34" charset="-122"/>
                <a:sym typeface="+mn-lt"/>
              </a:rPr>
              <a:t>配套</a:t>
            </a:r>
            <a:r>
              <a:rPr lang="en-US" altLang="zh-CN" dirty="0">
                <a:solidFill>
                  <a:prstClr val="white"/>
                </a:solidFill>
                <a:latin typeface="Noto Sans S Chinese Medium" panose="020B0600000000000000" pitchFamily="34" charset="-122"/>
                <a:ea typeface="Noto Sans S Chinese Medium" panose="020B0600000000000000" pitchFamily="34" charset="-122"/>
                <a:sym typeface="+mn-lt"/>
              </a:rPr>
              <a:t>ppt</a:t>
            </a:r>
            <a:endParaRPr lang="en-US" altLang="zh-CN" dirty="0">
              <a:solidFill>
                <a:prstClr val="white"/>
              </a:solidFill>
              <a:latin typeface="Noto Sans S Chinese Medium" panose="020B0600000000000000" pitchFamily="34" charset="-122"/>
              <a:ea typeface="Noto Sans S Chinese Medium" panose="020B0600000000000000" pitchFamily="34" charset="-122"/>
              <a:sym typeface="+mn-lt"/>
            </a:endParaRPr>
          </a:p>
        </p:txBody>
      </p:sp>
      <p:sp>
        <p:nvSpPr>
          <p:cNvPr id="143" name="PA_Corners 46"/>
          <p:cNvSpPr/>
          <p:nvPr>
            <p:custDataLst>
              <p:tags r:id="rId34"/>
            </p:custDataLst>
          </p:nvPr>
        </p:nvSpPr>
        <p:spPr>
          <a:xfrm>
            <a:off x="1019175" y="3276684"/>
            <a:ext cx="360000" cy="67142"/>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07" name="PA_圆角矩形 159"/>
          <p:cNvSpPr/>
          <p:nvPr>
            <p:custDataLst>
              <p:tags r:id="rId35"/>
            </p:custDataLst>
          </p:nvPr>
        </p:nvSpPr>
        <p:spPr>
          <a:xfrm>
            <a:off x="3355874" y="4444216"/>
            <a:ext cx="2372731" cy="413808"/>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rPr>
              <a:t>作者：李锴</a:t>
            </a:r>
            <a:endParaRPr lang="zh-CN" altLang="en-US" dirty="0" smtClean="0">
              <a:solidFill>
                <a:prstClr val="white"/>
              </a:solidFill>
              <a:latin typeface="Noto Sans S Chinese Medium" panose="020B0600000000000000" pitchFamily="34" charset="-122"/>
              <a:ea typeface="Noto Sans S Chinese Medium" panose="020B0600000000000000" pitchFamily="3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10" presetClass="entr" presetSubtype="0" fill="hold" grpId="0" nodeType="withEffect">
                                  <p:stCondLst>
                                    <p:cond delay="2250"/>
                                  </p:stCondLst>
                                  <p:childTnLst>
                                    <p:set>
                                      <p:cBhvr>
                                        <p:cTn id="132" dur="1" fill="hold">
                                          <p:stCondLst>
                                            <p:cond delay="0"/>
                                          </p:stCondLst>
                                        </p:cTn>
                                        <p:tgtEl>
                                          <p:spTgt spid="105"/>
                                        </p:tgtEl>
                                        <p:attrNameLst>
                                          <p:attrName>style.visibility</p:attrName>
                                        </p:attrNameLst>
                                      </p:cBhvr>
                                      <p:to>
                                        <p:strVal val="visible"/>
                                      </p:to>
                                    </p:set>
                                    <p:animEffect transition="in" filter="fade">
                                      <p:cBhvr>
                                        <p:cTn id="133" dur="750"/>
                                        <p:tgtEl>
                                          <p:spTgt spid="105"/>
                                        </p:tgtEl>
                                      </p:cBhvr>
                                    </p:animEffect>
                                  </p:childTnLst>
                                </p:cTn>
                              </p:par>
                              <p:par>
                                <p:cTn id="134" presetID="63" presetClass="path" presetSubtype="0" decel="100000" fill="hold" grpId="1" nodeType="withEffect">
                                  <p:stCondLst>
                                    <p:cond delay="2250"/>
                                  </p:stCondLst>
                                  <p:childTnLst>
                                    <p:animMotion origin="layout" path="M -3.33333E-6 -3.7037E-7 L 0.09037 -3.7037E-7 " pathEditMode="relative" rAng="0" ptsTypes="AA">
                                      <p:cBhvr>
                                        <p:cTn id="135" dur="1250" spd="-100000" fill="hold"/>
                                        <p:tgtEl>
                                          <p:spTgt spid="105"/>
                                        </p:tgtEl>
                                        <p:attrNameLst>
                                          <p:attrName>ppt_x</p:attrName>
                                          <p:attrName>ppt_y</p:attrName>
                                        </p:attrNameLst>
                                      </p:cBhvr>
                                      <p:rCtr x="4518" y="0"/>
                                    </p:animMotion>
                                  </p:childTnLst>
                                </p:cTn>
                              </p:par>
                              <p:par>
                                <p:cTn id="136" presetID="10" presetClass="entr" presetSubtype="0" fill="hold" grpId="0" nodeType="withEffect">
                                  <p:stCondLst>
                                    <p:cond delay="2500"/>
                                  </p:stCondLst>
                                  <p:childTnLst>
                                    <p:set>
                                      <p:cBhvr>
                                        <p:cTn id="137" dur="1" fill="hold">
                                          <p:stCondLst>
                                            <p:cond delay="0"/>
                                          </p:stCondLst>
                                        </p:cTn>
                                        <p:tgtEl>
                                          <p:spTgt spid="160"/>
                                        </p:tgtEl>
                                        <p:attrNameLst>
                                          <p:attrName>style.visibility</p:attrName>
                                        </p:attrNameLst>
                                      </p:cBhvr>
                                      <p:to>
                                        <p:strVal val="visible"/>
                                      </p:to>
                                    </p:set>
                                    <p:animEffect transition="in" filter="fade">
                                      <p:cBhvr>
                                        <p:cTn id="138" dur="750"/>
                                        <p:tgtEl>
                                          <p:spTgt spid="160"/>
                                        </p:tgtEl>
                                      </p:cBhvr>
                                    </p:animEffect>
                                  </p:childTnLst>
                                </p:cTn>
                              </p:par>
                              <p:par>
                                <p:cTn id="139" presetID="42" presetClass="path" presetSubtype="0" decel="100000" fill="hold" grpId="1" nodeType="withEffect">
                                  <p:stCondLst>
                                    <p:cond delay="2500"/>
                                  </p:stCondLst>
                                  <p:childTnLst>
                                    <p:animMotion origin="layout" path="M -4.375E-6 1.11022E-16 L -4.375E-6 0.0713 " pathEditMode="relative" rAng="0" ptsTypes="AA">
                                      <p:cBhvr>
                                        <p:cTn id="140" dur="1250" spd="-100000" fill="hold"/>
                                        <p:tgtEl>
                                          <p:spTgt spid="160"/>
                                        </p:tgtEl>
                                        <p:attrNameLst>
                                          <p:attrName>ppt_x</p:attrName>
                                          <p:attrName>ppt_y</p:attrName>
                                        </p:attrNameLst>
                                      </p:cBhvr>
                                      <p:rCtr x="0" y="3565"/>
                                    </p:animMotion>
                                  </p:childTnLst>
                                </p:cTn>
                              </p:par>
                              <p:par>
                                <p:cTn id="141" presetID="22" presetClass="entr" presetSubtype="8" fill="hold" grpId="0" nodeType="withEffect">
                                  <p:stCondLst>
                                    <p:cond delay="3750"/>
                                  </p:stCondLst>
                                  <p:childTnLst>
                                    <p:set>
                                      <p:cBhvr>
                                        <p:cTn id="142" dur="1" fill="hold">
                                          <p:stCondLst>
                                            <p:cond delay="0"/>
                                          </p:stCondLst>
                                        </p:cTn>
                                        <p:tgtEl>
                                          <p:spTgt spid="126"/>
                                        </p:tgtEl>
                                        <p:attrNameLst>
                                          <p:attrName>style.visibility</p:attrName>
                                        </p:attrNameLst>
                                      </p:cBhvr>
                                      <p:to>
                                        <p:strVal val="visible"/>
                                      </p:to>
                                    </p:set>
                                    <p:animEffect transition="in" filter="wipe(left)">
                                      <p:cBhvr>
                                        <p:cTn id="143" dur="500"/>
                                        <p:tgtEl>
                                          <p:spTgt spid="126"/>
                                        </p:tgtEl>
                                      </p:cBhvr>
                                    </p:animEffect>
                                  </p:childTnLst>
                                </p:cTn>
                              </p:par>
                              <p:par>
                                <p:cTn id="144" presetID="10" presetClass="entr" presetSubtype="0" fill="hold" nodeType="withEffect">
                                  <p:stCondLst>
                                    <p:cond delay="1000"/>
                                  </p:stCondLst>
                                  <p:childTnLst>
                                    <p:set>
                                      <p:cBhvr>
                                        <p:cTn id="145" dur="1" fill="hold">
                                          <p:stCondLst>
                                            <p:cond delay="0"/>
                                          </p:stCondLst>
                                        </p:cTn>
                                        <p:tgtEl>
                                          <p:spTgt spid="111"/>
                                        </p:tgtEl>
                                        <p:attrNameLst>
                                          <p:attrName>style.visibility</p:attrName>
                                        </p:attrNameLst>
                                      </p:cBhvr>
                                      <p:to>
                                        <p:strVal val="visible"/>
                                      </p:to>
                                    </p:set>
                                    <p:animEffect transition="in" filter="fade">
                                      <p:cBhvr>
                                        <p:cTn id="146" dur="2000"/>
                                        <p:tgtEl>
                                          <p:spTgt spid="111"/>
                                        </p:tgtEl>
                                      </p:cBhvr>
                                    </p:animEffect>
                                  </p:childTnLst>
                                </p:cTn>
                              </p:par>
                              <p:par>
                                <p:cTn id="147" presetID="10" presetClass="entr" presetSubtype="0" fill="hold" grpId="0" nodeType="withEffect">
                                  <p:stCondLst>
                                    <p:cond delay="2500"/>
                                  </p:stCondLst>
                                  <p:childTnLst>
                                    <p:set>
                                      <p:cBhvr>
                                        <p:cTn id="148" dur="1" fill="hold">
                                          <p:stCondLst>
                                            <p:cond delay="0"/>
                                          </p:stCondLst>
                                        </p:cTn>
                                        <p:tgtEl>
                                          <p:spTgt spid="107"/>
                                        </p:tgtEl>
                                        <p:attrNameLst>
                                          <p:attrName>style.visibility</p:attrName>
                                        </p:attrNameLst>
                                      </p:cBhvr>
                                      <p:to>
                                        <p:strVal val="visible"/>
                                      </p:to>
                                    </p:set>
                                    <p:animEffect transition="in" filter="fade">
                                      <p:cBhvr>
                                        <p:cTn id="149" dur="750"/>
                                        <p:tgtEl>
                                          <p:spTgt spid="107"/>
                                        </p:tgtEl>
                                      </p:cBhvr>
                                    </p:animEffect>
                                  </p:childTnLst>
                                </p:cTn>
                              </p:par>
                              <p:par>
                                <p:cTn id="150" presetID="42" presetClass="path" presetSubtype="0" decel="100000" fill="hold" grpId="1" nodeType="withEffect">
                                  <p:stCondLst>
                                    <p:cond delay="2500"/>
                                  </p:stCondLst>
                                  <p:childTnLst>
                                    <p:animMotion origin="layout" path="M -4.375E-6 1.11022E-16 L -4.375E-6 0.0713 " pathEditMode="relative" rAng="0" ptsTypes="AA">
                                      <p:cBhvr>
                                        <p:cTn id="151" dur="1250" spd="-100000" fill="hold"/>
                                        <p:tgtEl>
                                          <p:spTgt spid="107"/>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26" grpId="0" animBg="1"/>
      <p:bldP spid="103" grpId="0" bldLvl="0" animBg="1"/>
      <p:bldP spid="103" grpId="1" bldLvl="0" animBg="1"/>
      <p:bldP spid="103" grpId="2" bldLvl="0" animBg="1"/>
      <p:bldP spid="160" grpId="0" animBg="1"/>
      <p:bldP spid="160" grpId="1" animBg="1"/>
      <p:bldP spid="143" grpId="0" bldLvl="0" animBg="1"/>
      <p:bldP spid="143" grpId="1" bldLvl="0" animBg="1"/>
      <p:bldP spid="107" grpId="0" animBg="1"/>
      <p:bldP spid="107"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和</a:t>
            </a:r>
            <a:r>
              <a:rPr lang="en-US" altLang="zh-CN"/>
              <a:t>JavaScript</a:t>
            </a:r>
            <a:r>
              <a:t>的关系</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062990" y="1746250"/>
            <a:ext cx="9324340" cy="1476375"/>
          </a:xfrm>
          <a:prstGeom prst="rect">
            <a:avLst/>
          </a:prstGeom>
          <a:noFill/>
        </p:spPr>
        <p:txBody>
          <a:bodyPr wrap="square" rtlCol="0">
            <a:spAutoFit/>
          </a:bodyPr>
          <a:p>
            <a:pPr algn="l"/>
            <a:r>
              <a:rPr lang="zh-CN" altLang="en-US"/>
              <a:t>一句话总结： </a:t>
            </a:r>
            <a:r>
              <a:rPr lang="en-US" altLang="zh-CN"/>
              <a:t>Node.js</a:t>
            </a:r>
            <a:r>
              <a:rPr lang="zh-CN" altLang="en-US"/>
              <a:t>是对</a:t>
            </a:r>
            <a:r>
              <a:rPr lang="en-US" altLang="zh-CN"/>
              <a:t>JavaScript</a:t>
            </a:r>
            <a:r>
              <a:rPr lang="zh-CN" altLang="en-US"/>
              <a:t>的扩展，而它到底做到了什么</a:t>
            </a:r>
            <a:r>
              <a:rPr lang="en-US" altLang="zh-CN"/>
              <a:t>J</a:t>
            </a:r>
            <a:r>
              <a:rPr lang="en-US" altLang="zh-CN">
                <a:sym typeface="+mn-ea"/>
              </a:rPr>
              <a:t>avascript</a:t>
            </a:r>
            <a:r>
              <a:rPr lang="zh-CN" altLang="en-US">
                <a:sym typeface="+mn-ea"/>
              </a:rPr>
              <a:t>做不到事情</a:t>
            </a:r>
            <a:r>
              <a:rPr lang="zh-CN" altLang="en-US"/>
              <a:t>，正是我们接下来需要学习的。</a:t>
            </a:r>
            <a:endParaRPr lang="zh-CN" altLang="en-US"/>
          </a:p>
          <a:p>
            <a:endParaRPr lang="zh-CN" altLang="en-US"/>
          </a:p>
          <a:p>
            <a:endParaRPr lang="zh-CN" altLang="en-US"/>
          </a:p>
          <a:p>
            <a:endParaRPr lang="zh-CN" altLang="en-US"/>
          </a:p>
        </p:txBody>
      </p:sp>
      <p:sp>
        <p:nvSpPr>
          <p:cNvPr id="5" name="文本框 4"/>
          <p:cNvSpPr txBox="1"/>
          <p:nvPr/>
        </p:nvSpPr>
        <p:spPr>
          <a:xfrm>
            <a:off x="1206500" y="3174365"/>
            <a:ext cx="5419725" cy="368300"/>
          </a:xfrm>
          <a:prstGeom prst="rect">
            <a:avLst/>
          </a:prstGeom>
          <a:noFill/>
        </p:spPr>
        <p:txBody>
          <a:bodyPr wrap="none" rtlCol="0">
            <a:spAutoFit/>
          </a:bodyPr>
          <a:p>
            <a:r>
              <a:rPr lang="zh-CN" altLang="en-US"/>
              <a:t>而绝大多数</a:t>
            </a:r>
            <a:r>
              <a:rPr lang="en-US" altLang="zh-CN"/>
              <a:t>Javascript</a:t>
            </a:r>
            <a:r>
              <a:rPr lang="zh-CN" altLang="en-US"/>
              <a:t>的代码可以直接用</a:t>
            </a:r>
            <a:r>
              <a:rPr lang="en-US" altLang="zh-CN"/>
              <a:t>Node.js</a:t>
            </a:r>
            <a:r>
              <a:rPr lang="zh-CN" altLang="en-US"/>
              <a:t>运行。</a:t>
            </a:r>
            <a:endParaRPr lang="zh-CN" altLang="en-US"/>
          </a:p>
        </p:txBody>
      </p:sp>
      <p:sp>
        <p:nvSpPr>
          <p:cNvPr id="6" name="文本框 5"/>
          <p:cNvSpPr txBox="1"/>
          <p:nvPr/>
        </p:nvSpPr>
        <p:spPr>
          <a:xfrm>
            <a:off x="1264285" y="4237990"/>
            <a:ext cx="8857615" cy="645160"/>
          </a:xfrm>
          <a:prstGeom prst="rect">
            <a:avLst/>
          </a:prstGeom>
          <a:noFill/>
        </p:spPr>
        <p:txBody>
          <a:bodyPr wrap="none" rtlCol="0">
            <a:spAutoFit/>
          </a:bodyPr>
          <a:p>
            <a:r>
              <a:rPr lang="en-US" altLang="zh-CN"/>
              <a:t>Node</a:t>
            </a:r>
            <a:r>
              <a:rPr lang="zh-CN" altLang="en-US"/>
              <a:t>出现之前：</a:t>
            </a:r>
            <a:r>
              <a:rPr lang="en-US" altLang="zh-CN"/>
              <a:t>Javascript</a:t>
            </a:r>
            <a:r>
              <a:rPr lang="zh-CN" altLang="en-US"/>
              <a:t>只能在浏览器中使用，与</a:t>
            </a:r>
            <a:r>
              <a:rPr lang="en-US" altLang="zh-CN"/>
              <a:t>IO</a:t>
            </a:r>
            <a:r>
              <a:rPr lang="zh-CN" altLang="en-US"/>
              <a:t>的交互需要借助浏览器提供的功能</a:t>
            </a:r>
            <a:br>
              <a:rPr lang="zh-CN" altLang="en-US"/>
            </a:br>
            <a:r>
              <a:rPr lang="en-US" altLang="zh-CN"/>
              <a:t>Node</a:t>
            </a:r>
            <a:r>
              <a:rPr lang="zh-CN" altLang="en-US"/>
              <a:t>出现之后： </a:t>
            </a:r>
            <a:r>
              <a:rPr lang="en-US" altLang="zh-CN"/>
              <a:t>javascript</a:t>
            </a:r>
            <a:r>
              <a:rPr lang="zh-CN" altLang="en-US"/>
              <a:t>可以自由和本地</a:t>
            </a:r>
            <a:r>
              <a:rPr lang="en-US" altLang="zh-CN"/>
              <a:t>IO</a:t>
            </a:r>
            <a:r>
              <a:rPr lang="zh-CN" altLang="en-US"/>
              <a:t>交互。</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a:sym typeface="+mn-ea"/>
              </a:rPr>
              <a:t>常用服务（二）处理</a:t>
            </a:r>
            <a:r>
              <a:rPr lang="en-US" altLang="zh-CN">
                <a:sym typeface="+mn-ea"/>
              </a:rPr>
              <a:t>GET</a:t>
            </a:r>
            <a:endParaRPr lang="en-US" altLang="zh-CN">
              <a:sym typeface="+mn-ea"/>
            </a:endParaRP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8255" y="2829560"/>
            <a:ext cx="7357745" cy="2061210"/>
          </a:xfrm>
          <a:prstGeom prst="rect">
            <a:avLst/>
          </a:prstGeom>
          <a:noFill/>
          <a:ln w="9525">
            <a:noFill/>
          </a:ln>
        </p:spPr>
        <p:txBody>
          <a:bodyPr wrap="square">
            <a:spAutoFit/>
          </a:bodyPr>
          <a:p>
            <a:pPr indent="0"/>
            <a:r>
              <a:rPr lang="en-US" sz="1600" b="0">
                <a:latin typeface="微软雅黑" panose="020B0503020204020204" pitchFamily="34" charset="-122"/>
                <a:ea typeface="微软雅黑" panose="020B0503020204020204" pitchFamily="34" charset="-122"/>
                <a:cs typeface="Calibri" panose="020F0502020204030204" charset="0"/>
              </a:rPr>
              <a:t>app.get("/getdata",function(req,res){    console.log(req.query); </a:t>
            </a:r>
            <a:r>
              <a:rPr lang="en-US" sz="1600" b="0">
                <a:latin typeface="MS Gothic" panose="020B0609070205080204" charset="-128"/>
                <a:ea typeface="微软雅黑" panose="020B0503020204020204" pitchFamily="34" charset="-122"/>
              </a:rPr>
              <a:t>❶</a:t>
            </a:r>
            <a:r>
              <a:rPr lang="en-US" sz="1600" b="0">
                <a:latin typeface="微软雅黑" panose="020B0503020204020204" pitchFamily="34" charset="-122"/>
                <a:ea typeface="微软雅黑" panose="020B0503020204020204" pitchFamily="34" charset="-122"/>
                <a:cs typeface="Calibri" panose="020F0502020204030204" charset="0"/>
              </a:rPr>
              <a:t>    res.end("get query");});// </a:t>
            </a:r>
            <a:r>
              <a:rPr lang="zh-CN" sz="1600" b="0">
                <a:ea typeface="微软雅黑" panose="020B0503020204020204" pitchFamily="34" charset="-122"/>
              </a:rPr>
              <a:t>使用</a:t>
            </a:r>
            <a:r>
              <a:rPr lang="en-US" sz="1600" b="0">
                <a:latin typeface="微软雅黑" panose="020B0503020204020204" pitchFamily="34" charset="-122"/>
                <a:ea typeface="微软雅黑" panose="020B0503020204020204" pitchFamily="34" charset="-122"/>
                <a:cs typeface="Calibri" panose="020F0502020204030204" charset="0"/>
              </a:rPr>
              <a:t> $ curl http://localhost:3000/getdata?name=lear&amp;age=10// </a:t>
            </a:r>
            <a:r>
              <a:rPr lang="zh-CN" sz="1600" b="0">
                <a:ea typeface="微软雅黑" panose="020B0503020204020204" pitchFamily="34" charset="-122"/>
              </a:rPr>
              <a:t>代码</a:t>
            </a:r>
            <a:r>
              <a:rPr lang="zh-CN" sz="1600" b="0">
                <a:ea typeface="微软雅黑" panose="020B0503020204020204" pitchFamily="34" charset="-122"/>
                <a:cs typeface="Calibri" panose="020F0502020204030204" charset="0"/>
              </a:rPr>
              <a:t>1打印</a:t>
            </a:r>
            <a:r>
              <a:rPr lang="en-US" sz="1600" b="0">
                <a:latin typeface="微软雅黑" panose="020B0503020204020204" pitchFamily="34" charset="-122"/>
                <a:ea typeface="微软雅黑" panose="020B0503020204020204" pitchFamily="34" charset="-122"/>
                <a:cs typeface="Calibri" panose="020F0502020204030204" charset="0"/>
              </a:rPr>
              <a:t>// { name: 'lear', age: '10' }</a:t>
            </a:r>
            <a:endParaRPr lang="en-US" altLang="en-US" sz="1600" b="0">
              <a:latin typeface="微软雅黑" panose="020B0503020204020204" pitchFamily="34" charset="-122"/>
              <a:ea typeface="微软雅黑" panose="020B0503020204020204" pitchFamily="34" charset="-122"/>
              <a:cs typeface="Calibri" panose="020F0502020204030204" charset="0"/>
            </a:endParaRPr>
          </a:p>
        </p:txBody>
      </p:sp>
      <p:sp>
        <p:nvSpPr>
          <p:cNvPr id="5" name="文本框 4"/>
          <p:cNvSpPr txBox="1"/>
          <p:nvPr/>
        </p:nvSpPr>
        <p:spPr>
          <a:xfrm>
            <a:off x="1278255" y="1806575"/>
            <a:ext cx="7599045" cy="368300"/>
          </a:xfrm>
          <a:prstGeom prst="rect">
            <a:avLst/>
          </a:prstGeom>
          <a:noFill/>
        </p:spPr>
        <p:txBody>
          <a:bodyPr wrap="none" rtlCol="0" anchor="t">
            <a:spAutoFit/>
          </a:bodyPr>
          <a:p>
            <a:r>
              <a:rPr lang="zh-CN">
                <a:ea typeface="微软雅黑" panose="020B0503020204020204" pitchFamily="34" charset="-122"/>
                <a:cs typeface="Calibri" panose="020F0502020204030204" charset="0"/>
                <a:sym typeface="+mn-ea"/>
              </a:rPr>
              <a:t>在express中，GET请求的参数可以直接通过request对象的</a:t>
            </a:r>
            <a:r>
              <a:rPr lang="en-US">
                <a:latin typeface="微软雅黑" panose="020B0503020204020204" pitchFamily="34" charset="-122"/>
                <a:ea typeface="微软雅黑" panose="020B0503020204020204" pitchFamily="34" charset="-122"/>
                <a:cs typeface="Calibri" panose="020F0502020204030204" charset="0"/>
                <a:sym typeface="+mn-ea"/>
              </a:rPr>
              <a:t>query</a:t>
            </a:r>
            <a:r>
              <a:rPr lang="zh-CN">
                <a:ea typeface="微软雅黑" panose="020B0503020204020204" pitchFamily="34" charset="-122"/>
                <a:sym typeface="+mn-ea"/>
              </a:rPr>
              <a:t>属性获取。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a:sym typeface="+mn-ea"/>
              </a:rPr>
              <a:t>常用服务（三）处理</a:t>
            </a:r>
            <a:r>
              <a:rPr lang="en-US" altLang="zh-CN">
                <a:sym typeface="+mn-ea"/>
              </a:rPr>
              <a:t>POST</a:t>
            </a:r>
            <a:endParaRPr lang="en-US" altLang="zh-CN">
              <a:sym typeface="+mn-ea"/>
            </a:endParaRP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78255" y="2723833"/>
            <a:ext cx="5080000" cy="3291840"/>
          </a:xfrm>
          <a:prstGeom prst="rect">
            <a:avLst/>
          </a:prstGeom>
          <a:noFill/>
          <a:ln w="9525">
            <a:noFill/>
          </a:ln>
        </p:spPr>
        <p:txBody>
          <a:bodyPr>
            <a:spAutoFit/>
          </a:bodyPr>
          <a:p>
            <a:pPr indent="0"/>
            <a:r>
              <a:rPr lang="en-US" sz="1600" b="0">
                <a:solidFill>
                  <a:srgbClr val="000000"/>
                </a:solidFill>
                <a:latin typeface="微软雅黑" panose="020B0503020204020204" pitchFamily="34" charset="-122"/>
                <a:ea typeface="微软雅黑" panose="020B0503020204020204" pitchFamily="34" charset="-122"/>
                <a:cs typeface="等线" panose="02010600030101010101" charset="-122"/>
              </a:rPr>
              <a:t>var app = require("express")();// </a:t>
            </a:r>
            <a:r>
              <a:rPr lang="zh-CN" sz="1600" b="0">
                <a:solidFill>
                  <a:srgbClr val="000000"/>
                </a:solidFill>
                <a:ea typeface="微软雅黑" panose="020B0503020204020204" pitchFamily="34" charset="-122"/>
              </a:rPr>
              <a:t>引入</a:t>
            </a:r>
            <a:r>
              <a:rPr lang="en-US" sz="1600" b="0">
                <a:solidFill>
                  <a:srgbClr val="000000"/>
                </a:solidFill>
                <a:latin typeface="微软雅黑" panose="020B0503020204020204" pitchFamily="34" charset="-122"/>
                <a:ea typeface="微软雅黑" panose="020B0503020204020204" pitchFamily="34" charset="-122"/>
                <a:cs typeface="等线" panose="02010600030101010101" charset="-122"/>
              </a:rPr>
              <a:t>bodyParserapp.use(express.urlencoded());app.post("/login",function(req,res){    console.log(req.body);  </a:t>
            </a:r>
            <a:r>
              <a:rPr lang="en-US" sz="1600" b="0">
                <a:solidFill>
                  <a:srgbClr val="000000"/>
                </a:solidFill>
                <a:latin typeface="MS Gothic" panose="020B0609070205080204" charset="-128"/>
                <a:ea typeface="微软雅黑" panose="020B0503020204020204" pitchFamily="34" charset="-122"/>
              </a:rPr>
              <a:t>❶</a:t>
            </a:r>
            <a:r>
              <a:rPr lang="en-US" sz="1600" b="0">
                <a:solidFill>
                  <a:srgbClr val="000000"/>
                </a:solidFill>
                <a:latin typeface="微软雅黑" panose="020B0503020204020204" pitchFamily="34" charset="-122"/>
                <a:ea typeface="微软雅黑" panose="020B0503020204020204" pitchFamily="34" charset="-122"/>
                <a:cs typeface="等线" panose="02010600030101010101" charset="-122"/>
              </a:rPr>
              <a:t>    res.redirect("/index.html")}); // </a:t>
            </a:r>
            <a:r>
              <a:rPr lang="zh-CN" sz="1600" b="0">
                <a:solidFill>
                  <a:srgbClr val="000000"/>
                </a:solidFill>
                <a:ea typeface="微软雅黑" panose="020B0503020204020204" pitchFamily="34" charset="-122"/>
              </a:rPr>
              <a:t>使用</a:t>
            </a:r>
            <a:r>
              <a:rPr lang="en-US" sz="1600" b="0">
                <a:solidFill>
                  <a:srgbClr val="000000"/>
                </a:solidFill>
                <a:latin typeface="微软雅黑" panose="020B0503020204020204" pitchFamily="34" charset="-122"/>
                <a:ea typeface="微软雅黑" panose="020B0503020204020204" pitchFamily="34" charset="-122"/>
                <a:cs typeface="等线" panose="02010600030101010101" charset="-122"/>
              </a:rPr>
              <a:t>$ curl </a:t>
            </a:r>
            <a:r>
              <a:rPr lang="en-US" sz="1600" b="0">
                <a:latin typeface="微软雅黑" panose="020B0503020204020204" pitchFamily="34" charset="-122"/>
                <a:ea typeface="微软雅黑" panose="020B0503020204020204" pitchFamily="34" charset="-122"/>
                <a:cs typeface="Calibri" panose="020F0502020204030204" charset="0"/>
              </a:rPr>
              <a:t>localhost:3000/login -X POST -d "username=lear &amp;password=admin"// </a:t>
            </a:r>
            <a:r>
              <a:rPr lang="zh-CN" sz="1600" b="0">
                <a:ea typeface="微软雅黑" panose="020B0503020204020204" pitchFamily="34" charset="-122"/>
              </a:rPr>
              <a:t>标记</a:t>
            </a:r>
            <a:r>
              <a:rPr lang="zh-CN" sz="1600" b="0">
                <a:ea typeface="微软雅黑" panose="020B0503020204020204" pitchFamily="34" charset="-122"/>
                <a:cs typeface="Calibri" panose="020F0502020204030204" charset="0"/>
              </a:rPr>
              <a:t>1处的代码打印</a:t>
            </a:r>
            <a:r>
              <a:rPr lang="en-US" sz="1600" b="0">
                <a:latin typeface="微软雅黑" panose="020B0503020204020204" pitchFamily="34" charset="-122"/>
                <a:ea typeface="微软雅黑" panose="020B0503020204020204" pitchFamily="34" charset="-122"/>
                <a:cs typeface="Calibri" panose="020F0502020204030204" charset="0"/>
              </a:rPr>
              <a:t>// </a:t>
            </a:r>
            <a:r>
              <a:rPr lang="en-US" sz="1600" b="0">
                <a:solidFill>
                  <a:srgbClr val="000000"/>
                </a:solidFill>
                <a:latin typeface="微软雅黑" panose="020B0503020204020204" pitchFamily="34" charset="-122"/>
                <a:ea typeface="微软雅黑" panose="020B0503020204020204" pitchFamily="34" charset="-122"/>
                <a:cs typeface="等线" panose="02010600030101010101" charset="-122"/>
              </a:rPr>
              <a:t>//{ username: 'lear', password: 'admin'}</a:t>
            </a:r>
            <a:endParaRPr lang="en-US" altLang="en-US" sz="1600" b="0">
              <a:solidFill>
                <a:srgbClr val="000000"/>
              </a:solidFill>
              <a:latin typeface="微软雅黑" panose="020B0503020204020204" pitchFamily="34" charset="-122"/>
              <a:ea typeface="微软雅黑" panose="020B0503020204020204" pitchFamily="34" charset="-122"/>
              <a:cs typeface="等线" panose="02010600030101010101" charset="-122"/>
            </a:endParaRPr>
          </a:p>
        </p:txBody>
      </p:sp>
      <p:sp>
        <p:nvSpPr>
          <p:cNvPr id="4" name="文本框 3"/>
          <p:cNvSpPr txBox="1"/>
          <p:nvPr/>
        </p:nvSpPr>
        <p:spPr>
          <a:xfrm>
            <a:off x="1252855" y="1625600"/>
            <a:ext cx="5080000" cy="829945"/>
          </a:xfrm>
          <a:prstGeom prst="rect">
            <a:avLst/>
          </a:prstGeom>
          <a:noFill/>
          <a:ln w="9525">
            <a:noFill/>
          </a:ln>
        </p:spPr>
        <p:txBody>
          <a:bodyPr>
            <a:spAutoFit/>
          </a:bodyPr>
          <a:p>
            <a:pPr indent="266700"/>
            <a:r>
              <a:rPr lang="zh-CN" sz="1600" b="0">
                <a:solidFill>
                  <a:srgbClr val="000000"/>
                </a:solidFill>
                <a:ea typeface="微软雅黑" panose="020B0503020204020204" pitchFamily="34" charset="-122"/>
              </a:rPr>
              <a:t>对于</a:t>
            </a:r>
            <a:r>
              <a:rPr lang="zh-CN" sz="1600" b="0">
                <a:solidFill>
                  <a:srgbClr val="000000"/>
                </a:solidFill>
                <a:ea typeface="微软雅黑" panose="020B0503020204020204" pitchFamily="34" charset="-122"/>
                <a:cs typeface="等线" panose="02010600030101010101" charset="-122"/>
              </a:rPr>
              <a:t>enctype =application/x-www-form-urlencoded 的普通表单，可以考虑使用body-parser这一中间件。最新版本的express已经将bodyParser集成到了内部。</a:t>
            </a:r>
            <a:endParaRPr lang="zh-CN" altLang="en-US" sz="1600" b="0">
              <a:solidFill>
                <a:srgbClr val="000000"/>
              </a:solidFill>
              <a:ea typeface="微软雅黑" panose="020B0503020204020204" pitchFamily="34" charset="-122"/>
              <a:cs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导出路由</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78255" y="1413510"/>
            <a:ext cx="5736590" cy="4030980"/>
          </a:xfrm>
          <a:prstGeom prst="rect">
            <a:avLst/>
          </a:prstGeom>
          <a:noFill/>
          <a:ln w="9525">
            <a:noFill/>
          </a:ln>
        </p:spPr>
        <p:txBody>
          <a:bodyPr wrap="square">
            <a:spAutoFit/>
          </a:bodyPr>
          <a:p>
            <a:pPr indent="0"/>
            <a:r>
              <a:rPr lang="en-US" sz="1600" b="0">
                <a:latin typeface="微软雅黑" panose="020B0503020204020204" pitchFamily="34" charset="-122"/>
                <a:ea typeface="微软雅黑" panose="020B0503020204020204" pitchFamily="34" charset="-122"/>
                <a:cs typeface="Calibri" panose="020F0502020204030204" charset="0"/>
              </a:rPr>
              <a:t>// route.js//</a:t>
            </a:r>
            <a:r>
              <a:rPr lang="zh-CN" sz="1600" b="0">
                <a:ea typeface="微软雅黑" panose="020B0503020204020204" pitchFamily="34" charset="-122"/>
              </a:rPr>
              <a:t>导出一个函数</a:t>
            </a:r>
            <a:r>
              <a:rPr lang="en-US" sz="1600" b="0">
                <a:latin typeface="微软雅黑" panose="020B0503020204020204" pitchFamily="34" charset="-122"/>
                <a:ea typeface="微软雅黑" panose="020B0503020204020204" pitchFamily="34" charset="-122"/>
                <a:cs typeface="Calibri" panose="020F0502020204030204" charset="0"/>
              </a:rPr>
              <a:t>module.exports = function(app){    app.get("/",function(req,res){        res.end("Hello Node ");    });    app.get("/login",function(req,res){        //XXX    });    app.get("/blogList",function(req,res){        //XXX    });} //</a:t>
            </a:r>
            <a:r>
              <a:rPr lang="zh-CN" sz="1600" b="0">
                <a:ea typeface="微软雅黑" panose="020B0503020204020204" pitchFamily="34" charset="-122"/>
              </a:rPr>
              <a:t>在</a:t>
            </a:r>
            <a:r>
              <a:rPr lang="en-US" sz="1600" b="0">
                <a:latin typeface="微软雅黑" panose="020B0503020204020204" pitchFamily="34" charset="-122"/>
                <a:ea typeface="微软雅黑" panose="020B0503020204020204" pitchFamily="34" charset="-122"/>
                <a:cs typeface="Calibri" panose="020F0502020204030204" charset="0"/>
              </a:rPr>
              <a:t>server.js</a:t>
            </a:r>
            <a:r>
              <a:rPr lang="zh-CN" sz="1600" b="0">
                <a:ea typeface="微软雅黑" panose="020B0503020204020204" pitchFamily="34" charset="-122"/>
              </a:rPr>
              <a:t>中调用</a:t>
            </a:r>
            <a:r>
              <a:rPr lang="en-US" sz="1600" b="0">
                <a:latin typeface="微软雅黑" panose="020B0503020204020204" pitchFamily="34" charset="-122"/>
                <a:ea typeface="微软雅黑" panose="020B0503020204020204" pitchFamily="34" charset="-122"/>
                <a:cs typeface="Calibri" panose="020F0502020204030204" charset="0"/>
              </a:rPr>
              <a:t>require('./route')(app)</a:t>
            </a:r>
            <a:endParaRPr lang="en-US" altLang="en-US" sz="1600" b="0">
              <a:latin typeface="微软雅黑" panose="020B0503020204020204" pitchFamily="34" charset="-122"/>
              <a:ea typeface="微软雅黑" panose="020B0503020204020204" pitchFamily="34" charset="-122"/>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链式路由</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2421890"/>
            <a:ext cx="5527040" cy="2799715"/>
          </a:xfrm>
          <a:prstGeom prst="rect">
            <a:avLst/>
          </a:prstGeom>
          <a:noFill/>
          <a:ln w="9525">
            <a:noFill/>
          </a:ln>
        </p:spPr>
        <p:txBody>
          <a:bodyPr wrap="square">
            <a:spAutoFit/>
          </a:bodyPr>
          <a:p>
            <a:pPr indent="0"/>
            <a:r>
              <a:rPr lang="en-US" sz="1600" b="0">
                <a:latin typeface="微软雅黑" panose="020B0503020204020204" pitchFamily="34" charset="-122"/>
                <a:ea typeface="微软雅黑" panose="020B0503020204020204" pitchFamily="34" charset="-122"/>
                <a:cs typeface="Calibri" panose="020F0502020204030204" charset="0"/>
              </a:rPr>
              <a:t>// </a:t>
            </a:r>
            <a:r>
              <a:rPr lang="zh-CN" sz="1600" b="0">
                <a:ea typeface="微软雅黑" panose="020B0503020204020204" pitchFamily="34" charset="-122"/>
                <a:cs typeface="Calibri" panose="020F0502020204030204" charset="0"/>
              </a:rPr>
              <a:t>book路由可能会被GET</a:t>
            </a:r>
            <a:r>
              <a:rPr lang="en-US" sz="1600" b="0">
                <a:latin typeface="微软雅黑" panose="020B0503020204020204" pitchFamily="34" charset="-122"/>
                <a:ea typeface="微软雅黑" panose="020B0503020204020204" pitchFamily="34" charset="-122"/>
                <a:cs typeface="Calibri" panose="020F0502020204030204" charset="0"/>
              </a:rPr>
              <a:t> POST </a:t>
            </a:r>
            <a:r>
              <a:rPr lang="zh-CN" sz="1600" b="0">
                <a:ea typeface="微软雅黑" panose="020B0503020204020204" pitchFamily="34" charset="-122"/>
                <a:cs typeface="Calibri" panose="020F0502020204030204" charset="0"/>
              </a:rPr>
              <a:t>PUT方法请求</a:t>
            </a:r>
            <a:r>
              <a:rPr lang="en-US" sz="1600" b="0">
                <a:latin typeface="微软雅黑" panose="020B0503020204020204" pitchFamily="34" charset="-122"/>
                <a:ea typeface="微软雅黑" panose="020B0503020204020204" pitchFamily="34" charset="-122"/>
                <a:cs typeface="Calibri" panose="020F0502020204030204" charset="0"/>
              </a:rPr>
              <a:t>app.route('/book')  .get(function(req, res) {    res.send('Get a random book');  })  .post(function(req, res) {    res.send('Add a book');  })  .put(function(req, res) {    res.send('Update the book');  });</a:t>
            </a:r>
            <a:endParaRPr lang="en-US" altLang="en-US" sz="1600" b="0">
              <a:latin typeface="微软雅黑" panose="020B0503020204020204" pitchFamily="34" charset="-122"/>
              <a:ea typeface="微软雅黑" panose="020B0503020204020204" pitchFamily="34" charset="-122"/>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第七章 编写桌面应用程序</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01048" y="3295512"/>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496570" y="4791710"/>
            <a:ext cx="1809750"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1865" kern="0" dirty="0">
                <a:solidFill>
                  <a:prstClr val="white"/>
                </a:solidFill>
                <a:latin typeface="+mj-ea"/>
                <a:ea typeface="+mj-ea"/>
                <a:cs typeface="+mn-ea"/>
                <a:sym typeface="+mn-lt"/>
              </a:rPr>
              <a:t>掌握</a:t>
            </a:r>
            <a:r>
              <a:rPr lang="en-US" altLang="zh-CN" sz="1865" kern="0" dirty="0">
                <a:solidFill>
                  <a:prstClr val="white"/>
                </a:solidFill>
                <a:latin typeface="+mj-ea"/>
                <a:ea typeface="+mj-ea"/>
                <a:cs typeface="+mn-ea"/>
                <a:sym typeface="+mn-lt"/>
              </a:rPr>
              <a:t>Electron</a:t>
            </a:r>
            <a:r>
              <a:rPr lang="zh-CN" altLang="en-US" sz="1865" kern="0" dirty="0">
                <a:solidFill>
                  <a:prstClr val="white"/>
                </a:solidFill>
                <a:latin typeface="+mj-ea"/>
                <a:ea typeface="+mj-ea"/>
                <a:cs typeface="+mn-ea"/>
                <a:sym typeface="+mn-lt"/>
              </a:rPr>
              <a:t>框架的结构与设计</a:t>
            </a:r>
            <a:endParaRPr lang="zh-CN" altLang="en-US" sz="1865" kern="0" dirty="0">
              <a:solidFill>
                <a:prstClr val="white"/>
              </a:solidFill>
              <a:latin typeface="+mj-ea"/>
              <a:ea typeface="+mj-ea"/>
              <a:cs typeface="+mn-ea"/>
              <a:sym typeface="+mn-lt"/>
            </a:endParaRPr>
          </a:p>
        </p:txBody>
      </p:sp>
      <p:sp>
        <p:nvSpPr>
          <p:cNvPr id="138" name="PA_形状 4663"/>
          <p:cNvSpPr/>
          <p:nvPr>
            <p:custDataLst>
              <p:tags r:id="rId5"/>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grpSp>
        <p:nvGrpSpPr>
          <p:cNvPr id="146" name="PA_组合 145"/>
          <p:cNvGrpSpPr>
            <a:grpSpLocks noChangeAspect="1"/>
          </p:cNvGrpSpPr>
          <p:nvPr>
            <p:custDataLst>
              <p:tags r:id="rId6"/>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7"/>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8"/>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9"/>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0"/>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1"/>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2"/>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3"/>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4"/>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5"/>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6"/>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实践</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7"/>
            </p:custDataLst>
          </p:nvPr>
        </p:nvSpPr>
        <p:spPr>
          <a:xfrm rot="10594">
            <a:off x="4008892" y="3409255"/>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了解</a:t>
            </a:r>
            <a:r>
              <a:rPr lang="en-US" altLang="zh-CN" sz="1600" kern="0" dirty="0">
                <a:solidFill>
                  <a:schemeClr val="tx1">
                    <a:lumMod val="65000"/>
                    <a:lumOff val="35000"/>
                  </a:schemeClr>
                </a:solidFill>
                <a:latin typeface="+mj-ea"/>
                <a:ea typeface="+mj-ea"/>
                <a:cs typeface="+mn-ea"/>
                <a:sym typeface="+mn-lt"/>
              </a:rPr>
              <a:t>Electron</a:t>
            </a:r>
            <a:endParaRPr lang="en-US" altLang="zh-CN"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8"/>
            </p:custDataLst>
          </p:nvPr>
        </p:nvSpPr>
        <p:spPr>
          <a:xfrm rot="10594">
            <a:off x="6184018" y="2161867"/>
            <a:ext cx="2360671" cy="1128395"/>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05</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9"/>
            </p:custDataLst>
          </p:nvPr>
        </p:nvSpPr>
        <p:spPr>
          <a:xfrm rot="10594">
            <a:off x="2096746" y="1931689"/>
            <a:ext cx="2529169" cy="1089660"/>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桌面程序和</a:t>
            </a:r>
            <a:r>
              <a:rPr lang="en-US" altLang="zh-CN" sz="1600" kern="0" dirty="0">
                <a:solidFill>
                  <a:schemeClr val="tx1">
                    <a:lumMod val="65000"/>
                    <a:lumOff val="35000"/>
                  </a:schemeClr>
                </a:solidFill>
                <a:effectLst/>
                <a:latin typeface="+mj-ea"/>
                <a:ea typeface="+mj-ea"/>
                <a:cs typeface="+mn-ea"/>
                <a:sym typeface="+mn-lt"/>
              </a:rPr>
              <a:t>web</a:t>
            </a:r>
            <a:r>
              <a:rPr lang="zh-CN" altLang="en-US" sz="1600" kern="0" dirty="0">
                <a:solidFill>
                  <a:schemeClr val="tx1">
                    <a:lumMod val="65000"/>
                    <a:lumOff val="35000"/>
                  </a:schemeClr>
                </a:solidFill>
                <a:effectLst/>
                <a:latin typeface="+mj-ea"/>
                <a:ea typeface="+mj-ea"/>
                <a:cs typeface="+mn-ea"/>
                <a:sym typeface="+mn-lt"/>
              </a:rPr>
              <a:t>程序的不同</a:t>
            </a: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0"/>
            </p:custDataLst>
          </p:nvPr>
        </p:nvSpPr>
        <p:spPr>
          <a:xfrm rot="10594">
            <a:off x="9158732" y="3683332"/>
            <a:ext cx="2299439" cy="1102353"/>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04</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4" name="文本框 3"/>
          <p:cNvSpPr txBox="1"/>
          <p:nvPr/>
        </p:nvSpPr>
        <p:spPr>
          <a:xfrm>
            <a:off x="855345" y="4147185"/>
            <a:ext cx="894080" cy="521970"/>
          </a:xfrm>
          <a:prstGeom prst="rect">
            <a:avLst/>
          </a:prstGeom>
          <a:noFill/>
        </p:spPr>
        <p:txBody>
          <a:bodyPr wrap="none" rtlCol="0">
            <a:spAutoFit/>
          </a:bodyPr>
          <a:p>
            <a:pPr algn="l"/>
            <a:r>
              <a:rPr lang="zh-CN" altLang="en-US" sz="2800" kern="0">
                <a:solidFill>
                  <a:prstClr val="white"/>
                </a:solidFill>
                <a:latin typeface="Century Gothic" panose="020B0502020202020204" pitchFamily="34" charset="0"/>
                <a:cs typeface="+mn-ea"/>
                <a:sym typeface="+mn-lt"/>
              </a:rPr>
              <a:t>目标</a:t>
            </a:r>
            <a:endParaRPr lang="zh-CN" altLang="en-US" sz="2800" kern="0">
              <a:solidFill>
                <a:prstClr val="white"/>
              </a:solidFill>
              <a:latin typeface="Century Gothic" panose="020B0502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桌面程序和</a:t>
            </a:r>
            <a:r>
              <a:rPr lang="en-US" altLang="zh-CN"/>
              <a:t>Web</a:t>
            </a:r>
            <a:r>
              <a:t>程序的不同</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95400" y="1699895"/>
            <a:ext cx="6287135" cy="922020"/>
          </a:xfrm>
          <a:prstGeom prst="rect">
            <a:avLst/>
          </a:prstGeom>
          <a:noFill/>
        </p:spPr>
        <p:txBody>
          <a:bodyPr wrap="none" rtlCol="0">
            <a:spAutoFit/>
          </a:bodyPr>
          <a:p>
            <a:r>
              <a:rPr lang="en-US" altLang="zh-CN"/>
              <a:t>web</a:t>
            </a:r>
            <a:r>
              <a:rPr lang="zh-CN" altLang="en-US"/>
              <a:t>应用程序依托于浏览器，对本地计算机的访问受到限制。</a:t>
            </a:r>
            <a:endParaRPr lang="zh-CN" altLang="en-US"/>
          </a:p>
          <a:p>
            <a:r>
              <a:rPr lang="en-US" altLang="zh-CN"/>
              <a:t>Web</a:t>
            </a:r>
            <a:r>
              <a:rPr lang="zh-CN" altLang="en-US"/>
              <a:t>应用程序的存储功能比较孱弱。</a:t>
            </a:r>
            <a:endParaRPr lang="zh-CN" altLang="en-US"/>
          </a:p>
          <a:p>
            <a:r>
              <a:rPr lang="en-US" altLang="zh-CN"/>
              <a:t>web</a:t>
            </a:r>
            <a:r>
              <a:rPr lang="zh-CN" altLang="en-US"/>
              <a:t>应用程序依赖于网络，断网就不可用。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桌面应用开发的历史</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2855" y="1585595"/>
            <a:ext cx="5436235" cy="1753235"/>
          </a:xfrm>
          <a:prstGeom prst="rect">
            <a:avLst/>
          </a:prstGeom>
          <a:noFill/>
        </p:spPr>
        <p:txBody>
          <a:bodyPr wrap="square" rtlCol="0">
            <a:spAutoFit/>
          </a:bodyPr>
          <a:p>
            <a:r>
              <a:rPr lang="en-US" altLang="zh-CN"/>
              <a:t>Java awt/swing  </a:t>
            </a:r>
            <a:r>
              <a:rPr lang="zh-CN" altLang="en-US"/>
              <a:t>使用面向对象的方式来描述页面</a:t>
            </a:r>
            <a:endParaRPr lang="zh-CN" altLang="en-US"/>
          </a:p>
          <a:p>
            <a:endParaRPr lang="zh-CN" altLang="en-US"/>
          </a:p>
          <a:p>
            <a:r>
              <a:rPr lang="en-US" altLang="zh-CN"/>
              <a:t>C#/WPF </a:t>
            </a:r>
            <a:r>
              <a:rPr lang="zh-CN" altLang="en-US"/>
              <a:t>自创</a:t>
            </a:r>
            <a:r>
              <a:rPr lang="en-US" altLang="zh-CN"/>
              <a:t>yaml</a:t>
            </a:r>
            <a:r>
              <a:rPr lang="zh-CN" altLang="en-US"/>
              <a:t>标记语言</a:t>
            </a:r>
            <a:endParaRPr lang="zh-CN" altLang="en-US"/>
          </a:p>
          <a:p>
            <a:endParaRPr lang="zh-CN" altLang="en-US"/>
          </a:p>
          <a:p>
            <a:r>
              <a:rPr lang="en-US" altLang="zh-CN"/>
              <a:t>C++/QT </a:t>
            </a:r>
            <a:r>
              <a:rPr lang="zh-CN" altLang="en-US"/>
              <a:t>自创标记语言</a:t>
            </a:r>
            <a:endParaRPr lang="zh-CN" altLang="en-US"/>
          </a:p>
          <a:p>
            <a:endParaRPr lang="zh-CN" altLang="en-US"/>
          </a:p>
        </p:txBody>
      </p:sp>
      <p:sp>
        <p:nvSpPr>
          <p:cNvPr id="5" name="文本框 4"/>
          <p:cNvSpPr txBox="1"/>
          <p:nvPr/>
        </p:nvSpPr>
        <p:spPr>
          <a:xfrm>
            <a:off x="1304925" y="3738245"/>
            <a:ext cx="7269480" cy="645160"/>
          </a:xfrm>
          <a:prstGeom prst="rect">
            <a:avLst/>
          </a:prstGeom>
          <a:noFill/>
        </p:spPr>
        <p:txBody>
          <a:bodyPr wrap="none" rtlCol="0">
            <a:spAutoFit/>
          </a:bodyPr>
          <a:p>
            <a:r>
              <a:rPr lang="zh-CN" altLang="en-US"/>
              <a:t>面向对象的编码方式如果用来描述页面元素，会让代码变得非常臃肿。</a:t>
            </a:r>
            <a:endParaRPr lang="zh-CN" altLang="en-US"/>
          </a:p>
          <a:p>
            <a:endParaRPr lang="zh-CN" altLang="en-US"/>
          </a:p>
        </p:txBody>
      </p:sp>
      <p:sp>
        <p:nvSpPr>
          <p:cNvPr id="101" name="文本框 100"/>
          <p:cNvSpPr txBox="1"/>
          <p:nvPr/>
        </p:nvSpPr>
        <p:spPr>
          <a:xfrm>
            <a:off x="1304925" y="4515485"/>
            <a:ext cx="5080000" cy="1814830"/>
          </a:xfrm>
          <a:prstGeom prst="rect">
            <a:avLst/>
          </a:prstGeom>
          <a:noFill/>
          <a:ln w="9525">
            <a:noFill/>
          </a:ln>
        </p:spPr>
        <p:txBody>
          <a:bodyPr>
            <a:spAutoFit/>
          </a:bodyPr>
          <a:p>
            <a:pPr indent="0"/>
            <a:r>
              <a:rPr lang="zh-CN" sz="1400" b="0">
                <a:ea typeface="微软雅黑" panose="020B0503020204020204" pitchFamily="34" charset="-122"/>
                <a:cs typeface="Calibri" panose="020F0502020204030204" charset="0"/>
              </a:rPr>
              <a:t>//创建一个button对象</a:t>
            </a:r>
            <a:r>
              <a:rPr lang="en-US" sz="1400" b="0">
                <a:latin typeface="微软雅黑" panose="020B0503020204020204" pitchFamily="34" charset="-122"/>
                <a:cs typeface="Calibri" panose="020F0502020204030204" charset="0"/>
              </a:rPr>
              <a:t>button1 = new JButton();//</a:t>
            </a:r>
            <a:r>
              <a:rPr lang="zh-CN" sz="1400" b="0">
                <a:ea typeface="微软雅黑" panose="020B0503020204020204" pitchFamily="34" charset="-122"/>
              </a:rPr>
              <a:t>设置大小</a:t>
            </a:r>
            <a:r>
              <a:rPr lang="en-US" sz="1400" b="0">
                <a:latin typeface="微软雅黑" panose="020B0503020204020204" pitchFamily="34" charset="-122"/>
                <a:cs typeface="Calibri" panose="020F0502020204030204" charset="0"/>
              </a:rPr>
              <a:t>button1.setBounds(103,110,71,27);</a:t>
            </a:r>
            <a:r>
              <a:rPr lang="zh-CN" sz="1400" b="0">
                <a:ea typeface="微软雅黑" panose="020B0503020204020204" pitchFamily="34" charset="-122"/>
                <a:cs typeface="Calibri" panose="020F0502020204030204" charset="0"/>
              </a:rPr>
              <a:t>//设置显示文字</a:t>
            </a:r>
            <a:r>
              <a:rPr lang="en-US" sz="1400" b="0">
                <a:latin typeface="微软雅黑" panose="020B0503020204020204" pitchFamily="34" charset="-122"/>
                <a:cs typeface="Calibri" panose="020F0502020204030204" charset="0"/>
              </a:rPr>
              <a:t>button1.setText("OK");//</a:t>
            </a:r>
            <a:r>
              <a:rPr lang="zh-CN" sz="1400" b="0">
                <a:ea typeface="微软雅黑" panose="020B0503020204020204" pitchFamily="34" charset="-122"/>
              </a:rPr>
              <a:t>绑定事件</a:t>
            </a:r>
            <a:r>
              <a:rPr lang="en-US" sz="1400" b="0">
                <a:latin typeface="微软雅黑" panose="020B0503020204020204" pitchFamily="34" charset="-122"/>
                <a:cs typeface="Calibri" panose="020F0502020204030204" charset="0"/>
              </a:rPr>
              <a:t>button1.addActionListener(new HelloButton());</a:t>
            </a:r>
            <a:endParaRPr lang="en-US" altLang="en-US" sz="1400" b="0">
              <a:latin typeface="微软雅黑" panose="020B0503020204020204" pitchFamily="34" charset="-122"/>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Electron</a:t>
            </a:r>
            <a:r>
              <a:t>（一）</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2855" y="1585595"/>
            <a:ext cx="8408035" cy="1753235"/>
          </a:xfrm>
          <a:prstGeom prst="rect">
            <a:avLst/>
          </a:prstGeom>
          <a:noFill/>
        </p:spPr>
        <p:txBody>
          <a:bodyPr wrap="square" rtlCol="0">
            <a:spAutoFit/>
          </a:bodyPr>
          <a:p>
            <a:r>
              <a:rPr lang="zh-CN" altLang="en-US"/>
              <a:t>使用标记语言来描述页面元素是技术演进的趋势，碰巧每一个</a:t>
            </a:r>
            <a:r>
              <a:rPr lang="en-US" altLang="zh-CN"/>
              <a:t>Javascript</a:t>
            </a:r>
            <a:r>
              <a:rPr lang="zh-CN" altLang="en-US"/>
              <a:t>开发者都知道有一种标记语言，功能强大而且已经得到了充分的商业验证。</a:t>
            </a:r>
            <a:endParaRPr lang="zh-CN" altLang="en-US"/>
          </a:p>
          <a:p>
            <a:endParaRPr lang="zh-CN" altLang="en-US"/>
          </a:p>
          <a:p>
            <a:r>
              <a:rPr lang="zh-CN" altLang="en-US"/>
              <a:t>为什么还要继续发明和使用新的标记语言，而不直接在桌面应用中使用HTML呢？</a:t>
            </a:r>
            <a:endParaRPr lang="zh-CN" altLang="en-US"/>
          </a:p>
          <a:p>
            <a:r>
              <a:rPr lang="zh-CN" altLang="en-US"/>
              <a:t>从另一个角度看，浏览器本身就是一个使用HTML描述页面元素的图形化程序，可不可以把浏览器的底层框架进行封装，从而用开发网页的形式来开发桌面应用呢？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Electron</a:t>
            </a:r>
            <a:r>
              <a:t>（二）</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1968500"/>
            <a:ext cx="7718425" cy="583565"/>
          </a:xfrm>
          <a:prstGeom prst="rect">
            <a:avLst/>
          </a:prstGeom>
          <a:noFill/>
          <a:ln w="9525">
            <a:noFill/>
          </a:ln>
        </p:spPr>
        <p:txBody>
          <a:bodyPr wrap="square">
            <a:spAutoFit/>
          </a:bodyPr>
          <a:p>
            <a:pPr indent="266700"/>
            <a:r>
              <a:rPr lang="zh-CN" sz="1600" b="0">
                <a:ea typeface="微软雅黑" panose="020B0503020204020204" pitchFamily="34" charset="-122"/>
                <a:cs typeface="Calibri" panose="020F0502020204030204" charset="0"/>
              </a:rPr>
              <a:t>Electron是一个开源框架，它</a:t>
            </a:r>
            <a:r>
              <a:rPr lang="zh-CN" sz="1600" b="0">
                <a:ea typeface="微软雅黑" panose="020B0503020204020204" pitchFamily="34" charset="-122"/>
              </a:rPr>
              <a:t>使用</a:t>
            </a:r>
            <a:r>
              <a:rPr lang="zh-CN" sz="1600" b="0">
                <a:ea typeface="微软雅黑" panose="020B0503020204020204" pitchFamily="34" charset="-122"/>
                <a:cs typeface="Calibri" panose="020F0502020204030204" charset="0"/>
              </a:rPr>
              <a:t>Node（作为后端）和Chromium（作为前端）完成桌面应用程序的开发</a:t>
            </a:r>
            <a:r>
              <a:rPr lang="zh-CN" sz="1600" b="0">
                <a:ea typeface="微软雅黑" panose="020B0503020204020204" pitchFamily="34" charset="-122"/>
              </a:rPr>
              <a:t>。</a:t>
            </a:r>
            <a:r>
              <a:rPr lang="en-US" altLang="zh-CN" sz="1600" b="0">
                <a:ea typeface="微软雅黑" panose="020B0503020204020204" pitchFamily="34" charset="-122"/>
              </a:rPr>
              <a:t>Electron</a:t>
            </a:r>
            <a:r>
              <a:rPr lang="zh-CN" altLang="en-US" sz="1600" b="0">
                <a:ea typeface="微软雅黑" panose="020B0503020204020204" pitchFamily="34" charset="-122"/>
              </a:rPr>
              <a:t>作为</a:t>
            </a:r>
            <a:r>
              <a:rPr lang="en-US" altLang="zh-CN" sz="1600" b="0">
                <a:ea typeface="微软雅黑" panose="020B0503020204020204" pitchFamily="34" charset="-122"/>
              </a:rPr>
              <a:t>Javascript</a:t>
            </a:r>
            <a:r>
              <a:rPr lang="zh-CN" altLang="en-US" sz="1600" b="0">
                <a:ea typeface="微软雅黑" panose="020B0503020204020204" pitchFamily="34" charset="-122"/>
              </a:rPr>
              <a:t>生态的部分，已经有了很多成功案例</a:t>
            </a:r>
            <a:endParaRPr lang="zh-CN" altLang="en-US" sz="1600" b="0">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91105" y="3599180"/>
            <a:ext cx="1013460" cy="1020445"/>
          </a:xfrm>
          <a:prstGeom prst="rect">
            <a:avLst/>
          </a:prstGeom>
        </p:spPr>
      </p:pic>
      <p:pic>
        <p:nvPicPr>
          <p:cNvPr id="5" name="图片 4"/>
          <p:cNvPicPr>
            <a:picLocks noChangeAspect="1"/>
          </p:cNvPicPr>
          <p:nvPr/>
        </p:nvPicPr>
        <p:blipFill>
          <a:blip r:embed="rId2"/>
          <a:stretch>
            <a:fillRect/>
          </a:stretch>
        </p:blipFill>
        <p:spPr>
          <a:xfrm>
            <a:off x="4780915" y="3590925"/>
            <a:ext cx="1244600" cy="1028700"/>
          </a:xfrm>
          <a:prstGeom prst="rect">
            <a:avLst/>
          </a:prstGeom>
        </p:spPr>
      </p:pic>
      <p:pic>
        <p:nvPicPr>
          <p:cNvPr id="7" name="图片 6"/>
          <p:cNvPicPr>
            <a:picLocks noChangeAspect="1"/>
          </p:cNvPicPr>
          <p:nvPr/>
        </p:nvPicPr>
        <p:blipFill>
          <a:blip r:embed="rId3"/>
          <a:stretch>
            <a:fillRect/>
          </a:stretch>
        </p:blipFill>
        <p:spPr>
          <a:xfrm>
            <a:off x="7229475" y="3590925"/>
            <a:ext cx="137731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实践</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1772920"/>
            <a:ext cx="5080000" cy="645160"/>
          </a:xfrm>
          <a:prstGeom prst="rect">
            <a:avLst/>
          </a:prstGeom>
          <a:noFill/>
          <a:ln w="9525">
            <a:noFill/>
          </a:ln>
        </p:spPr>
        <p:txBody>
          <a:bodyPr>
            <a:spAutoFit/>
          </a:bodyPr>
          <a:p>
            <a:pPr indent="0"/>
            <a:r>
              <a:rPr lang="en-US" sz="900" b="0">
                <a:solidFill>
                  <a:srgbClr val="000000"/>
                </a:solidFill>
                <a:latin typeface="微软雅黑" panose="020B0503020204020204" pitchFamily="34" charset="-122"/>
                <a:cs typeface="Calibri" panose="020F0502020204030204" charset="0"/>
              </a:rPr>
              <a:t>$ git clone </a:t>
            </a:r>
            <a:r>
              <a:rPr lang="en-US" sz="900" b="0">
                <a:latin typeface="微软雅黑" panose="020B0503020204020204" pitchFamily="34" charset="-122"/>
                <a:cs typeface="Calibri" panose="020F0502020204030204" charset="0"/>
              </a:rPr>
              <a:t>git@github.com:electron/electron-quick-start.git$ cd electron-quick-start</a:t>
            </a:r>
            <a:r>
              <a:rPr lang="en-US" sz="900" b="0">
                <a:solidFill>
                  <a:srgbClr val="000000"/>
                </a:solidFill>
                <a:latin typeface="微软雅黑" panose="020B0503020204020204" pitchFamily="34" charset="-122"/>
                <a:cs typeface="Calibri" panose="020F0502020204030204" charset="0"/>
              </a:rPr>
              <a:t>$ npm install$ npm start</a:t>
            </a:r>
            <a:endParaRPr lang="zh-CN" altLang="en-US"/>
          </a:p>
        </p:txBody>
      </p:sp>
      <p:pic>
        <p:nvPicPr>
          <p:cNvPr id="41" name="图片 41"/>
          <p:cNvPicPr>
            <a:picLocks noChangeAspect="1"/>
          </p:cNvPicPr>
          <p:nvPr/>
        </p:nvPicPr>
        <p:blipFill>
          <a:blip r:embed="rId1"/>
          <a:stretch>
            <a:fillRect/>
          </a:stretch>
        </p:blipFill>
        <p:spPr>
          <a:xfrm>
            <a:off x="5739448" y="1772603"/>
            <a:ext cx="3856355" cy="2920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和</a:t>
            </a:r>
            <a:r>
              <a:rPr lang="en-US" altLang="zh-CN"/>
              <a:t>Python</a:t>
            </a:r>
            <a:r>
              <a:t>的比较</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pic>
        <p:nvPicPr>
          <p:cNvPr id="4" name="图片 3"/>
          <p:cNvPicPr>
            <a:picLocks noChangeAspect="1"/>
          </p:cNvPicPr>
          <p:nvPr/>
        </p:nvPicPr>
        <p:blipFill>
          <a:blip r:embed="rId1"/>
          <a:stretch>
            <a:fillRect/>
          </a:stretch>
        </p:blipFill>
        <p:spPr>
          <a:xfrm>
            <a:off x="972820" y="2567305"/>
            <a:ext cx="3669030" cy="3018155"/>
          </a:xfrm>
          <a:prstGeom prst="rect">
            <a:avLst/>
          </a:prstGeom>
        </p:spPr>
      </p:pic>
      <p:sp>
        <p:nvSpPr>
          <p:cNvPr id="5" name="文本框 4"/>
          <p:cNvSpPr txBox="1"/>
          <p:nvPr/>
        </p:nvSpPr>
        <p:spPr>
          <a:xfrm>
            <a:off x="972820" y="1535430"/>
            <a:ext cx="3668395" cy="645160"/>
          </a:xfrm>
          <a:prstGeom prst="rect">
            <a:avLst/>
          </a:prstGeom>
          <a:noFill/>
        </p:spPr>
        <p:txBody>
          <a:bodyPr wrap="square" rtlCol="0">
            <a:spAutoFit/>
          </a:bodyPr>
          <a:p>
            <a:r>
              <a:rPr lang="zh-CN" altLang="en-US"/>
              <a:t>或许每个人都曾经在朋友圈看到过类似的广告。</a:t>
            </a:r>
            <a:endParaRPr lang="en-US" altLang="zh-CN"/>
          </a:p>
        </p:txBody>
      </p:sp>
      <p:sp>
        <p:nvSpPr>
          <p:cNvPr id="6" name="文本框 5"/>
          <p:cNvSpPr txBox="1"/>
          <p:nvPr/>
        </p:nvSpPr>
        <p:spPr>
          <a:xfrm>
            <a:off x="5786120" y="1717675"/>
            <a:ext cx="5760085" cy="645160"/>
          </a:xfrm>
          <a:prstGeom prst="rect">
            <a:avLst/>
          </a:prstGeom>
          <a:noFill/>
        </p:spPr>
        <p:txBody>
          <a:bodyPr wrap="none" rtlCol="0">
            <a:spAutoFit/>
          </a:bodyPr>
          <a:p>
            <a:r>
              <a:rPr lang="en-US" altLang="zh-CN"/>
              <a:t>python</a:t>
            </a:r>
            <a:r>
              <a:rPr lang="zh-CN" altLang="en-US"/>
              <a:t>在人工智能编程领域占有率极高。</a:t>
            </a:r>
            <a:endParaRPr lang="zh-CN" altLang="en-US"/>
          </a:p>
          <a:p>
            <a:r>
              <a:rPr lang="zh-CN" altLang="en-US"/>
              <a:t>在</a:t>
            </a:r>
            <a:r>
              <a:rPr lang="en-US" altLang="zh-CN"/>
              <a:t>Web</a:t>
            </a:r>
            <a:r>
              <a:rPr lang="zh-CN" altLang="en-US"/>
              <a:t>开发中也有一席之地，代表框架：</a:t>
            </a:r>
            <a:r>
              <a:rPr lang="en-US" altLang="zh-CN"/>
              <a:t>django</a:t>
            </a:r>
            <a:r>
              <a:rPr lang="zh-CN" altLang="en-US"/>
              <a:t>，</a:t>
            </a:r>
            <a:r>
              <a:rPr lang="en-US" altLang="zh-CN"/>
              <a:t>flask</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前端和后端</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447800" y="1604645"/>
            <a:ext cx="6812280" cy="645160"/>
          </a:xfrm>
          <a:prstGeom prst="rect">
            <a:avLst/>
          </a:prstGeom>
          <a:noFill/>
        </p:spPr>
        <p:txBody>
          <a:bodyPr wrap="none" rtlCol="0">
            <a:spAutoFit/>
          </a:bodyPr>
          <a:p>
            <a:r>
              <a:rPr lang="zh-CN" altLang="en-US"/>
              <a:t>桌面应用的前端和后端和</a:t>
            </a:r>
            <a:r>
              <a:rPr lang="en-US" altLang="zh-CN"/>
              <a:t>web</a:t>
            </a:r>
            <a:r>
              <a:rPr lang="zh-CN" altLang="en-US"/>
              <a:t>应用不同，</a:t>
            </a:r>
            <a:br>
              <a:rPr lang="zh-CN" altLang="en-US"/>
            </a:br>
            <a:r>
              <a:rPr lang="zh-CN" altLang="en-US"/>
              <a:t>桌面应用的前端指的是页面，后端指的是和本地计算机交互的逻辑</a:t>
            </a:r>
            <a:endParaRPr lang="zh-CN" altLang="en-US"/>
          </a:p>
        </p:txBody>
      </p:sp>
      <p:sp>
        <p:nvSpPr>
          <p:cNvPr id="5" name="文本框 4"/>
          <p:cNvSpPr txBox="1"/>
          <p:nvPr/>
        </p:nvSpPr>
        <p:spPr>
          <a:xfrm>
            <a:off x="1447800" y="2623820"/>
            <a:ext cx="10285095" cy="368300"/>
          </a:xfrm>
          <a:prstGeom prst="rect">
            <a:avLst/>
          </a:prstGeom>
          <a:noFill/>
        </p:spPr>
        <p:txBody>
          <a:bodyPr wrap="none" rtlCol="0">
            <a:spAutoFit/>
          </a:bodyPr>
          <a:p>
            <a:r>
              <a:rPr lang="zh-CN" altLang="en-US"/>
              <a:t>对于</a:t>
            </a:r>
            <a:r>
              <a:rPr lang="en-US" altLang="zh-CN"/>
              <a:t>Electron</a:t>
            </a:r>
            <a:r>
              <a:rPr lang="zh-CN" altLang="en-US"/>
              <a:t>来说，前后端用的都是</a:t>
            </a:r>
            <a:r>
              <a:rPr lang="en-US" altLang="zh-CN"/>
              <a:t>Javascript</a:t>
            </a:r>
            <a:r>
              <a:rPr lang="zh-CN" altLang="en-US"/>
              <a:t>语法，因此很容易造成逻辑混淆，在开发过程中需要注意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文件目录分析</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1645920"/>
            <a:ext cx="5080000" cy="899160"/>
          </a:xfrm>
          <a:prstGeom prst="rect">
            <a:avLst/>
          </a:prstGeom>
          <a:noFill/>
          <a:ln w="9525">
            <a:noFill/>
          </a:ln>
        </p:spPr>
        <p:txBody>
          <a:bodyPr>
            <a:spAutoFit/>
          </a:bodyPr>
          <a:p>
            <a:pPr indent="0"/>
            <a:r>
              <a:rPr lang="en-US" sz="900" b="0">
                <a:latin typeface="微软雅黑" panose="020B0503020204020204" pitchFamily="34" charset="-122"/>
                <a:cs typeface="Calibri" panose="020F0502020204030204" charset="0"/>
              </a:rPr>
              <a:t>$ cd electron-quick-start</a:t>
            </a:r>
            <a:r>
              <a:rPr lang="en-US" sz="850" b="0">
                <a:solidFill>
                  <a:srgbClr val="000000"/>
                </a:solidFill>
                <a:latin typeface="微软雅黑" panose="020B0503020204020204" pitchFamily="34" charset="-122"/>
                <a:ea typeface="微软雅黑" panose="020B0503020204020204" pitchFamily="34" charset="-122"/>
              </a:rPr>
              <a:t>$ ls -rrenderer.js		package-lock.json	index.htmlpreload.js		node_modules		README.md</a:t>
            </a:r>
            <a:r>
              <a:rPr lang="en-US" sz="900" b="0">
                <a:latin typeface="微软雅黑" panose="020B0503020204020204" pitchFamily="34" charset="-122"/>
                <a:ea typeface="微软雅黑" panose="020B0503020204020204" pitchFamily="34" charset="-122"/>
              </a:rPr>
              <a:t>package.json		main.js			LICENSE.md</a:t>
            </a:r>
            <a:endParaRPr lang="zh-CN" altLang="en-US"/>
          </a:p>
        </p:txBody>
      </p:sp>
      <p:sp>
        <p:nvSpPr>
          <p:cNvPr id="4" name="文本框 3"/>
          <p:cNvSpPr txBox="1"/>
          <p:nvPr/>
        </p:nvSpPr>
        <p:spPr>
          <a:xfrm>
            <a:off x="1219200" y="3281045"/>
            <a:ext cx="6619875" cy="1198880"/>
          </a:xfrm>
          <a:prstGeom prst="rect">
            <a:avLst/>
          </a:prstGeom>
          <a:noFill/>
        </p:spPr>
        <p:txBody>
          <a:bodyPr wrap="none" rtlCol="0">
            <a:spAutoFit/>
          </a:bodyPr>
          <a:p>
            <a:r>
              <a:rPr lang="en-US" altLang="zh-CN"/>
              <a:t>index.html  </a:t>
            </a:r>
            <a:r>
              <a:rPr lang="zh-CN" altLang="en-US"/>
              <a:t>主要的页面展示文件</a:t>
            </a:r>
            <a:endParaRPr lang="zh-CN" altLang="en-US"/>
          </a:p>
          <a:p>
            <a:r>
              <a:rPr lang="en-US" altLang="zh-CN"/>
              <a:t>main.js </a:t>
            </a:r>
            <a:r>
              <a:rPr lang="zh-CN" altLang="en-US"/>
              <a:t>控制后端的逻辑</a:t>
            </a:r>
            <a:endParaRPr lang="zh-CN" altLang="en-US"/>
          </a:p>
          <a:p>
            <a:r>
              <a:rPr lang="en-US" altLang="zh-CN"/>
              <a:t>render.js  </a:t>
            </a:r>
            <a:r>
              <a:rPr lang="zh-CN" altLang="en-US"/>
              <a:t>控制页面的</a:t>
            </a:r>
            <a:r>
              <a:rPr lang="en-US" altLang="zh-CN"/>
              <a:t>JavaScript</a:t>
            </a:r>
            <a:r>
              <a:rPr lang="zh-CN" altLang="en-US"/>
              <a:t>文件</a:t>
            </a:r>
            <a:endParaRPr lang="zh-CN" altLang="en-US"/>
          </a:p>
          <a:p>
            <a:r>
              <a:rPr lang="en-US" altLang="zh-CN"/>
              <a:t>preload.js </a:t>
            </a:r>
            <a:r>
              <a:rPr lang="zh-CN" altLang="en-US"/>
              <a:t>默认为空，既可以访问后端逻辑，也可以控制页面元素</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前端和后端的通信</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1746885"/>
            <a:ext cx="6880225" cy="829945"/>
          </a:xfrm>
          <a:prstGeom prst="rect">
            <a:avLst/>
          </a:prstGeom>
          <a:noFill/>
          <a:ln w="9525">
            <a:noFill/>
          </a:ln>
        </p:spPr>
        <p:txBody>
          <a:bodyPr wrap="square">
            <a:spAutoFit/>
          </a:bodyPr>
          <a:p>
            <a:pPr indent="266700"/>
            <a:r>
              <a:rPr lang="zh-CN" sz="1600" b="0">
                <a:ea typeface="微软雅黑" panose="020B0503020204020204" pitchFamily="34" charset="-122"/>
                <a:cs typeface="Calibri" panose="020F0502020204030204" charset="0"/>
              </a:rPr>
              <a:t>HTML页面只负责信息的展示和发送，创建和回收GUI相关资源的任务全部由主进程来完成。这和之前提到的HTML和renderer.js中无法访问后台逻辑的设计是一致的，因此在渲染进程和main进程之间需要某种通信机制。</a:t>
            </a:r>
            <a:endParaRPr lang="zh-CN" altLang="en-US" sz="1600" b="0">
              <a:ea typeface="微软雅黑" panose="020B0503020204020204" pitchFamily="34" charset="-122"/>
              <a:cs typeface="Calibri" panose="020F0502020204030204" charset="0"/>
            </a:endParaRPr>
          </a:p>
        </p:txBody>
      </p:sp>
      <p:sp>
        <p:nvSpPr>
          <p:cNvPr id="4" name="文本框 3"/>
          <p:cNvSpPr txBox="1"/>
          <p:nvPr/>
        </p:nvSpPr>
        <p:spPr>
          <a:xfrm>
            <a:off x="1252855" y="3284220"/>
            <a:ext cx="5080000" cy="2861310"/>
          </a:xfrm>
          <a:prstGeom prst="rect">
            <a:avLst/>
          </a:prstGeom>
          <a:noFill/>
          <a:ln w="9525">
            <a:noFill/>
          </a:ln>
        </p:spPr>
        <p:txBody>
          <a:bodyPr>
            <a:spAutoFit/>
          </a:bodyPr>
          <a:p>
            <a:pPr indent="266700"/>
            <a:r>
              <a:rPr lang="zh-CN" sz="900" b="0">
                <a:ea typeface="微软雅黑" panose="020B0503020204020204" pitchFamily="34" charset="-122"/>
                <a:cs typeface="Calibri" panose="020F0502020204030204" charset="0"/>
              </a:rPr>
              <a:t>Electron定义了ipcMain和ipcRender两个API，用来实现渲染进程和主进程之间的通信。</a:t>
            </a:r>
            <a:r>
              <a:rPr lang="en-US" sz="900" b="0">
                <a:latin typeface="微软雅黑" panose="020B0503020204020204" pitchFamily="34" charset="-122"/>
                <a:cs typeface="Calibri" panose="020F0502020204030204" charset="0"/>
              </a:rPr>
              <a:t> </a:t>
            </a:r>
            <a:r>
              <a:rPr lang="zh-CN" sz="900" b="0">
                <a:ea typeface="微软雅黑" panose="020B0503020204020204" pitchFamily="34" charset="-122"/>
                <a:cs typeface="Calibri" panose="020F0502020204030204" charset="0"/>
              </a:rPr>
              <a:t>//在preload.js中增加如下代码</a:t>
            </a:r>
            <a:r>
              <a:rPr lang="en-US" sz="900" b="0">
                <a:latin typeface="微软雅黑" panose="020B0503020204020204" pitchFamily="34" charset="-122"/>
                <a:cs typeface="Calibri" panose="020F0502020204030204" charset="0"/>
              </a:rPr>
              <a:t>const {ipcRenderer} = require('electron');ipcRenderer.send('login',{name:'lear'}) </a:t>
            </a:r>
            <a:r>
              <a:rPr lang="en-US" sz="900" b="0">
                <a:latin typeface="微软雅黑" panose="020B0503020204020204" pitchFamily="34" charset="-122"/>
                <a:cs typeface="宋体" panose="02010600030101010101" pitchFamily="2" charset="-122"/>
              </a:rPr>
              <a:t>// </a:t>
            </a:r>
            <a:r>
              <a:rPr lang="zh-CN" sz="900" b="0">
                <a:ea typeface="微软雅黑" panose="020B0503020204020204" pitchFamily="34" charset="-122"/>
              </a:rPr>
              <a:t>在</a:t>
            </a:r>
            <a:r>
              <a:rPr lang="en-US" sz="900" b="0">
                <a:latin typeface="微软雅黑" panose="020B0503020204020204" pitchFamily="34" charset="-122"/>
                <a:cs typeface="宋体" panose="02010600030101010101" pitchFamily="2" charset="-122"/>
              </a:rPr>
              <a:t>main.js</a:t>
            </a:r>
            <a:r>
              <a:rPr lang="zh-CN" sz="900" b="0">
                <a:ea typeface="微软雅黑" panose="020B0503020204020204" pitchFamily="34" charset="-122"/>
              </a:rPr>
              <a:t>增加以下代码</a:t>
            </a:r>
            <a:r>
              <a:rPr lang="en-US" sz="900" b="0">
                <a:latin typeface="微软雅黑" panose="020B0503020204020204" pitchFamily="34" charset="-122"/>
                <a:cs typeface="宋体" panose="02010600030101010101" pitchFamily="2" charset="-122"/>
              </a:rPr>
              <a:t>// </a:t>
            </a:r>
            <a:r>
              <a:rPr lang="zh-CN" sz="900" b="0">
                <a:ea typeface="微软雅黑" panose="020B0503020204020204" pitchFamily="34" charset="-122"/>
              </a:rPr>
              <a:t>即可通过下面的代码接收到</a:t>
            </a:r>
            <a:r>
              <a:rPr lang="zh-CN" sz="900" b="0">
                <a:ea typeface="微软雅黑" panose="020B0503020204020204" pitchFamily="34" charset="-122"/>
                <a:cs typeface="Calibri" panose="020F0502020204030204" charset="0"/>
              </a:rPr>
              <a:t>ipcRender发来的消息。</a:t>
            </a:r>
            <a:r>
              <a:rPr lang="en-US" sz="900" b="0">
                <a:latin typeface="微软雅黑" panose="020B0503020204020204" pitchFamily="34" charset="-122"/>
                <a:cs typeface="Calibri" panose="020F0502020204030204" charset="0"/>
              </a:rPr>
              <a:t>const {ipcRenderer} = require('electron');</a:t>
            </a:r>
            <a:r>
              <a:rPr lang="en-US" sz="900" b="0">
                <a:latin typeface="微软雅黑" panose="020B0503020204020204" pitchFamily="34" charset="-122"/>
                <a:ea typeface="微软雅黑" panose="020B0503020204020204" pitchFamily="34" charset="-122"/>
                <a:cs typeface="等线" panose="02010600030101010101" charset="-122"/>
              </a:rPr>
              <a:t> ipcMain.on('login',(event,args)=&gt;{</a:t>
            </a:r>
            <a:r>
              <a:rPr lang="zh-CN" sz="900" b="0">
                <a:ea typeface="微软雅黑" panose="020B0503020204020204" pitchFamily="34" charset="-122"/>
                <a:cs typeface="等线" panose="02010600030101010101" charset="-122"/>
              </a:rPr>
              <a:t>  // event包含了消息发送者的信息</a:t>
            </a:r>
            <a:r>
              <a:rPr lang="en-US" sz="900" b="0">
                <a:latin typeface="微软雅黑" panose="020B0503020204020204" pitchFamily="34" charset="-122"/>
                <a:ea typeface="微软雅黑" panose="020B0503020204020204" pitchFamily="34" charset="-122"/>
                <a:cs typeface="等线" panose="02010600030101010101" charset="-122"/>
              </a:rPr>
              <a:t>  console.log(event); </a:t>
            </a:r>
            <a:r>
              <a:rPr lang="zh-CN" sz="900" b="0">
                <a:ea typeface="微软雅黑" panose="020B0503020204020204" pitchFamily="34" charset="-122"/>
                <a:cs typeface="等线" panose="02010600030101010101" charset="-122"/>
              </a:rPr>
              <a:t>  // args是由渲染进程传递的参数</a:t>
            </a:r>
            <a:r>
              <a:rPr lang="en-US" sz="900" b="0">
                <a:latin typeface="微软雅黑" panose="020B0503020204020204" pitchFamily="34" charset="-122"/>
                <a:ea typeface="微软雅黑" panose="020B0503020204020204" pitchFamily="34" charset="-122"/>
                <a:cs typeface="等线" panose="02010600030101010101" charset="-122"/>
              </a:rPr>
              <a:t>  console.log(args);  </a:t>
            </a:r>
            <a:r>
              <a:rPr lang="zh-CN" sz="900" b="0">
                <a:ea typeface="微软雅黑" panose="020B0503020204020204" pitchFamily="34" charset="-122"/>
                <a:cs typeface="等线" panose="02010600030101010101" charset="-122"/>
              </a:rPr>
              <a:t>  //输出</a:t>
            </a:r>
            <a:r>
              <a:rPr lang="en-US" sz="900" b="0">
                <a:latin typeface="微软雅黑" panose="020B0503020204020204" pitchFamily="34" charset="-122"/>
                <a:ea typeface="微软雅黑" panose="020B0503020204020204" pitchFamily="34" charset="-122"/>
                <a:cs typeface="等线" panose="02010600030101010101" charset="-122"/>
              </a:rPr>
              <a:t>  // {name:'lear'}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菜单栏的实现</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pic>
        <p:nvPicPr>
          <p:cNvPr id="75" name="图片 7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52855" y="1327150"/>
            <a:ext cx="5130165" cy="2994660"/>
          </a:xfrm>
          <a:prstGeom prst="rect">
            <a:avLst/>
          </a:prstGeom>
          <a:noFill/>
          <a:ln>
            <a:noFill/>
          </a:ln>
        </p:spPr>
      </p:pic>
      <p:sp>
        <p:nvSpPr>
          <p:cNvPr id="101" name="文本框 100"/>
          <p:cNvSpPr txBox="1"/>
          <p:nvPr/>
        </p:nvSpPr>
        <p:spPr>
          <a:xfrm>
            <a:off x="6845300" y="1327150"/>
            <a:ext cx="5080000" cy="3415030"/>
          </a:xfrm>
          <a:prstGeom prst="rect">
            <a:avLst/>
          </a:prstGeom>
          <a:noFill/>
          <a:ln w="9525">
            <a:noFill/>
          </a:ln>
        </p:spPr>
        <p:txBody>
          <a:bodyPr>
            <a:spAutoFit/>
          </a:bodyPr>
          <a:p>
            <a:pPr indent="0"/>
            <a:r>
              <a:rPr lang="zh-CN" sz="900" b="0">
                <a:ea typeface="微软雅黑" panose="020B0503020204020204" pitchFamily="34" charset="-122"/>
              </a:rPr>
              <a:t>一个菜单项下面可能还会对应很多子菜单选项，</a:t>
            </a:r>
            <a:r>
              <a:rPr lang="zh-CN" sz="900" b="0">
                <a:ea typeface="微软雅黑" panose="020B0503020204020204" pitchFamily="34" charset="-122"/>
                <a:cs typeface="Calibri" panose="020F0502020204030204" charset="0"/>
              </a:rPr>
              <a:t>electron提供了Menu对象来控制桌面应用的菜单栏。</a:t>
            </a:r>
            <a:r>
              <a:rPr lang="en-US" sz="900" b="0">
                <a:latin typeface="微软雅黑" panose="020B0503020204020204" pitchFamily="34" charset="-122"/>
                <a:cs typeface="Calibri" panose="020F0502020204030204" charset="0"/>
              </a:rPr>
              <a:t> </a:t>
            </a:r>
            <a:r>
              <a:rPr lang="zh-CN" sz="900" b="0">
                <a:ea typeface="微软雅黑" panose="020B0503020204020204" pitchFamily="34" charset="-122"/>
              </a:rPr>
              <a:t>代码</a:t>
            </a:r>
            <a:r>
              <a:rPr lang="en-US" sz="900" b="0">
                <a:latin typeface="微软雅黑" panose="020B0503020204020204" pitchFamily="34" charset="-122"/>
                <a:cs typeface="Calibri" panose="020F0502020204030204" charset="0"/>
              </a:rPr>
              <a:t>7-1 </a:t>
            </a:r>
            <a:r>
              <a:rPr lang="zh-CN" sz="900" b="0">
                <a:ea typeface="微软雅黑" panose="020B0503020204020204" pitchFamily="34" charset="-122"/>
                <a:cs typeface="Calibri" panose="020F0502020204030204" charset="0"/>
              </a:rPr>
              <a:t>Electron中定义菜单栏</a:t>
            </a:r>
            <a:r>
              <a:rPr lang="en-US" sz="900" b="0">
                <a:latin typeface="微软雅黑" panose="020B0503020204020204" pitchFamily="34" charset="-122"/>
                <a:ea typeface="微软雅黑" panose="020B0503020204020204" pitchFamily="34" charset="-122"/>
                <a:cs typeface="等线" panose="02010600030101010101" charset="-122"/>
              </a:rPr>
              <a:t>// </a:t>
            </a:r>
            <a:r>
              <a:rPr lang="zh-CN" sz="900" b="0">
                <a:ea typeface="微软雅黑" panose="020B0503020204020204" pitchFamily="34" charset="-122"/>
              </a:rPr>
              <a:t>在</a:t>
            </a:r>
            <a:r>
              <a:rPr lang="en-US" sz="900" b="0">
                <a:latin typeface="微软雅黑" panose="020B0503020204020204" pitchFamily="34" charset="-122"/>
                <a:ea typeface="微软雅黑" panose="020B0503020204020204" pitchFamily="34" charset="-122"/>
                <a:cs typeface="等线" panose="02010600030101010101" charset="-122"/>
              </a:rPr>
              <a:t>main.js</a:t>
            </a:r>
            <a:r>
              <a:rPr lang="zh-CN" sz="900" b="0">
                <a:ea typeface="微软雅黑" panose="020B0503020204020204" pitchFamily="34" charset="-122"/>
              </a:rPr>
              <a:t>中引入</a:t>
            </a:r>
            <a:r>
              <a:rPr lang="en-US" sz="900" b="0">
                <a:latin typeface="微软雅黑" panose="020B0503020204020204" pitchFamily="34" charset="-122"/>
                <a:ea typeface="微软雅黑" panose="020B0503020204020204" pitchFamily="34" charset="-122"/>
                <a:cs typeface="等线" panose="02010600030101010101" charset="-122"/>
              </a:rPr>
              <a:t>Menu</a:t>
            </a:r>
            <a:r>
              <a:rPr lang="zh-CN" sz="900" b="0">
                <a:ea typeface="微软雅黑" panose="020B0503020204020204" pitchFamily="34" charset="-122"/>
              </a:rPr>
              <a:t>类</a:t>
            </a:r>
            <a:r>
              <a:rPr lang="en-US" sz="900" b="0">
                <a:latin typeface="微软雅黑" panose="020B0503020204020204" pitchFamily="34" charset="-122"/>
                <a:ea typeface="微软雅黑" panose="020B0503020204020204" pitchFamily="34" charset="-122"/>
                <a:cs typeface="等线" panose="02010600030101010101" charset="-122"/>
              </a:rPr>
              <a:t>const {app, BrowserWindow, Menu } = require('electron') const menuTemplate = [    {        label: 'Electron',        submenu: [          { role: 'about'},          { type: 'separator' },          { role: 'services' },          { type: 'separator' },          { role: 'hide' },          { role: 'hideothers' },          { role: 'unhide' },          { type: 'separator' },          { role: 'quit' }        ]    }  ];  const menu = Menu.buildFromTemplate(menuTemplate);Menu.setApplicationMenu(menu);</a:t>
            </a:r>
            <a:endParaRPr lang="zh-CN" altLang="en-US"/>
          </a:p>
        </p:txBody>
      </p:sp>
      <p:pic>
        <p:nvPicPr>
          <p:cNvPr id="44" name="图片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5545" y="4741863"/>
            <a:ext cx="2258060" cy="18167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第八章 测试与调试</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01048" y="3295512"/>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496570" y="4791710"/>
            <a:ext cx="1809750"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1865" kern="0" dirty="0">
                <a:solidFill>
                  <a:prstClr val="white"/>
                </a:solidFill>
                <a:latin typeface="+mj-ea"/>
                <a:ea typeface="+mj-ea"/>
                <a:cs typeface="+mn-ea"/>
                <a:sym typeface="+mn-lt"/>
              </a:rPr>
              <a:t>掌握</a:t>
            </a:r>
            <a:r>
              <a:rPr lang="en-US" altLang="zh-CN" sz="1865" kern="0" dirty="0">
                <a:solidFill>
                  <a:prstClr val="white"/>
                </a:solidFill>
                <a:latin typeface="+mj-ea"/>
                <a:ea typeface="+mj-ea"/>
                <a:cs typeface="+mn-ea"/>
                <a:sym typeface="+mn-lt"/>
              </a:rPr>
              <a:t>Web</a:t>
            </a:r>
            <a:r>
              <a:rPr lang="zh-CN" altLang="en-US" sz="1865" kern="0" dirty="0">
                <a:solidFill>
                  <a:prstClr val="white"/>
                </a:solidFill>
                <a:latin typeface="+mj-ea"/>
                <a:ea typeface="+mj-ea"/>
                <a:cs typeface="+mn-ea"/>
                <a:sym typeface="+mn-lt"/>
              </a:rPr>
              <a:t>程序的结构与设计</a:t>
            </a:r>
            <a:endParaRPr lang="zh-CN" altLang="en-US" sz="1865" kern="0" dirty="0">
              <a:solidFill>
                <a:prstClr val="white"/>
              </a:solidFill>
              <a:latin typeface="+mj-ea"/>
              <a:ea typeface="+mj-ea"/>
              <a:cs typeface="+mn-ea"/>
              <a:sym typeface="+mn-lt"/>
            </a:endParaRPr>
          </a:p>
        </p:txBody>
      </p:sp>
      <p:sp>
        <p:nvSpPr>
          <p:cNvPr id="138" name="PA_形状 4663"/>
          <p:cNvSpPr/>
          <p:nvPr>
            <p:custDataLst>
              <p:tags r:id="rId5"/>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grpSp>
        <p:nvGrpSpPr>
          <p:cNvPr id="146" name="PA_组合 145"/>
          <p:cNvGrpSpPr>
            <a:grpSpLocks noChangeAspect="1"/>
          </p:cNvGrpSpPr>
          <p:nvPr>
            <p:custDataLst>
              <p:tags r:id="rId6"/>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7"/>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8"/>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9"/>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0"/>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1"/>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2"/>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3"/>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4"/>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5"/>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6"/>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中间件</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7"/>
            </p:custDataLst>
          </p:nvPr>
        </p:nvSpPr>
        <p:spPr>
          <a:xfrm rot="10594">
            <a:off x="4008892" y="3409255"/>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了解</a:t>
            </a:r>
            <a:r>
              <a:rPr lang="en-US" altLang="zh-CN" sz="1600" kern="0" dirty="0">
                <a:solidFill>
                  <a:schemeClr val="tx1">
                    <a:lumMod val="65000"/>
                    <a:lumOff val="35000"/>
                  </a:schemeClr>
                </a:solidFill>
                <a:latin typeface="+mj-ea"/>
                <a:ea typeface="+mj-ea"/>
                <a:cs typeface="+mn-ea"/>
                <a:sym typeface="+mn-lt"/>
              </a:rPr>
              <a:t>Electron</a:t>
            </a:r>
            <a:endParaRPr lang="en-US" altLang="zh-CN"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8"/>
            </p:custDataLst>
          </p:nvPr>
        </p:nvSpPr>
        <p:spPr>
          <a:xfrm rot="10594">
            <a:off x="6184018" y="2161867"/>
            <a:ext cx="2360671" cy="1128395"/>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05</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9"/>
            </p:custDataLst>
          </p:nvPr>
        </p:nvSpPr>
        <p:spPr>
          <a:xfrm rot="10594">
            <a:off x="2096746" y="1931689"/>
            <a:ext cx="2529169" cy="1089660"/>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桌面程序和</a:t>
            </a:r>
            <a:r>
              <a:rPr lang="en-US" altLang="zh-CN" sz="1600" kern="0" dirty="0">
                <a:solidFill>
                  <a:schemeClr val="tx1">
                    <a:lumMod val="65000"/>
                    <a:lumOff val="35000"/>
                  </a:schemeClr>
                </a:solidFill>
                <a:effectLst/>
                <a:latin typeface="+mj-ea"/>
                <a:ea typeface="+mj-ea"/>
                <a:cs typeface="+mn-ea"/>
                <a:sym typeface="+mn-lt"/>
              </a:rPr>
              <a:t>web</a:t>
            </a:r>
            <a:r>
              <a:rPr lang="zh-CN" altLang="en-US" sz="1600" kern="0" dirty="0">
                <a:solidFill>
                  <a:schemeClr val="tx1">
                    <a:lumMod val="65000"/>
                    <a:lumOff val="35000"/>
                  </a:schemeClr>
                </a:solidFill>
                <a:effectLst/>
                <a:latin typeface="+mj-ea"/>
                <a:ea typeface="+mj-ea"/>
                <a:cs typeface="+mn-ea"/>
                <a:sym typeface="+mn-lt"/>
              </a:rPr>
              <a:t>程序的不同</a:t>
            </a: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0"/>
            </p:custDataLst>
          </p:nvPr>
        </p:nvSpPr>
        <p:spPr>
          <a:xfrm rot="10594">
            <a:off x="9158732" y="3683332"/>
            <a:ext cx="2299439" cy="1102353"/>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04</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4" name="文本框 3"/>
          <p:cNvSpPr txBox="1"/>
          <p:nvPr/>
        </p:nvSpPr>
        <p:spPr>
          <a:xfrm>
            <a:off x="855345" y="4147185"/>
            <a:ext cx="894080" cy="521970"/>
          </a:xfrm>
          <a:prstGeom prst="rect">
            <a:avLst/>
          </a:prstGeom>
          <a:noFill/>
        </p:spPr>
        <p:txBody>
          <a:bodyPr wrap="none" rtlCol="0">
            <a:spAutoFit/>
          </a:bodyPr>
          <a:p>
            <a:pPr algn="l"/>
            <a:r>
              <a:rPr lang="zh-CN" altLang="en-US" sz="2800" kern="0">
                <a:solidFill>
                  <a:prstClr val="white"/>
                </a:solidFill>
                <a:latin typeface="Century Gothic" panose="020B0502020202020204" pitchFamily="34" charset="0"/>
                <a:cs typeface="+mn-ea"/>
                <a:sym typeface="+mn-lt"/>
              </a:rPr>
              <a:t>目标</a:t>
            </a:r>
            <a:endParaRPr lang="zh-CN" altLang="en-US" sz="2800" kern="0">
              <a:solidFill>
                <a:prstClr val="white"/>
              </a:solidFill>
              <a:latin typeface="Century Gothic" panose="020B0502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为什么要写测试</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编写测试和快速迭代冲突吗</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TDD</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1675468" y="4198390"/>
            <a:ext cx="6096000" cy="646331"/>
          </a:xfrm>
          <a:prstGeom prst="rect">
            <a:avLst/>
          </a:prstGeom>
        </p:spPr>
        <p:txBody>
          <a:bodyPr>
            <a:spAutoFit/>
          </a:bodyPr>
          <a:lstStyle/>
          <a:p>
            <a:r>
              <a:rPr lang="en-US" altLang="zh-CN" sz="3600" dirty="0" smtClean="0">
                <a:solidFill>
                  <a:srgbClr val="009999"/>
                </a:solidFill>
                <a:latin typeface="Noto Sans S Chinese Regular" panose="020B0500000000000000" pitchFamily="34" charset="-122"/>
                <a:ea typeface="Noto Sans S Chinese Regular" panose="020B0500000000000000" pitchFamily="34" charset="-122"/>
                <a:cs typeface="+mn-ea"/>
                <a:sym typeface="+mn-lt"/>
              </a:rPr>
              <a:t>THANK YOU</a:t>
            </a:r>
            <a:endParaRPr lang="zh-CN" altLang="en-US" sz="3600"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974755" y="2496261"/>
            <a:ext cx="4698722"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8800" b="0" dirty="0">
                <a:solidFill>
                  <a:srgbClr val="009999"/>
                </a:solidFill>
                <a:effectLst/>
                <a:latin typeface="Noto Sans S Chinese Medium" panose="020B0600000000000000" pitchFamily="34" charset="-122"/>
                <a:ea typeface="Noto Sans S Chinese Medium" panose="020B0600000000000000" pitchFamily="34" charset="-122"/>
                <a:sym typeface="+mn-lt"/>
              </a:rPr>
              <a:t>谢谢观看</a:t>
            </a:r>
            <a:endParaRPr lang="zh-CN" altLang="en-US" sz="9600" dirty="0">
              <a:solidFill>
                <a:srgbClr val="009999"/>
              </a:solidFill>
              <a:latin typeface="Noto Sans S Chinese Medium" panose="020B0600000000000000" pitchFamily="34" charset="-122"/>
              <a:ea typeface="Noto Sans S Chinese Medium" panose="020B0600000000000000" pitchFamily="3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对前端开发的影响</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22070" y="1640840"/>
            <a:ext cx="6981825" cy="645160"/>
          </a:xfrm>
          <a:prstGeom prst="rect">
            <a:avLst/>
          </a:prstGeom>
          <a:noFill/>
        </p:spPr>
        <p:txBody>
          <a:bodyPr wrap="none" rtlCol="0">
            <a:spAutoFit/>
          </a:bodyPr>
          <a:p>
            <a:r>
              <a:rPr lang="en-US" altLang="zh-CN"/>
              <a:t>1. </a:t>
            </a:r>
            <a:r>
              <a:rPr lang="zh-CN" altLang="en-US"/>
              <a:t>基础设施， </a:t>
            </a:r>
            <a:r>
              <a:rPr lang="en-US" altLang="zh-CN"/>
              <a:t>npm</a:t>
            </a:r>
            <a:r>
              <a:rPr lang="zh-CN" altLang="en-US"/>
              <a:t>，</a:t>
            </a:r>
            <a:r>
              <a:rPr lang="en-US" altLang="zh-CN"/>
              <a:t>Webpack</a:t>
            </a:r>
            <a:r>
              <a:rPr lang="zh-CN" altLang="en-US"/>
              <a:t>等工具已经成了前端开发的基础工具。</a:t>
            </a:r>
            <a:endParaRPr lang="zh-CN" altLang="en-US"/>
          </a:p>
          <a:p>
            <a:r>
              <a:rPr lang="en-US" altLang="zh-CN"/>
              <a:t>2. </a:t>
            </a:r>
            <a:r>
              <a:rPr lang="zh-CN" altLang="en-US"/>
              <a:t>开源社区， </a:t>
            </a:r>
            <a:r>
              <a:rPr lang="en-US" altLang="zh-CN"/>
              <a:t>npm</a:t>
            </a:r>
            <a:r>
              <a:rPr lang="zh-CN" altLang="en-US"/>
              <a:t>社区</a:t>
            </a:r>
            <a:r>
              <a:rPr lang="zh-CN" altLang="en-US"/>
              <a:t>成了前端开发者取之不尽的宝库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安装</a:t>
            </a:r>
            <a:endParaRPr lang="zh-CN" altLang="en-US"/>
          </a:p>
        </p:txBody>
      </p:sp>
      <p:sp>
        <p:nvSpPr>
          <p:cNvPr id="3" name="文本占位符 2"/>
          <p:cNvSpPr>
            <a:spLocks noGrp="1"/>
          </p:cNvSpPr>
          <p:nvPr>
            <p:ph type="body" sz="quarter" idx="13"/>
          </p:nvPr>
        </p:nvSpPr>
        <p:spPr>
          <a:xfrm>
            <a:off x="1278508" y="778393"/>
            <a:ext cx="8383148" cy="284480"/>
          </a:xfrm>
        </p:spPr>
        <p:txBody>
          <a:bodyPr/>
          <a:p>
            <a:r>
              <a:rPr lang="zh-CN" altLang="en-US"/>
              <a:t>唯一指定官网 ：</a:t>
            </a:r>
            <a:r>
              <a:rPr lang="zh-CN" altLang="en-US">
                <a:gradFill>
                  <a:gsLst>
                    <a:gs pos="0">
                      <a:srgbClr val="007BD3"/>
                    </a:gs>
                    <a:gs pos="100000">
                      <a:srgbClr val="034373"/>
                    </a:gs>
                  </a:gsLst>
                  <a:lin scaled="0"/>
                </a:gradFill>
              </a:rPr>
              <a:t> https://nodejs.org/</a:t>
            </a:r>
            <a:r>
              <a:rPr lang="en-US" altLang="zh-CN">
                <a:gradFill>
                  <a:gsLst>
                    <a:gs pos="0">
                      <a:srgbClr val="007BD3"/>
                    </a:gs>
                    <a:gs pos="100000">
                      <a:srgbClr val="034373"/>
                    </a:gs>
                  </a:gsLst>
                  <a:lin scaled="0"/>
                </a:gradFill>
              </a:rPr>
              <a:t>zh-cn</a:t>
            </a:r>
            <a:r>
              <a:rPr lang="zh-CN" altLang="en-US">
                <a:gradFill>
                  <a:gsLst>
                    <a:gs pos="0">
                      <a:srgbClr val="007BD3"/>
                    </a:gs>
                    <a:gs pos="100000">
                      <a:srgbClr val="034373"/>
                    </a:gs>
                  </a:gsLst>
                  <a:lin scaled="0"/>
                </a:gradFill>
              </a:rPr>
              <a:t>/</a:t>
            </a:r>
            <a:endParaRPr lang="zh-CN" altLang="en-US">
              <a:gradFill>
                <a:gsLst>
                  <a:gs pos="0">
                    <a:srgbClr val="007BD3"/>
                  </a:gs>
                  <a:gs pos="100000">
                    <a:srgbClr val="034373"/>
                  </a:gs>
                </a:gsLst>
                <a:lin scaled="0"/>
              </a:gradFill>
            </a:endParaRPr>
          </a:p>
        </p:txBody>
      </p:sp>
      <p:pic>
        <p:nvPicPr>
          <p:cNvPr id="4" name="图片 3"/>
          <p:cNvPicPr>
            <a:picLocks noChangeAspect="1"/>
          </p:cNvPicPr>
          <p:nvPr/>
        </p:nvPicPr>
        <p:blipFill>
          <a:blip r:embed="rId1"/>
          <a:stretch>
            <a:fillRect/>
          </a:stretch>
        </p:blipFill>
        <p:spPr>
          <a:xfrm>
            <a:off x="1544320" y="2315210"/>
            <a:ext cx="4606925" cy="3799840"/>
          </a:xfrm>
          <a:prstGeom prst="rect">
            <a:avLst/>
          </a:prstGeom>
        </p:spPr>
      </p:pic>
      <p:sp>
        <p:nvSpPr>
          <p:cNvPr id="5" name="文本框 4"/>
          <p:cNvSpPr txBox="1"/>
          <p:nvPr/>
        </p:nvSpPr>
        <p:spPr>
          <a:xfrm>
            <a:off x="1149350" y="1765300"/>
            <a:ext cx="6126480" cy="368300"/>
          </a:xfrm>
          <a:prstGeom prst="rect">
            <a:avLst/>
          </a:prstGeom>
          <a:noFill/>
        </p:spPr>
        <p:txBody>
          <a:bodyPr wrap="none" rtlCol="0">
            <a:spAutoFit/>
          </a:bodyPr>
          <a:p>
            <a:r>
              <a:rPr lang="zh-CN" altLang="en-US"/>
              <a:t>点击下载之后，网站会自动下载对应当前操作系统的安装包</a:t>
            </a:r>
            <a:endParaRPr lang="zh-CN" altLang="en-US"/>
          </a:p>
        </p:txBody>
      </p:sp>
      <p:sp>
        <p:nvSpPr>
          <p:cNvPr id="6" name="文本框 5"/>
          <p:cNvSpPr txBox="1"/>
          <p:nvPr/>
        </p:nvSpPr>
        <p:spPr>
          <a:xfrm>
            <a:off x="7801610" y="1765300"/>
            <a:ext cx="3840480" cy="368300"/>
          </a:xfrm>
          <a:prstGeom prst="rect">
            <a:avLst/>
          </a:prstGeom>
          <a:noFill/>
        </p:spPr>
        <p:txBody>
          <a:bodyPr wrap="none" rtlCol="0">
            <a:spAutoFit/>
          </a:bodyPr>
          <a:p>
            <a:r>
              <a:rPr lang="zh-CN" altLang="en-US"/>
              <a:t>长期支持版和体验版的区别是什么？</a:t>
            </a:r>
            <a:endParaRPr lang="zh-CN" altLang="en-US"/>
          </a:p>
        </p:txBody>
      </p:sp>
      <p:sp>
        <p:nvSpPr>
          <p:cNvPr id="7" name="文本框 6"/>
          <p:cNvSpPr txBox="1"/>
          <p:nvPr/>
        </p:nvSpPr>
        <p:spPr>
          <a:xfrm>
            <a:off x="7802245" y="2314575"/>
            <a:ext cx="4060190" cy="922020"/>
          </a:xfrm>
          <a:prstGeom prst="rect">
            <a:avLst/>
          </a:prstGeom>
          <a:noFill/>
        </p:spPr>
        <p:txBody>
          <a:bodyPr wrap="square" rtlCol="0">
            <a:spAutoFit/>
          </a:bodyPr>
          <a:p>
            <a:r>
              <a:rPr lang="zh-CN" altLang="en-US"/>
              <a:t>可以类比成稳定版和尝鲜版，后者会包含更多新功能，但对于入门者来说，左侧的长期支持版就够了</a:t>
            </a:r>
            <a:endParaRPr lang="zh-CN" altLang="en-US"/>
          </a:p>
        </p:txBody>
      </p:sp>
      <p:sp>
        <p:nvSpPr>
          <p:cNvPr id="8" name="文本框 7"/>
          <p:cNvSpPr txBox="1"/>
          <p:nvPr/>
        </p:nvSpPr>
        <p:spPr>
          <a:xfrm>
            <a:off x="6940550" y="4521200"/>
            <a:ext cx="4921885" cy="1198880"/>
          </a:xfrm>
          <a:prstGeom prst="rect">
            <a:avLst/>
          </a:prstGeom>
          <a:noFill/>
        </p:spPr>
        <p:txBody>
          <a:bodyPr wrap="none" rtlCol="0">
            <a:spAutoFit/>
          </a:bodyPr>
          <a:p>
            <a:r>
              <a:rPr lang="zh-CN" altLang="en-US"/>
              <a:t>进阶</a:t>
            </a:r>
            <a:br>
              <a:rPr lang="zh-CN" altLang="en-US"/>
            </a:br>
            <a:endParaRPr lang="zh-CN" altLang="en-US"/>
          </a:p>
          <a:p>
            <a:r>
              <a:rPr lang="zh-CN" altLang="en-US"/>
              <a:t>如果你是</a:t>
            </a:r>
            <a:r>
              <a:rPr lang="en-US" altLang="zh-CN"/>
              <a:t>mac</a:t>
            </a:r>
            <a:r>
              <a:rPr lang="zh-CN" altLang="en-US"/>
              <a:t>或者</a:t>
            </a:r>
            <a:r>
              <a:rPr lang="en-US" altLang="zh-CN"/>
              <a:t>Linux</a:t>
            </a:r>
            <a:r>
              <a:rPr lang="zh-CN" altLang="en-US"/>
              <a:t>用户（</a:t>
            </a:r>
            <a:r>
              <a:rPr lang="en-US" altLang="zh-CN"/>
              <a:t>windows</a:t>
            </a:r>
            <a:r>
              <a:rPr lang="zh-CN" altLang="en-US"/>
              <a:t>除外）</a:t>
            </a:r>
            <a:r>
              <a:rPr lang="en-US" altLang="zh-CN"/>
              <a:t>,</a:t>
            </a:r>
            <a:endParaRPr lang="en-US" altLang="zh-CN"/>
          </a:p>
          <a:p>
            <a:r>
              <a:rPr lang="zh-CN" altLang="en-US"/>
              <a:t>可以尝试一个名叫</a:t>
            </a:r>
            <a:r>
              <a:rPr lang="en-US" altLang="zh-CN"/>
              <a:t>nvm</a:t>
            </a:r>
            <a:r>
              <a:rPr lang="zh-CN" altLang="en-US"/>
              <a:t>的工具，这里不做介绍。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检验是否安装成功</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4760" y="1516380"/>
            <a:ext cx="4631055" cy="645160"/>
          </a:xfrm>
          <a:prstGeom prst="rect">
            <a:avLst/>
          </a:prstGeom>
          <a:noFill/>
        </p:spPr>
        <p:txBody>
          <a:bodyPr wrap="square" rtlCol="0">
            <a:spAutoFit/>
          </a:bodyPr>
          <a:p>
            <a:r>
              <a:rPr lang="zh-CN" altLang="en-US"/>
              <a:t>打开你电脑上的命令行工具，输入 </a:t>
            </a:r>
            <a:r>
              <a:rPr lang="en-US" altLang="zh-CN" b="1">
                <a:latin typeface="黑体" panose="02010609060101010101" charset="-122"/>
                <a:ea typeface="黑体" panose="02010609060101010101" charset="-122"/>
              </a:rPr>
              <a:t>node -v</a:t>
            </a:r>
            <a:r>
              <a:rPr lang="en-US" altLang="zh-CN"/>
              <a:t>  ,</a:t>
            </a:r>
            <a:r>
              <a:rPr lang="zh-CN" altLang="en-US"/>
              <a:t>如果结果如下图所示，表示安装成功了。</a:t>
            </a:r>
            <a:r>
              <a:rPr lang="en-US" altLang="zh-CN"/>
              <a:t> </a:t>
            </a:r>
            <a:endParaRPr lang="en-US" altLang="zh-CN"/>
          </a:p>
        </p:txBody>
      </p:sp>
      <p:sp>
        <p:nvSpPr>
          <p:cNvPr id="6" name="文本框 5"/>
          <p:cNvSpPr txBox="1"/>
          <p:nvPr/>
        </p:nvSpPr>
        <p:spPr>
          <a:xfrm>
            <a:off x="1360170" y="2512695"/>
            <a:ext cx="3350895" cy="2030095"/>
          </a:xfrm>
          <a:prstGeom prst="rect">
            <a:avLst/>
          </a:prstGeom>
          <a:noFill/>
        </p:spPr>
        <p:txBody>
          <a:bodyPr wrap="square" rtlCol="0">
            <a:spAutoFit/>
          </a:bodyPr>
          <a:p>
            <a:r>
              <a:rPr lang="en-US" altLang="zh-CN"/>
              <a:t>windows</a:t>
            </a:r>
            <a:r>
              <a:rPr lang="zh-CN" altLang="en-US"/>
              <a:t>： </a:t>
            </a:r>
            <a:r>
              <a:rPr lang="en-US" altLang="zh-CN"/>
              <a:t>CMD</a:t>
            </a:r>
            <a:r>
              <a:rPr lang="zh-CN" altLang="en-US"/>
              <a:t>或者</a:t>
            </a:r>
            <a:r>
              <a:rPr lang="en-US" altLang="zh-CN"/>
              <a:t>Powershell</a:t>
            </a:r>
            <a:br>
              <a:rPr lang="en-US" altLang="zh-CN"/>
            </a:br>
            <a:br>
              <a:rPr lang="en-US" altLang="zh-CN"/>
            </a:br>
            <a:r>
              <a:rPr lang="en-US" altLang="zh-CN"/>
              <a:t>Linux</a:t>
            </a:r>
            <a:r>
              <a:rPr lang="zh-CN" altLang="en-US"/>
              <a:t>： </a:t>
            </a:r>
            <a:r>
              <a:rPr lang="en-US" altLang="zh-CN"/>
              <a:t>shell/bash</a:t>
            </a:r>
            <a:br>
              <a:rPr lang="en-US" altLang="zh-CN"/>
            </a:br>
            <a:endParaRPr lang="en-US" altLang="zh-CN"/>
          </a:p>
          <a:p>
            <a:r>
              <a:rPr lang="zh-CN" altLang="en-US"/>
              <a:t>他们的功能都是一样的，下面统称这些为控制台。在控制台输入的文字称为控制台命令。</a:t>
            </a:r>
            <a:endParaRPr lang="zh-CN" altLang="en-US"/>
          </a:p>
        </p:txBody>
      </p:sp>
      <p:pic>
        <p:nvPicPr>
          <p:cNvPr id="7" name="图片 6"/>
          <p:cNvPicPr>
            <a:picLocks noChangeAspect="1"/>
          </p:cNvPicPr>
          <p:nvPr/>
        </p:nvPicPr>
        <p:blipFill>
          <a:blip r:embed="rId1"/>
          <a:stretch>
            <a:fillRect/>
          </a:stretch>
        </p:blipFill>
        <p:spPr>
          <a:xfrm>
            <a:off x="6018530" y="2512695"/>
            <a:ext cx="2800350"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运行代码</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139190" y="1174115"/>
            <a:ext cx="4474210" cy="645160"/>
          </a:xfrm>
          <a:prstGeom prst="rect">
            <a:avLst/>
          </a:prstGeom>
          <a:noFill/>
        </p:spPr>
        <p:txBody>
          <a:bodyPr wrap="none" rtlCol="0">
            <a:spAutoFit/>
          </a:bodyPr>
          <a:p>
            <a:r>
              <a:rPr lang="zh-CN" altLang="en-US"/>
              <a:t>打开</a:t>
            </a:r>
            <a:r>
              <a:rPr lang="en-US" altLang="zh-CN"/>
              <a:t>chrome</a:t>
            </a:r>
            <a:r>
              <a:rPr lang="zh-CN" altLang="en-US"/>
              <a:t>浏览器，按下</a:t>
            </a:r>
            <a:r>
              <a:rPr lang="en-US" altLang="zh-CN"/>
              <a:t>F12 </a:t>
            </a:r>
            <a:r>
              <a:rPr lang="zh-CN" altLang="en-US"/>
              <a:t>打开控制台，</a:t>
            </a:r>
            <a:br>
              <a:rPr lang="zh-CN" altLang="en-US"/>
            </a:br>
            <a:r>
              <a:rPr lang="zh-CN" altLang="en-US"/>
              <a:t>在其中输入代码</a:t>
            </a:r>
            <a:endParaRPr lang="zh-CN" altLang="en-US"/>
          </a:p>
        </p:txBody>
      </p:sp>
      <p:graphicFrame>
        <p:nvGraphicFramePr>
          <p:cNvPr id="5" name="对象 4"/>
          <p:cNvGraphicFramePr/>
          <p:nvPr/>
        </p:nvGraphicFramePr>
        <p:xfrm>
          <a:off x="880110" y="1819275"/>
          <a:ext cx="4623435" cy="3864610"/>
        </p:xfrm>
        <a:graphic>
          <a:graphicData uri="http://schemas.openxmlformats.org/presentationml/2006/ole">
            <mc:AlternateContent xmlns:mc="http://schemas.openxmlformats.org/markup-compatibility/2006">
              <mc:Choice xmlns:v="urn:schemas-microsoft-com:vml" Requires="v">
                <p:oleObj spid="_x0000_s6" name="" r:id="rId1" imgW="6362700" imgH="4838700" progId="Paint.Picture">
                  <p:embed/>
                </p:oleObj>
              </mc:Choice>
              <mc:Fallback>
                <p:oleObj name="" r:id="rId1" imgW="6362700" imgH="4838700" progId="Paint.Picture">
                  <p:embed/>
                  <p:pic>
                    <p:nvPicPr>
                      <p:cNvPr id="0" name="图片 5"/>
                      <p:cNvPicPr/>
                      <p:nvPr/>
                    </p:nvPicPr>
                    <p:blipFill>
                      <a:blip r:embed="rId2"/>
                      <a:stretch>
                        <a:fillRect/>
                      </a:stretch>
                    </p:blipFill>
                    <p:spPr>
                      <a:xfrm>
                        <a:off x="880110" y="1819275"/>
                        <a:ext cx="4623435" cy="3864610"/>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7014210" y="1819275"/>
            <a:ext cx="4591050" cy="3848100"/>
          </a:xfrm>
          <a:prstGeom prst="rect">
            <a:avLst/>
          </a:prstGeom>
        </p:spPr>
      </p:pic>
      <p:sp>
        <p:nvSpPr>
          <p:cNvPr id="8" name="文本框 7"/>
          <p:cNvSpPr txBox="1"/>
          <p:nvPr/>
        </p:nvSpPr>
        <p:spPr>
          <a:xfrm>
            <a:off x="7197090" y="1174115"/>
            <a:ext cx="3853180" cy="368300"/>
          </a:xfrm>
          <a:prstGeom prst="rect">
            <a:avLst/>
          </a:prstGeom>
          <a:noFill/>
        </p:spPr>
        <p:txBody>
          <a:bodyPr wrap="none" rtlCol="0">
            <a:spAutoFit/>
          </a:bodyPr>
          <a:p>
            <a:r>
              <a:rPr lang="zh-CN" altLang="en-US"/>
              <a:t>在控制台中输入</a:t>
            </a:r>
            <a:r>
              <a:rPr lang="en-US" altLang="zh-CN"/>
              <a:t>node</a:t>
            </a:r>
            <a:r>
              <a:rPr lang="zh-CN" altLang="en-US"/>
              <a:t>，进入交互模式</a:t>
            </a:r>
            <a:endParaRPr lang="zh-CN" altLang="en-US"/>
          </a:p>
        </p:txBody>
      </p:sp>
      <p:sp>
        <p:nvSpPr>
          <p:cNvPr id="9" name="文本框 8"/>
          <p:cNvSpPr txBox="1"/>
          <p:nvPr/>
        </p:nvSpPr>
        <p:spPr>
          <a:xfrm>
            <a:off x="880110" y="6059170"/>
            <a:ext cx="10107930" cy="645160"/>
          </a:xfrm>
          <a:prstGeom prst="rect">
            <a:avLst/>
          </a:prstGeom>
          <a:noFill/>
        </p:spPr>
        <p:txBody>
          <a:bodyPr wrap="square" rtlCol="0">
            <a:spAutoFit/>
          </a:bodyPr>
          <a:p>
            <a:r>
              <a:rPr lang="en-US" altLang="zh-CN"/>
              <a:t>undefined</a:t>
            </a:r>
            <a:r>
              <a:rPr lang="zh-CN" altLang="en-US"/>
              <a:t>是什么？ 它不是一个真实的打印值，而是运行环境的一个提示。</a:t>
            </a:r>
            <a:br>
              <a:rPr lang="zh-CN" altLang="en-US"/>
            </a:br>
            <a:r>
              <a:rPr lang="zh-CN" altLang="en-US"/>
              <a:t>表示当前代码的返回值，由于</a:t>
            </a:r>
            <a:r>
              <a:rPr lang="en-US" altLang="zh-CN"/>
              <a:t>console.log</a:t>
            </a:r>
            <a:r>
              <a:rPr lang="zh-CN" altLang="en-US"/>
              <a:t>函数没有返回值，因此默认显示为</a:t>
            </a:r>
            <a:r>
              <a:rPr lang="en-US" altLang="zh-CN"/>
              <a:t>undefined</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运行代码文件</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45235" y="1938020"/>
            <a:ext cx="7040880" cy="368300"/>
          </a:xfrm>
          <a:prstGeom prst="rect">
            <a:avLst/>
          </a:prstGeom>
          <a:noFill/>
        </p:spPr>
        <p:txBody>
          <a:bodyPr wrap="none" rtlCol="0">
            <a:spAutoFit/>
          </a:bodyPr>
          <a:p>
            <a:r>
              <a:rPr lang="zh-CN" altLang="en-US"/>
              <a:t>控制台只能运行简单的代码文件，对于复杂的功能还是要使用文件。</a:t>
            </a:r>
            <a:endParaRPr lang="zh-CN" altLang="en-US"/>
          </a:p>
        </p:txBody>
      </p:sp>
      <p:sp>
        <p:nvSpPr>
          <p:cNvPr id="5" name="文本框 4"/>
          <p:cNvSpPr txBox="1"/>
          <p:nvPr/>
        </p:nvSpPr>
        <p:spPr>
          <a:xfrm>
            <a:off x="1370965" y="2506345"/>
            <a:ext cx="8747760" cy="368300"/>
          </a:xfrm>
          <a:prstGeom prst="rect">
            <a:avLst/>
          </a:prstGeom>
          <a:noFill/>
        </p:spPr>
        <p:txBody>
          <a:bodyPr wrap="none" rtlCol="0">
            <a:spAutoFit/>
          </a:bodyPr>
          <a:p>
            <a:r>
              <a:rPr lang="en-US" altLang="zh-CN"/>
              <a:t>Node</a:t>
            </a:r>
            <a:r>
              <a:rPr lang="zh-CN" altLang="en-US"/>
              <a:t>代码文件的标准格式是</a:t>
            </a:r>
            <a:r>
              <a:rPr lang="en-US" altLang="zh-CN"/>
              <a:t>.js </a:t>
            </a:r>
            <a:r>
              <a:rPr lang="zh-CN" altLang="en-US"/>
              <a:t>，可以在控制台中使用</a:t>
            </a:r>
            <a:r>
              <a:rPr lang="en-US" altLang="zh-CN"/>
              <a:t>node xx.js </a:t>
            </a:r>
            <a:r>
              <a:rPr lang="zh-CN" altLang="en-US"/>
              <a:t>来运行一个代码文件。</a:t>
            </a:r>
            <a:endParaRPr lang="zh-CN" altLang="en-US"/>
          </a:p>
        </p:txBody>
      </p:sp>
      <p:pic>
        <p:nvPicPr>
          <p:cNvPr id="6" name="图片 5"/>
          <p:cNvPicPr>
            <a:picLocks noChangeAspect="1"/>
          </p:cNvPicPr>
          <p:nvPr/>
        </p:nvPicPr>
        <p:blipFill>
          <a:blip r:embed="rId1"/>
          <a:stretch>
            <a:fillRect/>
          </a:stretch>
        </p:blipFill>
        <p:spPr>
          <a:xfrm>
            <a:off x="1245235" y="3653155"/>
            <a:ext cx="4191000" cy="2486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选择一个好用的代码编辑器</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pic>
        <p:nvPicPr>
          <p:cNvPr id="4" name="图片 3"/>
          <p:cNvPicPr>
            <a:picLocks noChangeAspect="1"/>
          </p:cNvPicPr>
          <p:nvPr/>
        </p:nvPicPr>
        <p:blipFill>
          <a:blip r:embed="rId1"/>
          <a:stretch>
            <a:fillRect/>
          </a:stretch>
        </p:blipFill>
        <p:spPr>
          <a:xfrm>
            <a:off x="890270" y="2296160"/>
            <a:ext cx="2438400" cy="2438400"/>
          </a:xfrm>
          <a:prstGeom prst="rect">
            <a:avLst/>
          </a:prstGeom>
        </p:spPr>
      </p:pic>
      <p:pic>
        <p:nvPicPr>
          <p:cNvPr id="5" name="图片 4"/>
          <p:cNvPicPr>
            <a:picLocks noChangeAspect="1"/>
          </p:cNvPicPr>
          <p:nvPr/>
        </p:nvPicPr>
        <p:blipFill>
          <a:blip r:embed="rId2"/>
          <a:stretch>
            <a:fillRect/>
          </a:stretch>
        </p:blipFill>
        <p:spPr>
          <a:xfrm>
            <a:off x="4629150" y="2497455"/>
            <a:ext cx="2933700" cy="2189480"/>
          </a:xfrm>
          <a:prstGeom prst="rect">
            <a:avLst/>
          </a:prstGeom>
        </p:spPr>
      </p:pic>
      <p:pic>
        <p:nvPicPr>
          <p:cNvPr id="6" name="图片 5"/>
          <p:cNvPicPr>
            <a:picLocks noChangeAspect="1"/>
          </p:cNvPicPr>
          <p:nvPr/>
        </p:nvPicPr>
        <p:blipFill>
          <a:blip r:embed="rId3"/>
          <a:stretch>
            <a:fillRect/>
          </a:stretch>
        </p:blipFill>
        <p:spPr>
          <a:xfrm>
            <a:off x="8873490" y="2343785"/>
            <a:ext cx="2457450" cy="2343150"/>
          </a:xfrm>
          <a:prstGeom prst="rect">
            <a:avLst/>
          </a:prstGeom>
        </p:spPr>
      </p:pic>
      <p:sp>
        <p:nvSpPr>
          <p:cNvPr id="7" name="椭圆 6"/>
          <p:cNvSpPr/>
          <p:nvPr/>
        </p:nvSpPr>
        <p:spPr>
          <a:xfrm>
            <a:off x="4808855" y="5243830"/>
            <a:ext cx="2971800" cy="1179195"/>
          </a:xfrm>
          <a:prstGeom prst="ellipse">
            <a:avLst/>
          </a:prstGeom>
          <a:noFill/>
          <a:ln w="12700">
            <a:solidFill>
              <a:srgbClr val="009999"/>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FFFFF"/>
              </a:solidFill>
              <a:cs typeface="+mn-ea"/>
              <a:sym typeface="+mn-lt"/>
            </a:endParaRPr>
          </a:p>
        </p:txBody>
      </p:sp>
      <p:sp>
        <p:nvSpPr>
          <p:cNvPr id="8" name="文本框 7"/>
          <p:cNvSpPr txBox="1"/>
          <p:nvPr/>
        </p:nvSpPr>
        <p:spPr>
          <a:xfrm>
            <a:off x="5093970" y="5648960"/>
            <a:ext cx="2468880" cy="368300"/>
          </a:xfrm>
          <a:prstGeom prst="rect">
            <a:avLst/>
          </a:prstGeom>
          <a:noFill/>
        </p:spPr>
        <p:txBody>
          <a:bodyPr wrap="none" rtlCol="0">
            <a:spAutoFit/>
          </a:bodyPr>
          <a:p>
            <a:r>
              <a:rPr lang="zh-CN" altLang="en-US"/>
              <a:t>推荐，因为免费又好用</a:t>
            </a:r>
            <a:endParaRPr lang="zh-CN" altLang="en-US"/>
          </a:p>
        </p:txBody>
      </p:sp>
      <p:sp>
        <p:nvSpPr>
          <p:cNvPr id="45" name="弧形 44"/>
          <p:cNvSpPr/>
          <p:nvPr/>
        </p:nvSpPr>
        <p:spPr>
          <a:xfrm flipH="1">
            <a:off x="5172291" y="4499567"/>
            <a:ext cx="971104" cy="971104"/>
          </a:xfrm>
          <a:prstGeom prst="arc">
            <a:avLst>
              <a:gd name="adj1" fmla="val 19565570"/>
              <a:gd name="adj2" fmla="val 2949118"/>
            </a:avLst>
          </a:prstGeom>
          <a:ln w="19050">
            <a:solidFill>
              <a:srgbClr val="009999"/>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350">
              <a:solidFill>
                <a:srgbClr val="000000"/>
              </a:solidFill>
              <a:cs typeface="+mn-ea"/>
              <a:sym typeface="+mn-lt"/>
            </a:endParaRPr>
          </a:p>
        </p:txBody>
      </p:sp>
      <p:sp>
        <p:nvSpPr>
          <p:cNvPr id="9" name="文本框 8"/>
          <p:cNvSpPr txBox="1"/>
          <p:nvPr/>
        </p:nvSpPr>
        <p:spPr>
          <a:xfrm>
            <a:off x="890270" y="1439545"/>
            <a:ext cx="3154680" cy="368300"/>
          </a:xfrm>
          <a:prstGeom prst="rect">
            <a:avLst/>
          </a:prstGeom>
          <a:noFill/>
        </p:spPr>
        <p:txBody>
          <a:bodyPr wrap="none" rtlCol="0">
            <a:spAutoFit/>
          </a:bodyPr>
          <a:p>
            <a:r>
              <a:rPr lang="zh-CN" altLang="en-US"/>
              <a:t>下面的工具都可以用来写代码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学习资源推荐</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16990" y="1664335"/>
            <a:ext cx="8069580" cy="1476375"/>
          </a:xfrm>
          <a:prstGeom prst="rect">
            <a:avLst/>
          </a:prstGeom>
          <a:noFill/>
        </p:spPr>
        <p:txBody>
          <a:bodyPr wrap="none" rtlCol="0">
            <a:spAutoFit/>
          </a:bodyPr>
          <a:p>
            <a:pPr algn="l"/>
            <a:r>
              <a:rPr lang="zh-CN" altLang="en-US"/>
              <a:t>https://nodejs.org/en/docs/  </a:t>
            </a:r>
            <a:r>
              <a:rPr lang="en-US" altLang="zh-CN"/>
              <a:t>Node.js</a:t>
            </a:r>
            <a:r>
              <a:rPr lang="zh-CN" altLang="en-US"/>
              <a:t>主站点</a:t>
            </a:r>
            <a:endParaRPr lang="zh-CN" altLang="en-US"/>
          </a:p>
          <a:p>
            <a:pPr algn="l"/>
            <a:endParaRPr lang="zh-CN" altLang="en-US"/>
          </a:p>
          <a:p>
            <a:pPr algn="l"/>
            <a:r>
              <a:rPr lang="zh-CN" altLang="en-US"/>
              <a:t>https://es6.ruanyifeng.com/ </a:t>
            </a:r>
            <a:r>
              <a:rPr lang="en-US" altLang="zh-CN"/>
              <a:t>ES6</a:t>
            </a:r>
            <a:r>
              <a:rPr lang="zh-CN" altLang="en-US"/>
              <a:t>语法指南</a:t>
            </a:r>
            <a:endParaRPr lang="zh-CN" altLang="en-US"/>
          </a:p>
          <a:p>
            <a:pPr algn="l"/>
            <a:endParaRPr lang="zh-CN" altLang="en-US"/>
          </a:p>
          <a:p>
            <a:pPr algn="l"/>
            <a:r>
              <a:rPr lang="zh-CN" altLang="en-US"/>
              <a:t>https://developer.mozilla.org/en-US/docs/Web/JavaScript  </a:t>
            </a:r>
            <a:r>
              <a:rPr lang="en-US" altLang="zh-CN"/>
              <a:t>MDN</a:t>
            </a:r>
            <a:r>
              <a:rPr lang="zh-CN" altLang="en-US"/>
              <a:t>的</a:t>
            </a:r>
            <a:r>
              <a:rPr lang="en-US" altLang="zh-CN"/>
              <a:t>Javascript</a:t>
            </a:r>
            <a:r>
              <a:rPr lang="zh-CN" altLang="en-US"/>
              <a:t>语法指南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02</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2658735"/>
            <a:ext cx="5361305" cy="922020"/>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5400" dirty="0" smtClean="0">
                <a:solidFill>
                  <a:srgbClr val="009999"/>
                </a:solidFill>
                <a:latin typeface="Noto Sans S Chinese Medium" panose="020B0600000000000000" pitchFamily="34" charset="-122"/>
                <a:ea typeface="Noto Sans S Chinese Medium" panose="020B0600000000000000" pitchFamily="34" charset="-122"/>
              </a:rPr>
              <a:t>使用</a:t>
            </a:r>
            <a:r>
              <a:rPr lang="en-US" altLang="zh-CN" sz="5400" dirty="0" smtClean="0">
                <a:solidFill>
                  <a:srgbClr val="009999"/>
                </a:solidFill>
                <a:latin typeface="Noto Sans S Chinese Medium" panose="020B0600000000000000" pitchFamily="34" charset="-122"/>
                <a:ea typeface="Noto Sans S Chinese Medium" panose="020B0600000000000000" pitchFamily="34" charset="-122"/>
              </a:rPr>
              <a:t>Node.js</a:t>
            </a:r>
            <a:r>
              <a:rPr lang="zh-CN" altLang="en-US" sz="5400" dirty="0" smtClean="0">
                <a:solidFill>
                  <a:srgbClr val="009999"/>
                </a:solidFill>
                <a:latin typeface="Noto Sans S Chinese Medium" panose="020B0600000000000000" pitchFamily="34" charset="-122"/>
                <a:ea typeface="Noto Sans S Chinese Medium" panose="020B0600000000000000" pitchFamily="34" charset="-122"/>
              </a:rPr>
              <a:t>编程</a:t>
            </a:r>
            <a:endParaRPr lang="zh-CN" altLang="en-US" sz="5400" dirty="0" smtClean="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40220" y="3580765"/>
            <a:ext cx="4581525" cy="58356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Code with</a:t>
            </a:r>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 Node.js</a:t>
            </a:r>
            <a:endParaRPr lang="zh-CN" altLang="en-US" sz="3200" dirty="0" smtClean="0">
              <a:solidFill>
                <a:srgbClr val="009999"/>
              </a:solidFill>
              <a:latin typeface="Noto Sans S Chinese Regular" panose="020B0500000000000000" pitchFamily="34" charset="-122"/>
              <a:ea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bldLvl="0" animBg="1"/>
      <p:bldP spid="23" grpId="0" bldLvl="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声明</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82065" y="1786255"/>
            <a:ext cx="9419590" cy="645160"/>
          </a:xfrm>
          <a:prstGeom prst="rect">
            <a:avLst/>
          </a:prstGeom>
          <a:noFill/>
        </p:spPr>
        <p:txBody>
          <a:bodyPr wrap="square" rtlCol="0">
            <a:spAutoFit/>
          </a:bodyPr>
          <a:p>
            <a:r>
              <a:rPr lang="zh-CN" altLang="en-US"/>
              <a:t>本演示文稿仅作教学演示所用，只包含了基础的内容，任何人都可以自由对其内容和格式进行修改以适应具体讲解需要。</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p:cNvSpPr>
            <a:spLocks noGrp="1"/>
          </p:cNvSpPr>
          <p:nvPr>
            <p:ph type="title"/>
          </p:nvPr>
        </p:nvSpPr>
        <p:spPr>
          <a:xfrm>
            <a:off x="1253108" y="300544"/>
            <a:ext cx="10515600" cy="534035"/>
          </a:xfrm>
        </p:spPr>
        <p:txBody>
          <a:bodyPr/>
          <a:lstStyle/>
          <a:p>
            <a:r>
              <a:rPr lang="zh-CN" altLang="en-US" dirty="0">
                <a:latin typeface="Noto Sans S Chinese Medium" panose="020B0600000000000000" pitchFamily="34" charset="-122"/>
                <a:ea typeface="Noto Sans S Chinese Medium" panose="020B0600000000000000" pitchFamily="34" charset="-122"/>
              </a:rPr>
              <a:t>章节规划</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6"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5F5F5F"/>
                </a:solidFill>
                <a:latin typeface="Noto Sans S Chinese Regular" panose="020B0500000000000000" pitchFamily="34" charset="-122"/>
                <a:ea typeface="Noto Sans S Chinese Regular" panose="020B0500000000000000" pitchFamily="34" charset="-122"/>
              </a:rPr>
              <a:t>WORK PLANNING</a:t>
            </a:r>
            <a:endParaRPr lang="zh-CN" altLang="en-US" sz="1600" dirty="0">
              <a:solidFill>
                <a:srgbClr val="5F5F5F"/>
              </a:solidFill>
              <a:latin typeface="Noto Sans S Chinese Regular" panose="020B0500000000000000" pitchFamily="34" charset="-122"/>
              <a:ea typeface="Noto Sans S Chinese Regular" panose="020B0500000000000000" pitchFamily="34" charset="-122"/>
            </a:endParaRPr>
          </a:p>
        </p:txBody>
      </p:sp>
      <p:sp>
        <p:nvSpPr>
          <p:cNvPr id="26" name="矩形 25"/>
          <p:cNvSpPr/>
          <p:nvPr/>
        </p:nvSpPr>
        <p:spPr>
          <a:xfrm>
            <a:off x="2" y="3815229"/>
            <a:ext cx="12194117" cy="871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3124" tIns="61563" rIns="123124" bIns="61563" rtlCol="0" anchor="ctr"/>
          <a:lstStyle/>
          <a:p>
            <a:pPr algn="ctr" fontAlgn="base">
              <a:spcBef>
                <a:spcPct val="0"/>
              </a:spcBef>
              <a:spcAft>
                <a:spcPct val="0"/>
              </a:spcAft>
            </a:pPr>
            <a:endParaRPr lang="zh-CN" altLang="en-US" sz="2400">
              <a:solidFill>
                <a:prstClr val="white"/>
              </a:solidFill>
              <a:latin typeface="微软雅黑" panose="020B0503020204020204" pitchFamily="34" charset="-122"/>
            </a:endParaRPr>
          </a:p>
        </p:txBody>
      </p:sp>
      <p:grpSp>
        <p:nvGrpSpPr>
          <p:cNvPr id="27" name="组合 26"/>
          <p:cNvGrpSpPr/>
          <p:nvPr/>
        </p:nvGrpSpPr>
        <p:grpSpPr>
          <a:xfrm>
            <a:off x="1307268" y="3242765"/>
            <a:ext cx="1159947" cy="1159761"/>
            <a:chOff x="1466675" y="3784103"/>
            <a:chExt cx="1301392" cy="1301862"/>
          </a:xfrm>
        </p:grpSpPr>
        <p:grpSp>
          <p:nvGrpSpPr>
            <p:cNvPr id="28" name="组合 27"/>
            <p:cNvGrpSpPr/>
            <p:nvPr/>
          </p:nvGrpSpPr>
          <p:grpSpPr>
            <a:xfrm>
              <a:off x="1466675" y="3784103"/>
              <a:ext cx="1301392" cy="1301862"/>
              <a:chOff x="4345444" y="2542859"/>
              <a:chExt cx="1810550" cy="1811205"/>
            </a:xfrm>
          </p:grpSpPr>
          <p:grpSp>
            <p:nvGrpSpPr>
              <p:cNvPr id="30" name="组合 2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2" name="同心圆 3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33" name="椭圆 3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31" name="椭圆 30"/>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29" name="TextBox 97"/>
            <p:cNvSpPr txBox="1"/>
            <p:nvPr/>
          </p:nvSpPr>
          <p:spPr>
            <a:xfrm>
              <a:off x="1868487" y="4187550"/>
              <a:ext cx="496565" cy="528901"/>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2</a:t>
              </a:r>
              <a:endParaRPr lang="en-US" altLang="zh-CN" sz="1865" dirty="0">
                <a:solidFill>
                  <a:prstClr val="white"/>
                </a:solidFill>
                <a:latin typeface="微软雅黑" panose="020B0503020204020204" pitchFamily="34" charset="-122"/>
              </a:endParaRPr>
            </a:p>
          </p:txBody>
        </p:sp>
      </p:grpSp>
      <p:grpSp>
        <p:nvGrpSpPr>
          <p:cNvPr id="34" name="组合 33"/>
          <p:cNvGrpSpPr/>
          <p:nvPr/>
        </p:nvGrpSpPr>
        <p:grpSpPr>
          <a:xfrm>
            <a:off x="2778245" y="3407000"/>
            <a:ext cx="877900" cy="877759"/>
            <a:chOff x="3117025" y="3959191"/>
            <a:chExt cx="984950" cy="985306"/>
          </a:xfrm>
        </p:grpSpPr>
        <p:grpSp>
          <p:nvGrpSpPr>
            <p:cNvPr id="35" name="组合 34"/>
            <p:cNvGrpSpPr/>
            <p:nvPr/>
          </p:nvGrpSpPr>
          <p:grpSpPr>
            <a:xfrm>
              <a:off x="3117025" y="3959191"/>
              <a:ext cx="984950" cy="985306"/>
              <a:chOff x="4345444" y="2542859"/>
              <a:chExt cx="1810550" cy="1811205"/>
            </a:xfrm>
          </p:grpSpPr>
          <p:grpSp>
            <p:nvGrpSpPr>
              <p:cNvPr id="37" name="组合 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9"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40" name="椭圆 3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38" name="椭圆 37"/>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36" name="TextBox 104"/>
            <p:cNvSpPr txBox="1"/>
            <p:nvPr/>
          </p:nvSpPr>
          <p:spPr>
            <a:xfrm>
              <a:off x="3292995" y="4202256"/>
              <a:ext cx="634064" cy="528900"/>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3</a:t>
              </a:r>
              <a:endParaRPr lang="en-US" altLang="zh-CN" sz="1865" dirty="0">
                <a:solidFill>
                  <a:prstClr val="white"/>
                </a:solidFill>
                <a:latin typeface="微软雅黑" panose="020B0503020204020204" pitchFamily="34" charset="-122"/>
              </a:endParaRPr>
            </a:p>
          </p:txBody>
        </p:sp>
      </p:grpSp>
      <p:grpSp>
        <p:nvGrpSpPr>
          <p:cNvPr id="41" name="组合 40"/>
          <p:cNvGrpSpPr/>
          <p:nvPr/>
        </p:nvGrpSpPr>
        <p:grpSpPr>
          <a:xfrm>
            <a:off x="3967175" y="3258011"/>
            <a:ext cx="1175915" cy="1175726"/>
            <a:chOff x="4450933" y="3791953"/>
            <a:chExt cx="1319306" cy="1319782"/>
          </a:xfrm>
        </p:grpSpPr>
        <p:grpSp>
          <p:nvGrpSpPr>
            <p:cNvPr id="42" name="组合 41"/>
            <p:cNvGrpSpPr/>
            <p:nvPr/>
          </p:nvGrpSpPr>
          <p:grpSpPr>
            <a:xfrm>
              <a:off x="4450933" y="3791953"/>
              <a:ext cx="1319306" cy="1319782"/>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45" name="椭圆 44"/>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43" name="TextBox 111"/>
            <p:cNvSpPr txBox="1"/>
            <p:nvPr/>
          </p:nvSpPr>
          <p:spPr>
            <a:xfrm>
              <a:off x="4797887" y="4180431"/>
              <a:ext cx="626228" cy="528900"/>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4</a:t>
              </a:r>
              <a:endParaRPr lang="en-US" altLang="zh-CN" sz="1865" dirty="0">
                <a:solidFill>
                  <a:prstClr val="white"/>
                </a:solidFill>
                <a:latin typeface="微软雅黑" panose="020B0503020204020204" pitchFamily="34" charset="-122"/>
              </a:endParaRPr>
            </a:p>
          </p:txBody>
        </p:sp>
      </p:grpSp>
      <p:grpSp>
        <p:nvGrpSpPr>
          <p:cNvPr id="48" name="组合 47"/>
          <p:cNvGrpSpPr/>
          <p:nvPr/>
        </p:nvGrpSpPr>
        <p:grpSpPr>
          <a:xfrm>
            <a:off x="5454119" y="3392021"/>
            <a:ext cx="907853" cy="907708"/>
            <a:chOff x="6119197" y="3942381"/>
            <a:chExt cx="1018558" cy="1018926"/>
          </a:xfrm>
        </p:grpSpPr>
        <p:grpSp>
          <p:nvGrpSpPr>
            <p:cNvPr id="71" name="组合 70"/>
            <p:cNvGrpSpPr/>
            <p:nvPr/>
          </p:nvGrpSpPr>
          <p:grpSpPr>
            <a:xfrm>
              <a:off x="6119197" y="3942381"/>
              <a:ext cx="1018558" cy="1018926"/>
              <a:chOff x="4345444" y="2542859"/>
              <a:chExt cx="1810550" cy="1811205"/>
            </a:xfrm>
          </p:grpSpPr>
          <p:grpSp>
            <p:nvGrpSpPr>
              <p:cNvPr id="73" name="组合 7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7" name="同心圆 7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78" name="椭圆 7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74" name="椭圆 73"/>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72" name="TextBox 118"/>
            <p:cNvSpPr txBox="1"/>
            <p:nvPr/>
          </p:nvSpPr>
          <p:spPr>
            <a:xfrm>
              <a:off x="6367837" y="4201842"/>
              <a:ext cx="522213" cy="528901"/>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5</a:t>
              </a:r>
              <a:endParaRPr lang="en-US" altLang="zh-CN" sz="1865" dirty="0">
                <a:solidFill>
                  <a:prstClr val="white"/>
                </a:solidFill>
                <a:latin typeface="微软雅黑" panose="020B0503020204020204" pitchFamily="34" charset="-122"/>
              </a:endParaRPr>
            </a:p>
          </p:txBody>
        </p:sp>
      </p:grpSp>
      <p:grpSp>
        <p:nvGrpSpPr>
          <p:cNvPr id="79" name="组合 78"/>
          <p:cNvGrpSpPr/>
          <p:nvPr/>
        </p:nvGrpSpPr>
        <p:grpSpPr>
          <a:xfrm>
            <a:off x="6673006" y="3392023"/>
            <a:ext cx="907855" cy="907708"/>
            <a:chOff x="7486713" y="3942381"/>
            <a:chExt cx="1018558" cy="1018926"/>
          </a:xfrm>
        </p:grpSpPr>
        <p:grpSp>
          <p:nvGrpSpPr>
            <p:cNvPr id="80" name="组合 79"/>
            <p:cNvGrpSpPr/>
            <p:nvPr/>
          </p:nvGrpSpPr>
          <p:grpSpPr>
            <a:xfrm>
              <a:off x="7486713" y="3942381"/>
              <a:ext cx="1018558" cy="1018926"/>
              <a:chOff x="4345444" y="2542859"/>
              <a:chExt cx="1810550" cy="1811205"/>
            </a:xfrm>
          </p:grpSpPr>
          <p:grpSp>
            <p:nvGrpSpPr>
              <p:cNvPr id="82" name="组合 8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4" name="同心圆 8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85" name="椭圆 8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83" name="椭圆 82"/>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81" name="TextBox 125"/>
            <p:cNvSpPr txBox="1"/>
            <p:nvPr/>
          </p:nvSpPr>
          <p:spPr>
            <a:xfrm>
              <a:off x="7730364" y="4201841"/>
              <a:ext cx="453819" cy="482568"/>
            </a:xfrm>
            <a:prstGeom prst="rect">
              <a:avLst/>
            </a:prstGeom>
            <a:noFill/>
          </p:spPr>
          <p:txBody>
            <a:bodyPr wrap="square" lIns="184256" tIns="92128" rIns="184256" bIns="92128" rtlCol="0">
              <a:spAutoFit/>
            </a:bodyPr>
            <a:lstStyle/>
            <a:p>
              <a:pPr fontAlgn="base">
                <a:spcBef>
                  <a:spcPct val="0"/>
                </a:spcBef>
                <a:spcAft>
                  <a:spcPct val="0"/>
                </a:spcAft>
              </a:pPr>
              <a:r>
                <a:rPr lang="en-US" altLang="zh-CN" sz="1600" dirty="0">
                  <a:solidFill>
                    <a:prstClr val="white"/>
                  </a:solidFill>
                  <a:latin typeface="微软雅黑" panose="020B0503020204020204" pitchFamily="34" charset="-122"/>
                </a:rPr>
                <a:t>6</a:t>
              </a:r>
              <a:endParaRPr lang="en-US" altLang="zh-CN" sz="1600" dirty="0">
                <a:solidFill>
                  <a:prstClr val="white"/>
                </a:solidFill>
                <a:latin typeface="微软雅黑" panose="020B0503020204020204" pitchFamily="34" charset="-122"/>
              </a:endParaRPr>
            </a:p>
          </p:txBody>
        </p:sp>
      </p:grpSp>
      <p:grpSp>
        <p:nvGrpSpPr>
          <p:cNvPr id="86" name="组合 85"/>
          <p:cNvGrpSpPr/>
          <p:nvPr/>
        </p:nvGrpSpPr>
        <p:grpSpPr>
          <a:xfrm>
            <a:off x="7891889" y="3241470"/>
            <a:ext cx="1209007" cy="1208814"/>
            <a:chOff x="8854229" y="3773382"/>
            <a:chExt cx="1356434" cy="1356924"/>
          </a:xfrm>
        </p:grpSpPr>
        <p:grpSp>
          <p:nvGrpSpPr>
            <p:cNvPr id="87" name="组合 86"/>
            <p:cNvGrpSpPr/>
            <p:nvPr/>
          </p:nvGrpSpPr>
          <p:grpSpPr>
            <a:xfrm>
              <a:off x="8854229" y="3773382"/>
              <a:ext cx="1356434" cy="1356924"/>
              <a:chOff x="4345444" y="2542859"/>
              <a:chExt cx="1810550" cy="1811205"/>
            </a:xfrm>
          </p:grpSpPr>
          <p:grpSp>
            <p:nvGrpSpPr>
              <p:cNvPr id="89" name="组合 8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1" name="同心圆 9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92" name="椭圆 9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90" name="椭圆 89"/>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88" name="TextBox 132"/>
            <p:cNvSpPr txBox="1"/>
            <p:nvPr/>
          </p:nvSpPr>
          <p:spPr>
            <a:xfrm>
              <a:off x="9248204" y="4201777"/>
              <a:ext cx="485166" cy="528900"/>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7</a:t>
              </a:r>
              <a:endParaRPr lang="en-US" altLang="zh-CN" sz="1865" dirty="0">
                <a:solidFill>
                  <a:prstClr val="white"/>
                </a:solidFill>
                <a:latin typeface="微软雅黑" panose="020B0503020204020204" pitchFamily="34" charset="-122"/>
              </a:endParaRPr>
            </a:p>
          </p:txBody>
        </p:sp>
      </p:grpSp>
      <p:grpSp>
        <p:nvGrpSpPr>
          <p:cNvPr id="93" name="组合 92"/>
          <p:cNvGrpSpPr/>
          <p:nvPr/>
        </p:nvGrpSpPr>
        <p:grpSpPr>
          <a:xfrm>
            <a:off x="9411927" y="3023851"/>
            <a:ext cx="1644309" cy="1644047"/>
            <a:chOff x="10559621" y="3529102"/>
            <a:chExt cx="1844818" cy="1845484"/>
          </a:xfrm>
        </p:grpSpPr>
        <p:grpSp>
          <p:nvGrpSpPr>
            <p:cNvPr id="94" name="组合 93"/>
            <p:cNvGrpSpPr/>
            <p:nvPr/>
          </p:nvGrpSpPr>
          <p:grpSpPr>
            <a:xfrm>
              <a:off x="10559621" y="3529102"/>
              <a:ext cx="1844818" cy="1845484"/>
              <a:chOff x="4345444" y="2542859"/>
              <a:chExt cx="1810550" cy="1811205"/>
            </a:xfrm>
          </p:grpSpPr>
          <p:grpSp>
            <p:nvGrpSpPr>
              <p:cNvPr id="96" name="组合 9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8" name="同心圆 9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black"/>
                    </a:solidFill>
                    <a:latin typeface="微软雅黑" panose="020B0503020204020204" pitchFamily="34" charset="-122"/>
                  </a:endParaRPr>
                </a:p>
              </p:txBody>
            </p:sp>
            <p:sp>
              <p:nvSpPr>
                <p:cNvPr id="99" name="椭圆 9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97" name="椭圆 96"/>
              <p:cNvSpPr/>
              <p:nvPr/>
            </p:nvSpPr>
            <p:spPr>
              <a:xfrm>
                <a:off x="4565570" y="2763062"/>
                <a:ext cx="1370298" cy="1370793"/>
              </a:xfrm>
              <a:prstGeom prst="ellipse">
                <a:avLst/>
              </a:prstGeom>
              <a:solidFill>
                <a:srgbClr val="00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865">
                  <a:solidFill>
                    <a:prstClr val="white"/>
                  </a:solidFill>
                  <a:latin typeface="微软雅黑" panose="020B0503020204020204" pitchFamily="34" charset="-122"/>
                </a:endParaRPr>
              </a:p>
            </p:txBody>
          </p:sp>
        </p:grpSp>
        <p:sp>
          <p:nvSpPr>
            <p:cNvPr id="95" name="TextBox 139"/>
            <p:cNvSpPr txBox="1"/>
            <p:nvPr/>
          </p:nvSpPr>
          <p:spPr>
            <a:xfrm>
              <a:off x="11200810" y="4180604"/>
              <a:ext cx="563534" cy="528900"/>
            </a:xfrm>
            <a:prstGeom prst="rect">
              <a:avLst/>
            </a:prstGeom>
            <a:noFill/>
          </p:spPr>
          <p:txBody>
            <a:bodyPr wrap="square" lIns="184256" tIns="92128" rIns="184256" bIns="92128" rtlCol="0">
              <a:spAutoFit/>
            </a:bodyPr>
            <a:lstStyle/>
            <a:p>
              <a:pPr fontAlgn="base">
                <a:spcBef>
                  <a:spcPct val="0"/>
                </a:spcBef>
                <a:spcAft>
                  <a:spcPct val="0"/>
                </a:spcAft>
              </a:pPr>
              <a:r>
                <a:rPr lang="en-US" altLang="zh-CN" sz="1865" dirty="0">
                  <a:solidFill>
                    <a:prstClr val="white"/>
                  </a:solidFill>
                  <a:latin typeface="微软雅黑" panose="020B0503020204020204" pitchFamily="34" charset="-122"/>
                </a:rPr>
                <a:t>8</a:t>
              </a:r>
              <a:endParaRPr lang="en-US" altLang="zh-CN" sz="1865" dirty="0">
                <a:solidFill>
                  <a:prstClr val="white"/>
                </a:solidFill>
                <a:latin typeface="微软雅黑" panose="020B0503020204020204" pitchFamily="34" charset="-122"/>
              </a:endParaRPr>
            </a:p>
          </p:txBody>
        </p:sp>
      </p:grpSp>
      <p:grpSp>
        <p:nvGrpSpPr>
          <p:cNvPr id="100" name="组合 99"/>
          <p:cNvGrpSpPr/>
          <p:nvPr/>
        </p:nvGrpSpPr>
        <p:grpSpPr>
          <a:xfrm>
            <a:off x="694206" y="1700808"/>
            <a:ext cx="2588797" cy="1456387"/>
            <a:chOff x="689131" y="1318791"/>
            <a:chExt cx="1631535" cy="1036935"/>
          </a:xfrm>
        </p:grpSpPr>
        <p:sp>
          <p:nvSpPr>
            <p:cNvPr id="101" name="TextBox 145"/>
            <p:cNvSpPr txBox="1"/>
            <p:nvPr/>
          </p:nvSpPr>
          <p:spPr>
            <a:xfrm>
              <a:off x="800766" y="1667530"/>
              <a:ext cx="1363987" cy="4294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02" name="组合 101"/>
            <p:cNvGrpSpPr/>
            <p:nvPr/>
          </p:nvGrpSpPr>
          <p:grpSpPr>
            <a:xfrm>
              <a:off x="689131" y="1318791"/>
              <a:ext cx="1631535" cy="1036935"/>
              <a:chOff x="689131" y="1318791"/>
              <a:chExt cx="1631535" cy="1036935"/>
            </a:xfrm>
          </p:grpSpPr>
          <p:cxnSp>
            <p:nvCxnSpPr>
              <p:cNvPr id="103" name="直接连接符 102"/>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04" name="TextBox 148"/>
              <p:cNvSpPr txBox="1"/>
              <p:nvPr/>
            </p:nvSpPr>
            <p:spPr>
              <a:xfrm>
                <a:off x="689131" y="1318791"/>
                <a:ext cx="1631535" cy="351293"/>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熟悉</a:t>
                </a:r>
                <a:r>
                  <a:rPr lang="en-US" altLang="zh-CN"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npm</a:t>
                </a:r>
                <a:endParaRPr lang="en-US" altLang="zh-CN"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05" name="组合 104"/>
          <p:cNvGrpSpPr/>
          <p:nvPr/>
        </p:nvGrpSpPr>
        <p:grpSpPr>
          <a:xfrm>
            <a:off x="3407701" y="1596270"/>
            <a:ext cx="2100419" cy="1513285"/>
            <a:chOff x="873900" y="1398301"/>
            <a:chExt cx="1166203" cy="957425"/>
          </a:xfrm>
        </p:grpSpPr>
        <p:sp>
          <p:nvSpPr>
            <p:cNvPr id="106" name="TextBox 150"/>
            <p:cNvSpPr txBox="1"/>
            <p:nvPr/>
          </p:nvSpPr>
          <p:spPr>
            <a:xfrm>
              <a:off x="873900" y="1767302"/>
              <a:ext cx="1166203" cy="381650"/>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07" name="组合 106"/>
            <p:cNvGrpSpPr/>
            <p:nvPr/>
          </p:nvGrpSpPr>
          <p:grpSpPr>
            <a:xfrm>
              <a:off x="977352" y="1398301"/>
              <a:ext cx="1008112" cy="957425"/>
              <a:chOff x="977352" y="1398301"/>
              <a:chExt cx="1008112" cy="957425"/>
            </a:xfrm>
          </p:grpSpPr>
          <p:cxnSp>
            <p:nvCxnSpPr>
              <p:cNvPr id="108" name="直接连接符 107"/>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09" name="TextBox 153"/>
              <p:cNvSpPr txBox="1"/>
              <p:nvPr/>
            </p:nvSpPr>
            <p:spPr>
              <a:xfrm>
                <a:off x="977352" y="1398301"/>
                <a:ext cx="1008112" cy="312161"/>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en-US" altLang="zh-CN"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Node</a:t>
                </a: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的模块</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10" name="组合 109"/>
          <p:cNvGrpSpPr/>
          <p:nvPr/>
        </p:nvGrpSpPr>
        <p:grpSpPr>
          <a:xfrm>
            <a:off x="5999990" y="1597303"/>
            <a:ext cx="2185753" cy="1505030"/>
            <a:chOff x="873900" y="1481180"/>
            <a:chExt cx="1166203" cy="874546"/>
          </a:xfrm>
        </p:grpSpPr>
        <p:sp>
          <p:nvSpPr>
            <p:cNvPr id="111" name="TextBox 155"/>
            <p:cNvSpPr txBox="1"/>
            <p:nvPr/>
          </p:nvSpPr>
          <p:spPr>
            <a:xfrm>
              <a:off x="873900" y="1767302"/>
              <a:ext cx="1166203" cy="350525"/>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12" name="组合 111"/>
            <p:cNvGrpSpPr/>
            <p:nvPr/>
          </p:nvGrpSpPr>
          <p:grpSpPr>
            <a:xfrm>
              <a:off x="1007691" y="1481180"/>
              <a:ext cx="953391" cy="874546"/>
              <a:chOff x="1007691" y="1481180"/>
              <a:chExt cx="953391" cy="874546"/>
            </a:xfrm>
          </p:grpSpPr>
          <p:cxnSp>
            <p:nvCxnSpPr>
              <p:cNvPr id="113" name="直接连接符 112"/>
              <p:cNvCxnSpPr/>
              <p:nvPr/>
            </p:nvCxnSpPr>
            <p:spPr>
              <a:xfrm flipV="1">
                <a:off x="1481601" y="2139702"/>
                <a:ext cx="0" cy="216024"/>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14" name="TextBox 158"/>
              <p:cNvSpPr txBox="1"/>
              <p:nvPr/>
            </p:nvSpPr>
            <p:spPr>
              <a:xfrm>
                <a:off x="1007691" y="1481180"/>
                <a:ext cx="953391" cy="286703"/>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en-US" altLang="zh-CN"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Web</a:t>
                </a: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编程</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15" name="组合 114"/>
          <p:cNvGrpSpPr/>
          <p:nvPr/>
        </p:nvGrpSpPr>
        <p:grpSpPr>
          <a:xfrm>
            <a:off x="8954135" y="1767840"/>
            <a:ext cx="2326005" cy="1089660"/>
            <a:chOff x="873900" y="1541325"/>
            <a:chExt cx="1166203" cy="652383"/>
          </a:xfrm>
        </p:grpSpPr>
        <p:sp>
          <p:nvSpPr>
            <p:cNvPr id="116" name="TextBox 160"/>
            <p:cNvSpPr txBox="1"/>
            <p:nvPr/>
          </p:nvSpPr>
          <p:spPr>
            <a:xfrm>
              <a:off x="873900" y="1767302"/>
              <a:ext cx="1166203" cy="359267"/>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17" name="组合 116"/>
            <p:cNvGrpSpPr/>
            <p:nvPr/>
          </p:nvGrpSpPr>
          <p:grpSpPr>
            <a:xfrm>
              <a:off x="947384" y="1541325"/>
              <a:ext cx="1008112" cy="652383"/>
              <a:chOff x="947384" y="1541325"/>
              <a:chExt cx="1008112" cy="652383"/>
            </a:xfrm>
          </p:grpSpPr>
          <p:cxnSp>
            <p:nvCxnSpPr>
              <p:cNvPr id="118" name="直接连接符 117"/>
              <p:cNvCxnSpPr/>
              <p:nvPr/>
            </p:nvCxnSpPr>
            <p:spPr>
              <a:xfrm flipV="1">
                <a:off x="1481601" y="2085697"/>
                <a:ext cx="0" cy="108011"/>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19" name="TextBox 163"/>
              <p:cNvSpPr txBox="1"/>
              <p:nvPr/>
            </p:nvSpPr>
            <p:spPr>
              <a:xfrm>
                <a:off x="947384" y="1541325"/>
                <a:ext cx="1008112" cy="295397"/>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测试与调试</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20" name="组合 119"/>
          <p:cNvGrpSpPr/>
          <p:nvPr/>
        </p:nvGrpSpPr>
        <p:grpSpPr>
          <a:xfrm>
            <a:off x="1508125" y="4467860"/>
            <a:ext cx="3141345" cy="1522068"/>
            <a:chOff x="635245" y="1340833"/>
            <a:chExt cx="1691294" cy="704032"/>
          </a:xfrm>
        </p:grpSpPr>
        <p:sp>
          <p:nvSpPr>
            <p:cNvPr id="121" name="TextBox 165"/>
            <p:cNvSpPr txBox="1"/>
            <p:nvPr/>
          </p:nvSpPr>
          <p:spPr>
            <a:xfrm>
              <a:off x="873900" y="1767301"/>
              <a:ext cx="1166203" cy="277564"/>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22" name="组合 121"/>
            <p:cNvGrpSpPr/>
            <p:nvPr/>
          </p:nvGrpSpPr>
          <p:grpSpPr>
            <a:xfrm>
              <a:off x="635245" y="1340833"/>
              <a:ext cx="1691294" cy="428871"/>
              <a:chOff x="635245" y="1340833"/>
              <a:chExt cx="1691294" cy="428871"/>
            </a:xfrm>
          </p:grpSpPr>
          <p:cxnSp>
            <p:nvCxnSpPr>
              <p:cNvPr id="123" name="直接连接符 122"/>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24" name="TextBox 168"/>
              <p:cNvSpPr txBox="1"/>
              <p:nvPr/>
            </p:nvSpPr>
            <p:spPr>
              <a:xfrm>
                <a:off x="635245" y="1541484"/>
                <a:ext cx="1691294" cy="228220"/>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en-US" altLang="zh-CN"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JavaScript</a:t>
                </a: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核心</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25" name="组合 124"/>
          <p:cNvGrpSpPr/>
          <p:nvPr/>
        </p:nvGrpSpPr>
        <p:grpSpPr>
          <a:xfrm>
            <a:off x="4501515" y="4563110"/>
            <a:ext cx="2636520" cy="1670349"/>
            <a:chOff x="873900" y="1340833"/>
            <a:chExt cx="1166203" cy="665578"/>
          </a:xfrm>
        </p:grpSpPr>
        <p:sp>
          <p:nvSpPr>
            <p:cNvPr id="126" name="TextBox 170"/>
            <p:cNvSpPr txBox="1"/>
            <p:nvPr/>
          </p:nvSpPr>
          <p:spPr>
            <a:xfrm>
              <a:off x="873900" y="1767301"/>
              <a:ext cx="1166203" cy="239110"/>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27" name="组合 126"/>
            <p:cNvGrpSpPr/>
            <p:nvPr/>
          </p:nvGrpSpPr>
          <p:grpSpPr>
            <a:xfrm>
              <a:off x="1064320" y="1340833"/>
              <a:ext cx="862942" cy="341752"/>
              <a:chOff x="1064320" y="1340833"/>
              <a:chExt cx="862942" cy="341752"/>
            </a:xfrm>
          </p:grpSpPr>
          <p:cxnSp>
            <p:nvCxnSpPr>
              <p:cNvPr id="128" name="直接连接符 127"/>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29" name="TextBox 173"/>
              <p:cNvSpPr txBox="1"/>
              <p:nvPr/>
            </p:nvSpPr>
            <p:spPr>
              <a:xfrm>
                <a:off x="1064320" y="1485984"/>
                <a:ext cx="862942" cy="196601"/>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处理异步任务</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grpSp>
        <p:nvGrpSpPr>
          <p:cNvPr id="130" name="组合 129"/>
          <p:cNvGrpSpPr/>
          <p:nvPr/>
        </p:nvGrpSpPr>
        <p:grpSpPr>
          <a:xfrm>
            <a:off x="7386323" y="4637283"/>
            <a:ext cx="2166061" cy="1220016"/>
            <a:chOff x="873900" y="1340833"/>
            <a:chExt cx="1166203" cy="843561"/>
          </a:xfrm>
        </p:grpSpPr>
        <p:sp>
          <p:nvSpPr>
            <p:cNvPr id="131" name="TextBox 175"/>
            <p:cNvSpPr txBox="1"/>
            <p:nvPr/>
          </p:nvSpPr>
          <p:spPr>
            <a:xfrm>
              <a:off x="873900" y="1767301"/>
              <a:ext cx="1166203" cy="417093"/>
            </a:xfrm>
            <a:prstGeom prst="rect">
              <a:avLst/>
            </a:prstGeom>
            <a:noFill/>
          </p:spPr>
          <p:txBody>
            <a:bodyPr wrap="square" lIns="121908" tIns="60953" rIns="121908" bIns="60953" rtlCol="0">
              <a:spAutoFit/>
            </a:bodyPr>
            <a:lstStyle/>
            <a:p>
              <a:pPr algn="ctr" fontAlgn="base">
                <a:lnSpc>
                  <a:spcPct val="130000"/>
                </a:lnSpc>
                <a:spcBef>
                  <a:spcPct val="0"/>
                </a:spcBef>
                <a:spcAft>
                  <a:spcPct val="0"/>
                </a:spcAft>
              </a:pPr>
              <a:r>
                <a:rPr lang="zh-CN" altLang="en-US" sz="1200" dirty="0">
                  <a:solidFill>
                    <a:prstClr val="black"/>
                  </a:solidFill>
                  <a:latin typeface="Noto Sans S Chinese Regular" panose="020B0500000000000000" pitchFamily="34" charset="-122"/>
                  <a:ea typeface="Noto Sans S Chinese Regular" panose="020B0500000000000000" pitchFamily="34" charset="-122"/>
                </a:rPr>
                <a:t>介绍自己的内容</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r>
                <a:rPr lang="zh-CN" altLang="en-US" sz="1200" dirty="0">
                  <a:solidFill>
                    <a:prstClr val="black"/>
                  </a:solidFill>
                  <a:latin typeface="Noto Sans S Chinese Regular" panose="020B0500000000000000" pitchFamily="34" charset="-122"/>
                  <a:ea typeface="Noto Sans S Chinese Regular" panose="020B0500000000000000" pitchFamily="34" charset="-122"/>
                </a:rPr>
                <a:t> 简单谈谈你的优势</a:t>
              </a:r>
              <a:r>
                <a:rPr lang="en-US" altLang="zh-CN" sz="1200" dirty="0">
                  <a:solidFill>
                    <a:prstClr val="black"/>
                  </a:solidFill>
                  <a:latin typeface="Noto Sans S Chinese Regular" panose="020B0500000000000000" pitchFamily="34" charset="-122"/>
                  <a:ea typeface="Noto Sans S Chinese Regular" panose="020B0500000000000000" pitchFamily="34" charset="-122"/>
                </a:rPr>
                <a:t>.</a:t>
              </a:r>
              <a:endParaRPr lang="zh-CN" altLang="en-US" sz="1200" dirty="0">
                <a:solidFill>
                  <a:prstClr val="black">
                    <a:lumMod val="65000"/>
                    <a:lumOff val="35000"/>
                  </a:prstClr>
                </a:solidFill>
                <a:latin typeface="微软雅黑" panose="020B0503020204020204" pitchFamily="34" charset="-122"/>
              </a:endParaRPr>
            </a:p>
          </p:txBody>
        </p:sp>
        <p:grpSp>
          <p:nvGrpSpPr>
            <p:cNvPr id="132" name="组合 131"/>
            <p:cNvGrpSpPr/>
            <p:nvPr/>
          </p:nvGrpSpPr>
          <p:grpSpPr>
            <a:xfrm>
              <a:off x="947384" y="1340833"/>
              <a:ext cx="1008112" cy="541642"/>
              <a:chOff x="947384" y="1340833"/>
              <a:chExt cx="1008112" cy="541642"/>
            </a:xfrm>
          </p:grpSpPr>
          <p:cxnSp>
            <p:nvCxnSpPr>
              <p:cNvPr id="133" name="直接连接符 132"/>
              <p:cNvCxnSpPr/>
              <p:nvPr/>
            </p:nvCxnSpPr>
            <p:spPr>
              <a:xfrm>
                <a:off x="1481601" y="1340833"/>
                <a:ext cx="0" cy="200492"/>
              </a:xfrm>
              <a:prstGeom prst="line">
                <a:avLst/>
              </a:prstGeom>
              <a:ln>
                <a:solidFill>
                  <a:srgbClr val="016B42"/>
                </a:solidFill>
                <a:headEnd type="oval" w="sm" len="sm"/>
              </a:ln>
            </p:spPr>
            <p:style>
              <a:lnRef idx="1">
                <a:schemeClr val="accent1"/>
              </a:lnRef>
              <a:fillRef idx="0">
                <a:schemeClr val="accent1"/>
              </a:fillRef>
              <a:effectRef idx="0">
                <a:schemeClr val="accent1"/>
              </a:effectRef>
              <a:fontRef idx="minor">
                <a:schemeClr val="tx1"/>
              </a:fontRef>
            </p:style>
          </p:cxnSp>
          <p:sp>
            <p:nvSpPr>
              <p:cNvPr id="134" name="TextBox 178"/>
              <p:cNvSpPr txBox="1"/>
              <p:nvPr/>
            </p:nvSpPr>
            <p:spPr>
              <a:xfrm>
                <a:off x="947384" y="1541325"/>
                <a:ext cx="1008112" cy="341150"/>
              </a:xfrm>
              <a:prstGeom prst="rect">
                <a:avLst/>
              </a:prstGeom>
              <a:noFill/>
            </p:spPr>
            <p:txBody>
              <a:bodyPr wrap="square" lIns="121908" tIns="0" rIns="121908" bIns="0" rtlCol="0" anchor="t">
                <a:spAutoFit/>
              </a:bodyPr>
              <a:lstStyle/>
              <a:p>
                <a:pPr algn="ctr" fontAlgn="base">
                  <a:lnSpc>
                    <a:spcPct val="150000"/>
                  </a:lnSpc>
                  <a:spcBef>
                    <a:spcPct val="0"/>
                  </a:spcBef>
                  <a:spcAft>
                    <a:spcPct val="0"/>
                  </a:spcAft>
                </a:pPr>
                <a:r>
                  <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rPr>
                  <a:t>桌面应用</a:t>
                </a:r>
                <a:endParaRPr lang="zh-CN" altLang="en-US" sz="2135" dirty="0">
                  <a:solidFill>
                    <a:prstClr val="black"/>
                  </a:solidFill>
                  <a:latin typeface="Noto Sans S Chinese Medium" panose="020B0600000000000000" pitchFamily="34" charset="-122"/>
                  <a:ea typeface="Noto Sans S Chinese Medium" panose="020B0600000000000000" pitchFamily="34" charset="-122"/>
                  <a:cs typeface="华文黑体" panose="0201060004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2" presetClass="entr" presetSubtype="2" accel="58000" fill="hold" nodeType="afterEffect" p14:presetBounceEnd="55000">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14:bounceEnd="55000">
                                          <p:cBhvr additive="base">
                                            <p:cTn id="11" dur="1500" fill="hold"/>
                                            <p:tgtEl>
                                              <p:spTgt spid="27"/>
                                            </p:tgtEl>
                                            <p:attrNameLst>
                                              <p:attrName>ppt_x</p:attrName>
                                            </p:attrNameLst>
                                          </p:cBhvr>
                                          <p:tavLst>
                                            <p:tav tm="0">
                                              <p:val>
                                                <p:strVal val="1+#ppt_w/2"/>
                                              </p:val>
                                            </p:tav>
                                            <p:tav tm="100000">
                                              <p:val>
                                                <p:strVal val="#ppt_x"/>
                                              </p:val>
                                            </p:tav>
                                          </p:tavLst>
                                        </p:anim>
                                        <p:anim calcmode="lin" valueType="num" p14:bounceEnd="55000">
                                          <p:cBhvr additive="base">
                                            <p:cTn id="12" dur="1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14:presetBounceEnd="55000">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14:bounceEnd="55000">
                                          <p:cBhvr additive="base">
                                            <p:cTn id="15" dur="1500" fill="hold"/>
                                            <p:tgtEl>
                                              <p:spTgt spid="34"/>
                                            </p:tgtEl>
                                            <p:attrNameLst>
                                              <p:attrName>ppt_x</p:attrName>
                                            </p:attrNameLst>
                                          </p:cBhvr>
                                          <p:tavLst>
                                            <p:tav tm="0">
                                              <p:val>
                                                <p:strVal val="1+#ppt_w/2"/>
                                              </p:val>
                                            </p:tav>
                                            <p:tav tm="100000">
                                              <p:val>
                                                <p:strVal val="#ppt_x"/>
                                              </p:val>
                                            </p:tav>
                                          </p:tavLst>
                                        </p:anim>
                                        <p:anim calcmode="lin" valueType="num" p14:bounceEnd="55000">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5000">
                                      <p:stCondLst>
                                        <p:cond delay="400"/>
                                      </p:stCondLst>
                                      <p:childTnLst>
                                        <p:set>
                                          <p:cBhvr>
                                            <p:cTn id="18" dur="1" fill="hold">
                                              <p:stCondLst>
                                                <p:cond delay="0"/>
                                              </p:stCondLst>
                                            </p:cTn>
                                            <p:tgtEl>
                                              <p:spTgt spid="41"/>
                                            </p:tgtEl>
                                            <p:attrNameLst>
                                              <p:attrName>style.visibility</p:attrName>
                                            </p:attrNameLst>
                                          </p:cBhvr>
                                          <p:to>
                                            <p:strVal val="visible"/>
                                          </p:to>
                                        </p:set>
                                        <p:anim calcmode="lin" valueType="num" p14:bounceEnd="55000">
                                          <p:cBhvr additive="base">
                                            <p:cTn id="19" dur="1500" fill="hold"/>
                                            <p:tgtEl>
                                              <p:spTgt spid="41"/>
                                            </p:tgtEl>
                                            <p:attrNameLst>
                                              <p:attrName>ppt_x</p:attrName>
                                            </p:attrNameLst>
                                          </p:cBhvr>
                                          <p:tavLst>
                                            <p:tav tm="0">
                                              <p:val>
                                                <p:strVal val="1+#ppt_w/2"/>
                                              </p:val>
                                            </p:tav>
                                            <p:tav tm="100000">
                                              <p:val>
                                                <p:strVal val="#ppt_x"/>
                                              </p:val>
                                            </p:tav>
                                          </p:tavLst>
                                        </p:anim>
                                        <p:anim calcmode="lin" valueType="num" p14:bounceEnd="55000">
                                          <p:cBhvr additive="base">
                                            <p:cTn id="20" dur="1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14:presetBounceEnd="55000">
                                      <p:stCondLst>
                                        <p:cond delay="600"/>
                                      </p:stCondLst>
                                      <p:childTnLst>
                                        <p:set>
                                          <p:cBhvr>
                                            <p:cTn id="22" dur="1" fill="hold">
                                              <p:stCondLst>
                                                <p:cond delay="0"/>
                                              </p:stCondLst>
                                            </p:cTn>
                                            <p:tgtEl>
                                              <p:spTgt spid="48"/>
                                            </p:tgtEl>
                                            <p:attrNameLst>
                                              <p:attrName>style.visibility</p:attrName>
                                            </p:attrNameLst>
                                          </p:cBhvr>
                                          <p:to>
                                            <p:strVal val="visible"/>
                                          </p:to>
                                        </p:set>
                                        <p:anim calcmode="lin" valueType="num" p14:bounceEnd="55000">
                                          <p:cBhvr additive="base">
                                            <p:cTn id="23" dur="1500" fill="hold"/>
                                            <p:tgtEl>
                                              <p:spTgt spid="48"/>
                                            </p:tgtEl>
                                            <p:attrNameLst>
                                              <p:attrName>ppt_x</p:attrName>
                                            </p:attrNameLst>
                                          </p:cBhvr>
                                          <p:tavLst>
                                            <p:tav tm="0">
                                              <p:val>
                                                <p:strVal val="1+#ppt_w/2"/>
                                              </p:val>
                                            </p:tav>
                                            <p:tav tm="100000">
                                              <p:val>
                                                <p:strVal val="#ppt_x"/>
                                              </p:val>
                                            </p:tav>
                                          </p:tavLst>
                                        </p:anim>
                                        <p:anim calcmode="lin" valueType="num" p14:bounceEnd="55000">
                                          <p:cBhvr additive="base">
                                            <p:cTn id="24" dur="1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14:presetBounceEnd="55000">
                                      <p:stCondLst>
                                        <p:cond delay="800"/>
                                      </p:stCondLst>
                                      <p:childTnLst>
                                        <p:set>
                                          <p:cBhvr>
                                            <p:cTn id="26" dur="1" fill="hold">
                                              <p:stCondLst>
                                                <p:cond delay="0"/>
                                              </p:stCondLst>
                                            </p:cTn>
                                            <p:tgtEl>
                                              <p:spTgt spid="79"/>
                                            </p:tgtEl>
                                            <p:attrNameLst>
                                              <p:attrName>style.visibility</p:attrName>
                                            </p:attrNameLst>
                                          </p:cBhvr>
                                          <p:to>
                                            <p:strVal val="visible"/>
                                          </p:to>
                                        </p:set>
                                        <p:anim calcmode="lin" valueType="num" p14:bounceEnd="55000">
                                          <p:cBhvr additive="base">
                                            <p:cTn id="27" dur="1500" fill="hold"/>
                                            <p:tgtEl>
                                              <p:spTgt spid="79"/>
                                            </p:tgtEl>
                                            <p:attrNameLst>
                                              <p:attrName>ppt_x</p:attrName>
                                            </p:attrNameLst>
                                          </p:cBhvr>
                                          <p:tavLst>
                                            <p:tav tm="0">
                                              <p:val>
                                                <p:strVal val="1+#ppt_w/2"/>
                                              </p:val>
                                            </p:tav>
                                            <p:tav tm="100000">
                                              <p:val>
                                                <p:strVal val="#ppt_x"/>
                                              </p:val>
                                            </p:tav>
                                          </p:tavLst>
                                        </p:anim>
                                        <p:anim calcmode="lin" valueType="num" p14:bounceEnd="55000">
                                          <p:cBhvr additive="base">
                                            <p:cTn id="28" dur="1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14:presetBounceEnd="55000">
                                      <p:stCondLst>
                                        <p:cond delay="1000"/>
                                      </p:stCondLst>
                                      <p:childTnLst>
                                        <p:set>
                                          <p:cBhvr>
                                            <p:cTn id="30" dur="1" fill="hold">
                                              <p:stCondLst>
                                                <p:cond delay="0"/>
                                              </p:stCondLst>
                                            </p:cTn>
                                            <p:tgtEl>
                                              <p:spTgt spid="86"/>
                                            </p:tgtEl>
                                            <p:attrNameLst>
                                              <p:attrName>style.visibility</p:attrName>
                                            </p:attrNameLst>
                                          </p:cBhvr>
                                          <p:to>
                                            <p:strVal val="visible"/>
                                          </p:to>
                                        </p:set>
                                        <p:anim calcmode="lin" valueType="num" p14:bounceEnd="55000">
                                          <p:cBhvr additive="base">
                                            <p:cTn id="31" dur="1500" fill="hold"/>
                                            <p:tgtEl>
                                              <p:spTgt spid="86"/>
                                            </p:tgtEl>
                                            <p:attrNameLst>
                                              <p:attrName>ppt_x</p:attrName>
                                            </p:attrNameLst>
                                          </p:cBhvr>
                                          <p:tavLst>
                                            <p:tav tm="0">
                                              <p:val>
                                                <p:strVal val="1+#ppt_w/2"/>
                                              </p:val>
                                            </p:tav>
                                            <p:tav tm="100000">
                                              <p:val>
                                                <p:strVal val="#ppt_x"/>
                                              </p:val>
                                            </p:tav>
                                          </p:tavLst>
                                        </p:anim>
                                        <p:anim calcmode="lin" valueType="num" p14:bounceEnd="55000">
                                          <p:cBhvr additive="base">
                                            <p:cTn id="32" dur="1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14:presetBounceEnd="55000">
                                      <p:stCondLst>
                                        <p:cond delay="1200"/>
                                      </p:stCondLst>
                                      <p:childTnLst>
                                        <p:set>
                                          <p:cBhvr>
                                            <p:cTn id="34" dur="1" fill="hold">
                                              <p:stCondLst>
                                                <p:cond delay="0"/>
                                              </p:stCondLst>
                                            </p:cTn>
                                            <p:tgtEl>
                                              <p:spTgt spid="93"/>
                                            </p:tgtEl>
                                            <p:attrNameLst>
                                              <p:attrName>style.visibility</p:attrName>
                                            </p:attrNameLst>
                                          </p:cBhvr>
                                          <p:to>
                                            <p:strVal val="visible"/>
                                          </p:to>
                                        </p:set>
                                        <p:anim calcmode="lin" valueType="num" p14:bounceEnd="55000">
                                          <p:cBhvr additive="base">
                                            <p:cTn id="35" dur="1500" fill="hold"/>
                                            <p:tgtEl>
                                              <p:spTgt spid="93"/>
                                            </p:tgtEl>
                                            <p:attrNameLst>
                                              <p:attrName>ppt_x</p:attrName>
                                            </p:attrNameLst>
                                          </p:cBhvr>
                                          <p:tavLst>
                                            <p:tav tm="0">
                                              <p:val>
                                                <p:strVal val="1+#ppt_w/2"/>
                                              </p:val>
                                            </p:tav>
                                            <p:tav tm="100000">
                                              <p:val>
                                                <p:strVal val="#ppt_x"/>
                                              </p:val>
                                            </p:tav>
                                          </p:tavLst>
                                        </p:anim>
                                        <p:anim calcmode="lin" valueType="num" p14:bounceEnd="55000">
                                          <p:cBhvr additive="base">
                                            <p:cTn id="36" dur="1500" fill="hold"/>
                                            <p:tgtEl>
                                              <p:spTgt spid="93"/>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47" presetClass="entr" presetSubtype="0"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anim calcmode="lin" valueType="num">
                                          <p:cBhvr>
                                            <p:cTn id="41" dur="500" fill="hold"/>
                                            <p:tgtEl>
                                              <p:spTgt spid="115"/>
                                            </p:tgtEl>
                                            <p:attrNameLst>
                                              <p:attrName>ppt_x</p:attrName>
                                            </p:attrNameLst>
                                          </p:cBhvr>
                                          <p:tavLst>
                                            <p:tav tm="0">
                                              <p:val>
                                                <p:strVal val="#ppt_x"/>
                                              </p:val>
                                            </p:tav>
                                            <p:tav tm="100000">
                                              <p:val>
                                                <p:strVal val="#ppt_x"/>
                                              </p:val>
                                            </p:tav>
                                          </p:tavLst>
                                        </p:anim>
                                        <p:anim calcmode="lin" valueType="num">
                                          <p:cBhvr>
                                            <p:cTn id="42" dur="500" fill="hold"/>
                                            <p:tgtEl>
                                              <p:spTgt spid="115"/>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30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anim calcmode="lin" valueType="num">
                                          <p:cBhvr>
                                            <p:cTn id="46" dur="500" fill="hold"/>
                                            <p:tgtEl>
                                              <p:spTgt spid="110"/>
                                            </p:tgtEl>
                                            <p:attrNameLst>
                                              <p:attrName>ppt_x</p:attrName>
                                            </p:attrNameLst>
                                          </p:cBhvr>
                                          <p:tavLst>
                                            <p:tav tm="0">
                                              <p:val>
                                                <p:strVal val="#ppt_x"/>
                                              </p:val>
                                            </p:tav>
                                            <p:tav tm="100000">
                                              <p:val>
                                                <p:strVal val="#ppt_x"/>
                                              </p:val>
                                            </p:tav>
                                          </p:tavLst>
                                        </p:anim>
                                        <p:anim calcmode="lin" valueType="num">
                                          <p:cBhvr>
                                            <p:cTn id="47" dur="500" fill="hold"/>
                                            <p:tgtEl>
                                              <p:spTgt spid="11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60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anim calcmode="lin" valueType="num">
                                          <p:cBhvr>
                                            <p:cTn id="51" dur="500" fill="hold"/>
                                            <p:tgtEl>
                                              <p:spTgt spid="105"/>
                                            </p:tgtEl>
                                            <p:attrNameLst>
                                              <p:attrName>ppt_x</p:attrName>
                                            </p:attrNameLst>
                                          </p:cBhvr>
                                          <p:tavLst>
                                            <p:tav tm="0">
                                              <p:val>
                                                <p:strVal val="#ppt_x"/>
                                              </p:val>
                                            </p:tav>
                                            <p:tav tm="100000">
                                              <p:val>
                                                <p:strVal val="#ppt_x"/>
                                              </p:val>
                                            </p:tav>
                                          </p:tavLst>
                                        </p:anim>
                                        <p:anim calcmode="lin" valueType="num">
                                          <p:cBhvr>
                                            <p:cTn id="52" dur="500" fill="hold"/>
                                            <p:tgtEl>
                                              <p:spTgt spid="105"/>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80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500"/>
                                            <p:tgtEl>
                                              <p:spTgt spid="100"/>
                                            </p:tgtEl>
                                          </p:cBhvr>
                                        </p:animEffect>
                                        <p:anim calcmode="lin" valueType="num">
                                          <p:cBhvr>
                                            <p:cTn id="56" dur="500" fill="hold"/>
                                            <p:tgtEl>
                                              <p:spTgt spid="100"/>
                                            </p:tgtEl>
                                            <p:attrNameLst>
                                              <p:attrName>ppt_x</p:attrName>
                                            </p:attrNameLst>
                                          </p:cBhvr>
                                          <p:tavLst>
                                            <p:tav tm="0">
                                              <p:val>
                                                <p:strVal val="#ppt_x"/>
                                              </p:val>
                                            </p:tav>
                                            <p:tav tm="100000">
                                              <p:val>
                                                <p:strVal val="#ppt_x"/>
                                              </p:val>
                                            </p:tav>
                                          </p:tavLst>
                                        </p:anim>
                                        <p:anim calcmode="lin" valueType="num">
                                          <p:cBhvr>
                                            <p:cTn id="57" dur="500" fill="hold"/>
                                            <p:tgtEl>
                                              <p:spTgt spid="10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fade">
                                          <p:cBhvr>
                                            <p:cTn id="60" dur="500"/>
                                            <p:tgtEl>
                                              <p:spTgt spid="120"/>
                                            </p:tgtEl>
                                          </p:cBhvr>
                                        </p:animEffect>
                                        <p:anim calcmode="lin" valueType="num">
                                          <p:cBhvr>
                                            <p:cTn id="61" dur="500" fill="hold"/>
                                            <p:tgtEl>
                                              <p:spTgt spid="120"/>
                                            </p:tgtEl>
                                            <p:attrNameLst>
                                              <p:attrName>ppt_x</p:attrName>
                                            </p:attrNameLst>
                                          </p:cBhvr>
                                          <p:tavLst>
                                            <p:tav tm="0">
                                              <p:val>
                                                <p:strVal val="#ppt_x"/>
                                              </p:val>
                                            </p:tav>
                                            <p:tav tm="100000">
                                              <p:val>
                                                <p:strVal val="#ppt_x"/>
                                              </p:val>
                                            </p:tav>
                                          </p:tavLst>
                                        </p:anim>
                                        <p:anim calcmode="lin" valueType="num">
                                          <p:cBhvr>
                                            <p:cTn id="62" dur="500" fill="hold"/>
                                            <p:tgtEl>
                                              <p:spTgt spid="12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300"/>
                                      </p:stCondLst>
                                      <p:childTnLst>
                                        <p:set>
                                          <p:cBhvr>
                                            <p:cTn id="64" dur="1" fill="hold">
                                              <p:stCondLst>
                                                <p:cond delay="0"/>
                                              </p:stCondLst>
                                            </p:cTn>
                                            <p:tgtEl>
                                              <p:spTgt spid="125"/>
                                            </p:tgtEl>
                                            <p:attrNameLst>
                                              <p:attrName>style.visibility</p:attrName>
                                            </p:attrNameLst>
                                          </p:cBhvr>
                                          <p:to>
                                            <p:strVal val="visible"/>
                                          </p:to>
                                        </p:set>
                                        <p:animEffect transition="in" filter="fade">
                                          <p:cBhvr>
                                            <p:cTn id="65" dur="500"/>
                                            <p:tgtEl>
                                              <p:spTgt spid="125"/>
                                            </p:tgtEl>
                                          </p:cBhvr>
                                        </p:animEffect>
                                        <p:anim calcmode="lin" valueType="num">
                                          <p:cBhvr>
                                            <p:cTn id="66" dur="500" fill="hold"/>
                                            <p:tgtEl>
                                              <p:spTgt spid="125"/>
                                            </p:tgtEl>
                                            <p:attrNameLst>
                                              <p:attrName>ppt_x</p:attrName>
                                            </p:attrNameLst>
                                          </p:cBhvr>
                                          <p:tavLst>
                                            <p:tav tm="0">
                                              <p:val>
                                                <p:strVal val="#ppt_x"/>
                                              </p:val>
                                            </p:tav>
                                            <p:tav tm="100000">
                                              <p:val>
                                                <p:strVal val="#ppt_x"/>
                                              </p:val>
                                            </p:tav>
                                          </p:tavLst>
                                        </p:anim>
                                        <p:anim calcmode="lin" valueType="num">
                                          <p:cBhvr>
                                            <p:cTn id="67" dur="500" fill="hold"/>
                                            <p:tgtEl>
                                              <p:spTgt spid="12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60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anim calcmode="lin" valueType="num">
                                          <p:cBhvr>
                                            <p:cTn id="71" dur="500" fill="hold"/>
                                            <p:tgtEl>
                                              <p:spTgt spid="130"/>
                                            </p:tgtEl>
                                            <p:attrNameLst>
                                              <p:attrName>ppt_x</p:attrName>
                                            </p:attrNameLst>
                                          </p:cBhvr>
                                          <p:tavLst>
                                            <p:tav tm="0">
                                              <p:val>
                                                <p:strVal val="#ppt_x"/>
                                              </p:val>
                                            </p:tav>
                                            <p:tav tm="100000">
                                              <p:val>
                                                <p:strVal val="#ppt_x"/>
                                              </p:val>
                                            </p:tav>
                                          </p:tavLst>
                                        </p:anim>
                                        <p:anim calcmode="lin" valueType="num">
                                          <p:cBhvr>
                                            <p:cTn id="72" dur="5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par>
                              <p:cTn id="8" fill="hold">
                                <p:stCondLst>
                                  <p:cond delay="1000"/>
                                </p:stCondLst>
                                <p:childTnLst>
                                  <p:par>
                                    <p:cTn id="9" presetID="2" presetClass="entr" presetSubtype="2" accel="58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1+#ppt_w/2"/>
                                              </p:val>
                                            </p:tav>
                                            <p:tav tm="100000">
                                              <p:val>
                                                <p:strVal val="#ppt_x"/>
                                              </p:val>
                                            </p:tav>
                                          </p:tavLst>
                                        </p:anim>
                                        <p:anim calcmode="lin" valueType="num">
                                          <p:cBhvr additive="base">
                                            <p:cTn id="12" dur="1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accel="58000" fill="hold" nodeType="withEffect">
                                      <p:stCondLst>
                                        <p:cond delay="2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500" fill="hold"/>
                                            <p:tgtEl>
                                              <p:spTgt spid="34"/>
                                            </p:tgtEl>
                                            <p:attrNameLst>
                                              <p:attrName>ppt_x</p:attrName>
                                            </p:attrNameLst>
                                          </p:cBhvr>
                                          <p:tavLst>
                                            <p:tav tm="0">
                                              <p:val>
                                                <p:strVal val="1+#ppt_w/2"/>
                                              </p:val>
                                            </p:tav>
                                            <p:tav tm="100000">
                                              <p:val>
                                                <p:strVal val="#ppt_x"/>
                                              </p:val>
                                            </p:tav>
                                          </p:tavLst>
                                        </p:anim>
                                        <p:anim calcmode="lin" valueType="num">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40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1500" fill="hold"/>
                                            <p:tgtEl>
                                              <p:spTgt spid="41"/>
                                            </p:tgtEl>
                                            <p:attrNameLst>
                                              <p:attrName>ppt_x</p:attrName>
                                            </p:attrNameLst>
                                          </p:cBhvr>
                                          <p:tavLst>
                                            <p:tav tm="0">
                                              <p:val>
                                                <p:strVal val="1+#ppt_w/2"/>
                                              </p:val>
                                            </p:tav>
                                            <p:tav tm="100000">
                                              <p:val>
                                                <p:strVal val="#ppt_x"/>
                                              </p:val>
                                            </p:tav>
                                          </p:tavLst>
                                        </p:anim>
                                        <p:anim calcmode="lin" valueType="num">
                                          <p:cBhvr additive="base">
                                            <p:cTn id="20" dur="15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6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500" fill="hold"/>
                                            <p:tgtEl>
                                              <p:spTgt spid="48"/>
                                            </p:tgtEl>
                                            <p:attrNameLst>
                                              <p:attrName>ppt_x</p:attrName>
                                            </p:attrNameLst>
                                          </p:cBhvr>
                                          <p:tavLst>
                                            <p:tav tm="0">
                                              <p:val>
                                                <p:strVal val="1+#ppt_w/2"/>
                                              </p:val>
                                            </p:tav>
                                            <p:tav tm="100000">
                                              <p:val>
                                                <p:strVal val="#ppt_x"/>
                                              </p:val>
                                            </p:tav>
                                          </p:tavLst>
                                        </p:anim>
                                        <p:anim calcmode="lin" valueType="num">
                                          <p:cBhvr additive="base">
                                            <p:cTn id="24" dur="1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80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1500" fill="hold"/>
                                            <p:tgtEl>
                                              <p:spTgt spid="79"/>
                                            </p:tgtEl>
                                            <p:attrNameLst>
                                              <p:attrName>ppt_x</p:attrName>
                                            </p:attrNameLst>
                                          </p:cBhvr>
                                          <p:tavLst>
                                            <p:tav tm="0">
                                              <p:val>
                                                <p:strVal val="1+#ppt_w/2"/>
                                              </p:val>
                                            </p:tav>
                                            <p:tav tm="100000">
                                              <p:val>
                                                <p:strVal val="#ppt_x"/>
                                              </p:val>
                                            </p:tav>
                                          </p:tavLst>
                                        </p:anim>
                                        <p:anim calcmode="lin" valueType="num">
                                          <p:cBhvr additive="base">
                                            <p:cTn id="28" dur="1500" fill="hold"/>
                                            <p:tgtEl>
                                              <p:spTgt spid="79"/>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1000"/>
                                      </p:stCondLst>
                                      <p:childTnLst>
                                        <p:set>
                                          <p:cBhvr>
                                            <p:cTn id="30" dur="1" fill="hold">
                                              <p:stCondLst>
                                                <p:cond delay="0"/>
                                              </p:stCondLst>
                                            </p:cTn>
                                            <p:tgtEl>
                                              <p:spTgt spid="86"/>
                                            </p:tgtEl>
                                            <p:attrNameLst>
                                              <p:attrName>style.visibility</p:attrName>
                                            </p:attrNameLst>
                                          </p:cBhvr>
                                          <p:to>
                                            <p:strVal val="visible"/>
                                          </p:to>
                                        </p:set>
                                        <p:anim calcmode="lin" valueType="num">
                                          <p:cBhvr additive="base">
                                            <p:cTn id="31" dur="1500" fill="hold"/>
                                            <p:tgtEl>
                                              <p:spTgt spid="86"/>
                                            </p:tgtEl>
                                            <p:attrNameLst>
                                              <p:attrName>ppt_x</p:attrName>
                                            </p:attrNameLst>
                                          </p:cBhvr>
                                          <p:tavLst>
                                            <p:tav tm="0">
                                              <p:val>
                                                <p:strVal val="1+#ppt_w/2"/>
                                              </p:val>
                                            </p:tav>
                                            <p:tav tm="100000">
                                              <p:val>
                                                <p:strVal val="#ppt_x"/>
                                              </p:val>
                                            </p:tav>
                                          </p:tavLst>
                                        </p:anim>
                                        <p:anim calcmode="lin" valueType="num">
                                          <p:cBhvr additive="base">
                                            <p:cTn id="32" dur="1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stCondLst>
                                        <p:cond delay="1200"/>
                                      </p:stCondLst>
                                      <p:childTnLst>
                                        <p:set>
                                          <p:cBhvr>
                                            <p:cTn id="34" dur="1" fill="hold">
                                              <p:stCondLst>
                                                <p:cond delay="0"/>
                                              </p:stCondLst>
                                            </p:cTn>
                                            <p:tgtEl>
                                              <p:spTgt spid="93"/>
                                            </p:tgtEl>
                                            <p:attrNameLst>
                                              <p:attrName>style.visibility</p:attrName>
                                            </p:attrNameLst>
                                          </p:cBhvr>
                                          <p:to>
                                            <p:strVal val="visible"/>
                                          </p:to>
                                        </p:set>
                                        <p:anim calcmode="lin" valueType="num">
                                          <p:cBhvr additive="base">
                                            <p:cTn id="35" dur="1500" fill="hold"/>
                                            <p:tgtEl>
                                              <p:spTgt spid="93"/>
                                            </p:tgtEl>
                                            <p:attrNameLst>
                                              <p:attrName>ppt_x</p:attrName>
                                            </p:attrNameLst>
                                          </p:cBhvr>
                                          <p:tavLst>
                                            <p:tav tm="0">
                                              <p:val>
                                                <p:strVal val="1+#ppt_w/2"/>
                                              </p:val>
                                            </p:tav>
                                            <p:tav tm="100000">
                                              <p:val>
                                                <p:strVal val="#ppt_x"/>
                                              </p:val>
                                            </p:tav>
                                          </p:tavLst>
                                        </p:anim>
                                        <p:anim calcmode="lin" valueType="num">
                                          <p:cBhvr additive="base">
                                            <p:cTn id="36" dur="1500" fill="hold"/>
                                            <p:tgtEl>
                                              <p:spTgt spid="93"/>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47" presetClass="entr" presetSubtype="0"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anim calcmode="lin" valueType="num">
                                          <p:cBhvr>
                                            <p:cTn id="41" dur="500" fill="hold"/>
                                            <p:tgtEl>
                                              <p:spTgt spid="115"/>
                                            </p:tgtEl>
                                            <p:attrNameLst>
                                              <p:attrName>ppt_x</p:attrName>
                                            </p:attrNameLst>
                                          </p:cBhvr>
                                          <p:tavLst>
                                            <p:tav tm="0">
                                              <p:val>
                                                <p:strVal val="#ppt_x"/>
                                              </p:val>
                                            </p:tav>
                                            <p:tav tm="100000">
                                              <p:val>
                                                <p:strVal val="#ppt_x"/>
                                              </p:val>
                                            </p:tav>
                                          </p:tavLst>
                                        </p:anim>
                                        <p:anim calcmode="lin" valueType="num">
                                          <p:cBhvr>
                                            <p:cTn id="42" dur="500" fill="hold"/>
                                            <p:tgtEl>
                                              <p:spTgt spid="115"/>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30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anim calcmode="lin" valueType="num">
                                          <p:cBhvr>
                                            <p:cTn id="46" dur="500" fill="hold"/>
                                            <p:tgtEl>
                                              <p:spTgt spid="110"/>
                                            </p:tgtEl>
                                            <p:attrNameLst>
                                              <p:attrName>ppt_x</p:attrName>
                                            </p:attrNameLst>
                                          </p:cBhvr>
                                          <p:tavLst>
                                            <p:tav tm="0">
                                              <p:val>
                                                <p:strVal val="#ppt_x"/>
                                              </p:val>
                                            </p:tav>
                                            <p:tav tm="100000">
                                              <p:val>
                                                <p:strVal val="#ppt_x"/>
                                              </p:val>
                                            </p:tav>
                                          </p:tavLst>
                                        </p:anim>
                                        <p:anim calcmode="lin" valueType="num">
                                          <p:cBhvr>
                                            <p:cTn id="47" dur="500" fill="hold"/>
                                            <p:tgtEl>
                                              <p:spTgt spid="110"/>
                                            </p:tgtEl>
                                            <p:attrNameLst>
                                              <p:attrName>ppt_y</p:attrName>
                                            </p:attrNameLst>
                                          </p:cBhvr>
                                          <p:tavLst>
                                            <p:tav tm="0">
                                              <p:val>
                                                <p:strVal val="#ppt_y-.1"/>
                                              </p:val>
                                            </p:tav>
                                            <p:tav tm="100000">
                                              <p:val>
                                                <p:strVal val="#ppt_y"/>
                                              </p:val>
                                            </p:tav>
                                          </p:tavLst>
                                        </p:anim>
                                      </p:childTnLst>
                                    </p:cTn>
                                  </p:par>
                                  <p:par>
                                    <p:cTn id="48" presetID="47" presetClass="entr" presetSubtype="0" fill="hold" nodeType="withEffect">
                                      <p:stCondLst>
                                        <p:cond delay="60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anim calcmode="lin" valueType="num">
                                          <p:cBhvr>
                                            <p:cTn id="51" dur="500" fill="hold"/>
                                            <p:tgtEl>
                                              <p:spTgt spid="105"/>
                                            </p:tgtEl>
                                            <p:attrNameLst>
                                              <p:attrName>ppt_x</p:attrName>
                                            </p:attrNameLst>
                                          </p:cBhvr>
                                          <p:tavLst>
                                            <p:tav tm="0">
                                              <p:val>
                                                <p:strVal val="#ppt_x"/>
                                              </p:val>
                                            </p:tav>
                                            <p:tav tm="100000">
                                              <p:val>
                                                <p:strVal val="#ppt_x"/>
                                              </p:val>
                                            </p:tav>
                                          </p:tavLst>
                                        </p:anim>
                                        <p:anim calcmode="lin" valueType="num">
                                          <p:cBhvr>
                                            <p:cTn id="52" dur="500" fill="hold"/>
                                            <p:tgtEl>
                                              <p:spTgt spid="105"/>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80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500"/>
                                            <p:tgtEl>
                                              <p:spTgt spid="100"/>
                                            </p:tgtEl>
                                          </p:cBhvr>
                                        </p:animEffect>
                                        <p:anim calcmode="lin" valueType="num">
                                          <p:cBhvr>
                                            <p:cTn id="56" dur="500" fill="hold"/>
                                            <p:tgtEl>
                                              <p:spTgt spid="100"/>
                                            </p:tgtEl>
                                            <p:attrNameLst>
                                              <p:attrName>ppt_x</p:attrName>
                                            </p:attrNameLst>
                                          </p:cBhvr>
                                          <p:tavLst>
                                            <p:tav tm="0">
                                              <p:val>
                                                <p:strVal val="#ppt_x"/>
                                              </p:val>
                                            </p:tav>
                                            <p:tav tm="100000">
                                              <p:val>
                                                <p:strVal val="#ppt_x"/>
                                              </p:val>
                                            </p:tav>
                                          </p:tavLst>
                                        </p:anim>
                                        <p:anim calcmode="lin" valueType="num">
                                          <p:cBhvr>
                                            <p:cTn id="57" dur="500" fill="hold"/>
                                            <p:tgtEl>
                                              <p:spTgt spid="10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fade">
                                          <p:cBhvr>
                                            <p:cTn id="60" dur="500"/>
                                            <p:tgtEl>
                                              <p:spTgt spid="120"/>
                                            </p:tgtEl>
                                          </p:cBhvr>
                                        </p:animEffect>
                                        <p:anim calcmode="lin" valueType="num">
                                          <p:cBhvr>
                                            <p:cTn id="61" dur="500" fill="hold"/>
                                            <p:tgtEl>
                                              <p:spTgt spid="120"/>
                                            </p:tgtEl>
                                            <p:attrNameLst>
                                              <p:attrName>ppt_x</p:attrName>
                                            </p:attrNameLst>
                                          </p:cBhvr>
                                          <p:tavLst>
                                            <p:tav tm="0">
                                              <p:val>
                                                <p:strVal val="#ppt_x"/>
                                              </p:val>
                                            </p:tav>
                                            <p:tav tm="100000">
                                              <p:val>
                                                <p:strVal val="#ppt_x"/>
                                              </p:val>
                                            </p:tav>
                                          </p:tavLst>
                                        </p:anim>
                                        <p:anim calcmode="lin" valueType="num">
                                          <p:cBhvr>
                                            <p:cTn id="62" dur="500" fill="hold"/>
                                            <p:tgtEl>
                                              <p:spTgt spid="120"/>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300"/>
                                      </p:stCondLst>
                                      <p:childTnLst>
                                        <p:set>
                                          <p:cBhvr>
                                            <p:cTn id="64" dur="1" fill="hold">
                                              <p:stCondLst>
                                                <p:cond delay="0"/>
                                              </p:stCondLst>
                                            </p:cTn>
                                            <p:tgtEl>
                                              <p:spTgt spid="125"/>
                                            </p:tgtEl>
                                            <p:attrNameLst>
                                              <p:attrName>style.visibility</p:attrName>
                                            </p:attrNameLst>
                                          </p:cBhvr>
                                          <p:to>
                                            <p:strVal val="visible"/>
                                          </p:to>
                                        </p:set>
                                        <p:animEffect transition="in" filter="fade">
                                          <p:cBhvr>
                                            <p:cTn id="65" dur="500"/>
                                            <p:tgtEl>
                                              <p:spTgt spid="125"/>
                                            </p:tgtEl>
                                          </p:cBhvr>
                                        </p:animEffect>
                                        <p:anim calcmode="lin" valueType="num">
                                          <p:cBhvr>
                                            <p:cTn id="66" dur="500" fill="hold"/>
                                            <p:tgtEl>
                                              <p:spTgt spid="125"/>
                                            </p:tgtEl>
                                            <p:attrNameLst>
                                              <p:attrName>ppt_x</p:attrName>
                                            </p:attrNameLst>
                                          </p:cBhvr>
                                          <p:tavLst>
                                            <p:tav tm="0">
                                              <p:val>
                                                <p:strVal val="#ppt_x"/>
                                              </p:val>
                                            </p:tav>
                                            <p:tav tm="100000">
                                              <p:val>
                                                <p:strVal val="#ppt_x"/>
                                              </p:val>
                                            </p:tav>
                                          </p:tavLst>
                                        </p:anim>
                                        <p:anim calcmode="lin" valueType="num">
                                          <p:cBhvr>
                                            <p:cTn id="67" dur="500" fill="hold"/>
                                            <p:tgtEl>
                                              <p:spTgt spid="12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60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anim calcmode="lin" valueType="num">
                                          <p:cBhvr>
                                            <p:cTn id="71" dur="500" fill="hold"/>
                                            <p:tgtEl>
                                              <p:spTgt spid="130"/>
                                            </p:tgtEl>
                                            <p:attrNameLst>
                                              <p:attrName>ppt_x</p:attrName>
                                            </p:attrNameLst>
                                          </p:cBhvr>
                                          <p:tavLst>
                                            <p:tav tm="0">
                                              <p:val>
                                                <p:strVal val="#ppt_x"/>
                                              </p:val>
                                            </p:tav>
                                            <p:tav tm="100000">
                                              <p:val>
                                                <p:strVal val="#ppt_x"/>
                                              </p:val>
                                            </p:tav>
                                          </p:tavLst>
                                        </p:anim>
                                        <p:anim calcmode="lin" valueType="num">
                                          <p:cBhvr>
                                            <p:cTn id="72" dur="5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第二章 </a:t>
            </a:r>
            <a:r>
              <a:rPr lang="en-US" altLang="zh-CN"/>
              <a:t>Node</a:t>
            </a:r>
            <a:r>
              <a:t>项目的组织</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75343" y="3295512"/>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895350" y="3780155"/>
            <a:ext cx="862965"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2400" kern="0">
                <a:solidFill>
                  <a:prstClr val="white"/>
                </a:solidFill>
                <a:latin typeface="Century Gothic" panose="020B0502020202020204" pitchFamily="34" charset="0"/>
                <a:cs typeface="+mn-ea"/>
                <a:sym typeface="+mn-lt"/>
              </a:rPr>
              <a:t>目标</a:t>
            </a:r>
            <a:endParaRPr lang="zh-CN" altLang="en-US" sz="2400" kern="0">
              <a:solidFill>
                <a:prstClr val="white"/>
              </a:solidFill>
              <a:latin typeface="Century Gothic" panose="020B0502020202020204" pitchFamily="34" charset="0"/>
              <a:cs typeface="+mn-ea"/>
              <a:sym typeface="+mn-lt"/>
            </a:endParaRPr>
          </a:p>
        </p:txBody>
      </p:sp>
      <p:grpSp>
        <p:nvGrpSpPr>
          <p:cNvPr id="146" name="PA_组合 145"/>
          <p:cNvGrpSpPr>
            <a:grpSpLocks noChangeAspect="1"/>
          </p:cNvGrpSpPr>
          <p:nvPr>
            <p:custDataLst>
              <p:tags r:id="rId5"/>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6"/>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7"/>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8"/>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9"/>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0"/>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1"/>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2"/>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3"/>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4"/>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5"/>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en-US" sz="1600" kern="0" dirty="0">
                <a:solidFill>
                  <a:schemeClr val="tx1">
                    <a:lumMod val="65000"/>
                    <a:lumOff val="35000"/>
                  </a:schemeClr>
                </a:solidFill>
                <a:latin typeface="+mj-ea"/>
                <a:ea typeface="+mj-ea"/>
                <a:cs typeface="+mn-ea"/>
                <a:sym typeface="+mn-lt"/>
              </a:rPr>
              <a:t>node_modules</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6"/>
            </p:custDataLst>
          </p:nvPr>
        </p:nvSpPr>
        <p:spPr>
          <a:xfrm rot="10594">
            <a:off x="4008892" y="3409255"/>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en-US" sz="1600" kern="0" dirty="0">
                <a:solidFill>
                  <a:schemeClr val="tx1">
                    <a:lumMod val="65000"/>
                    <a:lumOff val="35000"/>
                  </a:schemeClr>
                </a:solidFill>
                <a:latin typeface="+mj-ea"/>
                <a:ea typeface="+mj-ea"/>
                <a:cs typeface="+mn-ea"/>
                <a:sym typeface="+mn-lt"/>
              </a:rPr>
              <a:t>package.json</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7"/>
            </p:custDataLst>
          </p:nvPr>
        </p:nvSpPr>
        <p:spPr>
          <a:xfrm rot="10594">
            <a:off x="6184018" y="2161867"/>
            <a:ext cx="2360671" cy="1130053"/>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添加项目标题 </a:t>
            </a:r>
            <a:r>
              <a:rPr lang="en-US" altLang="zh-CN" sz="1600">
                <a:solidFill>
                  <a:schemeClr val="tx1">
                    <a:lumMod val="75000"/>
                    <a:lumOff val="25000"/>
                  </a:schemeClr>
                </a:solidFill>
                <a:latin typeface="+mj-ea"/>
                <a:ea typeface="+mj-ea"/>
                <a:cs typeface="+mn-ea"/>
                <a:sym typeface="+mn-lt"/>
              </a:rPr>
              <a:t>05</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8"/>
            </p:custDataLst>
          </p:nvPr>
        </p:nvSpPr>
        <p:spPr>
          <a:xfrm rot="10594">
            <a:off x="2096746" y="1931689"/>
            <a:ext cx="2529169"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熟悉</a:t>
            </a:r>
            <a:r>
              <a:rPr lang="en-US" altLang="zh-CN" sz="1600" kern="0" dirty="0">
                <a:solidFill>
                  <a:schemeClr val="tx1">
                    <a:lumMod val="65000"/>
                    <a:lumOff val="35000"/>
                  </a:schemeClr>
                </a:solidFill>
                <a:effectLst/>
                <a:latin typeface="+mj-ea"/>
                <a:ea typeface="+mj-ea"/>
                <a:cs typeface="+mn-ea"/>
                <a:sym typeface="+mn-lt"/>
              </a:rPr>
              <a:t>npm</a:t>
            </a:r>
            <a:endParaRPr sz="1600" kern="0" dirty="0">
              <a:solidFill>
                <a:schemeClr val="tx1">
                  <a:lumMod val="65000"/>
                  <a:lumOff val="35000"/>
                </a:schemeClr>
              </a:solidFill>
              <a:effectLst/>
              <a:latin typeface="+mj-ea"/>
              <a:ea typeface="+mj-ea"/>
              <a:cs typeface="+mn-ea"/>
              <a:sym typeface="+mn-lt"/>
            </a:endParaRPr>
          </a:p>
          <a:p>
            <a:pPr defTabSz="412750">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19"/>
            </p:custDataLst>
          </p:nvPr>
        </p:nvSpPr>
        <p:spPr>
          <a:xfrm rot="10594">
            <a:off x="9158732" y="3683332"/>
            <a:ext cx="2299439" cy="1082040"/>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sz="1600" kern="0">
                <a:solidFill>
                  <a:schemeClr val="tx1">
                    <a:lumMod val="65000"/>
                    <a:lumOff val="35000"/>
                  </a:schemeClr>
                </a:solidFill>
                <a:latin typeface="+mj-ea"/>
                <a:ea typeface="+mj-ea"/>
                <a:cs typeface="+mn-ea"/>
                <a:sym typeface="+mn-lt"/>
              </a:rPr>
              <a:t>模块化标准</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熟悉</a:t>
            </a:r>
            <a:r>
              <a:rPr lang="en-US" altLang="zh-CN"/>
              <a:t>npm</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680085" y="1573530"/>
            <a:ext cx="10430510" cy="645160"/>
          </a:xfrm>
          <a:prstGeom prst="rect">
            <a:avLst/>
          </a:prstGeom>
          <a:noFill/>
        </p:spPr>
        <p:txBody>
          <a:bodyPr wrap="square" rtlCol="0">
            <a:spAutoFit/>
          </a:bodyPr>
          <a:p>
            <a:r>
              <a:rPr lang="en-US" altLang="zh-CN"/>
              <a:t>npm</a:t>
            </a:r>
            <a:r>
              <a:rPr lang="zh-CN" altLang="en-US"/>
              <a:t>的全称是 </a:t>
            </a:r>
            <a:r>
              <a:rPr lang="en-US" altLang="zh-CN"/>
              <a:t>node package management</a:t>
            </a:r>
            <a:r>
              <a:rPr lang="zh-CN" altLang="en-US"/>
              <a:t>， 它是随</a:t>
            </a:r>
            <a:r>
              <a:rPr lang="en-US" altLang="zh-CN"/>
              <a:t>node</a:t>
            </a:r>
            <a:r>
              <a:rPr lang="zh-CN" altLang="en-US"/>
              <a:t>一起发布的用来管理第三方模块的工具。在安装</a:t>
            </a:r>
            <a:r>
              <a:rPr lang="en-US" altLang="zh-CN"/>
              <a:t>node</a:t>
            </a:r>
            <a:r>
              <a:rPr lang="zh-CN" altLang="en-US"/>
              <a:t>的时候，会一起安装</a:t>
            </a:r>
            <a:r>
              <a:rPr lang="en-US" altLang="zh-CN"/>
              <a:t>npm</a:t>
            </a:r>
            <a:r>
              <a:rPr lang="zh-CN" altLang="en-US"/>
              <a:t>。</a:t>
            </a:r>
            <a:endParaRPr lang="zh-CN" altLang="en-US"/>
          </a:p>
        </p:txBody>
      </p:sp>
      <p:sp>
        <p:nvSpPr>
          <p:cNvPr id="5" name="文本框 4"/>
          <p:cNvSpPr txBox="1"/>
          <p:nvPr/>
        </p:nvSpPr>
        <p:spPr>
          <a:xfrm>
            <a:off x="801370" y="2359025"/>
            <a:ext cx="9059545" cy="368300"/>
          </a:xfrm>
          <a:prstGeom prst="rect">
            <a:avLst/>
          </a:prstGeom>
          <a:noFill/>
        </p:spPr>
        <p:txBody>
          <a:bodyPr wrap="none" rtlCol="0">
            <a:spAutoFit/>
          </a:bodyPr>
          <a:p>
            <a:r>
              <a:rPr lang="en-US" altLang="zh-CN"/>
              <a:t>npm</a:t>
            </a:r>
            <a:r>
              <a:rPr lang="zh-CN" altLang="en-US"/>
              <a:t>允许开发者将自己编写的模块上传到中央仓库，这样其他的开发者就可以直接引用。</a:t>
            </a:r>
            <a:endParaRPr lang="zh-CN" altLang="en-US"/>
          </a:p>
        </p:txBody>
      </p:sp>
      <p:pic>
        <p:nvPicPr>
          <p:cNvPr id="7" name="图片 6"/>
          <p:cNvPicPr>
            <a:picLocks noChangeAspect="1"/>
          </p:cNvPicPr>
          <p:nvPr/>
        </p:nvPicPr>
        <p:blipFill>
          <a:blip r:embed="rId1"/>
          <a:stretch>
            <a:fillRect/>
          </a:stretch>
        </p:blipFill>
        <p:spPr>
          <a:xfrm>
            <a:off x="801370" y="4410710"/>
            <a:ext cx="2917190" cy="2217420"/>
          </a:xfrm>
          <a:prstGeom prst="rect">
            <a:avLst/>
          </a:prstGeom>
        </p:spPr>
      </p:pic>
      <p:sp>
        <p:nvSpPr>
          <p:cNvPr id="8" name="圆角矩形标注 7"/>
          <p:cNvSpPr/>
          <p:nvPr/>
        </p:nvSpPr>
        <p:spPr>
          <a:xfrm>
            <a:off x="2846705" y="3289300"/>
            <a:ext cx="3095625" cy="1706245"/>
          </a:xfrm>
          <a:prstGeom prst="wedgeRoundRectCallout">
            <a:avLst>
              <a:gd name="adj1" fmla="val -50246"/>
              <a:gd name="adj2" fmla="val 664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973705" y="3681730"/>
            <a:ext cx="2841625" cy="922020"/>
          </a:xfrm>
          <a:prstGeom prst="rect">
            <a:avLst/>
          </a:prstGeom>
          <a:noFill/>
        </p:spPr>
        <p:txBody>
          <a:bodyPr wrap="square" rtlCol="0">
            <a:spAutoFit/>
          </a:bodyPr>
          <a:p>
            <a:pPr algn="l"/>
            <a:r>
              <a:rPr lang="en-US" altLang="zh-CN">
                <a:sym typeface="+mn-ea"/>
              </a:rPr>
              <a:t>“</a:t>
            </a:r>
            <a:r>
              <a:rPr lang="zh-CN" altLang="en-US">
                <a:sym typeface="+mn-ea"/>
              </a:rPr>
              <a:t>程序员的天性是复制粘贴，如果有现成的代码可以用，他们是决计不肯思考的</a:t>
            </a:r>
            <a:r>
              <a:rPr lang="en-US" altLang="zh-CN">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package.json</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072515" y="1623060"/>
            <a:ext cx="9848850" cy="368300"/>
          </a:xfrm>
          <a:prstGeom prst="rect">
            <a:avLst/>
          </a:prstGeom>
          <a:noFill/>
        </p:spPr>
        <p:txBody>
          <a:bodyPr wrap="none" rtlCol="0">
            <a:spAutoFit/>
          </a:bodyPr>
          <a:p>
            <a:r>
              <a:rPr lang="en-US" altLang="zh-CN"/>
              <a:t>package.json</a:t>
            </a:r>
            <a:r>
              <a:rPr lang="zh-CN" altLang="en-US"/>
              <a:t>是</a:t>
            </a:r>
            <a:r>
              <a:rPr lang="en-US" altLang="zh-CN"/>
              <a:t>Node</a:t>
            </a:r>
            <a:r>
              <a:rPr lang="zh-CN" altLang="en-US"/>
              <a:t>项目的描述文件，使用</a:t>
            </a:r>
            <a:r>
              <a:rPr lang="en-US" altLang="zh-CN" b="1">
                <a:latin typeface="黑体" panose="02010609060101010101" charset="-122"/>
                <a:ea typeface="黑体" panose="02010609060101010101" charset="-122"/>
              </a:rPr>
              <a:t>npm init -y</a:t>
            </a:r>
            <a:r>
              <a:rPr lang="en-US" altLang="zh-CN"/>
              <a:t> </a:t>
            </a:r>
            <a:r>
              <a:rPr lang="zh-CN" altLang="en-US"/>
              <a:t>可以在当前文件夹中生成</a:t>
            </a:r>
            <a:r>
              <a:rPr lang="en-US" altLang="zh-CN"/>
              <a:t>package.json</a:t>
            </a:r>
            <a:r>
              <a:rPr lang="zh-CN" altLang="en-US"/>
              <a:t>文件</a:t>
            </a:r>
            <a:endParaRPr lang="zh-CN" altLang="en-US"/>
          </a:p>
        </p:txBody>
      </p:sp>
      <p:sp>
        <p:nvSpPr>
          <p:cNvPr id="5" name="文本框 4"/>
          <p:cNvSpPr txBox="1"/>
          <p:nvPr/>
        </p:nvSpPr>
        <p:spPr>
          <a:xfrm>
            <a:off x="1344930" y="2780030"/>
            <a:ext cx="3959225" cy="2676525"/>
          </a:xfrm>
          <a:prstGeom prst="rect">
            <a:avLst/>
          </a:prstGeom>
          <a:noFill/>
        </p:spPr>
        <p:txBody>
          <a:bodyPr wrap="square" rtlCol="0" anchor="t">
            <a:spAutoFit/>
          </a:bodyPr>
          <a:p>
            <a:r>
              <a:rPr lang="zh-CN" altLang="en-US" sz="1400"/>
              <a:t>{</a:t>
            </a:r>
            <a:endParaRPr lang="zh-CN" altLang="en-US" sz="1400"/>
          </a:p>
          <a:p>
            <a:r>
              <a:rPr lang="zh-CN" altLang="en-US" sz="1400"/>
              <a:t>  "name": "npmtest",</a:t>
            </a:r>
            <a:endParaRPr lang="zh-CN" altLang="en-US" sz="1400"/>
          </a:p>
          <a:p>
            <a:r>
              <a:rPr lang="zh-CN" altLang="en-US" sz="1400"/>
              <a:t>  "version": "1.0.0",</a:t>
            </a:r>
            <a:endParaRPr lang="zh-CN" altLang="en-US" sz="1400"/>
          </a:p>
          <a:p>
            <a:r>
              <a:rPr lang="zh-CN" altLang="en-US" sz="1400"/>
              <a:t>  "description": "",</a:t>
            </a:r>
            <a:endParaRPr lang="zh-CN" altLang="en-US" sz="1400"/>
          </a:p>
          <a:p>
            <a:r>
              <a:rPr lang="zh-CN" altLang="en-US" sz="1400"/>
              <a:t>  "main": "</a:t>
            </a:r>
            <a:r>
              <a:rPr lang="en-US" altLang="zh-CN" sz="1400"/>
              <a:t>index</a:t>
            </a:r>
            <a:r>
              <a:rPr lang="zh-CN" altLang="en-US" sz="1400"/>
              <a:t>.js",</a:t>
            </a:r>
            <a:endParaRPr lang="zh-CN" altLang="en-US" sz="1400"/>
          </a:p>
          <a:p>
            <a:r>
              <a:rPr lang="zh-CN" altLang="en-US" sz="1400"/>
              <a:t>  "scripts": {</a:t>
            </a:r>
            <a:endParaRPr lang="zh-CN" altLang="en-US" sz="1400"/>
          </a:p>
          <a:p>
            <a:r>
              <a:rPr lang="zh-CN" altLang="en-US" sz="1400"/>
              <a:t>    "test": "echo \"Error: no test specified\" &amp;&amp; exit 1"</a:t>
            </a:r>
            <a:endParaRPr lang="zh-CN" altLang="en-US" sz="1400"/>
          </a:p>
          <a:p>
            <a:r>
              <a:rPr lang="zh-CN" altLang="en-US" sz="1400"/>
              <a:t>  },</a:t>
            </a:r>
            <a:endParaRPr lang="zh-CN" altLang="en-US" sz="1400"/>
          </a:p>
          <a:p>
            <a:r>
              <a:rPr lang="zh-CN" altLang="en-US" sz="1400"/>
              <a:t>  "keywords": [],</a:t>
            </a:r>
            <a:endParaRPr lang="zh-CN" altLang="en-US" sz="1400"/>
          </a:p>
          <a:p>
            <a:r>
              <a:rPr lang="zh-CN" altLang="en-US" sz="1400"/>
              <a:t>  "author": "",</a:t>
            </a:r>
            <a:endParaRPr lang="zh-CN" altLang="en-US" sz="1400"/>
          </a:p>
          <a:p>
            <a:r>
              <a:rPr lang="zh-CN" altLang="en-US" sz="1400"/>
              <a:t>  "license": "ISC"</a:t>
            </a:r>
            <a:endParaRPr lang="zh-CN" altLang="en-US" sz="1400"/>
          </a:p>
          <a:p>
            <a:r>
              <a:rPr lang="zh-CN" altLang="en-US" sz="1400"/>
              <a:t>}</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安装第三方模块</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2855" y="1471930"/>
            <a:ext cx="6430645" cy="645160"/>
          </a:xfrm>
          <a:prstGeom prst="rect">
            <a:avLst/>
          </a:prstGeom>
          <a:noFill/>
        </p:spPr>
        <p:txBody>
          <a:bodyPr wrap="square" rtlCol="0" anchor="t">
            <a:spAutoFit/>
          </a:bodyPr>
          <a:p>
            <a:r>
              <a:rPr lang="zh-CN" altLang="en-US"/>
              <a:t>https://www.npmjs.com/是</a:t>
            </a:r>
            <a:r>
              <a:rPr lang="en-US" altLang="zh-CN"/>
              <a:t>npm</a:t>
            </a:r>
            <a:r>
              <a:rPr lang="zh-CN" altLang="en-US"/>
              <a:t>默认使用的仓库地址，开发者可以将仓库中的任意模块下载到本地。</a:t>
            </a:r>
            <a:endParaRPr lang="zh-CN" altLang="en-US"/>
          </a:p>
        </p:txBody>
      </p:sp>
      <p:sp>
        <p:nvSpPr>
          <p:cNvPr id="5" name="文本框 4"/>
          <p:cNvSpPr txBox="1"/>
          <p:nvPr/>
        </p:nvSpPr>
        <p:spPr>
          <a:xfrm>
            <a:off x="1278255" y="2369185"/>
            <a:ext cx="8308975" cy="645160"/>
          </a:xfrm>
          <a:prstGeom prst="rect">
            <a:avLst/>
          </a:prstGeom>
          <a:noFill/>
        </p:spPr>
        <p:txBody>
          <a:bodyPr wrap="none" rtlCol="0">
            <a:spAutoFit/>
          </a:bodyPr>
          <a:p>
            <a:r>
              <a:rPr lang="zh-CN" altLang="en-US"/>
              <a:t>使用</a:t>
            </a:r>
            <a:r>
              <a:rPr lang="en-US" altLang="zh-CN"/>
              <a:t>npm install</a:t>
            </a:r>
            <a:r>
              <a:rPr lang="zh-CN" altLang="en-US"/>
              <a:t>命令来下载模块，下载的模块信息会被写入到</a:t>
            </a:r>
            <a:r>
              <a:rPr lang="en-US" altLang="zh-CN"/>
              <a:t>package.json</a:t>
            </a:r>
            <a:r>
              <a:rPr lang="zh-CN" altLang="en-US"/>
              <a:t>中，例如</a:t>
            </a:r>
            <a:br>
              <a:rPr lang="zh-CN" altLang="en-US"/>
            </a:br>
            <a:r>
              <a:rPr lang="en-US" altLang="zh-CN"/>
              <a:t>npm install lodash</a:t>
            </a:r>
            <a:r>
              <a:rPr lang="zh-CN" altLang="en-US"/>
              <a:t>，修改后的</a:t>
            </a:r>
            <a:r>
              <a:rPr lang="en-US" altLang="zh-CN"/>
              <a:t>package.json</a:t>
            </a:r>
            <a:r>
              <a:rPr lang="zh-CN" altLang="en-US"/>
              <a:t>如下。</a:t>
            </a:r>
            <a:endParaRPr lang="zh-CN" altLang="en-US"/>
          </a:p>
        </p:txBody>
      </p:sp>
      <p:sp>
        <p:nvSpPr>
          <p:cNvPr id="6" name="文本框 5"/>
          <p:cNvSpPr txBox="1"/>
          <p:nvPr/>
        </p:nvSpPr>
        <p:spPr>
          <a:xfrm>
            <a:off x="1336040" y="3272155"/>
            <a:ext cx="5452745" cy="3322955"/>
          </a:xfrm>
          <a:prstGeom prst="rect">
            <a:avLst/>
          </a:prstGeom>
          <a:noFill/>
        </p:spPr>
        <p:txBody>
          <a:bodyPr wrap="square" rtlCol="0" anchor="t">
            <a:spAutoFit/>
          </a:bodyPr>
          <a:p>
            <a:r>
              <a:rPr lang="zh-CN" altLang="en-US" sz="1400"/>
              <a:t>{</a:t>
            </a:r>
            <a:endParaRPr lang="zh-CN" altLang="en-US" sz="1400"/>
          </a:p>
          <a:p>
            <a:r>
              <a:rPr lang="zh-CN" altLang="en-US" sz="1400"/>
              <a:t>  "name": "npmtest",</a:t>
            </a:r>
            <a:endParaRPr lang="zh-CN" altLang="en-US" sz="1400"/>
          </a:p>
          <a:p>
            <a:r>
              <a:rPr lang="zh-CN" altLang="en-US" sz="1400"/>
              <a:t>  "version": "1.0.0",</a:t>
            </a:r>
            <a:endParaRPr lang="zh-CN" altLang="en-US" sz="1400"/>
          </a:p>
          <a:p>
            <a:r>
              <a:rPr lang="zh-CN" altLang="en-US" sz="1400"/>
              <a:t>  "description": "",</a:t>
            </a:r>
            <a:endParaRPr lang="zh-CN" altLang="en-US" sz="1400"/>
          </a:p>
          <a:p>
            <a:r>
              <a:rPr lang="zh-CN" altLang="en-US" sz="1400"/>
              <a:t>  "main": "index.js",</a:t>
            </a:r>
            <a:endParaRPr lang="zh-CN" altLang="en-US" sz="1400"/>
          </a:p>
          <a:p>
            <a:r>
              <a:rPr lang="zh-CN" altLang="en-US" sz="1400"/>
              <a:t>  "scripts": {</a:t>
            </a:r>
            <a:endParaRPr lang="zh-CN" altLang="en-US" sz="1400"/>
          </a:p>
          <a:p>
            <a:r>
              <a:rPr lang="zh-CN" altLang="en-US" sz="1400"/>
              <a:t>    "test": "echo \"Error: no test specified\" &amp;&amp; exit 1"</a:t>
            </a:r>
            <a:endParaRPr lang="zh-CN" altLang="en-US" sz="1400"/>
          </a:p>
          <a:p>
            <a:r>
              <a:rPr lang="zh-CN" altLang="en-US" sz="1400"/>
              <a:t>  },</a:t>
            </a:r>
            <a:endParaRPr lang="zh-CN" altLang="en-US" sz="1400"/>
          </a:p>
          <a:p>
            <a:r>
              <a:rPr lang="zh-CN" altLang="en-US" sz="1400"/>
              <a:t>  "keywords": [],</a:t>
            </a:r>
            <a:endParaRPr lang="zh-CN" altLang="en-US" sz="1400"/>
          </a:p>
          <a:p>
            <a:r>
              <a:rPr lang="zh-CN" altLang="en-US" sz="1400"/>
              <a:t>  "author": "",</a:t>
            </a:r>
            <a:endParaRPr lang="zh-CN" altLang="en-US" sz="1400"/>
          </a:p>
          <a:p>
            <a:r>
              <a:rPr lang="zh-CN" altLang="en-US" sz="1400"/>
              <a:t>  "license": "ISC",</a:t>
            </a:r>
            <a:endParaRPr lang="zh-CN" altLang="en-US" sz="1400"/>
          </a:p>
          <a:p>
            <a:r>
              <a:rPr lang="zh-CN" altLang="en-US" sz="1400"/>
              <a:t>  "dependencies": {</a:t>
            </a:r>
            <a:endParaRPr lang="zh-CN" altLang="en-US" sz="1400"/>
          </a:p>
          <a:p>
            <a:r>
              <a:rPr lang="zh-CN" altLang="en-US" sz="1400"/>
              <a:t>    "lodash": "^4.17.20"</a:t>
            </a:r>
            <a:endParaRPr lang="zh-CN" altLang="en-US" sz="1400"/>
          </a:p>
          <a:p>
            <a:r>
              <a:rPr lang="zh-CN" altLang="en-US" sz="1400"/>
              <a:t>  }</a:t>
            </a:r>
            <a:endParaRPr lang="zh-CN" altLang="en-US" sz="1400"/>
          </a:p>
          <a:p>
            <a:r>
              <a:rPr lang="zh-CN" altLang="en-US" sz="1400"/>
              <a:t>}</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node_modules</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102360" y="1602105"/>
            <a:ext cx="5913120" cy="1753235"/>
          </a:xfrm>
          <a:prstGeom prst="rect">
            <a:avLst/>
          </a:prstGeom>
          <a:noFill/>
        </p:spPr>
        <p:txBody>
          <a:bodyPr wrap="square" rtlCol="0">
            <a:spAutoFit/>
          </a:bodyPr>
          <a:p>
            <a:r>
              <a:rPr lang="zh-CN" altLang="en-US"/>
              <a:t>如果 仅仅使用</a:t>
            </a:r>
            <a:r>
              <a:rPr lang="en-US" altLang="zh-CN"/>
              <a:t>npm install </a:t>
            </a:r>
            <a:r>
              <a:rPr lang="zh-CN" altLang="en-US"/>
              <a:t>后面不跟任何模块名称，那么</a:t>
            </a:r>
            <a:r>
              <a:rPr lang="en-US" altLang="zh-CN"/>
              <a:t>npm</a:t>
            </a:r>
            <a:r>
              <a:rPr lang="zh-CN" altLang="en-US"/>
              <a:t>会读取当前目录下的</a:t>
            </a:r>
            <a:r>
              <a:rPr lang="en-US" altLang="zh-CN"/>
              <a:t>package.json</a:t>
            </a:r>
            <a:r>
              <a:rPr lang="zh-CN" altLang="en-US"/>
              <a:t>文件中的</a:t>
            </a:r>
            <a:r>
              <a:rPr lang="en-US" altLang="zh-CN"/>
              <a:t>dependencies</a:t>
            </a:r>
            <a:r>
              <a:rPr lang="zh-CN" altLang="en-US"/>
              <a:t>和</a:t>
            </a:r>
            <a:r>
              <a:rPr lang="en-US" altLang="zh-CN"/>
              <a:t>devDependencies</a:t>
            </a:r>
            <a:r>
              <a:rPr lang="zh-CN" altLang="en-US"/>
              <a:t>字段，并下载其中模块的对应版本。</a:t>
            </a:r>
            <a:endParaRPr lang="zh-CN" altLang="en-US"/>
          </a:p>
          <a:p>
            <a:r>
              <a:rPr lang="zh-CN" altLang="en-US"/>
              <a:t>使用</a:t>
            </a:r>
            <a:r>
              <a:rPr lang="en-US" altLang="zh-CN"/>
              <a:t>npm install</a:t>
            </a:r>
            <a:r>
              <a:rPr lang="zh-CN" altLang="en-US"/>
              <a:t>命令之后，在当前文件夹下会生成</a:t>
            </a:r>
            <a:r>
              <a:rPr lang="en-US" altLang="zh-CN"/>
              <a:t>node_modules</a:t>
            </a:r>
            <a:r>
              <a:rPr lang="zh-CN" altLang="en-US"/>
              <a:t>文件夹，里面存放的是下载的模块代码。</a:t>
            </a:r>
            <a:endParaRPr lang="zh-CN" altLang="en-US"/>
          </a:p>
        </p:txBody>
      </p:sp>
      <p:pic>
        <p:nvPicPr>
          <p:cNvPr id="5" name="图片 4"/>
          <p:cNvPicPr>
            <a:picLocks noChangeAspect="1"/>
          </p:cNvPicPr>
          <p:nvPr/>
        </p:nvPicPr>
        <p:blipFill>
          <a:blip r:embed="rId1"/>
          <a:stretch>
            <a:fillRect/>
          </a:stretch>
        </p:blipFill>
        <p:spPr>
          <a:xfrm>
            <a:off x="1178560" y="4001135"/>
            <a:ext cx="3543300"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引用模块</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9220" y="1707515"/>
            <a:ext cx="6037580" cy="645160"/>
          </a:xfrm>
          <a:prstGeom prst="rect">
            <a:avLst/>
          </a:prstGeom>
          <a:noFill/>
        </p:spPr>
        <p:txBody>
          <a:bodyPr wrap="none" rtlCol="0">
            <a:spAutoFit/>
          </a:bodyPr>
          <a:p>
            <a:r>
              <a:rPr lang="zh-CN" altLang="en-US"/>
              <a:t>使用</a:t>
            </a:r>
            <a:r>
              <a:rPr lang="en-US" altLang="zh-CN"/>
              <a:t>npm install </a:t>
            </a:r>
            <a:r>
              <a:rPr lang="zh-CN" altLang="en-US"/>
              <a:t>安装模块之后，就可以在代码中使用模块。</a:t>
            </a:r>
            <a:endParaRPr lang="zh-CN" altLang="en-US"/>
          </a:p>
          <a:p>
            <a:endParaRPr lang="zh-CN" altLang="en-US"/>
          </a:p>
        </p:txBody>
      </p:sp>
      <p:sp>
        <p:nvSpPr>
          <p:cNvPr id="5" name="文本框 4"/>
          <p:cNvSpPr txBox="1"/>
          <p:nvPr/>
        </p:nvSpPr>
        <p:spPr>
          <a:xfrm>
            <a:off x="1379220" y="3025140"/>
            <a:ext cx="2540000" cy="368300"/>
          </a:xfrm>
          <a:prstGeom prst="rect">
            <a:avLst/>
          </a:prstGeom>
          <a:noFill/>
        </p:spPr>
        <p:txBody>
          <a:bodyPr wrap="square" rtlCol="0" anchor="t">
            <a:spAutoFit/>
          </a:bodyPr>
          <a:p>
            <a:r>
              <a:rPr lang="zh-CN" altLang="en-US"/>
              <a:t>const _ = require('lodash')</a:t>
            </a:r>
            <a:endParaRPr lang="zh-CN" altLang="en-US"/>
          </a:p>
        </p:txBody>
      </p:sp>
      <p:sp>
        <p:nvSpPr>
          <p:cNvPr id="6" name="文本框 5"/>
          <p:cNvSpPr txBox="1"/>
          <p:nvPr/>
        </p:nvSpPr>
        <p:spPr>
          <a:xfrm>
            <a:off x="1467485" y="3813175"/>
            <a:ext cx="5928360" cy="368300"/>
          </a:xfrm>
          <a:prstGeom prst="rect">
            <a:avLst/>
          </a:prstGeom>
          <a:noFill/>
        </p:spPr>
        <p:txBody>
          <a:bodyPr wrap="none" rtlCol="0">
            <a:spAutoFit/>
          </a:bodyPr>
          <a:p>
            <a:r>
              <a:rPr lang="en-US" altLang="zh-CN"/>
              <a:t>_</a:t>
            </a:r>
            <a:r>
              <a:rPr lang="zh-CN" altLang="en-US"/>
              <a:t>是一个变量名，</a:t>
            </a:r>
            <a:r>
              <a:rPr lang="en-US" altLang="zh-CN"/>
              <a:t>lodash</a:t>
            </a:r>
            <a:r>
              <a:rPr lang="zh-CN" altLang="en-US"/>
              <a:t>用这个特殊字符来区分和其他库。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a:t>
            </a:r>
            <a:r>
              <a:t>的开发方式</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22070" y="1755775"/>
            <a:ext cx="9040495" cy="1198880"/>
          </a:xfrm>
          <a:prstGeom prst="rect">
            <a:avLst/>
          </a:prstGeom>
          <a:noFill/>
        </p:spPr>
        <p:txBody>
          <a:bodyPr wrap="none" rtlCol="0">
            <a:spAutoFit/>
          </a:bodyPr>
          <a:p>
            <a:r>
              <a:rPr lang="zh-CN" altLang="en-US"/>
              <a:t>在实际的多人项目开发中，可能会引入多个三方模块，</a:t>
            </a:r>
            <a:endParaRPr lang="zh-CN" altLang="en-US"/>
          </a:p>
          <a:p>
            <a:endParaRPr lang="zh-CN" altLang="en-US"/>
          </a:p>
          <a:p>
            <a:r>
              <a:rPr lang="zh-CN" altLang="en-US"/>
              <a:t>假设开发者</a:t>
            </a:r>
            <a:r>
              <a:rPr lang="en-US" altLang="zh-CN"/>
              <a:t>A</a:t>
            </a:r>
            <a:r>
              <a:rPr lang="zh-CN" altLang="en-US"/>
              <a:t>在本地通过</a:t>
            </a:r>
            <a:r>
              <a:rPr lang="en-US" altLang="zh-CN"/>
              <a:t>npm install</a:t>
            </a:r>
            <a:r>
              <a:rPr lang="zh-CN" altLang="en-US"/>
              <a:t>引入了</a:t>
            </a:r>
            <a:r>
              <a:rPr lang="en-US" altLang="zh-CN"/>
              <a:t>lodash</a:t>
            </a:r>
            <a:r>
              <a:rPr lang="zh-CN" altLang="en-US"/>
              <a:t>，那么只要将</a:t>
            </a:r>
            <a:r>
              <a:rPr lang="en-US" altLang="zh-CN"/>
              <a:t>package.json</a:t>
            </a:r>
            <a:r>
              <a:rPr lang="zh-CN" altLang="en-US"/>
              <a:t>提交到代码库，</a:t>
            </a:r>
            <a:br>
              <a:rPr lang="zh-CN" altLang="en-US"/>
            </a:br>
            <a:r>
              <a:rPr lang="zh-CN" altLang="en-US"/>
              <a:t>其他开发者就能通过</a:t>
            </a:r>
            <a:r>
              <a:rPr lang="en-US" altLang="zh-CN"/>
              <a:t>npm install </a:t>
            </a:r>
            <a:r>
              <a:rPr lang="zh-CN" altLang="en-US"/>
              <a:t>将所有的依赖安装到本地。</a:t>
            </a:r>
            <a:endParaRPr lang="zh-CN" altLang="en-US"/>
          </a:p>
        </p:txBody>
      </p:sp>
      <p:sp>
        <p:nvSpPr>
          <p:cNvPr id="5" name="文本框 4"/>
          <p:cNvSpPr txBox="1"/>
          <p:nvPr/>
        </p:nvSpPr>
        <p:spPr>
          <a:xfrm>
            <a:off x="1322070" y="3637280"/>
            <a:ext cx="7370445" cy="368300"/>
          </a:xfrm>
          <a:prstGeom prst="rect">
            <a:avLst/>
          </a:prstGeom>
          <a:noFill/>
        </p:spPr>
        <p:txBody>
          <a:bodyPr wrap="none" rtlCol="0">
            <a:spAutoFit/>
          </a:bodyPr>
          <a:p>
            <a:r>
              <a:rPr lang="zh-CN" altLang="en-US"/>
              <a:t>当你将一个</a:t>
            </a:r>
            <a:r>
              <a:rPr lang="en-US" altLang="zh-CN"/>
              <a:t>node</a:t>
            </a:r>
            <a:r>
              <a:rPr lang="zh-CN" altLang="en-US"/>
              <a:t>项目下载到本地的时候，首先需要运行的就是</a:t>
            </a:r>
            <a:r>
              <a:rPr lang="en-US" altLang="zh-CN"/>
              <a:t>npm install</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dependencies</a:t>
            </a:r>
            <a:r>
              <a:t>和</a:t>
            </a:r>
            <a:r>
              <a:rPr lang="en-US" altLang="zh-CN"/>
              <a:t>devDependencies</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88745" y="1746250"/>
            <a:ext cx="7498080" cy="368300"/>
          </a:xfrm>
          <a:prstGeom prst="rect">
            <a:avLst/>
          </a:prstGeom>
          <a:noFill/>
        </p:spPr>
        <p:txBody>
          <a:bodyPr wrap="none" rtlCol="0">
            <a:spAutoFit/>
          </a:bodyPr>
          <a:p>
            <a:r>
              <a:rPr lang="zh-CN" altLang="en-US"/>
              <a:t>简单地说，后者是在开发阶段用到的依赖，前者是在运行阶段需要的依赖</a:t>
            </a:r>
            <a:endParaRPr lang="zh-CN" altLang="en-US"/>
          </a:p>
        </p:txBody>
      </p:sp>
      <p:sp>
        <p:nvSpPr>
          <p:cNvPr id="5" name="文本框 4"/>
          <p:cNvSpPr txBox="1"/>
          <p:nvPr/>
        </p:nvSpPr>
        <p:spPr>
          <a:xfrm>
            <a:off x="1388745" y="2637155"/>
            <a:ext cx="8980805" cy="2584450"/>
          </a:xfrm>
          <a:prstGeom prst="rect">
            <a:avLst/>
          </a:prstGeom>
          <a:noFill/>
        </p:spPr>
        <p:txBody>
          <a:bodyPr wrap="square" rtlCol="0">
            <a:spAutoFit/>
          </a:bodyPr>
          <a:p>
            <a:r>
              <a:rPr lang="zh-CN" altLang="en-US"/>
              <a:t>一个模块在具体的项目中到底属于前者和后者没有统一的规范，需要开发者自行决定。</a:t>
            </a:r>
            <a:endParaRPr lang="zh-CN" altLang="en-US"/>
          </a:p>
          <a:p>
            <a:endParaRPr lang="zh-CN" altLang="en-US"/>
          </a:p>
          <a:p>
            <a:r>
              <a:rPr lang="zh-CN" altLang="en-US"/>
              <a:t>举个例子： 如果是一个前端项目，那么</a:t>
            </a:r>
            <a:r>
              <a:rPr lang="en-US" altLang="zh-CN"/>
              <a:t>react</a:t>
            </a:r>
            <a:r>
              <a:rPr lang="zh-CN" altLang="en-US"/>
              <a:t>模块一定是</a:t>
            </a:r>
            <a:r>
              <a:rPr lang="en-US" altLang="zh-CN">
                <a:sym typeface="+mn-ea"/>
              </a:rPr>
              <a:t>dependencies</a:t>
            </a:r>
            <a:r>
              <a:rPr lang="zh-CN" altLang="en-US">
                <a:sym typeface="+mn-ea"/>
              </a:rPr>
              <a:t>，但</a:t>
            </a:r>
            <a:r>
              <a:rPr lang="en-US" altLang="zh-CN">
                <a:sym typeface="+mn-ea"/>
              </a:rPr>
              <a:t>jasmine</a:t>
            </a:r>
            <a:r>
              <a:rPr lang="zh-CN" altLang="en-US">
                <a:sym typeface="+mn-ea"/>
              </a:rPr>
              <a:t>通常是</a:t>
            </a:r>
            <a:r>
              <a:rPr lang="en-US" altLang="zh-CN">
                <a:sym typeface="+mn-ea"/>
              </a:rPr>
              <a:t>devDependencies</a:t>
            </a:r>
            <a:r>
              <a:rPr lang="zh-CN" altLang="en-US">
                <a:sym typeface="+mn-ea"/>
              </a:rPr>
              <a:t>，因为真正的线上环境并不需要运行测试用例。</a:t>
            </a:r>
            <a:endParaRPr lang="zh-CN" altLang="en-US">
              <a:sym typeface="+mn-ea"/>
            </a:endParaRPr>
          </a:p>
          <a:p>
            <a:endParaRPr lang="zh-CN" altLang="en-US">
              <a:sym typeface="+mn-ea"/>
            </a:endParaRPr>
          </a:p>
          <a:p>
            <a:r>
              <a:rPr lang="zh-CN" altLang="en-US">
                <a:sym typeface="+mn-ea"/>
              </a:rPr>
              <a:t>将全部的依赖都写成</a:t>
            </a:r>
            <a:r>
              <a:rPr lang="en-US" altLang="zh-CN">
                <a:sym typeface="+mn-ea"/>
              </a:rPr>
              <a:t>dependencies</a:t>
            </a:r>
            <a:r>
              <a:rPr lang="zh-CN" altLang="en-US">
                <a:sym typeface="+mn-ea"/>
              </a:rPr>
              <a:t>并不会导致代码不可用，但这会增加线上环境模块安装的时间和体积。</a:t>
            </a:r>
            <a:endParaRPr lang="zh-CN" altLang="en-US">
              <a:sym typeface="+mn-ea"/>
            </a:endParaRPr>
          </a:p>
          <a:p>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全局模块</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60170" y="1611630"/>
            <a:ext cx="8301355" cy="2861310"/>
          </a:xfrm>
          <a:prstGeom prst="rect">
            <a:avLst/>
          </a:prstGeom>
          <a:noFill/>
        </p:spPr>
        <p:txBody>
          <a:bodyPr wrap="square" rtlCol="0">
            <a:spAutoFit/>
          </a:bodyPr>
          <a:p>
            <a:r>
              <a:rPr lang="en-US" altLang="zh-CN"/>
              <a:t>npm</a:t>
            </a:r>
            <a:r>
              <a:rPr lang="zh-CN" altLang="en-US"/>
              <a:t>支持全局模式安装模块。只需要加上</a:t>
            </a:r>
            <a:r>
              <a:rPr lang="en-US" altLang="zh-CN"/>
              <a:t>-g </a:t>
            </a:r>
            <a:r>
              <a:rPr lang="zh-CN" altLang="en-US"/>
              <a:t>即可</a:t>
            </a:r>
            <a:endParaRPr lang="zh-CN" altLang="en-US"/>
          </a:p>
          <a:p>
            <a:r>
              <a:rPr lang="zh-CN" altLang="en-US"/>
              <a:t>一些模块提供了全局的命令行功能，例如</a:t>
            </a:r>
            <a:r>
              <a:rPr lang="en-US" altLang="zh-CN"/>
              <a:t>serve</a:t>
            </a:r>
            <a:r>
              <a:rPr lang="zh-CN" altLang="en-US"/>
              <a:t>。</a:t>
            </a:r>
            <a:endParaRPr lang="zh-CN" altLang="en-US"/>
          </a:p>
          <a:p>
            <a:endParaRPr lang="zh-CN" altLang="en-US"/>
          </a:p>
          <a:p>
            <a:r>
              <a:rPr lang="zh-CN" altLang="en-US"/>
              <a:t>假如你想快速地在局域网之间传输文件，那么可以在文件所在地电脑上开启一个</a:t>
            </a:r>
            <a:r>
              <a:rPr lang="en-US" altLang="zh-CN"/>
              <a:t>http</a:t>
            </a:r>
            <a:r>
              <a:rPr lang="zh-CN" altLang="en-US"/>
              <a:t>服务器，</a:t>
            </a:r>
            <a:r>
              <a:rPr lang="en-US" altLang="zh-CN"/>
              <a:t>serve</a:t>
            </a:r>
            <a:r>
              <a:rPr lang="zh-CN" altLang="en-US"/>
              <a:t>就提供了这个功能。</a:t>
            </a:r>
            <a:endParaRPr lang="zh-CN" altLang="en-US"/>
          </a:p>
          <a:p>
            <a:endParaRPr lang="zh-CN" altLang="en-US"/>
          </a:p>
          <a:p>
            <a:r>
              <a:rPr lang="zh-CN" altLang="en-US"/>
              <a:t>使用</a:t>
            </a:r>
            <a:r>
              <a:rPr lang="en-US" altLang="zh-CN"/>
              <a:t>npm install serve -g </a:t>
            </a:r>
            <a:r>
              <a:rPr lang="zh-CN" altLang="en-US"/>
              <a:t>之后，就可以直接在命令行中启动</a:t>
            </a:r>
            <a:r>
              <a:rPr lang="en-US" altLang="zh-CN"/>
              <a:t>serve</a:t>
            </a:r>
            <a:endParaRPr lang="zh-CN" altLang="en-US"/>
          </a:p>
          <a:p>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1480185" y="3997960"/>
            <a:ext cx="4857750" cy="2438400"/>
          </a:xfrm>
          <a:prstGeom prst="rect">
            <a:avLst/>
          </a:prstGeom>
        </p:spPr>
      </p:pic>
      <p:sp>
        <p:nvSpPr>
          <p:cNvPr id="6" name="文本框 5"/>
          <p:cNvSpPr txBox="1"/>
          <p:nvPr/>
        </p:nvSpPr>
        <p:spPr>
          <a:xfrm>
            <a:off x="7588250" y="4132580"/>
            <a:ext cx="4297680" cy="645160"/>
          </a:xfrm>
          <a:prstGeom prst="rect">
            <a:avLst/>
          </a:prstGeom>
          <a:noFill/>
        </p:spPr>
        <p:txBody>
          <a:bodyPr wrap="none" rtlCol="0">
            <a:spAutoFit/>
          </a:bodyPr>
          <a:p>
            <a:r>
              <a:rPr lang="zh-CN" altLang="en-US"/>
              <a:t>局域网中的电脑就可以通过本地服务器的</a:t>
            </a:r>
            <a:br>
              <a:rPr lang="zh-CN" altLang="en-US"/>
            </a:br>
            <a:r>
              <a:rPr lang="zh-CN" altLang="en-US"/>
              <a:t>网址</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734955" y="-3316223"/>
            <a:ext cx="6311948" cy="6008653"/>
            <a:chOff x="5713365" y="-3153028"/>
            <a:chExt cx="6311948" cy="6008653"/>
          </a:xfrm>
        </p:grpSpPr>
        <p:grpSp>
          <p:nvGrpSpPr>
            <p:cNvPr id="402" name="组合 401"/>
            <p:cNvGrpSpPr/>
            <p:nvPr/>
          </p:nvGrpSpPr>
          <p:grpSpPr>
            <a:xfrm>
              <a:off x="8085157" y="-1579282"/>
              <a:ext cx="587486" cy="1728000"/>
              <a:chOff x="8085157" y="5279067"/>
              <a:chExt cx="587486" cy="1728000"/>
            </a:xfrm>
          </p:grpSpPr>
          <p:sp>
            <p:nvSpPr>
              <p:cNvPr id="403"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4" name="椭圆 403"/>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08" name="组合 407"/>
            <p:cNvGrpSpPr/>
            <p:nvPr/>
          </p:nvGrpSpPr>
          <p:grpSpPr>
            <a:xfrm>
              <a:off x="8930899" y="-1838751"/>
              <a:ext cx="771066" cy="2268000"/>
              <a:chOff x="8930899" y="5019598"/>
              <a:chExt cx="771066" cy="2268000"/>
            </a:xfrm>
          </p:grpSpPr>
          <p:sp>
            <p:nvSpPr>
              <p:cNvPr id="409"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0" name="椭圆 409"/>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4" name="组合 413"/>
            <p:cNvGrpSpPr/>
            <p:nvPr/>
          </p:nvGrpSpPr>
          <p:grpSpPr>
            <a:xfrm>
              <a:off x="8491539" y="-3153028"/>
              <a:ext cx="1248391" cy="3672000"/>
              <a:chOff x="8491539" y="3705321"/>
              <a:chExt cx="1248391" cy="3672000"/>
            </a:xfrm>
          </p:grpSpPr>
          <p:sp>
            <p:nvSpPr>
              <p:cNvPr id="415"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6" name="椭圆 415"/>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7" name="组合 416"/>
            <p:cNvGrpSpPr/>
            <p:nvPr/>
          </p:nvGrpSpPr>
          <p:grpSpPr>
            <a:xfrm>
              <a:off x="7678206" y="-2685027"/>
              <a:ext cx="905695" cy="2664001"/>
              <a:chOff x="7678206" y="4173322"/>
              <a:chExt cx="905695" cy="2664001"/>
            </a:xfrm>
          </p:grpSpPr>
          <p:sp>
            <p:nvSpPr>
              <p:cNvPr id="418"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9" name="椭圆 418"/>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0" name="组合 419"/>
            <p:cNvGrpSpPr/>
            <p:nvPr/>
          </p:nvGrpSpPr>
          <p:grpSpPr>
            <a:xfrm>
              <a:off x="8158768" y="-2346784"/>
              <a:ext cx="942412" cy="2772000"/>
              <a:chOff x="8158768" y="4511565"/>
              <a:chExt cx="942412" cy="2772000"/>
            </a:xfrm>
          </p:grpSpPr>
          <p:sp>
            <p:nvSpPr>
              <p:cNvPr id="421"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2" name="椭圆 421"/>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3" name="组合 422"/>
            <p:cNvGrpSpPr/>
            <p:nvPr/>
          </p:nvGrpSpPr>
          <p:grpSpPr>
            <a:xfrm>
              <a:off x="11309411" y="-847185"/>
              <a:ext cx="715902" cy="1980000"/>
              <a:chOff x="11309411" y="6011164"/>
              <a:chExt cx="715902" cy="1980000"/>
            </a:xfrm>
          </p:grpSpPr>
          <p:sp>
            <p:nvSpPr>
              <p:cNvPr id="424"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5" name="椭圆 424"/>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6" name="组合 425"/>
            <p:cNvGrpSpPr/>
            <p:nvPr/>
          </p:nvGrpSpPr>
          <p:grpSpPr>
            <a:xfrm>
              <a:off x="9272737" y="-684692"/>
              <a:ext cx="868978" cy="2556000"/>
              <a:chOff x="9272737" y="6173657"/>
              <a:chExt cx="868978" cy="2556000"/>
            </a:xfrm>
          </p:grpSpPr>
          <p:sp>
            <p:nvSpPr>
              <p:cNvPr id="427"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8" name="椭圆 427"/>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9" name="组合 428"/>
            <p:cNvGrpSpPr/>
            <p:nvPr/>
          </p:nvGrpSpPr>
          <p:grpSpPr>
            <a:xfrm>
              <a:off x="8447464" y="-1278114"/>
              <a:ext cx="1174957" cy="3455999"/>
              <a:chOff x="8447464" y="5580235"/>
              <a:chExt cx="1174957" cy="3455999"/>
            </a:xfrm>
          </p:grpSpPr>
          <p:sp>
            <p:nvSpPr>
              <p:cNvPr id="43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1" name="椭圆 43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2" name="组合 431"/>
            <p:cNvGrpSpPr/>
            <p:nvPr/>
          </p:nvGrpSpPr>
          <p:grpSpPr>
            <a:xfrm>
              <a:off x="5713365" y="-2216284"/>
              <a:ext cx="1358547" cy="3996000"/>
              <a:chOff x="5713365" y="4642065"/>
              <a:chExt cx="1358547" cy="3996000"/>
            </a:xfrm>
          </p:grpSpPr>
          <p:sp>
            <p:nvSpPr>
              <p:cNvPr id="43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4" name="椭圆 43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5" name="组合 434"/>
            <p:cNvGrpSpPr/>
            <p:nvPr/>
          </p:nvGrpSpPr>
          <p:grpSpPr>
            <a:xfrm>
              <a:off x="7146608" y="-1854039"/>
              <a:ext cx="820027" cy="2412000"/>
              <a:chOff x="7146608" y="5004310"/>
              <a:chExt cx="820027" cy="2412000"/>
            </a:xfrm>
          </p:grpSpPr>
          <p:sp>
            <p:nvSpPr>
              <p:cNvPr id="43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7" name="椭圆 43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8" name="组合 437"/>
            <p:cNvGrpSpPr/>
            <p:nvPr/>
          </p:nvGrpSpPr>
          <p:grpSpPr>
            <a:xfrm>
              <a:off x="6965950" y="-2432198"/>
              <a:ext cx="879620" cy="2555999"/>
              <a:chOff x="6965950" y="4426151"/>
              <a:chExt cx="879620" cy="2555999"/>
            </a:xfrm>
          </p:grpSpPr>
          <p:sp>
            <p:nvSpPr>
              <p:cNvPr id="439"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0" name="椭圆 439"/>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5" name="组合 464"/>
            <p:cNvGrpSpPr/>
            <p:nvPr/>
          </p:nvGrpSpPr>
          <p:grpSpPr>
            <a:xfrm>
              <a:off x="7245345" y="-1392019"/>
              <a:ext cx="1358542" cy="3996000"/>
              <a:chOff x="7245345" y="5466330"/>
              <a:chExt cx="1358542" cy="3996000"/>
            </a:xfrm>
          </p:grpSpPr>
          <p:sp>
            <p:nvSpPr>
              <p:cNvPr id="466"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7" name="椭圆 466"/>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8" name="组合 467"/>
            <p:cNvGrpSpPr/>
            <p:nvPr/>
          </p:nvGrpSpPr>
          <p:grpSpPr>
            <a:xfrm>
              <a:off x="6696365" y="-1511431"/>
              <a:ext cx="917938" cy="2700000"/>
              <a:chOff x="6696365" y="5346918"/>
              <a:chExt cx="917938" cy="2700000"/>
            </a:xfrm>
          </p:grpSpPr>
          <p:sp>
            <p:nvSpPr>
              <p:cNvPr id="469"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0" name="椭圆 469"/>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1" name="组合 470"/>
            <p:cNvGrpSpPr/>
            <p:nvPr/>
          </p:nvGrpSpPr>
          <p:grpSpPr>
            <a:xfrm>
              <a:off x="6245184" y="-600374"/>
              <a:ext cx="1174953" cy="3455999"/>
              <a:chOff x="6245184" y="6257975"/>
              <a:chExt cx="1174953" cy="3455999"/>
            </a:xfrm>
          </p:grpSpPr>
          <p:sp>
            <p:nvSpPr>
              <p:cNvPr id="47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3" name="椭圆 472"/>
              <p:cNvSpPr>
                <a:spLocks noChangeAspect="1"/>
              </p:cNvSpPr>
              <p:nvPr/>
            </p:nvSpPr>
            <p:spPr>
              <a:xfrm>
                <a:off x="6298564" y="6257975"/>
                <a:ext cx="1068195" cy="106819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7" name="组合 476"/>
            <p:cNvGrpSpPr/>
            <p:nvPr/>
          </p:nvGrpSpPr>
          <p:grpSpPr>
            <a:xfrm>
              <a:off x="9417129" y="-1960953"/>
              <a:ext cx="1077041" cy="3168000"/>
              <a:chOff x="9417129" y="4897396"/>
              <a:chExt cx="1077041" cy="3168000"/>
            </a:xfrm>
          </p:grpSpPr>
          <p:sp>
            <p:nvSpPr>
              <p:cNvPr id="478"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9" name="椭圆 478"/>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0" name="组合 479"/>
            <p:cNvGrpSpPr/>
            <p:nvPr/>
          </p:nvGrpSpPr>
          <p:grpSpPr>
            <a:xfrm>
              <a:off x="10073620" y="-1211944"/>
              <a:ext cx="632480" cy="1692000"/>
              <a:chOff x="10073620" y="5646405"/>
              <a:chExt cx="632480" cy="1692000"/>
            </a:xfrm>
          </p:grpSpPr>
          <p:sp>
            <p:nvSpPr>
              <p:cNvPr id="481"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2" name="椭圆 481"/>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3" name="组合 482"/>
            <p:cNvGrpSpPr/>
            <p:nvPr/>
          </p:nvGrpSpPr>
          <p:grpSpPr>
            <a:xfrm>
              <a:off x="10231003" y="-614663"/>
              <a:ext cx="1077041" cy="3168000"/>
              <a:chOff x="10231003" y="6243686"/>
              <a:chExt cx="1077041" cy="3168000"/>
            </a:xfrm>
          </p:grpSpPr>
          <p:sp>
            <p:nvSpPr>
              <p:cNvPr id="484"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5" name="椭圆 484"/>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20" name="弧形 19"/>
          <p:cNvSpPr/>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1" name="文本框 90"/>
          <p:cNvSpPr txBox="1"/>
          <p:nvPr/>
        </p:nvSpPr>
        <p:spPr>
          <a:xfrm>
            <a:off x="1687385" y="671150"/>
            <a:ext cx="627095" cy="923330"/>
          </a:xfrm>
          <a:prstGeom prst="rect">
            <a:avLst/>
          </a:prstGeom>
          <a:noFill/>
        </p:spPr>
        <p:txBody>
          <a:bodyPr wrap="none" rtlCol="0">
            <a:spAutoFit/>
          </a:bodyPr>
          <a:lstStyle/>
          <a:p>
            <a:r>
              <a:rPr lang="en-US" altLang="zh-CN" sz="5400" dirty="0">
                <a:solidFill>
                  <a:srgbClr val="000000">
                    <a:lumMod val="75000"/>
                    <a:lumOff val="25000"/>
                  </a:srgbClr>
                </a:solidFill>
                <a:effectLst>
                  <a:reflection blurRad="12700" stA="40000" endPos="40000" dist="12700" dir="5400000" sy="-100000" algn="bl" rotWithShape="0"/>
                </a:effectLst>
                <a:latin typeface="Noto Sans S Chinese Medium" panose="020B0600000000000000" pitchFamily="34" charset="-122"/>
                <a:ea typeface="Noto Sans S Chinese Medium" panose="020B0600000000000000" pitchFamily="34" charset="-122"/>
                <a:cs typeface="+mn-ea"/>
                <a:sym typeface="+mn-lt"/>
              </a:rPr>
              <a:t>C</a:t>
            </a:r>
            <a:endParaRPr lang="zh-CN" altLang="en-US" sz="5400" dirty="0">
              <a:solidFill>
                <a:srgbClr val="000000">
                  <a:lumMod val="75000"/>
                  <a:lumOff val="25000"/>
                </a:srgbClr>
              </a:solidFill>
              <a:effectLst>
                <a:reflection blurRad="12700" stA="40000" endPos="40000" dist="12700" dir="5400000" sy="-100000" algn="bl" rotWithShape="0"/>
              </a:effectLst>
              <a:latin typeface="Noto Sans S Chinese Medium" panose="020B0600000000000000" pitchFamily="34" charset="-122"/>
              <a:ea typeface="Noto Sans S Chinese Medium" panose="020B0600000000000000" pitchFamily="34" charset="-122"/>
              <a:cs typeface="+mn-ea"/>
              <a:sym typeface="+mn-lt"/>
            </a:endParaRPr>
          </a:p>
        </p:txBody>
      </p:sp>
      <p:sp>
        <p:nvSpPr>
          <p:cNvPr id="92" name="文本框 91"/>
          <p:cNvSpPr txBox="1"/>
          <p:nvPr/>
        </p:nvSpPr>
        <p:spPr>
          <a:xfrm>
            <a:off x="2140524" y="662768"/>
            <a:ext cx="2511821" cy="923330"/>
          </a:xfrm>
          <a:prstGeom prst="rect">
            <a:avLst/>
          </a:prstGeom>
          <a:noFill/>
        </p:spPr>
        <p:txBody>
          <a:bodyPr wrap="square" rtlCol="0">
            <a:spAutoFit/>
          </a:bodyPr>
          <a:lstStyle/>
          <a:p>
            <a:r>
              <a:rPr lang="en-US" altLang="zh-CN" sz="5400" dirty="0" err="1" smtClean="0">
                <a:solidFill>
                  <a:srgbClr val="000000">
                    <a:lumMod val="75000"/>
                    <a:lumOff val="25000"/>
                  </a:srgbClr>
                </a:solidFill>
                <a:effectLst>
                  <a:reflection blurRad="12700" stA="40000" endPos="25000" dist="6350" dir="5400000" sy="-100000" algn="bl" rotWithShape="0"/>
                </a:effectLst>
                <a:latin typeface="Noto Sans S Chinese Medium" panose="020B0600000000000000" pitchFamily="34" charset="-122"/>
                <a:ea typeface="Noto Sans S Chinese Medium" panose="020B0600000000000000" pitchFamily="34" charset="-122"/>
                <a:cs typeface="+mn-ea"/>
                <a:sym typeface="+mn-lt"/>
              </a:rPr>
              <a:t>onents</a:t>
            </a:r>
            <a:endParaRPr lang="zh-CN" altLang="en-US" sz="5400" dirty="0">
              <a:solidFill>
                <a:srgbClr val="000000">
                  <a:lumMod val="75000"/>
                  <a:lumOff val="25000"/>
                </a:srgbClr>
              </a:solidFill>
              <a:effectLst>
                <a:reflection blurRad="12700" stA="40000" endPos="25000" dist="6350" dir="5400000" sy="-100000" algn="bl" rotWithShape="0"/>
              </a:effectLst>
              <a:latin typeface="Noto Sans S Chinese Medium" panose="020B0600000000000000" pitchFamily="34" charset="-122"/>
              <a:ea typeface="Noto Sans S Chinese Medium" panose="020B0600000000000000" pitchFamily="34" charset="-122"/>
              <a:cs typeface="+mn-ea"/>
              <a:sym typeface="+mn-lt"/>
            </a:endParaRPr>
          </a:p>
        </p:txBody>
      </p:sp>
      <p:sp>
        <p:nvSpPr>
          <p:cNvPr id="13" name="椭圆 12"/>
          <p:cNvSpPr>
            <a:spLocks noChangeAspect="1"/>
          </p:cNvSpPr>
          <p:nvPr/>
        </p:nvSpPr>
        <p:spPr>
          <a:xfrm>
            <a:off x="1971040" y="2072640"/>
            <a:ext cx="480695" cy="480695"/>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1</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15" name="文本框 14"/>
          <p:cNvSpPr txBox="1"/>
          <p:nvPr/>
        </p:nvSpPr>
        <p:spPr>
          <a:xfrm>
            <a:off x="2752725" y="2082800"/>
            <a:ext cx="3545840" cy="460375"/>
          </a:xfrm>
          <a:prstGeom prst="rect">
            <a:avLst/>
          </a:prstGeom>
          <a:noFill/>
        </p:spPr>
        <p:txBody>
          <a:bodyPr wrap="square" rtlCol="0">
            <a:spAutoFit/>
          </a:bodyPr>
          <a:lstStyle>
            <a:defPPr>
              <a:defRPr lang="zh-CN"/>
            </a:defPPr>
            <a:lvl1pPr>
              <a:defRPr sz="2800">
                <a:solidFill>
                  <a:schemeClr val="tx1">
                    <a:lumMod val="75000"/>
                    <a:lumOff val="25000"/>
                  </a:schemeClr>
                </a:solidFill>
                <a:cs typeface="+mn-ea"/>
              </a:defRPr>
            </a:lvl1pPr>
          </a:lstStyle>
          <a:p>
            <a:r>
              <a:rPr lang="zh-CN" altLang="en-US" sz="2400" dirty="0">
                <a:latin typeface="宋体" panose="02010600030101010101" pitchFamily="2" charset="-122"/>
                <a:ea typeface="宋体" panose="02010600030101010101" pitchFamily="2" charset="-122"/>
                <a:cs typeface="宋体" panose="02010600030101010101" pitchFamily="2" charset="-122"/>
                <a:sym typeface="+mn-lt"/>
              </a:rPr>
              <a:t>为什么要学习</a:t>
            </a:r>
            <a:r>
              <a:rPr lang="en-US" altLang="zh-CN" sz="2400" dirty="0">
                <a:latin typeface="宋体" panose="02010600030101010101" pitchFamily="2" charset="-122"/>
                <a:ea typeface="宋体" panose="02010600030101010101" pitchFamily="2" charset="-122"/>
                <a:cs typeface="宋体" panose="02010600030101010101" pitchFamily="2" charset="-122"/>
                <a:sym typeface="+mn-lt"/>
              </a:rPr>
              <a:t>Node.js</a:t>
            </a:r>
            <a:endParaRPr lang="en-US" altLang="zh-CN" sz="2400"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9" name="椭圆 18"/>
          <p:cNvSpPr>
            <a:spLocks noChangeAspect="1"/>
          </p:cNvSpPr>
          <p:nvPr/>
        </p:nvSpPr>
        <p:spPr>
          <a:xfrm>
            <a:off x="6624955" y="2095500"/>
            <a:ext cx="457835" cy="457835"/>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2</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1" name="文本框 20"/>
          <p:cNvSpPr txBox="1"/>
          <p:nvPr/>
        </p:nvSpPr>
        <p:spPr>
          <a:xfrm>
            <a:off x="7441525" y="2072522"/>
            <a:ext cx="3078480" cy="460375"/>
          </a:xfrm>
          <a:prstGeom prst="rect">
            <a:avLst/>
          </a:prstGeom>
          <a:noFill/>
        </p:spPr>
        <p:txBody>
          <a:bodyPr wrap="none" rtlCol="0">
            <a:spAutoFit/>
          </a:bodyPr>
          <a:lstStyle/>
          <a:p>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Node.js</a:t>
            </a: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指南</a:t>
            </a:r>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a:t>
            </a: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共八章</a:t>
            </a:r>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a:t>
            </a:r>
            <a:endParaRPr lang="en-US" altLang="zh-CN"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4" name="椭圆 23"/>
          <p:cNvSpPr>
            <a:spLocks noChangeAspect="1"/>
          </p:cNvSpPr>
          <p:nvPr/>
        </p:nvSpPr>
        <p:spPr>
          <a:xfrm>
            <a:off x="2037080" y="3820795"/>
            <a:ext cx="470535" cy="470535"/>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rPr>
              <a:t>3</a:t>
            </a:r>
            <a:endParaRPr lang="zh-CN" altLang="en-US" sz="2800" dirty="0">
              <a:solidFill>
                <a:srgbClr val="000000">
                  <a:lumMod val="65000"/>
                  <a:lumOff val="35000"/>
                </a:srgbClr>
              </a:solidFill>
              <a:latin typeface="Noto Sans S Chinese Medium" panose="020B0600000000000000" pitchFamily="34" charset="-122"/>
              <a:ea typeface="Noto Sans S Chinese Medium" panose="020B0600000000000000" pitchFamily="34" charset="-122"/>
              <a:cs typeface="+mn-ea"/>
              <a:sym typeface="+mn-lt"/>
            </a:endParaRPr>
          </a:p>
        </p:txBody>
      </p:sp>
      <p:sp>
        <p:nvSpPr>
          <p:cNvPr id="25" name="文本框 24"/>
          <p:cNvSpPr txBox="1"/>
          <p:nvPr/>
        </p:nvSpPr>
        <p:spPr>
          <a:xfrm>
            <a:off x="2826229" y="3820582"/>
            <a:ext cx="2164080" cy="460375"/>
          </a:xfrm>
          <a:prstGeom prst="rect">
            <a:avLst/>
          </a:prstGeom>
          <a:noFill/>
        </p:spPr>
        <p:txBody>
          <a:bodyPr wrap="none" rtlCol="0">
            <a:spAutoFit/>
          </a:bodyPr>
          <a:lstStyle/>
          <a:p>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Node.js</a:t>
            </a: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的未来</a:t>
            </a:r>
            <a:endParaRPr lang="zh-CN" altLang="en-US" sz="2400"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750"/>
                                            <p:tgtEl>
                                              <p:spTgt spid="91"/>
                                            </p:tgtEl>
                                          </p:cBhvr>
                                        </p:animEffect>
                                      </p:childTnLst>
                                    </p:cTn>
                                  </p:par>
                                  <p:par>
                                    <p:cTn id="8" presetID="35" presetClass="path" presetSubtype="0" decel="100000" fill="hold" grpId="1" nodeType="withEffect">
                                      <p:stCondLst>
                                        <p:cond delay="0"/>
                                      </p:stCondLst>
                                      <p:childTnLst>
                                        <p:animMotion origin="layout" path="M -4.16667E-7 -7.40741E-7 L -0.11901 -7.40741E-7 " pathEditMode="relative" rAng="0" ptsTypes="AA">
                                          <p:cBhvr>
                                            <p:cTn id="9" dur="1250" spd="-100000" fill="hold"/>
                                            <p:tgtEl>
                                              <p:spTgt spid="91"/>
                                            </p:tgtEl>
                                            <p:attrNameLst>
                                              <p:attrName>ppt_x</p:attrName>
                                              <p:attrName>ppt_y</p:attrName>
                                            </p:attrNameLst>
                                          </p:cBhvr>
                                          <p:rCtr x="-5951" y="0"/>
                                        </p:animMotion>
                                      </p:childTnLst>
                                    </p:cTn>
                                  </p:par>
                                  <p:par>
                                    <p:cTn id="10" presetID="10" presetClass="entr" presetSubtype="0" fill="hold" grpId="0"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750"/>
                                            <p:tgtEl>
                                              <p:spTgt spid="92"/>
                                            </p:tgtEl>
                                          </p:cBhvr>
                                        </p:animEffect>
                                      </p:childTnLst>
                                    </p:cTn>
                                  </p:par>
                                  <p:par>
                                    <p:cTn id="13" presetID="63" presetClass="path" presetSubtype="0" decel="100000" fill="hold" grpId="1" nodeType="withEffect">
                                      <p:stCondLst>
                                        <p:cond delay="0"/>
                                      </p:stCondLst>
                                      <p:childTnLst>
                                        <p:animMotion origin="layout" path="M -3.33333E-6 -3.7037E-7 L 0.09037 -3.7037E-7 " pathEditMode="relative" rAng="0" ptsTypes="AA">
                                          <p:cBhvr>
                                            <p:cTn id="14" dur="1250" spd="-100000" fill="hold"/>
                                            <p:tgtEl>
                                              <p:spTgt spid="92"/>
                                            </p:tgtEl>
                                            <p:attrNameLst>
                                              <p:attrName>ppt_x</p:attrName>
                                              <p:attrName>ppt_y</p:attrName>
                                            </p:attrNameLst>
                                          </p:cBhvr>
                                          <p:rCtr x="4518" y="0"/>
                                        </p:animMotion>
                                      </p:childTnLst>
                                    </p:cTn>
                                  </p:par>
                                  <p:par>
                                    <p:cTn id="15" presetID="22" presetClass="entr" presetSubtype="8"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3000"/>
                                            <p:tgtEl>
                                              <p:spTgt spid="53"/>
                                            </p:tgtEl>
                                          </p:cBhvr>
                                        </p:animEffect>
                                      </p:childTnLst>
                                    </p:cTn>
                                  </p:par>
                                  <p:par>
                                    <p:cTn id="18" presetID="2" presetClass="entr" presetSubtype="4" fill="hold" nodeType="withEffect" p14:presetBounceEnd="66000">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14:bounceEnd="66000">
                                          <p:cBhvr additive="base">
                                            <p:cTn id="20" dur="1500" fill="hold"/>
                                            <p:tgtEl>
                                              <p:spTgt spid="2"/>
                                            </p:tgtEl>
                                            <p:attrNameLst>
                                              <p:attrName>ppt_x</p:attrName>
                                            </p:attrNameLst>
                                          </p:cBhvr>
                                          <p:tavLst>
                                            <p:tav tm="0">
                                              <p:val>
                                                <p:strVal val="#ppt_x"/>
                                              </p:val>
                                            </p:tav>
                                            <p:tav tm="100000">
                                              <p:val>
                                                <p:strVal val="#ppt_x"/>
                                              </p:val>
                                            </p:tav>
                                          </p:tavLst>
                                        </p:anim>
                                        <p:anim calcmode="lin" valueType="num" p14:bounceEnd="66000">
                                          <p:cBhvr additive="base">
                                            <p:cTn id="21" dur="1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66000">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14:bounceEnd="66000">
                                          <p:cBhvr additive="base">
                                            <p:cTn id="24" dur="1500" fill="hold"/>
                                            <p:tgtEl>
                                              <p:spTgt spid="3"/>
                                            </p:tgtEl>
                                            <p:attrNameLst>
                                              <p:attrName>ppt_x</p:attrName>
                                            </p:attrNameLst>
                                          </p:cBhvr>
                                          <p:tavLst>
                                            <p:tav tm="0">
                                              <p:val>
                                                <p:strVal val="#ppt_x"/>
                                              </p:val>
                                            </p:tav>
                                            <p:tav tm="100000">
                                              <p:val>
                                                <p:strVal val="#ppt_x"/>
                                              </p:val>
                                            </p:tav>
                                          </p:tavLst>
                                        </p:anim>
                                        <p:anim calcmode="lin" valueType="num" p14:bounceEnd="66000">
                                          <p:cBhvr additive="base">
                                            <p:cTn id="25" dur="1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66000">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14:bounceEnd="66000">
                                          <p:cBhvr additive="base">
                                            <p:cTn id="28" dur="1500" fill="hold"/>
                                            <p:tgtEl>
                                              <p:spTgt spid="5"/>
                                            </p:tgtEl>
                                            <p:attrNameLst>
                                              <p:attrName>ppt_x</p:attrName>
                                            </p:attrNameLst>
                                          </p:cBhvr>
                                          <p:tavLst>
                                            <p:tav tm="0">
                                              <p:val>
                                                <p:strVal val="#ppt_x"/>
                                              </p:val>
                                            </p:tav>
                                            <p:tav tm="100000">
                                              <p:val>
                                                <p:strVal val="#ppt_x"/>
                                              </p:val>
                                            </p:tav>
                                          </p:tavLst>
                                        </p:anim>
                                        <p:anim calcmode="lin" valueType="num" p14:bounceEnd="66000">
                                          <p:cBhvr additive="base">
                                            <p:cTn id="29" dur="1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66000">
                                      <p:stCondLst>
                                        <p:cond delay="750"/>
                                      </p:stCondLst>
                                      <p:childTnLst>
                                        <p:set>
                                          <p:cBhvr>
                                            <p:cTn id="31" dur="1" fill="hold">
                                              <p:stCondLst>
                                                <p:cond delay="0"/>
                                              </p:stCondLst>
                                            </p:cTn>
                                            <p:tgtEl>
                                              <p:spTgt spid="6"/>
                                            </p:tgtEl>
                                            <p:attrNameLst>
                                              <p:attrName>style.visibility</p:attrName>
                                            </p:attrNameLst>
                                          </p:cBhvr>
                                          <p:to>
                                            <p:strVal val="visible"/>
                                          </p:to>
                                        </p:set>
                                        <p:anim calcmode="lin" valueType="num" p14:bounceEnd="66000">
                                          <p:cBhvr additive="base">
                                            <p:cTn id="32" dur="1500" fill="hold"/>
                                            <p:tgtEl>
                                              <p:spTgt spid="6"/>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14:presetBounceEnd="66000">
                                      <p:stCondLst>
                                        <p:cond delay="1000"/>
                                      </p:stCondLst>
                                      <p:childTnLst>
                                        <p:set>
                                          <p:cBhvr>
                                            <p:cTn id="35" dur="1" fill="hold">
                                              <p:stCondLst>
                                                <p:cond delay="0"/>
                                              </p:stCondLst>
                                            </p:cTn>
                                            <p:tgtEl>
                                              <p:spTgt spid="7"/>
                                            </p:tgtEl>
                                            <p:attrNameLst>
                                              <p:attrName>style.visibility</p:attrName>
                                            </p:attrNameLst>
                                          </p:cBhvr>
                                          <p:to>
                                            <p:strVal val="visible"/>
                                          </p:to>
                                        </p:set>
                                        <p:anim calcmode="lin" valueType="num" p14:bounceEnd="66000">
                                          <p:cBhvr additive="base">
                                            <p:cTn id="36" dur="1500" fill="hold"/>
                                            <p:tgtEl>
                                              <p:spTgt spid="7"/>
                                            </p:tgtEl>
                                            <p:attrNameLst>
                                              <p:attrName>ppt_x</p:attrName>
                                            </p:attrNameLst>
                                          </p:cBhvr>
                                          <p:tavLst>
                                            <p:tav tm="0">
                                              <p:val>
                                                <p:strVal val="#ppt_x"/>
                                              </p:val>
                                            </p:tav>
                                            <p:tav tm="100000">
                                              <p:val>
                                                <p:strVal val="#ppt_x"/>
                                              </p:val>
                                            </p:tav>
                                          </p:tavLst>
                                        </p:anim>
                                        <p:anim calcmode="lin" valueType="num" p14:bounceEnd="66000">
                                          <p:cBhvr additive="base">
                                            <p:cTn id="37" dur="1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14:presetBounceEnd="66000">
                                      <p:stCondLst>
                                        <p:cond delay="1500"/>
                                      </p:stCondLst>
                                      <p:childTnLst>
                                        <p:set>
                                          <p:cBhvr>
                                            <p:cTn id="39" dur="1" fill="hold">
                                              <p:stCondLst>
                                                <p:cond delay="0"/>
                                              </p:stCondLst>
                                            </p:cTn>
                                            <p:tgtEl>
                                              <p:spTgt spid="8"/>
                                            </p:tgtEl>
                                            <p:attrNameLst>
                                              <p:attrName>style.visibility</p:attrName>
                                            </p:attrNameLst>
                                          </p:cBhvr>
                                          <p:to>
                                            <p:strVal val="visible"/>
                                          </p:to>
                                        </p:set>
                                        <p:anim calcmode="lin" valueType="num" p14:bounceEnd="66000">
                                          <p:cBhvr additive="base">
                                            <p:cTn id="40" dur="1500" fill="hold"/>
                                            <p:tgtEl>
                                              <p:spTgt spid="8"/>
                                            </p:tgtEl>
                                            <p:attrNameLst>
                                              <p:attrName>ppt_x</p:attrName>
                                            </p:attrNameLst>
                                          </p:cBhvr>
                                          <p:tavLst>
                                            <p:tav tm="0">
                                              <p:val>
                                                <p:strVal val="#ppt_x"/>
                                              </p:val>
                                            </p:tav>
                                            <p:tav tm="100000">
                                              <p:val>
                                                <p:strVal val="#ppt_x"/>
                                              </p:val>
                                            </p:tav>
                                          </p:tavLst>
                                        </p:anim>
                                        <p:anim calcmode="lin" valueType="num" p14:bounceEnd="66000">
                                          <p:cBhvr additive="base">
                                            <p:cTn id="41" dur="1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14:presetBounceEnd="66000">
                                      <p:stCondLst>
                                        <p:cond delay="2000"/>
                                      </p:stCondLst>
                                      <p:childTnLst>
                                        <p:set>
                                          <p:cBhvr>
                                            <p:cTn id="43" dur="1" fill="hold">
                                              <p:stCondLst>
                                                <p:cond delay="0"/>
                                              </p:stCondLst>
                                            </p:cTn>
                                            <p:tgtEl>
                                              <p:spTgt spid="31"/>
                                            </p:tgtEl>
                                            <p:attrNameLst>
                                              <p:attrName>style.visibility</p:attrName>
                                            </p:attrNameLst>
                                          </p:cBhvr>
                                          <p:to>
                                            <p:strVal val="visible"/>
                                          </p:to>
                                        </p:set>
                                        <p:anim calcmode="lin" valueType="num" p14:bounceEnd="66000">
                                          <p:cBhvr additive="base">
                                            <p:cTn id="44" dur="1500" fill="hold"/>
                                            <p:tgtEl>
                                              <p:spTgt spid="31"/>
                                            </p:tgtEl>
                                            <p:attrNameLst>
                                              <p:attrName>ppt_x</p:attrName>
                                            </p:attrNameLst>
                                          </p:cBhvr>
                                          <p:tavLst>
                                            <p:tav tm="0">
                                              <p:val>
                                                <p:strVal val="#ppt_x"/>
                                              </p:val>
                                            </p:tav>
                                            <p:tav tm="100000">
                                              <p:val>
                                                <p:strVal val="#ppt_x"/>
                                              </p:val>
                                            </p:tav>
                                          </p:tavLst>
                                        </p:anim>
                                        <p:anim calcmode="lin" valueType="num" p14:bounceEnd="66000">
                                          <p:cBhvr additive="base">
                                            <p:cTn id="45" dur="1500" fill="hold"/>
                                            <p:tgtEl>
                                              <p:spTgt spid="31"/>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42" presetClass="path" presetSubtype="0" decel="100000" fill="hold" grpId="1" nodeType="withEffect">
                                      <p:stCondLst>
                                        <p:cond delay="0"/>
                                      </p:stCondLst>
                                      <p:childTnLst>
                                        <p:animMotion origin="layout" path="M -3.54167E-6 -2.96296E-6 L -3.54167E-6 0.12917 " pathEditMode="relative" rAng="0" ptsTypes="AA">
                                          <p:cBhvr>
                                            <p:cTn id="51" dur="1500" spd="-100000" fill="hold"/>
                                            <p:tgtEl>
                                              <p:spTgt spid="13"/>
                                            </p:tgtEl>
                                            <p:attrNameLst>
                                              <p:attrName>ppt_x</p:attrName>
                                              <p:attrName>ppt_y</p:attrName>
                                            </p:attrNameLst>
                                          </p:cBhvr>
                                          <p:rCtr x="0" y="6458"/>
                                        </p:animMotion>
                                      </p:childTnLst>
                                    </p:cTn>
                                  </p:par>
                                  <p:par>
                                    <p:cTn id="52" presetID="10" presetClass="entr" presetSubtype="0" fill="hold" grpId="0" nodeType="withEffect">
                                      <p:stCondLst>
                                        <p:cond delay="25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3" presetClass="path" presetSubtype="0" decel="100000" fill="hold" grpId="1" nodeType="withEffect">
                                      <p:stCondLst>
                                        <p:cond delay="250"/>
                                      </p:stCondLst>
                                      <p:childTnLst>
                                        <p:animMotion origin="layout" path="M -3.33333E-6 -3.7037E-7 L 0.09037 -3.7037E-7 " pathEditMode="relative" rAng="0" ptsTypes="AA">
                                          <p:cBhvr>
                                            <p:cTn id="56" dur="1500" spd="-100000" fill="hold"/>
                                            <p:tgtEl>
                                              <p:spTgt spid="15"/>
                                            </p:tgtEl>
                                            <p:attrNameLst>
                                              <p:attrName>ppt_x</p:attrName>
                                              <p:attrName>ppt_y</p:attrName>
                                            </p:attrNameLst>
                                          </p:cBhvr>
                                          <p:rCtr x="4518" y="0"/>
                                        </p:animMotion>
                                      </p:childTnLst>
                                    </p:cTn>
                                  </p:par>
                                  <p:par>
                                    <p:cTn id="57" presetID="10" presetClass="entr" presetSubtype="0" fill="hold" grpId="0" nodeType="withEffect">
                                      <p:stCondLst>
                                        <p:cond delay="75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childTnLst>
                                    </p:cTn>
                                  </p:par>
                                  <p:par>
                                    <p:cTn id="60" presetID="42" presetClass="path" presetSubtype="0" decel="100000" fill="hold" grpId="1" nodeType="withEffect">
                                      <p:stCondLst>
                                        <p:cond delay="750"/>
                                      </p:stCondLst>
                                      <p:childTnLst>
                                        <p:animMotion origin="layout" path="M -3.54167E-6 -2.96296E-6 L -3.54167E-6 0.12917 " pathEditMode="relative" rAng="0" ptsTypes="AA">
                                          <p:cBhvr>
                                            <p:cTn id="61" dur="1500" spd="-100000" fill="hold"/>
                                            <p:tgtEl>
                                              <p:spTgt spid="19"/>
                                            </p:tgtEl>
                                            <p:attrNameLst>
                                              <p:attrName>ppt_x</p:attrName>
                                              <p:attrName>ppt_y</p:attrName>
                                            </p:attrNameLst>
                                          </p:cBhvr>
                                          <p:rCtr x="0" y="6458"/>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par>
                                    <p:cTn id="65" presetID="63" presetClass="path" presetSubtype="0" decel="100000" fill="hold" grpId="1" nodeType="withEffect">
                                      <p:stCondLst>
                                        <p:cond delay="1000"/>
                                      </p:stCondLst>
                                      <p:childTnLst>
                                        <p:animMotion origin="layout" path="M -3.33333E-6 -3.7037E-7 L 0.09037 -3.7037E-7 " pathEditMode="relative" rAng="0" ptsTypes="AA">
                                          <p:cBhvr>
                                            <p:cTn id="66" dur="1500" spd="-100000" fill="hold"/>
                                            <p:tgtEl>
                                              <p:spTgt spid="21"/>
                                            </p:tgtEl>
                                            <p:attrNameLst>
                                              <p:attrName>ppt_x</p:attrName>
                                              <p:attrName>ppt_y</p:attrName>
                                            </p:attrNameLst>
                                          </p:cBhvr>
                                          <p:rCtr x="4518" y="0"/>
                                        </p:animMotion>
                                      </p:childTnLst>
                                    </p:cTn>
                                  </p:par>
                                  <p:par>
                                    <p:cTn id="67" presetID="10" presetClass="entr" presetSubtype="0" fill="hold" grpId="0" nodeType="withEffect">
                                      <p:stCondLst>
                                        <p:cond delay="15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childTnLst>
                                    </p:cTn>
                                  </p:par>
                                  <p:par>
                                    <p:cTn id="70" presetID="42" presetClass="path" presetSubtype="0" decel="100000" fill="hold" grpId="1" nodeType="withEffect">
                                      <p:stCondLst>
                                        <p:cond delay="1500"/>
                                      </p:stCondLst>
                                      <p:childTnLst>
                                        <p:animMotion origin="layout" path="M -3.54167E-6 -2.96296E-6 L -3.54167E-6 0.12917 " pathEditMode="relative" rAng="0" ptsTypes="AA">
                                          <p:cBhvr>
                                            <p:cTn id="71" dur="1500" spd="-100000" fill="hold"/>
                                            <p:tgtEl>
                                              <p:spTgt spid="24"/>
                                            </p:tgtEl>
                                            <p:attrNameLst>
                                              <p:attrName>ppt_x</p:attrName>
                                              <p:attrName>ppt_y</p:attrName>
                                            </p:attrNameLst>
                                          </p:cBhvr>
                                          <p:rCtr x="0" y="6458"/>
                                        </p:animMotion>
                                      </p:childTnLst>
                                    </p:cTn>
                                  </p:par>
                                  <p:par>
                                    <p:cTn id="72" presetID="10" presetClass="entr" presetSubtype="0" fill="hold" grpId="0" nodeType="withEffect">
                                      <p:stCondLst>
                                        <p:cond delay="175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childTnLst>
                                    </p:cTn>
                                  </p:par>
                                  <p:par>
                                    <p:cTn id="75" presetID="63" presetClass="path" presetSubtype="0" decel="100000" fill="hold" grpId="1" nodeType="withEffect">
                                      <p:stCondLst>
                                        <p:cond delay="1750"/>
                                      </p:stCondLst>
                                      <p:childTnLst>
                                        <p:animMotion origin="layout" path="M -3.33333E-6 -3.7037E-7 L 0.09037 -3.7037E-7 " pathEditMode="relative" rAng="0" ptsTypes="AA">
                                          <p:cBhvr>
                                            <p:cTn id="76" dur="1500" spd="-100000" fill="hold"/>
                                            <p:tgtEl>
                                              <p:spTgt spid="25"/>
                                            </p:tgtEl>
                                            <p:attrNameLst>
                                              <p:attrName>ppt_x</p:attrName>
                                              <p:attrName>ppt_y</p:attrName>
                                            </p:attrNameLst>
                                          </p:cBhvr>
                                          <p:rCtr x="45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1" grpId="0"/>
          <p:bldP spid="91" grpId="1"/>
          <p:bldP spid="92" grpId="0"/>
          <p:bldP spid="92" grpId="1"/>
          <p:bldP spid="13" grpId="0" bldLvl="0" animBg="1"/>
          <p:bldP spid="13" grpId="1" bldLvl="0" animBg="1"/>
          <p:bldP spid="15" grpId="0"/>
          <p:bldP spid="15" grpId="1"/>
          <p:bldP spid="19" grpId="0" bldLvl="0" animBg="1"/>
          <p:bldP spid="19" grpId="1" bldLvl="0" animBg="1"/>
          <p:bldP spid="21" grpId="0"/>
          <p:bldP spid="21" grpId="1"/>
          <p:bldP spid="24" grpId="0" bldLvl="0" animBg="1"/>
          <p:bldP spid="24" grpId="1" bldLvl="0" animBg="1"/>
          <p:bldP spid="25" grpId="0"/>
          <p:bldP spid="25"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750"/>
                                            <p:tgtEl>
                                              <p:spTgt spid="91"/>
                                            </p:tgtEl>
                                          </p:cBhvr>
                                        </p:animEffect>
                                      </p:childTnLst>
                                    </p:cTn>
                                  </p:par>
                                  <p:par>
                                    <p:cTn id="8" presetID="35" presetClass="path" presetSubtype="0" decel="100000" fill="hold" grpId="1" nodeType="withEffect">
                                      <p:stCondLst>
                                        <p:cond delay="0"/>
                                      </p:stCondLst>
                                      <p:childTnLst>
                                        <p:animMotion origin="layout" path="M -4.16667E-7 -7.40741E-7 L -0.11901 -7.40741E-7 " pathEditMode="relative" rAng="0" ptsTypes="AA">
                                          <p:cBhvr>
                                            <p:cTn id="9" dur="1250" spd="-100000" fill="hold"/>
                                            <p:tgtEl>
                                              <p:spTgt spid="91"/>
                                            </p:tgtEl>
                                            <p:attrNameLst>
                                              <p:attrName>ppt_x</p:attrName>
                                              <p:attrName>ppt_y</p:attrName>
                                            </p:attrNameLst>
                                          </p:cBhvr>
                                          <p:rCtr x="-5951" y="0"/>
                                        </p:animMotion>
                                      </p:childTnLst>
                                    </p:cTn>
                                  </p:par>
                                  <p:par>
                                    <p:cTn id="10" presetID="10" presetClass="entr" presetSubtype="0" fill="hold" grpId="0" nodeType="with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750"/>
                                            <p:tgtEl>
                                              <p:spTgt spid="92"/>
                                            </p:tgtEl>
                                          </p:cBhvr>
                                        </p:animEffect>
                                      </p:childTnLst>
                                    </p:cTn>
                                  </p:par>
                                  <p:par>
                                    <p:cTn id="13" presetID="63" presetClass="path" presetSubtype="0" decel="100000" fill="hold" grpId="1" nodeType="withEffect">
                                      <p:stCondLst>
                                        <p:cond delay="0"/>
                                      </p:stCondLst>
                                      <p:childTnLst>
                                        <p:animMotion origin="layout" path="M -3.33333E-6 -3.7037E-7 L 0.09037 -3.7037E-7 " pathEditMode="relative" rAng="0" ptsTypes="AA">
                                          <p:cBhvr>
                                            <p:cTn id="14" dur="1250" spd="-100000" fill="hold"/>
                                            <p:tgtEl>
                                              <p:spTgt spid="92"/>
                                            </p:tgtEl>
                                            <p:attrNameLst>
                                              <p:attrName>ppt_x</p:attrName>
                                              <p:attrName>ppt_y</p:attrName>
                                            </p:attrNameLst>
                                          </p:cBhvr>
                                          <p:rCtr x="4518" y="0"/>
                                        </p:animMotion>
                                      </p:childTnLst>
                                    </p:cTn>
                                  </p:par>
                                  <p:par>
                                    <p:cTn id="15" presetID="22" presetClass="entr" presetSubtype="8"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3000"/>
                                            <p:tgtEl>
                                              <p:spTgt spid="53"/>
                                            </p:tgtEl>
                                          </p:cBhvr>
                                        </p:animEffect>
                                      </p:childTnLst>
                                    </p:cTn>
                                  </p:par>
                                  <p:par>
                                    <p:cTn id="18" presetID="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500" fill="hold"/>
                                            <p:tgtEl>
                                              <p:spTgt spid="2"/>
                                            </p:tgtEl>
                                            <p:attrNameLst>
                                              <p:attrName>ppt_x</p:attrName>
                                            </p:attrNameLst>
                                          </p:cBhvr>
                                          <p:tavLst>
                                            <p:tav tm="0">
                                              <p:val>
                                                <p:strVal val="#ppt_x"/>
                                              </p:val>
                                            </p:tav>
                                            <p:tav tm="100000">
                                              <p:val>
                                                <p:strVal val="#ppt_x"/>
                                              </p:val>
                                            </p:tav>
                                          </p:tavLst>
                                        </p:anim>
                                        <p:anim calcmode="lin" valueType="num">
                                          <p:cBhvr additive="base">
                                            <p:cTn id="21" dur="1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1500" fill="hold"/>
                                            <p:tgtEl>
                                              <p:spTgt spid="3"/>
                                            </p:tgtEl>
                                            <p:attrNameLst>
                                              <p:attrName>ppt_x</p:attrName>
                                            </p:attrNameLst>
                                          </p:cBhvr>
                                          <p:tavLst>
                                            <p:tav tm="0">
                                              <p:val>
                                                <p:strVal val="#ppt_x"/>
                                              </p:val>
                                            </p:tav>
                                            <p:tav tm="100000">
                                              <p:val>
                                                <p:strVal val="#ppt_x"/>
                                              </p:val>
                                            </p:tav>
                                          </p:tavLst>
                                        </p:anim>
                                        <p:anim calcmode="lin" valueType="num">
                                          <p:cBhvr additive="base">
                                            <p:cTn id="25" dur="1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500" fill="hold"/>
                                            <p:tgtEl>
                                              <p:spTgt spid="5"/>
                                            </p:tgtEl>
                                            <p:attrNameLst>
                                              <p:attrName>ppt_x</p:attrName>
                                            </p:attrNameLst>
                                          </p:cBhvr>
                                          <p:tavLst>
                                            <p:tav tm="0">
                                              <p:val>
                                                <p:strVal val="#ppt_x"/>
                                              </p:val>
                                            </p:tav>
                                            <p:tav tm="100000">
                                              <p:val>
                                                <p:strVal val="#ppt_x"/>
                                              </p:val>
                                            </p:tav>
                                          </p:tavLst>
                                        </p:anim>
                                        <p:anim calcmode="lin" valueType="num">
                                          <p:cBhvr additive="base">
                                            <p:cTn id="29" dur="1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75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500" fill="hold"/>
                                            <p:tgtEl>
                                              <p:spTgt spid="6"/>
                                            </p:tgtEl>
                                            <p:attrNameLst>
                                              <p:attrName>ppt_x</p:attrName>
                                            </p:attrNameLst>
                                          </p:cBhvr>
                                          <p:tavLst>
                                            <p:tav tm="0">
                                              <p:val>
                                                <p:strVal val="#ppt_x"/>
                                              </p:val>
                                            </p:tav>
                                            <p:tav tm="100000">
                                              <p:val>
                                                <p:strVal val="#ppt_x"/>
                                              </p:val>
                                            </p:tav>
                                          </p:tavLst>
                                        </p:anim>
                                        <p:anim calcmode="lin" valueType="num">
                                          <p:cBhvr additive="base">
                                            <p:cTn id="33" dur="1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10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500" fill="hold"/>
                                            <p:tgtEl>
                                              <p:spTgt spid="7"/>
                                            </p:tgtEl>
                                            <p:attrNameLst>
                                              <p:attrName>ppt_x</p:attrName>
                                            </p:attrNameLst>
                                          </p:cBhvr>
                                          <p:tavLst>
                                            <p:tav tm="0">
                                              <p:val>
                                                <p:strVal val="#ppt_x"/>
                                              </p:val>
                                            </p:tav>
                                            <p:tav tm="100000">
                                              <p:val>
                                                <p:strVal val="#ppt_x"/>
                                              </p:val>
                                            </p:tav>
                                          </p:tavLst>
                                        </p:anim>
                                        <p:anim calcmode="lin" valueType="num">
                                          <p:cBhvr additive="base">
                                            <p:cTn id="37" dur="1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150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1500" fill="hold"/>
                                            <p:tgtEl>
                                              <p:spTgt spid="8"/>
                                            </p:tgtEl>
                                            <p:attrNameLst>
                                              <p:attrName>ppt_x</p:attrName>
                                            </p:attrNameLst>
                                          </p:cBhvr>
                                          <p:tavLst>
                                            <p:tav tm="0">
                                              <p:val>
                                                <p:strVal val="#ppt_x"/>
                                              </p:val>
                                            </p:tav>
                                            <p:tav tm="100000">
                                              <p:val>
                                                <p:strVal val="#ppt_x"/>
                                              </p:val>
                                            </p:tav>
                                          </p:tavLst>
                                        </p:anim>
                                        <p:anim calcmode="lin" valueType="num">
                                          <p:cBhvr additive="base">
                                            <p:cTn id="41" dur="1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200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1500" fill="hold"/>
                                            <p:tgtEl>
                                              <p:spTgt spid="31"/>
                                            </p:tgtEl>
                                            <p:attrNameLst>
                                              <p:attrName>ppt_x</p:attrName>
                                            </p:attrNameLst>
                                          </p:cBhvr>
                                          <p:tavLst>
                                            <p:tav tm="0">
                                              <p:val>
                                                <p:strVal val="#ppt_x"/>
                                              </p:val>
                                            </p:tav>
                                            <p:tav tm="100000">
                                              <p:val>
                                                <p:strVal val="#ppt_x"/>
                                              </p:val>
                                            </p:tav>
                                          </p:tavLst>
                                        </p:anim>
                                        <p:anim calcmode="lin" valueType="num">
                                          <p:cBhvr additive="base">
                                            <p:cTn id="45" dur="1500" fill="hold"/>
                                            <p:tgtEl>
                                              <p:spTgt spid="31"/>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par>
                                    <p:cTn id="50" presetID="42" presetClass="path" presetSubtype="0" decel="100000" fill="hold" grpId="1" nodeType="withEffect">
                                      <p:stCondLst>
                                        <p:cond delay="0"/>
                                      </p:stCondLst>
                                      <p:childTnLst>
                                        <p:animMotion origin="layout" path="M -3.54167E-6 -2.96296E-6 L -3.54167E-6 0.12917 " pathEditMode="relative" rAng="0" ptsTypes="AA">
                                          <p:cBhvr>
                                            <p:cTn id="51" dur="1500" spd="-100000" fill="hold"/>
                                            <p:tgtEl>
                                              <p:spTgt spid="13"/>
                                            </p:tgtEl>
                                            <p:attrNameLst>
                                              <p:attrName>ppt_x</p:attrName>
                                              <p:attrName>ppt_y</p:attrName>
                                            </p:attrNameLst>
                                          </p:cBhvr>
                                          <p:rCtr x="0" y="6458"/>
                                        </p:animMotion>
                                      </p:childTnLst>
                                    </p:cTn>
                                  </p:par>
                                  <p:par>
                                    <p:cTn id="52" presetID="10" presetClass="entr" presetSubtype="0" fill="hold" grpId="0" nodeType="withEffect">
                                      <p:stCondLst>
                                        <p:cond delay="25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3" presetClass="path" presetSubtype="0" decel="100000" fill="hold" grpId="1" nodeType="withEffect">
                                      <p:stCondLst>
                                        <p:cond delay="250"/>
                                      </p:stCondLst>
                                      <p:childTnLst>
                                        <p:animMotion origin="layout" path="M -3.33333E-6 -3.7037E-7 L 0.09037 -3.7037E-7 " pathEditMode="relative" rAng="0" ptsTypes="AA">
                                          <p:cBhvr>
                                            <p:cTn id="56" dur="1500" spd="-100000" fill="hold"/>
                                            <p:tgtEl>
                                              <p:spTgt spid="15"/>
                                            </p:tgtEl>
                                            <p:attrNameLst>
                                              <p:attrName>ppt_x</p:attrName>
                                              <p:attrName>ppt_y</p:attrName>
                                            </p:attrNameLst>
                                          </p:cBhvr>
                                          <p:rCtr x="4518" y="0"/>
                                        </p:animMotion>
                                      </p:childTnLst>
                                    </p:cTn>
                                  </p:par>
                                  <p:par>
                                    <p:cTn id="57" presetID="10" presetClass="entr" presetSubtype="0" fill="hold" grpId="0" nodeType="withEffect">
                                      <p:stCondLst>
                                        <p:cond delay="75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childTnLst>
                                    </p:cTn>
                                  </p:par>
                                  <p:par>
                                    <p:cTn id="60" presetID="42" presetClass="path" presetSubtype="0" decel="100000" fill="hold" grpId="1" nodeType="withEffect">
                                      <p:stCondLst>
                                        <p:cond delay="750"/>
                                      </p:stCondLst>
                                      <p:childTnLst>
                                        <p:animMotion origin="layout" path="M -3.54167E-6 -2.96296E-6 L -3.54167E-6 0.12917 " pathEditMode="relative" rAng="0" ptsTypes="AA">
                                          <p:cBhvr>
                                            <p:cTn id="61" dur="1500" spd="-100000" fill="hold"/>
                                            <p:tgtEl>
                                              <p:spTgt spid="19"/>
                                            </p:tgtEl>
                                            <p:attrNameLst>
                                              <p:attrName>ppt_x</p:attrName>
                                              <p:attrName>ppt_y</p:attrName>
                                            </p:attrNameLst>
                                          </p:cBhvr>
                                          <p:rCtr x="0" y="6458"/>
                                        </p:animMotion>
                                      </p:childTnLst>
                                    </p:cTn>
                                  </p:par>
                                  <p:par>
                                    <p:cTn id="62" presetID="10" presetClass="entr" presetSubtype="0" fill="hold" grpId="0" nodeType="withEffect">
                                      <p:stCondLst>
                                        <p:cond delay="10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par>
                                    <p:cTn id="65" presetID="63" presetClass="path" presetSubtype="0" decel="100000" fill="hold" grpId="1" nodeType="withEffect">
                                      <p:stCondLst>
                                        <p:cond delay="1000"/>
                                      </p:stCondLst>
                                      <p:childTnLst>
                                        <p:animMotion origin="layout" path="M -3.33333E-6 -3.7037E-7 L 0.09037 -3.7037E-7 " pathEditMode="relative" rAng="0" ptsTypes="AA">
                                          <p:cBhvr>
                                            <p:cTn id="66" dur="1500" spd="-100000" fill="hold"/>
                                            <p:tgtEl>
                                              <p:spTgt spid="21"/>
                                            </p:tgtEl>
                                            <p:attrNameLst>
                                              <p:attrName>ppt_x</p:attrName>
                                              <p:attrName>ppt_y</p:attrName>
                                            </p:attrNameLst>
                                          </p:cBhvr>
                                          <p:rCtr x="4518" y="0"/>
                                        </p:animMotion>
                                      </p:childTnLst>
                                    </p:cTn>
                                  </p:par>
                                  <p:par>
                                    <p:cTn id="67" presetID="10" presetClass="entr" presetSubtype="0" fill="hold" grpId="0" nodeType="withEffect">
                                      <p:stCondLst>
                                        <p:cond delay="15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childTnLst>
                                    </p:cTn>
                                  </p:par>
                                  <p:par>
                                    <p:cTn id="70" presetID="42" presetClass="path" presetSubtype="0" decel="100000" fill="hold" grpId="1" nodeType="withEffect">
                                      <p:stCondLst>
                                        <p:cond delay="1500"/>
                                      </p:stCondLst>
                                      <p:childTnLst>
                                        <p:animMotion origin="layout" path="M -3.54167E-6 -2.96296E-6 L -3.54167E-6 0.12917 " pathEditMode="relative" rAng="0" ptsTypes="AA">
                                          <p:cBhvr>
                                            <p:cTn id="71" dur="1500" spd="-100000" fill="hold"/>
                                            <p:tgtEl>
                                              <p:spTgt spid="24"/>
                                            </p:tgtEl>
                                            <p:attrNameLst>
                                              <p:attrName>ppt_x</p:attrName>
                                              <p:attrName>ppt_y</p:attrName>
                                            </p:attrNameLst>
                                          </p:cBhvr>
                                          <p:rCtr x="0" y="6458"/>
                                        </p:animMotion>
                                      </p:childTnLst>
                                    </p:cTn>
                                  </p:par>
                                  <p:par>
                                    <p:cTn id="72" presetID="10" presetClass="entr" presetSubtype="0" fill="hold" grpId="0" nodeType="withEffect">
                                      <p:stCondLst>
                                        <p:cond delay="175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childTnLst>
                                    </p:cTn>
                                  </p:par>
                                  <p:par>
                                    <p:cTn id="75" presetID="63" presetClass="path" presetSubtype="0" decel="100000" fill="hold" grpId="1" nodeType="withEffect">
                                      <p:stCondLst>
                                        <p:cond delay="1750"/>
                                      </p:stCondLst>
                                      <p:childTnLst>
                                        <p:animMotion origin="layout" path="M -3.33333E-6 -3.7037E-7 L 0.09037 -3.7037E-7 " pathEditMode="relative" rAng="0" ptsTypes="AA">
                                          <p:cBhvr>
                                            <p:cTn id="76" dur="1500" spd="-100000" fill="hold"/>
                                            <p:tgtEl>
                                              <p:spTgt spid="25"/>
                                            </p:tgtEl>
                                            <p:attrNameLst>
                                              <p:attrName>ppt_x</p:attrName>
                                              <p:attrName>ppt_y</p:attrName>
                                            </p:attrNameLst>
                                          </p:cBhvr>
                                          <p:rCtr x="45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1" grpId="0"/>
          <p:bldP spid="91" grpId="1"/>
          <p:bldP spid="92" grpId="0"/>
          <p:bldP spid="92" grpId="1"/>
          <p:bldP spid="13" grpId="0" bldLvl="0" animBg="1"/>
          <p:bldP spid="13" grpId="1" bldLvl="0" animBg="1"/>
          <p:bldP spid="15" grpId="0"/>
          <p:bldP spid="15" grpId="1"/>
          <p:bldP spid="19" grpId="0" bldLvl="0" animBg="1"/>
          <p:bldP spid="19" grpId="1" bldLvl="0" animBg="1"/>
          <p:bldP spid="21" grpId="0"/>
          <p:bldP spid="21" grpId="1"/>
          <p:bldP spid="24" grpId="0" bldLvl="0" animBg="1"/>
          <p:bldP spid="24" grpId="1" bldLvl="0" animBg="1"/>
          <p:bldP spid="25" grpId="0"/>
          <p:bldP spid="25" grpId="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npm scripts</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4760" y="1449070"/>
            <a:ext cx="10911840" cy="922020"/>
          </a:xfrm>
          <a:prstGeom prst="rect">
            <a:avLst/>
          </a:prstGeom>
          <a:noFill/>
        </p:spPr>
        <p:txBody>
          <a:bodyPr wrap="none" rtlCol="0">
            <a:spAutoFit/>
          </a:bodyPr>
          <a:p>
            <a:r>
              <a:rPr lang="en-US" altLang="zh-CN"/>
              <a:t>npm </a:t>
            </a:r>
            <a:r>
              <a:rPr lang="zh-CN" altLang="en-US"/>
              <a:t>允许开发者将一些命令封装在</a:t>
            </a:r>
            <a:r>
              <a:rPr lang="en-US" altLang="zh-CN"/>
              <a:t>scripts</a:t>
            </a:r>
            <a:r>
              <a:rPr lang="zh-CN" altLang="en-US"/>
              <a:t>字段中，在默认生成的</a:t>
            </a:r>
            <a:r>
              <a:rPr lang="en-US" altLang="zh-CN"/>
              <a:t>package.json</a:t>
            </a:r>
            <a:r>
              <a:rPr lang="zh-CN" altLang="en-US"/>
              <a:t>中，</a:t>
            </a:r>
            <a:r>
              <a:rPr lang="en-US" altLang="zh-CN"/>
              <a:t>scripts</a:t>
            </a:r>
            <a:r>
              <a:rPr lang="zh-CN" altLang="en-US"/>
              <a:t>字段下包含了</a:t>
            </a:r>
            <a:r>
              <a:rPr lang="en-US" altLang="zh-CN"/>
              <a:t>test</a:t>
            </a:r>
            <a:r>
              <a:rPr lang="zh-CN" altLang="en-US"/>
              <a:t>命令</a:t>
            </a:r>
            <a:br>
              <a:rPr lang="zh-CN" altLang="en-US"/>
            </a:br>
            <a:endParaRPr lang="zh-CN" altLang="en-US"/>
          </a:p>
          <a:p>
            <a:r>
              <a:rPr lang="zh-CN" altLang="en-US"/>
              <a:t>那么只要在控制台中运行 </a:t>
            </a:r>
            <a:r>
              <a:rPr lang="en-US" altLang="zh-CN"/>
              <a:t>npm run test</a:t>
            </a:r>
            <a:r>
              <a:rPr lang="zh-CN" altLang="en-US"/>
              <a:t>，就相当于直接运行预定义的命令</a:t>
            </a:r>
            <a:endParaRPr lang="zh-CN" altLang="en-US"/>
          </a:p>
        </p:txBody>
      </p:sp>
      <p:pic>
        <p:nvPicPr>
          <p:cNvPr id="5" name="图片 4"/>
          <p:cNvPicPr>
            <a:picLocks noChangeAspect="1"/>
          </p:cNvPicPr>
          <p:nvPr/>
        </p:nvPicPr>
        <p:blipFill>
          <a:blip r:embed="rId1"/>
          <a:stretch>
            <a:fillRect/>
          </a:stretch>
        </p:blipFill>
        <p:spPr>
          <a:xfrm>
            <a:off x="1128395" y="2776855"/>
            <a:ext cx="6117590" cy="3466465"/>
          </a:xfrm>
          <a:prstGeom prst="rect">
            <a:avLst/>
          </a:prstGeom>
        </p:spPr>
      </p:pic>
      <p:sp>
        <p:nvSpPr>
          <p:cNvPr id="6" name="文本框 5"/>
          <p:cNvSpPr txBox="1"/>
          <p:nvPr/>
        </p:nvSpPr>
        <p:spPr>
          <a:xfrm>
            <a:off x="7534910" y="2776855"/>
            <a:ext cx="4389120" cy="1198880"/>
          </a:xfrm>
          <a:prstGeom prst="rect">
            <a:avLst/>
          </a:prstGeom>
          <a:noFill/>
        </p:spPr>
        <p:txBody>
          <a:bodyPr wrap="square" rtlCol="0">
            <a:spAutoFit/>
          </a:bodyPr>
          <a:p>
            <a:r>
              <a:rPr lang="zh-CN" altLang="en-US"/>
              <a:t>这是一种语义化的设计方式，一个刚拿到</a:t>
            </a:r>
            <a:br>
              <a:rPr lang="zh-CN" altLang="en-US"/>
            </a:br>
            <a:r>
              <a:rPr lang="zh-CN" altLang="en-US"/>
              <a:t>项目代码的人不需要花心思去了解如何才能运行项目，只要</a:t>
            </a:r>
            <a:r>
              <a:rPr lang="en-US" altLang="zh-CN">
                <a:latin typeface="黑体" panose="02010609060101010101" charset="-122"/>
                <a:ea typeface="黑体" panose="02010609060101010101" charset="-122"/>
              </a:rPr>
              <a:t>npm install &amp;&amp; npm start</a:t>
            </a:r>
            <a:r>
              <a:rPr lang="en-US" altLang="zh-CN"/>
              <a:t> </a:t>
            </a:r>
            <a:r>
              <a:rPr lang="zh-CN" altLang="en-US"/>
              <a:t>即可</a:t>
            </a:r>
            <a:endParaRPr lang="zh-CN" altLang="en-US"/>
          </a:p>
        </p:txBody>
      </p:sp>
      <p:sp>
        <p:nvSpPr>
          <p:cNvPr id="7" name="文本框 6"/>
          <p:cNvSpPr txBox="1"/>
          <p:nvPr/>
        </p:nvSpPr>
        <p:spPr>
          <a:xfrm>
            <a:off x="7620635" y="4257040"/>
            <a:ext cx="4302760" cy="1198880"/>
          </a:xfrm>
          <a:prstGeom prst="rect">
            <a:avLst/>
          </a:prstGeom>
          <a:noFill/>
        </p:spPr>
        <p:txBody>
          <a:bodyPr wrap="square" rtlCol="0">
            <a:spAutoFit/>
          </a:bodyPr>
          <a:p>
            <a:pPr algn="l"/>
            <a:r>
              <a:rPr lang="en-US" altLang="zh-CN"/>
              <a:t>使用</a:t>
            </a:r>
            <a:r>
              <a:rPr lang="en-US" altLang="zh-CN">
                <a:latin typeface="黑体" panose="02010609060101010101" charset="-122"/>
                <a:ea typeface="黑体" panose="02010609060101010101" charset="-122"/>
              </a:rPr>
              <a:t>npm run XX</a:t>
            </a:r>
            <a:r>
              <a:rPr lang="en-US" altLang="zh-CN"/>
              <a:t>命令可以运行定义在scripts字段中的命令，其中</a:t>
            </a:r>
            <a:r>
              <a:rPr lang="en-US" altLang="zh-CN">
                <a:latin typeface="黑体" panose="02010609060101010101" charset="-122"/>
                <a:ea typeface="黑体" panose="02010609060101010101" charset="-122"/>
                <a:cs typeface="黑体" panose="02010609060101010101" charset="-122"/>
              </a:rPr>
              <a:t>npm test，npm start，npm restart</a:t>
            </a:r>
            <a:r>
              <a:rPr lang="en-US" altLang="zh-CN"/>
              <a:t>，以及npm stop是对应</a:t>
            </a:r>
            <a:r>
              <a:rPr lang="en-US" altLang="zh-CN">
                <a:latin typeface="黑体" panose="02010609060101010101" charset="-122"/>
                <a:ea typeface="黑体" panose="02010609060101010101" charset="-122"/>
              </a:rPr>
              <a:t>npm run xxx</a:t>
            </a:r>
            <a:r>
              <a:rPr lang="en-US" altLang="zh-CN"/>
              <a:t>的简写</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npm </a:t>
            </a:r>
            <a:r>
              <a:t>配置</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pic>
        <p:nvPicPr>
          <p:cNvPr id="4" name="图片 3"/>
          <p:cNvPicPr>
            <a:picLocks noChangeAspect="1"/>
          </p:cNvPicPr>
          <p:nvPr/>
        </p:nvPicPr>
        <p:blipFill>
          <a:blip r:embed="rId1"/>
          <a:stretch>
            <a:fillRect/>
          </a:stretch>
        </p:blipFill>
        <p:spPr>
          <a:xfrm>
            <a:off x="653415" y="2517775"/>
            <a:ext cx="5022850" cy="3789680"/>
          </a:xfrm>
          <a:prstGeom prst="rect">
            <a:avLst/>
          </a:prstGeom>
        </p:spPr>
      </p:pic>
      <p:sp>
        <p:nvSpPr>
          <p:cNvPr id="5" name="文本框 4"/>
          <p:cNvSpPr txBox="1"/>
          <p:nvPr/>
        </p:nvSpPr>
        <p:spPr>
          <a:xfrm>
            <a:off x="1317625" y="1605915"/>
            <a:ext cx="8164195" cy="368300"/>
          </a:xfrm>
          <a:prstGeom prst="rect">
            <a:avLst/>
          </a:prstGeom>
          <a:noFill/>
        </p:spPr>
        <p:txBody>
          <a:bodyPr wrap="none" rtlCol="0">
            <a:spAutoFit/>
          </a:bodyPr>
          <a:p>
            <a:r>
              <a:rPr lang="zh-CN" altLang="en-US"/>
              <a:t>使用</a:t>
            </a:r>
            <a:r>
              <a:rPr lang="en-US" altLang="zh-CN"/>
              <a:t>npm config list </a:t>
            </a:r>
            <a:r>
              <a:rPr lang="zh-CN" altLang="en-US"/>
              <a:t>来列出</a:t>
            </a:r>
            <a:r>
              <a:rPr lang="en-US" altLang="zh-CN"/>
              <a:t>npm</a:t>
            </a:r>
            <a:r>
              <a:rPr lang="zh-CN" altLang="en-US"/>
              <a:t>的全部配置，一个常用的场景是修改</a:t>
            </a:r>
            <a:r>
              <a:rPr lang="en-US" altLang="zh-CN"/>
              <a:t>registry</a:t>
            </a:r>
            <a:r>
              <a:rPr lang="zh-CN" altLang="en-US"/>
              <a:t>地址。</a:t>
            </a:r>
            <a:endParaRPr lang="zh-CN" altLang="en-US"/>
          </a:p>
        </p:txBody>
      </p:sp>
      <p:sp>
        <p:nvSpPr>
          <p:cNvPr id="6" name="文本框 5"/>
          <p:cNvSpPr txBox="1"/>
          <p:nvPr/>
        </p:nvSpPr>
        <p:spPr>
          <a:xfrm>
            <a:off x="6099175" y="2674620"/>
            <a:ext cx="5669280" cy="2584450"/>
          </a:xfrm>
          <a:prstGeom prst="rect">
            <a:avLst/>
          </a:prstGeom>
          <a:noFill/>
        </p:spPr>
        <p:txBody>
          <a:bodyPr wrap="none" rtlCol="0">
            <a:spAutoFit/>
          </a:bodyPr>
          <a:p>
            <a:pPr algn="l"/>
            <a:r>
              <a:rPr lang="zh-CN" altLang="en-US"/>
              <a:t>前面提到</a:t>
            </a:r>
            <a:r>
              <a:rPr lang="en-US" altLang="zh-CN"/>
              <a:t>npm</a:t>
            </a:r>
            <a:r>
              <a:rPr lang="zh-CN" altLang="en-US"/>
              <a:t>的默认仓库地址是http://registry.npmjs.org </a:t>
            </a:r>
            <a:endParaRPr lang="zh-CN" altLang="en-US"/>
          </a:p>
          <a:p>
            <a:pPr algn="l"/>
            <a:endParaRPr lang="zh-CN" altLang="en-US"/>
          </a:p>
          <a:p>
            <a:pPr algn="l"/>
            <a:r>
              <a:rPr lang="zh-CN" altLang="en-US"/>
              <a:t>由于该服务器在国外，因此使用国内网络访问可能比较</a:t>
            </a:r>
            <a:br>
              <a:rPr lang="zh-CN" altLang="en-US"/>
            </a:br>
            <a:r>
              <a:rPr lang="zh-CN" altLang="en-US"/>
              <a:t>慢，为此可以切换成国内源。</a:t>
            </a:r>
            <a:endParaRPr lang="zh-CN" altLang="en-US"/>
          </a:p>
          <a:p>
            <a:pPr algn="l"/>
            <a:endParaRPr lang="zh-CN" altLang="en-US"/>
          </a:p>
          <a:p>
            <a:pPr algn="l"/>
            <a:r>
              <a:rPr lang="zh-CN" altLang="en-US"/>
              <a:t>一个国内流行的仓库是淘宝出品的</a:t>
            </a:r>
            <a:r>
              <a:rPr lang="en-US" altLang="zh-CN"/>
              <a:t>npm </a:t>
            </a:r>
            <a:r>
              <a:rPr lang="zh-CN" altLang="en-US"/>
              <a:t>库</a:t>
            </a:r>
            <a:endParaRPr lang="zh-CN" altLang="en-US"/>
          </a:p>
          <a:p>
            <a:pPr algn="l"/>
            <a:r>
              <a:rPr lang="zh-CN" altLang="en-US"/>
              <a:t>设置方式</a:t>
            </a:r>
            <a:br>
              <a:rPr lang="zh-CN" altLang="en-US"/>
            </a:br>
            <a:endParaRPr lang="zh-CN" altLang="en-US"/>
          </a:p>
          <a:p>
            <a:pPr algn="l"/>
            <a:r>
              <a:rPr lang="zh-CN" altLang="en-US"/>
              <a:t>npm config set registry https://registry.npm.taobao.org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第三章 </a:t>
            </a:r>
            <a:r>
              <a:rPr lang="en-US" altLang="zh-CN"/>
              <a:t>Javascript</a:t>
            </a:r>
            <a:r>
              <a:t>核心</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42323" y="3295512"/>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938530" y="3899535"/>
            <a:ext cx="842645"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2400" kern="0">
                <a:solidFill>
                  <a:prstClr val="white"/>
                </a:solidFill>
                <a:latin typeface="Century Gothic" panose="020B0502020202020204" pitchFamily="34" charset="0"/>
                <a:cs typeface="+mn-ea"/>
                <a:sym typeface="+mn-lt"/>
              </a:rPr>
              <a:t>目标</a:t>
            </a:r>
            <a:endParaRPr lang="zh-CN" altLang="en-US" sz="2400" kern="0">
              <a:solidFill>
                <a:prstClr val="white"/>
              </a:solidFill>
              <a:latin typeface="Century Gothic" panose="020B0502020202020204" pitchFamily="34" charset="0"/>
              <a:cs typeface="+mn-ea"/>
              <a:sym typeface="+mn-lt"/>
            </a:endParaRPr>
          </a:p>
        </p:txBody>
      </p:sp>
      <p:grpSp>
        <p:nvGrpSpPr>
          <p:cNvPr id="146" name="PA_组合 145"/>
          <p:cNvGrpSpPr>
            <a:grpSpLocks noChangeAspect="1"/>
          </p:cNvGrpSpPr>
          <p:nvPr>
            <p:custDataLst>
              <p:tags r:id="rId5"/>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6"/>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7"/>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8"/>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9"/>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0"/>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1"/>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2"/>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3"/>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4"/>
            </p:custDataLst>
          </p:nvPr>
        </p:nvSpPr>
        <p:spPr bwMode="auto">
          <a:xfrm>
            <a:off x="9280788" y="2501512"/>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5"/>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变量与作用域</a:t>
            </a:r>
            <a:endParaRPr lang="zh-CN" altLang="en-US" sz="1600">
              <a:solidFill>
                <a:schemeClr val="tx1">
                  <a:lumMod val="75000"/>
                  <a:lumOff val="2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6"/>
            </p:custDataLst>
          </p:nvPr>
        </p:nvSpPr>
        <p:spPr>
          <a:xfrm rot="10594">
            <a:off x="4008892" y="3409255"/>
            <a:ext cx="2472040" cy="1089660"/>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基本类型与常见数据结构</a:t>
            </a:r>
            <a:br>
              <a:rPr lang="zh-CN" altLang="en-US" sz="1600">
                <a:solidFill>
                  <a:schemeClr val="tx1">
                    <a:lumMod val="75000"/>
                    <a:lumOff val="25000"/>
                  </a:schemeClr>
                </a:solidFill>
                <a:latin typeface="+mj-ea"/>
                <a:ea typeface="+mj-ea"/>
                <a:cs typeface="+mn-ea"/>
                <a:sym typeface="+mn-lt"/>
              </a:rPr>
            </a:b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7"/>
            </p:custDataLst>
          </p:nvPr>
        </p:nvSpPr>
        <p:spPr>
          <a:xfrm rot="10594">
            <a:off x="6184018" y="2161867"/>
            <a:ext cx="2360671" cy="1128395"/>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zh-CN" sz="1600" kern="0">
                <a:solidFill>
                  <a:schemeClr val="tx1">
                    <a:lumMod val="65000"/>
                    <a:lumOff val="35000"/>
                  </a:schemeClr>
                </a:solidFill>
                <a:latin typeface="+mj-ea"/>
                <a:ea typeface="+mj-ea"/>
                <a:cs typeface="+mn-ea"/>
                <a:sym typeface="+mn-lt"/>
              </a:rPr>
              <a:t>类与对象</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8"/>
            </p:custDataLst>
          </p:nvPr>
        </p:nvSpPr>
        <p:spPr>
          <a:xfrm rot="10594">
            <a:off x="2096746" y="1931689"/>
            <a:ext cx="2529169"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语言标准</a:t>
            </a:r>
            <a:endParaRPr sz="1600" kern="0" dirty="0">
              <a:solidFill>
                <a:schemeClr val="tx1">
                  <a:lumMod val="65000"/>
                  <a:lumOff val="35000"/>
                </a:schemeClr>
              </a:solidFill>
              <a:effectLst/>
              <a:latin typeface="+mj-ea"/>
              <a:ea typeface="+mj-ea"/>
              <a:cs typeface="+mn-ea"/>
              <a:sym typeface="+mn-lt"/>
            </a:endParaRPr>
          </a:p>
          <a:p>
            <a:pPr defTabSz="412750">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19"/>
            </p:custDataLst>
          </p:nvPr>
        </p:nvSpPr>
        <p:spPr>
          <a:xfrm rot="10594">
            <a:off x="9158732" y="3683332"/>
            <a:ext cx="2299439" cy="948055"/>
          </a:xfrm>
          <a:prstGeom prst="rect">
            <a:avLst/>
          </a:prstGeom>
          <a:ln w="12700">
            <a:miter lim="400000"/>
          </a:ln>
          <a:effectLst/>
        </p:spPr>
        <p:txBody>
          <a:bodyPr wrap="square" lIns="25400" tIns="25400" rIns="25400" bIns="25400" anchor="t" anchorCtr="0">
            <a:spAutoFit/>
          </a:bodyPr>
          <a:lstStyle/>
          <a:p>
            <a:pPr defTabSz="412750">
              <a:lnSpc>
                <a:spcPts val="1750"/>
              </a:lnSpc>
              <a:spcBef>
                <a:spcPts val="300"/>
              </a:spcBef>
              <a:defRPr sz="1800"/>
            </a:pPr>
            <a:r>
              <a:rPr lang="zh-CN" sz="1600" kern="0">
                <a:solidFill>
                  <a:schemeClr val="tx1">
                    <a:lumMod val="65000"/>
                    <a:lumOff val="35000"/>
                  </a:schemeClr>
                </a:solidFill>
                <a:latin typeface="+mj-ea"/>
                <a:ea typeface="+mj-ea"/>
                <a:cs typeface="+mn-ea"/>
                <a:sym typeface="+mn-lt"/>
              </a:rPr>
              <a:t>函数</a:t>
            </a:r>
            <a:br>
              <a:rPr lang="zh-CN" sz="1600" kern="0">
                <a:solidFill>
                  <a:schemeClr val="tx1">
                    <a:lumMod val="65000"/>
                    <a:lumOff val="35000"/>
                  </a:schemeClr>
                </a:solidFill>
                <a:latin typeface="+mj-ea"/>
                <a:ea typeface="+mj-ea"/>
                <a:cs typeface="+mn-ea"/>
                <a:sym typeface="+mn-lt"/>
              </a:rPr>
            </a:b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4" name="文本框 3"/>
          <p:cNvSpPr txBox="1"/>
          <p:nvPr/>
        </p:nvSpPr>
        <p:spPr>
          <a:xfrm>
            <a:off x="123825" y="4831080"/>
            <a:ext cx="2668270" cy="645160"/>
          </a:xfrm>
          <a:prstGeom prst="rect">
            <a:avLst/>
          </a:prstGeom>
          <a:noFill/>
        </p:spPr>
        <p:txBody>
          <a:bodyPr wrap="none" rtlCol="0">
            <a:spAutoFit/>
          </a:bodyPr>
          <a:p>
            <a:r>
              <a:rPr lang="zh-CN" altLang="en-US">
                <a:solidFill>
                  <a:schemeClr val="bg1"/>
                </a:solidFill>
              </a:rPr>
              <a:t>熟悉基本的</a:t>
            </a:r>
            <a:r>
              <a:rPr lang="en-US" altLang="zh-CN">
                <a:solidFill>
                  <a:schemeClr val="bg1"/>
                </a:solidFill>
              </a:rPr>
              <a:t>Javascript</a:t>
            </a:r>
            <a:r>
              <a:rPr lang="zh-CN" altLang="en-US">
                <a:solidFill>
                  <a:schemeClr val="bg1"/>
                </a:solidFill>
              </a:rPr>
              <a:t>语法</a:t>
            </a:r>
            <a:br>
              <a:rPr lang="zh-CN" altLang="en-US">
                <a:solidFill>
                  <a:schemeClr val="bg1"/>
                </a:solidFill>
              </a:rPr>
            </a:br>
            <a:r>
              <a:rPr lang="zh-CN" altLang="en-US">
                <a:solidFill>
                  <a:schemeClr val="bg1"/>
                </a:solidFill>
              </a:rPr>
              <a:t>为项目的开发积累经验</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语言标准</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500505" y="1592580"/>
            <a:ext cx="8717280" cy="645160"/>
          </a:xfrm>
          <a:prstGeom prst="rect">
            <a:avLst/>
          </a:prstGeom>
          <a:noFill/>
        </p:spPr>
        <p:txBody>
          <a:bodyPr wrap="none" rtlCol="0">
            <a:spAutoFit/>
          </a:bodyPr>
          <a:p>
            <a:r>
              <a:rPr lang="zh-CN" altLang="en-US"/>
              <a:t>就像每一门人类语言都有语法一样，编程语言在书写时也要遵守语言规范。</a:t>
            </a:r>
            <a:br>
              <a:rPr lang="zh-CN" altLang="en-US"/>
            </a:br>
            <a:r>
              <a:rPr lang="zh-CN" altLang="en-US"/>
              <a:t>如果你的代码存在和规范不一样之处，就会被编译器</a:t>
            </a:r>
            <a:r>
              <a:rPr lang="en-US" altLang="zh-CN"/>
              <a:t>/</a:t>
            </a:r>
            <a:r>
              <a:rPr lang="zh-CN" altLang="en-US"/>
              <a:t>解释器发现并抛出一个语法错误</a:t>
            </a:r>
            <a:endParaRPr lang="zh-CN" altLang="en-US"/>
          </a:p>
        </p:txBody>
      </p:sp>
      <p:sp>
        <p:nvSpPr>
          <p:cNvPr id="5" name="文本框 4"/>
          <p:cNvSpPr txBox="1"/>
          <p:nvPr/>
        </p:nvSpPr>
        <p:spPr>
          <a:xfrm>
            <a:off x="1500505" y="2762885"/>
            <a:ext cx="7017385" cy="1476375"/>
          </a:xfrm>
          <a:prstGeom prst="rect">
            <a:avLst/>
          </a:prstGeom>
          <a:noFill/>
        </p:spPr>
        <p:txBody>
          <a:bodyPr wrap="square" rtlCol="0">
            <a:spAutoFit/>
          </a:bodyPr>
          <a:p>
            <a:r>
              <a:rPr lang="en-US" altLang="zh-CN"/>
              <a:t>Javascritp</a:t>
            </a:r>
            <a:r>
              <a:rPr lang="zh-CN" altLang="en-US"/>
              <a:t>的语法标准被称为</a:t>
            </a:r>
            <a:r>
              <a:rPr lang="en-US" altLang="zh-CN"/>
              <a:t>ECMAScript</a:t>
            </a:r>
            <a:r>
              <a:rPr lang="zh-CN" altLang="en-US"/>
              <a:t>（简称</a:t>
            </a:r>
            <a:r>
              <a:rPr lang="en-US" altLang="zh-CN"/>
              <a:t>ES</a:t>
            </a:r>
            <a:r>
              <a:rPr lang="zh-CN" altLang="en-US"/>
              <a:t>），目前</a:t>
            </a:r>
            <a:r>
              <a:rPr lang="en-US" altLang="zh-CN"/>
              <a:t>ES</a:t>
            </a:r>
            <a:r>
              <a:rPr lang="zh-CN" altLang="en-US"/>
              <a:t>每年都会发布新版本</a:t>
            </a:r>
            <a:br>
              <a:rPr lang="zh-CN" altLang="en-US"/>
            </a:br>
            <a:r>
              <a:rPr lang="zh-CN" altLang="en-US"/>
              <a:t>称为</a:t>
            </a:r>
            <a:r>
              <a:rPr lang="en-US" altLang="zh-CN"/>
              <a:t>ES20xx</a:t>
            </a:r>
            <a:r>
              <a:rPr lang="zh-CN" altLang="en-US"/>
              <a:t>。</a:t>
            </a:r>
            <a:endParaRPr lang="zh-CN" altLang="en-US"/>
          </a:p>
          <a:p>
            <a:endParaRPr lang="zh-CN" altLang="en-US"/>
          </a:p>
          <a:p>
            <a:r>
              <a:rPr lang="en-US" altLang="zh-CN"/>
              <a:t>ES2015</a:t>
            </a:r>
            <a:r>
              <a:rPr lang="zh-CN" altLang="en-US"/>
              <a:t>相对于之前的标准是一次飞跃。</a:t>
            </a:r>
            <a:endParaRPr lang="zh-CN" altLang="en-US"/>
          </a:p>
        </p:txBody>
      </p:sp>
      <p:sp>
        <p:nvSpPr>
          <p:cNvPr id="6" name="文本框 5"/>
          <p:cNvSpPr txBox="1"/>
          <p:nvPr/>
        </p:nvSpPr>
        <p:spPr>
          <a:xfrm>
            <a:off x="9093200" y="2901950"/>
            <a:ext cx="3383280" cy="645160"/>
          </a:xfrm>
          <a:prstGeom prst="rect">
            <a:avLst/>
          </a:prstGeom>
          <a:noFill/>
        </p:spPr>
        <p:txBody>
          <a:bodyPr wrap="none" rtlCol="0">
            <a:spAutoFit/>
          </a:bodyPr>
          <a:p>
            <a:r>
              <a:rPr lang="zh-CN" altLang="en-US"/>
              <a:t>关于</a:t>
            </a:r>
            <a:r>
              <a:rPr lang="en-US" altLang="zh-CN"/>
              <a:t>ECMAScript</a:t>
            </a:r>
            <a:r>
              <a:rPr lang="zh-CN" altLang="en-US"/>
              <a:t>标准进化的</a:t>
            </a:r>
            <a:br>
              <a:rPr lang="zh-CN" altLang="en-US"/>
            </a:br>
            <a:r>
              <a:rPr lang="zh-CN" altLang="en-US"/>
              <a:t>历史，同学们可以自行了解一下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基本类型</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5" name="文本框 4"/>
          <p:cNvSpPr txBox="1"/>
          <p:nvPr/>
        </p:nvSpPr>
        <p:spPr>
          <a:xfrm>
            <a:off x="1360805" y="1583690"/>
            <a:ext cx="5450205" cy="368300"/>
          </a:xfrm>
          <a:prstGeom prst="rect">
            <a:avLst/>
          </a:prstGeom>
          <a:noFill/>
        </p:spPr>
        <p:txBody>
          <a:bodyPr wrap="none" rtlCol="0">
            <a:spAutoFit/>
          </a:bodyPr>
          <a:p>
            <a:r>
              <a:rPr lang="en-US" altLang="zh-CN"/>
              <a:t>Javascript</a:t>
            </a:r>
            <a:r>
              <a:rPr lang="zh-CN" altLang="en-US"/>
              <a:t>一种有七种基本类型以及对象类型‘</a:t>
            </a:r>
            <a:r>
              <a:rPr lang="en-US" altLang="zh-CN"/>
              <a:t>object</a:t>
            </a:r>
            <a:r>
              <a:rPr lang="zh-CN" altLang="en-US"/>
              <a:t>’</a:t>
            </a:r>
            <a:endParaRPr lang="zh-CN" altLang="en-US"/>
          </a:p>
        </p:txBody>
      </p:sp>
      <p:sp>
        <p:nvSpPr>
          <p:cNvPr id="7" name="文本框 6"/>
          <p:cNvSpPr txBox="1"/>
          <p:nvPr/>
        </p:nvSpPr>
        <p:spPr>
          <a:xfrm>
            <a:off x="1278255" y="2489835"/>
            <a:ext cx="2540000" cy="2030095"/>
          </a:xfrm>
          <a:prstGeom prst="rect">
            <a:avLst/>
          </a:prstGeom>
          <a:noFill/>
        </p:spPr>
        <p:txBody>
          <a:bodyPr wrap="square" rtlCol="0" anchor="t">
            <a:spAutoFit/>
          </a:bodyPr>
          <a:p>
            <a:r>
              <a:rPr lang="zh-CN" altLang="en-US"/>
              <a:t>Boolean </a:t>
            </a:r>
            <a:endParaRPr lang="zh-CN" altLang="en-US"/>
          </a:p>
          <a:p>
            <a:r>
              <a:rPr lang="zh-CN" altLang="en-US"/>
              <a:t>Null </a:t>
            </a:r>
            <a:endParaRPr lang="zh-CN" altLang="en-US"/>
          </a:p>
          <a:p>
            <a:r>
              <a:rPr lang="zh-CN" altLang="en-US"/>
              <a:t>Undefined</a:t>
            </a:r>
            <a:endParaRPr lang="zh-CN" altLang="en-US"/>
          </a:p>
          <a:p>
            <a:r>
              <a:rPr lang="zh-CN" altLang="en-US"/>
              <a:t>Number</a:t>
            </a:r>
            <a:endParaRPr lang="zh-CN" altLang="en-US"/>
          </a:p>
          <a:p>
            <a:r>
              <a:rPr lang="zh-CN" altLang="en-US"/>
              <a:t>BigInt</a:t>
            </a:r>
            <a:endParaRPr lang="zh-CN" altLang="en-US"/>
          </a:p>
          <a:p>
            <a:r>
              <a:rPr lang="zh-CN" altLang="en-US"/>
              <a:t>String</a:t>
            </a:r>
            <a:endParaRPr lang="zh-CN" altLang="en-US"/>
          </a:p>
          <a:p>
            <a:r>
              <a:rPr lang="zh-CN" altLang="en-US"/>
              <a:t>Symbol</a:t>
            </a:r>
            <a:endParaRPr lang="zh-CN" altLang="en-US"/>
          </a:p>
        </p:txBody>
      </p:sp>
      <p:sp>
        <p:nvSpPr>
          <p:cNvPr id="8" name="文本框 7"/>
          <p:cNvSpPr txBox="1"/>
          <p:nvPr/>
        </p:nvSpPr>
        <p:spPr>
          <a:xfrm>
            <a:off x="5315585" y="2940050"/>
            <a:ext cx="4483735" cy="368300"/>
          </a:xfrm>
          <a:prstGeom prst="rect">
            <a:avLst/>
          </a:prstGeom>
          <a:noFill/>
        </p:spPr>
        <p:txBody>
          <a:bodyPr wrap="none" rtlCol="0">
            <a:spAutoFit/>
          </a:bodyPr>
          <a:p>
            <a:r>
              <a:rPr lang="en-US" altLang="zh-CN"/>
              <a:t>typeof</a:t>
            </a:r>
            <a:r>
              <a:rPr lang="zh-CN" altLang="en-US"/>
              <a:t>关键字可以用来判断一个变量的类型</a:t>
            </a:r>
            <a:endParaRPr lang="zh-CN" altLang="en-US"/>
          </a:p>
        </p:txBody>
      </p:sp>
      <p:pic>
        <p:nvPicPr>
          <p:cNvPr id="9" name="图片 8" descr="截屏2020-12-17 下午10.32.55"/>
          <p:cNvPicPr>
            <a:picLocks noChangeAspect="1"/>
          </p:cNvPicPr>
          <p:nvPr/>
        </p:nvPicPr>
        <p:blipFill>
          <a:blip r:embed="rId1"/>
          <a:stretch>
            <a:fillRect/>
          </a:stretch>
        </p:blipFill>
        <p:spPr>
          <a:xfrm>
            <a:off x="5801995" y="3573145"/>
            <a:ext cx="2311400" cy="204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数字</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字符串</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关于</a:t>
            </a:r>
            <a:r>
              <a:rPr lang="en-US" altLang="zh-CN"/>
              <a:t>typeof</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9205" y="1508125"/>
            <a:ext cx="8441055" cy="368300"/>
          </a:xfrm>
          <a:prstGeom prst="rect">
            <a:avLst/>
          </a:prstGeom>
          <a:noFill/>
        </p:spPr>
        <p:txBody>
          <a:bodyPr wrap="none" rtlCol="0">
            <a:spAutoFit/>
          </a:bodyPr>
          <a:p>
            <a:r>
              <a:rPr lang="en-US" altLang="zh-CN"/>
              <a:t>typeof</a:t>
            </a:r>
            <a:r>
              <a:rPr lang="zh-CN" altLang="en-US"/>
              <a:t>关键字在判断类型时，尽管有些变量属于</a:t>
            </a:r>
            <a:r>
              <a:rPr lang="en-US" altLang="zh-CN"/>
              <a:t>object</a:t>
            </a:r>
            <a:r>
              <a:rPr lang="zh-CN" altLang="en-US"/>
              <a:t>，但解释器会输出具体的类型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比较相等</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3505" y="1532890"/>
            <a:ext cx="10401300" cy="922020"/>
          </a:xfrm>
          <a:prstGeom prst="rect">
            <a:avLst/>
          </a:prstGeom>
          <a:noFill/>
        </p:spPr>
        <p:txBody>
          <a:bodyPr wrap="none" rtlCol="0">
            <a:spAutoFit/>
          </a:bodyPr>
          <a:p>
            <a:r>
              <a:rPr lang="en-US" altLang="zh-CN"/>
              <a:t>Javascript</a:t>
            </a:r>
            <a:r>
              <a:rPr lang="zh-CN" altLang="en-US"/>
              <a:t>提供了 </a:t>
            </a:r>
            <a:r>
              <a:rPr lang="en-US" altLang="zh-CN"/>
              <a:t>== </a:t>
            </a:r>
            <a:r>
              <a:rPr lang="zh-CN" altLang="en-US"/>
              <a:t>和 </a:t>
            </a:r>
            <a:r>
              <a:rPr lang="en-US" altLang="zh-CN"/>
              <a:t>=== </a:t>
            </a:r>
            <a:r>
              <a:rPr lang="zh-CN" altLang="en-US"/>
              <a:t>两种操作符来比较两个变量是否相等。两者的区别在于前者会在比较之前</a:t>
            </a:r>
            <a:br>
              <a:rPr lang="zh-CN" altLang="en-US"/>
            </a:br>
            <a:r>
              <a:rPr lang="zh-CN" altLang="en-US"/>
              <a:t>做一次隐式的类型转换。</a:t>
            </a:r>
            <a:endParaRPr lang="zh-CN" altLang="en-US"/>
          </a:p>
          <a:p>
            <a:r>
              <a:rPr lang="en-US" altLang="zh-CN"/>
              <a:t>ps</a:t>
            </a:r>
            <a:r>
              <a:rPr lang="zh-CN" altLang="en-US"/>
              <a:t>：在代码中尽量使用 </a:t>
            </a:r>
            <a:r>
              <a:rPr lang="en-US" altLang="zh-CN"/>
              <a:t>===</a:t>
            </a:r>
            <a:endParaRPr lang="en-US" altLang="zh-CN"/>
          </a:p>
        </p:txBody>
      </p:sp>
      <p:sp>
        <p:nvSpPr>
          <p:cNvPr id="100" name="文本框 99"/>
          <p:cNvSpPr txBox="1"/>
          <p:nvPr/>
        </p:nvSpPr>
        <p:spPr>
          <a:xfrm>
            <a:off x="1278255" y="3013075"/>
            <a:ext cx="5080000" cy="2030095"/>
          </a:xfrm>
          <a:prstGeom prst="rect">
            <a:avLst/>
          </a:prstGeom>
          <a:noFill/>
          <a:ln w="9525">
            <a:noFill/>
          </a:ln>
        </p:spPr>
        <p:txBody>
          <a:bodyPr>
            <a:spAutoFit/>
          </a:bodyPr>
          <a:p>
            <a:pPr marL="0" indent="0" algn="l"/>
            <a:r>
              <a:rPr lang="en-US" altLang="zh-CN" b="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a:latin typeface="微软雅黑" panose="020B0503020204020204" pitchFamily="34" charset="-122"/>
                <a:ea typeface="微软雅黑" panose="020B0503020204020204" pitchFamily="34" charset="-122"/>
                <a:cs typeface="微软雅黑" panose="020B0503020204020204" pitchFamily="34" charset="-122"/>
              </a:rPr>
              <a:t>在使用 </a:t>
            </a:r>
            <a:r>
              <a:rPr lang="en-US" altLang="zh-CN" b="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0">
                <a:latin typeface="微软雅黑" panose="020B0503020204020204" pitchFamily="34" charset="-122"/>
                <a:ea typeface="微软雅黑" panose="020B0503020204020204" pitchFamily="34" charset="-122"/>
                <a:cs typeface="微软雅黑" panose="020B0503020204020204" pitchFamily="34" charset="-122"/>
              </a:rPr>
              <a:t>时会发生隐式类型转换</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marL="0" indent="0" algn="l"/>
            <a:r>
              <a:rPr lang="en-US" altLang="zh-CN" b="0">
                <a:latin typeface="微软雅黑" panose="020B0503020204020204" pitchFamily="34" charset="-122"/>
                <a:ea typeface="微软雅黑" panose="020B0503020204020204" pitchFamily="34" charset="-122"/>
                <a:cs typeface="微软雅黑" panose="020B0503020204020204" pitchFamily="34" charset="-122"/>
              </a:rPr>
              <a:t>3 == "3"  //true1 == true //true // === </a:t>
            </a:r>
            <a:r>
              <a:rPr lang="zh-CN" altLang="en-US" b="0">
                <a:latin typeface="微软雅黑" panose="020B0503020204020204" pitchFamily="34" charset="-122"/>
                <a:ea typeface="微软雅黑" panose="020B0503020204020204" pitchFamily="34" charset="-122"/>
                <a:cs typeface="微软雅黑" panose="020B0503020204020204" pitchFamily="34" charset="-122"/>
              </a:rPr>
              <a:t>不会发生类型转换</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marL="0" indent="0" algn="l"/>
            <a:r>
              <a:rPr lang="en-US" altLang="zh-CN" b="0">
                <a:latin typeface="微软雅黑" panose="020B0503020204020204" pitchFamily="34" charset="-122"/>
                <a:ea typeface="微软雅黑" panose="020B0503020204020204" pitchFamily="34" charset="-122"/>
                <a:cs typeface="微软雅黑" panose="020B0503020204020204" pitchFamily="34" charset="-122"/>
              </a:rPr>
              <a:t>3 === "3"  // false1 === true // false</a:t>
            </a:r>
            <a:endParaRPr lang="en-US" altLang="zh-CN"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6317615" y="3067050"/>
            <a:ext cx="5504180" cy="368300"/>
          </a:xfrm>
          <a:prstGeom prst="rect">
            <a:avLst/>
          </a:prstGeom>
          <a:noFill/>
        </p:spPr>
        <p:txBody>
          <a:bodyPr wrap="none" rtlCol="0">
            <a:spAutoFit/>
          </a:bodyPr>
          <a:p>
            <a:r>
              <a:rPr lang="zh-CN" altLang="en-US"/>
              <a:t>注意： 这两种操作符都不能用来判断对象是否相等。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比较对象是否相等</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8255" y="1779905"/>
            <a:ext cx="2565400" cy="2030095"/>
          </a:xfrm>
          <a:prstGeom prst="rect">
            <a:avLst/>
          </a:prstGeom>
          <a:noFill/>
        </p:spPr>
        <p:txBody>
          <a:bodyPr wrap="square" rtlCol="0" anchor="t">
            <a:spAutoFit/>
          </a:bodyPr>
          <a:p>
            <a:r>
              <a:rPr lang="zh-CN" altLang="en-US"/>
              <a:t>let a = {</a:t>
            </a:r>
            <a:endParaRPr lang="zh-CN" altLang="en-US"/>
          </a:p>
          <a:p>
            <a:r>
              <a:rPr lang="zh-CN" altLang="en-US"/>
              <a:t>    name:'1'</a:t>
            </a:r>
            <a:endParaRPr lang="zh-CN" altLang="en-US"/>
          </a:p>
          <a:p>
            <a:r>
              <a:rPr lang="zh-CN" altLang="en-US"/>
              <a:t>};</a:t>
            </a:r>
            <a:endParaRPr lang="zh-CN" altLang="en-US"/>
          </a:p>
          <a:p>
            <a:endParaRPr lang="zh-CN" altLang="en-US"/>
          </a:p>
          <a:p>
            <a:r>
              <a:rPr lang="zh-CN" altLang="en-US"/>
              <a:t>let b = {</a:t>
            </a:r>
            <a:endParaRPr lang="zh-CN" altLang="en-US"/>
          </a:p>
          <a:p>
            <a:r>
              <a:rPr lang="zh-CN" altLang="en-US"/>
              <a:t>    name:'1'</a:t>
            </a:r>
            <a:endParaRPr lang="zh-CN" altLang="en-US"/>
          </a:p>
          <a:p>
            <a:r>
              <a:rPr lang="zh-CN" altLang="en-US"/>
              <a:t>};</a:t>
            </a:r>
            <a:endParaRPr lang="zh-CN" altLang="en-US"/>
          </a:p>
        </p:txBody>
      </p:sp>
      <p:sp>
        <p:nvSpPr>
          <p:cNvPr id="5" name="文本框 4"/>
          <p:cNvSpPr txBox="1"/>
          <p:nvPr/>
        </p:nvSpPr>
        <p:spPr>
          <a:xfrm>
            <a:off x="4416425" y="1779905"/>
            <a:ext cx="3183890" cy="368300"/>
          </a:xfrm>
          <a:prstGeom prst="rect">
            <a:avLst/>
          </a:prstGeom>
          <a:noFill/>
        </p:spPr>
        <p:txBody>
          <a:bodyPr wrap="none" rtlCol="0">
            <a:spAutoFit/>
          </a:bodyPr>
          <a:p>
            <a:r>
              <a:rPr lang="zh-CN" altLang="en-US"/>
              <a:t>对象</a:t>
            </a:r>
            <a:r>
              <a:rPr lang="en-US" altLang="zh-CN"/>
              <a:t>a</a:t>
            </a:r>
            <a:r>
              <a:rPr lang="zh-CN" altLang="en-US"/>
              <a:t>和对象</a:t>
            </a:r>
            <a:r>
              <a:rPr lang="en-US" altLang="zh-CN"/>
              <a:t>b</a:t>
            </a:r>
            <a:r>
              <a:rPr lang="zh-CN" altLang="en-US"/>
              <a:t>能否认为相等？</a:t>
            </a:r>
            <a:endParaRPr lang="zh-CN" altLang="en-US"/>
          </a:p>
        </p:txBody>
      </p:sp>
      <p:sp>
        <p:nvSpPr>
          <p:cNvPr id="6" name="文本框 5"/>
          <p:cNvSpPr txBox="1"/>
          <p:nvPr/>
        </p:nvSpPr>
        <p:spPr>
          <a:xfrm>
            <a:off x="4479290" y="2901950"/>
            <a:ext cx="6418580" cy="645160"/>
          </a:xfrm>
          <a:prstGeom prst="rect">
            <a:avLst/>
          </a:prstGeom>
          <a:noFill/>
        </p:spPr>
        <p:txBody>
          <a:bodyPr wrap="none" rtlCol="0">
            <a:spAutoFit/>
          </a:bodyPr>
          <a:p>
            <a:r>
              <a:rPr lang="zh-CN" altLang="en-US"/>
              <a:t>正方： 它们两个属性一模一样，应该判定相等。</a:t>
            </a:r>
            <a:endParaRPr lang="zh-CN" altLang="en-US"/>
          </a:p>
          <a:p>
            <a:r>
              <a:rPr lang="zh-CN" altLang="en-US"/>
              <a:t>反方： 虽然属性相等，但它们的地址不同，不应该认为相等。</a:t>
            </a:r>
            <a:endParaRPr lang="zh-CN" altLang="en-US"/>
          </a:p>
        </p:txBody>
      </p:sp>
      <p:sp>
        <p:nvSpPr>
          <p:cNvPr id="7" name="文本框 6"/>
          <p:cNvSpPr txBox="1"/>
          <p:nvPr/>
        </p:nvSpPr>
        <p:spPr>
          <a:xfrm>
            <a:off x="1424305" y="4220845"/>
            <a:ext cx="7107555" cy="922020"/>
          </a:xfrm>
          <a:prstGeom prst="rect">
            <a:avLst/>
          </a:prstGeom>
          <a:noFill/>
        </p:spPr>
        <p:txBody>
          <a:bodyPr wrap="none" rtlCol="0">
            <a:spAutoFit/>
          </a:bodyPr>
          <a:p>
            <a:r>
              <a:rPr lang="en-US" altLang="zh-CN"/>
              <a:t>javascript</a:t>
            </a:r>
            <a:r>
              <a:rPr lang="zh-CN" altLang="en-US"/>
              <a:t>认为，如果两个对象的引用地址不同，那么它们是不相等。</a:t>
            </a:r>
            <a:endParaRPr lang="zh-CN" altLang="en-US"/>
          </a:p>
          <a:p>
            <a:endParaRPr lang="en-US" altLang="zh-CN"/>
          </a:p>
          <a:p>
            <a:r>
              <a:rPr lang="en-US" altLang="zh-CN"/>
              <a:t>a=== b // false</a:t>
            </a:r>
            <a:endParaRPr lang="en-US" altLang="zh-CN"/>
          </a:p>
        </p:txBody>
      </p:sp>
      <p:sp>
        <p:nvSpPr>
          <p:cNvPr id="8" name="文本框 7"/>
          <p:cNvSpPr txBox="1"/>
          <p:nvPr/>
        </p:nvSpPr>
        <p:spPr>
          <a:xfrm>
            <a:off x="1500505" y="5602605"/>
            <a:ext cx="6647180" cy="368300"/>
          </a:xfrm>
          <a:prstGeom prst="rect">
            <a:avLst/>
          </a:prstGeom>
          <a:noFill/>
        </p:spPr>
        <p:txBody>
          <a:bodyPr wrap="none" rtlCol="0">
            <a:spAutoFit/>
          </a:bodyPr>
          <a:p>
            <a:r>
              <a:rPr lang="zh-CN" altLang="en-US"/>
              <a:t>挑战： 你能写一个方法，来判断两个对象所有的属性都相同吗？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Century Gothic" panose="020B0502020202020204" pitchFamily="34" charset="0"/>
                  <a:cs typeface="+mn-ea"/>
                  <a:sym typeface="+mn-lt"/>
                </a:rPr>
                <a:t>01</a:t>
              </a:r>
              <a:endParaRPr lang="zh-CN" altLang="en-US" sz="4000" kern="0" dirty="0">
                <a:solidFill>
                  <a:srgbClr val="009999"/>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745025" y="1827520"/>
            <a:ext cx="4316730" cy="1753235"/>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5400" dirty="0" smtClean="0">
                <a:solidFill>
                  <a:srgbClr val="009999"/>
                </a:solidFill>
                <a:latin typeface="Noto Sans S Chinese Medium" panose="020B0600000000000000" pitchFamily="34" charset="-122"/>
                <a:ea typeface="Noto Sans S Chinese Medium" panose="020B0600000000000000" pitchFamily="34" charset="-122"/>
              </a:rPr>
              <a:t>为什么要学习</a:t>
            </a:r>
            <a:br>
              <a:rPr lang="zh-CN" altLang="en-US" sz="5400" dirty="0" smtClean="0">
                <a:solidFill>
                  <a:srgbClr val="009999"/>
                </a:solidFill>
                <a:latin typeface="Noto Sans S Chinese Medium" panose="020B0600000000000000" pitchFamily="34" charset="-122"/>
                <a:ea typeface="Noto Sans S Chinese Medium" panose="020B0600000000000000" pitchFamily="34" charset="-122"/>
              </a:rPr>
            </a:br>
            <a:r>
              <a:rPr lang="en-US" altLang="zh-CN" sz="5400" dirty="0" smtClean="0">
                <a:solidFill>
                  <a:srgbClr val="009999"/>
                </a:solidFill>
                <a:latin typeface="Noto Sans S Chinese Medium" panose="020B0600000000000000" pitchFamily="34" charset="-122"/>
                <a:ea typeface="Noto Sans S Chinese Medium" panose="020B0600000000000000" pitchFamily="34" charset="-122"/>
              </a:rPr>
              <a:t>Node.js</a:t>
            </a:r>
            <a:endParaRPr lang="en-US" altLang="zh-CN" sz="5400" dirty="0" smtClean="0">
              <a:solidFill>
                <a:srgbClr val="009999"/>
              </a:solidFill>
              <a:latin typeface="Noto Sans S Chinese Medium" panose="020B0600000000000000" pitchFamily="34" charset="-122"/>
              <a:ea typeface="Noto Sans S Chinese Medium" panose="020B0600000000000000" pitchFamily="34" charset="-122"/>
            </a:endParaRPr>
          </a:p>
        </p:txBody>
      </p:sp>
      <p:sp>
        <p:nvSpPr>
          <p:cNvPr id="23" name="矩形 22"/>
          <p:cNvSpPr>
            <a:spLocks noChangeAspect="1"/>
          </p:cNvSpPr>
          <p:nvPr>
            <p:custDataLst>
              <p:tags r:id="rId1"/>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30695" y="3580765"/>
            <a:ext cx="4064000" cy="1076325"/>
          </a:xfrm>
          <a:prstGeom prst="rect">
            <a:avLst/>
          </a:prstGeom>
          <a:noFill/>
        </p:spPr>
        <p:txBody>
          <a:bodyPr wrap="square" rtlCol="0">
            <a:spAutoFit/>
          </a:bodyPr>
          <a:lstStyle/>
          <a:p>
            <a:r>
              <a:rPr lang="en-US" altLang="zh-CN" sz="3200" dirty="0" smtClean="0">
                <a:solidFill>
                  <a:srgbClr val="009999"/>
                </a:solidFill>
                <a:latin typeface="Noto Sans S Chinese Regular" panose="020B0500000000000000" pitchFamily="34" charset="-122"/>
                <a:ea typeface="Noto Sans S Chinese Regular" panose="020B0500000000000000" pitchFamily="34" charset="-122"/>
              </a:rPr>
              <a:t>why should I learn Node.js</a:t>
            </a:r>
            <a:endParaRPr lang="zh-CN" altLang="en-US" sz="3200" dirty="0" smtClean="0">
              <a:solidFill>
                <a:srgbClr val="009999"/>
              </a:solidFill>
              <a:latin typeface="Noto Sans S Chinese Regular" panose="020B0500000000000000" pitchFamily="34" charset="-122"/>
              <a:ea typeface="Noto Sans S Chinese Regular"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bldLvl="0" animBg="1"/>
      <p:bldP spid="23"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基本数据结构</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1905" y="1634490"/>
            <a:ext cx="1097280" cy="1476375"/>
          </a:xfrm>
          <a:prstGeom prst="rect">
            <a:avLst/>
          </a:prstGeom>
          <a:noFill/>
        </p:spPr>
        <p:txBody>
          <a:bodyPr wrap="none" rtlCol="0">
            <a:spAutoFit/>
          </a:bodyPr>
          <a:p>
            <a:r>
              <a:rPr lang="zh-CN" altLang="en-US"/>
              <a:t>链表</a:t>
            </a:r>
            <a:endParaRPr lang="zh-CN" altLang="en-US"/>
          </a:p>
          <a:p>
            <a:endParaRPr lang="zh-CN" altLang="en-US"/>
          </a:p>
          <a:p>
            <a:r>
              <a:rPr lang="zh-CN" altLang="en-US"/>
              <a:t>二叉树</a:t>
            </a:r>
            <a:endParaRPr lang="zh-CN" altLang="en-US"/>
          </a:p>
          <a:p>
            <a:endParaRPr lang="zh-CN" altLang="en-US"/>
          </a:p>
          <a:p>
            <a:r>
              <a:rPr lang="zh-CN" altLang="en-US"/>
              <a:t>栈和队列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链表</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78255" y="2443480"/>
            <a:ext cx="5080000" cy="3276600"/>
          </a:xfrm>
          <a:prstGeom prst="rect">
            <a:avLst/>
          </a:prstGeom>
          <a:noFill/>
          <a:ln w="9525">
            <a:noFill/>
          </a:ln>
        </p:spPr>
        <p:txBody>
          <a:bodyPr>
            <a:spAutoFit/>
          </a:bodyPr>
          <a:p>
            <a:pPr indent="266700"/>
            <a:r>
              <a:rPr lang="zh-CN" sz="900" b="0">
                <a:ea typeface="微软雅黑" panose="020B0503020204020204" pitchFamily="34" charset="-122"/>
                <a:cs typeface="Calibri" panose="020F0502020204030204" charset="0"/>
              </a:rPr>
              <a:t>// 声明一个链表的节点</a:t>
            </a:r>
            <a:r>
              <a:rPr lang="en-US" sz="900" b="0">
                <a:latin typeface="微软雅黑" panose="020B0503020204020204" pitchFamily="34" charset="-122"/>
                <a:ea typeface="微软雅黑" panose="020B0503020204020204" pitchFamily="34" charset="-122"/>
                <a:cs typeface="Calibri" panose="020F0502020204030204" charset="0"/>
              </a:rPr>
              <a:t>// </a:t>
            </a:r>
            <a:r>
              <a:rPr lang="zh-CN" sz="900" b="0">
                <a:ea typeface="微软雅黑" panose="020B0503020204020204" pitchFamily="34" charset="-122"/>
              </a:rPr>
              <a:t>在</a:t>
            </a:r>
            <a:r>
              <a:rPr lang="zh-CN" sz="900" b="0">
                <a:ea typeface="微软雅黑" panose="020B0503020204020204" pitchFamily="34" charset="-122"/>
                <a:cs typeface="Calibri" panose="020F0502020204030204" charset="0"/>
              </a:rPr>
              <a:t>function前使用new来创建对象</a:t>
            </a:r>
            <a:r>
              <a:rPr lang="en-US" sz="900" b="0">
                <a:latin typeface="微软雅黑" panose="020B0503020204020204" pitchFamily="34" charset="-122"/>
                <a:ea typeface="微软雅黑" panose="020B0503020204020204" pitchFamily="34" charset="-122"/>
                <a:cs typeface="Calibri" panose="020F0502020204030204" charset="0"/>
              </a:rPr>
              <a:t>// </a:t>
            </a:r>
            <a:r>
              <a:rPr lang="zh-CN" sz="900" b="0">
                <a:ea typeface="微软雅黑" panose="020B0503020204020204" pitchFamily="34" charset="-122"/>
              </a:rPr>
              <a:t>也可以使用</a:t>
            </a:r>
            <a:r>
              <a:rPr lang="zh-CN" sz="900" b="0">
                <a:ea typeface="微软雅黑" panose="020B0503020204020204" pitchFamily="34" charset="-122"/>
                <a:cs typeface="Calibri" panose="020F0502020204030204" charset="0"/>
              </a:rPr>
              <a:t>ES6中的class特性来定义链表节点</a:t>
            </a:r>
            <a:r>
              <a:rPr lang="en-US" sz="900" b="0">
                <a:latin typeface="微软雅黑" panose="020B0503020204020204" pitchFamily="34" charset="-122"/>
                <a:ea typeface="微软雅黑" panose="020B0503020204020204" pitchFamily="34" charset="-122"/>
                <a:cs typeface="Calibri" panose="020F0502020204030204" charset="0"/>
              </a:rPr>
              <a:t> function Node(element) { </a:t>
            </a:r>
            <a:r>
              <a:rPr lang="zh-CN" sz="900" b="0">
                <a:ea typeface="微软雅黑" panose="020B0503020204020204" pitchFamily="34" charset="-122"/>
                <a:cs typeface="Calibri" panose="020F0502020204030204" charset="0"/>
              </a:rPr>
              <a:t>    this.element = element; //当前节点的元素     this.next = null; //下一个节点链接 </a:t>
            </a:r>
            <a:r>
              <a:rPr lang="en-US" sz="900" b="0">
                <a:latin typeface="微软雅黑" panose="020B0503020204020204" pitchFamily="34" charset="-122"/>
                <a:ea typeface="微软雅黑" panose="020B0503020204020204" pitchFamily="34" charset="-122"/>
                <a:cs typeface="Calibri" panose="020F0502020204030204" charset="0"/>
              </a:rPr>
              <a:t>} </a:t>
            </a:r>
            <a:r>
              <a:rPr lang="zh-CN" sz="900" b="0">
                <a:ea typeface="微软雅黑" panose="020B0503020204020204" pitchFamily="34" charset="-122"/>
              </a:rPr>
              <a:t>下面的代码展示了如何从一个输入的数组创建链表。</a:t>
            </a:r>
            <a:r>
              <a:rPr lang="en-US" sz="900" b="0">
                <a:latin typeface="微软雅黑" panose="020B0503020204020204" pitchFamily="34" charset="-122"/>
                <a:ea typeface="微软雅黑" panose="020B0503020204020204" pitchFamily="34" charset="-122"/>
                <a:cs typeface="Calibri" panose="020F0502020204030204" charset="0"/>
              </a:rPr>
              <a:t> function generate(arr){    var root = new linkNode(arr[0]);    var head = root;    for(var i=1;i&lt;arr.length;i++){        root.next = new linkNode(arr[i]);        root= root.next;    }    return head;} // </a:t>
            </a:r>
            <a:r>
              <a:rPr lang="zh-CN" sz="900" b="0">
                <a:ea typeface="微软雅黑" panose="020B0503020204020204" pitchFamily="34" charset="-122"/>
              </a:rPr>
              <a:t>调用</a:t>
            </a:r>
            <a:r>
              <a:rPr lang="en-US" sz="900" b="0">
                <a:latin typeface="微软雅黑" panose="020B0503020204020204" pitchFamily="34" charset="-122"/>
                <a:ea typeface="微软雅黑" panose="020B0503020204020204" pitchFamily="34" charset="-122"/>
                <a:cs typeface="Calibri" panose="020F0502020204030204" charset="0"/>
              </a:rPr>
              <a:t>generate([1,2,3,4,5]); </a:t>
            </a:r>
            <a:endParaRPr lang="zh-CN" altLang="en-US"/>
          </a:p>
        </p:txBody>
      </p:sp>
      <p:sp>
        <p:nvSpPr>
          <p:cNvPr id="4" name="文本框 3"/>
          <p:cNvSpPr txBox="1"/>
          <p:nvPr/>
        </p:nvSpPr>
        <p:spPr>
          <a:xfrm>
            <a:off x="6630670" y="2443480"/>
            <a:ext cx="4678045" cy="4246245"/>
          </a:xfrm>
          <a:prstGeom prst="rect">
            <a:avLst/>
          </a:prstGeom>
          <a:noFill/>
        </p:spPr>
        <p:txBody>
          <a:bodyPr wrap="square" rtlCol="0" anchor="t">
            <a:spAutoFit/>
          </a:bodyPr>
          <a:p>
            <a:pPr indent="266700"/>
            <a:r>
              <a:rPr lang="zh-CN">
                <a:ea typeface="微软雅黑" panose="020B0503020204020204" pitchFamily="34" charset="-122"/>
                <a:cs typeface="Calibri" panose="020F0502020204030204" charset="0"/>
                <a:sym typeface="+mn-ea"/>
              </a:rPr>
              <a:t>generate方法实现的链表实际上是一个嵌套的对象，但这并不妨碍它拥有链表的性质</a:t>
            </a:r>
            <a:r>
              <a:rPr lang="en-US">
                <a:latin typeface="微软雅黑" panose="020B0503020204020204" pitchFamily="34" charset="-122"/>
                <a:ea typeface="微软雅黑" panose="020B0503020204020204" pitchFamily="34" charset="-122"/>
                <a:cs typeface="Calibri" panose="020F0502020204030204" charset="0"/>
                <a:sym typeface="+mn-ea"/>
              </a:rPr>
              <a:t>// </a:t>
            </a:r>
            <a:r>
              <a:rPr lang="zh-CN">
                <a:ea typeface="微软雅黑" panose="020B0503020204020204" pitchFamily="34" charset="-122"/>
                <a:sym typeface="+mn-ea"/>
              </a:rPr>
              <a:t>返回</a:t>
            </a:r>
            <a:r>
              <a:rPr lang="en-US">
                <a:latin typeface="微软雅黑" panose="020B0503020204020204" pitchFamily="34" charset="-122"/>
                <a:ea typeface="微软雅黑" panose="020B0503020204020204" pitchFamily="34" charset="-122"/>
                <a:cs typeface="Calibri" panose="020F0502020204030204" charset="0"/>
                <a:sym typeface="+mn-ea"/>
              </a:rPr>
              <a:t>{    "data": 1,    "next" :{        "data":2,        "next":{            "data":3,            "next":{                //.......            }        }    }} </a:t>
            </a:r>
            <a:endParaRPr lang="zh-CN" altLang="en-US"/>
          </a:p>
        </p:txBody>
      </p:sp>
      <p:sp>
        <p:nvSpPr>
          <p:cNvPr id="5" name="文本框 4"/>
          <p:cNvSpPr txBox="1"/>
          <p:nvPr/>
        </p:nvSpPr>
        <p:spPr>
          <a:xfrm>
            <a:off x="1278255" y="1437640"/>
            <a:ext cx="7982585" cy="645160"/>
          </a:xfrm>
          <a:prstGeom prst="rect">
            <a:avLst/>
          </a:prstGeom>
          <a:noFill/>
        </p:spPr>
        <p:txBody>
          <a:bodyPr wrap="square" rtlCol="0" anchor="t">
            <a:spAutoFit/>
          </a:bodyPr>
          <a:p>
            <a:r>
              <a:rPr lang="zh-CN">
                <a:ea typeface="微软雅黑" panose="020B0503020204020204" pitchFamily="34" charset="-122"/>
                <a:sym typeface="+mn-ea"/>
              </a:rPr>
              <a:t>链表是一种非连续的存储结构，它在内部依靠指针来指向下一个节点。</a:t>
            </a:r>
            <a:r>
              <a:rPr lang="zh-CN">
                <a:ea typeface="微软雅黑" panose="020B0503020204020204" pitchFamily="34" charset="-122"/>
                <a:cs typeface="Calibri" panose="020F0502020204030204" charset="0"/>
                <a:sym typeface="+mn-ea"/>
              </a:rPr>
              <a:t>JavaScript没有显式的指针功能，但可以使用对象属性的方式来模拟。</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altLang="zh-CN"/>
              <a:t>二叉树</a:t>
            </a:r>
            <a:endParaRPr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78255" y="2549525"/>
            <a:ext cx="5080000" cy="1060450"/>
          </a:xfrm>
          <a:prstGeom prst="rect">
            <a:avLst/>
          </a:prstGeom>
          <a:noFill/>
          <a:ln w="9525">
            <a:noFill/>
          </a:ln>
        </p:spPr>
        <p:txBody>
          <a:bodyPr>
            <a:spAutoFit/>
          </a:bodyPr>
          <a:p>
            <a:pPr indent="0"/>
            <a:r>
              <a:rPr lang="zh-CN" sz="900" b="0">
                <a:ea typeface="微软雅黑" panose="020B0503020204020204" pitchFamily="34" charset="-122"/>
                <a:cs typeface="等线" panose="02010600030101010101" charset="-122"/>
              </a:rPr>
              <a:t>// 声明一个二叉树节点// 包括值和左右子树</a:t>
            </a:r>
            <a:r>
              <a:rPr lang="en-US" sz="900" b="0">
                <a:latin typeface="微软雅黑" panose="020B0503020204020204" pitchFamily="34" charset="-122"/>
                <a:ea typeface="微软雅黑" panose="020B0503020204020204" pitchFamily="34" charset="-122"/>
                <a:cs typeface="等线" panose="02010600030101010101" charset="-122"/>
              </a:rPr>
              <a:t> function TreeNode(val){    this.val = val;    this.left = this.right = null;}</a:t>
            </a:r>
            <a:endParaRPr lang="zh-CN" altLang="en-US"/>
          </a:p>
        </p:txBody>
      </p:sp>
      <p:sp>
        <p:nvSpPr>
          <p:cNvPr id="4" name="文本框 3"/>
          <p:cNvSpPr txBox="1"/>
          <p:nvPr/>
        </p:nvSpPr>
        <p:spPr>
          <a:xfrm>
            <a:off x="1278255" y="1536700"/>
            <a:ext cx="5080000" cy="229870"/>
          </a:xfrm>
          <a:prstGeom prst="rect">
            <a:avLst/>
          </a:prstGeom>
          <a:noFill/>
          <a:ln w="9525">
            <a:noFill/>
          </a:ln>
        </p:spPr>
        <p:txBody>
          <a:bodyPr>
            <a:spAutoFit/>
          </a:bodyPr>
          <a:p>
            <a:pPr indent="266700"/>
            <a:r>
              <a:rPr lang="zh-CN" sz="900" b="0">
                <a:ea typeface="微软雅黑" panose="020B0503020204020204" pitchFamily="34" charset="-122"/>
              </a:rPr>
              <a:t>和链表相同，</a:t>
            </a:r>
            <a:r>
              <a:rPr lang="zh-CN" sz="900" b="0">
                <a:ea typeface="微软雅黑" panose="020B0503020204020204" pitchFamily="34" charset="-122"/>
                <a:cs typeface="等线" panose="02010600030101010101" charset="-122"/>
              </a:rPr>
              <a:t>JavaScript可以使用</a:t>
            </a:r>
            <a:r>
              <a:rPr lang="zh-CN" sz="900" b="0">
                <a:ea typeface="微软雅黑" panose="020B0503020204020204" pitchFamily="34" charset="-122"/>
              </a:rPr>
              <a:t>函数来表示一个二叉树节点。</a:t>
            </a:r>
            <a:endParaRPr lang="zh-CN" altLang="en-US"/>
          </a:p>
        </p:txBody>
      </p:sp>
      <p:sp>
        <p:nvSpPr>
          <p:cNvPr id="5" name="文本框 4"/>
          <p:cNvSpPr txBox="1"/>
          <p:nvPr/>
        </p:nvSpPr>
        <p:spPr>
          <a:xfrm>
            <a:off x="1252855" y="3954780"/>
            <a:ext cx="5080000" cy="2722880"/>
          </a:xfrm>
          <a:prstGeom prst="rect">
            <a:avLst/>
          </a:prstGeom>
          <a:noFill/>
          <a:ln w="9525">
            <a:noFill/>
          </a:ln>
        </p:spPr>
        <p:txBody>
          <a:bodyPr>
            <a:spAutoFit/>
          </a:bodyPr>
          <a:p>
            <a:pPr indent="0"/>
            <a:r>
              <a:rPr lang="en-US" sz="900" b="0">
                <a:latin typeface="微软雅黑" panose="020B0503020204020204" pitchFamily="34" charset="-122"/>
                <a:ea typeface="微软雅黑" panose="020B0503020204020204" pitchFamily="34" charset="-122"/>
                <a:cs typeface="等线" panose="02010600030101010101" charset="-122"/>
              </a:rPr>
              <a:t>// </a:t>
            </a:r>
            <a:r>
              <a:rPr lang="zh-CN" sz="900" b="0">
                <a:ea typeface="微软雅黑" panose="020B0503020204020204" pitchFamily="34" charset="-122"/>
              </a:rPr>
              <a:t>如果二叉树中某个叶子结点为空，在数组中要使用</a:t>
            </a:r>
            <a:r>
              <a:rPr lang="zh-CN" sz="900" b="0">
                <a:ea typeface="微软雅黑" panose="020B0503020204020204" pitchFamily="34" charset="-122"/>
                <a:cs typeface="等线" panose="02010600030101010101" charset="-122"/>
              </a:rPr>
              <a:t>null表示，而不能直接略过</a:t>
            </a:r>
            <a:r>
              <a:rPr lang="en-US" sz="900" b="0">
                <a:latin typeface="微软雅黑" panose="020B0503020204020204" pitchFamily="34" charset="-122"/>
                <a:ea typeface="微软雅黑" panose="020B0503020204020204" pitchFamily="34" charset="-122"/>
                <a:cs typeface="等线" panose="02010600030101010101" charset="-122"/>
              </a:rPr>
              <a:t>function generateBST(arr){    function gene(node, index){        var left = 2*index+1;        var right = 2*index+2;        if(left&lt;=arr.length &amp;&amp; arr[left] != null){            node.left = new TreeNode(arr[left]);            gene(node.left,left)        }        if(right&lt;=arr.length &amp;&amp; arr[right] != null){            node.right = new TreeNode(arr[right]);            gene(node.right,right);        }    }    var root = new TreeNode(arr[0]);    gene(root,0)     return root;};</a:t>
            </a:r>
            <a:endParaRPr lang="zh-CN" altLang="en-US"/>
          </a:p>
        </p:txBody>
      </p:sp>
      <p:sp>
        <p:nvSpPr>
          <p:cNvPr id="6" name="文本框 5"/>
          <p:cNvSpPr txBox="1"/>
          <p:nvPr/>
        </p:nvSpPr>
        <p:spPr>
          <a:xfrm>
            <a:off x="6192520" y="1790700"/>
            <a:ext cx="5080000" cy="3276600"/>
          </a:xfrm>
          <a:prstGeom prst="rect">
            <a:avLst/>
          </a:prstGeom>
          <a:noFill/>
          <a:ln w="9525">
            <a:noFill/>
          </a:ln>
        </p:spPr>
        <p:txBody>
          <a:bodyPr>
            <a:spAutoFit/>
          </a:bodyPr>
          <a:p>
            <a:pPr indent="0"/>
            <a:r>
              <a:rPr lang="en-US" sz="900" b="0">
                <a:latin typeface="微软雅黑" panose="020B0503020204020204" pitchFamily="34" charset="-122"/>
                <a:ea typeface="微软雅黑" panose="020B0503020204020204" pitchFamily="34" charset="-122"/>
                <a:cs typeface="等线" panose="02010600030101010101" charset="-122"/>
              </a:rPr>
              <a:t>// </a:t>
            </a:r>
            <a:r>
              <a:rPr lang="zh-CN" sz="900" b="0">
                <a:ea typeface="微软雅黑" panose="020B0503020204020204" pitchFamily="34" charset="-122"/>
              </a:rPr>
              <a:t>和链表相同，</a:t>
            </a:r>
            <a:r>
              <a:rPr lang="en-US" sz="900" b="0">
                <a:latin typeface="微软雅黑" panose="020B0503020204020204" pitchFamily="34" charset="-122"/>
                <a:ea typeface="微软雅黑" panose="020B0503020204020204" pitchFamily="34" charset="-122"/>
                <a:cs typeface="等线" panose="02010600030101010101" charset="-122"/>
              </a:rPr>
              <a:t>JavaScript</a:t>
            </a:r>
            <a:r>
              <a:rPr lang="zh-CN" sz="900" b="0">
                <a:ea typeface="微软雅黑" panose="020B0503020204020204" pitchFamily="34" charset="-122"/>
              </a:rPr>
              <a:t>实现的二叉树实际也是一个</a:t>
            </a:r>
            <a:r>
              <a:rPr lang="zh-CN" sz="900" b="0">
                <a:ea typeface="微软雅黑" panose="020B0503020204020204" pitchFamily="34" charset="-122"/>
                <a:cs typeface="等线" panose="02010600030101010101" charset="-122"/>
              </a:rPr>
              <a:t>JSON对象。</a:t>
            </a:r>
            <a:r>
              <a:rPr lang="en-US" sz="900" b="0">
                <a:latin typeface="微软雅黑" panose="020B0503020204020204" pitchFamily="34" charset="-122"/>
                <a:ea typeface="微软雅黑" panose="020B0503020204020204" pitchFamily="34" charset="-122"/>
                <a:cs typeface="等线" panose="02010600030101010101" charset="-122"/>
              </a:rPr>
              <a:t>{    "val":1,    "left":{        "val":2,        "left":{            "val":4,            //.....        },        "right":{            //.....        }    },    "right":{        "val":3,        "left":{            //.....        },        "right":{            //.....        }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变量与作用域</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98905" y="1748790"/>
            <a:ext cx="4013200" cy="368300"/>
          </a:xfrm>
          <a:prstGeom prst="rect">
            <a:avLst/>
          </a:prstGeom>
          <a:noFill/>
        </p:spPr>
        <p:txBody>
          <a:bodyPr wrap="none" rtlCol="0">
            <a:spAutoFit/>
          </a:bodyPr>
          <a:p>
            <a:r>
              <a:rPr lang="zh-CN" altLang="en-US"/>
              <a:t>使用</a:t>
            </a:r>
            <a:r>
              <a:rPr lang="en-US" altLang="zh-CN"/>
              <a:t>var</a:t>
            </a:r>
            <a:r>
              <a:rPr lang="zh-CN" altLang="en-US"/>
              <a:t>， </a:t>
            </a:r>
            <a:r>
              <a:rPr lang="en-US" altLang="zh-CN"/>
              <a:t>let</a:t>
            </a:r>
            <a:r>
              <a:rPr lang="zh-CN" altLang="en-US"/>
              <a:t>， </a:t>
            </a:r>
            <a:r>
              <a:rPr lang="en-US" altLang="zh-CN"/>
              <a:t>const </a:t>
            </a:r>
            <a:r>
              <a:rPr lang="zh-CN" altLang="en-US"/>
              <a:t>可以声明变量。</a:t>
            </a:r>
            <a:endParaRPr lang="zh-CN" altLang="en-US"/>
          </a:p>
        </p:txBody>
      </p:sp>
      <p:sp>
        <p:nvSpPr>
          <p:cNvPr id="5" name="文本框 4"/>
          <p:cNvSpPr txBox="1"/>
          <p:nvPr/>
        </p:nvSpPr>
        <p:spPr>
          <a:xfrm>
            <a:off x="1388745" y="2534285"/>
            <a:ext cx="8162290" cy="3969385"/>
          </a:xfrm>
          <a:prstGeom prst="rect">
            <a:avLst/>
          </a:prstGeom>
          <a:noFill/>
        </p:spPr>
        <p:txBody>
          <a:bodyPr wrap="none" rtlCol="0">
            <a:spAutoFit/>
          </a:bodyPr>
          <a:p>
            <a:pPr algn="l"/>
            <a:r>
              <a:rPr lang="en-US" altLang="zh-CN"/>
              <a:t>const</a:t>
            </a:r>
            <a:r>
              <a:rPr lang="zh-CN" altLang="en-US"/>
              <a:t>关键字和其他语言一样，表示该变量不可变。</a:t>
            </a:r>
            <a:endParaRPr lang="zh-CN" altLang="en-US"/>
          </a:p>
          <a:p>
            <a:pPr algn="l"/>
            <a:endParaRPr lang="zh-CN" altLang="en-US"/>
          </a:p>
          <a:p>
            <a:pPr algn="l"/>
            <a:r>
              <a:rPr lang="zh-CN" altLang="en-US"/>
              <a:t>const a = 10;</a:t>
            </a:r>
            <a:endParaRPr lang="zh-CN" altLang="en-US"/>
          </a:p>
          <a:p>
            <a:pPr algn="l"/>
            <a:r>
              <a:rPr lang="zh-CN" altLang="en-US"/>
              <a:t>a = 20;</a:t>
            </a:r>
            <a:r>
              <a:rPr lang="en-US" altLang="zh-CN"/>
              <a:t>// </a:t>
            </a:r>
            <a:r>
              <a:rPr lang="zh-CN" altLang="en-US"/>
              <a:t>TypeError: Assignment to constant variable</a:t>
            </a:r>
            <a:endParaRPr lang="zh-CN" altLang="en-US"/>
          </a:p>
          <a:p>
            <a:pPr algn="l"/>
            <a:endParaRPr lang="zh-CN" altLang="en-US"/>
          </a:p>
          <a:p>
            <a:pPr algn="l"/>
            <a:r>
              <a:rPr lang="zh-CN" altLang="en-US"/>
              <a:t>// const的不可变仅存在于普通变量中，无法使用const将一个对象设置为不可变</a:t>
            </a:r>
            <a:endParaRPr lang="zh-CN" altLang="en-US"/>
          </a:p>
          <a:p>
            <a:pPr algn="l"/>
            <a:r>
              <a:rPr lang="zh-CN" altLang="en-US"/>
              <a:t>const b = {name:"lear"}</a:t>
            </a:r>
            <a:endParaRPr lang="zh-CN" altLang="en-US"/>
          </a:p>
          <a:p>
            <a:pPr algn="l"/>
            <a:r>
              <a:rPr lang="zh-CN" altLang="en-US"/>
              <a:t>b.name = "Tony"</a:t>
            </a:r>
            <a:endParaRPr lang="zh-CN" altLang="en-US"/>
          </a:p>
          <a:p>
            <a:pPr algn="l"/>
            <a:r>
              <a:rPr lang="zh-CN" altLang="en-US"/>
              <a:t>// 没有错误</a:t>
            </a:r>
            <a:endParaRPr lang="zh-CN" altLang="en-US"/>
          </a:p>
          <a:p>
            <a:pPr algn="l"/>
            <a:r>
              <a:rPr lang="zh-CN" altLang="en-US"/>
              <a:t> </a:t>
            </a:r>
            <a:endParaRPr lang="zh-CN" altLang="en-US"/>
          </a:p>
          <a:p>
            <a:pPr algn="l"/>
            <a:r>
              <a:rPr lang="zh-CN" altLang="en-US"/>
              <a:t>// 对于数组</a:t>
            </a:r>
            <a:endParaRPr lang="zh-CN" altLang="en-US"/>
          </a:p>
          <a:p>
            <a:pPr algn="l"/>
            <a:r>
              <a:rPr lang="zh-CN" altLang="en-US"/>
              <a:t>const a = [1,2,3];</a:t>
            </a:r>
            <a:endParaRPr lang="zh-CN" altLang="en-US"/>
          </a:p>
          <a:p>
            <a:pPr algn="l"/>
            <a:r>
              <a:rPr lang="zh-CN" altLang="en-US"/>
              <a:t>a[0] = 4;</a:t>
            </a:r>
            <a:endParaRPr lang="zh-CN" altLang="en-US"/>
          </a:p>
          <a:p>
            <a:pPr algn="l"/>
            <a:r>
              <a:rPr lang="zh-CN" altLang="en-US"/>
              <a:t>// 没有错误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var</a:t>
            </a:r>
            <a:r>
              <a:t>和</a:t>
            </a:r>
            <a:r>
              <a:rPr lang="en-US" altLang="zh-CN"/>
              <a:t>let</a:t>
            </a:r>
            <a:r>
              <a:t>（一）</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5" name="文本框 4"/>
          <p:cNvSpPr txBox="1"/>
          <p:nvPr/>
        </p:nvSpPr>
        <p:spPr>
          <a:xfrm>
            <a:off x="1452245" y="1746250"/>
            <a:ext cx="7308215" cy="1753235"/>
          </a:xfrm>
          <a:prstGeom prst="rect">
            <a:avLst/>
          </a:prstGeom>
          <a:noFill/>
        </p:spPr>
        <p:txBody>
          <a:bodyPr wrap="none" rtlCol="0">
            <a:spAutoFit/>
          </a:bodyPr>
          <a:p>
            <a:r>
              <a:rPr lang="zh-CN" altLang="en-US"/>
              <a:t>在</a:t>
            </a:r>
            <a:r>
              <a:rPr lang="en-US" altLang="zh-CN"/>
              <a:t>ES2015</a:t>
            </a:r>
            <a:r>
              <a:rPr lang="zh-CN" altLang="en-US"/>
              <a:t>提出</a:t>
            </a:r>
            <a:r>
              <a:rPr lang="en-US" altLang="zh-CN"/>
              <a:t>let</a:t>
            </a:r>
            <a:r>
              <a:rPr lang="zh-CN" altLang="en-US"/>
              <a:t>和</a:t>
            </a:r>
            <a:r>
              <a:rPr lang="en-US" altLang="zh-CN"/>
              <a:t>const</a:t>
            </a:r>
            <a:r>
              <a:rPr lang="zh-CN" altLang="en-US"/>
              <a:t>关键字之前，</a:t>
            </a:r>
            <a:r>
              <a:rPr lang="en-US" altLang="zh-CN"/>
              <a:t>javascript</a:t>
            </a:r>
            <a:r>
              <a:rPr lang="zh-CN" altLang="en-US"/>
              <a:t>一直使用</a:t>
            </a:r>
            <a:r>
              <a:rPr lang="en-US" altLang="zh-CN"/>
              <a:t>var</a:t>
            </a:r>
            <a:r>
              <a:rPr lang="zh-CN" altLang="en-US"/>
              <a:t>来声明变量。</a:t>
            </a:r>
            <a:endParaRPr lang="zh-CN" altLang="en-US"/>
          </a:p>
          <a:p>
            <a:endParaRPr lang="zh-CN" altLang="en-US"/>
          </a:p>
          <a:p>
            <a:r>
              <a:rPr lang="en-US" altLang="zh-CN"/>
              <a:t>var</a:t>
            </a:r>
            <a:r>
              <a:rPr lang="zh-CN" altLang="en-US"/>
              <a:t>相对于其他语言有两个特点：</a:t>
            </a:r>
            <a:endParaRPr lang="zh-CN" altLang="en-US"/>
          </a:p>
          <a:p>
            <a:r>
              <a:rPr lang="en-US" altLang="zh-CN"/>
              <a:t>1. </a:t>
            </a:r>
            <a:r>
              <a:rPr lang="zh-CN" altLang="en-US"/>
              <a:t>不支持块级作用域</a:t>
            </a:r>
            <a:endParaRPr lang="zh-CN" altLang="en-US"/>
          </a:p>
          <a:p>
            <a:r>
              <a:rPr lang="en-US" altLang="zh-CN"/>
              <a:t>2. </a:t>
            </a:r>
            <a:r>
              <a:rPr lang="zh-CN" altLang="en-US"/>
              <a:t>存在变量提升</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var</a:t>
            </a:r>
            <a:r>
              <a:t>和</a:t>
            </a:r>
            <a:r>
              <a:rPr lang="en-US" altLang="zh-CN"/>
              <a:t>let</a:t>
            </a:r>
            <a:r>
              <a:t>（二）</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52855" y="1859915"/>
            <a:ext cx="5080000" cy="3138170"/>
          </a:xfrm>
          <a:prstGeom prst="rect">
            <a:avLst/>
          </a:prstGeom>
          <a:noFill/>
          <a:ln w="9525">
            <a:noFill/>
          </a:ln>
        </p:spPr>
        <p:txBody>
          <a:bodyPr>
            <a:spAutoFit/>
          </a:bodyPr>
          <a:p>
            <a:pPr indent="266700"/>
            <a:r>
              <a:rPr lang="zh-CN" sz="900" b="0">
                <a:ea typeface="微软雅黑" panose="020B0503020204020204" pitchFamily="34" charset="-122"/>
              </a:rPr>
              <a:t>变量提升指的是这样的一种行为：解释器会将变量的定义提升到代码文件的开头部分。在变量的声明语句前访问它的值，在</a:t>
            </a:r>
            <a:r>
              <a:rPr lang="zh-CN" sz="900" b="0">
                <a:ea typeface="微软雅黑" panose="020B0503020204020204" pitchFamily="34" charset="-122"/>
                <a:cs typeface="Calibri" panose="020F0502020204030204" charset="0"/>
              </a:rPr>
              <a:t>JavaScript中并不会抛出错误，原因是JavaScript解释器会将变量的定义移动至当前作用域顶端。</a:t>
            </a:r>
            <a:r>
              <a:rPr lang="en-US" sz="900" b="0">
                <a:latin typeface="微软雅黑" panose="020B0503020204020204" pitchFamily="34" charset="-122"/>
                <a:cs typeface="Calibri" panose="020F0502020204030204" charset="0"/>
              </a:rPr>
              <a:t> console.log(b);var b=2;// </a:t>
            </a:r>
            <a:r>
              <a:rPr lang="zh-CN" sz="900" b="0">
                <a:ea typeface="微软雅黑" panose="020B0503020204020204" pitchFamily="34" charset="-122"/>
              </a:rPr>
              <a:t>输出</a:t>
            </a:r>
            <a:r>
              <a:rPr lang="en-US" sz="900" b="0">
                <a:latin typeface="微软雅黑" panose="020B0503020204020204" pitchFamily="34" charset="-122"/>
                <a:cs typeface="Calibri" panose="020F0502020204030204" charset="0"/>
              </a:rPr>
              <a:t>undefined </a:t>
            </a:r>
            <a:r>
              <a:rPr lang="zh-CN" sz="900" b="0">
                <a:ea typeface="微软雅黑" panose="020B0503020204020204" pitchFamily="34" charset="-122"/>
                <a:cs typeface="Calibri" panose="020F0502020204030204" charset="0"/>
              </a:rPr>
              <a:t>// 和下面的代码等价</a:t>
            </a:r>
            <a:r>
              <a:rPr lang="en-US" sz="900" b="0">
                <a:latin typeface="微软雅黑" panose="020B0503020204020204" pitchFamily="34" charset="-122"/>
                <a:cs typeface="Calibri" panose="020F0502020204030204" charset="0"/>
              </a:rPr>
              <a:t> var b;console.log(b);b=2; </a:t>
            </a:r>
            <a:r>
              <a:rPr lang="zh-CN" sz="900" b="0">
                <a:ea typeface="微软雅黑" panose="020B0503020204020204" pitchFamily="34" charset="-122"/>
                <a:cs typeface="Calibri" panose="020F0502020204030204" charset="0"/>
              </a:rPr>
              <a:t>// 下面的代码不会发生变量提升// 没有使用var关键字定义</a:t>
            </a:r>
            <a:r>
              <a:rPr lang="zh-CN" sz="900" b="0">
                <a:ea typeface="微软雅黑" panose="020B0503020204020204" pitchFamily="34" charset="-122"/>
              </a:rPr>
              <a:t>变量</a:t>
            </a:r>
            <a:r>
              <a:rPr lang="en-US" sz="900" b="0">
                <a:latin typeface="微软雅黑" panose="020B0503020204020204" pitchFamily="34" charset="-122"/>
                <a:cs typeface="Calibri" panose="020F0502020204030204" charset="0"/>
              </a:rPr>
              <a:t>console.log(b);b=3;  // </a:t>
            </a:r>
            <a:r>
              <a:rPr lang="zh-CN" sz="900" b="0">
                <a:ea typeface="微软雅黑" panose="020B0503020204020204" pitchFamily="34" charset="-122"/>
              </a:rPr>
              <a:t>输出</a:t>
            </a:r>
            <a:r>
              <a:rPr lang="en-US" sz="900" b="0">
                <a:latin typeface="微软雅黑" panose="020B0503020204020204" pitchFamily="34" charset="-122"/>
                <a:cs typeface="Calibri" panose="020F0502020204030204" charset="0"/>
              </a:rPr>
              <a:t>ReferenceError: b is not defined</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作用域</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159510" y="1701165"/>
            <a:ext cx="5080000" cy="3276600"/>
          </a:xfrm>
          <a:prstGeom prst="rect">
            <a:avLst/>
          </a:prstGeom>
          <a:noFill/>
          <a:ln w="9525">
            <a:noFill/>
          </a:ln>
        </p:spPr>
        <p:txBody>
          <a:bodyPr>
            <a:spAutoFit/>
          </a:bodyPr>
          <a:p>
            <a:pPr indent="228600"/>
            <a:r>
              <a:rPr lang="zh-CN" sz="900" b="0">
                <a:ea typeface="微软雅黑" panose="020B0503020204020204" pitchFamily="34" charset="-122"/>
                <a:cs typeface="Calibri" panose="020F0502020204030204" charset="0"/>
              </a:rPr>
              <a:t>JavaScript有以下三种作用域。</a:t>
            </a:r>
            <a:r>
              <a:rPr lang="en-US" sz="900" b="0">
                <a:latin typeface="Wingdings" panose="05000000000000000000" charset="0"/>
                <a:ea typeface="微软雅黑" panose="020B0503020204020204" pitchFamily="34" charset="-122"/>
              </a:rPr>
              <a:t>l </a:t>
            </a:r>
            <a:r>
              <a:rPr lang="zh-CN" sz="900" b="0">
                <a:ea typeface="微软雅黑" panose="020B0503020204020204" pitchFamily="34" charset="-122"/>
              </a:rPr>
              <a:t>块级作用域</a:t>
            </a:r>
            <a:r>
              <a:rPr lang="en-US" sz="900" b="0">
                <a:latin typeface="Wingdings" panose="05000000000000000000" charset="0"/>
                <a:ea typeface="微软雅黑" panose="020B0503020204020204" pitchFamily="34" charset="-122"/>
              </a:rPr>
              <a:t>l </a:t>
            </a:r>
            <a:r>
              <a:rPr lang="zh-CN" sz="900" b="0">
                <a:ea typeface="微软雅黑" panose="020B0503020204020204" pitchFamily="34" charset="-122"/>
              </a:rPr>
              <a:t>函数作用域</a:t>
            </a:r>
            <a:r>
              <a:rPr lang="en-US" sz="900" b="0">
                <a:latin typeface="Wingdings" panose="05000000000000000000" charset="0"/>
                <a:ea typeface="微软雅黑" panose="020B0503020204020204" pitchFamily="34" charset="-122"/>
              </a:rPr>
              <a:t>l </a:t>
            </a:r>
            <a:r>
              <a:rPr lang="zh-CN" sz="900" b="0">
                <a:ea typeface="微软雅黑" panose="020B0503020204020204" pitchFamily="34" charset="-122"/>
              </a:rPr>
              <a:t>全局作用域而</a:t>
            </a:r>
            <a:r>
              <a:rPr lang="en-US" sz="900" b="0">
                <a:latin typeface="微软雅黑" panose="020B0503020204020204" pitchFamily="34" charset="-122"/>
                <a:cs typeface="Calibri" panose="020F0502020204030204" charset="0"/>
              </a:rPr>
              <a:t>Node</a:t>
            </a:r>
            <a:r>
              <a:rPr lang="zh-CN" sz="900" b="0">
                <a:ea typeface="微软雅黑" panose="020B0503020204020204" pitchFamily="34" charset="-122"/>
              </a:rPr>
              <a:t>由于模块系统的原因，还表现出以文件为单位的模块作用域，本质上仍然是函数作用域的一种。</a:t>
            </a:r>
            <a:r>
              <a:rPr lang="en-US" sz="900" b="0">
                <a:latin typeface="微软雅黑" panose="020B0503020204020204" pitchFamily="34" charset="-122"/>
                <a:ea typeface="微软雅黑" panose="020B0503020204020204" pitchFamily="34" charset="-122"/>
                <a:cs typeface="Calibri" panose="020F0502020204030204" charset="0"/>
              </a:rPr>
              <a:t> 	</a:t>
            </a:r>
            <a:r>
              <a:rPr lang="zh-CN" sz="900" b="0">
                <a:ea typeface="微软雅黑" panose="020B0503020204020204" pitchFamily="34" charset="-122"/>
                <a:cs typeface="Calibri" panose="020F0502020204030204" charset="0"/>
              </a:rPr>
              <a:t>JavaScript变量的作用域会随着关键字的不同而改变，例如let关键字可以提供严格的块级作用域而var不会。</a:t>
            </a:r>
            <a:r>
              <a:rPr lang="en-US" sz="900" b="0">
                <a:latin typeface="微软雅黑" panose="020B0503020204020204" pitchFamily="34" charset="-122"/>
                <a:ea typeface="微软雅黑" panose="020B0503020204020204" pitchFamily="34" charset="-122"/>
                <a:cs typeface="Calibri" panose="020F0502020204030204" charset="0"/>
              </a:rPr>
              <a:t> </a:t>
            </a:r>
            <a:r>
              <a:rPr lang="en-US" sz="900" b="0">
                <a:latin typeface="微软雅黑" panose="020B0503020204020204" pitchFamily="34" charset="-122"/>
                <a:cs typeface="Calibri" panose="020F0502020204030204" charset="0"/>
              </a:rPr>
              <a:t>function test(){	let a = 0;	if(a==0){</a:t>
            </a:r>
            <a:r>
              <a:rPr lang="zh-CN" sz="900" b="0">
                <a:ea typeface="微软雅黑" panose="020B0503020204020204" pitchFamily="34" charset="-122"/>
                <a:cs typeface="Calibri" panose="020F0502020204030204" charset="0"/>
              </a:rPr>
              <a:t>//b的作用域仅限于if 内部</a:t>
            </a:r>
            <a:r>
              <a:rPr lang="en-US" sz="900" b="0">
                <a:latin typeface="微软雅黑" panose="020B0503020204020204" pitchFamily="34" charset="-122"/>
                <a:cs typeface="Calibri" panose="020F0502020204030204" charset="0"/>
              </a:rPr>
              <a:t>		let b = 5;	}	console.log(b);}test();// </a:t>
            </a:r>
            <a:r>
              <a:rPr lang="zh-CN" sz="900" b="0">
                <a:ea typeface="微软雅黑" panose="020B0503020204020204" pitchFamily="34" charset="-122"/>
              </a:rPr>
              <a:t>输出</a:t>
            </a:r>
            <a:r>
              <a:rPr lang="en-US" sz="900" b="0">
                <a:latin typeface="微软雅黑" panose="020B0503020204020204" pitchFamily="34" charset="-122"/>
                <a:cs typeface="Calibri" panose="020F0502020204030204" charset="0"/>
              </a:rPr>
              <a:t>Uncaught ReferenceError: b is not defined </a:t>
            </a:r>
            <a:r>
              <a:rPr lang="zh-CN" sz="900" b="0">
                <a:ea typeface="微软雅黑" panose="020B0503020204020204" pitchFamily="34" charset="-122"/>
              </a:rPr>
              <a:t>在很多其他语言中，</a:t>
            </a:r>
            <a:r>
              <a:rPr lang="zh-CN" sz="900" b="0">
                <a:ea typeface="微软雅黑" panose="020B0503020204020204" pitchFamily="34" charset="-122"/>
                <a:cs typeface="Calibri" panose="020F0502020204030204" charset="0"/>
              </a:rPr>
              <a:t>if内部声明的变量无法被外部访问，对于类似上面的代码，开发者不得不把b的声明放到if的外部，而JavaScript只需要将let改成var即可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函数</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437005" y="1761490"/>
            <a:ext cx="1783080" cy="368300"/>
          </a:xfrm>
          <a:prstGeom prst="rect">
            <a:avLst/>
          </a:prstGeom>
          <a:noFill/>
        </p:spPr>
        <p:txBody>
          <a:bodyPr wrap="none" rtlCol="0">
            <a:spAutoFit/>
          </a:bodyPr>
          <a:p>
            <a:r>
              <a:rPr lang="zh-CN" altLang="en-US"/>
              <a:t>函数的声明方式</a:t>
            </a:r>
            <a:endParaRPr lang="zh-CN" altLang="en-US"/>
          </a:p>
        </p:txBody>
      </p:sp>
      <p:sp>
        <p:nvSpPr>
          <p:cNvPr id="5" name="文本框 4"/>
          <p:cNvSpPr txBox="1"/>
          <p:nvPr/>
        </p:nvSpPr>
        <p:spPr>
          <a:xfrm>
            <a:off x="1437005" y="2818765"/>
            <a:ext cx="2877185" cy="1938020"/>
          </a:xfrm>
          <a:prstGeom prst="rect">
            <a:avLst/>
          </a:prstGeom>
          <a:noFill/>
        </p:spPr>
        <p:txBody>
          <a:bodyPr wrap="none" rtlCol="0">
            <a:spAutoFit/>
          </a:bodyPr>
          <a:p>
            <a:pPr marL="304800" indent="-304800" algn="l"/>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直接声明一个函数</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indent="-304800" algn="l"/>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function a(){}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indent="-304800" algn="l"/>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indent="-304800" algn="l"/>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将函数赋给一个变量</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indent="-304800" algn="l"/>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indent="-304800" algn="l"/>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const a = function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5455285" y="3244850"/>
            <a:ext cx="2697480" cy="368300"/>
          </a:xfrm>
          <a:prstGeom prst="rect">
            <a:avLst/>
          </a:prstGeom>
          <a:noFill/>
        </p:spPr>
        <p:txBody>
          <a:bodyPr wrap="none" rtlCol="0">
            <a:spAutoFit/>
          </a:bodyPr>
          <a:p>
            <a:r>
              <a:rPr lang="zh-CN" altLang="en-US"/>
              <a:t>这两种声明方式是等价的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箭头函数</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60805" y="1710690"/>
            <a:ext cx="3611880" cy="368300"/>
          </a:xfrm>
          <a:prstGeom prst="rect">
            <a:avLst/>
          </a:prstGeom>
          <a:noFill/>
        </p:spPr>
        <p:txBody>
          <a:bodyPr wrap="none" rtlCol="0">
            <a:spAutoFit/>
          </a:bodyPr>
          <a:p>
            <a:r>
              <a:rPr lang="zh-CN" altLang="en-US"/>
              <a:t>箭头函数可以用来简化函数的声明</a:t>
            </a:r>
            <a:endParaRPr lang="zh-CN" altLang="en-US"/>
          </a:p>
        </p:txBody>
      </p:sp>
      <p:sp>
        <p:nvSpPr>
          <p:cNvPr id="5" name="文本框 4"/>
          <p:cNvSpPr txBox="1"/>
          <p:nvPr/>
        </p:nvSpPr>
        <p:spPr>
          <a:xfrm>
            <a:off x="1360805" y="2414270"/>
            <a:ext cx="4669790" cy="2030095"/>
          </a:xfrm>
          <a:prstGeom prst="rect">
            <a:avLst/>
          </a:prstGeom>
          <a:noFill/>
        </p:spPr>
        <p:txBody>
          <a:bodyPr wrap="square" rtlCol="0" anchor="t">
            <a:spAutoFit/>
          </a:bodyPr>
          <a:p>
            <a:r>
              <a:rPr lang="zh-CN" altLang="en-US"/>
              <a:t>var a = function(name,age){</a:t>
            </a:r>
            <a:endParaRPr lang="zh-CN" altLang="en-US"/>
          </a:p>
          <a:p>
            <a:endParaRPr lang="zh-CN" altLang="en-US"/>
          </a:p>
          <a:p>
            <a:r>
              <a:rPr lang="zh-CN" altLang="en-US"/>
              <a:t>}</a:t>
            </a:r>
            <a:endParaRPr lang="zh-CN" altLang="en-US"/>
          </a:p>
          <a:p>
            <a:endParaRPr lang="zh-CN" altLang="en-US"/>
          </a:p>
          <a:p>
            <a:r>
              <a:rPr lang="zh-CN" altLang="en-US"/>
              <a:t>var a =(name,age)=&gt;{</a:t>
            </a:r>
            <a:endParaRPr lang="zh-CN" altLang="en-US"/>
          </a:p>
          <a:p>
            <a:r>
              <a:rPr lang="zh-CN" altLang="en-US"/>
              <a:t>    </a:t>
            </a:r>
            <a:endParaRPr lang="zh-CN" altLang="en-US"/>
          </a:p>
          <a:p>
            <a:r>
              <a:rPr lang="zh-CN" altLang="en-US"/>
              <a:t>}</a:t>
            </a:r>
            <a:endParaRPr lang="zh-CN" altLang="en-US"/>
          </a:p>
        </p:txBody>
      </p:sp>
      <p:sp>
        <p:nvSpPr>
          <p:cNvPr id="6" name="文本框 5"/>
          <p:cNvSpPr txBox="1"/>
          <p:nvPr/>
        </p:nvSpPr>
        <p:spPr>
          <a:xfrm>
            <a:off x="6685280" y="2877185"/>
            <a:ext cx="2240280" cy="368300"/>
          </a:xfrm>
          <a:prstGeom prst="rect">
            <a:avLst/>
          </a:prstGeom>
          <a:noFill/>
        </p:spPr>
        <p:txBody>
          <a:bodyPr wrap="none" rtlCol="0">
            <a:spAutoFit/>
          </a:bodyPr>
          <a:p>
            <a:r>
              <a:rPr lang="zh-CN" altLang="en-US"/>
              <a:t>这两种声明方式等价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关于</a:t>
            </a:r>
            <a:r>
              <a:rPr lang="en-US" altLang="zh-CN"/>
              <a:t>this</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78255" y="1665923"/>
            <a:ext cx="5080000" cy="4384675"/>
          </a:xfrm>
          <a:prstGeom prst="rect">
            <a:avLst/>
          </a:prstGeom>
          <a:noFill/>
          <a:ln w="9525">
            <a:noFill/>
          </a:ln>
        </p:spPr>
        <p:txBody>
          <a:bodyPr>
            <a:spAutoFit/>
          </a:bodyPr>
          <a:p>
            <a:pPr indent="266700"/>
            <a:r>
              <a:rPr lang="zh-CN" sz="900" b="0">
                <a:ea typeface="微软雅黑" panose="020B0503020204020204" pitchFamily="34" charset="-122"/>
              </a:rPr>
              <a:t>要弄清楚</a:t>
            </a:r>
            <a:r>
              <a:rPr lang="zh-CN" sz="900" b="0">
                <a:ea typeface="微软雅黑" panose="020B0503020204020204" pitchFamily="34" charset="-122"/>
                <a:cs typeface="Calibri" panose="020F0502020204030204" charset="0"/>
              </a:rPr>
              <a:t>JavaScript中的this具体指向哪个对象，只要记住一句话即可：</a:t>
            </a:r>
            <a:r>
              <a:rPr lang="zh-CN" sz="900" b="1">
                <a:ea typeface="微软雅黑" panose="020B0503020204020204" pitchFamily="34" charset="-122"/>
              </a:rPr>
              <a:t>函数中的</a:t>
            </a:r>
            <a:r>
              <a:rPr lang="zh-CN" sz="900" b="1">
                <a:ea typeface="微软雅黑" panose="020B0503020204020204" pitchFamily="34" charset="-122"/>
                <a:cs typeface="Calibri" panose="020F0502020204030204" charset="0"/>
              </a:rPr>
              <a:t>this指向该函数的拥有者</a:t>
            </a:r>
            <a:r>
              <a:rPr lang="zh-CN" sz="900" b="0">
                <a:ea typeface="微软雅黑" panose="020B0503020204020204" pitchFamily="34" charset="-122"/>
              </a:rPr>
              <a:t>。下面以一个脚本文件为例观察各个作用域中的</a:t>
            </a:r>
            <a:r>
              <a:rPr lang="zh-CN" sz="900" b="0">
                <a:ea typeface="微软雅黑" panose="020B0503020204020204" pitchFamily="34" charset="-122"/>
                <a:cs typeface="Calibri" panose="020F0502020204030204" charset="0"/>
              </a:rPr>
              <a:t>this指向。</a:t>
            </a:r>
            <a:r>
              <a:rPr lang="en-US" sz="900" b="0">
                <a:latin typeface="微软雅黑" panose="020B0503020204020204" pitchFamily="34" charset="-122"/>
                <a:cs typeface="Calibri" panose="020F0502020204030204" charset="0"/>
              </a:rPr>
              <a:t> </a:t>
            </a:r>
            <a:r>
              <a:rPr lang="zh-CN" sz="900" b="0">
                <a:ea typeface="微软雅黑" panose="020B0503020204020204" pitchFamily="34" charset="-122"/>
                <a:cs typeface="Calibri" panose="020F0502020204030204" charset="0"/>
              </a:rPr>
              <a:t>// 根据运行时的不同，指向的对象有所区别</a:t>
            </a:r>
            <a:r>
              <a:rPr lang="en-US" sz="900" b="0">
                <a:latin typeface="微软雅黑" panose="020B0503020204020204" pitchFamily="34" charset="-122"/>
                <a:cs typeface="Calibri" panose="020F0502020204030204" charset="0"/>
              </a:rPr>
              <a:t> // </a:t>
            </a:r>
            <a:r>
              <a:rPr lang="zh-CN" sz="900" b="0">
                <a:ea typeface="微软雅黑" panose="020B0503020204020204" pitchFamily="34" charset="-122"/>
              </a:rPr>
              <a:t>浏览器环境指向</a:t>
            </a:r>
            <a:r>
              <a:rPr lang="zh-CN" sz="900" b="0">
                <a:ea typeface="微软雅黑" panose="020B0503020204020204" pitchFamily="34" charset="-122"/>
                <a:cs typeface="Calibri" panose="020F0502020204030204" charset="0"/>
              </a:rPr>
              <a:t>window对象</a:t>
            </a:r>
            <a:r>
              <a:rPr lang="en-US" sz="900" b="0">
                <a:latin typeface="微软雅黑" panose="020B0503020204020204" pitchFamily="34" charset="-122"/>
                <a:cs typeface="Calibri" panose="020F0502020204030204" charset="0"/>
              </a:rPr>
              <a:t>console.log(this === window); //true // Node</a:t>
            </a:r>
            <a:r>
              <a:rPr lang="zh-CN" sz="900" b="0">
                <a:ea typeface="微软雅黑" panose="020B0503020204020204" pitchFamily="34" charset="-122"/>
              </a:rPr>
              <a:t>脚本中指向</a:t>
            </a:r>
            <a:r>
              <a:rPr lang="en-US" sz="900" b="0">
                <a:latin typeface="微软雅黑" panose="020B0503020204020204" pitchFamily="34" charset="-122"/>
                <a:cs typeface="Calibri" panose="020F0502020204030204" charset="0"/>
              </a:rPr>
              <a:t>module.exportsconsole.log(this === module.exports); //true // Node </a:t>
            </a:r>
            <a:r>
              <a:rPr lang="zh-CN" sz="900" b="0">
                <a:ea typeface="微软雅黑" panose="020B0503020204020204" pitchFamily="34" charset="-122"/>
                <a:cs typeface="Calibri" panose="020F0502020204030204" charset="0"/>
              </a:rPr>
              <a:t>REPL环境中指向 global</a:t>
            </a:r>
            <a:r>
              <a:rPr lang="en-US" sz="900" b="0">
                <a:latin typeface="微软雅黑" panose="020B0503020204020204" pitchFamily="34" charset="-122"/>
                <a:cs typeface="Calibri" panose="020F0502020204030204" charset="0"/>
              </a:rPr>
              <a:t>console.log(this === global); //true function test(){	// </a:t>
            </a:r>
            <a:r>
              <a:rPr lang="zh-CN" sz="900" b="0">
                <a:ea typeface="微软雅黑" panose="020B0503020204020204" pitchFamily="34" charset="-122"/>
              </a:rPr>
              <a:t>在</a:t>
            </a:r>
            <a:r>
              <a:rPr lang="zh-CN" sz="900" b="0">
                <a:ea typeface="微软雅黑" panose="020B0503020204020204" pitchFamily="34" charset="-122"/>
                <a:cs typeface="Calibri" panose="020F0502020204030204" charset="0"/>
              </a:rPr>
              <a:t>node环境中指向global对象，在浏览器环境中指向window对象，下同</a:t>
            </a:r>
            <a:r>
              <a:rPr lang="en-US" sz="900" b="0">
                <a:latin typeface="微软雅黑" panose="020B0503020204020204" pitchFamily="34" charset="-122"/>
                <a:cs typeface="Calibri" panose="020F0502020204030204" charset="0"/>
              </a:rPr>
              <a:t>console.log(this === global); // true return ()=&gt;{	   // </a:t>
            </a:r>
            <a:r>
              <a:rPr lang="zh-CN" sz="900" b="0">
                <a:ea typeface="微软雅黑" panose="020B0503020204020204" pitchFamily="34" charset="-122"/>
              </a:rPr>
              <a:t>箭头函数的</a:t>
            </a:r>
            <a:r>
              <a:rPr lang="zh-CN" sz="900" b="0">
                <a:ea typeface="微软雅黑" panose="020B0503020204020204" pitchFamily="34" charset="-122"/>
                <a:cs typeface="Calibri" panose="020F0502020204030204" charset="0"/>
              </a:rPr>
              <a:t>this和外层保持一致</a:t>
            </a:r>
            <a:r>
              <a:rPr lang="en-US" sz="900" b="0">
                <a:latin typeface="微软雅黑" panose="020B0503020204020204" pitchFamily="34" charset="-122"/>
                <a:cs typeface="Calibri" panose="020F0502020204030204" charset="0"/>
              </a:rPr>
              <a:t>        console.log(this===global); //true    }} var person= {    name:"lear",    talk:function(){   	</a:t>
            </a:r>
            <a:r>
              <a:rPr lang="zh-CN" sz="900" b="0">
                <a:ea typeface="微软雅黑" panose="020B0503020204020204" pitchFamily="34" charset="-122"/>
                <a:cs typeface="Calibri" panose="020F0502020204030204" charset="0"/>
              </a:rPr>
              <a:t>   // 指向函数拥有者</a:t>
            </a:r>
            <a:r>
              <a:rPr lang="en-US" sz="900" b="0">
                <a:latin typeface="微软雅黑" panose="020B0503020204020204" pitchFamily="34" charset="-122"/>
                <a:cs typeface="Calibri" panose="020F0502020204030204" charset="0"/>
              </a:rPr>
              <a:t>        console.log(this.name); //lear    }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3108" y="300544"/>
            <a:ext cx="10515600" cy="534035"/>
          </a:xfrm>
        </p:spPr>
        <p:txBody>
          <a:bodyPr/>
          <a:lstStyle/>
          <a:p>
            <a:r>
              <a:rPr lang="zh-CN" altLang="en-US" dirty="0">
                <a:latin typeface="Noto Sans S Chinese Medium" panose="020B0600000000000000" pitchFamily="34" charset="-122"/>
                <a:ea typeface="Noto Sans S Chinese Medium" panose="020B0600000000000000" pitchFamily="34" charset="-122"/>
              </a:rPr>
              <a:t>为什么要学习</a:t>
            </a:r>
            <a:r>
              <a:rPr lang="en-US" altLang="zh-CN" dirty="0">
                <a:latin typeface="Noto Sans S Chinese Medium" panose="020B0600000000000000" pitchFamily="34" charset="-122"/>
                <a:ea typeface="Noto Sans S Chinese Medium" panose="020B0600000000000000" pitchFamily="34" charset="-122"/>
              </a:rPr>
              <a:t>Node.js</a:t>
            </a:r>
            <a:endParaRPr lang="en-US" altLang="zh-CN" dirty="0">
              <a:latin typeface="Noto Sans S Chinese Medium" panose="020B0600000000000000" pitchFamily="34" charset="-122"/>
              <a:ea typeface="Noto Sans S Chinese Medium" panose="020B0600000000000000" pitchFamily="34" charset="-122"/>
            </a:endParaRPr>
          </a:p>
        </p:txBody>
      </p:sp>
      <p:sp>
        <p:nvSpPr>
          <p:cNvPr id="63"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
        <p:nvSpPr>
          <p:cNvPr id="120" name="PA_形状 4644"/>
          <p:cNvSpPr/>
          <p:nvPr>
            <p:custDataLst>
              <p:tags r:id="rId2"/>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3"/>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4"/>
            </p:custDataLst>
          </p:nvPr>
        </p:nvSpPr>
        <p:spPr>
          <a:xfrm>
            <a:off x="-342323" y="3293607"/>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5"/>
            </p:custDataLst>
          </p:nvPr>
        </p:nvSpPr>
        <p:spPr>
          <a:xfrm rot="10594">
            <a:off x="573256" y="3835297"/>
            <a:ext cx="1503472" cy="670438"/>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1865" kern="0">
                <a:solidFill>
                  <a:prstClr val="white"/>
                </a:solidFill>
                <a:latin typeface="Century Gothic" panose="020B0502020202020204" pitchFamily="34" charset="0"/>
                <a:cs typeface="+mn-ea"/>
                <a:sym typeface="+mn-lt"/>
              </a:rPr>
              <a:t>目标</a:t>
            </a:r>
            <a:endParaRPr sz="1865" kern="0" dirty="0">
              <a:solidFill>
                <a:prstClr val="white"/>
              </a:solidFill>
              <a:latin typeface="+mj-ea"/>
              <a:ea typeface="+mj-ea"/>
              <a:cs typeface="+mn-ea"/>
              <a:sym typeface="+mn-lt"/>
            </a:endParaRPr>
          </a:p>
        </p:txBody>
      </p:sp>
      <p:sp>
        <p:nvSpPr>
          <p:cNvPr id="138" name="PA_形状 4663"/>
          <p:cNvSpPr/>
          <p:nvPr>
            <p:custDataLst>
              <p:tags r:id="rId6"/>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grpSp>
        <p:nvGrpSpPr>
          <p:cNvPr id="146" name="PA_组合 145"/>
          <p:cNvGrpSpPr>
            <a:grpSpLocks noChangeAspect="1"/>
          </p:cNvGrpSpPr>
          <p:nvPr>
            <p:custDataLst>
              <p:tags r:id="rId7"/>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8"/>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9"/>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10"/>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1"/>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2"/>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3"/>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4"/>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5"/>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6"/>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7"/>
            </p:custDataLst>
          </p:nvPr>
        </p:nvSpPr>
        <p:spPr>
          <a:xfrm rot="10594">
            <a:off x="7387216" y="5225678"/>
            <a:ext cx="3101569" cy="648970"/>
          </a:xfrm>
          <a:prstGeom prst="rect">
            <a:avLst/>
          </a:prstGeom>
          <a:ln w="12700">
            <a:miter lim="400000"/>
          </a:ln>
          <a:effectLst/>
        </p:spPr>
        <p:txBody>
          <a:bodyPr wrap="square" lIns="25400" tIns="25400" rIns="25400" bIns="25400" anchor="t" anchorCtr="0">
            <a:spAutoFit/>
          </a:bodyPr>
          <a:lstStyle/>
          <a:p>
            <a:pPr algn="ct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在前端开发中</a:t>
            </a:r>
            <a:r>
              <a:rPr lang="zh-CN" sz="1600" kern="0" dirty="0">
                <a:solidFill>
                  <a:schemeClr val="tx1">
                    <a:lumMod val="65000"/>
                    <a:lumOff val="35000"/>
                  </a:schemeClr>
                </a:solidFill>
                <a:latin typeface="+mj-ea"/>
                <a:ea typeface="+mj-ea"/>
                <a:cs typeface="+mn-ea"/>
                <a:sym typeface="+mn-lt"/>
              </a:rPr>
              <a:t>的角色</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8"/>
            </p:custDataLst>
          </p:nvPr>
        </p:nvSpPr>
        <p:spPr>
          <a:xfrm rot="10594">
            <a:off x="5070612" y="4304605"/>
            <a:ext cx="2472040" cy="618490"/>
          </a:xfrm>
          <a:prstGeom prst="rect">
            <a:avLst/>
          </a:prstGeom>
          <a:ln w="12700">
            <a:miter lim="400000"/>
          </a:ln>
          <a:effectLst/>
        </p:spPr>
        <p:txBody>
          <a:bodyPr lIns="25400" tIns="25400" rIns="25400" bIns="25400" anchor="t" anchorCtr="0">
            <a:spAutoFit/>
          </a:bodyPr>
          <a:lstStyle/>
          <a:p>
            <a:pPr algn="ct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在企业中的运用</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endParaRPr sz="1050" kern="0" dirty="0">
              <a:solidFill>
                <a:schemeClr val="tx1">
                  <a:lumMod val="50000"/>
                  <a:lumOff val="50000"/>
                </a:schemeClr>
              </a:solidFill>
              <a:effectLst/>
              <a:cs typeface="+mn-ea"/>
              <a:sym typeface="+mn-lt"/>
            </a:endParaRPr>
          </a:p>
        </p:txBody>
      </p:sp>
      <p:sp>
        <p:nvSpPr>
          <p:cNvPr id="143" name="PA_形状 4675"/>
          <p:cNvSpPr/>
          <p:nvPr>
            <p:custDataLst>
              <p:tags r:id="rId19"/>
            </p:custDataLst>
          </p:nvPr>
        </p:nvSpPr>
        <p:spPr>
          <a:xfrm rot="10594">
            <a:off x="6184018" y="2161867"/>
            <a:ext cx="2360671" cy="618490"/>
          </a:xfrm>
          <a:prstGeom prst="rect">
            <a:avLst/>
          </a:prstGeom>
          <a:ln w="12700">
            <a:miter lim="400000"/>
          </a:ln>
          <a:effectLst/>
        </p:spPr>
        <p:txBody>
          <a:bodyPr wrap="square" lIns="25400" tIns="25400" rIns="25400" bIns="25400" anchor="t" anchorCtr="0">
            <a:spAutoFit/>
          </a:bodyPr>
          <a:lstStyle/>
          <a:p>
            <a:pPr algn="ctr" defTabSz="412750">
              <a:lnSpc>
                <a:spcPct val="130000"/>
              </a:lnSpc>
              <a:spcBef>
                <a:spcPts val="300"/>
              </a:spcBef>
              <a:defRPr sz="1800"/>
            </a:pPr>
            <a:r>
              <a:rPr lang="zh-CN" sz="1600" kern="0">
                <a:solidFill>
                  <a:schemeClr val="tx1">
                    <a:lumMod val="65000"/>
                    <a:lumOff val="35000"/>
                  </a:schemeClr>
                </a:solidFill>
                <a:latin typeface="+mj-ea"/>
                <a:ea typeface="+mj-ea"/>
                <a:cs typeface="+mn-ea"/>
                <a:sym typeface="+mn-lt"/>
              </a:rPr>
              <a:t>如何才能学好</a:t>
            </a:r>
            <a:r>
              <a:rPr lang="en-US" altLang="zh-CN" sz="1600" kern="0">
                <a:solidFill>
                  <a:schemeClr val="tx1">
                    <a:lumMod val="65000"/>
                    <a:lumOff val="35000"/>
                  </a:schemeClr>
                </a:solidFill>
                <a:latin typeface="+mj-ea"/>
                <a:ea typeface="+mj-ea"/>
                <a:cs typeface="+mn-ea"/>
                <a:sym typeface="+mn-lt"/>
              </a:rPr>
              <a:t>node</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endParaRPr sz="1050" kern="0" dirty="0">
              <a:solidFill>
                <a:schemeClr val="tx1">
                  <a:lumMod val="50000"/>
                  <a:lumOff val="50000"/>
                </a:schemeClr>
              </a:solidFill>
              <a:effectLst/>
              <a:cs typeface="+mn-ea"/>
              <a:sym typeface="+mn-lt"/>
            </a:endParaRPr>
          </a:p>
        </p:txBody>
      </p:sp>
      <p:sp>
        <p:nvSpPr>
          <p:cNvPr id="144" name="PA_形状 4676"/>
          <p:cNvSpPr/>
          <p:nvPr>
            <p:custDataLst>
              <p:tags r:id="rId20"/>
            </p:custDataLst>
          </p:nvPr>
        </p:nvSpPr>
        <p:spPr>
          <a:xfrm rot="10594">
            <a:off x="3190851" y="6083954"/>
            <a:ext cx="2529169" cy="648970"/>
          </a:xfrm>
          <a:prstGeom prst="rect">
            <a:avLst/>
          </a:prstGeom>
          <a:ln w="12700">
            <a:miter lim="400000"/>
          </a:ln>
          <a:effectLst/>
        </p:spPr>
        <p:txBody>
          <a:bodyPr lIns="25400" tIns="25400" rIns="25400" bIns="25400" anchor="t" anchorCtr="0">
            <a:spAutoFit/>
          </a:bodyPr>
          <a:lstStyle/>
          <a:p>
            <a:pPr algn="ctr" defTabSz="412750">
              <a:lnSpc>
                <a:spcPct val="130000"/>
              </a:lnSpc>
              <a:spcBef>
                <a:spcPts val="300"/>
              </a:spcBef>
              <a:defRPr sz="1800"/>
            </a:pPr>
            <a:r>
              <a:rPr lang="en-US" sz="1600" kern="0" dirty="0">
                <a:solidFill>
                  <a:schemeClr val="tx1">
                    <a:lumMod val="65000"/>
                    <a:lumOff val="35000"/>
                  </a:schemeClr>
                </a:solidFill>
                <a:effectLst/>
                <a:latin typeface="+mj-ea"/>
                <a:ea typeface="+mj-ea"/>
                <a:cs typeface="+mn-ea"/>
                <a:sym typeface="+mn-lt"/>
              </a:rPr>
              <a:t>Node</a:t>
            </a:r>
            <a:r>
              <a:rPr lang="zh-CN" altLang="en-US" sz="1600" kern="0" dirty="0">
                <a:solidFill>
                  <a:schemeClr val="tx1">
                    <a:lumMod val="65000"/>
                    <a:lumOff val="35000"/>
                  </a:schemeClr>
                </a:solidFill>
                <a:effectLst/>
                <a:latin typeface="+mj-ea"/>
                <a:ea typeface="+mj-ea"/>
                <a:cs typeface="+mn-ea"/>
                <a:sym typeface="+mn-lt"/>
              </a:rPr>
              <a:t>的优势</a:t>
            </a:r>
            <a:endParaRPr sz="1600" kern="0" dirty="0">
              <a:solidFill>
                <a:schemeClr val="tx1">
                  <a:lumMod val="65000"/>
                  <a:lumOff val="35000"/>
                </a:schemeClr>
              </a:solidFill>
              <a:effectLst/>
              <a:latin typeface="+mj-ea"/>
              <a:ea typeface="+mj-ea"/>
              <a:cs typeface="+mn-ea"/>
              <a:sym typeface="+mn-lt"/>
            </a:endParaRPr>
          </a:p>
          <a:p>
            <a:pPr defTabSz="412750">
              <a:lnSpc>
                <a:spcPct val="130000"/>
              </a:lnSpc>
              <a:spcBef>
                <a:spcPts val="300"/>
              </a:spcBef>
              <a:defRPr sz="1800"/>
            </a:pPr>
            <a:endParaRPr sz="1200" kern="0" dirty="0">
              <a:solidFill>
                <a:schemeClr val="tx1">
                  <a:lumMod val="50000"/>
                  <a:lumOff val="50000"/>
                </a:schemeClr>
              </a:solidFill>
              <a:effectLst/>
              <a:cs typeface="+mn-ea"/>
              <a:sym typeface="+mn-lt"/>
            </a:endParaRPr>
          </a:p>
        </p:txBody>
      </p:sp>
      <p:sp>
        <p:nvSpPr>
          <p:cNvPr id="145" name="PA_形状 4677"/>
          <p:cNvSpPr/>
          <p:nvPr>
            <p:custDataLst>
              <p:tags r:id="rId21"/>
            </p:custDataLst>
          </p:nvPr>
        </p:nvSpPr>
        <p:spPr>
          <a:xfrm rot="10594">
            <a:off x="9158732" y="3683332"/>
            <a:ext cx="2299439" cy="63309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sz="1600" kern="0">
                <a:solidFill>
                  <a:schemeClr val="tx1">
                    <a:lumMod val="65000"/>
                    <a:lumOff val="35000"/>
                  </a:schemeClr>
                </a:solidFill>
                <a:latin typeface="+mj-ea"/>
                <a:ea typeface="+mj-ea"/>
                <a:cs typeface="+mn-ea"/>
                <a:sym typeface="+mn-lt"/>
              </a:rPr>
              <a:t>安装和使用</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endParaRPr sz="1050" kern="0" dirty="0">
              <a:solidFill>
                <a:schemeClr val="tx1">
                  <a:lumMod val="50000"/>
                  <a:lumOff val="50000"/>
                </a:schemeClr>
              </a:solidFill>
              <a:effectLst/>
              <a:cs typeface="+mn-ea"/>
              <a:sym typeface="+mn-lt"/>
            </a:endParaRPr>
          </a:p>
        </p:txBody>
      </p:sp>
      <p:sp>
        <p:nvSpPr>
          <p:cNvPr id="3" name="文本框 2"/>
          <p:cNvSpPr txBox="1"/>
          <p:nvPr/>
        </p:nvSpPr>
        <p:spPr>
          <a:xfrm>
            <a:off x="233045" y="4575810"/>
            <a:ext cx="2337435" cy="645160"/>
          </a:xfrm>
          <a:prstGeom prst="rect">
            <a:avLst/>
          </a:prstGeom>
          <a:noFill/>
        </p:spPr>
        <p:txBody>
          <a:bodyPr wrap="none" rtlCol="0">
            <a:spAutoFit/>
          </a:bodyPr>
          <a:p>
            <a:r>
              <a:rPr lang="zh-CN" altLang="en-US">
                <a:solidFill>
                  <a:schemeClr val="bg1"/>
                </a:solidFill>
              </a:rPr>
              <a:t>了解</a:t>
            </a:r>
            <a:r>
              <a:rPr lang="en-US" altLang="zh-CN">
                <a:solidFill>
                  <a:schemeClr val="bg1"/>
                </a:solidFill>
              </a:rPr>
              <a:t>Node.js</a:t>
            </a:r>
            <a:r>
              <a:rPr lang="zh-CN" altLang="en-US">
                <a:solidFill>
                  <a:schemeClr val="bg1"/>
                </a:solidFill>
              </a:rPr>
              <a:t>是什么，</a:t>
            </a:r>
            <a:br>
              <a:rPr lang="zh-CN" altLang="en-US">
                <a:solidFill>
                  <a:schemeClr val="bg1"/>
                </a:solidFill>
              </a:rPr>
            </a:br>
            <a:r>
              <a:rPr lang="zh-CN" altLang="en-US">
                <a:solidFill>
                  <a:schemeClr val="bg1"/>
                </a:solidFill>
              </a:rPr>
              <a:t>以及为什么要学习它</a:t>
            </a:r>
            <a:endParaRPr lang="zh-CN" altLang="en-US">
              <a:solidFill>
                <a:schemeClr val="bg1"/>
              </a:solidFill>
            </a:endParaRPr>
          </a:p>
        </p:txBody>
      </p:sp>
      <p:sp>
        <p:nvSpPr>
          <p:cNvPr id="4" name="文本框 3"/>
          <p:cNvSpPr txBox="1"/>
          <p:nvPr/>
        </p:nvSpPr>
        <p:spPr>
          <a:xfrm>
            <a:off x="2788285" y="2625090"/>
            <a:ext cx="1562735" cy="368300"/>
          </a:xfrm>
          <a:prstGeom prst="rect">
            <a:avLst/>
          </a:prstGeom>
          <a:noFill/>
        </p:spPr>
        <p:txBody>
          <a:bodyPr wrap="none" rtlCol="0">
            <a:spAutoFit/>
          </a:bodyPr>
          <a:p>
            <a:r>
              <a:rPr lang="en-US" altLang="zh-CN"/>
              <a:t>Node.js</a:t>
            </a:r>
            <a:r>
              <a:rPr lang="zh-CN" altLang="en-US"/>
              <a:t>是什么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14:presetBounceEnd="66000">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14:bounceEnd="66000">
                                          <p:cBhvr additive="base">
                                            <p:cTn id="7" dur="1500" fill="hold"/>
                                            <p:tgtEl>
                                              <p:spTgt spid="124"/>
                                            </p:tgtEl>
                                            <p:attrNameLst>
                                              <p:attrName>ppt_x</p:attrName>
                                            </p:attrNameLst>
                                          </p:cBhvr>
                                          <p:tavLst>
                                            <p:tav tm="0">
                                              <p:val>
                                                <p:strVal val="0-#ppt_w/2"/>
                                              </p:val>
                                            </p:tav>
                                            <p:tav tm="100000">
                                              <p:val>
                                                <p:strVal val="#ppt_x"/>
                                              </p:val>
                                            </p:tav>
                                          </p:tavLst>
                                        </p:anim>
                                        <p:anim calcmode="lin" valueType="num" p14:bounceEnd="66000">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3"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p:cTn id="22" dur="2000" fill="hold">
                                              <p:stCondLst>
                                                <p:cond delay="0"/>
                                              </p:stCondLst>
                                            </p:cTn>
                                            <p:tgtEl>
                                              <p:spTgt spid="121"/>
                                            </p:tgtEl>
                                            <p:attrNameLst>
                                              <p:attrName>ppt_x</p:attrName>
                                              <p:attrName>ppt_y</p:attrName>
                                            </p:attrNameLst>
                                          </p:cBhvr>
                                          <p:rCtr x="45039" y="-6968"/>
                                        </p:animMotion>
                                      </p:childTnLst>
                                    </p:cTn>
                                  </p:par>
                                  <p:par>
                                    <p:cTn id="23" presetID="8" presetClass="emph" presetSubtype="0" accel="100000" fill="hold" grpId="1" nodeType="withEffect">
                                      <p:stCondLst>
                                        <p:cond delay="0"/>
                                      </p:stCondLst>
                                      <p:childTnLst>
                                        <p:animRot by="5400000">
                                          <p:cBhvr>
                                            <p:cTn id="24" dur="750" fill="hold"/>
                                            <p:tgtEl>
                                              <p:spTgt spid="121"/>
                                            </p:tgtEl>
                                            <p:attrNameLst>
                                              <p:attrName>r</p:attrName>
                                            </p:attrNameLst>
                                          </p:cBhvr>
                                        </p:animRot>
                                      </p:childTnLst>
                                    </p:cTn>
                                  </p:par>
                                  <p:par>
                                    <p:cTn id="25" presetID="8" presetClass="emph" presetSubtype="0" fill="hold" grpId="2" nodeType="withEffect">
                                      <p:stCondLst>
                                        <p:cond delay="750"/>
                                      </p:stCondLst>
                                      <p:childTnLst>
                                        <p:animRot by="-5400000">
                                          <p:cBhvr>
                                            <p:cTn id="26" dur="500" fill="hold"/>
                                            <p:tgtEl>
                                              <p:spTgt spid="121"/>
                                            </p:tgtEl>
                                            <p:attrNameLst>
                                              <p:attrName>r</p:attrName>
                                            </p:attrNameLst>
                                          </p:cBhvr>
                                        </p:animRot>
                                      </p:childTnLst>
                                    </p:cTn>
                                  </p:par>
                                  <p:par>
                                    <p:cTn id="27" presetID="22" presetClass="entr" presetSubtype="8" fill="hold" grpId="0" nodeType="withEffect">
                                      <p:stCondLst>
                                        <p:cond delay="400"/>
                                      </p:stCondLst>
                                      <p:childTnLst>
                                        <p:set>
                                          <p:cBhvr>
                                            <p:cTn id="28" dur="1" fill="hold">
                                              <p:stCondLst>
                                                <p:cond delay="0"/>
                                              </p:stCondLst>
                                            </p:cTn>
                                            <p:tgtEl>
                                              <p:spTgt spid="120"/>
                                            </p:tgtEl>
                                            <p:attrNameLst>
                                              <p:attrName>style.visibility</p:attrName>
                                            </p:attrNameLst>
                                          </p:cBhvr>
                                          <p:to>
                                            <p:strVal val="visible"/>
                                          </p:to>
                                        </p:set>
                                        <p:animEffect transition="in" filter="wipe(left)">
                                          <p:cBhvr>
                                            <p:cTn id="29" dur="1400"/>
                                            <p:tgtEl>
                                              <p:spTgt spid="120"/>
                                            </p:tgtEl>
                                          </p:cBhvr>
                                        </p:animEffect>
                                      </p:childTnLst>
                                    </p:cTn>
                                  </p:par>
                                </p:childTnLst>
                              </p:cTn>
                            </p:par>
                            <p:par>
                              <p:cTn id="30" fill="hold">
                                <p:stCondLst>
                                  <p:cond delay="2000"/>
                                </p:stCondLst>
                                <p:childTnLst>
                                  <p:par>
                                    <p:cTn id="31" presetID="2" presetClass="entr" presetSubtype="4" decel="10000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 calcmode="lin" valueType="num">
                                          <p:cBhvr additive="base">
                                            <p:cTn id="33" dur="1000" fill="hold"/>
                                            <p:tgtEl>
                                              <p:spTgt spid="146"/>
                                            </p:tgtEl>
                                            <p:attrNameLst>
                                              <p:attrName>ppt_x</p:attrName>
                                            </p:attrNameLst>
                                          </p:cBhvr>
                                          <p:tavLst>
                                            <p:tav tm="0">
                                              <p:val>
                                                <p:strVal val="#ppt_x"/>
                                              </p:val>
                                            </p:tav>
                                            <p:tav tm="100000">
                                              <p:val>
                                                <p:strVal val="#ppt_x"/>
                                              </p:val>
                                            </p:tav>
                                          </p:tavLst>
                                        </p:anim>
                                        <p:anim calcmode="lin" valueType="num">
                                          <p:cBhvr additive="base">
                                            <p:cTn id="34" dur="1000" fill="hold"/>
                                            <p:tgtEl>
                                              <p:spTgt spid="146"/>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750"/>
                                            <p:tgtEl>
                                              <p:spTgt spid="144"/>
                                            </p:tgtEl>
                                          </p:cBhvr>
                                        </p:animEffect>
                                      </p:childTnLst>
                                    </p:cTn>
                                  </p:par>
                                  <p:par>
                                    <p:cTn id="41" presetID="35" presetClass="path" presetSubtype="0" decel="100000" fill="hold" grpId="1" nodeType="withEffect">
                                      <p:stCondLst>
                                        <p:cond delay="1000"/>
                                      </p:stCondLst>
                                      <p:childTnLst>
                                        <p:animMotion origin="layout" path="M -1.04167E-6 1.11111E-6 L 0.06003 1.11111E-6 " pathEditMode="relative" rAng="0" ptsTypes="AA">
                                          <p:cBhvr>
                                            <p:cTn id="42" dur="1250" spd="-100000" fill="hold"/>
                                            <p:tgtEl>
                                              <p:spTgt spid="144"/>
                                            </p:tgtEl>
                                            <p:attrNameLst>
                                              <p:attrName>ppt_x</p:attrName>
                                              <p:attrName>ppt_y</p:attrName>
                                            </p:attrNameLst>
                                          </p:cBhvr>
                                          <p:rCtr x="2995" y="0"/>
                                        </p:animMotion>
                                      </p:childTnLst>
                                    </p:cTn>
                                  </p:par>
                                  <p:par>
                                    <p:cTn id="43" presetID="2" presetClass="entr" presetSubtype="4" decel="100000" fill="hold" nodeType="withEffect">
                                      <p:stCondLst>
                                        <p:cond delay="250"/>
                                      </p:stCondLst>
                                      <p:childTnLst>
                                        <p:set>
                                          <p:cBhvr>
                                            <p:cTn id="44" dur="1" fill="hold">
                                              <p:stCondLst>
                                                <p:cond delay="0"/>
                                              </p:stCondLst>
                                            </p:cTn>
                                            <p:tgtEl>
                                              <p:spTgt spid="149"/>
                                            </p:tgtEl>
                                            <p:attrNameLst>
                                              <p:attrName>style.visibility</p:attrName>
                                            </p:attrNameLst>
                                          </p:cBhvr>
                                          <p:to>
                                            <p:strVal val="visible"/>
                                          </p:to>
                                        </p:set>
                                        <p:anim calcmode="lin" valueType="num">
                                          <p:cBhvr additive="base">
                                            <p:cTn id="45" dur="1000" fill="hold"/>
                                            <p:tgtEl>
                                              <p:spTgt spid="149"/>
                                            </p:tgtEl>
                                            <p:attrNameLst>
                                              <p:attrName>ppt_x</p:attrName>
                                            </p:attrNameLst>
                                          </p:cBhvr>
                                          <p:tavLst>
                                            <p:tav tm="0">
                                              <p:val>
                                                <p:strVal val="#ppt_x"/>
                                              </p:val>
                                            </p:tav>
                                            <p:tav tm="100000">
                                              <p:val>
                                                <p:strVal val="#ppt_x"/>
                                              </p:val>
                                            </p:tav>
                                          </p:tavLst>
                                        </p:anim>
                                        <p:anim calcmode="lin" valueType="num">
                                          <p:cBhvr additive="base">
                                            <p:cTn id="46" dur="1000" fill="hold"/>
                                            <p:tgtEl>
                                              <p:spTgt spid="14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125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750"/>
                                            <p:tgtEl>
                                              <p:spTgt spid="142"/>
                                            </p:tgtEl>
                                          </p:cBhvr>
                                        </p:animEffect>
                                      </p:childTnLst>
                                    </p:cTn>
                                  </p:par>
                                  <p:par>
                                    <p:cTn id="53" presetID="35" presetClass="path" presetSubtype="0" decel="100000" fill="hold" grpId="1" nodeType="withEffect">
                                      <p:stCondLst>
                                        <p:cond delay="1250"/>
                                      </p:stCondLst>
                                      <p:childTnLst>
                                        <p:animMotion origin="layout" path="M 2.91667E-6 -7.40741E-7 L 0.06002 -7.40741E-7 " pathEditMode="relative" rAng="0" ptsTypes="AA">
                                          <p:cBhvr>
                                            <p:cTn id="54" dur="1250" spd="-100000" fill="hold"/>
                                            <p:tgtEl>
                                              <p:spTgt spid="142"/>
                                            </p:tgtEl>
                                            <p:attrNameLst>
                                              <p:attrName>ppt_x</p:attrName>
                                              <p:attrName>ppt_y</p:attrName>
                                            </p:attrNameLst>
                                          </p:cBhvr>
                                          <p:rCtr x="2995" y="0"/>
                                        </p:animMotion>
                                      </p:childTnLst>
                                    </p:cTn>
                                  </p:par>
                                  <p:par>
                                    <p:cTn id="55" presetID="2" presetClass="entr" presetSubtype="4" decel="100000" fill="hold" nodeType="withEffect">
                                      <p:stCondLst>
                                        <p:cond delay="500"/>
                                      </p:stCondLst>
                                      <p:childTnLst>
                                        <p:set>
                                          <p:cBhvr>
                                            <p:cTn id="56" dur="1" fill="hold">
                                              <p:stCondLst>
                                                <p:cond delay="0"/>
                                              </p:stCondLst>
                                            </p:cTn>
                                            <p:tgtEl>
                                              <p:spTgt spid="152"/>
                                            </p:tgtEl>
                                            <p:attrNameLst>
                                              <p:attrName>style.visibility</p:attrName>
                                            </p:attrNameLst>
                                          </p:cBhvr>
                                          <p:to>
                                            <p:strVal val="visible"/>
                                          </p:to>
                                        </p:set>
                                        <p:anim calcmode="lin" valueType="num">
                                          <p:cBhvr additive="base">
                                            <p:cTn id="57" dur="1000" fill="hold"/>
                                            <p:tgtEl>
                                              <p:spTgt spid="152"/>
                                            </p:tgtEl>
                                            <p:attrNameLst>
                                              <p:attrName>ppt_x</p:attrName>
                                            </p:attrNameLst>
                                          </p:cBhvr>
                                          <p:tavLst>
                                            <p:tav tm="0">
                                              <p:val>
                                                <p:strVal val="#ppt_x"/>
                                              </p:val>
                                            </p:tav>
                                            <p:tav tm="100000">
                                              <p:val>
                                                <p:strVal val="#ppt_x"/>
                                              </p:val>
                                            </p:tav>
                                          </p:tavLst>
                                        </p:anim>
                                        <p:anim calcmode="lin" valueType="num">
                                          <p:cBhvr additive="base">
                                            <p:cTn id="58" dur="1000" fill="hold"/>
                                            <p:tgtEl>
                                              <p:spTgt spid="152"/>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150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750"/>
                                            <p:tgtEl>
                                              <p:spTgt spid="141"/>
                                            </p:tgtEl>
                                          </p:cBhvr>
                                        </p:animEffect>
                                      </p:childTnLst>
                                    </p:cTn>
                                  </p:par>
                                  <p:par>
                                    <p:cTn id="65" presetID="35" presetClass="path" presetSubtype="0" decel="100000" fill="hold" grpId="1" nodeType="withEffect">
                                      <p:stCondLst>
                                        <p:cond delay="1500"/>
                                      </p:stCondLst>
                                      <p:childTnLst>
                                        <p:animMotion origin="layout" path="M -3.125E-6 2.59259E-6 L 0.06003 2.59259E-6 " pathEditMode="relative" rAng="0" ptsTypes="AA">
                                          <p:cBhvr>
                                            <p:cTn id="66" dur="1250" spd="-100000" fill="hold"/>
                                            <p:tgtEl>
                                              <p:spTgt spid="141"/>
                                            </p:tgtEl>
                                            <p:attrNameLst>
                                              <p:attrName>ppt_x</p:attrName>
                                              <p:attrName>ppt_y</p:attrName>
                                            </p:attrNameLst>
                                          </p:cBhvr>
                                          <p:rCtr x="2995" y="0"/>
                                        </p:animMotion>
                                      </p:childTnLst>
                                    </p:cTn>
                                  </p:par>
                                  <p:par>
                                    <p:cTn id="67" presetID="2" presetClass="entr" presetSubtype="4" decel="100000" fill="hold" nodeType="withEffect">
                                      <p:stCondLst>
                                        <p:cond delay="750"/>
                                      </p:stCondLst>
                                      <p:childTnLst>
                                        <p:set>
                                          <p:cBhvr>
                                            <p:cTn id="68" dur="1" fill="hold">
                                              <p:stCondLst>
                                                <p:cond delay="0"/>
                                              </p:stCondLst>
                                            </p:cTn>
                                            <p:tgtEl>
                                              <p:spTgt spid="155"/>
                                            </p:tgtEl>
                                            <p:attrNameLst>
                                              <p:attrName>style.visibility</p:attrName>
                                            </p:attrNameLst>
                                          </p:cBhvr>
                                          <p:to>
                                            <p:strVal val="visible"/>
                                          </p:to>
                                        </p:set>
                                        <p:anim calcmode="lin" valueType="num">
                                          <p:cBhvr additive="base">
                                            <p:cTn id="69" dur="1000" fill="hold"/>
                                            <p:tgtEl>
                                              <p:spTgt spid="155"/>
                                            </p:tgtEl>
                                            <p:attrNameLst>
                                              <p:attrName>ppt_x</p:attrName>
                                            </p:attrNameLst>
                                          </p:cBhvr>
                                          <p:tavLst>
                                            <p:tav tm="0">
                                              <p:val>
                                                <p:strVal val="#ppt_x"/>
                                              </p:val>
                                            </p:tav>
                                            <p:tav tm="100000">
                                              <p:val>
                                                <p:strVal val="#ppt_x"/>
                                              </p:val>
                                            </p:tav>
                                          </p:tavLst>
                                        </p:anim>
                                        <p:anim calcmode="lin" valueType="num">
                                          <p:cBhvr additive="base">
                                            <p:cTn id="70" dur="1000" fill="hold"/>
                                            <p:tgtEl>
                                              <p:spTgt spid="155"/>
                                            </p:tgtEl>
                                            <p:attrNameLst>
                                              <p:attrName>ppt_y</p:attrName>
                                            </p:attrNameLst>
                                          </p:cBhvr>
                                          <p:tavLst>
                                            <p:tav tm="0">
                                              <p:val>
                                                <p:strVal val="1+#ppt_h/2"/>
                                              </p:val>
                                            </p:tav>
                                            <p:tav tm="100000">
                                              <p:val>
                                                <p:strVal val="#ppt_y"/>
                                              </p:val>
                                            </p:tav>
                                          </p:tavLst>
                                        </p:anim>
                                      </p:childTnLst>
                                    </p:cTn>
                                  </p:par>
                                  <p:par>
                                    <p:cTn id="71" presetID="10" presetClass="entr" presetSubtype="0" fill="hold" grpId="0" nodeType="withEffect">
                                      <p:stCondLst>
                                        <p:cond delay="175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grpId="0" nodeType="withEffect">
                                      <p:stCondLst>
                                        <p:cond delay="1750"/>
                                      </p:stCondLst>
                                      <p:childTnLst>
                                        <p:set>
                                          <p:cBhvr>
                                            <p:cTn id="75" dur="1" fill="hold">
                                              <p:stCondLst>
                                                <p:cond delay="0"/>
                                              </p:stCondLst>
                                            </p:cTn>
                                            <p:tgtEl>
                                              <p:spTgt spid="145"/>
                                            </p:tgtEl>
                                            <p:attrNameLst>
                                              <p:attrName>style.visibility</p:attrName>
                                            </p:attrNameLst>
                                          </p:cBhvr>
                                          <p:to>
                                            <p:strVal val="visible"/>
                                          </p:to>
                                        </p:set>
                                        <p:animEffect transition="in" filter="fade">
                                          <p:cBhvr>
                                            <p:cTn id="76" dur="750"/>
                                            <p:tgtEl>
                                              <p:spTgt spid="145"/>
                                            </p:tgtEl>
                                          </p:cBhvr>
                                        </p:animEffect>
                                      </p:childTnLst>
                                    </p:cTn>
                                  </p:par>
                                  <p:par>
                                    <p:cTn id="77" presetID="35" presetClass="path" presetSubtype="0" decel="100000" fill="hold" grpId="1" nodeType="withEffect">
                                      <p:stCondLst>
                                        <p:cond delay="1750"/>
                                      </p:stCondLst>
                                      <p:childTnLst>
                                        <p:animMotion origin="layout" path="M -8.33333E-7 -1.11111E-6 L 0.06003 -1.11111E-6 " pathEditMode="relative" rAng="0" ptsTypes="AA">
                                          <p:cBhvr>
                                            <p:cTn id="78" dur="1250" spd="-100000" fill="hold"/>
                                            <p:tgtEl>
                                              <p:spTgt spid="145"/>
                                            </p:tgtEl>
                                            <p:attrNameLst>
                                              <p:attrName>ppt_x</p:attrName>
                                              <p:attrName>ppt_y</p:attrName>
                                            </p:attrNameLst>
                                          </p:cBhvr>
                                          <p:rCtr x="2995" y="0"/>
                                        </p:animMotion>
                                      </p:childTnLst>
                                    </p:cTn>
                                  </p:par>
                                  <p:par>
                                    <p:cTn id="79" presetID="2" presetClass="entr" presetSubtype="4" decel="100000" fill="hold" nodeType="withEffect">
                                      <p:stCondLst>
                                        <p:cond delay="1000"/>
                                      </p:stCondLst>
                                      <p:childTnLst>
                                        <p:set>
                                          <p:cBhvr>
                                            <p:cTn id="80" dur="1" fill="hold">
                                              <p:stCondLst>
                                                <p:cond delay="0"/>
                                              </p:stCondLst>
                                            </p:cTn>
                                            <p:tgtEl>
                                              <p:spTgt spid="158"/>
                                            </p:tgtEl>
                                            <p:attrNameLst>
                                              <p:attrName>style.visibility</p:attrName>
                                            </p:attrNameLst>
                                          </p:cBhvr>
                                          <p:to>
                                            <p:strVal val="visible"/>
                                          </p:to>
                                        </p:set>
                                        <p:anim calcmode="lin" valueType="num">
                                          <p:cBhvr additive="base">
                                            <p:cTn id="81" dur="1000" fill="hold"/>
                                            <p:tgtEl>
                                              <p:spTgt spid="158"/>
                                            </p:tgtEl>
                                            <p:attrNameLst>
                                              <p:attrName>ppt_x</p:attrName>
                                            </p:attrNameLst>
                                          </p:cBhvr>
                                          <p:tavLst>
                                            <p:tav tm="0">
                                              <p:val>
                                                <p:strVal val="#ppt_x"/>
                                              </p:val>
                                            </p:tav>
                                            <p:tav tm="100000">
                                              <p:val>
                                                <p:strVal val="#ppt_x"/>
                                              </p:val>
                                            </p:tav>
                                          </p:tavLst>
                                        </p:anim>
                                        <p:anim calcmode="lin" valueType="num">
                                          <p:cBhvr additive="base">
                                            <p:cTn id="82" dur="1000" fill="hold"/>
                                            <p:tgtEl>
                                              <p:spTgt spid="158"/>
                                            </p:tgtEl>
                                            <p:attrNameLst>
                                              <p:attrName>ppt_y</p:attrName>
                                            </p:attrNameLst>
                                          </p:cBhvr>
                                          <p:tavLst>
                                            <p:tav tm="0">
                                              <p:val>
                                                <p:strVal val="1+#ppt_h/2"/>
                                              </p:val>
                                            </p:tav>
                                            <p:tav tm="100000">
                                              <p:val>
                                                <p:strVal val="#ppt_y"/>
                                              </p:val>
                                            </p:tav>
                                          </p:tavLst>
                                        </p:anim>
                                      </p:childTnLst>
                                    </p:cTn>
                                  </p:par>
                                  <p:par>
                                    <p:cTn id="83" presetID="10" presetClass="entr" presetSubtype="0" fill="hold" grpId="0" nodeType="withEffect">
                                      <p:stCondLst>
                                        <p:cond delay="200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grpId="0" nodeType="withEffect">
                                      <p:stCondLst>
                                        <p:cond delay="200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750"/>
                                            <p:tgtEl>
                                              <p:spTgt spid="143"/>
                                            </p:tgtEl>
                                          </p:cBhvr>
                                        </p:animEffect>
                                      </p:childTnLst>
                                    </p:cTn>
                                  </p:par>
                                  <p:par>
                                    <p:cTn id="89" presetID="35" presetClass="path" presetSubtype="0" decel="100000" fill="hold" grpId="1" nodeType="withEffect">
                                      <p:stCondLst>
                                        <p:cond delay="2000"/>
                                      </p:stCondLst>
                                      <p:childTnLst>
                                        <p:animMotion origin="layout" path="M 3.75E-6 -3.7037E-6 L -0.05795 -3.7037E-6 " pathEditMode="relative" rAng="0" ptsTypes="AA">
                                          <p:cBhvr>
                                            <p:cTn id="90"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8" grpId="0"/>
          <p:bldP spid="37" grpId="0" animBg="1"/>
          <p:bldP spid="39" grpId="0" animBg="1"/>
          <p:bldP spid="41" grpId="0" animBg="1"/>
          <p:bldP spid="43" grpId="0" animBg="1"/>
          <p:bldP spid="45" grpId="0" animBg="1"/>
          <p:bldP spid="141" grpId="0" bldLvl="0" animBg="1"/>
          <p:bldP spid="141" grpId="1" bldLvl="0" animBg="1"/>
          <p:bldP spid="142" grpId="0" bldLvl="0" animBg="1"/>
          <p:bldP spid="142" grpId="1" bldLvl="0" animBg="1"/>
          <p:bldP spid="143" grpId="0" bldLvl="0" animBg="1"/>
          <p:bldP spid="143" grpId="1" bldLvl="0" animBg="1"/>
          <p:bldP spid="144" grpId="0" bldLvl="0" animBg="1"/>
          <p:bldP spid="144" grpId="1" bldLvl="0" animBg="1"/>
          <p:bldP spid="145" grpId="0" bldLvl="0" animBg="1"/>
          <p:bldP spid="145" grpId="1" bldLvl="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500" fill="hold"/>
                                            <p:tgtEl>
                                              <p:spTgt spid="124"/>
                                            </p:tgtEl>
                                            <p:attrNameLst>
                                              <p:attrName>ppt_x</p:attrName>
                                            </p:attrNameLst>
                                          </p:cBhvr>
                                          <p:tavLst>
                                            <p:tav tm="0">
                                              <p:val>
                                                <p:strVal val="0-#ppt_w/2"/>
                                              </p:val>
                                            </p:tav>
                                            <p:tav tm="100000">
                                              <p:val>
                                                <p:strVal val="#ppt_x"/>
                                              </p:val>
                                            </p:tav>
                                          </p:tavLst>
                                        </p:anim>
                                        <p:anim calcmode="lin" valueType="num">
                                          <p:cBhvr additive="base">
                                            <p:cTn id="8" dur="1500" fill="hold"/>
                                            <p:tgtEl>
                                              <p:spTgt spid="1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500" fill="hold"/>
                                            <p:tgtEl>
                                              <p:spTgt spid="137"/>
                                            </p:tgtEl>
                                            <p:attrNameLst>
                                              <p:attrName>ppt_x</p:attrName>
                                            </p:attrNameLst>
                                          </p:cBhvr>
                                          <p:tavLst>
                                            <p:tav tm="0">
                                              <p:val>
                                                <p:strVal val="#ppt_x"/>
                                              </p:val>
                                            </p:tav>
                                            <p:tav tm="100000">
                                              <p:val>
                                                <p:strVal val="#ppt_x"/>
                                              </p:val>
                                            </p:tav>
                                          </p:tavLst>
                                        </p:anim>
                                        <p:anim calcmode="lin" valueType="num">
                                          <p:cBhvr additive="base">
                                            <p:cTn id="12" dur="500" fill="hold"/>
                                            <p:tgtEl>
                                              <p:spTgt spid="13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500" fill="hold"/>
                                            <p:tgtEl>
                                              <p:spTgt spid="138"/>
                                            </p:tgtEl>
                                            <p:attrNameLst>
                                              <p:attrName>ppt_x</p:attrName>
                                            </p:attrNameLst>
                                          </p:cBhvr>
                                          <p:tavLst>
                                            <p:tav tm="0">
                                              <p:val>
                                                <p:strVal val="#ppt_x"/>
                                              </p:val>
                                            </p:tav>
                                            <p:tav tm="100000">
                                              <p:val>
                                                <p:strVal val="#ppt_x"/>
                                              </p:val>
                                            </p:tav>
                                          </p:tavLst>
                                        </p:anim>
                                        <p:anim calcmode="lin" valueType="num">
                                          <p:cBhvr additive="base">
                                            <p:cTn id="16" dur="500" fill="hold"/>
                                            <p:tgtEl>
                                              <p:spTgt spid="13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0" presetClass="entr" presetSubtype="0" fill="hold" grpId="3" nodeType="after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500"/>
                                            <p:tgtEl>
                                              <p:spTgt spid="121"/>
                                            </p:tgtEl>
                                          </p:cBhvr>
                                        </p:animEffect>
                                      </p:childTnLst>
                                    </p:cTn>
                                  </p:par>
                                  <p:par>
                                    <p:cTn id="21" presetID="0" presetClass="entr" presetSubtype="0" accel="50000" decel="100000" fill="hold" grpId="0" nodeType="withEffect">
                                      <p:stCondLst>
                                        <p:cond delay="0"/>
                                      </p:stCondLst>
                                      <p:childTnLst>
                                        <p:animMotion origin="layout" path="M -0.90091 0.3743 C -0.85664 0.24167 -0.76289 0.18634 -0.68177 0.24491 C -0.58359 0.31597 -0.54427 0.53217 -0.4431 0.59329 C -0.29531 0.68241 -0.17682 0.42685 -0.08138 0.18657 C -0.05573 0.12199 -0.02852 0.05903 1.11022E-16 -0.00208 " pathEditMode="relative" rAng="0" ptsTypes="AAAAA">
                                          <p:cBhvr>
                                            <p:cTn id="22" dur="2000" fill="hold">
                                              <p:stCondLst>
                                                <p:cond delay="0"/>
                                              </p:stCondLst>
                                            </p:cTn>
                                            <p:tgtEl>
                                              <p:spTgt spid="121"/>
                                            </p:tgtEl>
                                            <p:attrNameLst>
                                              <p:attrName>ppt_x</p:attrName>
                                              <p:attrName>ppt_y</p:attrName>
                                            </p:attrNameLst>
                                          </p:cBhvr>
                                          <p:rCtr x="45039" y="-6968"/>
                                        </p:animMotion>
                                      </p:childTnLst>
                                    </p:cTn>
                                  </p:par>
                                  <p:par>
                                    <p:cTn id="23" presetID="8" presetClass="emph" presetSubtype="0" accel="100000" fill="hold" grpId="1" nodeType="withEffect">
                                      <p:stCondLst>
                                        <p:cond delay="0"/>
                                      </p:stCondLst>
                                      <p:childTnLst>
                                        <p:animRot by="5400000">
                                          <p:cBhvr>
                                            <p:cTn id="24" dur="750" fill="hold"/>
                                            <p:tgtEl>
                                              <p:spTgt spid="121"/>
                                            </p:tgtEl>
                                            <p:attrNameLst>
                                              <p:attrName>r</p:attrName>
                                            </p:attrNameLst>
                                          </p:cBhvr>
                                        </p:animRot>
                                      </p:childTnLst>
                                    </p:cTn>
                                  </p:par>
                                  <p:par>
                                    <p:cTn id="25" presetID="8" presetClass="emph" presetSubtype="0" fill="hold" grpId="2" nodeType="withEffect">
                                      <p:stCondLst>
                                        <p:cond delay="750"/>
                                      </p:stCondLst>
                                      <p:childTnLst>
                                        <p:animRot by="-5400000">
                                          <p:cBhvr>
                                            <p:cTn id="26" dur="500" fill="hold"/>
                                            <p:tgtEl>
                                              <p:spTgt spid="121"/>
                                            </p:tgtEl>
                                            <p:attrNameLst>
                                              <p:attrName>r</p:attrName>
                                            </p:attrNameLst>
                                          </p:cBhvr>
                                        </p:animRot>
                                      </p:childTnLst>
                                    </p:cTn>
                                  </p:par>
                                  <p:par>
                                    <p:cTn id="27" presetID="22" presetClass="entr" presetSubtype="8" fill="hold" grpId="0" nodeType="withEffect">
                                      <p:stCondLst>
                                        <p:cond delay="400"/>
                                      </p:stCondLst>
                                      <p:childTnLst>
                                        <p:set>
                                          <p:cBhvr>
                                            <p:cTn id="28" dur="1" fill="hold">
                                              <p:stCondLst>
                                                <p:cond delay="0"/>
                                              </p:stCondLst>
                                            </p:cTn>
                                            <p:tgtEl>
                                              <p:spTgt spid="120"/>
                                            </p:tgtEl>
                                            <p:attrNameLst>
                                              <p:attrName>style.visibility</p:attrName>
                                            </p:attrNameLst>
                                          </p:cBhvr>
                                          <p:to>
                                            <p:strVal val="visible"/>
                                          </p:to>
                                        </p:set>
                                        <p:animEffect transition="in" filter="wipe(left)">
                                          <p:cBhvr>
                                            <p:cTn id="29" dur="1400"/>
                                            <p:tgtEl>
                                              <p:spTgt spid="120"/>
                                            </p:tgtEl>
                                          </p:cBhvr>
                                        </p:animEffect>
                                      </p:childTnLst>
                                    </p:cTn>
                                  </p:par>
                                </p:childTnLst>
                              </p:cTn>
                            </p:par>
                            <p:par>
                              <p:cTn id="30" fill="hold">
                                <p:stCondLst>
                                  <p:cond delay="2000"/>
                                </p:stCondLst>
                                <p:childTnLst>
                                  <p:par>
                                    <p:cTn id="31" presetID="2" presetClass="entr" presetSubtype="4" decel="10000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 calcmode="lin" valueType="num">
                                          <p:cBhvr additive="base">
                                            <p:cTn id="33" dur="1000" fill="hold"/>
                                            <p:tgtEl>
                                              <p:spTgt spid="146"/>
                                            </p:tgtEl>
                                            <p:attrNameLst>
                                              <p:attrName>ppt_x</p:attrName>
                                            </p:attrNameLst>
                                          </p:cBhvr>
                                          <p:tavLst>
                                            <p:tav tm="0">
                                              <p:val>
                                                <p:strVal val="#ppt_x"/>
                                              </p:val>
                                            </p:tav>
                                            <p:tav tm="100000">
                                              <p:val>
                                                <p:strVal val="#ppt_x"/>
                                              </p:val>
                                            </p:tav>
                                          </p:tavLst>
                                        </p:anim>
                                        <p:anim calcmode="lin" valueType="num">
                                          <p:cBhvr additive="base">
                                            <p:cTn id="34" dur="1000" fill="hold"/>
                                            <p:tgtEl>
                                              <p:spTgt spid="146"/>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4"/>
                                            </p:tgtEl>
                                            <p:attrNameLst>
                                              <p:attrName>style.visibility</p:attrName>
                                            </p:attrNameLst>
                                          </p:cBhvr>
                                          <p:to>
                                            <p:strVal val="visible"/>
                                          </p:to>
                                        </p:set>
                                        <p:animEffect transition="in" filter="fade">
                                          <p:cBhvr>
                                            <p:cTn id="40" dur="750"/>
                                            <p:tgtEl>
                                              <p:spTgt spid="144"/>
                                            </p:tgtEl>
                                          </p:cBhvr>
                                        </p:animEffect>
                                      </p:childTnLst>
                                    </p:cTn>
                                  </p:par>
                                  <p:par>
                                    <p:cTn id="41" presetID="35" presetClass="path" presetSubtype="0" decel="100000" fill="hold" grpId="1" nodeType="withEffect">
                                      <p:stCondLst>
                                        <p:cond delay="1000"/>
                                      </p:stCondLst>
                                      <p:childTnLst>
                                        <p:animMotion origin="layout" path="M -1.04167E-6 1.11111E-6 L 0.06003 1.11111E-6 " pathEditMode="relative" rAng="0" ptsTypes="AA">
                                          <p:cBhvr>
                                            <p:cTn id="42" dur="1250" spd="-100000" fill="hold"/>
                                            <p:tgtEl>
                                              <p:spTgt spid="144"/>
                                            </p:tgtEl>
                                            <p:attrNameLst>
                                              <p:attrName>ppt_x</p:attrName>
                                              <p:attrName>ppt_y</p:attrName>
                                            </p:attrNameLst>
                                          </p:cBhvr>
                                          <p:rCtr x="2995" y="0"/>
                                        </p:animMotion>
                                      </p:childTnLst>
                                    </p:cTn>
                                  </p:par>
                                  <p:par>
                                    <p:cTn id="43" presetID="2" presetClass="entr" presetSubtype="4" decel="100000" fill="hold" nodeType="withEffect">
                                      <p:stCondLst>
                                        <p:cond delay="250"/>
                                      </p:stCondLst>
                                      <p:childTnLst>
                                        <p:set>
                                          <p:cBhvr>
                                            <p:cTn id="44" dur="1" fill="hold">
                                              <p:stCondLst>
                                                <p:cond delay="0"/>
                                              </p:stCondLst>
                                            </p:cTn>
                                            <p:tgtEl>
                                              <p:spTgt spid="149"/>
                                            </p:tgtEl>
                                            <p:attrNameLst>
                                              <p:attrName>style.visibility</p:attrName>
                                            </p:attrNameLst>
                                          </p:cBhvr>
                                          <p:to>
                                            <p:strVal val="visible"/>
                                          </p:to>
                                        </p:set>
                                        <p:anim calcmode="lin" valueType="num">
                                          <p:cBhvr additive="base">
                                            <p:cTn id="45" dur="1000" fill="hold"/>
                                            <p:tgtEl>
                                              <p:spTgt spid="149"/>
                                            </p:tgtEl>
                                            <p:attrNameLst>
                                              <p:attrName>ppt_x</p:attrName>
                                            </p:attrNameLst>
                                          </p:cBhvr>
                                          <p:tavLst>
                                            <p:tav tm="0">
                                              <p:val>
                                                <p:strVal val="#ppt_x"/>
                                              </p:val>
                                            </p:tav>
                                            <p:tav tm="100000">
                                              <p:val>
                                                <p:strVal val="#ppt_x"/>
                                              </p:val>
                                            </p:tav>
                                          </p:tavLst>
                                        </p:anim>
                                        <p:anim calcmode="lin" valueType="num">
                                          <p:cBhvr additive="base">
                                            <p:cTn id="46" dur="1000" fill="hold"/>
                                            <p:tgtEl>
                                              <p:spTgt spid="14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125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750"/>
                                            <p:tgtEl>
                                              <p:spTgt spid="142"/>
                                            </p:tgtEl>
                                          </p:cBhvr>
                                        </p:animEffect>
                                      </p:childTnLst>
                                    </p:cTn>
                                  </p:par>
                                  <p:par>
                                    <p:cTn id="53" presetID="35" presetClass="path" presetSubtype="0" decel="100000" fill="hold" grpId="1" nodeType="withEffect">
                                      <p:stCondLst>
                                        <p:cond delay="1250"/>
                                      </p:stCondLst>
                                      <p:childTnLst>
                                        <p:animMotion origin="layout" path="M 2.91667E-6 -7.40741E-7 L 0.06002 -7.40741E-7 " pathEditMode="relative" rAng="0" ptsTypes="AA">
                                          <p:cBhvr>
                                            <p:cTn id="54" dur="1250" spd="-100000" fill="hold"/>
                                            <p:tgtEl>
                                              <p:spTgt spid="142"/>
                                            </p:tgtEl>
                                            <p:attrNameLst>
                                              <p:attrName>ppt_x</p:attrName>
                                              <p:attrName>ppt_y</p:attrName>
                                            </p:attrNameLst>
                                          </p:cBhvr>
                                          <p:rCtr x="2995" y="0"/>
                                        </p:animMotion>
                                      </p:childTnLst>
                                    </p:cTn>
                                  </p:par>
                                  <p:par>
                                    <p:cTn id="55" presetID="2" presetClass="entr" presetSubtype="4" decel="100000" fill="hold" nodeType="withEffect">
                                      <p:stCondLst>
                                        <p:cond delay="500"/>
                                      </p:stCondLst>
                                      <p:childTnLst>
                                        <p:set>
                                          <p:cBhvr>
                                            <p:cTn id="56" dur="1" fill="hold">
                                              <p:stCondLst>
                                                <p:cond delay="0"/>
                                              </p:stCondLst>
                                            </p:cTn>
                                            <p:tgtEl>
                                              <p:spTgt spid="152"/>
                                            </p:tgtEl>
                                            <p:attrNameLst>
                                              <p:attrName>style.visibility</p:attrName>
                                            </p:attrNameLst>
                                          </p:cBhvr>
                                          <p:to>
                                            <p:strVal val="visible"/>
                                          </p:to>
                                        </p:set>
                                        <p:anim calcmode="lin" valueType="num">
                                          <p:cBhvr additive="base">
                                            <p:cTn id="57" dur="1000" fill="hold"/>
                                            <p:tgtEl>
                                              <p:spTgt spid="152"/>
                                            </p:tgtEl>
                                            <p:attrNameLst>
                                              <p:attrName>ppt_x</p:attrName>
                                            </p:attrNameLst>
                                          </p:cBhvr>
                                          <p:tavLst>
                                            <p:tav tm="0">
                                              <p:val>
                                                <p:strVal val="#ppt_x"/>
                                              </p:val>
                                            </p:tav>
                                            <p:tav tm="100000">
                                              <p:val>
                                                <p:strVal val="#ppt_x"/>
                                              </p:val>
                                            </p:tav>
                                          </p:tavLst>
                                        </p:anim>
                                        <p:anim calcmode="lin" valueType="num">
                                          <p:cBhvr additive="base">
                                            <p:cTn id="58" dur="1000" fill="hold"/>
                                            <p:tgtEl>
                                              <p:spTgt spid="152"/>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150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750"/>
                                            <p:tgtEl>
                                              <p:spTgt spid="141"/>
                                            </p:tgtEl>
                                          </p:cBhvr>
                                        </p:animEffect>
                                      </p:childTnLst>
                                    </p:cTn>
                                  </p:par>
                                  <p:par>
                                    <p:cTn id="65" presetID="35" presetClass="path" presetSubtype="0" decel="100000" fill="hold" grpId="1" nodeType="withEffect">
                                      <p:stCondLst>
                                        <p:cond delay="1500"/>
                                      </p:stCondLst>
                                      <p:childTnLst>
                                        <p:animMotion origin="layout" path="M -3.125E-6 2.59259E-6 L 0.06003 2.59259E-6 " pathEditMode="relative" rAng="0" ptsTypes="AA">
                                          <p:cBhvr>
                                            <p:cTn id="66" dur="1250" spd="-100000" fill="hold"/>
                                            <p:tgtEl>
                                              <p:spTgt spid="141"/>
                                            </p:tgtEl>
                                            <p:attrNameLst>
                                              <p:attrName>ppt_x</p:attrName>
                                              <p:attrName>ppt_y</p:attrName>
                                            </p:attrNameLst>
                                          </p:cBhvr>
                                          <p:rCtr x="2995" y="0"/>
                                        </p:animMotion>
                                      </p:childTnLst>
                                    </p:cTn>
                                  </p:par>
                                  <p:par>
                                    <p:cTn id="67" presetID="2" presetClass="entr" presetSubtype="4" decel="100000" fill="hold" nodeType="withEffect">
                                      <p:stCondLst>
                                        <p:cond delay="750"/>
                                      </p:stCondLst>
                                      <p:childTnLst>
                                        <p:set>
                                          <p:cBhvr>
                                            <p:cTn id="68" dur="1" fill="hold">
                                              <p:stCondLst>
                                                <p:cond delay="0"/>
                                              </p:stCondLst>
                                            </p:cTn>
                                            <p:tgtEl>
                                              <p:spTgt spid="155"/>
                                            </p:tgtEl>
                                            <p:attrNameLst>
                                              <p:attrName>style.visibility</p:attrName>
                                            </p:attrNameLst>
                                          </p:cBhvr>
                                          <p:to>
                                            <p:strVal val="visible"/>
                                          </p:to>
                                        </p:set>
                                        <p:anim calcmode="lin" valueType="num">
                                          <p:cBhvr additive="base">
                                            <p:cTn id="69" dur="1000" fill="hold"/>
                                            <p:tgtEl>
                                              <p:spTgt spid="155"/>
                                            </p:tgtEl>
                                            <p:attrNameLst>
                                              <p:attrName>ppt_x</p:attrName>
                                            </p:attrNameLst>
                                          </p:cBhvr>
                                          <p:tavLst>
                                            <p:tav tm="0">
                                              <p:val>
                                                <p:strVal val="#ppt_x"/>
                                              </p:val>
                                            </p:tav>
                                            <p:tav tm="100000">
                                              <p:val>
                                                <p:strVal val="#ppt_x"/>
                                              </p:val>
                                            </p:tav>
                                          </p:tavLst>
                                        </p:anim>
                                        <p:anim calcmode="lin" valueType="num">
                                          <p:cBhvr additive="base">
                                            <p:cTn id="70" dur="1000" fill="hold"/>
                                            <p:tgtEl>
                                              <p:spTgt spid="155"/>
                                            </p:tgtEl>
                                            <p:attrNameLst>
                                              <p:attrName>ppt_y</p:attrName>
                                            </p:attrNameLst>
                                          </p:cBhvr>
                                          <p:tavLst>
                                            <p:tav tm="0">
                                              <p:val>
                                                <p:strVal val="1+#ppt_h/2"/>
                                              </p:val>
                                            </p:tav>
                                            <p:tav tm="100000">
                                              <p:val>
                                                <p:strVal val="#ppt_y"/>
                                              </p:val>
                                            </p:tav>
                                          </p:tavLst>
                                        </p:anim>
                                      </p:childTnLst>
                                    </p:cTn>
                                  </p:par>
                                  <p:par>
                                    <p:cTn id="71" presetID="10" presetClass="entr" presetSubtype="0" fill="hold" grpId="0" nodeType="withEffect">
                                      <p:stCondLst>
                                        <p:cond delay="175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grpId="0" nodeType="withEffect">
                                      <p:stCondLst>
                                        <p:cond delay="1750"/>
                                      </p:stCondLst>
                                      <p:childTnLst>
                                        <p:set>
                                          <p:cBhvr>
                                            <p:cTn id="75" dur="1" fill="hold">
                                              <p:stCondLst>
                                                <p:cond delay="0"/>
                                              </p:stCondLst>
                                            </p:cTn>
                                            <p:tgtEl>
                                              <p:spTgt spid="145"/>
                                            </p:tgtEl>
                                            <p:attrNameLst>
                                              <p:attrName>style.visibility</p:attrName>
                                            </p:attrNameLst>
                                          </p:cBhvr>
                                          <p:to>
                                            <p:strVal val="visible"/>
                                          </p:to>
                                        </p:set>
                                        <p:animEffect transition="in" filter="fade">
                                          <p:cBhvr>
                                            <p:cTn id="76" dur="750"/>
                                            <p:tgtEl>
                                              <p:spTgt spid="145"/>
                                            </p:tgtEl>
                                          </p:cBhvr>
                                        </p:animEffect>
                                      </p:childTnLst>
                                    </p:cTn>
                                  </p:par>
                                  <p:par>
                                    <p:cTn id="77" presetID="35" presetClass="path" presetSubtype="0" decel="100000" fill="hold" grpId="1" nodeType="withEffect">
                                      <p:stCondLst>
                                        <p:cond delay="1750"/>
                                      </p:stCondLst>
                                      <p:childTnLst>
                                        <p:animMotion origin="layout" path="M -8.33333E-7 -1.11111E-6 L 0.06003 -1.11111E-6 " pathEditMode="relative" rAng="0" ptsTypes="AA">
                                          <p:cBhvr>
                                            <p:cTn id="78" dur="1250" spd="-100000" fill="hold"/>
                                            <p:tgtEl>
                                              <p:spTgt spid="145"/>
                                            </p:tgtEl>
                                            <p:attrNameLst>
                                              <p:attrName>ppt_x</p:attrName>
                                              <p:attrName>ppt_y</p:attrName>
                                            </p:attrNameLst>
                                          </p:cBhvr>
                                          <p:rCtr x="2995" y="0"/>
                                        </p:animMotion>
                                      </p:childTnLst>
                                    </p:cTn>
                                  </p:par>
                                  <p:par>
                                    <p:cTn id="79" presetID="2" presetClass="entr" presetSubtype="4" decel="100000" fill="hold" nodeType="withEffect">
                                      <p:stCondLst>
                                        <p:cond delay="1000"/>
                                      </p:stCondLst>
                                      <p:childTnLst>
                                        <p:set>
                                          <p:cBhvr>
                                            <p:cTn id="80" dur="1" fill="hold">
                                              <p:stCondLst>
                                                <p:cond delay="0"/>
                                              </p:stCondLst>
                                            </p:cTn>
                                            <p:tgtEl>
                                              <p:spTgt spid="158"/>
                                            </p:tgtEl>
                                            <p:attrNameLst>
                                              <p:attrName>style.visibility</p:attrName>
                                            </p:attrNameLst>
                                          </p:cBhvr>
                                          <p:to>
                                            <p:strVal val="visible"/>
                                          </p:to>
                                        </p:set>
                                        <p:anim calcmode="lin" valueType="num">
                                          <p:cBhvr additive="base">
                                            <p:cTn id="81" dur="1000" fill="hold"/>
                                            <p:tgtEl>
                                              <p:spTgt spid="158"/>
                                            </p:tgtEl>
                                            <p:attrNameLst>
                                              <p:attrName>ppt_x</p:attrName>
                                            </p:attrNameLst>
                                          </p:cBhvr>
                                          <p:tavLst>
                                            <p:tav tm="0">
                                              <p:val>
                                                <p:strVal val="#ppt_x"/>
                                              </p:val>
                                            </p:tav>
                                            <p:tav tm="100000">
                                              <p:val>
                                                <p:strVal val="#ppt_x"/>
                                              </p:val>
                                            </p:tav>
                                          </p:tavLst>
                                        </p:anim>
                                        <p:anim calcmode="lin" valueType="num">
                                          <p:cBhvr additive="base">
                                            <p:cTn id="82" dur="1000" fill="hold"/>
                                            <p:tgtEl>
                                              <p:spTgt spid="158"/>
                                            </p:tgtEl>
                                            <p:attrNameLst>
                                              <p:attrName>ppt_y</p:attrName>
                                            </p:attrNameLst>
                                          </p:cBhvr>
                                          <p:tavLst>
                                            <p:tav tm="0">
                                              <p:val>
                                                <p:strVal val="1+#ppt_h/2"/>
                                              </p:val>
                                            </p:tav>
                                            <p:tav tm="100000">
                                              <p:val>
                                                <p:strVal val="#ppt_y"/>
                                              </p:val>
                                            </p:tav>
                                          </p:tavLst>
                                        </p:anim>
                                      </p:childTnLst>
                                    </p:cTn>
                                  </p:par>
                                  <p:par>
                                    <p:cTn id="83" presetID="10" presetClass="entr" presetSubtype="0" fill="hold" grpId="0" nodeType="withEffect">
                                      <p:stCondLst>
                                        <p:cond delay="200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grpId="0" nodeType="withEffect">
                                      <p:stCondLst>
                                        <p:cond delay="200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750"/>
                                            <p:tgtEl>
                                              <p:spTgt spid="143"/>
                                            </p:tgtEl>
                                          </p:cBhvr>
                                        </p:animEffect>
                                      </p:childTnLst>
                                    </p:cTn>
                                  </p:par>
                                  <p:par>
                                    <p:cTn id="89" presetID="35" presetClass="path" presetSubtype="0" decel="100000" fill="hold" grpId="1" nodeType="withEffect">
                                      <p:stCondLst>
                                        <p:cond delay="2000"/>
                                      </p:stCondLst>
                                      <p:childTnLst>
                                        <p:animMotion origin="layout" path="M 3.75E-6 -3.7037E-6 L -0.05795 -3.7037E-6 " pathEditMode="relative" rAng="0" ptsTypes="AA">
                                          <p:cBhvr>
                                            <p:cTn id="90" dur="1250" spd="-100000" fill="hold"/>
                                            <p:tgtEl>
                                              <p:spTgt spid="143"/>
                                            </p:tgtEl>
                                            <p:attrNameLst>
                                              <p:attrName>ppt_x</p:attrName>
                                              <p:attrName>ppt_y</p:attrName>
                                            </p:attrNameLst>
                                          </p:cBhvr>
                                          <p:rCtr x="-29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1" grpId="1" animBg="1"/>
          <p:bldP spid="121" grpId="2" animBg="1"/>
          <p:bldP spid="121" grpId="3" animBg="1"/>
          <p:bldP spid="124" grpId="0" animBg="1"/>
          <p:bldP spid="137" grpId="0"/>
          <p:bldP spid="138" grpId="0"/>
          <p:bldP spid="37" grpId="0" animBg="1"/>
          <p:bldP spid="39" grpId="0" animBg="1"/>
          <p:bldP spid="41" grpId="0" animBg="1"/>
          <p:bldP spid="43" grpId="0" animBg="1"/>
          <p:bldP spid="45" grpId="0" animBg="1"/>
          <p:bldP spid="141" grpId="0" bldLvl="0" animBg="1"/>
          <p:bldP spid="141" grpId="1" bldLvl="0" animBg="1"/>
          <p:bldP spid="142" grpId="0" bldLvl="0" animBg="1"/>
          <p:bldP spid="142" grpId="1" bldLvl="0" animBg="1"/>
          <p:bldP spid="143" grpId="0" bldLvl="0" animBg="1"/>
          <p:bldP spid="143" grpId="1" bldLvl="0" animBg="1"/>
          <p:bldP spid="144" grpId="0" bldLvl="0" animBg="1"/>
          <p:bldP spid="144" grpId="1" bldLvl="0" animBg="1"/>
          <p:bldP spid="145" grpId="0" bldLvl="0" animBg="1"/>
          <p:bldP spid="145" grpId="1" bldLvl="0" animBg="1"/>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闭包</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78255" y="1387475"/>
            <a:ext cx="5080000" cy="506730"/>
          </a:xfrm>
          <a:prstGeom prst="rect">
            <a:avLst/>
          </a:prstGeom>
          <a:noFill/>
          <a:ln w="9525">
            <a:noFill/>
          </a:ln>
        </p:spPr>
        <p:txBody>
          <a:bodyPr>
            <a:spAutoFit/>
          </a:bodyPr>
          <a:p>
            <a:pPr indent="266700"/>
            <a:r>
              <a:rPr lang="zh-CN" sz="900" b="0">
                <a:ea typeface="微软雅黑" panose="020B0503020204020204" pitchFamily="34" charset="-122"/>
              </a:rPr>
              <a:t>尽管闭包（</a:t>
            </a:r>
            <a:r>
              <a:rPr lang="zh-CN" sz="900" b="0">
                <a:ea typeface="微软雅黑" panose="020B0503020204020204" pitchFamily="34" charset="-122"/>
                <a:cs typeface="等线" panose="02010600030101010101" charset="-122"/>
              </a:rPr>
              <a:t>closure）这种特性在JavaScript中的应用非常广泛</a:t>
            </a:r>
            <a:r>
              <a:rPr lang="zh-CN" sz="900" b="0">
                <a:ea typeface="微软雅黑" panose="020B0503020204020204" pitchFamily="34" charset="-122"/>
              </a:rPr>
              <a:t>，但如果读者没有事先了解过，通常猜不出</a:t>
            </a:r>
            <a:r>
              <a:rPr lang="zh-CN" sz="900" b="0">
                <a:ea typeface="微软雅黑" panose="020B0503020204020204" pitchFamily="34" charset="-122"/>
                <a:cs typeface="等线" panose="02010600030101010101" charset="-122"/>
              </a:rPr>
              <a:t>“闭包”这个词语具体代表了什么。</a:t>
            </a:r>
            <a:r>
              <a:rPr lang="zh-CN" sz="900" b="0">
                <a:ea typeface="微软雅黑" panose="020B0503020204020204" pitchFamily="34" charset="-122"/>
              </a:rPr>
              <a:t>用一句话概括闭包的特性就是：</a:t>
            </a:r>
            <a:r>
              <a:rPr lang="zh-CN" sz="900" b="1">
                <a:ea typeface="微软雅黑" panose="020B0503020204020204" pitchFamily="34" charset="-122"/>
              </a:rPr>
              <a:t>函数可以访问它定义时所在作用域内的变量</a:t>
            </a:r>
            <a:r>
              <a:rPr lang="zh-CN" sz="900" b="0">
                <a:ea typeface="微软雅黑" panose="020B0503020204020204" pitchFamily="34" charset="-122"/>
              </a:rPr>
              <a:t>。</a:t>
            </a:r>
            <a:endParaRPr lang="zh-CN" altLang="en-US"/>
          </a:p>
        </p:txBody>
      </p:sp>
      <p:sp>
        <p:nvSpPr>
          <p:cNvPr id="4" name="文本框 3"/>
          <p:cNvSpPr txBox="1"/>
          <p:nvPr/>
        </p:nvSpPr>
        <p:spPr>
          <a:xfrm>
            <a:off x="1278255" y="2340292"/>
            <a:ext cx="5080000" cy="1337945"/>
          </a:xfrm>
          <a:prstGeom prst="rect">
            <a:avLst/>
          </a:prstGeom>
          <a:noFill/>
          <a:ln w="9525">
            <a:noFill/>
          </a:ln>
        </p:spPr>
        <p:txBody>
          <a:bodyPr>
            <a:spAutoFit/>
          </a:bodyPr>
          <a:p>
            <a:pPr indent="0"/>
            <a:r>
              <a:rPr lang="en-US" sz="900" b="0">
                <a:latin typeface="微软雅黑" panose="020B0503020204020204" pitchFamily="34" charset="-122"/>
                <a:ea typeface="微软雅黑" panose="020B0503020204020204" pitchFamily="34" charset="-122"/>
                <a:cs typeface="等线" panose="02010600030101010101" charset="-122"/>
              </a:rPr>
              <a:t>var a = 3; function add(x){	return x+a;} add(5);// </a:t>
            </a:r>
            <a:r>
              <a:rPr lang="zh-CN" sz="900" b="0">
                <a:ea typeface="微软雅黑" panose="020B0503020204020204" pitchFamily="34" charset="-122"/>
              </a:rPr>
              <a:t>返回</a:t>
            </a:r>
            <a:r>
              <a:rPr lang="en-US" sz="900" b="0">
                <a:latin typeface="微软雅黑" panose="020B0503020204020204" pitchFamily="34" charset="-122"/>
                <a:ea typeface="微软雅黑" panose="020B0503020204020204" pitchFamily="34" charset="-122"/>
                <a:cs typeface="等线" panose="02010600030101010101" charset="-122"/>
              </a:rPr>
              <a:t>8</a:t>
            </a:r>
            <a:endParaRPr lang="zh-CN" altLang="en-US"/>
          </a:p>
        </p:txBody>
      </p:sp>
      <p:sp>
        <p:nvSpPr>
          <p:cNvPr id="5" name="文本框 4"/>
          <p:cNvSpPr txBox="1"/>
          <p:nvPr/>
        </p:nvSpPr>
        <p:spPr>
          <a:xfrm>
            <a:off x="1278255" y="4023360"/>
            <a:ext cx="5080000" cy="368300"/>
          </a:xfrm>
          <a:prstGeom prst="rect">
            <a:avLst/>
          </a:prstGeom>
          <a:noFill/>
          <a:ln w="9525">
            <a:noFill/>
          </a:ln>
        </p:spPr>
        <p:txBody>
          <a:bodyPr>
            <a:spAutoFit/>
          </a:bodyPr>
          <a:p>
            <a:pPr indent="266700"/>
            <a:r>
              <a:rPr lang="zh-CN" sz="900" b="0">
                <a:ea typeface="微软雅黑" panose="020B0503020204020204" pitchFamily="34" charset="-122"/>
              </a:rPr>
              <a:t>如果只看</a:t>
            </a:r>
            <a:r>
              <a:rPr lang="en-US" sz="900" b="0">
                <a:latin typeface="微软雅黑" panose="020B0503020204020204" pitchFamily="34" charset="-122"/>
                <a:ea typeface="微软雅黑" panose="020B0503020204020204" pitchFamily="34" charset="-122"/>
                <a:cs typeface="等线" panose="02010600030101010101" charset="-122"/>
              </a:rPr>
              <a:t>add</a:t>
            </a:r>
            <a:r>
              <a:rPr lang="zh-CN" sz="900" b="0">
                <a:ea typeface="微软雅黑" panose="020B0503020204020204" pitchFamily="34" charset="-122"/>
              </a:rPr>
              <a:t>函数，它没有在内部定义</a:t>
            </a:r>
            <a:r>
              <a:rPr lang="zh-CN" sz="900" b="0">
                <a:ea typeface="微软雅黑" panose="020B0503020204020204" pitchFamily="34" charset="-122"/>
                <a:cs typeface="等线" panose="02010600030101010101" charset="-122"/>
              </a:rPr>
              <a:t>a，也没有传入这样的一个参数，但是可以在内部访问到a的值，</a:t>
            </a:r>
            <a:r>
              <a:rPr lang="zh-CN" sz="900" b="0">
                <a:ea typeface="微软雅黑" panose="020B0503020204020204" pitchFamily="34" charset="-122"/>
              </a:rPr>
              <a:t>即使在其他代码文件中调用</a:t>
            </a:r>
            <a:r>
              <a:rPr lang="zh-CN" sz="900" b="0">
                <a:ea typeface="微软雅黑" panose="020B0503020204020204" pitchFamily="34" charset="-122"/>
                <a:cs typeface="等线" panose="02010600030101010101" charset="-122"/>
              </a:rPr>
              <a:t>add函数，也同样可以获取到a的值。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闭包（二）</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52855" y="1804670"/>
            <a:ext cx="5080000" cy="2999740"/>
          </a:xfrm>
          <a:prstGeom prst="rect">
            <a:avLst/>
          </a:prstGeom>
          <a:noFill/>
          <a:ln w="9525">
            <a:noFill/>
          </a:ln>
        </p:spPr>
        <p:txBody>
          <a:bodyPr>
            <a:spAutoFit/>
          </a:bodyPr>
          <a:p>
            <a:pPr indent="266700"/>
            <a:r>
              <a:rPr lang="zh-CN" altLang="en-US" sz="900" b="0">
                <a:latin typeface="微软雅黑" panose="020B0503020204020204" pitchFamily="34" charset="-122"/>
                <a:cs typeface="微软雅黑" panose="020B0503020204020204" pitchFamily="34" charset="-122"/>
              </a:rPr>
              <a:t>下面是一个更复杂的例子。 </a:t>
            </a:r>
            <a:endParaRPr lang="zh-CN" altLang="en-US" sz="900" b="0">
              <a:latin typeface="微软雅黑" panose="020B0503020204020204" pitchFamily="34" charset="-122"/>
              <a:cs typeface="微软雅黑" panose="020B0503020204020204" pitchFamily="34" charset="-122"/>
            </a:endParaRPr>
          </a:p>
          <a:p>
            <a:pPr indent="266700"/>
            <a:r>
              <a:rPr lang="en-US" altLang="zh-CN" sz="900" b="0">
                <a:latin typeface="微软雅黑" panose="020B0503020204020204" pitchFamily="34" charset="-122"/>
                <a:cs typeface="微软雅黑" panose="020B0503020204020204" pitchFamily="34" charset="-122"/>
              </a:rPr>
              <a:t>var obj ={}var arr = [	{name:"Lear"},	{name:"Lily"}]; for(var i = 0;i&lt;arr.length;i++){	var item = arr[i];  </a:t>
            </a:r>
            <a:r>
              <a:rPr lang="en-US" altLang="zh-CN" sz="900" b="0">
                <a:latin typeface="MS Gothic" panose="020B0609070205080204" charset="-128"/>
                <a:cs typeface="MS Gothic" panose="020B0609070205080204" charset="-128"/>
              </a:rPr>
              <a:t>❶</a:t>
            </a:r>
            <a:r>
              <a:rPr lang="en-US" altLang="zh-CN" sz="900" b="0">
                <a:latin typeface="微软雅黑" panose="020B0503020204020204" pitchFamily="34" charset="-122"/>
                <a:cs typeface="微软雅黑" panose="020B0503020204020204" pitchFamily="34" charset="-122"/>
              </a:rPr>
              <a:t>	obj[item.name] = function(){		console.log(item.name);	}} obj["Lear"](); obj["Lily"]();  // </a:t>
            </a:r>
            <a:r>
              <a:rPr lang="zh-CN" altLang="en-US" sz="900" b="0">
                <a:latin typeface="微软雅黑" panose="020B0503020204020204" pitchFamily="34" charset="-122"/>
                <a:cs typeface="微软雅黑" panose="020B0503020204020204" pitchFamily="34" charset="-122"/>
              </a:rPr>
              <a:t>输出</a:t>
            </a:r>
            <a:endParaRPr lang="zh-CN" altLang="en-US" sz="900" b="0">
              <a:latin typeface="微软雅黑" panose="020B0503020204020204" pitchFamily="34" charset="-122"/>
              <a:cs typeface="微软雅黑" panose="020B0503020204020204" pitchFamily="34" charset="-122"/>
            </a:endParaRPr>
          </a:p>
          <a:p>
            <a:pPr indent="266700"/>
            <a:r>
              <a:rPr lang="en-US" altLang="zh-CN" sz="900" b="0">
                <a:latin typeface="微软雅黑" panose="020B0503020204020204" pitchFamily="34" charset="-122"/>
                <a:cs typeface="微软雅黑" panose="020B0503020204020204" pitchFamily="34" charset="-122"/>
              </a:rPr>
              <a:t>LilyLily</a:t>
            </a:r>
            <a:endParaRPr lang="zh-CN" altLang="en-US"/>
          </a:p>
        </p:txBody>
      </p:sp>
      <p:sp>
        <p:nvSpPr>
          <p:cNvPr id="4" name="文本框 3"/>
          <p:cNvSpPr txBox="1"/>
          <p:nvPr/>
        </p:nvSpPr>
        <p:spPr>
          <a:xfrm>
            <a:off x="5782945" y="1527810"/>
            <a:ext cx="5080000" cy="3553460"/>
          </a:xfrm>
          <a:prstGeom prst="rect">
            <a:avLst/>
          </a:prstGeom>
          <a:noFill/>
          <a:ln w="9525">
            <a:noFill/>
          </a:ln>
        </p:spPr>
        <p:txBody>
          <a:bodyPr>
            <a:spAutoFit/>
          </a:bodyPr>
          <a:p>
            <a:pPr marL="0" indent="266700" algn="l"/>
            <a:r>
              <a:rPr lang="zh-CN" altLang="en-US" sz="900" b="0">
                <a:latin typeface="微软雅黑" panose="020B0503020204020204" pitchFamily="34" charset="-122"/>
                <a:cs typeface="微软雅黑" panose="020B0503020204020204" pitchFamily="34" charset="-122"/>
              </a:rPr>
              <a:t>在代码标记</a:t>
            </a:r>
            <a:r>
              <a:rPr lang="en-US" altLang="zh-CN" sz="900" b="0">
                <a:latin typeface="微软雅黑" panose="020B0503020204020204" pitchFamily="34" charset="-122"/>
                <a:cs typeface="微软雅黑" panose="020B0503020204020204" pitchFamily="34" charset="-122"/>
              </a:rPr>
              <a:t>1</a:t>
            </a:r>
            <a:r>
              <a:rPr lang="zh-CN" altLang="en-US" sz="900" b="0">
                <a:latin typeface="微软雅黑" panose="020B0503020204020204" pitchFamily="34" charset="-122"/>
                <a:cs typeface="微软雅黑" panose="020B0503020204020204" pitchFamily="34" charset="-122"/>
              </a:rPr>
              <a:t>处，由于变量提升，</a:t>
            </a:r>
            <a:r>
              <a:rPr lang="en-US" altLang="zh-CN" sz="900" b="0">
                <a:latin typeface="微软雅黑" panose="020B0503020204020204" pitchFamily="34" charset="-122"/>
                <a:cs typeface="微软雅黑" panose="020B0503020204020204" pitchFamily="34" charset="-122"/>
              </a:rPr>
              <a:t>item</a:t>
            </a:r>
            <a:r>
              <a:rPr lang="zh-CN" altLang="en-US" sz="900" b="0">
                <a:latin typeface="微软雅黑" panose="020B0503020204020204" pitchFamily="34" charset="-122"/>
                <a:cs typeface="微软雅黑" panose="020B0503020204020204" pitchFamily="34" charset="-122"/>
              </a:rPr>
              <a:t>的定义被提到了作用域最顶层，每一次循环都只是在修改同一个变量的值。当循环结束以及最终函数被调用的时候，</a:t>
            </a:r>
            <a:r>
              <a:rPr lang="en-US" altLang="zh-CN" sz="900" b="0">
                <a:latin typeface="微软雅黑" panose="020B0503020204020204" pitchFamily="34" charset="-122"/>
                <a:cs typeface="微软雅黑" panose="020B0503020204020204" pitchFamily="34" charset="-122"/>
              </a:rPr>
              <a:t>item.name</a:t>
            </a:r>
            <a:r>
              <a:rPr lang="zh-CN" altLang="en-US" sz="900" b="0">
                <a:latin typeface="微软雅黑" panose="020B0503020204020204" pitchFamily="34" charset="-122"/>
                <a:cs typeface="微软雅黑" panose="020B0503020204020204" pitchFamily="34" charset="-122"/>
              </a:rPr>
              <a:t>的值就是</a:t>
            </a:r>
            <a:r>
              <a:rPr lang="en-US" altLang="zh-CN" sz="900" b="0">
                <a:latin typeface="微软雅黑" panose="020B0503020204020204" pitchFamily="34" charset="-122"/>
                <a:cs typeface="微软雅黑" panose="020B0503020204020204" pitchFamily="34" charset="-122"/>
              </a:rPr>
              <a:t>"Lily"</a:t>
            </a:r>
            <a:r>
              <a:rPr lang="zh-CN" altLang="en-US" sz="900" b="0">
                <a:latin typeface="微软雅黑" panose="020B0503020204020204" pitchFamily="34" charset="-122"/>
                <a:cs typeface="微软雅黑" panose="020B0503020204020204" pitchFamily="34" charset="-122"/>
              </a:rPr>
              <a:t>。要修复这个问题有两种做法。</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1. </a:t>
            </a:r>
            <a:r>
              <a:rPr lang="zh-CN" altLang="en-US" sz="900" b="0">
                <a:latin typeface="微软雅黑" panose="020B0503020204020204" pitchFamily="34" charset="-122"/>
                <a:cs typeface="微软雅黑" panose="020B0503020204020204" pitchFamily="34" charset="-122"/>
              </a:rPr>
              <a:t>将</a:t>
            </a:r>
            <a:r>
              <a:rPr lang="en-US" altLang="zh-CN" sz="900" b="0">
                <a:latin typeface="微软雅黑" panose="020B0503020204020204" pitchFamily="34" charset="-122"/>
                <a:cs typeface="微软雅黑" panose="020B0503020204020204" pitchFamily="34" charset="-122"/>
              </a:rPr>
              <a:t>var</a:t>
            </a:r>
            <a:r>
              <a:rPr lang="zh-CN" altLang="en-US" sz="900" b="0">
                <a:latin typeface="微软雅黑" panose="020B0503020204020204" pitchFamily="34" charset="-122"/>
                <a:cs typeface="微软雅黑" panose="020B0503020204020204" pitchFamily="34" charset="-122"/>
              </a:rPr>
              <a:t>改成</a:t>
            </a:r>
            <a:r>
              <a:rPr lang="en-US" altLang="zh-CN" sz="900" b="0">
                <a:latin typeface="微软雅黑" panose="020B0503020204020204" pitchFamily="34" charset="-122"/>
                <a:cs typeface="微软雅黑" panose="020B0503020204020204" pitchFamily="34" charset="-122"/>
              </a:rPr>
              <a:t>let</a:t>
            </a:r>
            <a:r>
              <a:rPr lang="zh-CN" altLang="en-US" sz="900" b="0">
                <a:latin typeface="微软雅黑" panose="020B0503020204020204" pitchFamily="34" charset="-122"/>
                <a:cs typeface="微软雅黑" panose="020B0503020204020204" pitchFamily="34" charset="-122"/>
              </a:rPr>
              <a:t>，这种做法最简单。</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2. </a:t>
            </a:r>
            <a:r>
              <a:rPr lang="zh-CN" altLang="en-US" sz="900" b="0">
                <a:latin typeface="微软雅黑" panose="020B0503020204020204" pitchFamily="34" charset="-122"/>
                <a:cs typeface="微软雅黑" panose="020B0503020204020204" pitchFamily="34" charset="-122"/>
              </a:rPr>
              <a:t>如果是</a:t>
            </a:r>
            <a:r>
              <a:rPr lang="en-US" altLang="zh-CN" sz="900" b="0">
                <a:latin typeface="微软雅黑" panose="020B0503020204020204" pitchFamily="34" charset="-122"/>
                <a:cs typeface="微软雅黑" panose="020B0503020204020204" pitchFamily="34" charset="-122"/>
              </a:rPr>
              <a:t>ES6</a:t>
            </a:r>
            <a:r>
              <a:rPr lang="zh-CN" altLang="en-US" sz="900" b="0">
                <a:latin typeface="微软雅黑" panose="020B0503020204020204" pitchFamily="34" charset="-122"/>
                <a:cs typeface="微软雅黑" panose="020B0503020204020204" pitchFamily="34" charset="-122"/>
              </a:rPr>
              <a:t>规范出现以前无法使用</a:t>
            </a:r>
            <a:r>
              <a:rPr lang="en-US" altLang="zh-CN" sz="900" b="0">
                <a:latin typeface="微软雅黑" panose="020B0503020204020204" pitchFamily="34" charset="-122"/>
                <a:cs typeface="微软雅黑" panose="020B0503020204020204" pitchFamily="34" charset="-122"/>
              </a:rPr>
              <a:t>let</a:t>
            </a:r>
            <a:r>
              <a:rPr lang="zh-CN" altLang="en-US" sz="900" b="0">
                <a:latin typeface="微软雅黑" panose="020B0503020204020204" pitchFamily="34" charset="-122"/>
                <a:cs typeface="微软雅黑" panose="020B0503020204020204" pitchFamily="34" charset="-122"/>
              </a:rPr>
              <a:t>，可以通过增加闭包的方式来解决。 </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var obj ={}var arr = [	{name:"Lear"},	{name:"Lily"}]; for(var i = 0;i&lt;arr.length;i++){	var item = arr[i];    obj[item.name] = log(item.name);} function log(name){    return ()=&gt;{        console.log(name);    }} obj["Lear"](); // Learobj["Lily"](); // Lily</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高阶函数</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3556000" y="1859915"/>
            <a:ext cx="5080000" cy="3138170"/>
          </a:xfrm>
          <a:prstGeom prst="rect">
            <a:avLst/>
          </a:prstGeom>
          <a:noFill/>
          <a:ln w="9525">
            <a:noFill/>
          </a:ln>
        </p:spPr>
        <p:txBody>
          <a:bodyPr>
            <a:spAutoFit/>
          </a:bodyPr>
          <a:p>
            <a:pPr marL="0" indent="228600" algn="l"/>
            <a:r>
              <a:rPr lang="zh-CN" altLang="en-US" sz="900" b="0">
                <a:latin typeface="微软雅黑" panose="020B0503020204020204" pitchFamily="34" charset="-122"/>
                <a:cs typeface="微软雅黑" panose="020B0503020204020204" pitchFamily="34" charset="-122"/>
              </a:rPr>
              <a:t>向对象编程曾经出现过一个里程碑，那就是</a:t>
            </a:r>
            <a:r>
              <a:rPr lang="en-US" altLang="zh-CN" sz="900" b="0">
                <a:latin typeface="微软雅黑" panose="020B0503020204020204" pitchFamily="34" charset="-122"/>
                <a:cs typeface="微软雅黑" panose="020B0503020204020204" pitchFamily="34" charset="-122"/>
              </a:rPr>
              <a:t>Spring</a:t>
            </a:r>
            <a:r>
              <a:rPr lang="zh-CN" altLang="en-US" sz="900" b="0">
                <a:latin typeface="微软雅黑" panose="020B0503020204020204" pitchFamily="34" charset="-122"/>
                <a:cs typeface="微软雅黑" panose="020B0503020204020204" pitchFamily="34" charset="-122"/>
              </a:rPr>
              <a:t>框架的出现。</a:t>
            </a:r>
            <a:r>
              <a:rPr lang="en-US" altLang="zh-CN" sz="900" b="0">
                <a:latin typeface="微软雅黑" panose="020B0503020204020204" pitchFamily="34" charset="-122"/>
                <a:cs typeface="微软雅黑" panose="020B0503020204020204" pitchFamily="34" charset="-122"/>
              </a:rPr>
              <a:t>Spring</a:t>
            </a:r>
            <a:r>
              <a:rPr lang="zh-CN" altLang="en-US" sz="900" b="0">
                <a:latin typeface="微软雅黑" panose="020B0503020204020204" pitchFamily="34" charset="-122"/>
                <a:cs typeface="微软雅黑" panose="020B0503020204020204" pitchFamily="34" charset="-122"/>
              </a:rPr>
              <a:t>框架对于</a:t>
            </a:r>
            <a:r>
              <a:rPr lang="en-US" altLang="zh-CN" sz="900" b="0">
                <a:latin typeface="微软雅黑" panose="020B0503020204020204" pitchFamily="34" charset="-122"/>
                <a:cs typeface="微软雅黑" panose="020B0503020204020204" pitchFamily="34" charset="-122"/>
              </a:rPr>
              <a:t>Java</a:t>
            </a:r>
            <a:r>
              <a:rPr lang="zh-CN" altLang="en-US" sz="900" b="0">
                <a:latin typeface="微软雅黑" panose="020B0503020204020204" pitchFamily="34" charset="-122"/>
                <a:cs typeface="微软雅黑" panose="020B0503020204020204" pitchFamily="34" charset="-122"/>
              </a:rPr>
              <a:t>的持续流行功不可没，其最出名的有两个特性（其实是一个），即依赖注入（</a:t>
            </a:r>
            <a:r>
              <a:rPr lang="en-US" altLang="zh-CN" sz="900" b="0">
                <a:latin typeface="微软雅黑" panose="020B0503020204020204" pitchFamily="34" charset="-122"/>
                <a:cs typeface="微软雅黑" panose="020B0503020204020204" pitchFamily="34" charset="-122"/>
              </a:rPr>
              <a:t>Dependency Injection</a:t>
            </a:r>
            <a:r>
              <a:rPr lang="zh-CN" altLang="en-US" sz="900" b="0">
                <a:latin typeface="微软雅黑" panose="020B0503020204020204" pitchFamily="34" charset="-122"/>
                <a:cs typeface="微软雅黑" panose="020B0503020204020204" pitchFamily="34" charset="-122"/>
              </a:rPr>
              <a:t>，简称</a:t>
            </a:r>
            <a:r>
              <a:rPr lang="en-US" altLang="zh-CN" sz="900" b="0">
                <a:latin typeface="微软雅黑" panose="020B0503020204020204" pitchFamily="34" charset="-122"/>
                <a:cs typeface="微软雅黑" panose="020B0503020204020204" pitchFamily="34" charset="-122"/>
              </a:rPr>
              <a:t>DI</a:t>
            </a:r>
            <a:r>
              <a:rPr lang="zh-CN" altLang="en-US" sz="900" b="0">
                <a:latin typeface="微软雅黑" panose="020B0503020204020204" pitchFamily="34" charset="-122"/>
                <a:cs typeface="微软雅黑" panose="020B0503020204020204" pitchFamily="34" charset="-122"/>
              </a:rPr>
              <a:t>）和控制反转（</a:t>
            </a:r>
            <a:r>
              <a:rPr lang="en-US" altLang="zh-CN" sz="900" b="0">
                <a:latin typeface="微软雅黑" panose="020B0503020204020204" pitchFamily="34" charset="-122"/>
                <a:cs typeface="微软雅黑" panose="020B0503020204020204" pitchFamily="34" charset="-122"/>
              </a:rPr>
              <a:t>Inversion of Control</a:t>
            </a:r>
            <a:r>
              <a:rPr lang="zh-CN" altLang="en-US" sz="900" b="0">
                <a:latin typeface="微软雅黑" panose="020B0503020204020204" pitchFamily="34" charset="-122"/>
                <a:cs typeface="微软雅黑" panose="020B0503020204020204" pitchFamily="34" charset="-122"/>
              </a:rPr>
              <a:t>，缩写为</a:t>
            </a:r>
            <a:r>
              <a:rPr lang="en-US" altLang="zh-CN" sz="900" b="0">
                <a:latin typeface="微软雅黑" panose="020B0503020204020204" pitchFamily="34" charset="-122"/>
                <a:cs typeface="微软雅黑" panose="020B0503020204020204" pitchFamily="34" charset="-122"/>
              </a:rPr>
              <a:t>IoC</a:t>
            </a:r>
            <a:r>
              <a:rPr lang="zh-CN" altLang="en-US" sz="900" b="0">
                <a:latin typeface="微软雅黑" panose="020B0503020204020204" pitchFamily="34" charset="-122"/>
                <a:cs typeface="微软雅黑" panose="020B0503020204020204" pitchFamily="34" charset="-122"/>
              </a:rPr>
              <a:t>）。</a:t>
            </a:r>
            <a:r>
              <a:rPr lang="en-US" altLang="zh-CN" sz="900" b="0">
                <a:latin typeface="微软雅黑" panose="020B0503020204020204" pitchFamily="34" charset="-122"/>
                <a:cs typeface="微软雅黑" panose="020B0503020204020204" pitchFamily="34" charset="-122"/>
              </a:rPr>
              <a:t>Spring</a:t>
            </a:r>
            <a:r>
              <a:rPr lang="zh-CN" altLang="en-US" sz="900" b="0">
                <a:latin typeface="微软雅黑" panose="020B0503020204020204" pitchFamily="34" charset="-122"/>
                <a:cs typeface="微软雅黑" panose="020B0503020204020204" pitchFamily="34" charset="-122"/>
              </a:rPr>
              <a:t>提供了一个容器，由容器来管理依赖并注入到使用依赖的对象中。打个比方，就是学生想吃某项菜品，不需要自己购买原料并做饭，而是直接去食堂点菜即可。食堂控制了学生的饮食（</a:t>
            </a:r>
            <a:r>
              <a:rPr lang="en-US" altLang="zh-CN" sz="900" b="0">
                <a:latin typeface="微软雅黑" panose="020B0503020204020204" pitchFamily="34" charset="-122"/>
                <a:cs typeface="微软雅黑" panose="020B0503020204020204" pitchFamily="34" charset="-122"/>
              </a:rPr>
              <a:t>IoC</a:t>
            </a:r>
            <a:r>
              <a:rPr lang="zh-CN" altLang="en-US" sz="900" b="0">
                <a:latin typeface="微软雅黑" panose="020B0503020204020204" pitchFamily="34" charset="-122"/>
                <a:cs typeface="微软雅黑" panose="020B0503020204020204" pitchFamily="34" charset="-122"/>
              </a:rPr>
              <a:t>），并将所需要的菜品交付给对应的学生（</a:t>
            </a:r>
            <a:r>
              <a:rPr lang="en-US" altLang="zh-CN" sz="900" b="0">
                <a:latin typeface="微软雅黑" panose="020B0503020204020204" pitchFamily="34" charset="-122"/>
                <a:cs typeface="微软雅黑" panose="020B0503020204020204" pitchFamily="34" charset="-122"/>
              </a:rPr>
              <a:t>DI</a:t>
            </a:r>
            <a:r>
              <a:rPr lang="zh-CN" altLang="en-US" sz="900" b="0">
                <a:latin typeface="微软雅黑" panose="020B0503020204020204" pitchFamily="34" charset="-122"/>
                <a:cs typeface="微软雅黑" panose="020B0503020204020204" pitchFamily="34" charset="-122"/>
              </a:rPr>
              <a:t>）。而在函数式编程中，与这两个概念对应的就是高阶函数。高阶函数是指这样一个函数，它或者接受一个函数作为参数，或者返回一个函数。 </a:t>
            </a:r>
            <a:endParaRPr lang="zh-CN" altLang="en-US" sz="900" b="0">
              <a:latin typeface="微软雅黑" panose="020B0503020204020204" pitchFamily="34" charset="-122"/>
              <a:cs typeface="微软雅黑" panose="020B0503020204020204" pitchFamily="34" charset="-122"/>
            </a:endParaRPr>
          </a:p>
          <a:p>
            <a:pPr marL="0" indent="228600" algn="l"/>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接受一个函数作为参数</a:t>
            </a:r>
            <a:endParaRPr lang="zh-CN" altLang="en-US" sz="900" b="0">
              <a:latin typeface="微软雅黑" panose="020B0503020204020204" pitchFamily="34" charset="-122"/>
              <a:cs typeface="微软雅黑" panose="020B0503020204020204" pitchFamily="34" charset="-122"/>
            </a:endParaRPr>
          </a:p>
          <a:p>
            <a:pPr marL="0" indent="228600" algn="l"/>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通过传入不同的参数，可以控制</a:t>
            </a:r>
            <a:r>
              <a:rPr lang="en-US" altLang="zh-CN" sz="900" b="0">
                <a:latin typeface="微软雅黑" panose="020B0503020204020204" pitchFamily="34" charset="-122"/>
                <a:cs typeface="微软雅黑" panose="020B0503020204020204" pitchFamily="34" charset="-122"/>
              </a:rPr>
              <a:t>log</a:t>
            </a:r>
            <a:r>
              <a:rPr lang="zh-CN" altLang="en-US" sz="900" b="0">
                <a:latin typeface="微软雅黑" panose="020B0503020204020204" pitchFamily="34" charset="-122"/>
                <a:cs typeface="微软雅黑" panose="020B0503020204020204" pitchFamily="34" charset="-122"/>
              </a:rPr>
              <a:t>方法往不同的存储介质中输出日志</a:t>
            </a:r>
            <a:endParaRPr lang="zh-CN" altLang="en-US" sz="900" b="0">
              <a:latin typeface="微软雅黑" panose="020B0503020204020204" pitchFamily="34" charset="-122"/>
              <a:cs typeface="微软雅黑" panose="020B0503020204020204" pitchFamily="34" charset="-122"/>
            </a:endParaRPr>
          </a:p>
          <a:p>
            <a:pPr marL="0" indent="228600" algn="l"/>
            <a:r>
              <a:rPr lang="en-US" altLang="zh-CN" sz="900" b="0">
                <a:latin typeface="微软雅黑" panose="020B0503020204020204" pitchFamily="34" charset="-122"/>
                <a:cs typeface="微软雅黑" panose="020B0503020204020204" pitchFamily="34" charset="-122"/>
              </a:rPr>
              <a:t>function log(data,callback){    callabck(data)} </a:t>
            </a:r>
            <a:r>
              <a:rPr lang="en-US" altLang="zh-CN" sz="900" b="0">
                <a:solidFill>
                  <a:srgbClr val="333333"/>
                </a:solidFill>
                <a:latin typeface="微软雅黑" panose="020B0503020204020204" pitchFamily="34" charset="-122"/>
                <a:cs typeface="微软雅黑" panose="020B0503020204020204" pitchFamily="34" charset="-122"/>
              </a:rPr>
              <a:t>//</a:t>
            </a:r>
            <a:r>
              <a:rPr lang="zh-CN" altLang="en-US" sz="900" b="0">
                <a:solidFill>
                  <a:srgbClr val="333333"/>
                </a:solidFill>
                <a:latin typeface="微软雅黑" panose="020B0503020204020204" pitchFamily="34" charset="-122"/>
                <a:cs typeface="微软雅黑" panose="020B0503020204020204" pitchFamily="34" charset="-122"/>
              </a:rPr>
              <a:t>返回一个函数</a:t>
            </a:r>
            <a:endParaRPr lang="zh-CN" altLang="en-US" sz="900" b="0">
              <a:solidFill>
                <a:srgbClr val="333333"/>
              </a:solidFill>
              <a:latin typeface="微软雅黑" panose="020B0503020204020204" pitchFamily="34" charset="-122"/>
              <a:cs typeface="微软雅黑" panose="020B0503020204020204" pitchFamily="34" charset="-122"/>
            </a:endParaRPr>
          </a:p>
          <a:p>
            <a:pPr marL="0" indent="228600" algn="l"/>
            <a:r>
              <a:rPr lang="en-US" altLang="zh-CN" sz="900" b="0">
                <a:solidFill>
                  <a:srgbClr val="333333"/>
                </a:solidFill>
                <a:latin typeface="微软雅黑" panose="020B0503020204020204" pitchFamily="34" charset="-122"/>
                <a:cs typeface="微软雅黑" panose="020B0503020204020204" pitchFamily="34" charset="-122"/>
              </a:rPr>
              <a:t>function makeFunc() {    var name = "Mozilla";    function displayName() {        alert(name);    }    return displayName; </a:t>
            </a:r>
            <a:r>
              <a:rPr lang="en-US" altLang="zh-CN" sz="900" b="0">
                <a:solidFill>
                  <a:srgbClr val="333333"/>
                </a:solidFill>
                <a:latin typeface="MS Gothic" panose="020B0609070205080204" charset="-128"/>
                <a:cs typeface="MS Gothic" panose="020B0609070205080204" charset="-128"/>
              </a:rPr>
              <a:t>❶</a:t>
            </a:r>
            <a:r>
              <a:rPr lang="en-US" altLang="zh-CN" sz="900" b="0">
                <a:solidFill>
                  <a:srgbClr val="333333"/>
                </a:solidFill>
                <a:latin typeface="微软雅黑" panose="020B0503020204020204" pitchFamily="34" charset="-122"/>
                <a:cs typeface="微软雅黑" panose="020B0503020204020204" pitchFamily="34" charset="-122"/>
              </a:rPr>
              <a:t>}makeFunc()();</a:t>
            </a:r>
            <a:r>
              <a:rPr lang="en-US" altLang="zh-CN" sz="900" b="0">
                <a:latin typeface="微软雅黑" panose="020B0503020204020204" pitchFamily="34" charset="-122"/>
                <a:cs typeface="微软雅黑" panose="020B0503020204020204" pitchFamily="34" charset="-122"/>
              </a:rPr>
              <a:t> </a:t>
            </a:r>
            <a:endParaRPr lang="en-US" altLang="zh-CN" sz="900" b="0">
              <a:latin typeface="微软雅黑" panose="020B0503020204020204" pitchFamily="34" charset="-122"/>
              <a:cs typeface="微软雅黑" panose="020B0503020204020204" pitchFamily="34" charset="-122"/>
            </a:endParaRPr>
          </a:p>
          <a:p>
            <a:pPr marL="0" indent="228600" algn="l"/>
            <a:r>
              <a:rPr lang="zh-CN" altLang="en-US" sz="900" b="0">
                <a:latin typeface="微软雅黑" panose="020B0503020204020204" pitchFamily="34" charset="-122"/>
                <a:cs typeface="微软雅黑" panose="020B0503020204020204" pitchFamily="34" charset="-122"/>
              </a:rPr>
              <a:t>请注意标记</a:t>
            </a:r>
            <a:r>
              <a:rPr lang="en-US" altLang="zh-CN" sz="900" b="0">
                <a:latin typeface="微软雅黑" panose="020B0503020204020204" pitchFamily="34" charset="-122"/>
                <a:cs typeface="微软雅黑" panose="020B0503020204020204" pitchFamily="34" charset="-122"/>
              </a:rPr>
              <a:t>1</a:t>
            </a:r>
            <a:r>
              <a:rPr lang="zh-CN" altLang="en-US" sz="900" b="0">
                <a:latin typeface="微软雅黑" panose="020B0503020204020204" pitchFamily="34" charset="-122"/>
                <a:cs typeface="微软雅黑" panose="020B0503020204020204" pitchFamily="34" charset="-122"/>
              </a:rPr>
              <a:t>处的代码 ，如果将其改成</a:t>
            </a:r>
            <a:r>
              <a:rPr lang="en-US" altLang="zh-CN" sz="900" b="0">
                <a:highlight>
                  <a:srgbClr val="7F7F7F"/>
                </a:highlight>
                <a:latin typeface="微软雅黑" panose="020B0503020204020204" pitchFamily="34" charset="-122"/>
                <a:cs typeface="微软雅黑" panose="020B0503020204020204" pitchFamily="34" charset="-122"/>
              </a:rPr>
              <a:t>return displayName()</a:t>
            </a:r>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，运行代码就会出错，因为此时</a:t>
            </a:r>
            <a:r>
              <a:rPr lang="en-US" altLang="zh-CN" sz="900" b="0">
                <a:latin typeface="微软雅黑" panose="020B0503020204020204" pitchFamily="34" charset="-122"/>
                <a:cs typeface="微软雅黑" panose="020B0503020204020204" pitchFamily="34" charset="-122"/>
              </a:rPr>
              <a:t>makeFunc</a:t>
            </a:r>
            <a:r>
              <a:rPr lang="zh-CN" altLang="en-US" sz="900" b="0">
                <a:latin typeface="微软雅黑" panose="020B0503020204020204" pitchFamily="34" charset="-122"/>
                <a:cs typeface="微软雅黑" panose="020B0503020204020204" pitchFamily="34" charset="-122"/>
              </a:rPr>
              <a:t>方法返回的是</a:t>
            </a:r>
            <a:r>
              <a:rPr lang="en-US" altLang="zh-CN" sz="900" b="0">
                <a:latin typeface="微软雅黑" panose="020B0503020204020204" pitchFamily="34" charset="-122"/>
                <a:cs typeface="微软雅黑" panose="020B0503020204020204" pitchFamily="34" charset="-122"/>
              </a:rPr>
              <a:t>displayName</a:t>
            </a:r>
            <a:r>
              <a:rPr lang="zh-CN" altLang="en-US" sz="900" b="0">
                <a:latin typeface="微软雅黑" panose="020B0503020204020204" pitchFamily="34" charset="-122"/>
                <a:cs typeface="微软雅黑" panose="020B0503020204020204" pitchFamily="34" charset="-122"/>
              </a:rPr>
              <a:t>函数的返回结果（</a:t>
            </a:r>
            <a:r>
              <a:rPr lang="en-US" altLang="zh-CN" sz="900" b="0">
                <a:latin typeface="微软雅黑" panose="020B0503020204020204" pitchFamily="34" charset="-122"/>
                <a:cs typeface="微软雅黑" panose="020B0503020204020204" pitchFamily="34" charset="-122"/>
              </a:rPr>
              <a:t>undefined</a:t>
            </a:r>
            <a:r>
              <a:rPr lang="zh-CN" altLang="en-US" sz="900" b="0">
                <a:latin typeface="微软雅黑" panose="020B0503020204020204" pitchFamily="34" charset="-122"/>
                <a:cs typeface="微软雅黑" panose="020B0503020204020204" pitchFamily="34" charset="-122"/>
              </a:rPr>
              <a:t>）而不是这个函数自身。</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类和对象</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8255" y="2207895"/>
            <a:ext cx="5080000" cy="1198880"/>
          </a:xfrm>
          <a:prstGeom prst="rect">
            <a:avLst/>
          </a:prstGeom>
          <a:noFill/>
          <a:ln w="9525">
            <a:noFill/>
          </a:ln>
        </p:spPr>
        <p:txBody>
          <a:bodyPr>
            <a:spAutoFit/>
          </a:bodyPr>
          <a:p>
            <a:pPr indent="0"/>
            <a:r>
              <a:rPr lang="en-US" altLang="zh-CN" sz="900" b="0">
                <a:latin typeface="微软雅黑" panose="020B0503020204020204" pitchFamily="34" charset="-122"/>
                <a:cs typeface="微软雅黑" panose="020B0503020204020204" pitchFamily="34" charset="-122"/>
              </a:rPr>
              <a:t>object</a:t>
            </a:r>
            <a:r>
              <a:rPr lang="zh-CN" altLang="en-US" sz="900" b="0">
                <a:latin typeface="微软雅黑" panose="020B0503020204020204" pitchFamily="34" charset="-122"/>
                <a:cs typeface="微软雅黑" panose="020B0503020204020204" pitchFamily="34" charset="-122"/>
              </a:rPr>
              <a:t>是</a:t>
            </a:r>
            <a:r>
              <a:rPr lang="en-US" altLang="zh-CN" sz="900" b="0">
                <a:latin typeface="微软雅黑" panose="020B0503020204020204" pitchFamily="34" charset="-122"/>
                <a:cs typeface="微软雅黑" panose="020B0503020204020204" pitchFamily="34" charset="-122"/>
              </a:rPr>
              <a:t>JavaScript</a:t>
            </a:r>
            <a:r>
              <a:rPr lang="zh-CN" altLang="en-US" sz="900" b="0">
                <a:latin typeface="微软雅黑" panose="020B0503020204020204" pitchFamily="34" charset="-122"/>
                <a:cs typeface="微软雅黑" panose="020B0503020204020204" pitchFamily="34" charset="-122"/>
              </a:rPr>
              <a:t>数据类型的一种，除了基本类型之外，在代码中出现的变量都是对象。 </a:t>
            </a:r>
            <a:endParaRPr lang="zh-CN" altLang="en-US" sz="900" b="0">
              <a:latin typeface="微软雅黑" panose="020B0503020204020204" pitchFamily="34" charset="-122"/>
              <a:cs typeface="微软雅黑" panose="020B0503020204020204" pitchFamily="34" charset="-122"/>
            </a:endParaRPr>
          </a:p>
          <a:p>
            <a:pPr indent="0"/>
            <a:r>
              <a:rPr lang="en-US" altLang="zh-CN" sz="900" b="0">
                <a:latin typeface="微软雅黑" panose="020B0503020204020204" pitchFamily="34" charset="-122"/>
                <a:cs typeface="微软雅黑" panose="020B0503020204020204" pitchFamily="34" charset="-122"/>
              </a:rPr>
              <a:t>typeof [] == 'object' // true var func = ()=&gt;{}; typeof func // "function"func instanceof Object // true</a:t>
            </a:r>
            <a:endParaRPr lang="zh-CN" altLang="en-US"/>
          </a:p>
        </p:txBody>
      </p:sp>
      <p:sp>
        <p:nvSpPr>
          <p:cNvPr id="5" name="文本框 4"/>
          <p:cNvSpPr txBox="1"/>
          <p:nvPr/>
        </p:nvSpPr>
        <p:spPr>
          <a:xfrm>
            <a:off x="6688455" y="1790700"/>
            <a:ext cx="5080000" cy="3276600"/>
          </a:xfrm>
          <a:prstGeom prst="rect">
            <a:avLst/>
          </a:prstGeom>
          <a:noFill/>
          <a:ln w="9525">
            <a:noFill/>
          </a:ln>
        </p:spPr>
        <p:txBody>
          <a:bodyPr>
            <a:spAutoFit/>
          </a:bodyPr>
          <a:p>
            <a:pPr marL="0" indent="0" algn="l"/>
            <a:r>
              <a:rPr lang="zh-CN" altLang="en-US" sz="900" b="0">
                <a:latin typeface="微软雅黑" panose="020B0503020204020204" pitchFamily="34" charset="-122"/>
                <a:cs typeface="微软雅黑" panose="020B0503020204020204" pitchFamily="34" charset="-122"/>
              </a:rPr>
              <a:t>在</a:t>
            </a:r>
            <a:r>
              <a:rPr lang="en-US" altLang="zh-CN" sz="900" b="0">
                <a:latin typeface="微软雅黑" panose="020B0503020204020204" pitchFamily="34" charset="-122"/>
                <a:cs typeface="微软雅黑" panose="020B0503020204020204" pitchFamily="34" charset="-122"/>
              </a:rPr>
              <a:t>ES5</a:t>
            </a:r>
            <a:r>
              <a:rPr lang="zh-CN" altLang="en-US" sz="900" b="0">
                <a:latin typeface="微软雅黑" panose="020B0503020204020204" pitchFamily="34" charset="-122"/>
                <a:cs typeface="微软雅黑" panose="020B0503020204020204" pitchFamily="34" charset="-122"/>
              </a:rPr>
              <a:t>中，</a:t>
            </a:r>
            <a:r>
              <a:rPr lang="en-US" altLang="zh-CN" sz="900" b="0">
                <a:latin typeface="微软雅黑" panose="020B0503020204020204" pitchFamily="34" charset="-122"/>
                <a:cs typeface="微软雅黑" panose="020B0503020204020204" pitchFamily="34" charset="-122"/>
              </a:rPr>
              <a:t>JavaScript</a:t>
            </a:r>
            <a:r>
              <a:rPr lang="zh-CN" altLang="en-US" sz="900" b="0">
                <a:latin typeface="微软雅黑" panose="020B0503020204020204" pitchFamily="34" charset="-122"/>
                <a:cs typeface="微软雅黑" panose="020B0503020204020204" pitchFamily="34" charset="-122"/>
              </a:rPr>
              <a:t>通过函数来模拟一个类，并且通过在原型对象上增加方法来实现类方法。 </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a:t>
            </a:r>
            <a:r>
              <a:rPr lang="zh-CN" altLang="en-US" sz="900" b="0">
                <a:latin typeface="微软雅黑" panose="020B0503020204020204" pitchFamily="34" charset="-122"/>
                <a:cs typeface="微软雅黑" panose="020B0503020204020204" pitchFamily="34" charset="-122"/>
              </a:rPr>
              <a:t>为了方便实现链式调用，在原型方法中增加了</a:t>
            </a:r>
            <a:r>
              <a:rPr lang="en-US" altLang="zh-CN" sz="900" b="0">
                <a:latin typeface="微软雅黑" panose="020B0503020204020204" pitchFamily="34" charset="-122"/>
                <a:cs typeface="微软雅黑" panose="020B0503020204020204" pitchFamily="34" charset="-122"/>
              </a:rPr>
              <a:t>return this;function Person(name,age) {    this.name  = name;    this.age = age;} Person.prototype.setName = function(name){    this.name=name;    return this;}Person.prototype.setAge = function(age){    this.age=age;    return this;}Person.prototype.print = function(){   console.log(this.name + ' ' + this.age)} // </a:t>
            </a:r>
            <a:r>
              <a:rPr lang="zh-CN" altLang="en-US" sz="900" b="0">
                <a:latin typeface="微软雅黑" panose="020B0503020204020204" pitchFamily="34" charset="-122"/>
                <a:cs typeface="微软雅黑" panose="020B0503020204020204" pitchFamily="34" charset="-122"/>
              </a:rPr>
              <a:t>使用</a:t>
            </a:r>
            <a:r>
              <a:rPr lang="en-US" altLang="zh-CN" sz="900" b="0">
                <a:latin typeface="微软雅黑" panose="020B0503020204020204" pitchFamily="34" charset="-122"/>
                <a:cs typeface="微软雅黑" panose="020B0503020204020204" pitchFamily="34" charset="-122"/>
              </a:rPr>
              <a:t>Person</a:t>
            </a:r>
            <a:r>
              <a:rPr lang="zh-CN" altLang="en-US" sz="900" b="0">
                <a:latin typeface="微软雅黑" panose="020B0503020204020204" pitchFamily="34" charset="-122"/>
                <a:cs typeface="微软雅黑" panose="020B0503020204020204" pitchFamily="34" charset="-122"/>
              </a:rPr>
              <a:t>创建一个对象：</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var person = new Person();person.setName("Lear").setAge(10).print();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继承（一）</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2855" y="1926590"/>
            <a:ext cx="5064760" cy="1198880"/>
          </a:xfrm>
          <a:prstGeom prst="rect">
            <a:avLst/>
          </a:prstGeom>
          <a:noFill/>
        </p:spPr>
        <p:txBody>
          <a:bodyPr wrap="square" rtlCol="0" anchor="t">
            <a:spAutoFit/>
          </a:bodyPr>
          <a:p>
            <a:r>
              <a:rPr lang="zh-CN" altLang="en-US"/>
              <a:t>继承是面向对象软件技术当中的一个概念，与多态、封装共为面向对象的三个基本特征。继承可以使得子类具有父类的属性和方法或者重新定义、追加属性和方法等。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继承（二）</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第四章 编写结构化程序</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42323" y="3293607"/>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899160" y="3810635"/>
            <a:ext cx="854710"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sz="2800" kern="0" dirty="0">
                <a:solidFill>
                  <a:prstClr val="white"/>
                </a:solidFill>
                <a:latin typeface="+mj-ea"/>
                <a:ea typeface="+mj-ea"/>
                <a:cs typeface="+mn-ea"/>
                <a:sym typeface="+mn-lt"/>
              </a:rPr>
              <a:t>目标</a:t>
            </a:r>
            <a:endParaRPr lang="zh-CN" sz="2800" kern="0" dirty="0">
              <a:solidFill>
                <a:prstClr val="white"/>
              </a:solidFill>
              <a:latin typeface="+mj-ea"/>
              <a:ea typeface="+mj-ea"/>
              <a:cs typeface="+mn-ea"/>
              <a:sym typeface="+mn-lt"/>
            </a:endParaRPr>
          </a:p>
        </p:txBody>
      </p:sp>
      <p:sp>
        <p:nvSpPr>
          <p:cNvPr id="138" name="PA_形状 4663"/>
          <p:cNvSpPr/>
          <p:nvPr>
            <p:custDataLst>
              <p:tags r:id="rId5"/>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grpSp>
        <p:nvGrpSpPr>
          <p:cNvPr id="146" name="PA_组合 145"/>
          <p:cNvGrpSpPr>
            <a:grpSpLocks noChangeAspect="1"/>
          </p:cNvGrpSpPr>
          <p:nvPr>
            <p:custDataLst>
              <p:tags r:id="rId6"/>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7"/>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8"/>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9"/>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0"/>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1"/>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2"/>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3"/>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4"/>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5"/>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6"/>
            </p:custDataLst>
          </p:nvPr>
        </p:nvSpPr>
        <p:spPr>
          <a:xfrm rot="10594">
            <a:off x="9089651" y="3922023"/>
            <a:ext cx="3101569" cy="8502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进程和线程</a:t>
            </a:r>
            <a:br>
              <a:rPr lang="zh-CN" altLang="en-US" sz="1600">
                <a:solidFill>
                  <a:schemeClr val="tx1">
                    <a:lumMod val="75000"/>
                    <a:lumOff val="25000"/>
                  </a:schemeClr>
                </a:solidFill>
                <a:latin typeface="+mj-ea"/>
                <a:ea typeface="+mj-ea"/>
                <a:cs typeface="+mn-ea"/>
                <a:sym typeface="+mn-lt"/>
              </a:rPr>
            </a:b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7"/>
            </p:custDataLst>
          </p:nvPr>
        </p:nvSpPr>
        <p:spPr>
          <a:xfrm rot="10594">
            <a:off x="7354072" y="5681920"/>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文件和流</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8"/>
            </p:custDataLst>
          </p:nvPr>
        </p:nvSpPr>
        <p:spPr>
          <a:xfrm rot="10594">
            <a:off x="2262893" y="1820872"/>
            <a:ext cx="2360671" cy="1128395"/>
          </a:xfrm>
          <a:prstGeom prst="rect">
            <a:avLst/>
          </a:prstGeom>
          <a:ln w="12700">
            <a:miter lim="400000"/>
          </a:ln>
          <a:effectLst/>
        </p:spPr>
        <p:txBody>
          <a:bodyPr wrap="square" lIns="25400" tIns="25400" rIns="25400" bIns="25400" anchor="t" anchorCtr="0">
            <a:spAutoFit/>
          </a:bodyPr>
          <a:lstStyle/>
          <a:p>
            <a:pPr algn="l" defTabSz="412750">
              <a:lnSpc>
                <a:spcPct val="130000"/>
              </a:lnSpc>
              <a:spcBef>
                <a:spcPts val="300"/>
              </a:spcBef>
              <a:defRPr sz="1800"/>
            </a:pPr>
            <a:r>
              <a:rPr lang="en-US" altLang="zh-CN" sz="1600">
                <a:solidFill>
                  <a:schemeClr val="tx1">
                    <a:lumMod val="75000"/>
                    <a:lumOff val="25000"/>
                  </a:schemeClr>
                </a:solidFill>
                <a:latin typeface="+mj-ea"/>
                <a:ea typeface="+mj-ea"/>
                <a:cs typeface="+mn-ea"/>
                <a:sym typeface="+mn-lt"/>
              </a:rPr>
              <a:t>Node</a:t>
            </a:r>
            <a:r>
              <a:rPr lang="zh-CN" altLang="en-US" sz="1600">
                <a:solidFill>
                  <a:schemeClr val="tx1">
                    <a:lumMod val="75000"/>
                    <a:lumOff val="25000"/>
                  </a:schemeClr>
                </a:solidFill>
                <a:latin typeface="+mj-ea"/>
                <a:ea typeface="+mj-ea"/>
                <a:cs typeface="+mn-ea"/>
                <a:sym typeface="+mn-lt"/>
              </a:rPr>
              <a:t>的扩展模块</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9"/>
            </p:custDataLst>
          </p:nvPr>
        </p:nvSpPr>
        <p:spPr>
          <a:xfrm rot="10594">
            <a:off x="4124301" y="3441719"/>
            <a:ext cx="2529169"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模块化规范</a:t>
            </a:r>
            <a:endParaRPr lang="zh-CN" altLang="en-US" sz="1600">
              <a:solidFill>
                <a:schemeClr val="tx1">
                  <a:lumMod val="75000"/>
                  <a:lumOff val="25000"/>
                </a:schemeClr>
              </a:solidFill>
              <a:latin typeface="+mj-ea"/>
              <a:ea typeface="+mj-ea"/>
              <a:cs typeface="+mn-ea"/>
              <a:sym typeface="+mn-lt"/>
            </a:endParaRPr>
          </a:p>
          <a:p>
            <a:pPr defTabSz="412750">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0"/>
            </p:custDataLst>
          </p:nvPr>
        </p:nvSpPr>
        <p:spPr>
          <a:xfrm rot="10594">
            <a:off x="6422517" y="2118057"/>
            <a:ext cx="2299439" cy="948055"/>
          </a:xfrm>
          <a:prstGeom prst="rect">
            <a:avLst/>
          </a:prstGeom>
          <a:ln w="12700">
            <a:miter lim="400000"/>
          </a:ln>
          <a:effectLst/>
        </p:spPr>
        <p:txBody>
          <a:bodyPr wrap="square" lIns="25400" tIns="25400" rIns="25400" bIns="25400" anchor="t" anchorCtr="0">
            <a:spAutoFit/>
          </a:bodyPr>
          <a:lstStyle/>
          <a:p>
            <a:pPr algn="r" defTabSz="412750">
              <a:lnSpc>
                <a:spcPts val="1750"/>
              </a:lnSpc>
              <a:spcBef>
                <a:spcPts val="300"/>
              </a:spcBef>
              <a:defRPr sz="1800"/>
            </a:pPr>
            <a:r>
              <a:rPr lang="en-US" altLang="zh-CN" sz="1600">
                <a:solidFill>
                  <a:schemeClr val="tx1">
                    <a:lumMod val="75000"/>
                    <a:lumOff val="25000"/>
                  </a:schemeClr>
                </a:solidFill>
                <a:latin typeface="+mj-ea"/>
                <a:ea typeface="+mj-ea"/>
                <a:cs typeface="+mn-ea"/>
                <a:sym typeface="+mn-lt"/>
              </a:rPr>
              <a:t>C++</a:t>
            </a:r>
            <a:r>
              <a:rPr lang="zh-CN" altLang="en-US" sz="1600">
                <a:solidFill>
                  <a:schemeClr val="tx1">
                    <a:lumMod val="75000"/>
                    <a:lumOff val="25000"/>
                  </a:schemeClr>
                </a:solidFill>
                <a:latin typeface="+mj-ea"/>
                <a:ea typeface="+mj-ea"/>
                <a:cs typeface="+mn-ea"/>
                <a:sym typeface="+mn-lt"/>
              </a:rPr>
              <a:t>扩展</a:t>
            </a:r>
            <a:br>
              <a:rPr lang="en-US" altLang="zh-CN" sz="1600">
                <a:solidFill>
                  <a:schemeClr val="tx1">
                    <a:lumMod val="75000"/>
                    <a:lumOff val="25000"/>
                  </a:schemeClr>
                </a:solidFill>
                <a:latin typeface="+mj-ea"/>
                <a:ea typeface="+mj-ea"/>
                <a:cs typeface="+mn-ea"/>
                <a:sym typeface="+mn-lt"/>
              </a:rPr>
            </a:b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模块化规范</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10005" y="1381760"/>
            <a:ext cx="4297680" cy="645160"/>
          </a:xfrm>
          <a:prstGeom prst="rect">
            <a:avLst/>
          </a:prstGeom>
          <a:noFill/>
        </p:spPr>
        <p:txBody>
          <a:bodyPr wrap="none" rtlCol="0">
            <a:spAutoFit/>
          </a:bodyPr>
          <a:p>
            <a:r>
              <a:rPr lang="zh-CN" altLang="en-US"/>
              <a:t>模块化是大型软件项目开发的基本原则。</a:t>
            </a:r>
            <a:endParaRPr lang="zh-CN" altLang="en-US"/>
          </a:p>
          <a:p>
            <a:endParaRPr lang="zh-CN" altLang="en-US"/>
          </a:p>
        </p:txBody>
      </p:sp>
      <p:sp>
        <p:nvSpPr>
          <p:cNvPr id="5" name="文本框 4"/>
          <p:cNvSpPr txBox="1"/>
          <p:nvPr/>
        </p:nvSpPr>
        <p:spPr>
          <a:xfrm>
            <a:off x="1334770" y="2124075"/>
            <a:ext cx="9479280" cy="922020"/>
          </a:xfrm>
          <a:prstGeom prst="rect">
            <a:avLst/>
          </a:prstGeom>
          <a:noFill/>
        </p:spPr>
        <p:txBody>
          <a:bodyPr wrap="none" rtlCol="0">
            <a:spAutoFit/>
          </a:bodyPr>
          <a:p>
            <a:r>
              <a:rPr lang="zh-CN" altLang="en-US"/>
              <a:t>什么是模块？</a:t>
            </a:r>
            <a:br>
              <a:rPr lang="zh-CN" altLang="en-US"/>
            </a:br>
            <a:r>
              <a:rPr lang="zh-CN" altLang="en-US"/>
              <a:t>一个模块是一段可以被复用的逻辑，它可以是单个函数</a:t>
            </a:r>
            <a:r>
              <a:rPr lang="en-US" altLang="zh-CN"/>
              <a:t>/</a:t>
            </a:r>
            <a:r>
              <a:rPr lang="zh-CN" altLang="en-US"/>
              <a:t>类，也可以是多个函数</a:t>
            </a:r>
            <a:r>
              <a:rPr lang="en-US" altLang="zh-CN"/>
              <a:t>/</a:t>
            </a:r>
            <a:r>
              <a:rPr lang="zh-CN" altLang="en-US"/>
              <a:t>类的聚合体。</a:t>
            </a:r>
            <a:endParaRPr lang="zh-CN" altLang="en-US"/>
          </a:p>
          <a:p>
            <a:r>
              <a:rPr lang="zh-CN" altLang="en-US"/>
              <a:t>模块化规范，即关于如何定义模块以及加载模块的规范。</a:t>
            </a:r>
            <a:endParaRPr lang="zh-CN" altLang="en-US"/>
          </a:p>
        </p:txBody>
      </p:sp>
      <p:sp>
        <p:nvSpPr>
          <p:cNvPr id="7" name="文本框 6"/>
          <p:cNvSpPr txBox="1"/>
          <p:nvPr/>
        </p:nvSpPr>
        <p:spPr>
          <a:xfrm>
            <a:off x="1409065" y="3471545"/>
            <a:ext cx="7874635" cy="368300"/>
          </a:xfrm>
          <a:prstGeom prst="rect">
            <a:avLst/>
          </a:prstGeom>
          <a:noFill/>
        </p:spPr>
        <p:txBody>
          <a:bodyPr wrap="none" rtlCol="0">
            <a:spAutoFit/>
          </a:bodyPr>
          <a:p>
            <a:r>
              <a:rPr lang="zh-CN" altLang="en-US"/>
              <a:t>目前</a:t>
            </a:r>
            <a:r>
              <a:rPr lang="en-US" altLang="zh-CN"/>
              <a:t>Javascript</a:t>
            </a:r>
            <a:r>
              <a:rPr lang="zh-CN" altLang="en-US"/>
              <a:t>领域主流的三种规范，即</a:t>
            </a:r>
            <a:r>
              <a:rPr lang="en-US" altLang="zh-CN"/>
              <a:t>AMD</a:t>
            </a:r>
            <a:r>
              <a:rPr lang="zh-CN" altLang="en-US"/>
              <a:t>， </a:t>
            </a:r>
            <a:r>
              <a:rPr lang="en-US" altLang="zh-CN"/>
              <a:t>Commonjs</a:t>
            </a:r>
            <a:r>
              <a:rPr lang="zh-CN" altLang="en-US"/>
              <a:t>， </a:t>
            </a:r>
            <a:r>
              <a:rPr lang="en-US" altLang="zh-CN"/>
              <a:t>ES6 module</a:t>
            </a:r>
            <a:r>
              <a:rPr lang="zh-CN" altLang="en-US"/>
              <a:t>。</a:t>
            </a:r>
            <a:endParaRPr lang="zh-CN" altLang="en-US"/>
          </a:p>
        </p:txBody>
      </p:sp>
      <p:sp>
        <p:nvSpPr>
          <p:cNvPr id="8" name="文本框 7"/>
          <p:cNvSpPr txBox="1"/>
          <p:nvPr/>
        </p:nvSpPr>
        <p:spPr>
          <a:xfrm>
            <a:off x="1520190" y="4250690"/>
            <a:ext cx="9372600" cy="645160"/>
          </a:xfrm>
          <a:prstGeom prst="rect">
            <a:avLst/>
          </a:prstGeom>
          <a:noFill/>
        </p:spPr>
        <p:txBody>
          <a:bodyPr wrap="none" rtlCol="0">
            <a:spAutoFit/>
          </a:bodyPr>
          <a:p>
            <a:r>
              <a:rPr lang="en-US" altLang="zh-CN"/>
              <a:t>commonjs</a:t>
            </a:r>
            <a:r>
              <a:rPr lang="zh-CN" altLang="en-US"/>
              <a:t>是</a:t>
            </a:r>
            <a:r>
              <a:rPr lang="en-US" altLang="zh-CN"/>
              <a:t>Node</a:t>
            </a:r>
            <a:r>
              <a:rPr lang="zh-CN" altLang="en-US"/>
              <a:t>默认的模块规范，</a:t>
            </a:r>
            <a:r>
              <a:rPr lang="en-US" altLang="zh-CN"/>
              <a:t>ES6 module</a:t>
            </a:r>
            <a:r>
              <a:rPr lang="zh-CN" altLang="en-US"/>
              <a:t>是</a:t>
            </a:r>
            <a:r>
              <a:rPr lang="en-US" altLang="zh-CN"/>
              <a:t>EcmaScript 2015</a:t>
            </a:r>
            <a:r>
              <a:rPr lang="zh-CN" altLang="en-US"/>
              <a:t>中定义的模块化规范。</a:t>
            </a:r>
            <a:endParaRPr lang="zh-CN" altLang="en-US"/>
          </a:p>
          <a:p>
            <a:r>
              <a:rPr lang="zh-CN" altLang="en-US"/>
              <a:t>被主流的前端框架使用。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模块的定义和引用</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52855" y="1840230"/>
            <a:ext cx="4728210" cy="2584450"/>
          </a:xfrm>
          <a:prstGeom prst="rect">
            <a:avLst/>
          </a:prstGeom>
          <a:noFill/>
        </p:spPr>
        <p:txBody>
          <a:bodyPr wrap="square" rtlCol="0" anchor="t">
            <a:spAutoFit/>
          </a:bodyPr>
          <a:p>
            <a:r>
              <a:rPr lang="zh-CN" altLang="en-US"/>
              <a:t>使用</a:t>
            </a:r>
            <a:r>
              <a:rPr lang="en-US" altLang="zh-CN"/>
              <a:t>module.exports</a:t>
            </a:r>
            <a:r>
              <a:rPr lang="zh-CN" altLang="en-US"/>
              <a:t>来定义一个简单的模块</a:t>
            </a:r>
            <a:endParaRPr lang="zh-CN" altLang="en-US"/>
          </a:p>
          <a:p>
            <a:r>
              <a:rPr lang="zh-CN" altLang="en-US"/>
              <a:t>function sayHi(){</a:t>
            </a:r>
            <a:endParaRPr lang="zh-CN" altLang="en-US"/>
          </a:p>
          <a:p>
            <a:r>
              <a:rPr lang="zh-CN" altLang="en-US"/>
              <a:t>    console.log('hi')</a:t>
            </a:r>
            <a:endParaRPr lang="zh-CN" altLang="en-US"/>
          </a:p>
          <a:p>
            <a:r>
              <a:rPr lang="zh-CN" altLang="en-US"/>
              <a:t>}</a:t>
            </a:r>
            <a:endParaRPr lang="zh-CN" altLang="en-US"/>
          </a:p>
          <a:p>
            <a:endParaRPr lang="zh-CN" altLang="en-US"/>
          </a:p>
          <a:p>
            <a:r>
              <a:rPr lang="zh-CN" altLang="en-US"/>
              <a:t>module.exports = sayHi;</a:t>
            </a:r>
            <a:endParaRPr lang="zh-CN" altLang="en-US"/>
          </a:p>
          <a:p>
            <a:endParaRPr lang="zh-CN" altLang="en-US"/>
          </a:p>
          <a:p>
            <a:endParaRPr lang="zh-CN" altLang="en-US"/>
          </a:p>
          <a:p>
            <a:endParaRPr lang="zh-CN" altLang="en-US"/>
          </a:p>
        </p:txBody>
      </p:sp>
      <p:sp>
        <p:nvSpPr>
          <p:cNvPr id="5" name="文本框 4"/>
          <p:cNvSpPr txBox="1"/>
          <p:nvPr/>
        </p:nvSpPr>
        <p:spPr>
          <a:xfrm>
            <a:off x="7237730" y="1840230"/>
            <a:ext cx="3528695" cy="922020"/>
          </a:xfrm>
          <a:prstGeom prst="rect">
            <a:avLst/>
          </a:prstGeom>
          <a:noFill/>
        </p:spPr>
        <p:txBody>
          <a:bodyPr wrap="square" rtlCol="0" anchor="t">
            <a:spAutoFit/>
          </a:bodyPr>
          <a:p>
            <a:r>
              <a:rPr lang="zh-CN" altLang="en-US">
                <a:sym typeface="+mn-ea"/>
              </a:rPr>
              <a:t>const sayHi = require('./sayHi')</a:t>
            </a:r>
            <a:endParaRPr lang="zh-CN" altLang="en-US"/>
          </a:p>
          <a:p>
            <a:endParaRPr lang="zh-CN" altLang="en-US"/>
          </a:p>
          <a:p>
            <a:r>
              <a:rPr lang="zh-CN" altLang="en-US">
                <a:sym typeface="+mn-ea"/>
              </a:rPr>
              <a:t>sayHi();// hi</a:t>
            </a:r>
            <a:endParaRPr lang="zh-CN" altLang="en-US"/>
          </a:p>
        </p:txBody>
      </p:sp>
      <p:sp>
        <p:nvSpPr>
          <p:cNvPr id="6" name="文本框 5"/>
          <p:cNvSpPr txBox="1"/>
          <p:nvPr/>
        </p:nvSpPr>
        <p:spPr>
          <a:xfrm>
            <a:off x="903605" y="4781550"/>
            <a:ext cx="11403330" cy="645160"/>
          </a:xfrm>
          <a:prstGeom prst="rect">
            <a:avLst/>
          </a:prstGeom>
          <a:noFill/>
        </p:spPr>
        <p:txBody>
          <a:bodyPr wrap="none" rtlCol="0">
            <a:spAutoFit/>
          </a:bodyPr>
          <a:p>
            <a:r>
              <a:rPr lang="zh-CN" altLang="en-US"/>
              <a:t>当</a:t>
            </a:r>
            <a:r>
              <a:rPr lang="en-US" altLang="zh-CN"/>
              <a:t>require</a:t>
            </a:r>
            <a:r>
              <a:rPr lang="zh-CN" altLang="en-US"/>
              <a:t>方法的参数没有相对路径时，</a:t>
            </a:r>
            <a:r>
              <a:rPr lang="en-US" altLang="zh-CN"/>
              <a:t>Node</a:t>
            </a:r>
            <a:r>
              <a:rPr lang="zh-CN" altLang="en-US"/>
              <a:t>会认为这是一个第三方模块然后从</a:t>
            </a:r>
            <a:r>
              <a:rPr lang="en-US" altLang="zh-CN"/>
              <a:t>node_modules</a:t>
            </a:r>
            <a:r>
              <a:rPr lang="zh-CN" altLang="en-US"/>
              <a:t>中查找该模块并加载</a:t>
            </a:r>
            <a:br>
              <a:rPr lang="zh-CN" altLang="en-US"/>
            </a:br>
            <a:r>
              <a:rPr lang="zh-CN" altLang="en-US"/>
              <a:t>如果参数包含了相对路径，就会从本地文件路径中查找并加载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模块的加载方式</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9855" y="1528445"/>
            <a:ext cx="7717155" cy="368300"/>
          </a:xfrm>
          <a:prstGeom prst="rect">
            <a:avLst/>
          </a:prstGeom>
          <a:noFill/>
        </p:spPr>
        <p:txBody>
          <a:bodyPr wrap="none" rtlCol="0">
            <a:spAutoFit/>
          </a:bodyPr>
          <a:p>
            <a:r>
              <a:rPr lang="zh-CN" altLang="en-US"/>
              <a:t>在代码中使用</a:t>
            </a:r>
            <a:r>
              <a:rPr lang="en-US" altLang="zh-CN"/>
              <a:t>require</a:t>
            </a:r>
            <a:r>
              <a:rPr lang="zh-CN" altLang="en-US"/>
              <a:t>函数可以加载自定义模块和通过</a:t>
            </a:r>
            <a:r>
              <a:rPr lang="en-US" altLang="zh-CN"/>
              <a:t>npm install</a:t>
            </a:r>
            <a:r>
              <a:rPr lang="zh-CN" altLang="en-US"/>
              <a:t>安装的模块</a:t>
            </a:r>
            <a:endParaRPr lang="zh-CN" altLang="en-US"/>
          </a:p>
        </p:txBody>
      </p:sp>
      <p:sp>
        <p:nvSpPr>
          <p:cNvPr id="5" name="文本框 4"/>
          <p:cNvSpPr txBox="1"/>
          <p:nvPr/>
        </p:nvSpPr>
        <p:spPr>
          <a:xfrm>
            <a:off x="1379855" y="2494280"/>
            <a:ext cx="9552305" cy="2306955"/>
          </a:xfrm>
          <a:prstGeom prst="rect">
            <a:avLst/>
          </a:prstGeom>
          <a:noFill/>
        </p:spPr>
        <p:txBody>
          <a:bodyPr wrap="none" rtlCol="0">
            <a:spAutoFit/>
          </a:bodyPr>
          <a:p>
            <a:pPr algn="l"/>
            <a:r>
              <a:rPr lang="zh-CN" altLang="en-US"/>
              <a:t>require方法加载模块的查找策略如下：</a:t>
            </a:r>
            <a:endParaRPr lang="zh-CN" altLang="en-US"/>
          </a:p>
          <a:p>
            <a:pPr algn="l"/>
            <a:r>
              <a:rPr lang="zh-CN" altLang="en-US"/>
              <a:t>1.如果是原生模块，直接引入</a:t>
            </a:r>
            <a:endParaRPr lang="zh-CN" altLang="en-US"/>
          </a:p>
          <a:p>
            <a:pPr algn="l"/>
            <a:endParaRPr lang="zh-CN" altLang="en-US"/>
          </a:p>
          <a:p>
            <a:pPr algn="l"/>
            <a:r>
              <a:rPr lang="zh-CN" altLang="en-US"/>
              <a:t>2.如果是基于相对路径的用户模块，那么就从路径中根据文件名查找，</a:t>
            </a:r>
            <a:endParaRPr lang="zh-CN" altLang="en-US"/>
          </a:p>
          <a:p>
            <a:pPr algn="l"/>
            <a:r>
              <a:rPr lang="zh-CN" altLang="en-US"/>
              <a:t>这也是为什么在加载自定义模块时不可以省略相对路径的原因。</a:t>
            </a:r>
            <a:endParaRPr lang="zh-CN" altLang="en-US"/>
          </a:p>
          <a:p>
            <a:pPr algn="l"/>
            <a:endParaRPr lang="en-US" altLang="zh-CN"/>
          </a:p>
          <a:p>
            <a:pPr algn="l"/>
            <a:r>
              <a:rPr lang="en-US" altLang="zh-CN"/>
              <a:t>3. </a:t>
            </a:r>
            <a:r>
              <a:rPr lang="zh-CN" altLang="en-US"/>
              <a:t>第三方模块从当前目录下node_modules中查找，如果当前目录下没有node_modules文件夹，</a:t>
            </a:r>
            <a:endParaRPr lang="zh-CN" altLang="en-US"/>
          </a:p>
          <a:p>
            <a:pPr algn="l"/>
            <a:r>
              <a:rPr lang="zh-CN" altLang="en-US"/>
              <a:t>或者node_modules中不存在目标模块就会继续向父目录中查找，直到抵达系统根目录为止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Node.js</a:t>
            </a:r>
            <a:r>
              <a:t>是什么</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455420" y="2262505"/>
            <a:ext cx="8263890" cy="645160"/>
          </a:xfrm>
          <a:prstGeom prst="rect">
            <a:avLst/>
          </a:prstGeom>
          <a:noFill/>
        </p:spPr>
        <p:txBody>
          <a:bodyPr wrap="square" rtlCol="0">
            <a:spAutoFit/>
          </a:bodyPr>
          <a:p>
            <a:r>
              <a:rPr lang="en-US" altLang="zh-CN"/>
              <a:t>Node.js</a:t>
            </a:r>
            <a:r>
              <a:rPr lang="zh-CN" altLang="en-US"/>
              <a:t>是一门编程语言，它和</a:t>
            </a:r>
            <a:r>
              <a:rPr lang="en-US" altLang="zh-CN"/>
              <a:t>Javascript</a:t>
            </a:r>
            <a:r>
              <a:rPr lang="zh-CN" altLang="en-US"/>
              <a:t>有同样的语法，但相比</a:t>
            </a:r>
            <a:r>
              <a:rPr lang="en-US" altLang="zh-CN"/>
              <a:t>Javascript</a:t>
            </a:r>
            <a:r>
              <a:rPr lang="zh-CN" altLang="en-US"/>
              <a:t>扩展了许多功能，并且</a:t>
            </a:r>
            <a:r>
              <a:rPr lang="zh-CN" altLang="en-US">
                <a:sym typeface="+mn-ea"/>
              </a:rPr>
              <a:t>摆脱了浏览器的限制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a:t>
            </a:r>
            <a:r>
              <a:t>的扩展模块</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69695" y="1236345"/>
            <a:ext cx="8200390" cy="368300"/>
          </a:xfrm>
          <a:prstGeom prst="rect">
            <a:avLst/>
          </a:prstGeom>
          <a:noFill/>
        </p:spPr>
        <p:txBody>
          <a:bodyPr wrap="none" rtlCol="0">
            <a:spAutoFit/>
          </a:bodyPr>
          <a:p>
            <a:r>
              <a:rPr lang="zh-CN" altLang="en-US"/>
              <a:t>前面提到，</a:t>
            </a:r>
            <a:r>
              <a:rPr lang="en-US" altLang="zh-CN"/>
              <a:t>Node</a:t>
            </a:r>
            <a:r>
              <a:rPr lang="zh-CN" altLang="en-US"/>
              <a:t>是对</a:t>
            </a:r>
            <a:r>
              <a:rPr lang="en-US" altLang="zh-CN"/>
              <a:t>Javascript</a:t>
            </a:r>
            <a:r>
              <a:rPr lang="zh-CN" altLang="en-US"/>
              <a:t>的扩展，下面列出了</a:t>
            </a:r>
            <a:r>
              <a:rPr lang="en-US" altLang="zh-CN"/>
              <a:t>Node</a:t>
            </a:r>
            <a:r>
              <a:rPr lang="zh-CN" altLang="en-US"/>
              <a:t>的原生（</a:t>
            </a:r>
            <a:r>
              <a:rPr lang="en-US" altLang="zh-CN"/>
              <a:t>built-in</a:t>
            </a:r>
            <a:r>
              <a:rPr lang="zh-CN" altLang="en-US"/>
              <a:t>）模块。</a:t>
            </a:r>
            <a:endParaRPr lang="en-US" altLang="zh-CN"/>
          </a:p>
        </p:txBody>
      </p:sp>
      <p:graphicFrame>
        <p:nvGraphicFramePr>
          <p:cNvPr id="6" name="表格 5"/>
          <p:cNvGraphicFramePr/>
          <p:nvPr>
            <p:custDataLst>
              <p:tags r:id="rId1"/>
            </p:custDataLst>
          </p:nvPr>
        </p:nvGraphicFramePr>
        <p:xfrm>
          <a:off x="912495" y="1720215"/>
          <a:ext cx="5545455" cy="5005705"/>
        </p:xfrm>
        <a:graphic>
          <a:graphicData uri="http://schemas.openxmlformats.org/drawingml/2006/table">
            <a:tbl>
              <a:tblPr firstRow="1" bandRow="1">
                <a:tableStyleId>{5940675A-B579-460E-94D1-54222C63F5DA}</a:tableStyleId>
              </a:tblPr>
              <a:tblGrid>
                <a:gridCol w="1417320"/>
                <a:gridCol w="751840"/>
                <a:gridCol w="922655"/>
                <a:gridCol w="2453640"/>
              </a:tblGrid>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模块名</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使用方式</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稳定性</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作用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Assertion Testing</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断言测试</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Async Hooks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提供追踪回调函数功能的模块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Buffer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封装Buferr结构</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 Addons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用C++ 编写Node插件的模块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481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C/C++ Addons with N-API</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对C++ addon API 的进一步封装</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Child Processes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提供多进程模型</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Cluster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封装集群功能</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417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Console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 / 直接使用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控制台对象</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Crypto</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用于加密解密的模块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019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Debugger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命令行</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用于调试Node程序</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DNS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处理DNS的模块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Domain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deprecated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错误处理模块，已被废弃</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ECMAScript Modules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命令行</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提供ES6模块功能</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Errors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直接使用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定义错误对象和错误代码</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Events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提供事件处理功能的模块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File System</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封装文件系统API</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92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Globals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直接使用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全局对象</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955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HTTP</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处理HTTP相关的模块</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6747510" y="1719580"/>
          <a:ext cx="4697730" cy="5006975"/>
        </p:xfrm>
        <a:graphic>
          <a:graphicData uri="http://schemas.openxmlformats.org/drawingml/2006/table">
            <a:tbl>
              <a:tblPr firstRow="1" bandRow="1">
                <a:tableStyleId>{5940675A-B579-460E-94D1-54222C63F5DA}</a:tableStyleId>
              </a:tblPr>
              <a:tblGrid>
                <a:gridCol w="1200785"/>
                <a:gridCol w="636905"/>
                <a:gridCol w="781685"/>
                <a:gridCol w="2078355"/>
              </a:tblGrid>
              <a:tr h="18605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HTTP/2</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处理HTTP/2相关的模块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HTTPS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处理HTTPS相关的模块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Inspector</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命令行</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和V8调试器交互的模块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Modules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直接使用</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提供模块化支持</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Net</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提供TCP和IPC相关支持</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OS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封装底层操作系统相关信息的模块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Path</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负责处理文件系统路径</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Performance Hooks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统计程序运行性能的模块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89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Policies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命令行</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为运行Node代码引入安全检查</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Process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直接使用</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Node进程的抽象</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Punycode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deprecated</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punycode相关编码转码操作</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Query Strings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解析和格式化URL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Readline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提供从可读流中每次读入一行的功能</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REPL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提供REPL相关功能</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Report</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命令行</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提供了将性能诊断信息写入到文件中的方法</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Stream</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流式处理模块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String Decoder</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提供从Buffer类型解码的功能</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Timers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直接使用</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定时器相关API</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89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TLS/SSL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提供TLS加密解密功能的模块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24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Trace Events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Experimental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将V8，Node核心，用户代码的执行追溯信息统一显示</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TTY</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和虚拟控制台（TTY）交互的模块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UDP/Datagram</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处理UDP相关的模块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URL</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处理URL相关的模块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89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Utilities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一些工具类和方法</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V8</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提供和V8交互的API</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VM</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使用V8虚拟机的上下文运行代码</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4625">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Worker Threads</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封装Worker线程的模块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Zlib</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require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stable</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800" b="0">
                          <a:latin typeface="微软雅黑" panose="020B0503020204020204" pitchFamily="34" charset="-122"/>
                          <a:ea typeface="微软雅黑" panose="020B0503020204020204" pitchFamily="34" charset="-122"/>
                          <a:cs typeface="微软雅黑" panose="020B0503020204020204" pitchFamily="34" charset="-122"/>
                        </a:rPr>
                        <a:t>处理压缩解压相关的模块</a:t>
                      </a:r>
                      <a:endParaRPr lang="en-US" altLang="en-US" sz="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a:t>
            </a:r>
            <a:r>
              <a:t>的扩展模块</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5" name="文本框 4"/>
          <p:cNvSpPr txBox="1"/>
          <p:nvPr/>
        </p:nvSpPr>
        <p:spPr>
          <a:xfrm>
            <a:off x="756285" y="1717040"/>
            <a:ext cx="7498080" cy="645160"/>
          </a:xfrm>
          <a:prstGeom prst="rect">
            <a:avLst/>
          </a:prstGeom>
          <a:noFill/>
        </p:spPr>
        <p:txBody>
          <a:bodyPr wrap="none" rtlCol="0">
            <a:spAutoFit/>
          </a:bodyPr>
          <a:p>
            <a:r>
              <a:rPr lang="zh-CN" altLang="en-US"/>
              <a:t>面对几十个模块，并不需要将它们全部掌握，知道每个模块的主要功能，</a:t>
            </a:r>
            <a:br>
              <a:rPr lang="zh-CN" altLang="en-US"/>
            </a:br>
            <a:r>
              <a:rPr lang="zh-CN" altLang="en-US"/>
              <a:t>并且掌握几个主要模块的使用就够了</a:t>
            </a:r>
            <a:endParaRPr lang="zh-CN" altLang="en-US"/>
          </a:p>
        </p:txBody>
      </p:sp>
      <p:sp>
        <p:nvSpPr>
          <p:cNvPr id="6" name="文本框 5"/>
          <p:cNvSpPr txBox="1"/>
          <p:nvPr/>
        </p:nvSpPr>
        <p:spPr>
          <a:xfrm>
            <a:off x="1053465" y="2934335"/>
            <a:ext cx="1388110" cy="1476375"/>
          </a:xfrm>
          <a:prstGeom prst="rect">
            <a:avLst/>
          </a:prstGeom>
          <a:noFill/>
        </p:spPr>
        <p:txBody>
          <a:bodyPr wrap="none" rtlCol="0">
            <a:spAutoFit/>
          </a:bodyPr>
          <a:p>
            <a:r>
              <a:rPr lang="en-US" altLang="zh-CN"/>
              <a:t>File System</a:t>
            </a:r>
            <a:endParaRPr lang="en-US" altLang="zh-CN"/>
          </a:p>
          <a:p>
            <a:r>
              <a:rPr lang="en-US" altLang="zh-CN"/>
              <a:t>Stream</a:t>
            </a:r>
            <a:endParaRPr lang="en-US" altLang="zh-CN"/>
          </a:p>
          <a:p>
            <a:r>
              <a:rPr lang="en-US" altLang="zh-CN"/>
              <a:t>Events</a:t>
            </a:r>
            <a:endParaRPr lang="en-US" altLang="zh-CN"/>
          </a:p>
          <a:p>
            <a:r>
              <a:rPr lang="en-US" altLang="zh-CN"/>
              <a:t>Child Process</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哪些模块需要加载</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417320" y="1645920"/>
            <a:ext cx="9761855" cy="922020"/>
          </a:xfrm>
          <a:prstGeom prst="rect">
            <a:avLst/>
          </a:prstGeom>
          <a:noFill/>
        </p:spPr>
        <p:txBody>
          <a:bodyPr wrap="none" rtlCol="0">
            <a:spAutoFit/>
          </a:bodyPr>
          <a:p>
            <a:r>
              <a:rPr lang="zh-CN" altLang="en-US"/>
              <a:t>在上一页列出的模块中，有些模块可以直接使用，而有些模块必须通过</a:t>
            </a:r>
            <a:r>
              <a:rPr lang="en-US" altLang="zh-CN"/>
              <a:t>require</a:t>
            </a:r>
            <a:r>
              <a:rPr lang="zh-CN" altLang="en-US"/>
              <a:t>加载后才能使用。</a:t>
            </a:r>
            <a:endParaRPr lang="zh-CN" altLang="en-US"/>
          </a:p>
          <a:p>
            <a:endParaRPr lang="zh-CN" altLang="en-US"/>
          </a:p>
          <a:p>
            <a:r>
              <a:rPr lang="zh-CN" altLang="en-US"/>
              <a:t>这涉及到</a:t>
            </a:r>
            <a:r>
              <a:rPr lang="en-US" altLang="zh-CN"/>
              <a:t>Node</a:t>
            </a:r>
            <a:r>
              <a:rPr lang="zh-CN" altLang="en-US"/>
              <a:t>设计之初的考量，并没有特殊的原因</a:t>
            </a:r>
            <a:endParaRPr lang="zh-CN" altLang="en-US"/>
          </a:p>
        </p:txBody>
      </p:sp>
      <p:sp>
        <p:nvSpPr>
          <p:cNvPr id="5" name="文本框 4"/>
          <p:cNvSpPr txBox="1"/>
          <p:nvPr/>
        </p:nvSpPr>
        <p:spPr>
          <a:xfrm>
            <a:off x="1647190" y="3154045"/>
            <a:ext cx="2240280" cy="368300"/>
          </a:xfrm>
          <a:prstGeom prst="rect">
            <a:avLst/>
          </a:prstGeom>
          <a:noFill/>
        </p:spPr>
        <p:txBody>
          <a:bodyPr wrap="none" rtlCol="0">
            <a:spAutoFit/>
          </a:bodyPr>
          <a:p>
            <a:r>
              <a:rPr lang="zh-CN" altLang="en-US"/>
              <a:t>可以直接使用的模块</a:t>
            </a:r>
            <a:endParaRPr lang="zh-CN" altLang="en-US"/>
          </a:p>
        </p:txBody>
      </p:sp>
      <p:sp>
        <p:nvSpPr>
          <p:cNvPr id="6" name="文本框 5"/>
          <p:cNvSpPr txBox="1"/>
          <p:nvPr/>
        </p:nvSpPr>
        <p:spPr>
          <a:xfrm>
            <a:off x="6969125" y="3154045"/>
            <a:ext cx="1783080" cy="368300"/>
          </a:xfrm>
          <a:prstGeom prst="rect">
            <a:avLst/>
          </a:prstGeom>
          <a:noFill/>
        </p:spPr>
        <p:txBody>
          <a:bodyPr wrap="none" rtlCol="0">
            <a:spAutoFit/>
          </a:bodyPr>
          <a:p>
            <a:r>
              <a:rPr lang="zh-CN" altLang="en-US"/>
              <a:t>需要引入的模块</a:t>
            </a:r>
            <a:endParaRPr lang="zh-CN" altLang="en-US"/>
          </a:p>
        </p:txBody>
      </p:sp>
      <p:sp>
        <p:nvSpPr>
          <p:cNvPr id="7" name="文本框 6"/>
          <p:cNvSpPr txBox="1"/>
          <p:nvPr/>
        </p:nvSpPr>
        <p:spPr>
          <a:xfrm>
            <a:off x="1647190" y="3733165"/>
            <a:ext cx="1343660" cy="1198880"/>
          </a:xfrm>
          <a:prstGeom prst="rect">
            <a:avLst/>
          </a:prstGeom>
          <a:noFill/>
        </p:spPr>
        <p:txBody>
          <a:bodyPr wrap="none" rtlCol="0">
            <a:spAutoFit/>
          </a:bodyPr>
          <a:p>
            <a:r>
              <a:rPr lang="en-US" altLang="zh-CN"/>
              <a:t>console</a:t>
            </a:r>
            <a:r>
              <a:rPr lang="zh-CN" altLang="en-US"/>
              <a:t>对象</a:t>
            </a:r>
            <a:endParaRPr lang="zh-CN" altLang="en-US"/>
          </a:p>
          <a:p>
            <a:r>
              <a:rPr lang="en-US" altLang="zh-CN"/>
              <a:t>process</a:t>
            </a:r>
            <a:r>
              <a:rPr lang="zh-CN" altLang="en-US"/>
              <a:t>对象</a:t>
            </a:r>
            <a:endParaRPr lang="zh-CN" altLang="en-US"/>
          </a:p>
          <a:p>
            <a:r>
              <a:rPr lang="zh-CN" altLang="en-US"/>
              <a:t>定时器对象</a:t>
            </a:r>
            <a:endParaRPr lang="zh-CN" altLang="en-US"/>
          </a:p>
          <a:p>
            <a:r>
              <a:rPr lang="zh-CN" altLang="en-US"/>
              <a:t>。。。。</a:t>
            </a:r>
            <a:endParaRPr lang="zh-CN" altLang="en-US"/>
          </a:p>
        </p:txBody>
      </p:sp>
      <p:sp>
        <p:nvSpPr>
          <p:cNvPr id="8" name="文本框 7"/>
          <p:cNvSpPr txBox="1"/>
          <p:nvPr/>
        </p:nvSpPr>
        <p:spPr>
          <a:xfrm>
            <a:off x="6969125" y="3872865"/>
            <a:ext cx="1202690" cy="1476375"/>
          </a:xfrm>
          <a:prstGeom prst="rect">
            <a:avLst/>
          </a:prstGeom>
          <a:noFill/>
        </p:spPr>
        <p:txBody>
          <a:bodyPr wrap="none" rtlCol="0">
            <a:spAutoFit/>
          </a:bodyPr>
          <a:p>
            <a:r>
              <a:rPr lang="en-US" altLang="zh-CN"/>
              <a:t>File System</a:t>
            </a:r>
            <a:endParaRPr lang="en-US" altLang="zh-CN"/>
          </a:p>
          <a:p>
            <a:r>
              <a:rPr lang="en-US" altLang="zh-CN"/>
              <a:t>Events</a:t>
            </a:r>
            <a:endParaRPr lang="en-US" altLang="zh-CN"/>
          </a:p>
          <a:p>
            <a:r>
              <a:rPr lang="en-US" altLang="zh-CN"/>
              <a:t>HTTP</a:t>
            </a:r>
            <a:endParaRPr lang="en-US" altLang="zh-CN"/>
          </a:p>
          <a:p>
            <a:r>
              <a:rPr lang="zh-CN" altLang="en-US"/>
              <a:t>。。。</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File System/</a:t>
            </a:r>
            <a:r>
              <a:t>文件系统</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22070" y="1516380"/>
            <a:ext cx="9200515" cy="368300"/>
          </a:xfrm>
          <a:prstGeom prst="rect">
            <a:avLst/>
          </a:prstGeom>
          <a:noFill/>
        </p:spPr>
        <p:txBody>
          <a:bodyPr wrap="none" rtlCol="0">
            <a:spAutoFit/>
          </a:bodyPr>
          <a:p>
            <a:r>
              <a:rPr lang="en-US" altLang="zh-CN"/>
              <a:t>FileSystem </a:t>
            </a:r>
            <a:r>
              <a:rPr lang="zh-CN" altLang="en-US"/>
              <a:t>以下简称</a:t>
            </a:r>
            <a:r>
              <a:rPr lang="en-US" altLang="zh-CN"/>
              <a:t>fs</a:t>
            </a:r>
            <a:r>
              <a:rPr lang="zh-CN" altLang="en-US"/>
              <a:t>，主要提供了对文件系统的读取功能，它是对操作系统底层</a:t>
            </a:r>
            <a:r>
              <a:rPr lang="en-US" altLang="zh-CN"/>
              <a:t>API</a:t>
            </a:r>
            <a:r>
              <a:rPr lang="zh-CN" altLang="en-US"/>
              <a:t>的封装</a:t>
            </a:r>
            <a:endParaRPr lang="zh-CN" altLang="en-US"/>
          </a:p>
        </p:txBody>
      </p:sp>
      <p:graphicFrame>
        <p:nvGraphicFramePr>
          <p:cNvPr id="7" name="表格 6"/>
          <p:cNvGraphicFramePr/>
          <p:nvPr>
            <p:custDataLst>
              <p:tags r:id="rId1"/>
            </p:custDataLst>
          </p:nvPr>
        </p:nvGraphicFramePr>
        <p:xfrm>
          <a:off x="768668" y="2249170"/>
          <a:ext cx="5267325" cy="3949700"/>
        </p:xfrm>
        <a:graphic>
          <a:graphicData uri="http://schemas.openxmlformats.org/drawingml/2006/table">
            <a:tbl>
              <a:tblPr firstRow="1" bandRow="1">
                <a:tableStyleId>{5940675A-B579-460E-94D1-54222C63F5DA}</a:tableStyleId>
              </a:tblPr>
              <a:tblGrid>
                <a:gridCol w="2422525"/>
                <a:gridCol w="1106488"/>
                <a:gridCol w="1738312"/>
              </a:tblGrid>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File system API </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对应的Linux API</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功能</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fs.access(path[, mode],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判断是否对文件拥有某些权限</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fs.appendFile(path, data[,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向文件追加内容</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fs.chmod(path, mode,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chmod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改变文件的权限</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fs.fchmod(fd, mode,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fchmod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改变文件的权限</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fs.lchmod(path, mode,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lchmod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改变文件的权限，仅在macOS中可用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fs.chown(path, uid, gid,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chown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改变文件拥有者</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fs.fchown(fd, uid, gid,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fchown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改变文件拥有者</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fs.lchown(path, uid, gid,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lchown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改变文件拥有者</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fs.close(fd,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close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关闭一个文件描述符</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fs.copyFile(src, dest[, flags],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复制文件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fs.exists(path,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判断文件是否存在，不鼓励使用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fs.fdatasync(fd,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fdatasync</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将文件同步到磁盘</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fs.fsync(fd,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fsync</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将文件同步到磁盘</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fs.ftruncate(fd[, len],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ftruncate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将文件修改为指定大小</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fs.truncate(path[, len],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truncate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将文件修改为指定大小</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fs.futimes(fd, atime, mtime,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修改文件的时间戳</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fs.utimes(path, atime, mtime,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修改文件的时间戳</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fs.link(existingPath, newPath,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link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创建链接</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fs.fstat(fd[,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fstat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获取文件描述符信息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fs.stat(path[,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stat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获取文件信息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fs.lstat(path[,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lstat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获取文件信息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custDataLst>
              <p:tags r:id="rId2"/>
            </p:custDataLst>
          </p:nvPr>
        </p:nvGraphicFramePr>
        <p:xfrm>
          <a:off x="6501130" y="2122170"/>
          <a:ext cx="5267325" cy="4204970"/>
        </p:xfrm>
        <a:graphic>
          <a:graphicData uri="http://schemas.openxmlformats.org/drawingml/2006/table">
            <a:tbl>
              <a:tblPr firstRow="1" bandRow="1">
                <a:tableStyleId>{5940675A-B579-460E-94D1-54222C63F5DA}</a:tableStyleId>
              </a:tblPr>
              <a:tblGrid>
                <a:gridCol w="2422525"/>
                <a:gridCol w="1106805"/>
                <a:gridCol w="1737995"/>
              </a:tblGrid>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fs.mkdir(path[,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mkdir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创建新文件夹</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fs.mkdtemp(prefix[,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生成一个名称随机的临时文件夹</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fs.open(path[, flags[, mode]],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open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打开文件描述符</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fs.read(fd, buffer, offset, length, position,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read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读取文件描述符</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fs.readdir(path[,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readdir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读取文件夹</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fs.readFile(path[,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读取文件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fs.readlink(path[,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读取文件链接</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fs.realpath(path[,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返回文件的绝对路径</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fs.realpath.native(path[,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realpath</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返回文件的绝对路径</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fs.rename(oldPath, newPath,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rename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重命名文件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fs.rmdir(path,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rmdir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删除文件夹</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fs.symlink(target, path[, type],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symlink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创建软链接</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fs.unlink(path,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unlink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删除文件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fs.unwatchFile(filename[, listener])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停止监听文件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fs.watch(filename[, options][, listener])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inotify</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监听文件或者文件夹的改动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fs.watchFile(filename[, options], listener)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监听文件改动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96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fs.write(fd, buffer[, offset[, length[, position]]],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write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通过文件描述符写文件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fs.write(fd, string[, position[, encoding]],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write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通过文件描述符写文件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fs.writeFile(file, data[, options],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无</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写文件</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使用文件系统</a:t>
            </a:r>
            <a:r>
              <a:rPr lang="en-US" altLang="zh-CN"/>
              <a:t>API</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52855" y="1632585"/>
            <a:ext cx="6247765" cy="2676525"/>
          </a:xfrm>
          <a:prstGeom prst="rect">
            <a:avLst/>
          </a:prstGeom>
          <a:noFill/>
          <a:ln w="9525">
            <a:noFill/>
          </a:ln>
        </p:spPr>
        <p:txBody>
          <a:bodyPr wrap="square">
            <a:spAutoFit/>
          </a:bodyPr>
          <a:p>
            <a:pPr indent="0"/>
            <a:r>
              <a:rPr lang="en-US" sz="1400" b="0">
                <a:latin typeface="微软雅黑" panose="020B0503020204020204" pitchFamily="34" charset="-122"/>
                <a:ea typeface="微软雅黑" panose="020B0503020204020204" pitchFamily="34" charset="-122"/>
                <a:cs typeface="Calibri" panose="020F0502020204030204" charset="0"/>
              </a:rPr>
              <a:t>// </a:t>
            </a:r>
            <a:r>
              <a:rPr lang="zh-CN" sz="1400" b="0">
                <a:ea typeface="微软雅黑" panose="020B0503020204020204" pitchFamily="34" charset="-122"/>
              </a:rPr>
              <a:t>文件内容在回调函数中获取</a:t>
            </a:r>
            <a:r>
              <a:rPr lang="en-US" sz="1400" b="0">
                <a:latin typeface="微软雅黑" panose="020B0503020204020204" pitchFamily="34" charset="-122"/>
                <a:ea typeface="微软雅黑" panose="020B0503020204020204" pitchFamily="34" charset="-122"/>
                <a:cs typeface="Calibri" panose="020F0502020204030204" charset="0"/>
              </a:rPr>
              <a:t>fs.readFile(__filename,(err,data)=&gt;{     // </a:t>
            </a:r>
            <a:r>
              <a:rPr lang="zh-CN" sz="1400" b="0">
                <a:ea typeface="微软雅黑" panose="020B0503020204020204" pitchFamily="34" charset="-122"/>
                <a:cs typeface="Calibri" panose="020F0502020204030204" charset="0"/>
              </a:rPr>
              <a:t>err表示读取文件过程中出现的错误，如果读取成功则为undefined</a:t>
            </a:r>
            <a:endParaRPr lang="zh-CN" sz="1400" b="0">
              <a:ea typeface="微软雅黑" panose="020B0503020204020204" pitchFamily="34" charset="-122"/>
              <a:cs typeface="Calibri" panose="020F0502020204030204" charset="0"/>
            </a:endParaRPr>
          </a:p>
          <a:p>
            <a:pPr indent="0"/>
            <a:r>
              <a:rPr lang="zh-CN" sz="1400" b="0">
                <a:ea typeface="微软雅黑" panose="020B0503020204020204" pitchFamily="34" charset="-122"/>
                <a:cs typeface="Calibri" panose="020F0502020204030204" charset="0"/>
              </a:rPr>
              <a:t>      // data即文件内容</a:t>
            </a:r>
            <a:r>
              <a:rPr lang="en-US" sz="1400" b="0">
                <a:latin typeface="微软雅黑" panose="020B0503020204020204" pitchFamily="34" charset="-122"/>
                <a:ea typeface="微软雅黑" panose="020B0503020204020204" pitchFamily="34" charset="-122"/>
                <a:cs typeface="Calibri" panose="020F0502020204030204" charset="0"/>
              </a:rPr>
              <a:t>}); // </a:t>
            </a:r>
            <a:r>
              <a:rPr lang="zh-CN" sz="1400" b="0">
                <a:ea typeface="微软雅黑" panose="020B0503020204020204" pitchFamily="34" charset="-122"/>
              </a:rPr>
              <a:t>同步版本的方法即在异步版本的方法名后面加上</a:t>
            </a:r>
            <a:r>
              <a:rPr lang="en-US" sz="1400" b="0">
                <a:latin typeface="微软雅黑" panose="020B0503020204020204" pitchFamily="34" charset="-122"/>
                <a:ea typeface="微软雅黑" panose="020B0503020204020204" pitchFamily="34" charset="-122"/>
                <a:cs typeface="Calibri" panose="020F0502020204030204" charset="0"/>
              </a:rPr>
              <a:t>“Sync”// </a:t>
            </a:r>
            <a:r>
              <a:rPr lang="zh-CN" sz="1400" b="0">
                <a:ea typeface="微软雅黑" panose="020B0503020204020204" pitchFamily="34" charset="-122"/>
              </a:rPr>
              <a:t>文件内容直接作为返回值获取</a:t>
            </a:r>
            <a:r>
              <a:rPr lang="en-US" sz="1400" b="0">
                <a:latin typeface="微软雅黑" panose="020B0503020204020204" pitchFamily="34" charset="-122"/>
                <a:ea typeface="微软雅黑" panose="020B0503020204020204" pitchFamily="34" charset="-122"/>
                <a:cs typeface="Calibri" panose="020F0502020204030204" charset="0"/>
              </a:rPr>
              <a:t>try{var data = fs.readFileSync(__filename);}catch(err){}</a:t>
            </a:r>
            <a:endParaRPr lang="en-US" altLang="en-US" sz="1400" b="0">
              <a:latin typeface="微软雅黑" panose="020B0503020204020204" pitchFamily="34" charset="-122"/>
              <a:ea typeface="微软雅黑" panose="020B0503020204020204" pitchFamily="34" charset="-122"/>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Stream</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31595" y="1611630"/>
            <a:ext cx="6534150" cy="645160"/>
          </a:xfrm>
          <a:prstGeom prst="rect">
            <a:avLst/>
          </a:prstGeom>
          <a:noFill/>
        </p:spPr>
        <p:txBody>
          <a:bodyPr wrap="none" rtlCol="0">
            <a:spAutoFit/>
          </a:bodyPr>
          <a:p>
            <a:r>
              <a:rPr lang="en-US" altLang="zh-CN"/>
              <a:t>stream</a:t>
            </a:r>
            <a:r>
              <a:rPr lang="zh-CN" altLang="en-US"/>
              <a:t>（流）是计算机中的重要概念，这个概念是如何产生的？</a:t>
            </a:r>
            <a:endParaRPr lang="zh-CN" altLang="en-US"/>
          </a:p>
          <a:p>
            <a:endParaRPr lang="zh-CN" altLang="en-US"/>
          </a:p>
        </p:txBody>
      </p:sp>
      <p:sp>
        <p:nvSpPr>
          <p:cNvPr id="103" name="文本框 102"/>
          <p:cNvSpPr txBox="1"/>
          <p:nvPr/>
        </p:nvSpPr>
        <p:spPr>
          <a:xfrm>
            <a:off x="1278255" y="3769360"/>
            <a:ext cx="5080000" cy="1060450"/>
          </a:xfrm>
          <a:prstGeom prst="rect">
            <a:avLst/>
          </a:prstGeom>
          <a:noFill/>
          <a:ln w="9525">
            <a:noFill/>
          </a:ln>
        </p:spPr>
        <p:txBody>
          <a:bodyPr>
            <a:spAutoFit/>
          </a:bodyPr>
          <a:p>
            <a:pPr marL="0" indent="266700" algn="l"/>
            <a:r>
              <a:rPr lang="en-US" altLang="zh-CN" sz="900" b="0">
                <a:latin typeface="微软雅黑" panose="020B0503020204020204" pitchFamily="34" charset="-122"/>
                <a:cs typeface="微软雅黑" panose="020B0503020204020204" pitchFamily="34" charset="-122"/>
              </a:rPr>
              <a:t>Stream</a:t>
            </a:r>
            <a:r>
              <a:rPr lang="zh-CN" altLang="en-US" sz="900" b="0">
                <a:latin typeface="微软雅黑" panose="020B0503020204020204" pitchFamily="34" charset="-122"/>
                <a:cs typeface="微软雅黑" panose="020B0503020204020204" pitchFamily="34" charset="-122"/>
              </a:rPr>
              <a:t>的概念最早在</a:t>
            </a:r>
            <a:r>
              <a:rPr lang="en-US" altLang="zh-CN" sz="900" b="0">
                <a:latin typeface="微软雅黑" panose="020B0503020204020204" pitchFamily="34" charset="-122"/>
                <a:cs typeface="微软雅黑" panose="020B0503020204020204" pitchFamily="34" charset="-122"/>
              </a:rPr>
              <a:t>UNIX</a:t>
            </a:r>
            <a:r>
              <a:rPr lang="zh-CN" altLang="en-US" sz="900" b="0">
                <a:latin typeface="微软雅黑" panose="020B0503020204020204" pitchFamily="34" charset="-122"/>
                <a:cs typeface="微软雅黑" panose="020B0503020204020204" pitchFamily="34" charset="-122"/>
              </a:rPr>
              <a:t>中被引入，作为操作系统和</a:t>
            </a:r>
            <a:r>
              <a:rPr lang="en-US" altLang="zh-CN" sz="900" b="0">
                <a:latin typeface="微软雅黑" panose="020B0503020204020204" pitchFamily="34" charset="-122"/>
                <a:cs typeface="微软雅黑" panose="020B0503020204020204" pitchFamily="34" charset="-122"/>
              </a:rPr>
              <a:t>I/O</a:t>
            </a:r>
            <a:r>
              <a:rPr lang="zh-CN" altLang="en-US" sz="900" b="0">
                <a:latin typeface="微软雅黑" panose="020B0503020204020204" pitchFamily="34" charset="-122"/>
                <a:cs typeface="微软雅黑" panose="020B0503020204020204" pitchFamily="34" charset="-122"/>
              </a:rPr>
              <a:t>设备间通信的默认处理方式。几乎所有的操作系统都会默认提供</a:t>
            </a:r>
            <a:r>
              <a:rPr lang="en-US" altLang="zh-CN" sz="900" b="0">
                <a:latin typeface="微软雅黑" panose="020B0503020204020204" pitchFamily="34" charset="-122"/>
                <a:cs typeface="微软雅黑" panose="020B0503020204020204" pitchFamily="34" charset="-122"/>
              </a:rPr>
              <a:t>stdin</a:t>
            </a:r>
            <a:r>
              <a:rPr lang="zh-CN" altLang="en-US" sz="900" b="0">
                <a:latin typeface="微软雅黑" panose="020B0503020204020204" pitchFamily="34" charset="-122"/>
                <a:cs typeface="微软雅黑" panose="020B0503020204020204" pitchFamily="34" charset="-122"/>
              </a:rPr>
              <a:t>，</a:t>
            </a:r>
            <a:r>
              <a:rPr lang="en-US" altLang="zh-CN" sz="900" b="0">
                <a:latin typeface="微软雅黑" panose="020B0503020204020204" pitchFamily="34" charset="-122"/>
                <a:cs typeface="微软雅黑" panose="020B0503020204020204" pitchFamily="34" charset="-122"/>
              </a:rPr>
              <a:t>stdout</a:t>
            </a:r>
            <a:r>
              <a:rPr lang="zh-CN" altLang="en-US" sz="900" b="0">
                <a:latin typeface="微软雅黑" panose="020B0503020204020204" pitchFamily="34" charset="-122"/>
                <a:cs typeface="微软雅黑" panose="020B0503020204020204" pitchFamily="34" charset="-122"/>
              </a:rPr>
              <a:t>，</a:t>
            </a:r>
            <a:r>
              <a:rPr lang="en-US" altLang="zh-CN" sz="900" b="0">
                <a:latin typeface="微软雅黑" panose="020B0503020204020204" pitchFamily="34" charset="-122"/>
                <a:cs typeface="微软雅黑" panose="020B0503020204020204" pitchFamily="34" charset="-122"/>
              </a:rPr>
              <a:t>stderr</a:t>
            </a:r>
            <a:r>
              <a:rPr lang="zh-CN" altLang="en-US" sz="900" b="0">
                <a:latin typeface="微软雅黑" panose="020B0503020204020204" pitchFamily="34" charset="-122"/>
                <a:cs typeface="微软雅黑" panose="020B0503020204020204" pitchFamily="34" charset="-122"/>
              </a:rPr>
              <a:t>三个对象。</a:t>
            </a:r>
            <a:r>
              <a:rPr lang="en-US" altLang="zh-CN" sz="900" b="0">
                <a:latin typeface="微软雅黑" panose="020B0503020204020204" pitchFamily="34" charset="-122"/>
                <a:cs typeface="微软雅黑" panose="020B0503020204020204" pitchFamily="34" charset="-122"/>
              </a:rPr>
              <a:t>Node</a:t>
            </a:r>
            <a:r>
              <a:rPr lang="zh-CN" altLang="en-US" sz="900" b="0">
                <a:latin typeface="微软雅黑" panose="020B0503020204020204" pitchFamily="34" charset="-122"/>
                <a:cs typeface="微软雅黑" panose="020B0503020204020204" pitchFamily="34" charset="-122"/>
              </a:rPr>
              <a:t>中的</a:t>
            </a:r>
            <a:r>
              <a:rPr lang="en-US" altLang="zh-CN" sz="900" b="0">
                <a:latin typeface="微软雅黑" panose="020B0503020204020204" pitchFamily="34" charset="-122"/>
                <a:cs typeface="微软雅黑" panose="020B0503020204020204" pitchFamily="34" charset="-122"/>
              </a:rPr>
              <a:t>process</a:t>
            </a:r>
            <a:r>
              <a:rPr lang="zh-CN" altLang="en-US" sz="900" b="0">
                <a:latin typeface="微软雅黑" panose="020B0503020204020204" pitchFamily="34" charset="-122"/>
                <a:cs typeface="微软雅黑" panose="020B0503020204020204" pitchFamily="34" charset="-122"/>
              </a:rPr>
              <a:t>对象封装了标准流的实例，</a:t>
            </a:r>
            <a:r>
              <a:rPr lang="en-US" altLang="zh-CN" sz="900" b="0">
                <a:latin typeface="微软雅黑" panose="020B0503020204020204" pitchFamily="34" charset="-122"/>
                <a:cs typeface="微软雅黑" panose="020B0503020204020204" pitchFamily="34" charset="-122"/>
              </a:rPr>
              <a:t>process.stdin</a:t>
            </a:r>
            <a:r>
              <a:rPr lang="zh-CN" altLang="en-US" sz="900" b="0">
                <a:latin typeface="微软雅黑" panose="020B0503020204020204" pitchFamily="34" charset="-122"/>
                <a:cs typeface="微软雅黑" panose="020B0503020204020204" pitchFamily="34" charset="-122"/>
              </a:rPr>
              <a:t>， </a:t>
            </a:r>
            <a:r>
              <a:rPr lang="en-US" altLang="zh-CN" sz="900" b="0">
                <a:latin typeface="微软雅黑" panose="020B0503020204020204" pitchFamily="34" charset="-122"/>
                <a:cs typeface="微软雅黑" panose="020B0503020204020204" pitchFamily="34" charset="-122"/>
              </a:rPr>
              <a:t>process.stdout</a:t>
            </a:r>
            <a:r>
              <a:rPr lang="zh-CN" altLang="en-US" sz="900" b="0">
                <a:latin typeface="微软雅黑" panose="020B0503020204020204" pitchFamily="34" charset="-122"/>
                <a:cs typeface="微软雅黑" panose="020B0503020204020204" pitchFamily="34" charset="-122"/>
              </a:rPr>
              <a:t>，</a:t>
            </a:r>
            <a:r>
              <a:rPr lang="en-US" altLang="zh-CN" sz="900" b="0">
                <a:latin typeface="微软雅黑" panose="020B0503020204020204" pitchFamily="34" charset="-122"/>
                <a:cs typeface="微软雅黑" panose="020B0503020204020204" pitchFamily="34" charset="-122"/>
              </a:rPr>
              <a:t>process.stderr</a:t>
            </a:r>
            <a:r>
              <a:rPr lang="zh-CN" altLang="en-US" sz="900" b="0">
                <a:latin typeface="微软雅黑" panose="020B0503020204020204" pitchFamily="34" charset="-122"/>
                <a:cs typeface="微软雅黑" panose="020B0503020204020204" pitchFamily="34" charset="-122"/>
              </a:rPr>
              <a:t>分别对应标准输入流，标准输出流，以及标准错误流。标准输入通常来自于键盘输入，而标准输出和标准错误目的地通常为显示器。</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Stream</a:t>
            </a:r>
            <a:r>
              <a:rPr lang="zh-CN" altLang="en-US" sz="900" b="0">
                <a:latin typeface="微软雅黑" panose="020B0503020204020204" pitchFamily="34" charset="-122"/>
                <a:cs typeface="微软雅黑" panose="020B0503020204020204" pitchFamily="34" charset="-122"/>
              </a:rPr>
              <a:t>将一个完整的数据集合看作是某种顺序排列的数据流，同时依照这种顺序来处理数据流。这种思想的源头，本质上还是</a:t>
            </a:r>
            <a:r>
              <a:rPr lang="en-US" altLang="zh-CN" sz="900" b="0">
                <a:latin typeface="微软雅黑" panose="020B0503020204020204" pitchFamily="34" charset="-122"/>
                <a:cs typeface="微软雅黑" panose="020B0503020204020204" pitchFamily="34" charset="-122"/>
              </a:rPr>
              <a:t>I/O</a:t>
            </a:r>
            <a:r>
              <a:rPr lang="zh-CN" altLang="en-US" sz="900" b="0">
                <a:latin typeface="微软雅黑" panose="020B0503020204020204" pitchFamily="34" charset="-122"/>
                <a:cs typeface="微软雅黑" panose="020B0503020204020204" pitchFamily="34" charset="-122"/>
              </a:rPr>
              <a:t>设备与</a:t>
            </a:r>
            <a:r>
              <a:rPr lang="en-US" altLang="zh-CN" sz="900" b="0">
                <a:latin typeface="微软雅黑" panose="020B0503020204020204" pitchFamily="34" charset="-122"/>
                <a:cs typeface="微软雅黑" panose="020B0503020204020204" pitchFamily="34" charset="-122"/>
              </a:rPr>
              <a:t>CPU</a:t>
            </a:r>
            <a:r>
              <a:rPr lang="zh-CN" altLang="en-US" sz="900" b="0">
                <a:latin typeface="微软雅黑" panose="020B0503020204020204" pitchFamily="34" charset="-122"/>
                <a:cs typeface="微软雅黑" panose="020B0503020204020204" pitchFamily="34" charset="-122"/>
              </a:rPr>
              <a:t>之间的容量和速度差异。</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流操作</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52855" y="2136775"/>
            <a:ext cx="5080000" cy="2584450"/>
          </a:xfrm>
          <a:prstGeom prst="rect">
            <a:avLst/>
          </a:prstGeom>
          <a:noFill/>
          <a:ln w="9525">
            <a:noFill/>
          </a:ln>
        </p:spPr>
        <p:txBody>
          <a:bodyPr>
            <a:spAutoFit/>
          </a:bodyPr>
          <a:p>
            <a:pPr marL="0" indent="266700" algn="l"/>
            <a:r>
              <a:rPr lang="zh-CN" altLang="en-US" sz="900" b="0">
                <a:latin typeface="微软雅黑" panose="020B0503020204020204" pitchFamily="34" charset="-122"/>
                <a:cs typeface="微软雅黑" panose="020B0503020204020204" pitchFamily="34" charset="-122"/>
              </a:rPr>
              <a:t>流和</a:t>
            </a:r>
            <a:r>
              <a:rPr lang="en-US" altLang="zh-CN" sz="900" b="0">
                <a:latin typeface="微软雅黑" panose="020B0503020204020204" pitchFamily="34" charset="-122"/>
                <a:cs typeface="微软雅黑" panose="020B0503020204020204" pitchFamily="34" charset="-122"/>
              </a:rPr>
              <a:t>I/O</a:t>
            </a:r>
            <a:r>
              <a:rPr lang="zh-CN" altLang="en-US" sz="900" b="0">
                <a:latin typeface="微软雅黑" panose="020B0503020204020204" pitchFamily="34" charset="-122"/>
                <a:cs typeface="微软雅黑" panose="020B0503020204020204" pitchFamily="34" charset="-122"/>
              </a:rPr>
              <a:t>是紧密相关的，一个流有如下基本操作。</a:t>
            </a:r>
            <a:endParaRPr lang="zh-CN" altLang="en-US" sz="900" b="0">
              <a:latin typeface="Wingdings" panose="05000000000000000000" charset="0"/>
              <a:cs typeface="Wingdings" panose="05000000000000000000" charset="0"/>
            </a:endParaRPr>
          </a:p>
          <a:p>
            <a:pPr marL="0" indent="266700" algn="l"/>
            <a:r>
              <a:rPr lang="en-US" altLang="zh-CN" sz="900" b="0">
                <a:latin typeface="Wingdings" panose="05000000000000000000" charset="0"/>
                <a:cs typeface="Wingdings" panose="05000000000000000000" charset="0"/>
              </a:rPr>
              <a:t>l </a:t>
            </a:r>
            <a:r>
              <a:rPr lang="zh-CN" altLang="en-US" sz="900" b="0">
                <a:latin typeface="微软雅黑" panose="020B0503020204020204" pitchFamily="34" charset="-122"/>
                <a:cs typeface="微软雅黑" panose="020B0503020204020204" pitchFamily="34" charset="-122"/>
              </a:rPr>
              <a:t>打开</a:t>
            </a:r>
            <a:endParaRPr lang="zh-CN" altLang="en-US" sz="900" b="0">
              <a:latin typeface="Wingdings" panose="05000000000000000000" charset="0"/>
              <a:cs typeface="Wingdings" panose="05000000000000000000" charset="0"/>
            </a:endParaRPr>
          </a:p>
          <a:p>
            <a:pPr marL="0" indent="266700" algn="l"/>
            <a:r>
              <a:rPr lang="en-US" altLang="zh-CN" sz="900" b="0">
                <a:latin typeface="Wingdings" panose="05000000000000000000" charset="0"/>
                <a:cs typeface="Wingdings" panose="05000000000000000000" charset="0"/>
              </a:rPr>
              <a:t>l </a:t>
            </a:r>
            <a:r>
              <a:rPr lang="zh-CN" altLang="en-US" sz="900" b="0">
                <a:latin typeface="微软雅黑" panose="020B0503020204020204" pitchFamily="34" charset="-122"/>
                <a:cs typeface="微软雅黑" panose="020B0503020204020204" pitchFamily="34" charset="-122"/>
              </a:rPr>
              <a:t>关闭</a:t>
            </a:r>
            <a:endParaRPr lang="zh-CN" altLang="en-US" sz="900" b="0">
              <a:latin typeface="Wingdings" panose="05000000000000000000" charset="0"/>
              <a:cs typeface="Wingdings" panose="05000000000000000000" charset="0"/>
            </a:endParaRPr>
          </a:p>
          <a:p>
            <a:pPr marL="0" indent="266700" algn="l"/>
            <a:r>
              <a:rPr lang="en-US" altLang="zh-CN" sz="900" b="0">
                <a:latin typeface="Wingdings" panose="05000000000000000000" charset="0"/>
                <a:cs typeface="Wingdings" panose="05000000000000000000" charset="0"/>
              </a:rPr>
              <a:t>l </a:t>
            </a:r>
            <a:r>
              <a:rPr lang="zh-CN" altLang="en-US" sz="900" b="0">
                <a:latin typeface="微软雅黑" panose="020B0503020204020204" pitchFamily="34" charset="-122"/>
                <a:cs typeface="微软雅黑" panose="020B0503020204020204" pitchFamily="34" charset="-122"/>
              </a:rPr>
              <a:t>定向 打开和关闭不多介绍，流的定向指的是数据被读到缓冲区后向特定的方向输出，例如</a:t>
            </a:r>
            <a:r>
              <a:rPr lang="en-US" altLang="zh-CN" sz="900" b="0">
                <a:latin typeface="微软雅黑" panose="020B0503020204020204" pitchFamily="34" charset="-122"/>
                <a:cs typeface="微软雅黑" panose="020B0503020204020204" pitchFamily="34" charset="-122"/>
              </a:rPr>
              <a:t>Linux</a:t>
            </a:r>
            <a:r>
              <a:rPr lang="zh-CN" altLang="en-US" sz="900" b="0">
                <a:latin typeface="微软雅黑" panose="020B0503020204020204" pitchFamily="34" charset="-122"/>
                <a:cs typeface="微软雅黑" panose="020B0503020204020204" pitchFamily="34" charset="-122"/>
              </a:rPr>
              <a:t>下的</a:t>
            </a:r>
            <a:r>
              <a:rPr lang="en-US" altLang="zh-CN" sz="900" b="0">
                <a:latin typeface="微软雅黑" panose="020B0503020204020204" pitchFamily="34" charset="-122"/>
                <a:cs typeface="微软雅黑" panose="020B0503020204020204" pitchFamily="34" charset="-122"/>
              </a:rPr>
              <a:t>echo</a:t>
            </a:r>
            <a:r>
              <a:rPr lang="zh-CN" altLang="en-US" sz="900" b="0">
                <a:latin typeface="微软雅黑" panose="020B0503020204020204" pitchFamily="34" charset="-122"/>
                <a:cs typeface="微软雅黑" panose="020B0503020204020204" pitchFamily="34" charset="-122"/>
              </a:rPr>
              <a:t>命令，既可以选择直接输出到控制台，也可以使用重定向符输出到文件。 </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向控制台输出</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echo“hello world”//</a:t>
            </a:r>
            <a:r>
              <a:rPr lang="zh-CN" altLang="en-US" sz="900" b="0">
                <a:latin typeface="微软雅黑" panose="020B0503020204020204" pitchFamily="34" charset="-122"/>
                <a:cs typeface="微软雅黑" panose="020B0503020204020204" pitchFamily="34" charset="-122"/>
              </a:rPr>
              <a:t>向文本文件输出</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echo“hello world”&gt; data.txt// </a:t>
            </a:r>
            <a:r>
              <a:rPr lang="zh-CN" altLang="en-US" sz="900" b="0">
                <a:latin typeface="微软雅黑" panose="020B0503020204020204" pitchFamily="34" charset="-122"/>
                <a:cs typeface="微软雅黑" panose="020B0503020204020204" pitchFamily="34" charset="-122"/>
              </a:rPr>
              <a:t>从一个文本文件输入，再输出至另一个文件</a:t>
            </a:r>
            <a:endParaRPr lang="zh-CN" altLang="en-US" sz="900" b="0">
              <a:latin typeface="微软雅黑" panose="020B0503020204020204" pitchFamily="34" charset="-122"/>
              <a:cs typeface="微软雅黑" panose="020B0503020204020204" pitchFamily="34" charset="-122"/>
            </a:endParaRPr>
          </a:p>
          <a:p>
            <a:pPr marL="0" indent="266700" algn="l"/>
            <a:r>
              <a:rPr lang="en-US" altLang="zh-CN" sz="900" b="0">
                <a:latin typeface="微软雅黑" panose="020B0503020204020204" pitchFamily="34" charset="-122"/>
                <a:cs typeface="微软雅黑" panose="020B0503020204020204" pitchFamily="34" charset="-122"/>
              </a:rPr>
              <a:t>cat data.txt &gt; new.txt Node</a:t>
            </a:r>
            <a:r>
              <a:rPr lang="zh-CN" altLang="en-US" sz="900" b="0">
                <a:latin typeface="微软雅黑" panose="020B0503020204020204" pitchFamily="34" charset="-122"/>
                <a:cs typeface="微软雅黑" panose="020B0503020204020204" pitchFamily="34" charset="-122"/>
              </a:rPr>
              <a:t>中的</a:t>
            </a:r>
            <a:r>
              <a:rPr lang="en-US" altLang="zh-CN" sz="900" b="0">
                <a:latin typeface="微软雅黑" panose="020B0503020204020204" pitchFamily="34" charset="-122"/>
                <a:cs typeface="微软雅黑" panose="020B0503020204020204" pitchFamily="34" charset="-122"/>
              </a:rPr>
              <a:t>Stream</a:t>
            </a:r>
            <a:r>
              <a:rPr lang="zh-CN" altLang="en-US" sz="900" b="0">
                <a:latin typeface="微软雅黑" panose="020B0503020204020204" pitchFamily="34" charset="-122"/>
                <a:cs typeface="微软雅黑" panose="020B0503020204020204" pitchFamily="34" charset="-122"/>
              </a:rPr>
              <a:t>模块继承了</a:t>
            </a:r>
            <a:r>
              <a:rPr lang="en-US" altLang="zh-CN" sz="900" b="0">
                <a:latin typeface="微软雅黑" panose="020B0503020204020204" pitchFamily="34" charset="-122"/>
                <a:cs typeface="微软雅黑" panose="020B0503020204020204" pitchFamily="34" charset="-122"/>
              </a:rPr>
              <a:t>Event</a:t>
            </a:r>
            <a:r>
              <a:rPr lang="zh-CN" altLang="en-US" sz="900" b="0">
                <a:latin typeface="微软雅黑" panose="020B0503020204020204" pitchFamily="34" charset="-122"/>
                <a:cs typeface="微软雅黑" panose="020B0503020204020204" pitchFamily="34" charset="-122"/>
              </a:rPr>
              <a:t>模块，从而提供了事件处理的能力。如果用流音乐播放器的例子来帮助理解流生命周期中的事件，那么无非是开始，结束，暂停，恢复，错误处理等等，下面会详细介绍。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缓冲区</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52855" y="1654175"/>
            <a:ext cx="8078470" cy="3969385"/>
          </a:xfrm>
          <a:prstGeom prst="rect">
            <a:avLst/>
          </a:prstGeom>
          <a:noFill/>
          <a:ln w="9525">
            <a:noFill/>
          </a:ln>
        </p:spPr>
        <p:txBody>
          <a:bodyPr wrap="square">
            <a:spAutoFit/>
          </a:bodyPr>
          <a:p>
            <a:pPr marL="228600" indent="-228600" algn="l"/>
            <a:r>
              <a:rPr lang="zh-CN" altLang="en-US"/>
              <a:t>以控制台命令为例，只有当输入回车的时候，控制台才会处理之前输入的命令，那么在按下回车之前呢？这些字符将会被存储在内存中的某个位置，称为缓冲区，暂存在缓冲区内的字符当遇到换行符的时候才会被送到内核执行。缓冲区一共有三种使用方式。</a:t>
            </a:r>
            <a:endParaRPr lang="zh-CN" altLang="en-US"/>
          </a:p>
          <a:p>
            <a:pPr marL="228600" indent="-228600" algn="l"/>
            <a:r>
              <a:rPr lang="en-US" altLang="zh-CN"/>
              <a:t>l </a:t>
            </a:r>
            <a:r>
              <a:rPr lang="zh-CN" altLang="en-US"/>
              <a:t>无缓冲</a:t>
            </a:r>
            <a:r>
              <a:rPr lang="en-US" altLang="zh-CN"/>
              <a:t>(unbuffered): </a:t>
            </a:r>
            <a:r>
              <a:rPr lang="zh-CN" altLang="en-US"/>
              <a:t>没有缓冲的流，就是单纯的序列数据。</a:t>
            </a:r>
            <a:endParaRPr lang="zh-CN" altLang="en-US"/>
          </a:p>
          <a:p>
            <a:pPr marL="228600" indent="-228600" algn="l"/>
            <a:r>
              <a:rPr lang="en-US" altLang="zh-CN"/>
              <a:t>l </a:t>
            </a:r>
            <a:r>
              <a:rPr lang="zh-CN" altLang="en-US"/>
              <a:t>行缓冲</a:t>
            </a:r>
            <a:r>
              <a:rPr lang="en-US" altLang="zh-CN"/>
              <a:t>(line buffered): </a:t>
            </a:r>
            <a:r>
              <a:rPr lang="zh-CN" altLang="en-US"/>
              <a:t>当遇到一个换行符的时候字符会以块的形式读写，例如控制台命令。</a:t>
            </a:r>
            <a:endParaRPr lang="zh-CN" altLang="en-US"/>
          </a:p>
          <a:p>
            <a:pPr marL="228600" indent="-228600" algn="l"/>
            <a:r>
              <a:rPr lang="en-US" altLang="zh-CN"/>
              <a:t>l </a:t>
            </a:r>
            <a:r>
              <a:rPr lang="zh-CN" altLang="en-US"/>
              <a:t>满缓冲</a:t>
            </a:r>
            <a:r>
              <a:rPr lang="en-US" altLang="zh-CN"/>
              <a:t>(fully buffered): </a:t>
            </a:r>
            <a:r>
              <a:rPr lang="zh-CN" altLang="en-US"/>
              <a:t>设置任意大小的内存作为缓冲区，当缓冲区满时才以块的形式输出，这是比较常见的缓冲方式。使用缓冲会带来很多好处，例如使用流写入文件时，可以先把文件写入到缓冲区中，缓冲区满了之后再将缓冲区数据写入到外部存储，而不是每读入一个字符就进行一次写入，这样避免了频繁的</a:t>
            </a:r>
            <a:r>
              <a:rPr lang="en-US" altLang="zh-CN"/>
              <a:t>I/O</a:t>
            </a:r>
            <a:r>
              <a:rPr lang="zh-CN" altLang="en-US"/>
              <a:t>操作。同时还保证了流式</a:t>
            </a:r>
            <a:r>
              <a:rPr lang="en-US" altLang="zh-CN"/>
              <a:t>I/O</a:t>
            </a:r>
            <a:r>
              <a:rPr lang="zh-CN" altLang="en-US"/>
              <a:t>操作的内存占用通常不会超过缓冲区的大小，这对于大批量数据处理非常有用。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可读流</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52855" y="1281430"/>
            <a:ext cx="8536305" cy="5631180"/>
          </a:xfrm>
          <a:prstGeom prst="rect">
            <a:avLst/>
          </a:prstGeom>
          <a:noFill/>
          <a:ln w="9525">
            <a:noFill/>
          </a:ln>
        </p:spPr>
        <p:txBody>
          <a:bodyPr wrap="square">
            <a:spAutoFit/>
          </a:bodyPr>
          <a:p>
            <a:pPr indent="0"/>
            <a:r>
              <a:rPr lang="en-US" altLang="zh-CN"/>
              <a:t>const fs = require("fs");// highWaterMark</a:t>
            </a:r>
            <a:r>
              <a:rPr lang="zh-CN" altLang="en-US"/>
              <a:t>指定了缓冲区的大小，即每次读入</a:t>
            </a:r>
            <a:r>
              <a:rPr lang="en-US" altLang="zh-CN"/>
              <a:t>1MBvar readable = fs.createReadStream("./mb.dat",{highWaterMark:1024*1024}); // </a:t>
            </a:r>
            <a:r>
              <a:rPr lang="zh-CN" altLang="en-US"/>
              <a:t>即使删除标记</a:t>
            </a:r>
            <a:r>
              <a:rPr lang="en-US" altLang="zh-CN"/>
              <a:t>1</a:t>
            </a:r>
            <a:r>
              <a:rPr lang="zh-CN" altLang="en-US"/>
              <a:t>处的代码也可以正常工作</a:t>
            </a:r>
            <a:endParaRPr lang="zh-CN" altLang="en-US"/>
          </a:p>
          <a:p>
            <a:pPr indent="0"/>
            <a:r>
              <a:rPr lang="en-US" altLang="zh-CN"/>
              <a:t>readable.on('readable',function(){     console.log("begin to read");// </a:t>
            </a:r>
            <a:r>
              <a:rPr lang="zh-CN" altLang="en-US"/>
              <a:t>调用</a:t>
            </a:r>
            <a:r>
              <a:rPr lang="en-US" altLang="zh-CN"/>
              <a:t>read</a:t>
            </a:r>
            <a:r>
              <a:rPr lang="zh-CN" altLang="en-US"/>
              <a:t>方法从流中读取数据，触发</a:t>
            </a:r>
            <a:r>
              <a:rPr lang="en-US" altLang="zh-CN"/>
              <a:t>data</a:t>
            </a:r>
            <a:r>
              <a:rPr lang="zh-CN" altLang="en-US"/>
              <a:t>事件         </a:t>
            </a:r>
            <a:r>
              <a:rPr lang="en-US" altLang="zh-CN"/>
              <a:t>  readable.read();  });readable.on('data',function(data){    console.log("get data"); });readable.on('end',function(data){    console.log("end reading");  });readable.on('error',function(err){    console.log(err);  });</a:t>
            </a:r>
            <a:endParaRPr lang="zh-CN" altLang="en-US"/>
          </a:p>
          <a:p>
            <a:pPr indent="0"/>
            <a:endParaRPr lang="zh-CN" altLang="en-US"/>
          </a:p>
        </p:txBody>
      </p:sp>
      <p:sp>
        <p:nvSpPr>
          <p:cNvPr id="5" name="文本框 4"/>
          <p:cNvSpPr txBox="1"/>
          <p:nvPr/>
        </p:nvSpPr>
        <p:spPr>
          <a:xfrm>
            <a:off x="8881745" y="4969510"/>
            <a:ext cx="2540000" cy="1198880"/>
          </a:xfrm>
          <a:prstGeom prst="rect">
            <a:avLst/>
          </a:prstGeom>
          <a:noFill/>
        </p:spPr>
        <p:txBody>
          <a:bodyPr wrap="square" rtlCol="0" anchor="t">
            <a:spAutoFit/>
          </a:bodyPr>
          <a:p>
            <a:pPr indent="0"/>
            <a:r>
              <a:rPr lang="en-US" altLang="zh-CN">
                <a:sym typeface="+mn-ea"/>
              </a:rPr>
              <a:t>//</a:t>
            </a:r>
            <a:r>
              <a:rPr lang="zh-CN" altLang="en-US">
                <a:sym typeface="+mn-ea"/>
              </a:rPr>
              <a:t>输出</a:t>
            </a:r>
            <a:endParaRPr lang="zh-CN" altLang="en-US"/>
          </a:p>
          <a:p>
            <a:pPr indent="0"/>
            <a:r>
              <a:rPr lang="en-US" altLang="zh-CN">
                <a:sym typeface="+mn-ea"/>
              </a:rPr>
              <a:t>// begin to read//</a:t>
            </a:r>
            <a:r>
              <a:rPr lang="zh-CN" altLang="en-US">
                <a:sym typeface="+mn-ea"/>
              </a:rPr>
              <a:t>打印</a:t>
            </a:r>
            <a:r>
              <a:rPr lang="en-US" altLang="zh-CN">
                <a:sym typeface="+mn-ea"/>
              </a:rPr>
              <a:t>20</a:t>
            </a:r>
            <a:r>
              <a:rPr lang="zh-CN" altLang="en-US">
                <a:sym typeface="+mn-ea"/>
              </a:rPr>
              <a:t>次</a:t>
            </a:r>
            <a:r>
              <a:rPr lang="en-US" altLang="zh-CN">
                <a:sym typeface="+mn-ea"/>
              </a:rPr>
              <a:t>get data//end reading</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Events </a:t>
            </a:r>
            <a:r>
              <a:t>事件</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43660" y="1772285"/>
            <a:ext cx="7269480" cy="368300"/>
          </a:xfrm>
          <a:prstGeom prst="rect">
            <a:avLst/>
          </a:prstGeom>
          <a:noFill/>
        </p:spPr>
        <p:txBody>
          <a:bodyPr wrap="none" rtlCol="0">
            <a:spAutoFit/>
          </a:bodyPr>
          <a:p>
            <a:r>
              <a:rPr lang="zh-CN" altLang="en-US"/>
              <a:t>有时候一个对象需要调用另一个对象，事件机制可以将这种操作解耦。</a:t>
            </a:r>
            <a:endParaRPr lang="zh-CN" altLang="en-US"/>
          </a:p>
        </p:txBody>
      </p:sp>
      <p:sp>
        <p:nvSpPr>
          <p:cNvPr id="5" name="文本框 4"/>
          <p:cNvSpPr txBox="1"/>
          <p:nvPr/>
        </p:nvSpPr>
        <p:spPr>
          <a:xfrm>
            <a:off x="1488440" y="2701925"/>
            <a:ext cx="8641080" cy="368300"/>
          </a:xfrm>
          <a:prstGeom prst="rect">
            <a:avLst/>
          </a:prstGeom>
          <a:noFill/>
        </p:spPr>
        <p:txBody>
          <a:bodyPr wrap="none" rtlCol="0">
            <a:spAutoFit/>
          </a:bodyPr>
          <a:p>
            <a:r>
              <a:rPr lang="zh-CN" altLang="en-US"/>
              <a:t>类似于写信，在写完信后不需要亲自去送，只要塞进邮筒里，邮政服务会帮你投递。</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a:sym typeface="+mn-ea"/>
              </a:rPr>
              <a:t>为什么要学习</a:t>
            </a:r>
            <a:r>
              <a:rPr lang="en-US" altLang="zh-CN">
                <a:sym typeface="+mn-ea"/>
              </a:rPr>
              <a:t>Node</a:t>
            </a:r>
            <a:endParaRPr lang="en-US" altLang="zh-CN">
              <a:sym typeface="+mn-ea"/>
            </a:endParaRP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708660" y="1602105"/>
            <a:ext cx="7201535" cy="1198880"/>
          </a:xfrm>
          <a:prstGeom prst="rect">
            <a:avLst/>
          </a:prstGeom>
          <a:noFill/>
        </p:spPr>
        <p:txBody>
          <a:bodyPr wrap="square" rtlCol="0">
            <a:spAutoFit/>
          </a:bodyPr>
          <a:p>
            <a:r>
              <a:rPr lang="zh-CN" altLang="en-US">
                <a:sym typeface="+mn-ea"/>
              </a:rPr>
              <a:t>对于没有计算机背景的同学：语法简单易上手，一种语法覆盖前后端。</a:t>
            </a:r>
            <a:endParaRPr lang="zh-CN" altLang="en-US"/>
          </a:p>
          <a:p>
            <a:r>
              <a:rPr lang="zh-CN" altLang="en-US">
                <a:sym typeface="+mn-ea"/>
              </a:rPr>
              <a:t>对于有前端开发知识的同学：使用同样的语法来开发后端。</a:t>
            </a:r>
            <a:endParaRPr lang="zh-CN" altLang="en-US"/>
          </a:p>
          <a:p>
            <a:r>
              <a:rPr lang="zh-CN" altLang="en-US">
                <a:sym typeface="+mn-ea"/>
              </a:rPr>
              <a:t>对于有后端开发知识的同学：了解</a:t>
            </a:r>
            <a:r>
              <a:rPr lang="en-US" altLang="zh-CN">
                <a:sym typeface="+mn-ea"/>
              </a:rPr>
              <a:t>JavaScript</a:t>
            </a:r>
            <a:r>
              <a:rPr lang="zh-CN" altLang="en-US">
                <a:sym typeface="+mn-ea"/>
              </a:rPr>
              <a:t>工程化体系的好机会。</a:t>
            </a:r>
            <a:endParaRPr lang="zh-CN" altLang="en-US"/>
          </a:p>
          <a:p>
            <a:endParaRPr lang="zh-CN" altLang="en-US"/>
          </a:p>
        </p:txBody>
      </p:sp>
      <p:sp>
        <p:nvSpPr>
          <p:cNvPr id="5" name="文本框 4"/>
          <p:cNvSpPr txBox="1"/>
          <p:nvPr/>
        </p:nvSpPr>
        <p:spPr>
          <a:xfrm>
            <a:off x="708660" y="4084955"/>
            <a:ext cx="6528435" cy="922020"/>
          </a:xfrm>
          <a:prstGeom prst="rect">
            <a:avLst/>
          </a:prstGeom>
          <a:noFill/>
        </p:spPr>
        <p:txBody>
          <a:bodyPr wrap="none" rtlCol="0">
            <a:spAutoFit/>
          </a:bodyPr>
          <a:p>
            <a:r>
              <a:rPr lang="zh-CN" altLang="en-US"/>
              <a:t>如果你想创办一家</a:t>
            </a:r>
            <a:r>
              <a:rPr lang="en-US" altLang="zh-CN"/>
              <a:t>IT</a:t>
            </a:r>
            <a:r>
              <a:rPr lang="zh-CN" altLang="en-US"/>
              <a:t>公司，那么</a:t>
            </a:r>
            <a:r>
              <a:rPr lang="en-US" altLang="zh-CN"/>
              <a:t>Node</a:t>
            </a:r>
            <a:r>
              <a:rPr lang="zh-CN" altLang="en-US"/>
              <a:t>应该是你的</a:t>
            </a:r>
            <a:r>
              <a:rPr lang="en-US" altLang="zh-CN"/>
              <a:t>Web</a:t>
            </a:r>
            <a:r>
              <a:rPr lang="zh-CN" altLang="en-US"/>
              <a:t>技术首选。</a:t>
            </a:r>
            <a:endParaRPr lang="zh-CN" altLang="en-US"/>
          </a:p>
          <a:p>
            <a:r>
              <a:rPr lang="zh-CN" altLang="en-US"/>
              <a:t>右图展示了硅谷初创企业</a:t>
            </a:r>
            <a:r>
              <a:rPr lang="zh-CN" altLang="en-US"/>
              <a:t>非常流行的</a:t>
            </a:r>
            <a:r>
              <a:rPr lang="en-US" altLang="zh-CN"/>
              <a:t>MEAN</a:t>
            </a:r>
            <a:r>
              <a:rPr lang="zh-CN" altLang="en-US"/>
              <a:t>架构。</a:t>
            </a:r>
            <a:endParaRPr lang="zh-CN" altLang="en-US"/>
          </a:p>
          <a:p>
            <a:r>
              <a:rPr lang="zh-CN" altLang="en-US"/>
              <a:t>即</a:t>
            </a:r>
            <a:r>
              <a:rPr lang="en-US" altLang="zh-CN"/>
              <a:t>MongoDB + Express + Angular + Node</a:t>
            </a:r>
            <a:endParaRPr lang="en-US" altLang="zh-CN"/>
          </a:p>
        </p:txBody>
      </p:sp>
      <p:pic>
        <p:nvPicPr>
          <p:cNvPr id="6" name="图片 5"/>
          <p:cNvPicPr>
            <a:picLocks noChangeAspect="1"/>
          </p:cNvPicPr>
          <p:nvPr/>
        </p:nvPicPr>
        <p:blipFill>
          <a:blip r:embed="rId1"/>
          <a:stretch>
            <a:fillRect/>
          </a:stretch>
        </p:blipFill>
        <p:spPr>
          <a:xfrm>
            <a:off x="8063865" y="2573020"/>
            <a:ext cx="2448560" cy="664845"/>
          </a:xfrm>
          <a:prstGeom prst="rect">
            <a:avLst/>
          </a:prstGeom>
        </p:spPr>
      </p:pic>
      <p:pic>
        <p:nvPicPr>
          <p:cNvPr id="8" name="图片 7"/>
          <p:cNvPicPr>
            <a:picLocks noChangeAspect="1"/>
          </p:cNvPicPr>
          <p:nvPr/>
        </p:nvPicPr>
        <p:blipFill>
          <a:blip r:embed="rId2"/>
          <a:stretch>
            <a:fillRect/>
          </a:stretch>
        </p:blipFill>
        <p:spPr>
          <a:xfrm>
            <a:off x="8063865" y="5647055"/>
            <a:ext cx="1868805" cy="915035"/>
          </a:xfrm>
          <a:prstGeom prst="rect">
            <a:avLst/>
          </a:prstGeom>
        </p:spPr>
      </p:pic>
      <p:pic>
        <p:nvPicPr>
          <p:cNvPr id="9" name="图片 8"/>
          <p:cNvPicPr>
            <a:picLocks noChangeAspect="1"/>
          </p:cNvPicPr>
          <p:nvPr/>
        </p:nvPicPr>
        <p:blipFill>
          <a:blip r:embed="rId3"/>
          <a:stretch>
            <a:fillRect/>
          </a:stretch>
        </p:blipFill>
        <p:spPr>
          <a:xfrm>
            <a:off x="8063865" y="3454400"/>
            <a:ext cx="2126615" cy="928370"/>
          </a:xfrm>
          <a:prstGeom prst="rect">
            <a:avLst/>
          </a:prstGeom>
        </p:spPr>
      </p:pic>
      <p:pic>
        <p:nvPicPr>
          <p:cNvPr id="10" name="图片 9"/>
          <p:cNvPicPr>
            <a:picLocks noChangeAspect="1"/>
          </p:cNvPicPr>
          <p:nvPr/>
        </p:nvPicPr>
        <p:blipFill>
          <a:blip r:embed="rId4"/>
          <a:stretch>
            <a:fillRect/>
          </a:stretch>
        </p:blipFill>
        <p:spPr>
          <a:xfrm>
            <a:off x="8063865" y="4537075"/>
            <a:ext cx="2299970" cy="1025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1043" y="300544"/>
            <a:ext cx="10515600" cy="534035"/>
          </a:xfrm>
        </p:spPr>
        <p:txBody>
          <a:bodyPr/>
          <a:p>
            <a:r>
              <a:rPr lang="zh-CN" altLang="en-US"/>
              <a:t>进程和线程（一）</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60475" y="1555115"/>
            <a:ext cx="3480435" cy="368300"/>
          </a:xfrm>
          <a:prstGeom prst="rect">
            <a:avLst/>
          </a:prstGeom>
          <a:noFill/>
        </p:spPr>
        <p:txBody>
          <a:bodyPr wrap="none" rtlCol="0">
            <a:spAutoFit/>
          </a:bodyPr>
          <a:p>
            <a:r>
              <a:rPr lang="en-US" altLang="zh-CN"/>
              <a:t>Node</a:t>
            </a:r>
            <a:r>
              <a:rPr lang="zh-CN" altLang="en-US"/>
              <a:t>运行在单进程单线程环境下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进程与线程（二）</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60805" y="1862455"/>
            <a:ext cx="2057400" cy="368300"/>
          </a:xfrm>
          <a:prstGeom prst="rect">
            <a:avLst/>
          </a:prstGeom>
          <a:noFill/>
        </p:spPr>
        <p:txBody>
          <a:bodyPr wrap="none" rtlCol="0">
            <a:spAutoFit/>
          </a:bodyPr>
          <a:p>
            <a:r>
              <a:rPr lang="en-US" altLang="zh-CN"/>
              <a:t>child_process</a:t>
            </a:r>
            <a:r>
              <a:rPr lang="zh-CN" altLang="en-US"/>
              <a:t>模块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第五章 处理异步任务</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42323" y="3293607"/>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573256" y="3835297"/>
            <a:ext cx="1503472" cy="670438"/>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2400" kern="0">
                <a:solidFill>
                  <a:prstClr val="white"/>
                </a:solidFill>
                <a:latin typeface="Century Gothic" panose="020B0502020202020204" pitchFamily="34" charset="0"/>
                <a:cs typeface="+mn-ea"/>
                <a:sym typeface="+mn-lt"/>
              </a:rPr>
              <a:t>总体</a:t>
            </a:r>
            <a:endParaRPr lang="en-US" sz="1865" kern="0">
              <a:solidFill>
                <a:prstClr val="white"/>
              </a:solidFill>
              <a:latin typeface="Century Gothic" panose="020B0502020202020204" pitchFamily="34" charset="0"/>
              <a:cs typeface="+mn-ea"/>
              <a:sym typeface="+mn-lt"/>
            </a:endParaRPr>
          </a:p>
          <a:p>
            <a:pPr defTabSz="412750" eaLnBrk="1" fontAlgn="auto" hangingPunct="1">
              <a:spcBef>
                <a:spcPts val="300"/>
              </a:spcBef>
              <a:spcAft>
                <a:spcPts val="0"/>
              </a:spcAft>
              <a:defRPr sz="1800"/>
            </a:pPr>
            <a:r>
              <a:rPr lang="zh-CN" altLang="en-US" sz="1865" kern="0">
                <a:solidFill>
                  <a:prstClr val="white"/>
                </a:solidFill>
                <a:latin typeface="+mj-ea"/>
                <a:ea typeface="+mj-ea"/>
                <a:cs typeface="+mn-ea"/>
                <a:sym typeface="+mn-lt"/>
              </a:rPr>
              <a:t>任务完成度</a:t>
            </a:r>
            <a:endParaRPr sz="1865" kern="0" dirty="0">
              <a:solidFill>
                <a:prstClr val="white"/>
              </a:solidFill>
              <a:latin typeface="+mj-ea"/>
              <a:ea typeface="+mj-ea"/>
              <a:cs typeface="+mn-ea"/>
              <a:sym typeface="+mn-lt"/>
            </a:endParaRPr>
          </a:p>
        </p:txBody>
      </p:sp>
      <p:sp>
        <p:nvSpPr>
          <p:cNvPr id="138" name="PA_形状 4663"/>
          <p:cNvSpPr/>
          <p:nvPr>
            <p:custDataLst>
              <p:tags r:id="rId5"/>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sp>
        <p:nvSpPr>
          <p:cNvPr id="139" name="PA_形状 4664"/>
          <p:cNvSpPr/>
          <p:nvPr>
            <p:custDataLst>
              <p:tags r:id="rId6"/>
            </p:custDataLst>
          </p:nvPr>
        </p:nvSpPr>
        <p:spPr>
          <a:xfrm rot="10594">
            <a:off x="573234" y="4992498"/>
            <a:ext cx="1355107" cy="606672"/>
          </a:xfrm>
          <a:prstGeom prst="rect">
            <a:avLst/>
          </a:prstGeom>
          <a:noFill/>
          <a:ln w="12700" cap="flat">
            <a:noFill/>
            <a:miter lim="400000"/>
          </a:ln>
          <a:effectLst/>
        </p:spPr>
        <p:txBody>
          <a:bodyPr wrap="square" lIns="0" tIns="0" rIns="0" bIns="0" numCol="1" anchor="b">
            <a:noAutofit/>
          </a:bodyPr>
          <a:lstStyle>
            <a:lvl1pPr algn="l">
              <a:lnSpc>
                <a:spcPts val="15600"/>
              </a:lnSpc>
              <a:spcBef>
                <a:spcPts val="600"/>
              </a:spcBef>
              <a:defRPr sz="10000" spc="0">
                <a:solidFill>
                  <a:srgbClr val="F5D328"/>
                </a:solidFill>
                <a:latin typeface="Roboto Black"/>
                <a:ea typeface="Roboto Black"/>
                <a:cs typeface="Roboto Black"/>
                <a:sym typeface="Roboto Black"/>
              </a:defRPr>
            </a:lvl1pPr>
          </a:lstStyle>
          <a:p>
            <a:pPr defTabSz="412750" eaLnBrk="1" fontAlgn="auto" hangingPunct="1">
              <a:lnSpc>
                <a:spcPct val="50000"/>
              </a:lnSpc>
              <a:spcBef>
                <a:spcPts val="800"/>
              </a:spcBef>
              <a:spcAft>
                <a:spcPts val="0"/>
              </a:spcAft>
              <a:defRPr sz="1800" spc="0">
                <a:solidFill>
                  <a:srgbClr val="000000"/>
                </a:solidFill>
              </a:defRPr>
            </a:pPr>
            <a:r>
              <a:rPr sz="5065" kern="0" dirty="0">
                <a:solidFill>
                  <a:srgbClr val="FFFFFF"/>
                </a:solidFill>
                <a:latin typeface="Century Gothic" panose="020B0502020202020204" pitchFamily="34" charset="0"/>
                <a:ea typeface="+mn-ea"/>
                <a:cs typeface="+mn-ea"/>
                <a:sym typeface="+mn-lt"/>
              </a:rPr>
              <a:t>98</a:t>
            </a:r>
            <a:r>
              <a:rPr sz="2800" kern="0" dirty="0">
                <a:solidFill>
                  <a:srgbClr val="FFFFFF"/>
                </a:solidFill>
                <a:latin typeface="Century Gothic" panose="020B0502020202020204" pitchFamily="34" charset="0"/>
                <a:ea typeface="+mn-ea"/>
                <a:cs typeface="+mn-ea"/>
                <a:sym typeface="+mn-lt"/>
              </a:rPr>
              <a:t>%</a:t>
            </a:r>
            <a:endParaRPr sz="5065" kern="0" dirty="0">
              <a:solidFill>
                <a:srgbClr val="FFFFFF"/>
              </a:solidFill>
              <a:latin typeface="Century Gothic" panose="020B0502020202020204" pitchFamily="34" charset="0"/>
              <a:ea typeface="+mn-ea"/>
              <a:cs typeface="+mn-ea"/>
              <a:sym typeface="+mn-lt"/>
            </a:endParaRPr>
          </a:p>
        </p:txBody>
      </p:sp>
      <p:sp>
        <p:nvSpPr>
          <p:cNvPr id="140" name="PA_形状 4665"/>
          <p:cNvSpPr/>
          <p:nvPr>
            <p:custDataLst>
              <p:tags r:id="rId7"/>
            </p:custDataLst>
          </p:nvPr>
        </p:nvSpPr>
        <p:spPr>
          <a:xfrm rot="10594">
            <a:off x="575340" y="4454047"/>
            <a:ext cx="1502359" cy="320385"/>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a:lnSpc>
                <a:spcPct val="80000"/>
              </a:lnSpc>
              <a:spcBef>
                <a:spcPts val="800"/>
              </a:spcBef>
              <a:defRPr sz="1800" spc="0">
                <a:solidFill>
                  <a:srgbClr val="000000"/>
                </a:solidFill>
              </a:defRPr>
            </a:pPr>
            <a:r>
              <a:rPr lang="en-US" sz="900" kern="0">
                <a:solidFill>
                  <a:prstClr val="white"/>
                </a:solidFill>
                <a:latin typeface="+mn-lt"/>
                <a:ea typeface="+mn-ea"/>
                <a:cs typeface="+mn-ea"/>
                <a:sym typeface="+mn-lt"/>
              </a:rPr>
              <a:t>Task completion degree</a:t>
            </a:r>
            <a:endParaRPr sz="900" kern="0" dirty="0">
              <a:solidFill>
                <a:prstClr val="white"/>
              </a:solidFill>
              <a:latin typeface="+mn-lt"/>
              <a:ea typeface="+mn-ea"/>
              <a:cs typeface="+mn-ea"/>
              <a:sym typeface="+mn-lt"/>
            </a:endParaRPr>
          </a:p>
        </p:txBody>
      </p:sp>
      <p:grpSp>
        <p:nvGrpSpPr>
          <p:cNvPr id="146" name="PA_组合 145"/>
          <p:cNvGrpSpPr>
            <a:grpSpLocks noChangeAspect="1"/>
          </p:cNvGrpSpPr>
          <p:nvPr>
            <p:custDataLst>
              <p:tags r:id="rId8"/>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9"/>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10"/>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11"/>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2"/>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3"/>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4"/>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5"/>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6"/>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7"/>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8"/>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en-US" sz="1600" kern="0" dirty="0">
                <a:solidFill>
                  <a:schemeClr val="tx1">
                    <a:lumMod val="65000"/>
                    <a:lumOff val="35000"/>
                  </a:schemeClr>
                </a:solidFill>
                <a:latin typeface="+mj-ea"/>
                <a:ea typeface="+mj-ea"/>
                <a:cs typeface="+mn-ea"/>
                <a:sym typeface="+mn-lt"/>
              </a:rPr>
              <a:t>Promise</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9"/>
            </p:custDataLst>
          </p:nvPr>
        </p:nvSpPr>
        <p:spPr>
          <a:xfrm rot="10594">
            <a:off x="4008892" y="3409255"/>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回调函数</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20"/>
            </p:custDataLst>
          </p:nvPr>
        </p:nvSpPr>
        <p:spPr>
          <a:xfrm rot="10594">
            <a:off x="6184018" y="2161867"/>
            <a:ext cx="2360671" cy="1128395"/>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zh-CN" sz="1600" kern="0">
                <a:solidFill>
                  <a:schemeClr val="tx1">
                    <a:lumMod val="65000"/>
                    <a:lumOff val="35000"/>
                  </a:schemeClr>
                </a:solidFill>
                <a:latin typeface="+mj-ea"/>
                <a:ea typeface="+mj-ea"/>
                <a:cs typeface="+mn-ea"/>
                <a:sym typeface="+mn-lt"/>
              </a:rPr>
              <a:t>动手实现一个</a:t>
            </a:r>
            <a:r>
              <a:rPr lang="en-US" altLang="zh-CN" sz="1600" kern="0">
                <a:solidFill>
                  <a:schemeClr val="tx1">
                    <a:lumMod val="65000"/>
                    <a:lumOff val="35000"/>
                  </a:schemeClr>
                </a:solidFill>
                <a:latin typeface="+mj-ea"/>
                <a:ea typeface="+mj-ea"/>
                <a:cs typeface="+mn-ea"/>
                <a:sym typeface="+mn-lt"/>
              </a:rPr>
              <a:t>Promise</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21"/>
            </p:custDataLst>
          </p:nvPr>
        </p:nvSpPr>
        <p:spPr>
          <a:xfrm rot="10594">
            <a:off x="2096746" y="1931689"/>
            <a:ext cx="2529169"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什么是异步任务</a:t>
            </a:r>
            <a:endParaRPr sz="1600" kern="0" dirty="0">
              <a:solidFill>
                <a:schemeClr val="tx1">
                  <a:lumMod val="65000"/>
                  <a:lumOff val="35000"/>
                </a:schemeClr>
              </a:solidFill>
              <a:effectLst/>
              <a:latin typeface="+mj-ea"/>
              <a:ea typeface="+mj-ea"/>
              <a:cs typeface="+mn-ea"/>
              <a:sym typeface="+mn-lt"/>
            </a:endParaRPr>
          </a:p>
          <a:p>
            <a:pPr defTabSz="412750">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2"/>
            </p:custDataLst>
          </p:nvPr>
        </p:nvSpPr>
        <p:spPr>
          <a:xfrm rot="10594">
            <a:off x="9158732" y="3683332"/>
            <a:ext cx="2299439" cy="1082040"/>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en-US" sz="1600" kern="0">
                <a:solidFill>
                  <a:schemeClr val="tx1">
                    <a:lumMod val="65000"/>
                    <a:lumOff val="35000"/>
                  </a:schemeClr>
                </a:solidFill>
                <a:latin typeface="+mj-ea"/>
                <a:ea typeface="+mj-ea"/>
                <a:cs typeface="+mn-ea"/>
                <a:sym typeface="+mn-lt"/>
              </a:rPr>
              <a:t>async/await</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什么是异步任务</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08405" y="1564640"/>
            <a:ext cx="10241280" cy="1476375"/>
          </a:xfrm>
          <a:prstGeom prst="rect">
            <a:avLst/>
          </a:prstGeom>
          <a:noFill/>
        </p:spPr>
        <p:txBody>
          <a:bodyPr wrap="none" rtlCol="0">
            <a:spAutoFit/>
          </a:bodyPr>
          <a:p>
            <a:r>
              <a:rPr lang="zh-CN" altLang="en-US"/>
              <a:t>在代码的运行过程中，</a:t>
            </a:r>
            <a:r>
              <a:rPr lang="en-US" altLang="zh-CN"/>
              <a:t>I/O</a:t>
            </a:r>
            <a:r>
              <a:rPr lang="zh-CN" altLang="en-US"/>
              <a:t>事件是难以避免的，例如读取文件，发送</a:t>
            </a:r>
            <a:r>
              <a:rPr lang="en-US" altLang="zh-CN"/>
              <a:t>HTTP</a:t>
            </a:r>
            <a:r>
              <a:rPr lang="zh-CN" altLang="en-US"/>
              <a:t>请求等等。</a:t>
            </a:r>
            <a:endParaRPr lang="zh-CN" altLang="en-US"/>
          </a:p>
          <a:p>
            <a:r>
              <a:rPr lang="zh-CN" altLang="en-US"/>
              <a:t>而</a:t>
            </a:r>
            <a:r>
              <a:rPr lang="en-US" altLang="zh-CN"/>
              <a:t>IO</a:t>
            </a:r>
            <a:r>
              <a:rPr lang="zh-CN" altLang="en-US"/>
              <a:t>事件相对与</a:t>
            </a:r>
            <a:r>
              <a:rPr lang="en-US" altLang="zh-CN"/>
              <a:t>_x0008_CPU</a:t>
            </a:r>
            <a:r>
              <a:rPr lang="zh-CN" altLang="en-US"/>
              <a:t>运算速度来讲慢了好几个数量级。</a:t>
            </a:r>
            <a:endParaRPr lang="zh-CN" altLang="en-US"/>
          </a:p>
          <a:p>
            <a:endParaRPr lang="zh-CN" altLang="en-US"/>
          </a:p>
          <a:p>
            <a:r>
              <a:rPr lang="zh-CN" altLang="en-US"/>
              <a:t>想象你在烧水，在按下开关到水沸腾的这段时间里，是要在原地不动等着水开，还是去做别的事情？</a:t>
            </a:r>
            <a:endParaRPr lang="zh-CN" altLang="en-US"/>
          </a:p>
          <a:p>
            <a:endParaRPr lang="zh-CN" altLang="en-US"/>
          </a:p>
        </p:txBody>
      </p:sp>
      <p:sp>
        <p:nvSpPr>
          <p:cNvPr id="5" name="文本框 4"/>
          <p:cNvSpPr txBox="1"/>
          <p:nvPr/>
        </p:nvSpPr>
        <p:spPr>
          <a:xfrm>
            <a:off x="1298575" y="5192395"/>
            <a:ext cx="8674100" cy="368300"/>
          </a:xfrm>
          <a:prstGeom prst="rect">
            <a:avLst/>
          </a:prstGeom>
          <a:noFill/>
        </p:spPr>
        <p:txBody>
          <a:bodyPr wrap="none" rtlCol="0">
            <a:spAutoFit/>
          </a:bodyPr>
          <a:p>
            <a:r>
              <a:rPr lang="zh-CN" altLang="en-US"/>
              <a:t>为了便于说明，统一使用了“异步”的词汇，同学们可以搜索“非阻塞”的概念并比较。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回调函数</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892175" y="1589405"/>
            <a:ext cx="7040880" cy="1198880"/>
          </a:xfrm>
          <a:prstGeom prst="rect">
            <a:avLst/>
          </a:prstGeom>
          <a:noFill/>
        </p:spPr>
        <p:txBody>
          <a:bodyPr wrap="none" rtlCol="0">
            <a:spAutoFit/>
          </a:bodyPr>
          <a:p>
            <a:pPr algn="l"/>
            <a:r>
              <a:rPr lang="zh-CN" altLang="en-US"/>
              <a:t>在发起一个异步调用时，除了正常的参数之外，额外传入一个函数，</a:t>
            </a:r>
            <a:endParaRPr lang="zh-CN" altLang="en-US"/>
          </a:p>
          <a:p>
            <a:pPr algn="l"/>
            <a:endParaRPr lang="zh-CN" altLang="en-US"/>
          </a:p>
          <a:p>
            <a:pPr algn="l"/>
            <a:r>
              <a:rPr lang="zh-CN" altLang="en-US"/>
              <a:t>这个函数会在异步调用完成时自动调用。</a:t>
            </a:r>
            <a:endParaRPr lang="zh-CN" altLang="en-US"/>
          </a:p>
          <a:p>
            <a:pPr algn="l"/>
            <a:endParaRPr lang="zh-CN" altLang="en-US"/>
          </a:p>
        </p:txBody>
      </p:sp>
      <p:sp>
        <p:nvSpPr>
          <p:cNvPr id="5" name="文本框 4"/>
          <p:cNvSpPr txBox="1"/>
          <p:nvPr/>
        </p:nvSpPr>
        <p:spPr>
          <a:xfrm>
            <a:off x="892175" y="3253740"/>
            <a:ext cx="2559685" cy="922020"/>
          </a:xfrm>
          <a:prstGeom prst="rect">
            <a:avLst/>
          </a:prstGeom>
          <a:noFill/>
        </p:spPr>
        <p:txBody>
          <a:bodyPr wrap="square" rtlCol="0">
            <a:spAutoFit/>
          </a:bodyPr>
          <a:p>
            <a:pPr algn="l"/>
            <a:r>
              <a:rPr lang="zh-CN" altLang="en-US"/>
              <a:t>烧水(500,()=&gt;{</a:t>
            </a:r>
            <a:endParaRPr lang="zh-CN" altLang="en-US"/>
          </a:p>
          <a:p>
            <a:pPr algn="l"/>
            <a:r>
              <a:rPr lang="zh-CN" altLang="en-US"/>
              <a:t>       倒水(</a:t>
            </a:r>
            <a:r>
              <a:rPr lang="en-US" altLang="zh-CN"/>
              <a:t>500</a:t>
            </a:r>
            <a:r>
              <a:rPr lang="zh-CN" altLang="en-US"/>
              <a:t>);</a:t>
            </a:r>
            <a:endParaRPr lang="zh-CN" altLang="en-US"/>
          </a:p>
          <a:p>
            <a:pPr algn="l"/>
            <a:r>
              <a:rPr lang="zh-CN" altLang="en-US"/>
              <a:t>})</a:t>
            </a:r>
            <a:endParaRPr lang="zh-CN" altLang="en-US"/>
          </a:p>
        </p:txBody>
      </p:sp>
      <p:sp>
        <p:nvSpPr>
          <p:cNvPr id="7" name="文本框 6"/>
          <p:cNvSpPr txBox="1"/>
          <p:nvPr/>
        </p:nvSpPr>
        <p:spPr>
          <a:xfrm>
            <a:off x="1001395" y="5159375"/>
            <a:ext cx="3225165" cy="922020"/>
          </a:xfrm>
          <a:prstGeom prst="rect">
            <a:avLst/>
          </a:prstGeom>
          <a:noFill/>
        </p:spPr>
        <p:txBody>
          <a:bodyPr wrap="none" rtlCol="0">
            <a:spAutoFit/>
          </a:bodyPr>
          <a:p>
            <a:pPr algn="l"/>
            <a:r>
              <a:rPr lang="zh-CN" altLang="en-US"/>
              <a:t>fs.readFile(‘a.txt’,(err,data)=&gt;{</a:t>
            </a:r>
            <a:endParaRPr lang="zh-CN" altLang="en-US"/>
          </a:p>
          <a:p>
            <a:pPr algn="l"/>
            <a:r>
              <a:rPr lang="zh-CN" altLang="en-US"/>
              <a:t>	</a:t>
            </a:r>
            <a:endParaRPr lang="zh-CN" altLang="en-US"/>
          </a:p>
          <a:p>
            <a:pPr algn="l"/>
            <a:r>
              <a:rPr lang="zh-CN" altLang="en-US"/>
              <a:t>})</a:t>
            </a:r>
            <a:endParaRPr lang="zh-CN" altLang="en-US"/>
          </a:p>
        </p:txBody>
      </p:sp>
      <p:sp>
        <p:nvSpPr>
          <p:cNvPr id="8" name="文本框 7"/>
          <p:cNvSpPr txBox="1"/>
          <p:nvPr/>
        </p:nvSpPr>
        <p:spPr>
          <a:xfrm>
            <a:off x="1052195" y="4846320"/>
            <a:ext cx="2240280" cy="368300"/>
          </a:xfrm>
          <a:prstGeom prst="rect">
            <a:avLst/>
          </a:prstGeom>
          <a:noFill/>
        </p:spPr>
        <p:txBody>
          <a:bodyPr wrap="none" rtlCol="0">
            <a:spAutoFit/>
          </a:bodyPr>
          <a:p>
            <a:r>
              <a:rPr lang="zh-CN" altLang="en-US"/>
              <a:t>一个标准的回调函数</a:t>
            </a:r>
            <a:endParaRPr lang="zh-CN" altLang="en-US"/>
          </a:p>
        </p:txBody>
      </p:sp>
      <p:sp>
        <p:nvSpPr>
          <p:cNvPr id="9" name="文本框 8"/>
          <p:cNvSpPr txBox="1"/>
          <p:nvPr/>
        </p:nvSpPr>
        <p:spPr>
          <a:xfrm>
            <a:off x="5290820" y="5087620"/>
            <a:ext cx="6477635" cy="1198880"/>
          </a:xfrm>
          <a:prstGeom prst="rect">
            <a:avLst/>
          </a:prstGeom>
          <a:noFill/>
        </p:spPr>
        <p:txBody>
          <a:bodyPr wrap="none" rtlCol="0">
            <a:spAutoFit/>
          </a:bodyPr>
          <a:p>
            <a:r>
              <a:rPr lang="zh-CN" altLang="en-US"/>
              <a:t>回调函数具体要传哪些参数是由发起异步调用的函数决定的，</a:t>
            </a:r>
            <a:br>
              <a:rPr lang="zh-CN" altLang="en-US"/>
            </a:br>
            <a:r>
              <a:rPr lang="zh-CN" altLang="en-US"/>
              <a:t>在</a:t>
            </a:r>
            <a:r>
              <a:rPr lang="en-US" altLang="zh-CN"/>
              <a:t>Node</a:t>
            </a:r>
            <a:r>
              <a:rPr lang="zh-CN" altLang="en-US"/>
              <a:t>中，第一个参数通常是一个</a:t>
            </a:r>
            <a:r>
              <a:rPr lang="en-US" altLang="zh-CN"/>
              <a:t>error</a:t>
            </a:r>
            <a:r>
              <a:rPr lang="zh-CN" altLang="en-US"/>
              <a:t>对象，表示异步调用中</a:t>
            </a:r>
            <a:br>
              <a:rPr lang="zh-CN" altLang="en-US"/>
            </a:br>
            <a:r>
              <a:rPr lang="zh-CN" altLang="en-US"/>
              <a:t>产生的错误（如果有）。</a:t>
            </a:r>
            <a:endParaRPr lang="zh-CN" altLang="en-US"/>
          </a:p>
          <a:p>
            <a:r>
              <a:rPr lang="zh-CN" altLang="en-US"/>
              <a:t>这种风格被成为</a:t>
            </a:r>
            <a:r>
              <a:rPr lang="en-US" altLang="zh-CN"/>
              <a:t>error-first callback</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回调函数的缺点</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2540" y="1696720"/>
            <a:ext cx="8412480" cy="1198880"/>
          </a:xfrm>
          <a:prstGeom prst="rect">
            <a:avLst/>
          </a:prstGeom>
          <a:noFill/>
        </p:spPr>
        <p:txBody>
          <a:bodyPr wrap="none" rtlCol="0">
            <a:spAutoFit/>
          </a:bodyPr>
          <a:p>
            <a:r>
              <a:rPr lang="zh-CN" altLang="en-US"/>
              <a:t>回调函数的最大缺点是，当有多个异步操作需要串行执行时，会导致代码的嵌套。</a:t>
            </a:r>
            <a:endParaRPr lang="zh-CN" altLang="en-US"/>
          </a:p>
          <a:p>
            <a:endParaRPr lang="zh-CN" altLang="en-US"/>
          </a:p>
          <a:p>
            <a:r>
              <a:rPr lang="zh-CN" altLang="en-US"/>
              <a:t>因为回调函数的返回值不能传给异步任务的调用方，导致逻辑的耦合。</a:t>
            </a:r>
            <a:endParaRPr lang="zh-CN" altLang="en-US"/>
          </a:p>
          <a:p>
            <a:endParaRPr lang="zh-CN" altLang="en-US"/>
          </a:p>
        </p:txBody>
      </p:sp>
      <p:sp>
        <p:nvSpPr>
          <p:cNvPr id="5" name="文本框 4"/>
          <p:cNvSpPr txBox="1"/>
          <p:nvPr/>
        </p:nvSpPr>
        <p:spPr>
          <a:xfrm>
            <a:off x="1377950" y="3095625"/>
            <a:ext cx="5897880" cy="368300"/>
          </a:xfrm>
          <a:prstGeom prst="rect">
            <a:avLst/>
          </a:prstGeom>
          <a:noFill/>
        </p:spPr>
        <p:txBody>
          <a:bodyPr wrap="none" rtlCol="0">
            <a:spAutoFit/>
          </a:bodyPr>
          <a:p>
            <a:r>
              <a:rPr lang="zh-CN" altLang="en-US"/>
              <a:t>注意，这个缺点不是功能的缺陷，而是编码风格的缺陷。</a:t>
            </a:r>
            <a:endParaRPr lang="zh-CN" altLang="en-US"/>
          </a:p>
        </p:txBody>
      </p:sp>
      <p:sp>
        <p:nvSpPr>
          <p:cNvPr id="6" name="文本框 5"/>
          <p:cNvSpPr txBox="1"/>
          <p:nvPr/>
        </p:nvSpPr>
        <p:spPr>
          <a:xfrm>
            <a:off x="1502410" y="3960495"/>
            <a:ext cx="7498080" cy="368300"/>
          </a:xfrm>
          <a:prstGeom prst="rect">
            <a:avLst/>
          </a:prstGeom>
          <a:noFill/>
        </p:spPr>
        <p:txBody>
          <a:bodyPr wrap="none" rtlCol="0">
            <a:spAutoFit/>
          </a:bodyPr>
          <a:p>
            <a:r>
              <a:rPr lang="zh-CN" altLang="en-US"/>
              <a:t>在软件工程中，良好的编码风格（可维护性）和功能的正确性同样重要。</a:t>
            </a:r>
            <a:endParaRPr lang="zh-CN" altLang="en-US"/>
          </a:p>
        </p:txBody>
      </p:sp>
      <p:sp>
        <p:nvSpPr>
          <p:cNvPr id="7" name="文本框 6"/>
          <p:cNvSpPr txBox="1"/>
          <p:nvPr/>
        </p:nvSpPr>
        <p:spPr>
          <a:xfrm>
            <a:off x="1323975" y="4810760"/>
            <a:ext cx="4907280" cy="368300"/>
          </a:xfrm>
          <a:prstGeom prst="rect">
            <a:avLst/>
          </a:prstGeom>
          <a:noFill/>
        </p:spPr>
        <p:txBody>
          <a:bodyPr wrap="none" rtlCol="0">
            <a:spAutoFit/>
          </a:bodyPr>
          <a:p>
            <a:r>
              <a:rPr lang="zh-CN" altLang="en-US"/>
              <a:t>为了解决这个问题，社区发展出了</a:t>
            </a:r>
            <a:r>
              <a:rPr lang="en-US" altLang="zh-CN"/>
              <a:t>Promise</a:t>
            </a:r>
            <a:r>
              <a:rPr lang="zh-CN" altLang="en-US"/>
              <a:t>规范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Promise</a:t>
            </a:r>
            <a:r>
              <a:t>规范</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9855" y="1790700"/>
            <a:ext cx="8509635" cy="368300"/>
          </a:xfrm>
          <a:prstGeom prst="rect">
            <a:avLst/>
          </a:prstGeom>
          <a:noFill/>
        </p:spPr>
        <p:txBody>
          <a:bodyPr wrap="none" rtlCol="0">
            <a:spAutoFit/>
          </a:bodyPr>
          <a:p>
            <a:r>
              <a:rPr lang="zh-CN" altLang="en-US"/>
              <a:t>嵌套的回调函数像是一团纠缠在一起的耳机线一样，堵在所有的</a:t>
            </a:r>
            <a:r>
              <a:rPr lang="en-US" altLang="zh-CN"/>
              <a:t>Node</a:t>
            </a:r>
            <a:r>
              <a:rPr lang="zh-CN" altLang="en-US"/>
              <a:t>开发者心里。</a:t>
            </a:r>
            <a:endParaRPr lang="zh-CN" altLang="en-US"/>
          </a:p>
        </p:txBody>
      </p:sp>
      <p:sp>
        <p:nvSpPr>
          <p:cNvPr id="5" name="文本框 4"/>
          <p:cNvSpPr txBox="1"/>
          <p:nvPr/>
        </p:nvSpPr>
        <p:spPr>
          <a:xfrm>
            <a:off x="1551305" y="2656840"/>
            <a:ext cx="9250680" cy="1476375"/>
          </a:xfrm>
          <a:prstGeom prst="rect">
            <a:avLst/>
          </a:prstGeom>
          <a:noFill/>
        </p:spPr>
        <p:txBody>
          <a:bodyPr wrap="none" rtlCol="0">
            <a:spAutoFit/>
          </a:bodyPr>
          <a:p>
            <a:pPr algn="l"/>
            <a:r>
              <a:rPr lang="zh-CN" altLang="en-US"/>
              <a:t>而</a:t>
            </a:r>
            <a:r>
              <a:rPr lang="en-US" altLang="zh-CN"/>
              <a:t>Promise</a:t>
            </a:r>
            <a:r>
              <a:rPr lang="zh-CN" altLang="en-US"/>
              <a:t>就是解决这个问题的第一步。</a:t>
            </a:r>
            <a:endParaRPr lang="zh-CN" altLang="en-US"/>
          </a:p>
          <a:p>
            <a:pPr algn="l"/>
            <a:r>
              <a:rPr lang="zh-CN" altLang="en-US"/>
              <a:t>https://promisesaplus.com/ ，大家也可以搜索关于这篇文章的中文翻译。</a:t>
            </a:r>
            <a:endParaRPr lang="zh-CN" altLang="en-US"/>
          </a:p>
          <a:p>
            <a:pPr algn="l"/>
            <a:endParaRPr lang="zh-CN" altLang="en-US"/>
          </a:p>
          <a:p>
            <a:pPr algn="l"/>
            <a:r>
              <a:rPr lang="en-US" altLang="zh-CN"/>
              <a:t>Promise</a:t>
            </a:r>
            <a:r>
              <a:rPr lang="zh-CN" altLang="en-US"/>
              <a:t>的意义在于将回调函数的状态封装到了一个对象中，这个对象可以被任意的传递。</a:t>
            </a:r>
            <a:endParaRPr lang="zh-CN" altLang="en-US"/>
          </a:p>
          <a:p>
            <a:pPr algn="l"/>
            <a:r>
              <a:rPr lang="zh-CN" altLang="en-US"/>
              <a:t>从而避免了逻辑的耦合。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什么是</a:t>
            </a:r>
            <a:r>
              <a:rPr lang="en-US" altLang="zh-CN"/>
              <a:t>Promise</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44600" y="1600835"/>
            <a:ext cx="7421880" cy="922020"/>
          </a:xfrm>
          <a:prstGeom prst="rect">
            <a:avLst/>
          </a:prstGeom>
          <a:noFill/>
        </p:spPr>
        <p:txBody>
          <a:bodyPr wrap="none" rtlCol="0">
            <a:spAutoFit/>
          </a:bodyPr>
          <a:p>
            <a:r>
              <a:rPr lang="en-US" altLang="zh-CN"/>
              <a:t>Promise</a:t>
            </a:r>
            <a:r>
              <a:rPr lang="zh-CN" altLang="en-US"/>
              <a:t>是一个有限状态机，它一共有三种状态，两种状态变化的途径。</a:t>
            </a:r>
            <a:endParaRPr lang="zh-CN" altLang="en-US"/>
          </a:p>
          <a:p>
            <a:endParaRPr lang="zh-CN" altLang="en-US"/>
          </a:p>
          <a:p>
            <a:r>
              <a:rPr lang="en-US" altLang="zh-CN"/>
              <a:t>Promise</a:t>
            </a:r>
            <a:r>
              <a:rPr lang="zh-CN" altLang="en-US"/>
              <a:t>两种</a:t>
            </a:r>
            <a:endParaRPr lang="zh-CN" altLang="en-US"/>
          </a:p>
        </p:txBody>
      </p:sp>
      <p:sp>
        <p:nvSpPr>
          <p:cNvPr id="5" name="文本框 4"/>
          <p:cNvSpPr txBox="1"/>
          <p:nvPr/>
        </p:nvSpPr>
        <p:spPr>
          <a:xfrm>
            <a:off x="7840980" y="2413000"/>
            <a:ext cx="3237230" cy="1476375"/>
          </a:xfrm>
          <a:prstGeom prst="rect">
            <a:avLst/>
          </a:prstGeom>
          <a:noFill/>
        </p:spPr>
        <p:txBody>
          <a:bodyPr wrap="square" rtlCol="0">
            <a:spAutoFit/>
          </a:bodyPr>
          <a:p>
            <a:r>
              <a:rPr lang="zh-CN" altLang="en-US"/>
              <a:t>什么是有限状态机？</a:t>
            </a:r>
            <a:endParaRPr lang="zh-CN" altLang="en-US"/>
          </a:p>
          <a:p>
            <a:r>
              <a:rPr lang="zh-CN" altLang="en-US"/>
              <a:t>最简单的例子，一个开关</a:t>
            </a:r>
            <a:br>
              <a:rPr lang="zh-CN" altLang="en-US"/>
            </a:br>
            <a:r>
              <a:rPr lang="zh-CN" altLang="en-US"/>
              <a:t>只能处于开启和关闭两种</a:t>
            </a:r>
            <a:endParaRPr lang="zh-CN" altLang="en-US"/>
          </a:p>
          <a:p>
            <a:r>
              <a:rPr lang="zh-CN" altLang="en-US"/>
              <a:t>状态，那么开关就是一个包含两种状态的有限状态机。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使用</a:t>
            </a:r>
            <a:r>
              <a:rPr lang="en-US" altLang="zh-CN"/>
              <a:t>Promise</a:t>
            </a:r>
            <a:r>
              <a:t>封装回调函数</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78255" y="1756410"/>
            <a:ext cx="5080000" cy="2722880"/>
          </a:xfrm>
          <a:prstGeom prst="rect">
            <a:avLst/>
          </a:prstGeom>
          <a:noFill/>
          <a:ln w="9525">
            <a:noFill/>
          </a:ln>
        </p:spPr>
        <p:txBody>
          <a:bodyPr>
            <a:spAutoFit/>
          </a:bodyPr>
          <a:p>
            <a:pPr marL="0" indent="0" algn="l"/>
            <a:r>
              <a:rPr lang="en-US" altLang="zh-CN" sz="900" b="0">
                <a:latin typeface="微软雅黑" panose="020B0503020204020204" pitchFamily="34" charset="-122"/>
                <a:cs typeface="微软雅黑" panose="020B0503020204020204" pitchFamily="34" charset="-122"/>
              </a:rPr>
              <a:t>function readFile_promise(path){    return new Promise(function(resolve,reject){        fs.readFile(path,(err,data) =&gt;{            if(err){                reject(err);                return;            }            resolve(data);        });    });} //</a:t>
            </a:r>
            <a:r>
              <a:rPr lang="zh-CN" altLang="en-US" sz="900" b="0">
                <a:latin typeface="微软雅黑" panose="020B0503020204020204" pitchFamily="34" charset="-122"/>
                <a:cs typeface="微软雅黑" panose="020B0503020204020204" pitchFamily="34" charset="-122"/>
              </a:rPr>
              <a:t>使用</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readFile_promise(__filename).then(function(onResolved){    console.log(onResolved);},function(onRejected){    console.log(onRejected);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promise</a:t>
            </a:r>
            <a:r>
              <a:t>的执行过程</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78255" y="2319655"/>
            <a:ext cx="5080000" cy="2861310"/>
          </a:xfrm>
          <a:prstGeom prst="rect">
            <a:avLst/>
          </a:prstGeom>
          <a:noFill/>
          <a:ln w="9525">
            <a:noFill/>
          </a:ln>
        </p:spPr>
        <p:txBody>
          <a:bodyPr>
            <a:spAutoFit/>
          </a:bodyPr>
          <a:p>
            <a:pPr marL="0" indent="266700" algn="l"/>
            <a:r>
              <a:rPr lang="zh-CN" altLang="en-US"/>
              <a:t>总结后的执行过程如下，具体的实现方式会在最后一节介绍。 </a:t>
            </a:r>
            <a:endParaRPr lang="zh-CN" altLang="en-US"/>
          </a:p>
          <a:p>
            <a:pPr marL="0" indent="266700" algn="l"/>
            <a:r>
              <a:rPr lang="en-US" altLang="zh-CN"/>
              <a:t>1. </a:t>
            </a:r>
            <a:r>
              <a:rPr lang="zh-CN" altLang="en-US"/>
              <a:t>创建</a:t>
            </a:r>
            <a:r>
              <a:rPr lang="en-US" altLang="zh-CN"/>
              <a:t>Promise</a:t>
            </a:r>
            <a:r>
              <a:rPr lang="zh-CN" altLang="en-US"/>
              <a:t>对象，异步操作开始执行</a:t>
            </a:r>
            <a:endParaRPr lang="zh-CN" altLang="en-US"/>
          </a:p>
          <a:p>
            <a:pPr marL="0" indent="266700" algn="l"/>
            <a:r>
              <a:rPr lang="en-US" altLang="zh-CN"/>
              <a:t>2. Promise</a:t>
            </a:r>
            <a:r>
              <a:rPr lang="zh-CN" altLang="en-US"/>
              <a:t>对象返回</a:t>
            </a:r>
            <a:endParaRPr lang="zh-CN" altLang="en-US"/>
          </a:p>
          <a:p>
            <a:pPr marL="0" indent="266700" algn="l"/>
            <a:r>
              <a:rPr lang="en-US" altLang="zh-CN"/>
              <a:t>3. then</a:t>
            </a:r>
            <a:r>
              <a:rPr lang="zh-CN" altLang="en-US"/>
              <a:t>方法开始执行</a:t>
            </a:r>
            <a:endParaRPr lang="zh-CN" altLang="en-US"/>
          </a:p>
          <a:p>
            <a:pPr marL="0" indent="266700" algn="l"/>
            <a:r>
              <a:rPr lang="en-US" altLang="zh-CN"/>
              <a:t>4. then</a:t>
            </a:r>
            <a:r>
              <a:rPr lang="zh-CN" altLang="en-US"/>
              <a:t>方法返回</a:t>
            </a:r>
            <a:endParaRPr lang="zh-CN" altLang="en-US"/>
          </a:p>
          <a:p>
            <a:pPr marL="0" indent="266700" algn="l"/>
            <a:r>
              <a:rPr lang="en-US" altLang="zh-CN"/>
              <a:t>5. </a:t>
            </a:r>
            <a:r>
              <a:rPr lang="zh-CN" altLang="en-US"/>
              <a:t>异步调用返回，在回调函数中改变</a:t>
            </a:r>
            <a:r>
              <a:rPr lang="en-US" altLang="zh-CN"/>
              <a:t>Promise</a:t>
            </a:r>
            <a:r>
              <a:rPr lang="zh-CN" altLang="en-US"/>
              <a:t>对象状态和内部的预定义值（调用</a:t>
            </a:r>
            <a:r>
              <a:rPr lang="en-US" altLang="zh-CN"/>
              <a:t>resolve/reject</a:t>
            </a:r>
            <a:r>
              <a:rPr lang="zh-CN" altLang="en-US"/>
              <a:t>）</a:t>
            </a:r>
            <a:endParaRPr lang="zh-CN" altLang="en-US"/>
          </a:p>
          <a:p>
            <a:pPr marL="0" indent="266700" algn="l"/>
            <a:r>
              <a:rPr lang="en-US" altLang="zh-CN"/>
              <a:t>then_callback</a:t>
            </a:r>
            <a:r>
              <a:rPr lang="zh-CN" altLang="en-US"/>
              <a:t>执行，获取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Node.js</a:t>
            </a:r>
            <a:r>
              <a:t>为什么受欢迎</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78255" y="1585595"/>
            <a:ext cx="7506335" cy="368300"/>
          </a:xfrm>
          <a:prstGeom prst="rect">
            <a:avLst/>
          </a:prstGeom>
          <a:noFill/>
        </p:spPr>
        <p:txBody>
          <a:bodyPr wrap="none" rtlCol="0">
            <a:spAutoFit/>
          </a:bodyPr>
          <a:p>
            <a:r>
              <a:rPr lang="zh-CN" altLang="en-US"/>
              <a:t>如果说有哪一门编程语言从刚诞生就备受关注，那么其中一定有</a:t>
            </a:r>
            <a:r>
              <a:rPr lang="en-US" altLang="zh-CN"/>
              <a:t>Node.js</a:t>
            </a:r>
            <a:r>
              <a:rPr lang="zh-CN" altLang="en-US"/>
              <a:t>。</a:t>
            </a:r>
            <a:endParaRPr lang="zh-CN" altLang="en-US"/>
          </a:p>
        </p:txBody>
      </p:sp>
      <p:sp>
        <p:nvSpPr>
          <p:cNvPr id="5" name="文本框 4"/>
          <p:cNvSpPr txBox="1"/>
          <p:nvPr/>
        </p:nvSpPr>
        <p:spPr>
          <a:xfrm>
            <a:off x="1381125" y="2414270"/>
            <a:ext cx="10502265" cy="2030095"/>
          </a:xfrm>
          <a:prstGeom prst="rect">
            <a:avLst/>
          </a:prstGeom>
          <a:noFill/>
        </p:spPr>
        <p:txBody>
          <a:bodyPr wrap="square" rtlCol="0">
            <a:spAutoFit/>
          </a:bodyPr>
          <a:p>
            <a:r>
              <a:rPr lang="zh-CN" altLang="en-US"/>
              <a:t>这来源于它足够吸引人的设计：</a:t>
            </a:r>
            <a:endParaRPr lang="zh-CN" altLang="en-US"/>
          </a:p>
          <a:p>
            <a:endParaRPr lang="zh-CN" altLang="en-US"/>
          </a:p>
          <a:p>
            <a:r>
              <a:rPr lang="en-US" altLang="zh-CN"/>
              <a:t>1. </a:t>
            </a:r>
            <a:r>
              <a:rPr lang="zh-CN" altLang="en-US"/>
              <a:t>采用</a:t>
            </a:r>
            <a:r>
              <a:rPr lang="en-US" altLang="zh-CN"/>
              <a:t>chrome </a:t>
            </a:r>
            <a:r>
              <a:rPr lang="zh-CN" altLang="en-US"/>
              <a:t>同源的</a:t>
            </a:r>
            <a:r>
              <a:rPr lang="en-US" altLang="zh-CN"/>
              <a:t>V8</a:t>
            </a:r>
            <a:r>
              <a:rPr lang="zh-CN" altLang="en-US"/>
              <a:t>引擎，和</a:t>
            </a:r>
            <a:r>
              <a:rPr lang="en-US" altLang="zh-CN"/>
              <a:t>Javascript</a:t>
            </a:r>
            <a:r>
              <a:rPr lang="zh-CN" altLang="en-US"/>
              <a:t>共享同样的语法，引发了前端开发者的兴趣</a:t>
            </a:r>
            <a:endParaRPr lang="zh-CN" altLang="en-US"/>
          </a:p>
          <a:p>
            <a:r>
              <a:rPr lang="en-US" altLang="zh-CN"/>
              <a:t>2. </a:t>
            </a:r>
            <a:r>
              <a:rPr lang="zh-CN" altLang="en-US"/>
              <a:t>对高并发场景的支持，相比于当时的</a:t>
            </a:r>
            <a:r>
              <a:rPr lang="en-US" altLang="zh-CN"/>
              <a:t>tomcat</a:t>
            </a:r>
            <a:r>
              <a:rPr lang="zh-CN" altLang="en-US"/>
              <a:t>等</a:t>
            </a:r>
            <a:r>
              <a:rPr lang="en-US" altLang="zh-CN"/>
              <a:t>web</a:t>
            </a:r>
            <a:r>
              <a:rPr lang="zh-CN" altLang="en-US"/>
              <a:t>服务器，</a:t>
            </a:r>
            <a:r>
              <a:rPr lang="en-US" altLang="zh-CN"/>
              <a:t>Node</a:t>
            </a:r>
            <a:r>
              <a:rPr lang="zh-CN" altLang="en-US"/>
              <a:t>对高并发的支持引起了后端开发者的兴趣。</a:t>
            </a:r>
            <a:endParaRPr lang="zh-CN" altLang="en-US"/>
          </a:p>
          <a:p>
            <a:r>
              <a:rPr lang="en-US" altLang="zh-CN"/>
              <a:t>3. Node</a:t>
            </a:r>
            <a:r>
              <a:rPr lang="zh-CN" altLang="en-US"/>
              <a:t>极大地促进了前后端分离的进程。</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async/await</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437005" y="1786890"/>
            <a:ext cx="7365365" cy="922020"/>
          </a:xfrm>
          <a:prstGeom prst="rect">
            <a:avLst/>
          </a:prstGeom>
          <a:noFill/>
        </p:spPr>
        <p:txBody>
          <a:bodyPr wrap="none" rtlCol="0">
            <a:spAutoFit/>
          </a:bodyPr>
          <a:p>
            <a:r>
              <a:rPr lang="zh-CN" altLang="en-US"/>
              <a:t>为了进一步简约</a:t>
            </a:r>
            <a:r>
              <a:rPr lang="en-US" altLang="zh-CN"/>
              <a:t>promise</a:t>
            </a:r>
            <a:r>
              <a:rPr lang="zh-CN" altLang="en-US"/>
              <a:t>的写法，</a:t>
            </a:r>
            <a:r>
              <a:rPr lang="en-US" altLang="zh-CN"/>
              <a:t>ES2017</a:t>
            </a:r>
            <a:r>
              <a:rPr lang="zh-CN" altLang="en-US"/>
              <a:t>中出现了</a:t>
            </a:r>
            <a:r>
              <a:rPr lang="en-US" altLang="zh-CN"/>
              <a:t>async/await</a:t>
            </a:r>
            <a:r>
              <a:rPr lang="zh-CN" altLang="en-US"/>
              <a:t>关键字。</a:t>
            </a:r>
            <a:endParaRPr lang="zh-CN" altLang="en-US"/>
          </a:p>
          <a:p>
            <a:endParaRPr lang="zh-CN" altLang="en-US"/>
          </a:p>
          <a:p>
            <a:r>
              <a:rPr lang="en-US" altLang="zh-CN"/>
              <a:t>await</a:t>
            </a:r>
            <a:r>
              <a:rPr lang="zh-CN" altLang="en-US"/>
              <a:t>是一个</a:t>
            </a:r>
            <a:r>
              <a:rPr lang="en-US" altLang="zh-CN"/>
              <a:t>promise</a:t>
            </a:r>
            <a:r>
              <a:rPr lang="zh-CN" altLang="en-US"/>
              <a:t>执行器，</a:t>
            </a:r>
            <a:endParaRPr lang="zh-CN" altLang="en-US"/>
          </a:p>
        </p:txBody>
      </p:sp>
      <p:sp>
        <p:nvSpPr>
          <p:cNvPr id="5" name="文本框 4"/>
          <p:cNvSpPr txBox="1"/>
          <p:nvPr/>
        </p:nvSpPr>
        <p:spPr>
          <a:xfrm>
            <a:off x="1601470" y="3168650"/>
            <a:ext cx="5247640" cy="645160"/>
          </a:xfrm>
          <a:prstGeom prst="rect">
            <a:avLst/>
          </a:prstGeom>
          <a:noFill/>
        </p:spPr>
        <p:txBody>
          <a:bodyPr wrap="none" rtlCol="0">
            <a:spAutoFit/>
          </a:bodyPr>
          <a:p>
            <a:r>
              <a:rPr lang="en-US" altLang="zh-CN"/>
              <a:t>const result = await readFile_promise('data.txt')</a:t>
            </a:r>
            <a:r>
              <a:rPr lang="zh-CN" altLang="en-US"/>
              <a:t>；</a:t>
            </a:r>
            <a:endParaRPr lang="zh-CN" altLang="en-US"/>
          </a:p>
          <a:p>
            <a:r>
              <a:rPr lang="en-US" altLang="zh-CN"/>
              <a:t>console.log(result)</a:t>
            </a:r>
            <a:endParaRPr lang="zh-CN" altLang="en-US"/>
          </a:p>
        </p:txBody>
      </p:sp>
      <p:sp>
        <p:nvSpPr>
          <p:cNvPr id="6" name="文本框 5"/>
          <p:cNvSpPr txBox="1"/>
          <p:nvPr/>
        </p:nvSpPr>
        <p:spPr>
          <a:xfrm>
            <a:off x="1424940" y="4506595"/>
            <a:ext cx="8097520" cy="368300"/>
          </a:xfrm>
          <a:prstGeom prst="rect">
            <a:avLst/>
          </a:prstGeom>
          <a:noFill/>
        </p:spPr>
        <p:txBody>
          <a:bodyPr wrap="none" rtlCol="0">
            <a:spAutoFit/>
          </a:bodyPr>
          <a:p>
            <a:r>
              <a:rPr lang="en-US" altLang="zh-CN"/>
              <a:t>async</a:t>
            </a:r>
            <a:r>
              <a:rPr lang="zh-CN" altLang="en-US"/>
              <a:t>用来修饰函数，一个</a:t>
            </a:r>
            <a:r>
              <a:rPr lang="en-US" altLang="zh-CN"/>
              <a:t>await</a:t>
            </a:r>
            <a:r>
              <a:rPr lang="zh-CN" altLang="en-US"/>
              <a:t>操作必须要放在</a:t>
            </a:r>
            <a:r>
              <a:rPr lang="en-US" altLang="zh-CN"/>
              <a:t>async</a:t>
            </a:r>
            <a:r>
              <a:rPr lang="zh-CN" altLang="en-US"/>
              <a:t>函数内部，否则会出错。</a:t>
            </a:r>
            <a:endParaRPr lang="zh-CN" altLang="en-US"/>
          </a:p>
        </p:txBody>
      </p:sp>
      <p:sp>
        <p:nvSpPr>
          <p:cNvPr id="7" name="文本框 6"/>
          <p:cNvSpPr txBox="1"/>
          <p:nvPr/>
        </p:nvSpPr>
        <p:spPr>
          <a:xfrm>
            <a:off x="1686560" y="5273675"/>
            <a:ext cx="5501640" cy="1198880"/>
          </a:xfrm>
          <a:prstGeom prst="rect">
            <a:avLst/>
          </a:prstGeom>
          <a:noFill/>
        </p:spPr>
        <p:txBody>
          <a:bodyPr wrap="none" rtlCol="0">
            <a:spAutoFit/>
          </a:bodyPr>
          <a:p>
            <a:pPr algn="l"/>
            <a:r>
              <a:rPr lang="en-US" altLang="zh-CN"/>
              <a:t>async test(){</a:t>
            </a:r>
            <a:endParaRPr lang="en-US" altLang="zh-CN"/>
          </a:p>
          <a:p>
            <a:pPr algn="l"/>
            <a:r>
              <a:rPr lang="en-US" altLang="zh-CN">
                <a:sym typeface="+mn-ea"/>
              </a:rPr>
              <a:t>    const result = await readFile_promise('data.txt')</a:t>
            </a:r>
            <a:r>
              <a:rPr lang="zh-CN" altLang="en-US">
                <a:sym typeface="+mn-ea"/>
              </a:rPr>
              <a:t>；</a:t>
            </a:r>
            <a:endParaRPr lang="zh-CN" altLang="en-US"/>
          </a:p>
          <a:p>
            <a:pPr algn="l"/>
            <a:r>
              <a:rPr lang="en-US" altLang="zh-CN">
                <a:sym typeface="+mn-ea"/>
              </a:rPr>
              <a:t>    console.log(result)</a:t>
            </a:r>
            <a:endParaRPr lang="en-US" altLang="zh-CN"/>
          </a:p>
          <a:p>
            <a:pPr algn="l"/>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t>第六章 编写</a:t>
            </a:r>
            <a:r>
              <a:rPr lang="en-US" altLang="zh-CN"/>
              <a:t>Web</a:t>
            </a:r>
            <a:r>
              <a:t>程序</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20" name="PA_形状 4644"/>
          <p:cNvSpPr/>
          <p:nvPr>
            <p:custDataLst>
              <p:tags r:id="rId1"/>
            </p:custDataLst>
          </p:nvPr>
        </p:nvSpPr>
        <p:spPr>
          <a:xfrm>
            <a:off x="-493993" y="1552385"/>
            <a:ext cx="10984142" cy="4206523"/>
          </a:xfrm>
          <a:custGeom>
            <a:avLst/>
            <a:gdLst/>
            <a:ahLst/>
            <a:cxnLst>
              <a:cxn ang="0">
                <a:pos x="wd2" y="hd2"/>
              </a:cxn>
              <a:cxn ang="5400000">
                <a:pos x="wd2" y="hd2"/>
              </a:cxn>
              <a:cxn ang="10800000">
                <a:pos x="wd2" y="hd2"/>
              </a:cxn>
              <a:cxn ang="16200000">
                <a:pos x="wd2" y="hd2"/>
              </a:cxn>
            </a:cxnLst>
            <a:rect l="0" t="0" r="r" b="b"/>
            <a:pathLst>
              <a:path w="21600" h="19359" extrusionOk="0">
                <a:moveTo>
                  <a:pt x="0" y="11881"/>
                </a:moveTo>
                <a:cubicBezTo>
                  <a:pt x="1060" y="7692"/>
                  <a:pt x="3310" y="5945"/>
                  <a:pt x="5254" y="7796"/>
                </a:cubicBezTo>
                <a:cubicBezTo>
                  <a:pt x="7606" y="10036"/>
                  <a:pt x="8550" y="16859"/>
                  <a:pt x="10976" y="18786"/>
                </a:cubicBezTo>
                <a:cubicBezTo>
                  <a:pt x="14518" y="21600"/>
                  <a:pt x="17361" y="13534"/>
                  <a:pt x="19648" y="5955"/>
                </a:cubicBezTo>
                <a:cubicBezTo>
                  <a:pt x="20264" y="3912"/>
                  <a:pt x="20915" y="1926"/>
                  <a:pt x="21600" y="0"/>
                </a:cubicBezTo>
              </a:path>
            </a:pathLst>
          </a:custGeom>
          <a:noFill/>
          <a:ln w="25400" cap="rnd" cmpd="sng" algn="ctr">
            <a:solidFill>
              <a:srgbClr val="A6A6A6"/>
            </a:solidFill>
            <a:prstDash val="dash"/>
            <a:miter lim="800000"/>
          </a:ln>
          <a:effectLst/>
        </p:spPr>
        <p:txBody>
          <a:bodyPr rtlCol="0" anchor="ctr"/>
          <a:lstStyle/>
          <a:p>
            <a:pPr algn="ctr"/>
            <a:endParaRPr kern="0">
              <a:solidFill>
                <a:prstClr val="white"/>
              </a:solidFill>
              <a:cs typeface="+mn-ea"/>
              <a:sym typeface="+mn-lt"/>
            </a:endParaRPr>
          </a:p>
        </p:txBody>
      </p:sp>
      <p:sp>
        <p:nvSpPr>
          <p:cNvPr id="121" name="PA_形状 4645"/>
          <p:cNvSpPr/>
          <p:nvPr>
            <p:custDataLst>
              <p:tags r:id="rId2"/>
            </p:custDataLst>
          </p:nvPr>
        </p:nvSpPr>
        <p:spPr>
          <a:xfrm rot="21314482">
            <a:off x="10052373" y="1089224"/>
            <a:ext cx="926351" cy="926323"/>
          </a:xfrm>
          <a:custGeom>
            <a:avLst/>
            <a:gdLst/>
            <a:ahLst/>
            <a:cxnLst>
              <a:cxn ang="0">
                <a:pos x="wd2" y="hd2"/>
              </a:cxn>
              <a:cxn ang="5400000">
                <a:pos x="wd2" y="hd2"/>
              </a:cxn>
              <a:cxn ang="10800000">
                <a:pos x="wd2" y="hd2"/>
              </a:cxn>
              <a:cxn ang="16200000">
                <a:pos x="wd2" y="hd2"/>
              </a:cxn>
            </a:cxnLst>
            <a:rect l="0" t="0" r="r" b="b"/>
            <a:pathLst>
              <a:path w="21258" h="21258" extrusionOk="0">
                <a:moveTo>
                  <a:pt x="5765" y="18592"/>
                </a:moveTo>
                <a:cubicBezTo>
                  <a:pt x="5942" y="18678"/>
                  <a:pt x="6028" y="18769"/>
                  <a:pt x="6206" y="18856"/>
                </a:cubicBezTo>
                <a:cubicBezTo>
                  <a:pt x="6028" y="19033"/>
                  <a:pt x="5852" y="19300"/>
                  <a:pt x="5674" y="19477"/>
                </a:cubicBezTo>
                <a:cubicBezTo>
                  <a:pt x="3638" y="21514"/>
                  <a:pt x="12" y="21246"/>
                  <a:pt x="12" y="21246"/>
                </a:cubicBezTo>
                <a:cubicBezTo>
                  <a:pt x="12" y="21246"/>
                  <a:pt x="-256" y="17619"/>
                  <a:pt x="1780" y="15583"/>
                </a:cubicBezTo>
                <a:cubicBezTo>
                  <a:pt x="1957" y="15406"/>
                  <a:pt x="2225" y="15229"/>
                  <a:pt x="2402" y="15051"/>
                </a:cubicBezTo>
                <a:cubicBezTo>
                  <a:pt x="2489" y="15229"/>
                  <a:pt x="2575" y="15315"/>
                  <a:pt x="2666" y="15492"/>
                </a:cubicBezTo>
                <a:cubicBezTo>
                  <a:pt x="1338" y="17173"/>
                  <a:pt x="1516" y="19741"/>
                  <a:pt x="1516" y="19741"/>
                </a:cubicBezTo>
                <a:cubicBezTo>
                  <a:pt x="1516" y="19741"/>
                  <a:pt x="4084" y="19919"/>
                  <a:pt x="5765" y="18592"/>
                </a:cubicBezTo>
                <a:cubicBezTo>
                  <a:pt x="5765" y="18592"/>
                  <a:pt x="5765" y="18592"/>
                  <a:pt x="5765" y="18592"/>
                </a:cubicBezTo>
                <a:close/>
                <a:moveTo>
                  <a:pt x="15059" y="7966"/>
                </a:moveTo>
                <a:cubicBezTo>
                  <a:pt x="14086" y="7966"/>
                  <a:pt x="13291" y="7171"/>
                  <a:pt x="13291" y="6199"/>
                </a:cubicBezTo>
                <a:cubicBezTo>
                  <a:pt x="13291" y="5222"/>
                  <a:pt x="14086" y="4426"/>
                  <a:pt x="15059" y="4426"/>
                </a:cubicBezTo>
                <a:cubicBezTo>
                  <a:pt x="16036" y="4426"/>
                  <a:pt x="16831" y="5222"/>
                  <a:pt x="16831" y="6199"/>
                </a:cubicBezTo>
                <a:cubicBezTo>
                  <a:pt x="16831" y="7171"/>
                  <a:pt x="16036" y="7966"/>
                  <a:pt x="15059" y="7966"/>
                </a:cubicBezTo>
                <a:cubicBezTo>
                  <a:pt x="15059" y="7966"/>
                  <a:pt x="15059" y="7966"/>
                  <a:pt x="15059" y="7966"/>
                </a:cubicBezTo>
                <a:close/>
                <a:moveTo>
                  <a:pt x="21258" y="0"/>
                </a:moveTo>
                <a:cubicBezTo>
                  <a:pt x="21258" y="0"/>
                  <a:pt x="18067" y="-86"/>
                  <a:pt x="14882" y="1504"/>
                </a:cubicBezTo>
                <a:cubicBezTo>
                  <a:pt x="13909" y="1949"/>
                  <a:pt x="12845" y="2658"/>
                  <a:pt x="11960" y="3540"/>
                </a:cubicBezTo>
                <a:cubicBezTo>
                  <a:pt x="10529" y="4975"/>
                  <a:pt x="8307" y="7608"/>
                  <a:pt x="6556" y="9739"/>
                </a:cubicBezTo>
                <a:lnTo>
                  <a:pt x="2666" y="9739"/>
                </a:lnTo>
                <a:lnTo>
                  <a:pt x="894" y="12393"/>
                </a:lnTo>
                <a:lnTo>
                  <a:pt x="3897" y="13204"/>
                </a:lnTo>
                <a:cubicBezTo>
                  <a:pt x="3906" y="13314"/>
                  <a:pt x="3937" y="13465"/>
                  <a:pt x="4019" y="13671"/>
                </a:cubicBezTo>
                <a:lnTo>
                  <a:pt x="3552" y="14697"/>
                </a:lnTo>
                <a:cubicBezTo>
                  <a:pt x="3552" y="14697"/>
                  <a:pt x="3375" y="15051"/>
                  <a:pt x="4702" y="16466"/>
                </a:cubicBezTo>
                <a:cubicBezTo>
                  <a:pt x="6119" y="17883"/>
                  <a:pt x="6561" y="17705"/>
                  <a:pt x="6561" y="17705"/>
                </a:cubicBezTo>
                <a:lnTo>
                  <a:pt x="7663" y="17204"/>
                </a:lnTo>
                <a:cubicBezTo>
                  <a:pt x="7827" y="17256"/>
                  <a:pt x="7948" y="17274"/>
                  <a:pt x="8030" y="17274"/>
                </a:cubicBezTo>
                <a:lnTo>
                  <a:pt x="8864" y="20360"/>
                </a:lnTo>
                <a:lnTo>
                  <a:pt x="11519" y="18592"/>
                </a:lnTo>
                <a:lnTo>
                  <a:pt x="11519" y="14580"/>
                </a:lnTo>
                <a:cubicBezTo>
                  <a:pt x="13663" y="12847"/>
                  <a:pt x="16295" y="10668"/>
                  <a:pt x="17717" y="9294"/>
                </a:cubicBezTo>
                <a:cubicBezTo>
                  <a:pt x="18603" y="8412"/>
                  <a:pt x="19308" y="7349"/>
                  <a:pt x="19840" y="6376"/>
                </a:cubicBezTo>
                <a:cubicBezTo>
                  <a:pt x="21344" y="3186"/>
                  <a:pt x="21258" y="0"/>
                  <a:pt x="21258" y="0"/>
                </a:cubicBezTo>
                <a:cubicBezTo>
                  <a:pt x="21258" y="0"/>
                  <a:pt x="21258" y="0"/>
                  <a:pt x="21258" y="0"/>
                </a:cubicBezTo>
                <a:close/>
              </a:path>
            </a:pathLst>
          </a:custGeom>
          <a:solidFill>
            <a:schemeClr val="bg1"/>
          </a:solidFill>
          <a:ln w="12700">
            <a:solidFill>
              <a:srgbClr val="00999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24" name="PA_形状 4649"/>
          <p:cNvSpPr/>
          <p:nvPr>
            <p:custDataLst>
              <p:tags r:id="rId3"/>
            </p:custDataLst>
          </p:nvPr>
        </p:nvSpPr>
        <p:spPr>
          <a:xfrm>
            <a:off x="-301048" y="3295512"/>
            <a:ext cx="3404026" cy="3404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1000">
                <a:schemeClr val="accent1">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137" name="PA_形状 4662"/>
          <p:cNvSpPr/>
          <p:nvPr>
            <p:custDataLst>
              <p:tags r:id="rId4"/>
            </p:custDataLst>
          </p:nvPr>
        </p:nvSpPr>
        <p:spPr>
          <a:xfrm rot="10594">
            <a:off x="496570" y="4791710"/>
            <a:ext cx="1809750" cy="670560"/>
          </a:xfrm>
          <a:prstGeom prst="rect">
            <a:avLst/>
          </a:prstGeom>
          <a:noFill/>
          <a:ln w="12700" cap="flat">
            <a:noFill/>
            <a:miter lim="400000"/>
          </a:ln>
          <a:effectLst/>
        </p:spPr>
        <p:txBody>
          <a:bodyPr wrap="square" lIns="67733" tIns="67733" rIns="67733" bIns="67733" numCol="1" anchor="ctr">
            <a:noAutofit/>
          </a:bodyPr>
          <a:lstStyle/>
          <a:p>
            <a:pPr defTabSz="412750" eaLnBrk="1" fontAlgn="auto" hangingPunct="1">
              <a:spcBef>
                <a:spcPts val="300"/>
              </a:spcBef>
              <a:spcAft>
                <a:spcPts val="0"/>
              </a:spcAft>
              <a:defRPr sz="1800"/>
            </a:pPr>
            <a:r>
              <a:rPr lang="zh-CN" altLang="en-US" sz="1865" kern="0" dirty="0">
                <a:solidFill>
                  <a:prstClr val="white"/>
                </a:solidFill>
                <a:latin typeface="+mj-ea"/>
                <a:ea typeface="+mj-ea"/>
                <a:cs typeface="+mn-ea"/>
                <a:sym typeface="+mn-lt"/>
              </a:rPr>
              <a:t>掌握</a:t>
            </a:r>
            <a:r>
              <a:rPr lang="en-US" altLang="zh-CN" sz="1865" kern="0" dirty="0">
                <a:solidFill>
                  <a:prstClr val="white"/>
                </a:solidFill>
                <a:latin typeface="+mj-ea"/>
                <a:ea typeface="+mj-ea"/>
                <a:cs typeface="+mn-ea"/>
                <a:sym typeface="+mn-lt"/>
              </a:rPr>
              <a:t>Web</a:t>
            </a:r>
            <a:r>
              <a:rPr lang="zh-CN" altLang="en-US" sz="1865" kern="0" dirty="0">
                <a:solidFill>
                  <a:prstClr val="white"/>
                </a:solidFill>
                <a:latin typeface="+mj-ea"/>
                <a:ea typeface="+mj-ea"/>
                <a:cs typeface="+mn-ea"/>
                <a:sym typeface="+mn-lt"/>
              </a:rPr>
              <a:t>程序的结构与设计</a:t>
            </a:r>
            <a:endParaRPr lang="zh-CN" altLang="en-US" sz="1865" kern="0" dirty="0">
              <a:solidFill>
                <a:prstClr val="white"/>
              </a:solidFill>
              <a:latin typeface="+mj-ea"/>
              <a:ea typeface="+mj-ea"/>
              <a:cs typeface="+mn-ea"/>
              <a:sym typeface="+mn-lt"/>
            </a:endParaRPr>
          </a:p>
        </p:txBody>
      </p:sp>
      <p:sp>
        <p:nvSpPr>
          <p:cNvPr id="138" name="PA_形状 4663"/>
          <p:cNvSpPr/>
          <p:nvPr>
            <p:custDataLst>
              <p:tags r:id="rId5"/>
            </p:custDataLst>
          </p:nvPr>
        </p:nvSpPr>
        <p:spPr>
          <a:xfrm rot="10594">
            <a:off x="575340" y="5536920"/>
            <a:ext cx="1652713" cy="699536"/>
          </a:xfrm>
          <a:prstGeom prst="rect">
            <a:avLst/>
          </a:prstGeom>
          <a:noFill/>
          <a:ln w="12700" cap="flat">
            <a:noFill/>
            <a:miter lim="400000"/>
          </a:ln>
          <a:effectLst/>
        </p:spPr>
        <p:txBody>
          <a:bodyPr wrap="square" lIns="67733" tIns="67733" rIns="67733" bIns="67733" numCol="1" anchor="ctr">
            <a:noAutofit/>
          </a:bodyPr>
          <a:lstStyle>
            <a:lvl1pPr algn="l">
              <a:lnSpc>
                <a:spcPts val="3500"/>
              </a:lnSpc>
              <a:spcBef>
                <a:spcPts val="600"/>
              </a:spcBef>
              <a:defRPr sz="2500" spc="0">
                <a:solidFill>
                  <a:srgbClr val="FFFFFF"/>
                </a:solidFill>
                <a:latin typeface="Roboto Regular"/>
                <a:ea typeface="Roboto Regular"/>
                <a:cs typeface="Roboto Regular"/>
                <a:sym typeface="Roboto Regular"/>
              </a:defRPr>
            </a:lvl1pPr>
          </a:lstStyle>
          <a:p>
            <a:pPr defTabSz="412750" eaLnBrk="1" fontAlgn="auto" hangingPunct="1">
              <a:lnSpc>
                <a:spcPct val="120000"/>
              </a:lnSpc>
              <a:spcBef>
                <a:spcPts val="800"/>
              </a:spcBef>
              <a:spcAft>
                <a:spcPts val="0"/>
              </a:spcAft>
              <a:defRPr sz="1800" spc="0">
                <a:solidFill>
                  <a:srgbClr val="000000"/>
                </a:solidFill>
              </a:defRPr>
            </a:pPr>
            <a:r>
              <a:rPr sz="1065" kern="0" dirty="0">
                <a:solidFill>
                  <a:prstClr val="white">
                    <a:alpha val="80000"/>
                  </a:prstClr>
                </a:solidFill>
                <a:latin typeface="+mn-lt"/>
                <a:ea typeface="+mn-ea"/>
                <a:cs typeface="+mn-ea"/>
                <a:sym typeface="+mn-lt"/>
              </a:rPr>
              <a:t>Lorem ipsum dolor sit amet, consectetuer adipiscing elit diam.</a:t>
            </a:r>
            <a:endParaRPr sz="1065" kern="0" dirty="0">
              <a:solidFill>
                <a:prstClr val="white">
                  <a:alpha val="80000"/>
                </a:prstClr>
              </a:solidFill>
              <a:latin typeface="+mn-lt"/>
              <a:ea typeface="+mn-ea"/>
              <a:cs typeface="+mn-ea"/>
              <a:sym typeface="+mn-lt"/>
            </a:endParaRPr>
          </a:p>
        </p:txBody>
      </p:sp>
      <p:grpSp>
        <p:nvGrpSpPr>
          <p:cNvPr id="146" name="PA_组合 145"/>
          <p:cNvGrpSpPr>
            <a:grpSpLocks noChangeAspect="1"/>
          </p:cNvGrpSpPr>
          <p:nvPr>
            <p:custDataLst>
              <p:tags r:id="rId6"/>
            </p:custDataLst>
          </p:nvPr>
        </p:nvGrpSpPr>
        <p:grpSpPr>
          <a:xfrm>
            <a:off x="2100066" y="3069780"/>
            <a:ext cx="1363440" cy="3968262"/>
            <a:chOff x="597712" y="2415605"/>
            <a:chExt cx="1076110" cy="3131998"/>
          </a:xfrm>
        </p:grpSpPr>
        <p:sp>
          <p:nvSpPr>
            <p:cNvPr id="14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8" name="椭圆 147"/>
            <p:cNvSpPr>
              <a:spLocks noChangeAspect="1"/>
            </p:cNvSpPr>
            <p:nvPr/>
          </p:nvSpPr>
          <p:spPr>
            <a:xfrm>
              <a:off x="648010" y="2415605"/>
              <a:ext cx="971992" cy="972000"/>
            </a:xfrm>
            <a:prstGeom prst="ellipse">
              <a:avLst/>
            </a:prstGeom>
            <a:gradFill>
              <a:gsLst>
                <a:gs pos="1000">
                  <a:schemeClr val="bg1"/>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49" name="PA_组合 148"/>
          <p:cNvGrpSpPr>
            <a:grpSpLocks noChangeAspect="1"/>
          </p:cNvGrpSpPr>
          <p:nvPr>
            <p:custDataLst>
              <p:tags r:id="rId7"/>
            </p:custDataLst>
          </p:nvPr>
        </p:nvGrpSpPr>
        <p:grpSpPr>
          <a:xfrm>
            <a:off x="3706347" y="4671211"/>
            <a:ext cx="1363440" cy="3968262"/>
            <a:chOff x="597712" y="2415605"/>
            <a:chExt cx="1076110" cy="3131998"/>
          </a:xfrm>
        </p:grpSpPr>
        <p:sp>
          <p:nvSpPr>
            <p:cNvPr id="15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2" name="PA_组合 151"/>
          <p:cNvGrpSpPr>
            <a:grpSpLocks noChangeAspect="1"/>
          </p:cNvGrpSpPr>
          <p:nvPr>
            <p:custDataLst>
              <p:tags r:id="rId8"/>
            </p:custDataLst>
          </p:nvPr>
        </p:nvGrpSpPr>
        <p:grpSpPr>
          <a:xfrm>
            <a:off x="5916147" y="5053911"/>
            <a:ext cx="1363440" cy="3968262"/>
            <a:chOff x="597712" y="2415605"/>
            <a:chExt cx="1076110" cy="3131998"/>
          </a:xfrm>
        </p:grpSpPr>
        <p:sp>
          <p:nvSpPr>
            <p:cNvPr id="15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4" name="椭圆 15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5" name="PA_组合 154"/>
          <p:cNvGrpSpPr>
            <a:grpSpLocks noChangeAspect="1"/>
          </p:cNvGrpSpPr>
          <p:nvPr>
            <p:custDataLst>
              <p:tags r:id="rId9"/>
            </p:custDataLst>
          </p:nvPr>
        </p:nvGrpSpPr>
        <p:grpSpPr>
          <a:xfrm>
            <a:off x="7715739" y="3648899"/>
            <a:ext cx="1363440" cy="3968262"/>
            <a:chOff x="597712" y="2415605"/>
            <a:chExt cx="1076110" cy="3131998"/>
          </a:xfrm>
        </p:grpSpPr>
        <p:sp>
          <p:nvSpPr>
            <p:cNvPr id="15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7" name="椭圆 156"/>
            <p:cNvSpPr>
              <a:spLocks noChangeAspect="1"/>
            </p:cNvSpPr>
            <p:nvPr/>
          </p:nvSpPr>
          <p:spPr>
            <a:xfrm>
              <a:off x="648010" y="2415605"/>
              <a:ext cx="971992" cy="972000"/>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8" name="PA_组合 157"/>
          <p:cNvGrpSpPr>
            <a:grpSpLocks noChangeAspect="1"/>
          </p:cNvGrpSpPr>
          <p:nvPr>
            <p:custDataLst>
              <p:tags r:id="rId10"/>
            </p:custDataLst>
          </p:nvPr>
        </p:nvGrpSpPr>
        <p:grpSpPr>
          <a:xfrm>
            <a:off x="8823391" y="2111587"/>
            <a:ext cx="1363440" cy="3968262"/>
            <a:chOff x="597712" y="2415605"/>
            <a:chExt cx="1076110" cy="3131998"/>
          </a:xfrm>
        </p:grpSpPr>
        <p:sp>
          <p:nvSpPr>
            <p:cNvPr id="159"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1" fmla="*/ 0 w 3341155"/>
                <a:gd name="connsiteY0-2" fmla="*/ 5053133 h 5053133"/>
                <a:gd name="connsiteX1-3" fmla="*/ 1670578 w 3341155"/>
                <a:gd name="connsiteY1-4" fmla="*/ 0 h 5053133"/>
                <a:gd name="connsiteX2-5" fmla="*/ 3341155 w 3341155"/>
                <a:gd name="connsiteY2-6" fmla="*/ 5053133 h 5053133"/>
                <a:gd name="connsiteX3-7" fmla="*/ 0 w 3341155"/>
                <a:gd name="connsiteY3-8" fmla="*/ 5053133 h 5053133"/>
                <a:gd name="connsiteX0-9" fmla="*/ 0 w 3341155"/>
                <a:gd name="connsiteY0-10" fmla="*/ 5054349 h 5054349"/>
                <a:gd name="connsiteX1-11" fmla="*/ 1670578 w 3341155"/>
                <a:gd name="connsiteY1-12" fmla="*/ 1216 h 5054349"/>
                <a:gd name="connsiteX2-13" fmla="*/ 3341155 w 3341155"/>
                <a:gd name="connsiteY2-14" fmla="*/ 5054349 h 5054349"/>
                <a:gd name="connsiteX3-15" fmla="*/ 0 w 3341155"/>
                <a:gd name="connsiteY3-16" fmla="*/ 5054349 h 5054349"/>
                <a:gd name="connsiteX0-17" fmla="*/ 0 w 3341155"/>
                <a:gd name="connsiteY0-18" fmla="*/ 5054932 h 5054932"/>
                <a:gd name="connsiteX1-19" fmla="*/ 1670578 w 3341155"/>
                <a:gd name="connsiteY1-20" fmla="*/ 1799 h 5054932"/>
                <a:gd name="connsiteX2-21" fmla="*/ 3341155 w 3341155"/>
                <a:gd name="connsiteY2-22" fmla="*/ 5054932 h 5054932"/>
                <a:gd name="connsiteX3-23" fmla="*/ 0 w 3341155"/>
                <a:gd name="connsiteY3-24" fmla="*/ 5054932 h 5054932"/>
                <a:gd name="connsiteX0-25" fmla="*/ 0 w 3341155"/>
                <a:gd name="connsiteY0-26" fmla="*/ 5054932 h 5054932"/>
                <a:gd name="connsiteX1-27" fmla="*/ 1670578 w 3341155"/>
                <a:gd name="connsiteY1-28" fmla="*/ 1799 h 5054932"/>
                <a:gd name="connsiteX2-29" fmla="*/ 3341155 w 3341155"/>
                <a:gd name="connsiteY2-30" fmla="*/ 5054932 h 5054932"/>
                <a:gd name="connsiteX3-31" fmla="*/ 0 w 3341155"/>
                <a:gd name="connsiteY3-32" fmla="*/ 5054932 h 5054932"/>
              </a:gdLst>
              <a:ahLst/>
              <a:cxnLst>
                <a:cxn ang="0">
                  <a:pos x="connsiteX0-1" y="connsiteY0-2"/>
                </a:cxn>
                <a:cxn ang="0">
                  <a:pos x="connsiteX1-3" y="connsiteY1-4"/>
                </a:cxn>
                <a:cxn ang="0">
                  <a:pos x="connsiteX2-5" y="connsiteY2-6"/>
                </a:cxn>
                <a:cxn ang="0">
                  <a:pos x="connsiteX3-7" y="connsiteY3-8"/>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0" name="椭圆 159"/>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7" name="PA_任意多边形 36"/>
          <p:cNvSpPr/>
          <p:nvPr>
            <p:custDataLst>
              <p:tags r:id="rId11"/>
            </p:custDataLst>
          </p:nvPr>
        </p:nvSpPr>
        <p:spPr bwMode="auto">
          <a:xfrm>
            <a:off x="2551834" y="3437616"/>
            <a:ext cx="464323" cy="435769"/>
          </a:xfrm>
          <a:custGeom>
            <a:avLst/>
            <a:gdLst>
              <a:gd name="connsiteX0" fmla="*/ 65187 w 464323"/>
              <a:gd name="connsiteY0" fmla="*/ 348457 h 435769"/>
              <a:gd name="connsiteX1" fmla="*/ 399141 w 464323"/>
              <a:gd name="connsiteY1" fmla="*/ 348457 h 435769"/>
              <a:gd name="connsiteX2" fmla="*/ 406384 w 464323"/>
              <a:gd name="connsiteY2" fmla="*/ 355601 h 435769"/>
              <a:gd name="connsiteX3" fmla="*/ 399141 w 464323"/>
              <a:gd name="connsiteY3" fmla="*/ 362744 h 435769"/>
              <a:gd name="connsiteX4" fmla="*/ 65187 w 464323"/>
              <a:gd name="connsiteY4" fmla="*/ 362744 h 435769"/>
              <a:gd name="connsiteX5" fmla="*/ 57944 w 464323"/>
              <a:gd name="connsiteY5" fmla="*/ 355601 h 435769"/>
              <a:gd name="connsiteX6" fmla="*/ 65187 w 464323"/>
              <a:gd name="connsiteY6" fmla="*/ 348457 h 435769"/>
              <a:gd name="connsiteX7" fmla="*/ 65187 w 464323"/>
              <a:gd name="connsiteY7" fmla="*/ 304800 h 435769"/>
              <a:gd name="connsiteX8" fmla="*/ 399141 w 464323"/>
              <a:gd name="connsiteY8" fmla="*/ 304800 h 435769"/>
              <a:gd name="connsiteX9" fmla="*/ 406384 w 464323"/>
              <a:gd name="connsiteY9" fmla="*/ 311944 h 435769"/>
              <a:gd name="connsiteX10" fmla="*/ 399141 w 464323"/>
              <a:gd name="connsiteY10" fmla="*/ 319087 h 435769"/>
              <a:gd name="connsiteX11" fmla="*/ 65187 w 464323"/>
              <a:gd name="connsiteY11" fmla="*/ 319087 h 435769"/>
              <a:gd name="connsiteX12" fmla="*/ 57944 w 464323"/>
              <a:gd name="connsiteY12" fmla="*/ 311944 h 435769"/>
              <a:gd name="connsiteX13" fmla="*/ 65187 w 464323"/>
              <a:gd name="connsiteY13" fmla="*/ 304800 h 435769"/>
              <a:gd name="connsiteX14" fmla="*/ 65187 w 464323"/>
              <a:gd name="connsiteY14" fmla="*/ 261144 h 435769"/>
              <a:gd name="connsiteX15" fmla="*/ 399141 w 464323"/>
              <a:gd name="connsiteY15" fmla="*/ 261144 h 435769"/>
              <a:gd name="connsiteX16" fmla="*/ 406384 w 464323"/>
              <a:gd name="connsiteY16" fmla="*/ 268288 h 435769"/>
              <a:gd name="connsiteX17" fmla="*/ 399141 w 464323"/>
              <a:gd name="connsiteY17" fmla="*/ 275431 h 435769"/>
              <a:gd name="connsiteX18" fmla="*/ 65187 w 464323"/>
              <a:gd name="connsiteY18" fmla="*/ 275431 h 435769"/>
              <a:gd name="connsiteX19" fmla="*/ 57944 w 464323"/>
              <a:gd name="connsiteY19" fmla="*/ 268288 h 435769"/>
              <a:gd name="connsiteX20" fmla="*/ 65187 w 464323"/>
              <a:gd name="connsiteY20" fmla="*/ 261144 h 435769"/>
              <a:gd name="connsiteX21" fmla="*/ 65187 w 464323"/>
              <a:gd name="connsiteY21" fmla="*/ 217488 h 435769"/>
              <a:gd name="connsiteX22" fmla="*/ 399141 w 464323"/>
              <a:gd name="connsiteY22" fmla="*/ 217488 h 435769"/>
              <a:gd name="connsiteX23" fmla="*/ 406384 w 464323"/>
              <a:gd name="connsiteY23" fmla="*/ 224632 h 435769"/>
              <a:gd name="connsiteX24" fmla="*/ 399141 w 464323"/>
              <a:gd name="connsiteY24" fmla="*/ 231775 h 435769"/>
              <a:gd name="connsiteX25" fmla="*/ 65187 w 464323"/>
              <a:gd name="connsiteY25" fmla="*/ 231775 h 435769"/>
              <a:gd name="connsiteX26" fmla="*/ 57944 w 464323"/>
              <a:gd name="connsiteY26" fmla="*/ 224632 h 435769"/>
              <a:gd name="connsiteX27" fmla="*/ 65187 w 464323"/>
              <a:gd name="connsiteY27" fmla="*/ 217488 h 435769"/>
              <a:gd name="connsiteX28" fmla="*/ 224747 w 464323"/>
              <a:gd name="connsiteY28" fmla="*/ 173832 h 435769"/>
              <a:gd name="connsiteX29" fmla="*/ 399133 w 464323"/>
              <a:gd name="connsiteY29" fmla="*/ 173832 h 435769"/>
              <a:gd name="connsiteX30" fmla="*/ 406401 w 464323"/>
              <a:gd name="connsiteY30" fmla="*/ 181373 h 435769"/>
              <a:gd name="connsiteX31" fmla="*/ 399133 w 464323"/>
              <a:gd name="connsiteY31" fmla="*/ 188912 h 435769"/>
              <a:gd name="connsiteX32" fmla="*/ 224747 w 464323"/>
              <a:gd name="connsiteY32" fmla="*/ 188912 h 435769"/>
              <a:gd name="connsiteX33" fmla="*/ 217488 w 464323"/>
              <a:gd name="connsiteY33" fmla="*/ 181373 h 435769"/>
              <a:gd name="connsiteX34" fmla="*/ 224747 w 464323"/>
              <a:gd name="connsiteY34" fmla="*/ 173832 h 435769"/>
              <a:gd name="connsiteX35" fmla="*/ 224764 w 464323"/>
              <a:gd name="connsiteY35" fmla="*/ 130175 h 435769"/>
              <a:gd name="connsiteX36" fmla="*/ 297525 w 464323"/>
              <a:gd name="connsiteY36" fmla="*/ 130175 h 435769"/>
              <a:gd name="connsiteX37" fmla="*/ 304801 w 464323"/>
              <a:gd name="connsiteY37" fmla="*/ 137716 h 435769"/>
              <a:gd name="connsiteX38" fmla="*/ 297525 w 464323"/>
              <a:gd name="connsiteY38" fmla="*/ 145256 h 435769"/>
              <a:gd name="connsiteX39" fmla="*/ 224764 w 464323"/>
              <a:gd name="connsiteY39" fmla="*/ 145256 h 435769"/>
              <a:gd name="connsiteX40" fmla="*/ 217488 w 464323"/>
              <a:gd name="connsiteY40" fmla="*/ 137716 h 435769"/>
              <a:gd name="connsiteX41" fmla="*/ 224764 w 464323"/>
              <a:gd name="connsiteY41" fmla="*/ 130175 h 435769"/>
              <a:gd name="connsiteX42" fmla="*/ 87042 w 464323"/>
              <a:gd name="connsiteY42" fmla="*/ 101402 h 435769"/>
              <a:gd name="connsiteX43" fmla="*/ 87042 w 464323"/>
              <a:gd name="connsiteY43" fmla="*/ 159743 h 435769"/>
              <a:gd name="connsiteX44" fmla="*/ 159809 w 464323"/>
              <a:gd name="connsiteY44" fmla="*/ 159743 h 435769"/>
              <a:gd name="connsiteX45" fmla="*/ 159809 w 464323"/>
              <a:gd name="connsiteY45" fmla="*/ 101402 h 435769"/>
              <a:gd name="connsiteX46" fmla="*/ 224764 w 464323"/>
              <a:gd name="connsiteY46" fmla="*/ 86519 h 435769"/>
              <a:gd name="connsiteX47" fmla="*/ 297525 w 464323"/>
              <a:gd name="connsiteY47" fmla="*/ 86519 h 435769"/>
              <a:gd name="connsiteX48" fmla="*/ 304801 w 464323"/>
              <a:gd name="connsiteY48" fmla="*/ 94060 h 435769"/>
              <a:gd name="connsiteX49" fmla="*/ 297525 w 464323"/>
              <a:gd name="connsiteY49" fmla="*/ 101599 h 435769"/>
              <a:gd name="connsiteX50" fmla="*/ 224764 w 464323"/>
              <a:gd name="connsiteY50" fmla="*/ 101599 h 435769"/>
              <a:gd name="connsiteX51" fmla="*/ 217488 w 464323"/>
              <a:gd name="connsiteY51" fmla="*/ 94060 h 435769"/>
              <a:gd name="connsiteX52" fmla="*/ 224764 w 464323"/>
              <a:gd name="connsiteY52" fmla="*/ 86519 h 435769"/>
              <a:gd name="connsiteX53" fmla="*/ 72490 w 464323"/>
              <a:gd name="connsiteY53" fmla="*/ 72232 h 435769"/>
              <a:gd name="connsiteX54" fmla="*/ 174361 w 464323"/>
              <a:gd name="connsiteY54" fmla="*/ 72232 h 435769"/>
              <a:gd name="connsiteX55" fmla="*/ 188907 w 464323"/>
              <a:gd name="connsiteY55" fmla="*/ 86817 h 435769"/>
              <a:gd name="connsiteX56" fmla="*/ 188907 w 464323"/>
              <a:gd name="connsiteY56" fmla="*/ 174328 h 435769"/>
              <a:gd name="connsiteX57" fmla="*/ 174361 w 464323"/>
              <a:gd name="connsiteY57" fmla="*/ 188908 h 435769"/>
              <a:gd name="connsiteX58" fmla="*/ 72490 w 464323"/>
              <a:gd name="connsiteY58" fmla="*/ 188908 h 435769"/>
              <a:gd name="connsiteX59" fmla="*/ 57944 w 464323"/>
              <a:gd name="connsiteY59" fmla="*/ 174328 h 435769"/>
              <a:gd name="connsiteX60" fmla="*/ 57944 w 464323"/>
              <a:gd name="connsiteY60" fmla="*/ 86817 h 435769"/>
              <a:gd name="connsiteX61" fmla="*/ 72490 w 464323"/>
              <a:gd name="connsiteY61" fmla="*/ 72232 h 435769"/>
              <a:gd name="connsiteX62" fmla="*/ 348258 w 464323"/>
              <a:gd name="connsiteY62" fmla="*/ 29051 h 435769"/>
              <a:gd name="connsiteX63" fmla="*/ 348258 w 464323"/>
              <a:gd name="connsiteY63" fmla="*/ 87154 h 435769"/>
              <a:gd name="connsiteX64" fmla="*/ 348215 w 464323"/>
              <a:gd name="connsiteY64" fmla="*/ 87154 h 435769"/>
              <a:gd name="connsiteX65" fmla="*/ 377237 w 464323"/>
              <a:gd name="connsiteY65" fmla="*/ 116205 h 435769"/>
              <a:gd name="connsiteX66" fmla="*/ 391747 w 464323"/>
              <a:gd name="connsiteY66" fmla="*/ 116205 h 435769"/>
              <a:gd name="connsiteX67" fmla="*/ 435323 w 464323"/>
              <a:gd name="connsiteY67" fmla="*/ 116205 h 435769"/>
              <a:gd name="connsiteX68" fmla="*/ 43511 w 464323"/>
              <a:gd name="connsiteY68" fmla="*/ 29051 h 435769"/>
              <a:gd name="connsiteX69" fmla="*/ 29000 w 464323"/>
              <a:gd name="connsiteY69" fmla="*/ 43577 h 435769"/>
              <a:gd name="connsiteX70" fmla="*/ 29000 w 464323"/>
              <a:gd name="connsiteY70" fmla="*/ 392192 h 435769"/>
              <a:gd name="connsiteX71" fmla="*/ 43511 w 464323"/>
              <a:gd name="connsiteY71" fmla="*/ 406718 h 435769"/>
              <a:gd name="connsiteX72" fmla="*/ 420812 w 464323"/>
              <a:gd name="connsiteY72" fmla="*/ 406718 h 435769"/>
              <a:gd name="connsiteX73" fmla="*/ 435323 w 464323"/>
              <a:gd name="connsiteY73" fmla="*/ 392192 h 435769"/>
              <a:gd name="connsiteX74" fmla="*/ 435323 w 464323"/>
              <a:gd name="connsiteY74" fmla="*/ 130731 h 435769"/>
              <a:gd name="connsiteX75" fmla="*/ 391747 w 464323"/>
              <a:gd name="connsiteY75" fmla="*/ 130731 h 435769"/>
              <a:gd name="connsiteX76" fmla="*/ 377237 w 464323"/>
              <a:gd name="connsiteY76" fmla="*/ 130731 h 435769"/>
              <a:gd name="connsiteX77" fmla="*/ 333704 w 464323"/>
              <a:gd name="connsiteY77" fmla="*/ 87154 h 435769"/>
              <a:gd name="connsiteX78" fmla="*/ 333747 w 464323"/>
              <a:gd name="connsiteY78" fmla="*/ 87154 h 435769"/>
              <a:gd name="connsiteX79" fmla="*/ 333747 w 464323"/>
              <a:gd name="connsiteY79" fmla="*/ 29051 h 435769"/>
              <a:gd name="connsiteX80" fmla="*/ 43511 w 464323"/>
              <a:gd name="connsiteY80" fmla="*/ 0 h 435769"/>
              <a:gd name="connsiteX81" fmla="*/ 348258 w 464323"/>
              <a:gd name="connsiteY81" fmla="*/ 0 h 435769"/>
              <a:gd name="connsiteX82" fmla="*/ 368767 w 464323"/>
              <a:gd name="connsiteY82" fmla="*/ 8493 h 435769"/>
              <a:gd name="connsiteX83" fmla="*/ 455831 w 464323"/>
              <a:gd name="connsiteY83" fmla="*/ 95647 h 435769"/>
              <a:gd name="connsiteX84" fmla="*/ 464323 w 464323"/>
              <a:gd name="connsiteY84" fmla="*/ 116205 h 435769"/>
              <a:gd name="connsiteX85" fmla="*/ 464323 w 464323"/>
              <a:gd name="connsiteY85" fmla="*/ 392192 h 435769"/>
              <a:gd name="connsiteX86" fmla="*/ 420812 w 464323"/>
              <a:gd name="connsiteY86" fmla="*/ 435769 h 435769"/>
              <a:gd name="connsiteX87" fmla="*/ 43511 w 464323"/>
              <a:gd name="connsiteY87" fmla="*/ 435769 h 435769"/>
              <a:gd name="connsiteX88" fmla="*/ 0 w 464323"/>
              <a:gd name="connsiteY88" fmla="*/ 392192 h 435769"/>
              <a:gd name="connsiteX89" fmla="*/ 0 w 464323"/>
              <a:gd name="connsiteY89" fmla="*/ 43577 h 435769"/>
              <a:gd name="connsiteX90" fmla="*/ 43511 w 464323"/>
              <a:gd name="connsiteY90" fmla="*/ 0 h 435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64323" h="435769">
                <a:moveTo>
                  <a:pt x="65187" y="348457"/>
                </a:moveTo>
                <a:lnTo>
                  <a:pt x="399141" y="348457"/>
                </a:lnTo>
                <a:cubicBezTo>
                  <a:pt x="403125" y="348457"/>
                  <a:pt x="406384" y="351652"/>
                  <a:pt x="406384" y="355601"/>
                </a:cubicBezTo>
                <a:cubicBezTo>
                  <a:pt x="406384" y="359536"/>
                  <a:pt x="403125" y="362744"/>
                  <a:pt x="399141" y="362744"/>
                </a:cubicBezTo>
                <a:lnTo>
                  <a:pt x="65187" y="362744"/>
                </a:lnTo>
                <a:cubicBezTo>
                  <a:pt x="61187" y="362744"/>
                  <a:pt x="57944" y="359536"/>
                  <a:pt x="57944" y="355601"/>
                </a:cubicBezTo>
                <a:cubicBezTo>
                  <a:pt x="57944" y="351652"/>
                  <a:pt x="61187" y="348457"/>
                  <a:pt x="65187" y="348457"/>
                </a:cubicBezTo>
                <a:close/>
                <a:moveTo>
                  <a:pt x="65187" y="304800"/>
                </a:moveTo>
                <a:lnTo>
                  <a:pt x="399141" y="304800"/>
                </a:lnTo>
                <a:cubicBezTo>
                  <a:pt x="403125" y="304800"/>
                  <a:pt x="406384" y="307995"/>
                  <a:pt x="406384" y="311944"/>
                </a:cubicBezTo>
                <a:cubicBezTo>
                  <a:pt x="406384" y="315879"/>
                  <a:pt x="403125" y="319087"/>
                  <a:pt x="399141" y="319087"/>
                </a:cubicBezTo>
                <a:lnTo>
                  <a:pt x="65187" y="319087"/>
                </a:lnTo>
                <a:cubicBezTo>
                  <a:pt x="61187" y="319087"/>
                  <a:pt x="57944" y="315879"/>
                  <a:pt x="57944" y="311944"/>
                </a:cubicBezTo>
                <a:cubicBezTo>
                  <a:pt x="57944" y="307995"/>
                  <a:pt x="61187" y="304800"/>
                  <a:pt x="65187" y="304800"/>
                </a:cubicBezTo>
                <a:close/>
                <a:moveTo>
                  <a:pt x="65187" y="261144"/>
                </a:moveTo>
                <a:lnTo>
                  <a:pt x="399141" y="261144"/>
                </a:lnTo>
                <a:cubicBezTo>
                  <a:pt x="403125" y="261144"/>
                  <a:pt x="406384" y="264339"/>
                  <a:pt x="406384" y="268288"/>
                </a:cubicBezTo>
                <a:cubicBezTo>
                  <a:pt x="406384" y="272223"/>
                  <a:pt x="403125" y="275431"/>
                  <a:pt x="399141" y="275431"/>
                </a:cubicBezTo>
                <a:lnTo>
                  <a:pt x="65187" y="275431"/>
                </a:lnTo>
                <a:cubicBezTo>
                  <a:pt x="61187" y="275431"/>
                  <a:pt x="57944" y="272223"/>
                  <a:pt x="57944" y="268288"/>
                </a:cubicBezTo>
                <a:cubicBezTo>
                  <a:pt x="57944" y="264339"/>
                  <a:pt x="61187" y="261144"/>
                  <a:pt x="65187" y="261144"/>
                </a:cubicBezTo>
                <a:close/>
                <a:moveTo>
                  <a:pt x="65187" y="217488"/>
                </a:moveTo>
                <a:lnTo>
                  <a:pt x="399141" y="217488"/>
                </a:lnTo>
                <a:cubicBezTo>
                  <a:pt x="403125" y="217488"/>
                  <a:pt x="406384" y="220683"/>
                  <a:pt x="406384" y="224632"/>
                </a:cubicBezTo>
                <a:cubicBezTo>
                  <a:pt x="406384" y="228580"/>
                  <a:pt x="403125" y="231775"/>
                  <a:pt x="399141" y="231775"/>
                </a:cubicBezTo>
                <a:lnTo>
                  <a:pt x="65187" y="231775"/>
                </a:lnTo>
                <a:cubicBezTo>
                  <a:pt x="61187" y="231775"/>
                  <a:pt x="57944" y="228580"/>
                  <a:pt x="57944" y="224632"/>
                </a:cubicBezTo>
                <a:cubicBezTo>
                  <a:pt x="57944" y="220683"/>
                  <a:pt x="61187" y="217488"/>
                  <a:pt x="65187" y="217488"/>
                </a:cubicBezTo>
                <a:close/>
                <a:moveTo>
                  <a:pt x="224747" y="173832"/>
                </a:moveTo>
                <a:lnTo>
                  <a:pt x="399133" y="173832"/>
                </a:lnTo>
                <a:cubicBezTo>
                  <a:pt x="403130" y="173832"/>
                  <a:pt x="406401" y="177204"/>
                  <a:pt x="406401" y="181373"/>
                </a:cubicBezTo>
                <a:cubicBezTo>
                  <a:pt x="406401" y="185540"/>
                  <a:pt x="403130" y="188912"/>
                  <a:pt x="399133" y="188912"/>
                </a:cubicBezTo>
                <a:lnTo>
                  <a:pt x="224747" y="188912"/>
                </a:lnTo>
                <a:cubicBezTo>
                  <a:pt x="220715" y="188912"/>
                  <a:pt x="217488" y="185540"/>
                  <a:pt x="217488" y="181373"/>
                </a:cubicBezTo>
                <a:cubicBezTo>
                  <a:pt x="217488" y="177204"/>
                  <a:pt x="220715" y="173832"/>
                  <a:pt x="224747" y="173832"/>
                </a:cubicBezTo>
                <a:close/>
                <a:moveTo>
                  <a:pt x="224764" y="130175"/>
                </a:moveTo>
                <a:lnTo>
                  <a:pt x="297525" y="130175"/>
                </a:lnTo>
                <a:cubicBezTo>
                  <a:pt x="301531" y="130175"/>
                  <a:pt x="304801" y="133548"/>
                  <a:pt x="304801" y="137716"/>
                </a:cubicBezTo>
                <a:cubicBezTo>
                  <a:pt x="304801" y="141884"/>
                  <a:pt x="301531" y="145256"/>
                  <a:pt x="297525" y="145256"/>
                </a:cubicBezTo>
                <a:lnTo>
                  <a:pt x="224764" y="145256"/>
                </a:lnTo>
                <a:cubicBezTo>
                  <a:pt x="220726" y="145256"/>
                  <a:pt x="217488" y="141884"/>
                  <a:pt x="217488" y="137716"/>
                </a:cubicBezTo>
                <a:cubicBezTo>
                  <a:pt x="217488" y="133548"/>
                  <a:pt x="220726" y="130175"/>
                  <a:pt x="224764" y="130175"/>
                </a:cubicBezTo>
                <a:close/>
                <a:moveTo>
                  <a:pt x="87042" y="101402"/>
                </a:moveTo>
                <a:cubicBezTo>
                  <a:pt x="87042" y="101402"/>
                  <a:pt x="87042" y="159743"/>
                  <a:pt x="87042" y="159743"/>
                </a:cubicBezTo>
                <a:lnTo>
                  <a:pt x="159809" y="159743"/>
                </a:lnTo>
                <a:lnTo>
                  <a:pt x="159809" y="101402"/>
                </a:lnTo>
                <a:close/>
                <a:moveTo>
                  <a:pt x="224764" y="86519"/>
                </a:moveTo>
                <a:lnTo>
                  <a:pt x="297525" y="86519"/>
                </a:lnTo>
                <a:cubicBezTo>
                  <a:pt x="301531" y="86519"/>
                  <a:pt x="304801" y="89891"/>
                  <a:pt x="304801" y="94060"/>
                </a:cubicBezTo>
                <a:cubicBezTo>
                  <a:pt x="304801" y="98227"/>
                  <a:pt x="301531" y="101599"/>
                  <a:pt x="297525" y="101599"/>
                </a:cubicBezTo>
                <a:lnTo>
                  <a:pt x="224764" y="101599"/>
                </a:lnTo>
                <a:cubicBezTo>
                  <a:pt x="220726" y="101599"/>
                  <a:pt x="217488" y="98227"/>
                  <a:pt x="217488" y="94060"/>
                </a:cubicBezTo>
                <a:cubicBezTo>
                  <a:pt x="217488" y="89891"/>
                  <a:pt x="220726" y="86519"/>
                  <a:pt x="224764" y="86519"/>
                </a:cubicBezTo>
                <a:close/>
                <a:moveTo>
                  <a:pt x="72490" y="72232"/>
                </a:moveTo>
                <a:lnTo>
                  <a:pt x="174361" y="72232"/>
                </a:lnTo>
                <a:cubicBezTo>
                  <a:pt x="182401" y="72232"/>
                  <a:pt x="188907" y="78752"/>
                  <a:pt x="188907" y="86817"/>
                </a:cubicBezTo>
                <a:lnTo>
                  <a:pt x="188907" y="174328"/>
                </a:lnTo>
                <a:cubicBezTo>
                  <a:pt x="188907" y="182388"/>
                  <a:pt x="182401" y="188908"/>
                  <a:pt x="174361" y="188908"/>
                </a:cubicBezTo>
                <a:lnTo>
                  <a:pt x="72490" y="188908"/>
                </a:lnTo>
                <a:cubicBezTo>
                  <a:pt x="64450" y="188908"/>
                  <a:pt x="57944" y="182388"/>
                  <a:pt x="57944" y="174328"/>
                </a:cubicBezTo>
                <a:lnTo>
                  <a:pt x="57944" y="86817"/>
                </a:lnTo>
                <a:cubicBezTo>
                  <a:pt x="57944" y="78752"/>
                  <a:pt x="64450" y="72232"/>
                  <a:pt x="72490" y="72232"/>
                </a:cubicBezTo>
                <a:close/>
                <a:moveTo>
                  <a:pt x="348258" y="29051"/>
                </a:moveTo>
                <a:lnTo>
                  <a:pt x="348258" y="87154"/>
                </a:lnTo>
                <a:lnTo>
                  <a:pt x="348215" y="87154"/>
                </a:lnTo>
                <a:cubicBezTo>
                  <a:pt x="348215" y="103172"/>
                  <a:pt x="361242" y="116205"/>
                  <a:pt x="377237" y="116205"/>
                </a:cubicBezTo>
                <a:lnTo>
                  <a:pt x="391747" y="116205"/>
                </a:lnTo>
                <a:cubicBezTo>
                  <a:pt x="391747" y="116205"/>
                  <a:pt x="435323" y="116205"/>
                  <a:pt x="435323" y="116205"/>
                </a:cubicBezTo>
                <a:close/>
                <a:moveTo>
                  <a:pt x="43511" y="29051"/>
                </a:moveTo>
                <a:cubicBezTo>
                  <a:pt x="35492" y="29051"/>
                  <a:pt x="29000" y="35547"/>
                  <a:pt x="29000" y="43577"/>
                </a:cubicBezTo>
                <a:lnTo>
                  <a:pt x="29000" y="392192"/>
                </a:lnTo>
                <a:cubicBezTo>
                  <a:pt x="29000" y="400202"/>
                  <a:pt x="35492" y="406718"/>
                  <a:pt x="43511" y="406718"/>
                </a:cubicBezTo>
                <a:lnTo>
                  <a:pt x="420812" y="406718"/>
                </a:lnTo>
                <a:cubicBezTo>
                  <a:pt x="428830" y="406718"/>
                  <a:pt x="435323" y="400202"/>
                  <a:pt x="435323" y="392192"/>
                </a:cubicBezTo>
                <a:cubicBezTo>
                  <a:pt x="435323" y="392192"/>
                  <a:pt x="435323" y="130731"/>
                  <a:pt x="435323" y="130731"/>
                </a:cubicBezTo>
                <a:lnTo>
                  <a:pt x="391747" y="130731"/>
                </a:lnTo>
                <a:lnTo>
                  <a:pt x="377237" y="130731"/>
                </a:lnTo>
                <a:cubicBezTo>
                  <a:pt x="353202" y="130731"/>
                  <a:pt x="333704" y="111222"/>
                  <a:pt x="333704" y="87154"/>
                </a:cubicBezTo>
                <a:lnTo>
                  <a:pt x="333747" y="87154"/>
                </a:lnTo>
                <a:lnTo>
                  <a:pt x="333747" y="29051"/>
                </a:lnTo>
                <a:close/>
                <a:moveTo>
                  <a:pt x="43511" y="0"/>
                </a:moveTo>
                <a:lnTo>
                  <a:pt x="348258" y="0"/>
                </a:lnTo>
                <a:cubicBezTo>
                  <a:pt x="355933" y="0"/>
                  <a:pt x="363328" y="3046"/>
                  <a:pt x="368767" y="8493"/>
                </a:cubicBezTo>
                <a:lnTo>
                  <a:pt x="455831" y="95647"/>
                </a:lnTo>
                <a:cubicBezTo>
                  <a:pt x="461270" y="101094"/>
                  <a:pt x="464323" y="108498"/>
                  <a:pt x="464323" y="116205"/>
                </a:cubicBezTo>
                <a:lnTo>
                  <a:pt x="464323" y="392192"/>
                </a:lnTo>
                <a:cubicBezTo>
                  <a:pt x="464323" y="416220"/>
                  <a:pt x="444803" y="435769"/>
                  <a:pt x="420812" y="435769"/>
                </a:cubicBezTo>
                <a:lnTo>
                  <a:pt x="43511" y="435769"/>
                </a:lnTo>
                <a:cubicBezTo>
                  <a:pt x="19520" y="435769"/>
                  <a:pt x="0" y="416220"/>
                  <a:pt x="0" y="392192"/>
                </a:cubicBezTo>
                <a:lnTo>
                  <a:pt x="0" y="43577"/>
                </a:lnTo>
                <a:cubicBezTo>
                  <a:pt x="0" y="1952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39" name="PA_任意多边形 38"/>
          <p:cNvSpPr/>
          <p:nvPr>
            <p:custDataLst>
              <p:tags r:id="rId12"/>
            </p:custDataLst>
          </p:nvPr>
        </p:nvSpPr>
        <p:spPr bwMode="auto">
          <a:xfrm>
            <a:off x="4161347" y="5061551"/>
            <a:ext cx="464338" cy="450850"/>
          </a:xfrm>
          <a:custGeom>
            <a:avLst/>
            <a:gdLst>
              <a:gd name="connsiteX0" fmla="*/ 261540 w 464338"/>
              <a:gd name="connsiteY0" fmla="*/ 246856 h 450850"/>
              <a:gd name="connsiteX1" fmla="*/ 290512 w 464338"/>
              <a:gd name="connsiteY1" fmla="*/ 276225 h 450850"/>
              <a:gd name="connsiteX2" fmla="*/ 261540 w 464338"/>
              <a:gd name="connsiteY2" fmla="*/ 305592 h 450850"/>
              <a:gd name="connsiteX3" fmla="*/ 232568 w 464338"/>
              <a:gd name="connsiteY3" fmla="*/ 276225 h 450850"/>
              <a:gd name="connsiteX4" fmla="*/ 261540 w 464338"/>
              <a:gd name="connsiteY4" fmla="*/ 246856 h 450850"/>
              <a:gd name="connsiteX5" fmla="*/ 419120 w 464338"/>
              <a:gd name="connsiteY5" fmla="*/ 213403 h 450850"/>
              <a:gd name="connsiteX6" fmla="*/ 418654 w 464338"/>
              <a:gd name="connsiteY6" fmla="*/ 214300 h 450850"/>
              <a:gd name="connsiteX7" fmla="*/ 415019 w 464338"/>
              <a:gd name="connsiteY7" fmla="*/ 221000 h 450850"/>
              <a:gd name="connsiteX8" fmla="*/ 391786 w 464338"/>
              <a:gd name="connsiteY8" fmla="*/ 232689 h 450850"/>
              <a:gd name="connsiteX9" fmla="*/ 261191 w 464338"/>
              <a:gd name="connsiteY9" fmla="*/ 232689 h 450850"/>
              <a:gd name="connsiteX10" fmla="*/ 217652 w 464338"/>
              <a:gd name="connsiteY10" fmla="*/ 276313 h 450850"/>
              <a:gd name="connsiteX11" fmla="*/ 261191 w 464338"/>
              <a:gd name="connsiteY11" fmla="*/ 319958 h 450850"/>
              <a:gd name="connsiteX12" fmla="*/ 410319 w 464338"/>
              <a:gd name="connsiteY12" fmla="*/ 319958 h 450850"/>
              <a:gd name="connsiteX13" fmla="*/ 435303 w 464338"/>
              <a:gd name="connsiteY13" fmla="*/ 261765 h 450850"/>
              <a:gd name="connsiteX14" fmla="*/ 419120 w 464338"/>
              <a:gd name="connsiteY14" fmla="*/ 213403 h 450850"/>
              <a:gd name="connsiteX15" fmla="*/ 29019 w 464338"/>
              <a:gd name="connsiteY15" fmla="*/ 141642 h 450850"/>
              <a:gd name="connsiteX16" fmla="*/ 29019 w 464338"/>
              <a:gd name="connsiteY16" fmla="*/ 370845 h 450850"/>
              <a:gd name="connsiteX17" fmla="*/ 79807 w 464338"/>
              <a:gd name="connsiteY17" fmla="*/ 421754 h 450850"/>
              <a:gd name="connsiteX18" fmla="*/ 340998 w 464338"/>
              <a:gd name="connsiteY18" fmla="*/ 421754 h 450850"/>
              <a:gd name="connsiteX19" fmla="*/ 391786 w 464338"/>
              <a:gd name="connsiteY19" fmla="*/ 370845 h 450850"/>
              <a:gd name="connsiteX20" fmla="*/ 391786 w 464338"/>
              <a:gd name="connsiteY20" fmla="*/ 349033 h 450850"/>
              <a:gd name="connsiteX21" fmla="*/ 261191 w 464338"/>
              <a:gd name="connsiteY21" fmla="*/ 349033 h 450850"/>
              <a:gd name="connsiteX22" fmla="*/ 188633 w 464338"/>
              <a:gd name="connsiteY22" fmla="*/ 276313 h 450850"/>
              <a:gd name="connsiteX23" fmla="*/ 261191 w 464338"/>
              <a:gd name="connsiteY23" fmla="*/ 203592 h 450850"/>
              <a:gd name="connsiteX24" fmla="*/ 391786 w 464338"/>
              <a:gd name="connsiteY24" fmla="*/ 203592 h 450850"/>
              <a:gd name="connsiteX25" fmla="*/ 391786 w 464338"/>
              <a:gd name="connsiteY25" fmla="*/ 174517 h 450850"/>
              <a:gd name="connsiteX26" fmla="*/ 377266 w 464338"/>
              <a:gd name="connsiteY26" fmla="*/ 159969 h 450850"/>
              <a:gd name="connsiteX27" fmla="*/ 319228 w 464338"/>
              <a:gd name="connsiteY27" fmla="*/ 159969 h 450850"/>
              <a:gd name="connsiteX28" fmla="*/ 79807 w 464338"/>
              <a:gd name="connsiteY28" fmla="*/ 159969 h 450850"/>
              <a:gd name="connsiteX29" fmla="*/ 29019 w 464338"/>
              <a:gd name="connsiteY29" fmla="*/ 141642 h 450850"/>
              <a:gd name="connsiteX30" fmla="*/ 58016 w 464338"/>
              <a:gd name="connsiteY30" fmla="*/ 116345 h 450850"/>
              <a:gd name="connsiteX31" fmla="*/ 58016 w 464338"/>
              <a:gd name="connsiteY31" fmla="*/ 125800 h 450850"/>
              <a:gd name="connsiteX32" fmla="*/ 79807 w 464338"/>
              <a:gd name="connsiteY32" fmla="*/ 130872 h 450850"/>
              <a:gd name="connsiteX33" fmla="*/ 319228 w 464338"/>
              <a:gd name="connsiteY33" fmla="*/ 130872 h 450850"/>
              <a:gd name="connsiteX34" fmla="*/ 362745 w 464338"/>
              <a:gd name="connsiteY34" fmla="*/ 130872 h 450850"/>
              <a:gd name="connsiteX35" fmla="*/ 362745 w 464338"/>
              <a:gd name="connsiteY35" fmla="*/ 116345 h 450850"/>
              <a:gd name="connsiteX36" fmla="*/ 58016 w 464338"/>
              <a:gd name="connsiteY36" fmla="*/ 116345 h 450850"/>
              <a:gd name="connsiteX37" fmla="*/ 58016 w 464338"/>
              <a:gd name="connsiteY37" fmla="*/ 87248 h 450850"/>
              <a:gd name="connsiteX38" fmla="*/ 58016 w 464338"/>
              <a:gd name="connsiteY38" fmla="*/ 101796 h 450850"/>
              <a:gd name="connsiteX39" fmla="*/ 362745 w 464338"/>
              <a:gd name="connsiteY39" fmla="*/ 101796 h 450850"/>
              <a:gd name="connsiteX40" fmla="*/ 362745 w 464338"/>
              <a:gd name="connsiteY40" fmla="*/ 87248 h 450850"/>
              <a:gd name="connsiteX41" fmla="*/ 58016 w 464338"/>
              <a:gd name="connsiteY41" fmla="*/ 58172 h 450850"/>
              <a:gd name="connsiteX42" fmla="*/ 58016 w 464338"/>
              <a:gd name="connsiteY42" fmla="*/ 72700 h 450850"/>
              <a:gd name="connsiteX43" fmla="*/ 362745 w 464338"/>
              <a:gd name="connsiteY43" fmla="*/ 72700 h 450850"/>
              <a:gd name="connsiteX44" fmla="*/ 362745 w 464338"/>
              <a:gd name="connsiteY44" fmla="*/ 58172 h 450850"/>
              <a:gd name="connsiteX45" fmla="*/ 79807 w 464338"/>
              <a:gd name="connsiteY45" fmla="*/ 29076 h 450850"/>
              <a:gd name="connsiteX46" fmla="*/ 29019 w 464338"/>
              <a:gd name="connsiteY46" fmla="*/ 79984 h 450850"/>
              <a:gd name="connsiteX47" fmla="*/ 43517 w 464338"/>
              <a:gd name="connsiteY47" fmla="*/ 115510 h 450850"/>
              <a:gd name="connsiteX48" fmla="*/ 43517 w 464338"/>
              <a:gd name="connsiteY48" fmla="*/ 87248 h 450850"/>
              <a:gd name="connsiteX49" fmla="*/ 43517 w 464338"/>
              <a:gd name="connsiteY49" fmla="*/ 58172 h 450850"/>
              <a:gd name="connsiteX50" fmla="*/ 58016 w 464338"/>
              <a:gd name="connsiteY50" fmla="*/ 43624 h 450850"/>
              <a:gd name="connsiteX51" fmla="*/ 362745 w 464338"/>
              <a:gd name="connsiteY51" fmla="*/ 43624 h 450850"/>
              <a:gd name="connsiteX52" fmla="*/ 377266 w 464338"/>
              <a:gd name="connsiteY52" fmla="*/ 58172 h 450850"/>
              <a:gd name="connsiteX53" fmla="*/ 377266 w 464338"/>
              <a:gd name="connsiteY53" fmla="*/ 87248 h 450850"/>
              <a:gd name="connsiteX54" fmla="*/ 377266 w 464338"/>
              <a:gd name="connsiteY54" fmla="*/ 116345 h 450850"/>
              <a:gd name="connsiteX55" fmla="*/ 377266 w 464338"/>
              <a:gd name="connsiteY55" fmla="*/ 130872 h 450850"/>
              <a:gd name="connsiteX56" fmla="*/ 391786 w 464338"/>
              <a:gd name="connsiteY56" fmla="*/ 133544 h 450850"/>
              <a:gd name="connsiteX57" fmla="*/ 391786 w 464338"/>
              <a:gd name="connsiteY57" fmla="*/ 87248 h 450850"/>
              <a:gd name="connsiteX58" fmla="*/ 391786 w 464338"/>
              <a:gd name="connsiteY58" fmla="*/ 79984 h 450850"/>
              <a:gd name="connsiteX59" fmla="*/ 391786 w 464338"/>
              <a:gd name="connsiteY59" fmla="*/ 43624 h 450850"/>
              <a:gd name="connsiteX60" fmla="*/ 377266 w 464338"/>
              <a:gd name="connsiteY60" fmla="*/ 29076 h 450850"/>
              <a:gd name="connsiteX61" fmla="*/ 319228 w 464338"/>
              <a:gd name="connsiteY61" fmla="*/ 29076 h 450850"/>
              <a:gd name="connsiteX62" fmla="*/ 79807 w 464338"/>
              <a:gd name="connsiteY62" fmla="*/ 0 h 450850"/>
              <a:gd name="connsiteX63" fmla="*/ 319228 w 464338"/>
              <a:gd name="connsiteY63" fmla="*/ 0 h 450850"/>
              <a:gd name="connsiteX64" fmla="*/ 377266 w 464338"/>
              <a:gd name="connsiteY64" fmla="*/ 0 h 450850"/>
              <a:gd name="connsiteX65" fmla="*/ 420805 w 464338"/>
              <a:gd name="connsiteY65" fmla="*/ 43624 h 450850"/>
              <a:gd name="connsiteX66" fmla="*/ 420805 w 464338"/>
              <a:gd name="connsiteY66" fmla="*/ 79984 h 450850"/>
              <a:gd name="connsiteX67" fmla="*/ 420805 w 464338"/>
              <a:gd name="connsiteY67" fmla="*/ 87248 h 450850"/>
              <a:gd name="connsiteX68" fmla="*/ 420805 w 464338"/>
              <a:gd name="connsiteY68" fmla="*/ 174517 h 450850"/>
              <a:gd name="connsiteX69" fmla="*/ 420827 w 464338"/>
              <a:gd name="connsiteY69" fmla="*/ 174517 h 450850"/>
              <a:gd name="connsiteX70" fmla="*/ 420827 w 464338"/>
              <a:gd name="connsiteY70" fmla="*/ 349033 h 450850"/>
              <a:gd name="connsiteX71" fmla="*/ 420805 w 464338"/>
              <a:gd name="connsiteY71" fmla="*/ 349033 h 450850"/>
              <a:gd name="connsiteX72" fmla="*/ 420805 w 464338"/>
              <a:gd name="connsiteY72" fmla="*/ 370845 h 450850"/>
              <a:gd name="connsiteX73" fmla="*/ 340998 w 464338"/>
              <a:gd name="connsiteY73" fmla="*/ 450850 h 450850"/>
              <a:gd name="connsiteX74" fmla="*/ 79807 w 464338"/>
              <a:gd name="connsiteY74" fmla="*/ 450850 h 450850"/>
              <a:gd name="connsiteX75" fmla="*/ 0 w 464338"/>
              <a:gd name="connsiteY75" fmla="*/ 370845 h 450850"/>
              <a:gd name="connsiteX76" fmla="*/ 0 w 464338"/>
              <a:gd name="connsiteY76" fmla="*/ 79984 h 450850"/>
              <a:gd name="connsiteX77" fmla="*/ 79807 w 464338"/>
              <a:gd name="connsiteY77" fmla="*/ 0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64338" h="450850">
                <a:moveTo>
                  <a:pt x="261540" y="246856"/>
                </a:moveTo>
                <a:cubicBezTo>
                  <a:pt x="277531" y="246856"/>
                  <a:pt x="290512" y="260021"/>
                  <a:pt x="290512" y="276225"/>
                </a:cubicBezTo>
                <a:cubicBezTo>
                  <a:pt x="290512" y="292427"/>
                  <a:pt x="277531" y="305592"/>
                  <a:pt x="261540" y="305592"/>
                </a:cubicBezTo>
                <a:cubicBezTo>
                  <a:pt x="245546" y="305592"/>
                  <a:pt x="232568" y="292427"/>
                  <a:pt x="232568" y="276225"/>
                </a:cubicBezTo>
                <a:cubicBezTo>
                  <a:pt x="232568" y="260021"/>
                  <a:pt x="245546" y="246856"/>
                  <a:pt x="261540" y="246856"/>
                </a:cubicBezTo>
                <a:close/>
                <a:moveTo>
                  <a:pt x="419120" y="213403"/>
                </a:moveTo>
                <a:cubicBezTo>
                  <a:pt x="419009" y="213716"/>
                  <a:pt x="418765" y="213966"/>
                  <a:pt x="418654" y="214300"/>
                </a:cubicBezTo>
                <a:cubicBezTo>
                  <a:pt x="417701" y="216680"/>
                  <a:pt x="416526" y="218976"/>
                  <a:pt x="415019" y="221000"/>
                </a:cubicBezTo>
                <a:cubicBezTo>
                  <a:pt x="409610" y="228222"/>
                  <a:pt x="400742" y="232564"/>
                  <a:pt x="391786" y="232689"/>
                </a:cubicBezTo>
                <a:lnTo>
                  <a:pt x="261191" y="232689"/>
                </a:lnTo>
                <a:cubicBezTo>
                  <a:pt x="237182" y="232689"/>
                  <a:pt x="217652" y="252268"/>
                  <a:pt x="217652" y="276313"/>
                </a:cubicBezTo>
                <a:cubicBezTo>
                  <a:pt x="217652" y="300379"/>
                  <a:pt x="237182" y="319958"/>
                  <a:pt x="261191" y="319958"/>
                </a:cubicBezTo>
                <a:lnTo>
                  <a:pt x="410319" y="319958"/>
                </a:lnTo>
                <a:cubicBezTo>
                  <a:pt x="426303" y="304888"/>
                  <a:pt x="435303" y="284140"/>
                  <a:pt x="435303" y="261765"/>
                </a:cubicBezTo>
                <a:cubicBezTo>
                  <a:pt x="435303" y="243918"/>
                  <a:pt x="429561" y="227095"/>
                  <a:pt x="419120" y="213403"/>
                </a:cubicBezTo>
                <a:close/>
                <a:moveTo>
                  <a:pt x="29019" y="141642"/>
                </a:moveTo>
                <a:lnTo>
                  <a:pt x="29019" y="370845"/>
                </a:lnTo>
                <a:cubicBezTo>
                  <a:pt x="29019" y="398961"/>
                  <a:pt x="51742" y="421754"/>
                  <a:pt x="79807" y="421754"/>
                </a:cubicBezTo>
                <a:lnTo>
                  <a:pt x="340998" y="421754"/>
                </a:lnTo>
                <a:cubicBezTo>
                  <a:pt x="369041" y="421754"/>
                  <a:pt x="391786" y="398961"/>
                  <a:pt x="391786" y="370845"/>
                </a:cubicBezTo>
                <a:cubicBezTo>
                  <a:pt x="391786" y="370845"/>
                  <a:pt x="391786" y="349033"/>
                  <a:pt x="391786" y="349033"/>
                </a:cubicBezTo>
                <a:lnTo>
                  <a:pt x="261191" y="349033"/>
                </a:lnTo>
                <a:cubicBezTo>
                  <a:pt x="221110" y="349033"/>
                  <a:pt x="188633" y="316493"/>
                  <a:pt x="188633" y="276313"/>
                </a:cubicBezTo>
                <a:cubicBezTo>
                  <a:pt x="188633" y="236154"/>
                  <a:pt x="221110" y="203592"/>
                  <a:pt x="261191" y="203592"/>
                </a:cubicBezTo>
                <a:lnTo>
                  <a:pt x="391786" y="203592"/>
                </a:lnTo>
                <a:lnTo>
                  <a:pt x="391786" y="174517"/>
                </a:lnTo>
                <a:cubicBezTo>
                  <a:pt x="391786" y="166481"/>
                  <a:pt x="385269" y="159969"/>
                  <a:pt x="377266" y="159969"/>
                </a:cubicBezTo>
                <a:lnTo>
                  <a:pt x="319228" y="159969"/>
                </a:lnTo>
                <a:lnTo>
                  <a:pt x="79807" y="159969"/>
                </a:lnTo>
                <a:cubicBezTo>
                  <a:pt x="60521" y="159969"/>
                  <a:pt x="42808" y="153081"/>
                  <a:pt x="29019" y="141642"/>
                </a:cubicBezTo>
                <a:close/>
                <a:moveTo>
                  <a:pt x="58016" y="116345"/>
                </a:moveTo>
                <a:lnTo>
                  <a:pt x="58016" y="125800"/>
                </a:lnTo>
                <a:cubicBezTo>
                  <a:pt x="64644" y="128973"/>
                  <a:pt x="71960" y="130872"/>
                  <a:pt x="79807" y="130872"/>
                </a:cubicBezTo>
                <a:lnTo>
                  <a:pt x="319228" y="130872"/>
                </a:lnTo>
                <a:lnTo>
                  <a:pt x="362745" y="130872"/>
                </a:lnTo>
                <a:lnTo>
                  <a:pt x="362745" y="116345"/>
                </a:lnTo>
                <a:cubicBezTo>
                  <a:pt x="362745" y="116345"/>
                  <a:pt x="58016" y="116345"/>
                  <a:pt x="58016" y="116345"/>
                </a:cubicBezTo>
                <a:close/>
                <a:moveTo>
                  <a:pt x="58016" y="87248"/>
                </a:moveTo>
                <a:lnTo>
                  <a:pt x="58016" y="101796"/>
                </a:lnTo>
                <a:lnTo>
                  <a:pt x="362745" y="101796"/>
                </a:lnTo>
                <a:cubicBezTo>
                  <a:pt x="362745" y="101796"/>
                  <a:pt x="362745" y="87248"/>
                  <a:pt x="362745" y="87248"/>
                </a:cubicBezTo>
                <a:close/>
                <a:moveTo>
                  <a:pt x="58016" y="58172"/>
                </a:moveTo>
                <a:lnTo>
                  <a:pt x="58016" y="72700"/>
                </a:lnTo>
                <a:lnTo>
                  <a:pt x="362745" y="72700"/>
                </a:lnTo>
                <a:cubicBezTo>
                  <a:pt x="362745" y="72700"/>
                  <a:pt x="362745" y="58172"/>
                  <a:pt x="362745" y="58172"/>
                </a:cubicBezTo>
                <a:close/>
                <a:moveTo>
                  <a:pt x="79807" y="29076"/>
                </a:moveTo>
                <a:cubicBezTo>
                  <a:pt x="51742" y="29076"/>
                  <a:pt x="29019" y="51869"/>
                  <a:pt x="29019" y="79984"/>
                </a:cubicBezTo>
                <a:cubicBezTo>
                  <a:pt x="29019" y="93823"/>
                  <a:pt x="34561" y="106326"/>
                  <a:pt x="43517" y="115510"/>
                </a:cubicBezTo>
                <a:lnTo>
                  <a:pt x="43517" y="87248"/>
                </a:lnTo>
                <a:lnTo>
                  <a:pt x="43517" y="58172"/>
                </a:lnTo>
                <a:cubicBezTo>
                  <a:pt x="43517" y="50116"/>
                  <a:pt x="50013" y="43624"/>
                  <a:pt x="58016" y="43624"/>
                </a:cubicBezTo>
                <a:lnTo>
                  <a:pt x="362745" y="43624"/>
                </a:lnTo>
                <a:cubicBezTo>
                  <a:pt x="370748" y="43624"/>
                  <a:pt x="377266" y="50116"/>
                  <a:pt x="377266" y="58172"/>
                </a:cubicBezTo>
                <a:lnTo>
                  <a:pt x="377266" y="87248"/>
                </a:lnTo>
                <a:lnTo>
                  <a:pt x="377266" y="116345"/>
                </a:lnTo>
                <a:lnTo>
                  <a:pt x="377266" y="130872"/>
                </a:lnTo>
                <a:cubicBezTo>
                  <a:pt x="382387" y="130872"/>
                  <a:pt x="387197" y="131936"/>
                  <a:pt x="391786" y="133544"/>
                </a:cubicBezTo>
                <a:lnTo>
                  <a:pt x="391786" y="87248"/>
                </a:lnTo>
                <a:lnTo>
                  <a:pt x="391786" y="79984"/>
                </a:lnTo>
                <a:lnTo>
                  <a:pt x="391786" y="43624"/>
                </a:lnTo>
                <a:cubicBezTo>
                  <a:pt x="391786" y="35588"/>
                  <a:pt x="385269" y="29076"/>
                  <a:pt x="377266" y="29076"/>
                </a:cubicBezTo>
                <a:lnTo>
                  <a:pt x="319228" y="29076"/>
                </a:lnTo>
                <a:close/>
                <a:moveTo>
                  <a:pt x="79807" y="0"/>
                </a:moveTo>
                <a:lnTo>
                  <a:pt x="319228" y="0"/>
                </a:lnTo>
                <a:lnTo>
                  <a:pt x="377266" y="0"/>
                </a:lnTo>
                <a:cubicBezTo>
                  <a:pt x="401296" y="0"/>
                  <a:pt x="420805" y="19516"/>
                  <a:pt x="420805" y="43624"/>
                </a:cubicBezTo>
                <a:lnTo>
                  <a:pt x="420805" y="79984"/>
                </a:lnTo>
                <a:lnTo>
                  <a:pt x="420805" y="87248"/>
                </a:lnTo>
                <a:lnTo>
                  <a:pt x="420805" y="174517"/>
                </a:lnTo>
                <a:lnTo>
                  <a:pt x="420827" y="174517"/>
                </a:lnTo>
                <a:cubicBezTo>
                  <a:pt x="478842" y="218162"/>
                  <a:pt x="478842" y="305388"/>
                  <a:pt x="420827" y="349033"/>
                </a:cubicBezTo>
                <a:lnTo>
                  <a:pt x="420805" y="349033"/>
                </a:lnTo>
                <a:lnTo>
                  <a:pt x="420805" y="370845"/>
                </a:lnTo>
                <a:cubicBezTo>
                  <a:pt x="420805" y="414949"/>
                  <a:pt x="384980" y="450850"/>
                  <a:pt x="340998" y="450850"/>
                </a:cubicBezTo>
                <a:lnTo>
                  <a:pt x="79807" y="450850"/>
                </a:lnTo>
                <a:cubicBezTo>
                  <a:pt x="35780" y="450850"/>
                  <a:pt x="0" y="414949"/>
                  <a:pt x="0" y="370845"/>
                </a:cubicBezTo>
                <a:lnTo>
                  <a:pt x="0" y="79984"/>
                </a:lnTo>
                <a:cubicBezTo>
                  <a:pt x="0" y="35880"/>
                  <a:pt x="35780" y="0"/>
                  <a:pt x="79807"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1" name="PA_任意多边形 40"/>
          <p:cNvSpPr/>
          <p:nvPr>
            <p:custDataLst>
              <p:tags r:id="rId13"/>
            </p:custDataLst>
          </p:nvPr>
        </p:nvSpPr>
        <p:spPr bwMode="auto">
          <a:xfrm>
            <a:off x="6363474" y="5476391"/>
            <a:ext cx="464323" cy="377825"/>
          </a:xfrm>
          <a:custGeom>
            <a:avLst/>
            <a:gdLst>
              <a:gd name="connsiteX0" fmla="*/ 348258 w 464323"/>
              <a:gd name="connsiteY0" fmla="*/ 290628 h 377825"/>
              <a:gd name="connsiteX1" fmla="*/ 319237 w 464323"/>
              <a:gd name="connsiteY1" fmla="*/ 319682 h 377825"/>
              <a:gd name="connsiteX2" fmla="*/ 348258 w 464323"/>
              <a:gd name="connsiteY2" fmla="*/ 348754 h 377825"/>
              <a:gd name="connsiteX3" fmla="*/ 377279 w 464323"/>
              <a:gd name="connsiteY3" fmla="*/ 319682 h 377825"/>
              <a:gd name="connsiteX4" fmla="*/ 348258 w 464323"/>
              <a:gd name="connsiteY4" fmla="*/ 290628 h 377825"/>
              <a:gd name="connsiteX5" fmla="*/ 159618 w 464323"/>
              <a:gd name="connsiteY5" fmla="*/ 290628 h 377825"/>
              <a:gd name="connsiteX6" fmla="*/ 130597 w 464323"/>
              <a:gd name="connsiteY6" fmla="*/ 319682 h 377825"/>
              <a:gd name="connsiteX7" fmla="*/ 159618 w 464323"/>
              <a:gd name="connsiteY7" fmla="*/ 348754 h 377825"/>
              <a:gd name="connsiteX8" fmla="*/ 188640 w 464323"/>
              <a:gd name="connsiteY8" fmla="*/ 319682 h 377825"/>
              <a:gd name="connsiteX9" fmla="*/ 159618 w 464323"/>
              <a:gd name="connsiteY9" fmla="*/ 290628 h 377825"/>
              <a:gd name="connsiteX10" fmla="*/ 333640 w 464323"/>
              <a:gd name="connsiteY10" fmla="*/ 130472 h 377825"/>
              <a:gd name="connsiteX11" fmla="*/ 333640 w 464323"/>
              <a:gd name="connsiteY11" fmla="*/ 217983 h 377825"/>
              <a:gd name="connsiteX12" fmla="*/ 391845 w 464323"/>
              <a:gd name="connsiteY12" fmla="*/ 217983 h 377825"/>
              <a:gd name="connsiteX13" fmla="*/ 391845 w 464323"/>
              <a:gd name="connsiteY13" fmla="*/ 196105 h 377825"/>
              <a:gd name="connsiteX14" fmla="*/ 348192 w 464323"/>
              <a:gd name="connsiteY14" fmla="*/ 130472 h 377825"/>
              <a:gd name="connsiteX15" fmla="*/ 333640 w 464323"/>
              <a:gd name="connsiteY15" fmla="*/ 115887 h 377825"/>
              <a:gd name="connsiteX16" fmla="*/ 348192 w 464323"/>
              <a:gd name="connsiteY16" fmla="*/ 115887 h 377825"/>
              <a:gd name="connsiteX17" fmla="*/ 360299 w 464323"/>
              <a:gd name="connsiteY17" fmla="*/ 122380 h 377825"/>
              <a:gd name="connsiteX18" fmla="*/ 403955 w 464323"/>
              <a:gd name="connsiteY18" fmla="*/ 188013 h 377825"/>
              <a:gd name="connsiteX19" fmla="*/ 406401 w 464323"/>
              <a:gd name="connsiteY19" fmla="*/ 196105 h 377825"/>
              <a:gd name="connsiteX20" fmla="*/ 406401 w 464323"/>
              <a:gd name="connsiteY20" fmla="*/ 217983 h 377825"/>
              <a:gd name="connsiteX21" fmla="*/ 391845 w 464323"/>
              <a:gd name="connsiteY21" fmla="*/ 232563 h 377825"/>
              <a:gd name="connsiteX22" fmla="*/ 333640 w 464323"/>
              <a:gd name="connsiteY22" fmla="*/ 232563 h 377825"/>
              <a:gd name="connsiteX23" fmla="*/ 319088 w 464323"/>
              <a:gd name="connsiteY23" fmla="*/ 217983 h 377825"/>
              <a:gd name="connsiteX24" fmla="*/ 319088 w 464323"/>
              <a:gd name="connsiteY24" fmla="*/ 130472 h 377825"/>
              <a:gd name="connsiteX25" fmla="*/ 333640 w 464323"/>
              <a:gd name="connsiteY25" fmla="*/ 115887 h 377825"/>
              <a:gd name="connsiteX26" fmla="*/ 304726 w 464323"/>
              <a:gd name="connsiteY26" fmla="*/ 101716 h 377825"/>
              <a:gd name="connsiteX27" fmla="*/ 304726 w 464323"/>
              <a:gd name="connsiteY27" fmla="*/ 203431 h 377825"/>
              <a:gd name="connsiteX28" fmla="*/ 261193 w 464323"/>
              <a:gd name="connsiteY28" fmla="*/ 247038 h 377825"/>
              <a:gd name="connsiteX29" fmla="*/ 72554 w 464323"/>
              <a:gd name="connsiteY29" fmla="*/ 247038 h 377825"/>
              <a:gd name="connsiteX30" fmla="*/ 72554 w 464323"/>
              <a:gd name="connsiteY30" fmla="*/ 290628 h 377825"/>
              <a:gd name="connsiteX31" fmla="*/ 87065 w 464323"/>
              <a:gd name="connsiteY31" fmla="*/ 305164 h 377825"/>
              <a:gd name="connsiteX32" fmla="*/ 103617 w 464323"/>
              <a:gd name="connsiteY32" fmla="*/ 305164 h 377825"/>
              <a:gd name="connsiteX33" fmla="*/ 159618 w 464323"/>
              <a:gd name="connsiteY33" fmla="*/ 261557 h 377825"/>
              <a:gd name="connsiteX34" fmla="*/ 215597 w 464323"/>
              <a:gd name="connsiteY34" fmla="*/ 305164 h 377825"/>
              <a:gd name="connsiteX35" fmla="*/ 292257 w 464323"/>
              <a:gd name="connsiteY35" fmla="*/ 305164 h 377825"/>
              <a:gd name="connsiteX36" fmla="*/ 348258 w 464323"/>
              <a:gd name="connsiteY36" fmla="*/ 261557 h 377825"/>
              <a:gd name="connsiteX37" fmla="*/ 404216 w 464323"/>
              <a:gd name="connsiteY37" fmla="*/ 305164 h 377825"/>
              <a:gd name="connsiteX38" fmla="*/ 420812 w 464323"/>
              <a:gd name="connsiteY38" fmla="*/ 305164 h 377825"/>
              <a:gd name="connsiteX39" fmla="*/ 435323 w 464323"/>
              <a:gd name="connsiteY39" fmla="*/ 290628 h 377825"/>
              <a:gd name="connsiteX40" fmla="*/ 435323 w 464323"/>
              <a:gd name="connsiteY40" fmla="*/ 203431 h 377825"/>
              <a:gd name="connsiteX41" fmla="*/ 432872 w 464323"/>
              <a:gd name="connsiteY41" fmla="*/ 195367 h 377825"/>
              <a:gd name="connsiteX42" fmla="*/ 374829 w 464323"/>
              <a:gd name="connsiteY42" fmla="*/ 108188 h 377825"/>
              <a:gd name="connsiteX43" fmla="*/ 362769 w 464323"/>
              <a:gd name="connsiteY43" fmla="*/ 101716 h 377825"/>
              <a:gd name="connsiteX44" fmla="*/ 43511 w 464323"/>
              <a:gd name="connsiteY44" fmla="*/ 29054 h 377825"/>
              <a:gd name="connsiteX45" fmla="*/ 29000 w 464323"/>
              <a:gd name="connsiteY45" fmla="*/ 43590 h 377825"/>
              <a:gd name="connsiteX46" fmla="*/ 29000 w 464323"/>
              <a:gd name="connsiteY46" fmla="*/ 203431 h 377825"/>
              <a:gd name="connsiteX47" fmla="*/ 43511 w 464323"/>
              <a:gd name="connsiteY47" fmla="*/ 217967 h 377825"/>
              <a:gd name="connsiteX48" fmla="*/ 261193 w 464323"/>
              <a:gd name="connsiteY48" fmla="*/ 217967 h 377825"/>
              <a:gd name="connsiteX49" fmla="*/ 275704 w 464323"/>
              <a:gd name="connsiteY49" fmla="*/ 203431 h 377825"/>
              <a:gd name="connsiteX50" fmla="*/ 275704 w 464323"/>
              <a:gd name="connsiteY50" fmla="*/ 101716 h 377825"/>
              <a:gd name="connsiteX51" fmla="*/ 275704 w 464323"/>
              <a:gd name="connsiteY51" fmla="*/ 72644 h 377825"/>
              <a:gd name="connsiteX52" fmla="*/ 275704 w 464323"/>
              <a:gd name="connsiteY52" fmla="*/ 43590 h 377825"/>
              <a:gd name="connsiteX53" fmla="*/ 261193 w 464323"/>
              <a:gd name="connsiteY53" fmla="*/ 29054 h 377825"/>
              <a:gd name="connsiteX54" fmla="*/ 43511 w 464323"/>
              <a:gd name="connsiteY54" fmla="*/ 0 h 377825"/>
              <a:gd name="connsiteX55" fmla="*/ 261193 w 464323"/>
              <a:gd name="connsiteY55" fmla="*/ 0 h 377825"/>
              <a:gd name="connsiteX56" fmla="*/ 304726 w 464323"/>
              <a:gd name="connsiteY56" fmla="*/ 43590 h 377825"/>
              <a:gd name="connsiteX57" fmla="*/ 304726 w 464323"/>
              <a:gd name="connsiteY57" fmla="*/ 72644 h 377825"/>
              <a:gd name="connsiteX58" fmla="*/ 362769 w 464323"/>
              <a:gd name="connsiteY58" fmla="*/ 72644 h 377825"/>
              <a:gd name="connsiteX59" fmla="*/ 398970 w 464323"/>
              <a:gd name="connsiteY59" fmla="*/ 92060 h 377825"/>
              <a:gd name="connsiteX60" fmla="*/ 457013 w 464323"/>
              <a:gd name="connsiteY60" fmla="*/ 179257 h 377825"/>
              <a:gd name="connsiteX61" fmla="*/ 464323 w 464323"/>
              <a:gd name="connsiteY61" fmla="*/ 203431 h 377825"/>
              <a:gd name="connsiteX62" fmla="*/ 464323 w 464323"/>
              <a:gd name="connsiteY62" fmla="*/ 290628 h 377825"/>
              <a:gd name="connsiteX63" fmla="*/ 420812 w 464323"/>
              <a:gd name="connsiteY63" fmla="*/ 334218 h 377825"/>
              <a:gd name="connsiteX64" fmla="*/ 404216 w 464323"/>
              <a:gd name="connsiteY64" fmla="*/ 334218 h 377825"/>
              <a:gd name="connsiteX65" fmla="*/ 348258 w 464323"/>
              <a:gd name="connsiteY65" fmla="*/ 377825 h 377825"/>
              <a:gd name="connsiteX66" fmla="*/ 292257 w 464323"/>
              <a:gd name="connsiteY66" fmla="*/ 334218 h 377825"/>
              <a:gd name="connsiteX67" fmla="*/ 215597 w 464323"/>
              <a:gd name="connsiteY67" fmla="*/ 334218 h 377825"/>
              <a:gd name="connsiteX68" fmla="*/ 159618 w 464323"/>
              <a:gd name="connsiteY68" fmla="*/ 377825 h 377825"/>
              <a:gd name="connsiteX69" fmla="*/ 103617 w 464323"/>
              <a:gd name="connsiteY69" fmla="*/ 334218 h 377825"/>
              <a:gd name="connsiteX70" fmla="*/ 87065 w 464323"/>
              <a:gd name="connsiteY70" fmla="*/ 334218 h 377825"/>
              <a:gd name="connsiteX71" fmla="*/ 43532 w 464323"/>
              <a:gd name="connsiteY71" fmla="*/ 290628 h 377825"/>
              <a:gd name="connsiteX72" fmla="*/ 43532 w 464323"/>
              <a:gd name="connsiteY72" fmla="*/ 247038 h 377825"/>
              <a:gd name="connsiteX73" fmla="*/ 43511 w 464323"/>
              <a:gd name="connsiteY73" fmla="*/ 247038 h 377825"/>
              <a:gd name="connsiteX74" fmla="*/ 0 w 464323"/>
              <a:gd name="connsiteY74" fmla="*/ 203431 h 377825"/>
              <a:gd name="connsiteX75" fmla="*/ 0 w 464323"/>
              <a:gd name="connsiteY75" fmla="*/ 43590 h 377825"/>
              <a:gd name="connsiteX76" fmla="*/ 43511 w 464323"/>
              <a:gd name="connsiteY76" fmla="*/ 0 h 37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464323" h="377825">
                <a:moveTo>
                  <a:pt x="348258" y="290628"/>
                </a:moveTo>
                <a:cubicBezTo>
                  <a:pt x="332221" y="290628"/>
                  <a:pt x="319237" y="303660"/>
                  <a:pt x="319237" y="319682"/>
                </a:cubicBezTo>
                <a:cubicBezTo>
                  <a:pt x="319237" y="335722"/>
                  <a:pt x="332221" y="348754"/>
                  <a:pt x="348258" y="348754"/>
                </a:cubicBezTo>
                <a:cubicBezTo>
                  <a:pt x="364274" y="348754"/>
                  <a:pt x="377279" y="335722"/>
                  <a:pt x="377279" y="319682"/>
                </a:cubicBezTo>
                <a:cubicBezTo>
                  <a:pt x="377279" y="303660"/>
                  <a:pt x="364274" y="290628"/>
                  <a:pt x="348258" y="290628"/>
                </a:cubicBezTo>
                <a:close/>
                <a:moveTo>
                  <a:pt x="159618" y="290628"/>
                </a:moveTo>
                <a:cubicBezTo>
                  <a:pt x="143581" y="290628"/>
                  <a:pt x="130597" y="303660"/>
                  <a:pt x="130597" y="319682"/>
                </a:cubicBezTo>
                <a:cubicBezTo>
                  <a:pt x="130597" y="335722"/>
                  <a:pt x="143581" y="348754"/>
                  <a:pt x="159618" y="348754"/>
                </a:cubicBezTo>
                <a:cubicBezTo>
                  <a:pt x="175634" y="348754"/>
                  <a:pt x="188640" y="335722"/>
                  <a:pt x="188640" y="319682"/>
                </a:cubicBezTo>
                <a:cubicBezTo>
                  <a:pt x="188640" y="303660"/>
                  <a:pt x="175634" y="290628"/>
                  <a:pt x="159618" y="290628"/>
                </a:cubicBezTo>
                <a:close/>
                <a:moveTo>
                  <a:pt x="333640" y="130472"/>
                </a:moveTo>
                <a:lnTo>
                  <a:pt x="333640" y="217983"/>
                </a:lnTo>
                <a:lnTo>
                  <a:pt x="391845" y="217983"/>
                </a:lnTo>
                <a:cubicBezTo>
                  <a:pt x="391845" y="217983"/>
                  <a:pt x="391845" y="196105"/>
                  <a:pt x="391845" y="196105"/>
                </a:cubicBezTo>
                <a:lnTo>
                  <a:pt x="348192" y="130472"/>
                </a:lnTo>
                <a:close/>
                <a:moveTo>
                  <a:pt x="333640" y="115887"/>
                </a:moveTo>
                <a:lnTo>
                  <a:pt x="348192" y="115887"/>
                </a:lnTo>
                <a:cubicBezTo>
                  <a:pt x="353051" y="115887"/>
                  <a:pt x="357599" y="118318"/>
                  <a:pt x="360299" y="122380"/>
                </a:cubicBezTo>
                <a:cubicBezTo>
                  <a:pt x="360299" y="122380"/>
                  <a:pt x="403955" y="188013"/>
                  <a:pt x="403955" y="188013"/>
                </a:cubicBezTo>
                <a:cubicBezTo>
                  <a:pt x="405548" y="190406"/>
                  <a:pt x="406401" y="193226"/>
                  <a:pt x="406401" y="196105"/>
                </a:cubicBezTo>
                <a:lnTo>
                  <a:pt x="406401" y="217983"/>
                </a:lnTo>
                <a:cubicBezTo>
                  <a:pt x="406401" y="226043"/>
                  <a:pt x="399889" y="232563"/>
                  <a:pt x="391845" y="232563"/>
                </a:cubicBezTo>
                <a:lnTo>
                  <a:pt x="333640" y="232563"/>
                </a:lnTo>
                <a:cubicBezTo>
                  <a:pt x="325596" y="232563"/>
                  <a:pt x="319088" y="226043"/>
                  <a:pt x="319088" y="217983"/>
                </a:cubicBezTo>
                <a:lnTo>
                  <a:pt x="319088" y="130472"/>
                </a:lnTo>
                <a:cubicBezTo>
                  <a:pt x="319088" y="122407"/>
                  <a:pt x="325596" y="115887"/>
                  <a:pt x="333640" y="115887"/>
                </a:cubicBezTo>
                <a:close/>
                <a:moveTo>
                  <a:pt x="304726" y="101716"/>
                </a:moveTo>
                <a:lnTo>
                  <a:pt x="304726" y="203431"/>
                </a:lnTo>
                <a:cubicBezTo>
                  <a:pt x="304726" y="227482"/>
                  <a:pt x="285185" y="247038"/>
                  <a:pt x="261193" y="247038"/>
                </a:cubicBezTo>
                <a:lnTo>
                  <a:pt x="72554" y="247038"/>
                </a:lnTo>
                <a:lnTo>
                  <a:pt x="72554" y="290628"/>
                </a:lnTo>
                <a:cubicBezTo>
                  <a:pt x="72554" y="298657"/>
                  <a:pt x="79046" y="305164"/>
                  <a:pt x="87065" y="305164"/>
                </a:cubicBezTo>
                <a:lnTo>
                  <a:pt x="103617" y="305164"/>
                </a:lnTo>
                <a:cubicBezTo>
                  <a:pt x="110110" y="280150"/>
                  <a:pt x="132639" y="261557"/>
                  <a:pt x="159618" y="261557"/>
                </a:cubicBezTo>
                <a:cubicBezTo>
                  <a:pt x="186576" y="261557"/>
                  <a:pt x="209105" y="280150"/>
                  <a:pt x="215597" y="305164"/>
                </a:cubicBezTo>
                <a:lnTo>
                  <a:pt x="292257" y="305164"/>
                </a:lnTo>
                <a:cubicBezTo>
                  <a:pt x="298749" y="280150"/>
                  <a:pt x="321279" y="261557"/>
                  <a:pt x="348258" y="261557"/>
                </a:cubicBezTo>
                <a:cubicBezTo>
                  <a:pt x="375194" y="261557"/>
                  <a:pt x="397724" y="280150"/>
                  <a:pt x="404216" y="305164"/>
                </a:cubicBezTo>
                <a:lnTo>
                  <a:pt x="420812" y="305164"/>
                </a:lnTo>
                <a:cubicBezTo>
                  <a:pt x="428830" y="305164"/>
                  <a:pt x="435323" y="298657"/>
                  <a:pt x="435323" y="290628"/>
                </a:cubicBezTo>
                <a:cubicBezTo>
                  <a:pt x="435323" y="290628"/>
                  <a:pt x="435323" y="203431"/>
                  <a:pt x="435323" y="203431"/>
                </a:cubicBezTo>
                <a:cubicBezTo>
                  <a:pt x="435323" y="200562"/>
                  <a:pt x="434463" y="197764"/>
                  <a:pt x="432872" y="195367"/>
                </a:cubicBezTo>
                <a:lnTo>
                  <a:pt x="374829" y="108188"/>
                </a:lnTo>
                <a:cubicBezTo>
                  <a:pt x="372142" y="104147"/>
                  <a:pt x="367606" y="101716"/>
                  <a:pt x="362769" y="101716"/>
                </a:cubicBezTo>
                <a:close/>
                <a:moveTo>
                  <a:pt x="43511" y="29054"/>
                </a:moveTo>
                <a:cubicBezTo>
                  <a:pt x="35514" y="29054"/>
                  <a:pt x="29000" y="35561"/>
                  <a:pt x="29000" y="43590"/>
                </a:cubicBezTo>
                <a:lnTo>
                  <a:pt x="29000" y="203431"/>
                </a:lnTo>
                <a:cubicBezTo>
                  <a:pt x="29000" y="211460"/>
                  <a:pt x="35514" y="217967"/>
                  <a:pt x="43511" y="217967"/>
                </a:cubicBezTo>
                <a:cubicBezTo>
                  <a:pt x="43511" y="217967"/>
                  <a:pt x="261193" y="217967"/>
                  <a:pt x="261193" y="217967"/>
                </a:cubicBezTo>
                <a:cubicBezTo>
                  <a:pt x="269212" y="217967"/>
                  <a:pt x="275704" y="211460"/>
                  <a:pt x="275704" y="203431"/>
                </a:cubicBezTo>
                <a:lnTo>
                  <a:pt x="275704" y="101716"/>
                </a:lnTo>
                <a:lnTo>
                  <a:pt x="275704" y="72644"/>
                </a:lnTo>
                <a:lnTo>
                  <a:pt x="275704" y="43590"/>
                </a:lnTo>
                <a:cubicBezTo>
                  <a:pt x="275704" y="35561"/>
                  <a:pt x="269212" y="29054"/>
                  <a:pt x="261193" y="29054"/>
                </a:cubicBezTo>
                <a:close/>
                <a:moveTo>
                  <a:pt x="43511" y="0"/>
                </a:moveTo>
                <a:lnTo>
                  <a:pt x="261193" y="0"/>
                </a:lnTo>
                <a:cubicBezTo>
                  <a:pt x="285185" y="0"/>
                  <a:pt x="304726" y="19539"/>
                  <a:pt x="304726" y="43590"/>
                </a:cubicBezTo>
                <a:lnTo>
                  <a:pt x="304726" y="72644"/>
                </a:lnTo>
                <a:lnTo>
                  <a:pt x="362769" y="72644"/>
                </a:lnTo>
                <a:cubicBezTo>
                  <a:pt x="377323" y="72644"/>
                  <a:pt x="390866" y="79903"/>
                  <a:pt x="398970" y="92060"/>
                </a:cubicBezTo>
                <a:lnTo>
                  <a:pt x="457013" y="179257"/>
                </a:lnTo>
                <a:cubicBezTo>
                  <a:pt x="461807" y="186429"/>
                  <a:pt x="464323" y="194808"/>
                  <a:pt x="464323" y="203431"/>
                </a:cubicBezTo>
                <a:lnTo>
                  <a:pt x="464323" y="290628"/>
                </a:lnTo>
                <a:cubicBezTo>
                  <a:pt x="464323" y="314662"/>
                  <a:pt x="444803" y="334218"/>
                  <a:pt x="420812" y="334218"/>
                </a:cubicBezTo>
                <a:lnTo>
                  <a:pt x="404216" y="334218"/>
                </a:lnTo>
                <a:cubicBezTo>
                  <a:pt x="397724" y="359231"/>
                  <a:pt x="375194" y="377825"/>
                  <a:pt x="348258" y="377825"/>
                </a:cubicBezTo>
                <a:cubicBezTo>
                  <a:pt x="321279" y="377825"/>
                  <a:pt x="298749" y="359231"/>
                  <a:pt x="292257" y="334218"/>
                </a:cubicBezTo>
                <a:lnTo>
                  <a:pt x="215597" y="334218"/>
                </a:lnTo>
                <a:cubicBezTo>
                  <a:pt x="209105" y="359231"/>
                  <a:pt x="186576" y="377825"/>
                  <a:pt x="159618" y="377825"/>
                </a:cubicBezTo>
                <a:cubicBezTo>
                  <a:pt x="132639" y="377825"/>
                  <a:pt x="110110" y="359231"/>
                  <a:pt x="103617" y="334218"/>
                </a:cubicBezTo>
                <a:lnTo>
                  <a:pt x="87065" y="334218"/>
                </a:lnTo>
                <a:cubicBezTo>
                  <a:pt x="63052" y="334218"/>
                  <a:pt x="43532" y="314662"/>
                  <a:pt x="43532" y="290628"/>
                </a:cubicBezTo>
                <a:lnTo>
                  <a:pt x="43532" y="247038"/>
                </a:lnTo>
                <a:lnTo>
                  <a:pt x="43511" y="247038"/>
                </a:lnTo>
                <a:cubicBezTo>
                  <a:pt x="19520" y="247038"/>
                  <a:pt x="0" y="227482"/>
                  <a:pt x="0" y="203431"/>
                </a:cubicBezTo>
                <a:lnTo>
                  <a:pt x="0" y="43590"/>
                </a:lnTo>
                <a:cubicBezTo>
                  <a:pt x="0" y="19539"/>
                  <a:pt x="19520" y="0"/>
                  <a:pt x="43511" y="0"/>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3" name="PA_任意多边形 42"/>
          <p:cNvSpPr/>
          <p:nvPr>
            <p:custDataLst>
              <p:tags r:id="rId14"/>
            </p:custDataLst>
          </p:nvPr>
        </p:nvSpPr>
        <p:spPr bwMode="auto">
          <a:xfrm>
            <a:off x="8170094" y="4046789"/>
            <a:ext cx="465138" cy="435749"/>
          </a:xfrm>
          <a:custGeom>
            <a:avLst/>
            <a:gdLst>
              <a:gd name="connsiteX0" fmla="*/ 73207 w 465138"/>
              <a:gd name="connsiteY0" fmla="*/ 72480 h 435749"/>
              <a:gd name="connsiteX1" fmla="*/ 73207 w 465138"/>
              <a:gd name="connsiteY1" fmla="*/ 276031 h 435749"/>
              <a:gd name="connsiteX2" fmla="*/ 391898 w 465138"/>
              <a:gd name="connsiteY2" fmla="*/ 276031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1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1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1"/>
                </a:lnTo>
                <a:lnTo>
                  <a:pt x="391898" y="276031"/>
                </a:lnTo>
                <a:cubicBezTo>
                  <a:pt x="391898" y="276031"/>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1"/>
                </a:moveTo>
                <a:cubicBezTo>
                  <a:pt x="35553" y="29051"/>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1"/>
                  <a:pt x="421532" y="29051"/>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tx1">
              <a:lumMod val="65000"/>
              <a:lumOff val="3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45" name="PA_AutoShape 4"/>
          <p:cNvSpPr/>
          <p:nvPr>
            <p:custDataLst>
              <p:tags r:id="rId15"/>
            </p:custDataLst>
          </p:nvPr>
        </p:nvSpPr>
        <p:spPr bwMode="auto">
          <a:xfrm>
            <a:off x="9278248" y="2502147"/>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cs typeface="+mn-ea"/>
              <a:sym typeface="+mn-lt"/>
            </a:endParaRPr>
          </a:p>
        </p:txBody>
      </p:sp>
      <p:sp>
        <p:nvSpPr>
          <p:cNvPr id="141" name="PA_形状 4673"/>
          <p:cNvSpPr/>
          <p:nvPr>
            <p:custDataLst>
              <p:tags r:id="rId16"/>
            </p:custDataLst>
          </p:nvPr>
        </p:nvSpPr>
        <p:spPr>
          <a:xfrm rot="10594">
            <a:off x="7387216" y="5221233"/>
            <a:ext cx="3101569" cy="888365"/>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中间件</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2" name="PA_形状 4674"/>
          <p:cNvSpPr/>
          <p:nvPr>
            <p:custDataLst>
              <p:tags r:id="rId17"/>
            </p:custDataLst>
          </p:nvPr>
        </p:nvSpPr>
        <p:spPr>
          <a:xfrm rot="10594">
            <a:off x="4008892" y="3409255"/>
            <a:ext cx="2472040"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latin typeface="+mj-ea"/>
                <a:ea typeface="+mj-ea"/>
                <a:cs typeface="+mn-ea"/>
                <a:sym typeface="+mn-lt"/>
              </a:rPr>
              <a:t>第一个</a:t>
            </a:r>
            <a:r>
              <a:rPr lang="en-US" altLang="zh-CN" sz="1600" kern="0" dirty="0">
                <a:solidFill>
                  <a:schemeClr val="tx1">
                    <a:lumMod val="65000"/>
                    <a:lumOff val="35000"/>
                  </a:schemeClr>
                </a:solidFill>
                <a:latin typeface="+mj-ea"/>
                <a:ea typeface="+mj-ea"/>
                <a:cs typeface="+mn-ea"/>
                <a:sym typeface="+mn-lt"/>
              </a:rPr>
              <a:t>Web</a:t>
            </a:r>
            <a:r>
              <a:rPr lang="zh-CN" altLang="en-US" sz="1600" kern="0" dirty="0">
                <a:solidFill>
                  <a:schemeClr val="tx1">
                    <a:lumMod val="65000"/>
                    <a:lumOff val="35000"/>
                  </a:schemeClr>
                </a:solidFill>
                <a:latin typeface="+mj-ea"/>
                <a:ea typeface="+mj-ea"/>
                <a:cs typeface="+mn-ea"/>
                <a:sym typeface="+mn-lt"/>
              </a:rPr>
              <a:t>服务器</a:t>
            </a:r>
            <a:endParaRPr sz="1600" kern="0" dirty="0">
              <a:solidFill>
                <a:schemeClr val="tx1">
                  <a:lumMod val="65000"/>
                  <a:lumOff val="35000"/>
                </a:schemeClr>
              </a:solidFill>
              <a:latin typeface="+mj-ea"/>
              <a:ea typeface="+mj-ea"/>
              <a:cs typeface="+mn-ea"/>
              <a:sym typeface="+mn-lt"/>
            </a:endParaRPr>
          </a:p>
          <a:p>
            <a:pP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3" name="PA_形状 4675"/>
          <p:cNvSpPr/>
          <p:nvPr>
            <p:custDataLst>
              <p:tags r:id="rId18"/>
            </p:custDataLst>
          </p:nvPr>
        </p:nvSpPr>
        <p:spPr>
          <a:xfrm rot="10594">
            <a:off x="6184018" y="2161867"/>
            <a:ext cx="2360671" cy="1128395"/>
          </a:xfrm>
          <a:prstGeom prst="rect">
            <a:avLst/>
          </a:prstGeom>
          <a:ln w="12700">
            <a:miter lim="400000"/>
          </a:ln>
          <a:effectLst/>
        </p:spPr>
        <p:txBody>
          <a:bodyPr wrap="square" lIns="25400" tIns="25400" rIns="25400" bIns="25400" anchor="t" anchorCtr="0">
            <a:spAutoFit/>
          </a:bodyPr>
          <a:lstStyle/>
          <a:p>
            <a:pPr algn="r" defTabSz="412750">
              <a:lnSpc>
                <a:spcPct val="130000"/>
              </a:lnSpc>
              <a:spcBef>
                <a:spcPts val="300"/>
              </a:spcBef>
              <a:defRPr sz="1800"/>
            </a:pPr>
            <a:r>
              <a:rPr lang="en-US" altLang="zh-CN" sz="1600">
                <a:solidFill>
                  <a:schemeClr val="tx1">
                    <a:lumMod val="75000"/>
                    <a:lumOff val="25000"/>
                  </a:schemeClr>
                </a:solidFill>
                <a:latin typeface="+mj-ea"/>
                <a:ea typeface="+mj-ea"/>
                <a:cs typeface="+mn-ea"/>
                <a:sym typeface="+mn-lt"/>
              </a:rPr>
              <a:t>web</a:t>
            </a:r>
            <a:r>
              <a:rPr lang="zh-CN" altLang="en-US" sz="1600">
                <a:solidFill>
                  <a:schemeClr val="tx1">
                    <a:lumMod val="75000"/>
                    <a:lumOff val="25000"/>
                  </a:schemeClr>
                </a:solidFill>
                <a:latin typeface="+mj-ea"/>
                <a:ea typeface="+mj-ea"/>
                <a:cs typeface="+mn-ea"/>
                <a:sym typeface="+mn-lt"/>
              </a:rPr>
              <a:t>程序和本地程序</a:t>
            </a:r>
            <a:endParaRPr sz="1600" kern="0">
              <a:solidFill>
                <a:schemeClr val="tx1">
                  <a:lumMod val="65000"/>
                  <a:lumOff val="35000"/>
                </a:schemeClr>
              </a:solidFill>
              <a:latin typeface="+mj-ea"/>
              <a:ea typeface="+mj-ea"/>
              <a:cs typeface="+mn-ea"/>
              <a:sym typeface="+mn-lt"/>
            </a:endParaRPr>
          </a:p>
          <a:p>
            <a:pPr algn="r" defTabSz="412750">
              <a:lnSpc>
                <a:spcPct val="13000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144" name="PA_形状 4676"/>
          <p:cNvSpPr/>
          <p:nvPr>
            <p:custDataLst>
              <p:tags r:id="rId19"/>
            </p:custDataLst>
          </p:nvPr>
        </p:nvSpPr>
        <p:spPr>
          <a:xfrm rot="10594">
            <a:off x="2096746" y="1931689"/>
            <a:ext cx="2529169" cy="1128395"/>
          </a:xfrm>
          <a:prstGeom prst="rect">
            <a:avLst/>
          </a:prstGeom>
          <a:ln w="12700">
            <a:miter lim="400000"/>
          </a:ln>
          <a:effectLst/>
        </p:spPr>
        <p:txBody>
          <a:bodyPr lIns="25400" tIns="25400" rIns="25400" bIns="25400" anchor="t" anchorCtr="0">
            <a:spAutoFit/>
          </a:bodyPr>
          <a:lstStyle/>
          <a:p>
            <a:pPr defTabSz="412750">
              <a:lnSpc>
                <a:spcPct val="130000"/>
              </a:lnSpc>
              <a:spcBef>
                <a:spcPts val="300"/>
              </a:spcBef>
              <a:defRPr sz="1800"/>
            </a:pPr>
            <a:r>
              <a:rPr lang="zh-CN" sz="1600" kern="0" dirty="0">
                <a:solidFill>
                  <a:schemeClr val="tx1">
                    <a:lumMod val="65000"/>
                    <a:lumOff val="35000"/>
                  </a:schemeClr>
                </a:solidFill>
                <a:effectLst/>
                <a:latin typeface="+mj-ea"/>
                <a:ea typeface="+mj-ea"/>
                <a:cs typeface="+mn-ea"/>
                <a:sym typeface="+mn-lt"/>
              </a:rPr>
              <a:t>常用的</a:t>
            </a:r>
            <a:r>
              <a:rPr lang="en-US" altLang="zh-CN" sz="1600" kern="0" dirty="0">
                <a:solidFill>
                  <a:schemeClr val="tx1">
                    <a:lumMod val="65000"/>
                    <a:lumOff val="35000"/>
                  </a:schemeClr>
                </a:solidFill>
                <a:effectLst/>
                <a:latin typeface="+mj-ea"/>
                <a:ea typeface="+mj-ea"/>
                <a:cs typeface="+mn-ea"/>
                <a:sym typeface="+mn-lt"/>
              </a:rPr>
              <a:t>Web</a:t>
            </a:r>
            <a:r>
              <a:rPr lang="zh-CN" altLang="en-US" sz="1600" kern="0" dirty="0">
                <a:solidFill>
                  <a:schemeClr val="tx1">
                    <a:lumMod val="65000"/>
                    <a:lumOff val="35000"/>
                  </a:schemeClr>
                </a:solidFill>
                <a:effectLst/>
                <a:latin typeface="+mj-ea"/>
                <a:ea typeface="+mj-ea"/>
                <a:cs typeface="+mn-ea"/>
                <a:sym typeface="+mn-lt"/>
              </a:rPr>
              <a:t>框架</a:t>
            </a:r>
            <a:endParaRPr sz="1600" kern="0" dirty="0">
              <a:solidFill>
                <a:schemeClr val="tx1">
                  <a:lumMod val="65000"/>
                  <a:lumOff val="35000"/>
                </a:schemeClr>
              </a:solidFill>
              <a:effectLst/>
              <a:latin typeface="+mj-ea"/>
              <a:ea typeface="+mj-ea"/>
              <a:cs typeface="+mn-ea"/>
              <a:sym typeface="+mn-lt"/>
            </a:endParaRPr>
          </a:p>
          <a:p>
            <a:pPr defTabSz="412750">
              <a:lnSpc>
                <a:spcPct val="130000"/>
              </a:lnSpc>
              <a:spcBef>
                <a:spcPts val="300"/>
              </a:spcBef>
              <a:defRPr sz="1800"/>
            </a:pPr>
            <a:r>
              <a:rPr lang="zh-CN" altLang="en-US" sz="1200" kern="0">
                <a:solidFill>
                  <a:schemeClr val="tx1">
                    <a:lumMod val="50000"/>
                    <a:lumOff val="50000"/>
                  </a:schemeClr>
                </a:solidFill>
                <a:cs typeface="+mn-ea"/>
                <a:sym typeface="+mn-lt"/>
              </a:rPr>
              <a:t>在这里添加相关的文字描述可以从您的文案中复制需要的内容到这里选择仅保留文字即可。</a:t>
            </a:r>
            <a:endParaRPr sz="1200" kern="0" dirty="0">
              <a:solidFill>
                <a:schemeClr val="tx1">
                  <a:lumMod val="50000"/>
                  <a:lumOff val="50000"/>
                </a:schemeClr>
              </a:solidFill>
              <a:effectLst/>
              <a:cs typeface="+mn-ea"/>
              <a:sym typeface="+mn-lt"/>
            </a:endParaRPr>
          </a:p>
        </p:txBody>
      </p:sp>
      <p:sp>
        <p:nvSpPr>
          <p:cNvPr id="145" name="PA_形状 4677"/>
          <p:cNvSpPr/>
          <p:nvPr>
            <p:custDataLst>
              <p:tags r:id="rId20"/>
            </p:custDataLst>
          </p:nvPr>
        </p:nvSpPr>
        <p:spPr>
          <a:xfrm rot="10594">
            <a:off x="9158732" y="3683332"/>
            <a:ext cx="2299439" cy="1082040"/>
          </a:xfrm>
          <a:prstGeom prst="rect">
            <a:avLst/>
          </a:prstGeom>
          <a:ln w="12700">
            <a:miter lim="400000"/>
          </a:ln>
          <a:effectLst/>
        </p:spPr>
        <p:txBody>
          <a:bodyPr wrap="square" lIns="25400" tIns="25400" rIns="25400" bIns="25400" anchor="t" anchorCtr="0">
            <a:spAutoFit/>
          </a:bodyPr>
          <a:lstStyle/>
          <a:p>
            <a:pPr defTabSz="412750">
              <a:lnSpc>
                <a:spcPct val="130000"/>
              </a:lnSpc>
              <a:spcBef>
                <a:spcPts val="300"/>
              </a:spcBef>
              <a:defRPr sz="1800"/>
            </a:pPr>
            <a:r>
              <a:rPr lang="zh-CN" altLang="en-US" sz="1600">
                <a:solidFill>
                  <a:schemeClr val="tx1">
                    <a:lumMod val="75000"/>
                    <a:lumOff val="25000"/>
                  </a:schemeClr>
                </a:solidFill>
                <a:latin typeface="+mj-ea"/>
                <a:ea typeface="+mj-ea"/>
                <a:cs typeface="+mn-ea"/>
                <a:sym typeface="+mn-lt"/>
              </a:rPr>
              <a:t>实践</a:t>
            </a:r>
            <a:endParaRPr sz="1600" kern="0">
              <a:solidFill>
                <a:schemeClr val="tx1">
                  <a:lumMod val="65000"/>
                  <a:lumOff val="35000"/>
                </a:schemeClr>
              </a:solidFill>
              <a:latin typeface="+mj-ea"/>
              <a:ea typeface="+mj-ea"/>
              <a:cs typeface="+mn-ea"/>
              <a:sym typeface="+mn-lt"/>
            </a:endParaRPr>
          </a:p>
          <a:p>
            <a:pPr defTabSz="412750">
              <a:lnSpc>
                <a:spcPts val="1750"/>
              </a:lnSpc>
              <a:spcBef>
                <a:spcPts val="300"/>
              </a:spcBef>
              <a:defRPr sz="1800"/>
            </a:pPr>
            <a:r>
              <a:rPr lang="zh-CN" altLang="en-US" sz="1200" kern="0">
                <a:solidFill>
                  <a:srgbClr val="000000">
                    <a:lumMod val="50000"/>
                    <a:lumOff val="50000"/>
                  </a:srgbClr>
                </a:solidFill>
                <a:cs typeface="+mn-ea"/>
                <a:sym typeface="+mn-lt"/>
              </a:rPr>
              <a:t>在这里添加相关的文字描述可以从您的文案中复制需要的内容到这里选择仅保留文字即可。</a:t>
            </a:r>
            <a:endParaRPr sz="1050" kern="0" dirty="0">
              <a:solidFill>
                <a:schemeClr val="tx1">
                  <a:lumMod val="50000"/>
                  <a:lumOff val="50000"/>
                </a:schemeClr>
              </a:solidFill>
              <a:effectLst/>
              <a:cs typeface="+mn-ea"/>
              <a:sym typeface="+mn-lt"/>
            </a:endParaRPr>
          </a:p>
        </p:txBody>
      </p:sp>
      <p:sp>
        <p:nvSpPr>
          <p:cNvPr id="4" name="文本框 3"/>
          <p:cNvSpPr txBox="1"/>
          <p:nvPr/>
        </p:nvSpPr>
        <p:spPr>
          <a:xfrm>
            <a:off x="855345" y="4147185"/>
            <a:ext cx="894080" cy="521970"/>
          </a:xfrm>
          <a:prstGeom prst="rect">
            <a:avLst/>
          </a:prstGeom>
          <a:noFill/>
        </p:spPr>
        <p:txBody>
          <a:bodyPr wrap="none" rtlCol="0">
            <a:spAutoFit/>
          </a:bodyPr>
          <a:p>
            <a:pPr algn="l"/>
            <a:r>
              <a:rPr lang="zh-CN" altLang="en-US" sz="2800" kern="0">
                <a:solidFill>
                  <a:prstClr val="white"/>
                </a:solidFill>
                <a:latin typeface="Century Gothic" panose="020B0502020202020204" pitchFamily="34" charset="0"/>
                <a:cs typeface="+mn-ea"/>
                <a:sym typeface="+mn-lt"/>
              </a:rPr>
              <a:t>目标</a:t>
            </a:r>
            <a:endParaRPr lang="zh-CN" altLang="en-US" sz="2800" kern="0">
              <a:solidFill>
                <a:prstClr val="white"/>
              </a:solidFill>
              <a:latin typeface="Century Gothic" panose="020B050202020202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Web</a:t>
            </a:r>
            <a:r>
              <a:t>程序和本地程序的区别</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60475" y="1925955"/>
            <a:ext cx="6184900" cy="645160"/>
          </a:xfrm>
          <a:prstGeom prst="rect">
            <a:avLst/>
          </a:prstGeom>
          <a:noFill/>
        </p:spPr>
        <p:txBody>
          <a:bodyPr wrap="none" rtlCol="0">
            <a:spAutoFit/>
          </a:bodyPr>
          <a:p>
            <a:r>
              <a:rPr lang="zh-CN" altLang="en-US"/>
              <a:t>本地程序的调用</a:t>
            </a:r>
            <a:r>
              <a:rPr lang="en-US" altLang="zh-CN"/>
              <a:t>/</a:t>
            </a:r>
            <a:r>
              <a:rPr lang="zh-CN" altLang="en-US"/>
              <a:t>返回是通过本地计算机的</a:t>
            </a:r>
            <a:r>
              <a:rPr lang="en-US" altLang="zh-CN"/>
              <a:t>IO</a:t>
            </a:r>
            <a:r>
              <a:rPr lang="zh-CN" altLang="en-US"/>
              <a:t>实现的，</a:t>
            </a:r>
            <a:endParaRPr lang="zh-CN" altLang="en-US"/>
          </a:p>
          <a:p>
            <a:r>
              <a:rPr lang="en-US" altLang="zh-CN"/>
              <a:t>Web</a:t>
            </a:r>
            <a:r>
              <a:rPr lang="zh-CN" altLang="en-US"/>
              <a:t>程序的调用</a:t>
            </a:r>
            <a:r>
              <a:rPr lang="en-US" altLang="zh-CN"/>
              <a:t>/</a:t>
            </a:r>
            <a:r>
              <a:rPr lang="zh-CN" altLang="en-US"/>
              <a:t>返回是通过</a:t>
            </a:r>
            <a:r>
              <a:rPr lang="en-US" altLang="zh-CN"/>
              <a:t>Web IO</a:t>
            </a:r>
            <a:r>
              <a:rPr lang="zh-CN" altLang="en-US"/>
              <a:t>（例如</a:t>
            </a:r>
            <a:r>
              <a:rPr lang="en-US" altLang="zh-CN"/>
              <a:t>HTTP</a:t>
            </a:r>
            <a:r>
              <a:rPr lang="zh-CN" altLang="en-US"/>
              <a:t>）实现的。</a:t>
            </a:r>
            <a:endParaRPr lang="zh-CN" altLang="en-US"/>
          </a:p>
        </p:txBody>
      </p:sp>
      <p:sp>
        <p:nvSpPr>
          <p:cNvPr id="5" name="文本框 4"/>
          <p:cNvSpPr txBox="1"/>
          <p:nvPr/>
        </p:nvSpPr>
        <p:spPr>
          <a:xfrm>
            <a:off x="1278255" y="2927350"/>
            <a:ext cx="10024745" cy="368300"/>
          </a:xfrm>
          <a:prstGeom prst="rect">
            <a:avLst/>
          </a:prstGeom>
          <a:noFill/>
        </p:spPr>
        <p:txBody>
          <a:bodyPr wrap="none" rtlCol="0">
            <a:spAutoFit/>
          </a:bodyPr>
          <a:p>
            <a:r>
              <a:rPr lang="zh-CN" altLang="en-US"/>
              <a:t>运行着</a:t>
            </a:r>
            <a:r>
              <a:rPr lang="en-US" altLang="zh-CN"/>
              <a:t>Web</a:t>
            </a:r>
            <a:r>
              <a:rPr lang="zh-CN" altLang="en-US"/>
              <a:t>应用程序向外提供服务的计算机称为服务器，向服务器请求资源的计算机称为客户端。</a:t>
            </a:r>
            <a:endParaRPr lang="zh-CN" altLang="en-US"/>
          </a:p>
        </p:txBody>
      </p:sp>
      <p:sp>
        <p:nvSpPr>
          <p:cNvPr id="6" name="文本框 5"/>
          <p:cNvSpPr txBox="1"/>
          <p:nvPr/>
        </p:nvSpPr>
        <p:spPr>
          <a:xfrm>
            <a:off x="1322705" y="3830320"/>
            <a:ext cx="7929245" cy="645160"/>
          </a:xfrm>
          <a:prstGeom prst="rect">
            <a:avLst/>
          </a:prstGeom>
          <a:noFill/>
        </p:spPr>
        <p:txBody>
          <a:bodyPr wrap="none" rtlCol="0">
            <a:spAutoFit/>
          </a:bodyPr>
          <a:p>
            <a:r>
              <a:rPr lang="zh-CN" altLang="en-US"/>
              <a:t>在互联网诞生之初，</a:t>
            </a:r>
            <a:r>
              <a:rPr lang="en-US" altLang="zh-CN"/>
              <a:t>web</a:t>
            </a:r>
            <a:r>
              <a:rPr lang="zh-CN" altLang="en-US"/>
              <a:t>服务器通常只能返回一些文本资源，例如一个网页。</a:t>
            </a:r>
            <a:br>
              <a:rPr lang="zh-CN" altLang="en-US"/>
            </a:br>
            <a:r>
              <a:rPr lang="zh-CN" altLang="en-US"/>
              <a:t>现代互联网中的服务器还可以返回图片，音频，视频等等。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HTTP</a:t>
            </a:r>
            <a:r>
              <a:t>模块</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90650" y="4052570"/>
            <a:ext cx="2493645" cy="368300"/>
          </a:xfrm>
          <a:prstGeom prst="rect">
            <a:avLst/>
          </a:prstGeom>
          <a:noFill/>
        </p:spPr>
        <p:txBody>
          <a:bodyPr wrap="none" rtlCol="0">
            <a:spAutoFit/>
          </a:bodyPr>
          <a:p>
            <a:r>
              <a:rPr lang="zh-CN" altLang="en-US"/>
              <a:t>这里主要介绍</a:t>
            </a:r>
            <a:r>
              <a:rPr lang="en-US" altLang="zh-CN"/>
              <a:t>HTTP</a:t>
            </a:r>
            <a:r>
              <a:rPr lang="zh-CN" altLang="en-US"/>
              <a:t>模块</a:t>
            </a:r>
            <a:endParaRPr lang="zh-CN" altLang="en-US"/>
          </a:p>
        </p:txBody>
      </p:sp>
      <p:sp>
        <p:nvSpPr>
          <p:cNvPr id="5" name="文本框 4"/>
          <p:cNvSpPr txBox="1"/>
          <p:nvPr/>
        </p:nvSpPr>
        <p:spPr>
          <a:xfrm>
            <a:off x="1390650" y="1642745"/>
            <a:ext cx="6663055" cy="1753235"/>
          </a:xfrm>
          <a:prstGeom prst="rect">
            <a:avLst/>
          </a:prstGeom>
          <a:noFill/>
        </p:spPr>
        <p:txBody>
          <a:bodyPr wrap="none" rtlCol="0">
            <a:spAutoFit/>
          </a:bodyPr>
          <a:p>
            <a:r>
              <a:rPr lang="en-US" altLang="zh-CN"/>
              <a:t>Node</a:t>
            </a:r>
            <a:r>
              <a:rPr lang="zh-CN" altLang="en-US"/>
              <a:t>共有三个模块用于和网络交互</a:t>
            </a:r>
            <a:endParaRPr lang="zh-CN" altLang="en-US"/>
          </a:p>
          <a:p>
            <a:endParaRPr lang="zh-CN" altLang="en-US"/>
          </a:p>
          <a:p>
            <a:r>
              <a:rPr lang="en-US" altLang="zh-CN"/>
              <a:t>HTTP</a:t>
            </a:r>
            <a:endParaRPr lang="en-US" altLang="zh-CN"/>
          </a:p>
          <a:p>
            <a:r>
              <a:rPr lang="en-US" altLang="zh-CN"/>
              <a:t>HTTPS</a:t>
            </a:r>
            <a:endParaRPr lang="en-US" altLang="zh-CN"/>
          </a:p>
          <a:p>
            <a:r>
              <a:rPr lang="en-US" altLang="zh-CN"/>
              <a:t>Net</a:t>
            </a:r>
            <a:endParaRPr lang="en-US" altLang="zh-CN"/>
          </a:p>
          <a:p>
            <a:r>
              <a:rPr lang="en-US" altLang="zh-CN"/>
              <a:t>Node</a:t>
            </a:r>
            <a:r>
              <a:rPr lang="zh-CN" altLang="en-US"/>
              <a:t>实现的所有</a:t>
            </a:r>
            <a:r>
              <a:rPr lang="en-US" altLang="zh-CN"/>
              <a:t>Web</a:t>
            </a:r>
            <a:r>
              <a:rPr lang="zh-CN" altLang="en-US"/>
              <a:t>服务器，都基于这三个模块提供的基础</a:t>
            </a:r>
            <a:r>
              <a:rPr lang="en-US" altLang="zh-CN"/>
              <a:t>API</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第一个</a:t>
            </a:r>
            <a:r>
              <a:rPr lang="en-US" altLang="zh-CN"/>
              <a:t>web</a:t>
            </a:r>
            <a:r>
              <a:t>服务器</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782955" y="1442085"/>
            <a:ext cx="7256145" cy="4246245"/>
          </a:xfrm>
          <a:prstGeom prst="rect">
            <a:avLst/>
          </a:prstGeom>
          <a:noFill/>
        </p:spPr>
        <p:txBody>
          <a:bodyPr wrap="square" rtlCol="0">
            <a:spAutoFit/>
          </a:bodyPr>
          <a:p>
            <a:pPr algn="l"/>
            <a:r>
              <a:rPr lang="zh-CN" altLang="en-US">
                <a:latin typeface="黑体" panose="02010609060101010101" charset="-122"/>
                <a:ea typeface="黑体" panose="02010609060101010101" charset="-122"/>
              </a:rPr>
              <a:t>const http = require("http");</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var server = http.createServer(function(request,response){</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    console.log("Welcome home!");</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    response.writeHead(200, { 'Content-Type': 'text/plain' });</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    response.end("Welcome home!");</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server.listen(8080,()=&gt;{</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    console.log("Listening on 8080");</a:t>
            </a:r>
            <a:endParaRPr lang="zh-CN" altLang="en-US">
              <a:latin typeface="黑体" panose="02010609060101010101" charset="-122"/>
              <a:ea typeface="黑体" panose="02010609060101010101" charset="-122"/>
            </a:endParaRPr>
          </a:p>
          <a:p>
            <a:pPr algn="l"/>
            <a:r>
              <a:rPr lang="zh-CN" altLang="en-US">
                <a:latin typeface="黑体" panose="02010609060101010101" charset="-122"/>
                <a:ea typeface="黑体" panose="02010609060101010101" charset="-122"/>
              </a:rPr>
              <a:t>});</a:t>
            </a:r>
            <a:endParaRPr lang="zh-CN" altLang="en-US">
              <a:latin typeface="黑体" panose="02010609060101010101" charset="-122"/>
              <a:ea typeface="黑体" panose="02010609060101010101" charset="-122"/>
            </a:endParaRPr>
          </a:p>
          <a:p>
            <a:pPr algn="l"/>
            <a:endParaRPr lang="zh-CN" altLang="en-US"/>
          </a:p>
          <a:p>
            <a:pPr algn="l"/>
            <a:r>
              <a:rPr lang="zh-CN" altLang="en-US"/>
              <a:t>// 运行</a:t>
            </a:r>
            <a:endParaRPr lang="zh-CN" altLang="en-US"/>
          </a:p>
          <a:p>
            <a:pPr algn="l"/>
            <a:r>
              <a:rPr lang="zh-CN" altLang="en-US"/>
              <a:t>$ node server.js</a:t>
            </a:r>
            <a:endParaRPr lang="zh-CN" altLang="en-US"/>
          </a:p>
          <a:p>
            <a:pPr algn="l"/>
            <a:r>
              <a:rPr lang="zh-CN" altLang="en-US"/>
              <a:t>// 输出</a:t>
            </a:r>
            <a:endParaRPr lang="zh-CN" altLang="en-US"/>
          </a:p>
          <a:p>
            <a:pPr algn="l"/>
            <a:r>
              <a:rPr lang="zh-CN" altLang="en-US"/>
              <a:t>Listening on 8080</a:t>
            </a:r>
            <a:endParaRPr lang="zh-CN" altLang="en-US"/>
          </a:p>
          <a:p>
            <a:pPr algn="l"/>
            <a:r>
              <a:rPr lang="zh-CN" altLang="en-US"/>
              <a:t>// 在使用curl或者浏览器访问后打印出 "Welcome home!"</a:t>
            </a:r>
            <a:endParaRPr lang="zh-CN" altLang="en-US"/>
          </a:p>
        </p:txBody>
      </p:sp>
      <p:sp>
        <p:nvSpPr>
          <p:cNvPr id="5" name="文本框 4"/>
          <p:cNvSpPr txBox="1"/>
          <p:nvPr/>
        </p:nvSpPr>
        <p:spPr>
          <a:xfrm>
            <a:off x="8905875" y="1442085"/>
            <a:ext cx="2621280" cy="1568450"/>
          </a:xfrm>
          <a:prstGeom prst="rect">
            <a:avLst/>
          </a:prstGeom>
          <a:noFill/>
        </p:spPr>
        <p:txBody>
          <a:bodyPr wrap="none" rtlCol="0">
            <a:spAutoFit/>
          </a:bodyPr>
          <a:p>
            <a:r>
              <a:rPr lang="zh-CN" altLang="en-US" sz="1600">
                <a:latin typeface="黑体" panose="02010609060101010101" charset="-122"/>
                <a:ea typeface="黑体" panose="02010609060101010101" charset="-122"/>
              </a:rPr>
              <a:t>引入模块</a:t>
            </a:r>
            <a:endParaRPr lang="zh-CN" altLang="en-US" sz="1600">
              <a:latin typeface="黑体" panose="02010609060101010101" charset="-122"/>
              <a:ea typeface="黑体" panose="02010609060101010101" charset="-122"/>
            </a:endParaRPr>
          </a:p>
          <a:p>
            <a:r>
              <a:rPr lang="zh-CN" altLang="en-US" sz="1600">
                <a:latin typeface="黑体" panose="02010609060101010101" charset="-122"/>
                <a:ea typeface="黑体" panose="02010609060101010101" charset="-122"/>
              </a:rPr>
              <a:t>创建服务器，设置响应逻辑</a:t>
            </a:r>
            <a:endParaRPr lang="zh-CN" altLang="en-US" sz="1600">
              <a:latin typeface="黑体" panose="02010609060101010101" charset="-122"/>
              <a:ea typeface="黑体" panose="02010609060101010101" charset="-122"/>
            </a:endParaRPr>
          </a:p>
          <a:p>
            <a:endParaRPr lang="zh-CN" altLang="en-US" sz="1600">
              <a:latin typeface="黑体" panose="02010609060101010101" charset="-122"/>
              <a:ea typeface="黑体" panose="02010609060101010101" charset="-122"/>
            </a:endParaRPr>
          </a:p>
          <a:p>
            <a:r>
              <a:rPr lang="zh-CN" altLang="en-US" sz="1600">
                <a:latin typeface="黑体" panose="02010609060101010101" charset="-122"/>
                <a:ea typeface="黑体" panose="02010609060101010101" charset="-122"/>
              </a:rPr>
              <a:t>设置响应头</a:t>
            </a:r>
            <a:endParaRPr lang="zh-CN" altLang="en-US" sz="1600">
              <a:latin typeface="黑体" panose="02010609060101010101" charset="-122"/>
              <a:ea typeface="黑体" panose="02010609060101010101" charset="-122"/>
            </a:endParaRPr>
          </a:p>
          <a:p>
            <a:endParaRPr lang="zh-CN" altLang="en-US" sz="1600">
              <a:latin typeface="黑体" panose="02010609060101010101" charset="-122"/>
              <a:ea typeface="黑体" panose="02010609060101010101" charset="-122"/>
            </a:endParaRPr>
          </a:p>
          <a:p>
            <a:r>
              <a:rPr lang="zh-CN" altLang="en-US" sz="1600">
                <a:latin typeface="黑体" panose="02010609060101010101" charset="-122"/>
                <a:ea typeface="黑体" panose="02010609060101010101" charset="-122"/>
              </a:rPr>
              <a:t>返回客户端的消息</a:t>
            </a:r>
            <a:endParaRPr lang="zh-CN" altLang="en-US" sz="1600">
              <a:latin typeface="黑体" panose="02010609060101010101" charset="-122"/>
              <a:ea typeface="黑体" panose="02010609060101010101" charset="-122"/>
            </a:endParaRPr>
          </a:p>
        </p:txBody>
      </p:sp>
      <p:sp>
        <p:nvSpPr>
          <p:cNvPr id="6" name="文本框 5"/>
          <p:cNvSpPr txBox="1"/>
          <p:nvPr/>
        </p:nvSpPr>
        <p:spPr>
          <a:xfrm>
            <a:off x="8896350" y="3138170"/>
            <a:ext cx="2214880" cy="337185"/>
          </a:xfrm>
          <a:prstGeom prst="rect">
            <a:avLst/>
          </a:prstGeom>
          <a:noFill/>
        </p:spPr>
        <p:txBody>
          <a:bodyPr wrap="none" rtlCol="0">
            <a:spAutoFit/>
          </a:bodyPr>
          <a:p>
            <a:r>
              <a:rPr lang="zh-CN" altLang="en-US" sz="1600">
                <a:latin typeface="黑体" panose="02010609060101010101" charset="-122"/>
                <a:ea typeface="黑体" panose="02010609060101010101" charset="-122"/>
              </a:rPr>
              <a:t>启动服务器，设置端口</a:t>
            </a:r>
            <a:endParaRPr lang="zh-CN" altLang="en-US" sz="1600">
              <a:latin typeface="黑体" panose="02010609060101010101" charset="-122"/>
              <a:ea typeface="黑体" panose="02010609060101010101" charset="-122"/>
            </a:endParaRPr>
          </a:p>
        </p:txBody>
      </p:sp>
      <p:cxnSp>
        <p:nvCxnSpPr>
          <p:cNvPr id="7" name="直接连接符 6"/>
          <p:cNvCxnSpPr/>
          <p:nvPr/>
        </p:nvCxnSpPr>
        <p:spPr>
          <a:xfrm>
            <a:off x="4552950" y="1576070"/>
            <a:ext cx="43148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781925" y="1852295"/>
            <a:ext cx="1123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543800" y="2414270"/>
            <a:ext cx="13239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67375" y="2785745"/>
            <a:ext cx="29908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924300" y="3242945"/>
            <a:ext cx="4657725" cy="95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506970" y="4100195"/>
            <a:ext cx="4566285" cy="1753235"/>
          </a:xfrm>
          <a:prstGeom prst="rect">
            <a:avLst/>
          </a:prstGeom>
          <a:noFill/>
        </p:spPr>
        <p:txBody>
          <a:bodyPr wrap="none" rtlCol="0">
            <a:spAutoFit/>
          </a:bodyPr>
          <a:p>
            <a:r>
              <a:rPr lang="en-US" altLang="zh-CN"/>
              <a:t>createServe</a:t>
            </a:r>
            <a:r>
              <a:rPr lang="zh-CN" altLang="en-US"/>
              <a:t>接受一个函数作为参数，</a:t>
            </a:r>
            <a:br>
              <a:rPr lang="zh-CN" altLang="en-US"/>
            </a:br>
            <a:r>
              <a:rPr lang="zh-CN" altLang="en-US"/>
              <a:t>该函数是</a:t>
            </a:r>
            <a:r>
              <a:rPr lang="en-US" altLang="zh-CN"/>
              <a:t>Web</a:t>
            </a:r>
            <a:r>
              <a:rPr lang="zh-CN" altLang="en-US"/>
              <a:t>服务器的逻辑核心。</a:t>
            </a:r>
            <a:endParaRPr lang="zh-CN" altLang="en-US"/>
          </a:p>
          <a:p>
            <a:endParaRPr lang="zh-CN" altLang="en-US"/>
          </a:p>
          <a:p>
            <a:r>
              <a:rPr lang="zh-CN" altLang="en-US"/>
              <a:t>该函数的两个参数，是</a:t>
            </a:r>
            <a:r>
              <a:rPr lang="en-US" altLang="zh-CN"/>
              <a:t>Node</a:t>
            </a:r>
            <a:r>
              <a:rPr lang="zh-CN" altLang="en-US"/>
              <a:t>对客户端请求和</a:t>
            </a:r>
            <a:br>
              <a:rPr lang="zh-CN" altLang="en-US"/>
            </a:br>
            <a:r>
              <a:rPr lang="zh-CN" altLang="en-US"/>
              <a:t>服务器响应的封装。</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Web</a:t>
            </a:r>
            <a:r>
              <a:t>服务器的本质</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190625" y="1754505"/>
            <a:ext cx="9777730" cy="368300"/>
          </a:xfrm>
          <a:prstGeom prst="rect">
            <a:avLst/>
          </a:prstGeom>
          <a:noFill/>
        </p:spPr>
        <p:txBody>
          <a:bodyPr wrap="none" rtlCol="0">
            <a:spAutoFit/>
          </a:bodyPr>
          <a:p>
            <a:r>
              <a:rPr lang="en-US" altLang="zh-CN"/>
              <a:t>Web</a:t>
            </a:r>
            <a:r>
              <a:rPr lang="zh-CN" altLang="en-US"/>
              <a:t>服务器的本质是接受请求，返回响应。在</a:t>
            </a:r>
            <a:r>
              <a:rPr lang="en-US" altLang="zh-CN"/>
              <a:t>Node</a:t>
            </a:r>
            <a:r>
              <a:rPr lang="zh-CN" altLang="en-US"/>
              <a:t>中，即对</a:t>
            </a:r>
            <a:r>
              <a:rPr lang="en-US" altLang="zh-CN"/>
              <a:t>request</a:t>
            </a:r>
            <a:r>
              <a:rPr lang="zh-CN" altLang="en-US"/>
              <a:t>和</a:t>
            </a:r>
            <a:r>
              <a:rPr lang="en-US" altLang="zh-CN"/>
              <a:t>response</a:t>
            </a:r>
            <a:r>
              <a:rPr lang="zh-CN" altLang="en-US"/>
              <a:t>对象进行操作。</a:t>
            </a:r>
            <a:endParaRPr lang="zh-CN" altLang="en-US"/>
          </a:p>
        </p:txBody>
      </p:sp>
      <p:sp>
        <p:nvSpPr>
          <p:cNvPr id="5" name="文本框 4"/>
          <p:cNvSpPr txBox="1"/>
          <p:nvPr/>
        </p:nvSpPr>
        <p:spPr>
          <a:xfrm>
            <a:off x="1102995" y="2693035"/>
            <a:ext cx="9986645" cy="645160"/>
          </a:xfrm>
          <a:prstGeom prst="rect">
            <a:avLst/>
          </a:prstGeom>
          <a:noFill/>
        </p:spPr>
        <p:txBody>
          <a:bodyPr wrap="none" rtlCol="0">
            <a:spAutoFit/>
          </a:bodyPr>
          <a:p>
            <a:r>
              <a:rPr lang="zh-CN" altLang="en-US"/>
              <a:t>本地程序的调用和返回都在当前计算机上完成，而</a:t>
            </a:r>
            <a:r>
              <a:rPr lang="en-US" altLang="zh-CN"/>
              <a:t>web</a:t>
            </a:r>
            <a:r>
              <a:rPr lang="zh-CN" altLang="en-US"/>
              <a:t>程序的调用和返回需要和远处的计算机共同</a:t>
            </a:r>
            <a:br>
              <a:rPr lang="zh-CN" altLang="en-US"/>
            </a:br>
            <a:r>
              <a:rPr lang="zh-CN" altLang="en-US"/>
              <a:t>完成</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server/request/response</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208405" y="1642745"/>
            <a:ext cx="7658735" cy="922020"/>
          </a:xfrm>
          <a:prstGeom prst="rect">
            <a:avLst/>
          </a:prstGeom>
          <a:noFill/>
        </p:spPr>
        <p:txBody>
          <a:bodyPr wrap="none" rtlCol="0">
            <a:spAutoFit/>
          </a:bodyPr>
          <a:p>
            <a:r>
              <a:rPr lang="en-US" altLang="zh-CN"/>
              <a:t>web</a:t>
            </a:r>
            <a:r>
              <a:rPr lang="zh-CN" altLang="en-US"/>
              <a:t>服务器的三个主要概念，服务器本身，客户端请求，以及服务器响应。</a:t>
            </a:r>
            <a:endParaRPr lang="zh-CN" altLang="en-US"/>
          </a:p>
          <a:p>
            <a:endParaRPr lang="zh-CN" altLang="en-US"/>
          </a:p>
          <a:p>
            <a:r>
              <a:rPr lang="zh-CN" altLang="en-US"/>
              <a:t>通俗一点，就是服务器要针对客户端请求来返回响应消息。</a:t>
            </a:r>
            <a:endParaRPr lang="zh-CN" altLang="en-US"/>
          </a:p>
        </p:txBody>
      </p:sp>
      <p:sp>
        <p:nvSpPr>
          <p:cNvPr id="5" name="椭圆 4"/>
          <p:cNvSpPr/>
          <p:nvPr/>
        </p:nvSpPr>
        <p:spPr>
          <a:xfrm>
            <a:off x="4313555" y="3576320"/>
            <a:ext cx="1457960" cy="1057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V="1">
            <a:off x="2637155" y="3985895"/>
            <a:ext cx="160972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2646680" y="4243070"/>
            <a:ext cx="16002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603750" y="3921125"/>
            <a:ext cx="868680" cy="368300"/>
          </a:xfrm>
          <a:prstGeom prst="rect">
            <a:avLst/>
          </a:prstGeom>
          <a:noFill/>
        </p:spPr>
        <p:txBody>
          <a:bodyPr wrap="none" rtlCol="0">
            <a:spAutoFit/>
          </a:bodyPr>
          <a:p>
            <a:r>
              <a:rPr lang="zh-CN" altLang="en-US"/>
              <a:t>服务器</a:t>
            </a:r>
            <a:endParaRPr lang="zh-CN" altLang="en-US"/>
          </a:p>
        </p:txBody>
      </p:sp>
      <p:sp>
        <p:nvSpPr>
          <p:cNvPr id="9" name="文本框 8"/>
          <p:cNvSpPr txBox="1"/>
          <p:nvPr/>
        </p:nvSpPr>
        <p:spPr>
          <a:xfrm>
            <a:off x="2910840" y="3613785"/>
            <a:ext cx="1071880" cy="306705"/>
          </a:xfrm>
          <a:prstGeom prst="rect">
            <a:avLst/>
          </a:prstGeom>
          <a:noFill/>
        </p:spPr>
        <p:txBody>
          <a:bodyPr wrap="none" rtlCol="0">
            <a:spAutoFit/>
          </a:bodyPr>
          <a:p>
            <a:r>
              <a:rPr lang="zh-CN" altLang="en-US" sz="1400"/>
              <a:t>客户端请求</a:t>
            </a:r>
            <a:endParaRPr lang="zh-CN" altLang="en-US" sz="1400"/>
          </a:p>
        </p:txBody>
      </p:sp>
      <p:sp>
        <p:nvSpPr>
          <p:cNvPr id="10" name="文本框 9"/>
          <p:cNvSpPr txBox="1"/>
          <p:nvPr/>
        </p:nvSpPr>
        <p:spPr>
          <a:xfrm>
            <a:off x="2910840" y="4326890"/>
            <a:ext cx="1071880" cy="306705"/>
          </a:xfrm>
          <a:prstGeom prst="rect">
            <a:avLst/>
          </a:prstGeom>
          <a:noFill/>
        </p:spPr>
        <p:txBody>
          <a:bodyPr wrap="none" rtlCol="0">
            <a:spAutoFit/>
          </a:bodyPr>
          <a:p>
            <a:r>
              <a:rPr lang="zh-CN" altLang="en-US" sz="1400"/>
              <a:t>服务器响应</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request</a:t>
            </a:r>
            <a:r>
              <a:t>对象</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graphicFrame>
        <p:nvGraphicFramePr>
          <p:cNvPr id="4" name="表格 3"/>
          <p:cNvGraphicFramePr/>
          <p:nvPr>
            <p:custDataLst>
              <p:tags r:id="rId1"/>
            </p:custDataLst>
          </p:nvPr>
        </p:nvGraphicFramePr>
        <p:xfrm>
          <a:off x="1408113" y="2365375"/>
          <a:ext cx="5033010" cy="3022600"/>
        </p:xfrm>
        <a:graphic>
          <a:graphicData uri="http://schemas.openxmlformats.org/drawingml/2006/table">
            <a:tbl>
              <a:tblPr firstRow="1" bandRow="1">
                <a:tableStyleId>{5940675A-B579-460E-94D1-54222C63F5DA}</a:tableStyleId>
              </a:tblPr>
              <a:tblGrid>
                <a:gridCol w="2513013"/>
                <a:gridCol w="2519362"/>
              </a:tblGrid>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事件，属性和方法</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含义</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Event: 'aborted'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当请求被中止时触发</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Event: 'close'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当底层连接关闭时触发</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message.aborted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判断一个请求是否被丢弃</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message.complete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判断一个请求是否完成</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message.destroy([error])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销毁底层的socket连接</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message.headers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请求头部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message.httpVersion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HTTP协议版本号</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message.method</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请求方法，例如GET，POST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message.rawHeaders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原始头部</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message.rawTrailers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原始挂载消息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message.setTimeout(msecs, callback)</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设置超时处理逻辑</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message.socket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原始的socket对象</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message.statusCode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状态码</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message.statusMessage</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状态消息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message.trailers</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经过处理的挂载消息</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message.url</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原始url字符串</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246505" y="1480820"/>
            <a:ext cx="7141210" cy="368300"/>
          </a:xfrm>
          <a:prstGeom prst="rect">
            <a:avLst/>
          </a:prstGeom>
          <a:noFill/>
        </p:spPr>
        <p:txBody>
          <a:bodyPr wrap="none" rtlCol="0">
            <a:spAutoFit/>
          </a:bodyPr>
          <a:p>
            <a:pPr algn="l"/>
            <a:r>
              <a:rPr lang="en-US" altLang="zh-CN"/>
              <a:t>request</a:t>
            </a:r>
            <a:r>
              <a:rPr lang="zh-CN" altLang="en-US"/>
              <a:t>对象的类名叫Incomingessage，该类包含的属性和事件如下所示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response</a:t>
            </a:r>
            <a:r>
              <a:t>对象</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78255" y="1360170"/>
            <a:ext cx="5080000" cy="229870"/>
          </a:xfrm>
          <a:prstGeom prst="rect">
            <a:avLst/>
          </a:prstGeom>
          <a:noFill/>
          <a:ln w="9525">
            <a:noFill/>
          </a:ln>
        </p:spPr>
        <p:txBody>
          <a:bodyPr>
            <a:spAutoFit/>
          </a:bodyPr>
          <a:p>
            <a:pPr indent="0"/>
            <a:r>
              <a:rPr lang="zh-CN" altLang="en-US" sz="900" b="0">
                <a:latin typeface="微软雅黑" panose="020B0503020204020204" pitchFamily="34" charset="-122"/>
                <a:cs typeface="微软雅黑" panose="020B0503020204020204" pitchFamily="34" charset="-122"/>
              </a:rPr>
              <a:t>表</a:t>
            </a:r>
            <a:r>
              <a:rPr lang="en-US" altLang="zh-CN" sz="900" b="0">
                <a:latin typeface="微软雅黑" panose="020B0503020204020204" pitchFamily="34" charset="-122"/>
                <a:cs typeface="微软雅黑" panose="020B0503020204020204" pitchFamily="34" charset="-122"/>
              </a:rPr>
              <a:t>6-3 http.ServerResponse</a:t>
            </a:r>
            <a:r>
              <a:rPr lang="zh-CN" altLang="en-US" sz="900" b="0">
                <a:latin typeface="微软雅黑" panose="020B0503020204020204" pitchFamily="34" charset="-122"/>
                <a:cs typeface="微软雅黑" panose="020B0503020204020204" pitchFamily="34" charset="-122"/>
              </a:rPr>
              <a:t>对象上定义的事件和方法</a:t>
            </a:r>
            <a:endParaRPr lang="zh-CN" altLang="en-US"/>
          </a:p>
        </p:txBody>
      </p:sp>
      <p:graphicFrame>
        <p:nvGraphicFramePr>
          <p:cNvPr id="4" name="表格 3"/>
          <p:cNvGraphicFramePr/>
          <p:nvPr/>
        </p:nvGraphicFramePr>
        <p:xfrm>
          <a:off x="1278255" y="1590040"/>
          <a:ext cx="5267960" cy="4089400"/>
        </p:xfrm>
        <a:graphic>
          <a:graphicData uri="http://schemas.openxmlformats.org/drawingml/2006/table">
            <a:tbl>
              <a:tblPr firstRow="1" bandRow="1">
                <a:tableStyleId>{5940675A-B579-460E-94D1-54222C63F5DA}</a:tableStyleId>
              </a:tblPr>
              <a:tblGrid>
                <a:gridCol w="2628900"/>
                <a:gridCol w="2638425"/>
              </a:tblGrid>
              <a:tr h="177800">
                <a:tc>
                  <a:txBody>
                    <a:bodyPr/>
                    <a:p>
                      <a:pPr indent="0">
                        <a:buNone/>
                      </a:pPr>
                      <a:r>
                        <a:rPr lang="zh-CN" altLang="en-US" sz="900" b="0">
                          <a:latin typeface="微软雅黑" panose="020B0503020204020204" pitchFamily="34" charset="-122"/>
                          <a:cs typeface="微软雅黑" panose="020B0503020204020204" pitchFamily="34" charset="-122"/>
                        </a:rPr>
                        <a:t>事件和方法</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含义</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'close'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如果在调用</a:t>
                      </a:r>
                      <a:r>
                        <a:rPr lang="en-US" altLang="zh-CN" sz="900" b="0">
                          <a:latin typeface="微软雅黑" panose="020B0503020204020204" pitchFamily="34" charset="-122"/>
                          <a:cs typeface="微软雅黑" panose="020B0503020204020204" pitchFamily="34" charset="-122"/>
                        </a:rPr>
                        <a:t>end</a:t>
                      </a:r>
                      <a:r>
                        <a:rPr lang="zh-CN" altLang="en-US" sz="900" b="0">
                          <a:latin typeface="微软雅黑" panose="020B0503020204020204" pitchFamily="34" charset="-122"/>
                          <a:cs typeface="微软雅黑" panose="020B0503020204020204" pitchFamily="34" charset="-122"/>
                        </a:rPr>
                        <a:t>方法前连接被关闭，则触发该事件</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'finish'</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发送响应消息后触发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response.addTrailers(headers)</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追加响应头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response.connection</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底层的</a:t>
                      </a:r>
                      <a:r>
                        <a:rPr lang="en-US" altLang="zh-CN" sz="900" b="0">
                          <a:latin typeface="微软雅黑" panose="020B0503020204020204" pitchFamily="34" charset="-122"/>
                          <a:cs typeface="微软雅黑" panose="020B0503020204020204" pitchFamily="34" charset="-122"/>
                        </a:rPr>
                        <a:t>socket</a:t>
                      </a:r>
                      <a:r>
                        <a:rPr lang="zh-CN" altLang="en-US" sz="900" b="0">
                          <a:latin typeface="微软雅黑" panose="020B0503020204020204" pitchFamily="34" charset="-122"/>
                          <a:cs typeface="微软雅黑" panose="020B0503020204020204" pitchFamily="34" charset="-122"/>
                        </a:rPr>
                        <a:t>对象</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response.end([data][, encoding][, callback])</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向客户端发送消息，然后终止响应</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response.finished</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布尔值，响应是否结束</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response.getHeader(name)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获取已设置的响应头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response.getHeaderNames()</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获取已设置的响应头列表（键值）</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response.getHeaders()</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获取已设置的</a:t>
                      </a:r>
                      <a:r>
                        <a:rPr lang="en-US" altLang="zh-CN" sz="900" b="0">
                          <a:latin typeface="微软雅黑" panose="020B0503020204020204" pitchFamily="34" charset="-122"/>
                          <a:cs typeface="微软雅黑" panose="020B0503020204020204" pitchFamily="34" charset="-122"/>
                        </a:rPr>
                        <a:t>header</a:t>
                      </a:r>
                      <a:r>
                        <a:rPr lang="zh-CN" altLang="en-US" sz="900" b="0">
                          <a:latin typeface="微软雅黑" panose="020B0503020204020204" pitchFamily="34" charset="-122"/>
                          <a:cs typeface="微软雅黑" panose="020B0503020204020204" pitchFamily="34" charset="-122"/>
                        </a:rPr>
                        <a:t>表（完整内容）</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response.hasHeader(name)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判断是否设置了</a:t>
                      </a:r>
                      <a:r>
                        <a:rPr lang="en-US" altLang="zh-CN" sz="900" b="0">
                          <a:latin typeface="微软雅黑" panose="020B0503020204020204" pitchFamily="34" charset="-122"/>
                          <a:cs typeface="微软雅黑" panose="020B0503020204020204" pitchFamily="34" charset="-122"/>
                        </a:rPr>
                        <a:t>header</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response.headersSent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布尔值，判断是否已经发送了</a:t>
                      </a:r>
                      <a:r>
                        <a:rPr lang="en-US" altLang="zh-CN" sz="900" b="0">
                          <a:latin typeface="微软雅黑" panose="020B0503020204020204" pitchFamily="34" charset="-122"/>
                          <a:cs typeface="微软雅黑" panose="020B0503020204020204" pitchFamily="34" charset="-122"/>
                        </a:rPr>
                        <a:t>header</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response.removeHeader(name)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移除已经设置的</a:t>
                      </a:r>
                      <a:r>
                        <a:rPr lang="en-US" altLang="zh-CN" sz="900" b="0">
                          <a:latin typeface="微软雅黑" panose="020B0503020204020204" pitchFamily="34" charset="-122"/>
                          <a:cs typeface="微软雅黑" panose="020B0503020204020204" pitchFamily="34" charset="-122"/>
                        </a:rPr>
                        <a:t>header</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response.sendDate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布尔值，是否在</a:t>
                      </a:r>
                      <a:r>
                        <a:rPr lang="en-US" altLang="zh-CN" sz="900" b="0">
                          <a:latin typeface="微软雅黑" panose="020B0503020204020204" pitchFamily="34" charset="-122"/>
                          <a:cs typeface="微软雅黑" panose="020B0503020204020204" pitchFamily="34" charset="-122"/>
                        </a:rPr>
                        <a:t>header</a:t>
                      </a:r>
                      <a:r>
                        <a:rPr lang="zh-CN" altLang="en-US" sz="900" b="0">
                          <a:latin typeface="微软雅黑" panose="020B0503020204020204" pitchFamily="34" charset="-122"/>
                          <a:cs typeface="微软雅黑" panose="020B0503020204020204" pitchFamily="34" charset="-122"/>
                        </a:rPr>
                        <a:t>中增加</a:t>
                      </a:r>
                      <a:r>
                        <a:rPr lang="en-US" altLang="zh-CN" sz="900" b="0">
                          <a:latin typeface="微软雅黑" panose="020B0503020204020204" pitchFamily="34" charset="-122"/>
                          <a:cs typeface="微软雅黑" panose="020B0503020204020204" pitchFamily="34" charset="-122"/>
                        </a:rPr>
                        <a:t>Date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response.setHeader(name, value)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设置</a:t>
                      </a:r>
                      <a:r>
                        <a:rPr lang="en-US" altLang="zh-CN" sz="900" b="0">
                          <a:latin typeface="微软雅黑" panose="020B0503020204020204" pitchFamily="34" charset="-122"/>
                          <a:cs typeface="微软雅黑" panose="020B0503020204020204" pitchFamily="34" charset="-122"/>
                        </a:rPr>
                        <a:t>header</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response.setTimeout(msecs[, callback])</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设置</a:t>
                      </a:r>
                      <a:r>
                        <a:rPr lang="en-US" altLang="zh-CN" sz="900" b="0">
                          <a:latin typeface="微软雅黑" panose="020B0503020204020204" pitchFamily="34" charset="-122"/>
                          <a:cs typeface="微软雅黑" panose="020B0503020204020204" pitchFamily="34" charset="-122"/>
                        </a:rPr>
                        <a:t>socket</a:t>
                      </a:r>
                      <a:r>
                        <a:rPr lang="zh-CN" altLang="en-US" sz="900" b="0">
                          <a:latin typeface="微软雅黑" panose="020B0503020204020204" pitchFamily="34" charset="-122"/>
                          <a:cs typeface="微软雅黑" panose="020B0503020204020204" pitchFamily="34" charset="-122"/>
                        </a:rPr>
                        <a:t>超时时间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response.socket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底层的</a:t>
                      </a:r>
                      <a:r>
                        <a:rPr lang="en-US" altLang="zh-CN" sz="900" b="0">
                          <a:latin typeface="微软雅黑" panose="020B0503020204020204" pitchFamily="34" charset="-122"/>
                          <a:cs typeface="微软雅黑" panose="020B0503020204020204" pitchFamily="34" charset="-122"/>
                        </a:rPr>
                        <a:t>socket</a:t>
                      </a:r>
                      <a:r>
                        <a:rPr lang="zh-CN" altLang="en-US" sz="900" b="0">
                          <a:latin typeface="微软雅黑" panose="020B0503020204020204" pitchFamily="34" charset="-122"/>
                          <a:cs typeface="微软雅黑" panose="020B0503020204020204" pitchFamily="34" charset="-122"/>
                        </a:rPr>
                        <a:t>对象</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response.statusCode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设置状态码</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response.statusMessage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设置状态消息</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response.write(chunk[, encoding][, callback])</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写入响应消息</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response.writeContinue()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发送</a:t>
                      </a:r>
                      <a:r>
                        <a:rPr lang="en-US" altLang="zh-CN" sz="900" b="0">
                          <a:latin typeface="微软雅黑" panose="020B0503020204020204" pitchFamily="34" charset="-122"/>
                          <a:cs typeface="微软雅黑" panose="020B0503020204020204" pitchFamily="34" charset="-122"/>
                        </a:rPr>
                        <a:t>HTTP/1.1 100 Continue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response.writeHead(statusCode[, statusMessage][, headers])</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向客户端发送响应头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response.writeProcessing()</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发送 </a:t>
                      </a:r>
                      <a:r>
                        <a:rPr lang="en-US" altLang="zh-CN" sz="900" b="0">
                          <a:latin typeface="微软雅黑" panose="020B0503020204020204" pitchFamily="34" charset="-122"/>
                          <a:cs typeface="微软雅黑" panose="020B0503020204020204" pitchFamily="34" charset="-122"/>
                        </a:rPr>
                        <a:t>HTTP/1.1 102 Processing</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278255" y="5775960"/>
            <a:ext cx="5080000" cy="368300"/>
          </a:xfrm>
          <a:prstGeom prst="rect">
            <a:avLst/>
          </a:prstGeom>
          <a:noFill/>
          <a:ln w="9525">
            <a:noFill/>
          </a:ln>
        </p:spPr>
        <p:txBody>
          <a:bodyPr>
            <a:spAutoFit/>
          </a:bodyPr>
          <a:p>
            <a:pPr indent="0"/>
            <a:r>
              <a:rPr lang="en-US" altLang="zh-CN" sz="900" b="0">
                <a:latin typeface="微软雅黑" panose="020B0503020204020204" pitchFamily="34" charset="-122"/>
                <a:cs typeface="微软雅黑" panose="020B0503020204020204" pitchFamily="34" charset="-122"/>
              </a:rPr>
              <a:t> </a:t>
            </a:r>
            <a:endParaRPr lang="zh-CN" altLang="en-US"/>
          </a:p>
        </p:txBody>
      </p:sp>
      <p:sp>
        <p:nvSpPr>
          <p:cNvPr id="6" name="文本框 5"/>
          <p:cNvSpPr txBox="1"/>
          <p:nvPr/>
        </p:nvSpPr>
        <p:spPr>
          <a:xfrm>
            <a:off x="6840220" y="2005013"/>
            <a:ext cx="5080000" cy="1753235"/>
          </a:xfrm>
          <a:prstGeom prst="rect">
            <a:avLst/>
          </a:prstGeom>
          <a:noFill/>
          <a:ln w="9525">
            <a:noFill/>
          </a:ln>
        </p:spPr>
        <p:txBody>
          <a:bodyPr>
            <a:spAutoFit/>
          </a:bodyPr>
          <a:p>
            <a:pPr marL="0" indent="0" algn="l"/>
            <a:r>
              <a:rPr lang="en-US" altLang="zh-CN" sz="900" b="0">
                <a:latin typeface="微软雅黑" panose="020B0503020204020204" pitchFamily="34" charset="-122"/>
                <a:cs typeface="微软雅黑" panose="020B0503020204020204" pitchFamily="34" charset="-122"/>
              </a:rPr>
              <a:t>response.end</a:t>
            </a:r>
            <a:r>
              <a:rPr lang="zh-CN" altLang="en-US" sz="900" b="0">
                <a:latin typeface="微软雅黑" panose="020B0503020204020204" pitchFamily="34" charset="-122"/>
                <a:cs typeface="微软雅黑" panose="020B0503020204020204" pitchFamily="34" charset="-122"/>
              </a:rPr>
              <a:t>方法用于最终结束一个响应，对于每一个客户端发来的请求，服务器都要调用</a:t>
            </a:r>
            <a:r>
              <a:rPr lang="en-US" altLang="zh-CN" sz="900" b="0">
                <a:latin typeface="微软雅黑" panose="020B0503020204020204" pitchFamily="34" charset="-122"/>
                <a:cs typeface="微软雅黑" panose="020B0503020204020204" pitchFamily="34" charset="-122"/>
              </a:rPr>
              <a:t>end</a:t>
            </a:r>
            <a:r>
              <a:rPr lang="zh-CN" altLang="en-US" sz="900" b="0">
                <a:latin typeface="微软雅黑" panose="020B0503020204020204" pitchFamily="34" charset="-122"/>
                <a:cs typeface="微软雅黑" panose="020B0503020204020204" pitchFamily="34" charset="-122"/>
              </a:rPr>
              <a:t>方法，否则客户端就会因为得不到响应而陷入等待。 </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var server = http.createServer(function(request,response){    response.writeHead(200, { 'Content-Type': 'application/json' });       // </a:t>
            </a:r>
            <a:r>
              <a:rPr lang="zh-CN" altLang="en-US" sz="900" b="0">
                <a:latin typeface="微软雅黑" panose="020B0503020204020204" pitchFamily="34" charset="-122"/>
                <a:cs typeface="微软雅黑" panose="020B0503020204020204" pitchFamily="34" charset="-122"/>
              </a:rPr>
              <a:t>没有调用</a:t>
            </a:r>
            <a:r>
              <a:rPr lang="en-US" altLang="zh-CN" sz="900" b="0">
                <a:latin typeface="微软雅黑" panose="020B0503020204020204" pitchFamily="34" charset="-122"/>
                <a:cs typeface="微软雅黑" panose="020B0503020204020204" pitchFamily="34" charset="-122"/>
              </a:rPr>
              <a:t>end</a:t>
            </a:r>
            <a:r>
              <a:rPr lang="zh-CN" altLang="en-US" sz="900" b="0">
                <a:latin typeface="微软雅黑" panose="020B0503020204020204" pitchFamily="34" charset="-122"/>
                <a:cs typeface="微软雅黑" panose="020B0503020204020204" pitchFamily="34" charset="-122"/>
              </a:rPr>
              <a:t>方法 </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sever.listen(8080); // </a:t>
            </a:r>
            <a:r>
              <a:rPr lang="zh-CN" altLang="en-US" sz="900" b="0">
                <a:latin typeface="微软雅黑" panose="020B0503020204020204" pitchFamily="34" charset="-122"/>
                <a:cs typeface="微软雅黑" panose="020B0503020204020204" pitchFamily="34" charset="-122"/>
              </a:rPr>
              <a:t>使用</a:t>
            </a:r>
            <a:r>
              <a:rPr lang="en-US" altLang="zh-CN" sz="900" b="0">
                <a:latin typeface="微软雅黑" panose="020B0503020204020204" pitchFamily="34" charset="-122"/>
                <a:cs typeface="微软雅黑" panose="020B0503020204020204" pitchFamily="34" charset="-122"/>
              </a:rPr>
              <a:t>curl </a:t>
            </a:r>
            <a:r>
              <a:rPr lang="zh-CN" altLang="en-US" sz="900" b="0">
                <a:latin typeface="微软雅黑" panose="020B0503020204020204" pitchFamily="34" charset="-122"/>
                <a:cs typeface="微软雅黑" panose="020B0503020204020204" pitchFamily="34" charset="-122"/>
              </a:rPr>
              <a:t>测试</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 curl locahost:8080// </a:t>
            </a:r>
            <a:r>
              <a:rPr lang="zh-CN" altLang="en-US" sz="900" b="0">
                <a:latin typeface="微软雅黑" panose="020B0503020204020204" pitchFamily="34" charset="-122"/>
                <a:cs typeface="微软雅黑" panose="020B0503020204020204" pitchFamily="34" charset="-122"/>
              </a:rPr>
              <a:t>等不到返回消息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server</a:t>
            </a:r>
            <a:r>
              <a:t>对象</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3" name="文本框 102"/>
          <p:cNvSpPr txBox="1"/>
          <p:nvPr/>
        </p:nvSpPr>
        <p:spPr>
          <a:xfrm>
            <a:off x="1252855" y="1819275"/>
            <a:ext cx="5080000" cy="229870"/>
          </a:xfrm>
          <a:prstGeom prst="rect">
            <a:avLst/>
          </a:prstGeom>
          <a:noFill/>
          <a:ln w="9525">
            <a:noFill/>
          </a:ln>
        </p:spPr>
        <p:txBody>
          <a:bodyPr>
            <a:spAutoFit/>
          </a:bodyPr>
          <a:p>
            <a:pPr indent="0"/>
            <a:r>
              <a:rPr lang="zh-CN" altLang="en-US" sz="900" b="0">
                <a:latin typeface="微软雅黑" panose="020B0503020204020204" pitchFamily="34" charset="-122"/>
                <a:cs typeface="微软雅黑" panose="020B0503020204020204" pitchFamily="34" charset="-122"/>
              </a:rPr>
              <a:t>表</a:t>
            </a:r>
            <a:r>
              <a:rPr lang="en-US" altLang="zh-CN" sz="900" b="0">
                <a:latin typeface="微软雅黑" panose="020B0503020204020204" pitchFamily="34" charset="-122"/>
                <a:cs typeface="微软雅黑" panose="020B0503020204020204" pitchFamily="34" charset="-122"/>
              </a:rPr>
              <a:t>6-1 http.Server</a:t>
            </a:r>
            <a:r>
              <a:rPr lang="zh-CN" altLang="en-US" sz="900" b="0">
                <a:latin typeface="微软雅黑" panose="020B0503020204020204" pitchFamily="34" charset="-122"/>
                <a:cs typeface="微软雅黑" panose="020B0503020204020204" pitchFamily="34" charset="-122"/>
              </a:rPr>
              <a:t>类上定义的事件和方法</a:t>
            </a:r>
            <a:endParaRPr lang="zh-CN" altLang="en-US"/>
          </a:p>
        </p:txBody>
      </p:sp>
      <p:graphicFrame>
        <p:nvGraphicFramePr>
          <p:cNvPr id="4" name="表格 3"/>
          <p:cNvGraphicFramePr/>
          <p:nvPr>
            <p:custDataLst>
              <p:tags r:id="rId1"/>
            </p:custDataLst>
          </p:nvPr>
        </p:nvGraphicFramePr>
        <p:xfrm>
          <a:off x="1252855" y="2049145"/>
          <a:ext cx="5267960" cy="3200400"/>
        </p:xfrm>
        <a:graphic>
          <a:graphicData uri="http://schemas.openxmlformats.org/drawingml/2006/table">
            <a:tbl>
              <a:tblPr firstRow="1" bandRow="1">
                <a:tableStyleId>{5940675A-B579-460E-94D1-54222C63F5DA}</a:tableStyleId>
              </a:tblPr>
              <a:tblGrid>
                <a:gridCol w="2484438"/>
                <a:gridCol w="2782887"/>
              </a:tblGrid>
              <a:tr h="177800">
                <a:tc>
                  <a:txBody>
                    <a:bodyPr/>
                    <a:p>
                      <a:pPr indent="0">
                        <a:buNone/>
                      </a:pPr>
                      <a:r>
                        <a:rPr lang="zh-CN" altLang="en-US" sz="900" b="0">
                          <a:latin typeface="微软雅黑" panose="020B0503020204020204" pitchFamily="34" charset="-122"/>
                          <a:cs typeface="微软雅黑" panose="020B0503020204020204" pitchFamily="34" charset="-122"/>
                        </a:rPr>
                        <a:t>事件，属性和方法</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含义</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'timeout'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当一个连接超时时被触发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'checkContinue'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当收到  </a:t>
                      </a:r>
                      <a:r>
                        <a:rPr lang="en-US" altLang="zh-CN" sz="900" b="0">
                          <a:latin typeface="微软雅黑" panose="020B0503020204020204" pitchFamily="34" charset="-122"/>
                          <a:cs typeface="微软雅黑" panose="020B0503020204020204" pitchFamily="34" charset="-122"/>
                        </a:rPr>
                        <a:t>Expect: 100-continue </a:t>
                      </a:r>
                      <a:r>
                        <a:rPr lang="zh-CN" altLang="en-US" sz="900" b="0">
                          <a:latin typeface="微软雅黑" panose="020B0503020204020204" pitchFamily="34" charset="-122"/>
                          <a:cs typeface="微软雅黑" panose="020B0503020204020204" pitchFamily="34" charset="-122"/>
                        </a:rPr>
                        <a:t>的</a:t>
                      </a:r>
                      <a:r>
                        <a:rPr lang="en-US" altLang="zh-CN" sz="900" b="0">
                          <a:latin typeface="微软雅黑" panose="020B0503020204020204" pitchFamily="34" charset="-122"/>
                          <a:cs typeface="微软雅黑" panose="020B0503020204020204" pitchFamily="34" charset="-122"/>
                        </a:rPr>
                        <a:t>header </a:t>
                      </a:r>
                      <a:r>
                        <a:rPr lang="zh-CN" altLang="en-US" sz="900" b="0">
                          <a:latin typeface="微软雅黑" panose="020B0503020204020204" pitchFamily="34" charset="-122"/>
                          <a:cs typeface="微软雅黑" panose="020B0503020204020204" pitchFamily="34" charset="-122"/>
                        </a:rPr>
                        <a:t>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'checkExpectation'</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当收到客户端的</a:t>
                      </a:r>
                      <a:r>
                        <a:rPr lang="en-US" altLang="zh-CN" sz="900" b="0">
                          <a:latin typeface="微软雅黑" panose="020B0503020204020204" pitchFamily="34" charset="-122"/>
                          <a:cs typeface="微软雅黑" panose="020B0503020204020204" pitchFamily="34" charset="-122"/>
                        </a:rPr>
                        <a:t>expect</a:t>
                      </a:r>
                      <a:r>
                        <a:rPr lang="zh-CN" altLang="en-US" sz="900" b="0">
                          <a:latin typeface="微软雅黑" panose="020B0503020204020204" pitchFamily="34" charset="-122"/>
                          <a:cs typeface="微软雅黑" panose="020B0503020204020204" pitchFamily="34" charset="-122"/>
                        </a:rPr>
                        <a:t>消息时（</a:t>
                      </a:r>
                      <a:r>
                        <a:rPr lang="en-US" altLang="zh-CN" sz="900" b="0">
                          <a:latin typeface="微软雅黑" panose="020B0503020204020204" pitchFamily="34" charset="-122"/>
                          <a:cs typeface="微软雅黑" panose="020B0503020204020204" pitchFamily="34" charset="-122"/>
                        </a:rPr>
                        <a:t>100-continue</a:t>
                      </a:r>
                      <a:r>
                        <a:rPr lang="zh-CN" altLang="en-US" sz="900" b="0">
                          <a:latin typeface="微软雅黑" panose="020B0503020204020204" pitchFamily="34" charset="-122"/>
                          <a:cs typeface="微软雅黑" panose="020B0503020204020204" pitchFamily="34" charset="-122"/>
                        </a:rPr>
                        <a:t>除外）时触发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'clientError'</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当客户端出现错误时触发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'close'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服务器关闭时触发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'connect'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当客户端请求</a:t>
                      </a:r>
                      <a:r>
                        <a:rPr lang="en-US" altLang="zh-CN" sz="900" b="0">
                          <a:latin typeface="微软雅黑" panose="020B0503020204020204" pitchFamily="34" charset="-122"/>
                          <a:cs typeface="微软雅黑" panose="020B0503020204020204" pitchFamily="34" charset="-122"/>
                        </a:rPr>
                        <a:t>connect</a:t>
                      </a:r>
                      <a:r>
                        <a:rPr lang="zh-CN" altLang="en-US" sz="900" b="0">
                          <a:latin typeface="微软雅黑" panose="020B0503020204020204" pitchFamily="34" charset="-122"/>
                          <a:cs typeface="微软雅黑" panose="020B0503020204020204" pitchFamily="34" charset="-122"/>
                        </a:rPr>
                        <a:t>方法时触发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'connection'</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当有新连接时触发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'request'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当收到客户端请求时触发</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Event: 'upgrade'</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升级协议，例如升级到</a:t>
                      </a:r>
                      <a:r>
                        <a:rPr lang="en-US" altLang="zh-CN" sz="900" b="0">
                          <a:latin typeface="微软雅黑" panose="020B0503020204020204" pitchFamily="34" charset="-122"/>
                          <a:cs typeface="微软雅黑" panose="020B0503020204020204" pitchFamily="34" charset="-122"/>
                        </a:rPr>
                        <a:t>WebSocket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server.close([callback])</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停止接收新连接，当所有已连接的</a:t>
                      </a:r>
                      <a:r>
                        <a:rPr lang="en-US" altLang="zh-CN" sz="900" b="0">
                          <a:latin typeface="微软雅黑" panose="020B0503020204020204" pitchFamily="34" charset="-122"/>
                          <a:cs typeface="微软雅黑" panose="020B0503020204020204" pitchFamily="34" charset="-122"/>
                        </a:rPr>
                        <a:t>socket</a:t>
                      </a:r>
                      <a:r>
                        <a:rPr lang="zh-CN" altLang="en-US" sz="900" b="0">
                          <a:latin typeface="微软雅黑" panose="020B0503020204020204" pitchFamily="34" charset="-122"/>
                          <a:cs typeface="微软雅黑" panose="020B0503020204020204" pitchFamily="34" charset="-122"/>
                        </a:rPr>
                        <a:t>处理完之后关闭服务器</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server.listen()</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监听某个端口</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server.listening</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判断是否在监听</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server.maxHeadersCount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最大</a:t>
                      </a:r>
                      <a:r>
                        <a:rPr lang="en-US" altLang="zh-CN" sz="900" b="0">
                          <a:latin typeface="微软雅黑" panose="020B0503020204020204" pitchFamily="34" charset="-122"/>
                          <a:cs typeface="微软雅黑" panose="020B0503020204020204" pitchFamily="34" charset="-122"/>
                        </a:rPr>
                        <a:t>header</a:t>
                      </a:r>
                      <a:r>
                        <a:rPr lang="zh-CN" altLang="en-US" sz="900" b="0">
                          <a:latin typeface="微软雅黑" panose="020B0503020204020204" pitchFamily="34" charset="-122"/>
                          <a:cs typeface="微软雅黑" panose="020B0503020204020204" pitchFamily="34" charset="-122"/>
                        </a:rPr>
                        <a:t>字段数量</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server.headersTimeout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接收</a:t>
                      </a:r>
                      <a:r>
                        <a:rPr lang="en-US" altLang="zh-CN" sz="900" b="0">
                          <a:latin typeface="微软雅黑" panose="020B0503020204020204" pitchFamily="34" charset="-122"/>
                          <a:cs typeface="微软雅黑" panose="020B0503020204020204" pitchFamily="34" charset="-122"/>
                        </a:rPr>
                        <a:t>header</a:t>
                      </a:r>
                      <a:r>
                        <a:rPr lang="zh-CN" altLang="en-US" sz="900" b="0">
                          <a:latin typeface="微软雅黑" panose="020B0503020204020204" pitchFamily="34" charset="-122"/>
                          <a:cs typeface="微软雅黑" panose="020B0503020204020204" pitchFamily="34" charset="-122"/>
                        </a:rPr>
                        <a:t>的最长时间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server.setTimeout([msecs][, callback])</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手动设置超时时间和回调函数</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server.timeout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微软雅黑" panose="020B0503020204020204" pitchFamily="34" charset="-122"/>
                          <a:cs typeface="微软雅黑" panose="020B0503020204020204" pitchFamily="34" charset="-122"/>
                        </a:rPr>
                        <a:t>超过这个时间没有收到新消息，则认为客户端超时</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altLang="zh-CN" sz="900" b="0">
                          <a:latin typeface="微软雅黑" panose="020B0503020204020204" pitchFamily="34" charset="-122"/>
                          <a:cs typeface="微软雅黑" panose="020B0503020204020204" pitchFamily="34" charset="-122"/>
                        </a:rPr>
                        <a:t>server.keepAliveTimeout</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微软雅黑" panose="020B0503020204020204" pitchFamily="34" charset="-122"/>
                          <a:cs typeface="微软雅黑" panose="020B0503020204020204" pitchFamily="34" charset="-122"/>
                        </a:rPr>
                        <a:t>keep-alive</a:t>
                      </a:r>
                      <a:r>
                        <a:rPr lang="zh-CN" altLang="en-US" sz="900" b="0">
                          <a:latin typeface="微软雅黑" panose="020B0503020204020204" pitchFamily="34" charset="-122"/>
                          <a:cs typeface="微软雅黑" panose="020B0503020204020204" pitchFamily="34" charset="-122"/>
                        </a:rPr>
                        <a:t>连接的最长无响应等待时间</a:t>
                      </a:r>
                      <a:endParaRPr lang="zh-CN"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252855" y="5442585"/>
            <a:ext cx="5080000" cy="368300"/>
          </a:xfrm>
          <a:prstGeom prst="rect">
            <a:avLst/>
          </a:prstGeom>
          <a:noFill/>
          <a:ln w="9525">
            <a:noFill/>
          </a:ln>
        </p:spPr>
        <p:txBody>
          <a:bodyPr>
            <a:spAutoFit/>
          </a:bodyPr>
          <a:p>
            <a:pPr indent="0"/>
            <a:r>
              <a:rPr lang="en-US" altLang="zh-CN" sz="900" b="0">
                <a:latin typeface="微软雅黑" panose="020B0503020204020204" pitchFamily="34" charset="-122"/>
                <a:cs typeface="微软雅黑" panose="020B0503020204020204" pitchFamily="34" charset="-122"/>
              </a:rPr>
              <a:t> </a:t>
            </a:r>
            <a:endParaRPr lang="zh-CN" altLang="en-US"/>
          </a:p>
        </p:txBody>
      </p:sp>
      <p:sp>
        <p:nvSpPr>
          <p:cNvPr id="6" name="文本框 5"/>
          <p:cNvSpPr txBox="1"/>
          <p:nvPr/>
        </p:nvSpPr>
        <p:spPr>
          <a:xfrm>
            <a:off x="6828155" y="1819275"/>
            <a:ext cx="5080000" cy="3138170"/>
          </a:xfrm>
          <a:prstGeom prst="rect">
            <a:avLst/>
          </a:prstGeom>
          <a:noFill/>
          <a:ln w="9525">
            <a:noFill/>
          </a:ln>
        </p:spPr>
        <p:txBody>
          <a:bodyPr>
            <a:spAutoFit/>
          </a:bodyPr>
          <a:p>
            <a:pPr marL="0" indent="0" algn="l"/>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监听</a:t>
            </a:r>
            <a:r>
              <a:rPr lang="en-US" altLang="zh-CN" sz="900" b="0">
                <a:latin typeface="微软雅黑" panose="020B0503020204020204" pitchFamily="34" charset="-122"/>
                <a:cs typeface="微软雅黑" panose="020B0503020204020204" pitchFamily="34" charset="-122"/>
              </a:rPr>
              <a:t>connection</a:t>
            </a:r>
            <a:r>
              <a:rPr lang="zh-CN" altLang="en-US" sz="900" b="0">
                <a:latin typeface="微软雅黑" panose="020B0503020204020204" pitchFamily="34" charset="-122"/>
                <a:cs typeface="微软雅黑" panose="020B0503020204020204" pitchFamily="34" charset="-122"/>
              </a:rPr>
              <a:t>和</a:t>
            </a:r>
            <a:r>
              <a:rPr lang="en-US" altLang="zh-CN" sz="900" b="0">
                <a:latin typeface="微软雅黑" panose="020B0503020204020204" pitchFamily="34" charset="-122"/>
                <a:cs typeface="微软雅黑" panose="020B0503020204020204" pitchFamily="34" charset="-122"/>
              </a:rPr>
              <a:t>request</a:t>
            </a:r>
            <a:r>
              <a:rPr lang="zh-CN" altLang="en-US" sz="900" b="0">
                <a:latin typeface="微软雅黑" panose="020B0503020204020204" pitchFamily="34" charset="-122"/>
                <a:cs typeface="微软雅黑" panose="020B0503020204020204" pitchFamily="34" charset="-122"/>
              </a:rPr>
              <a:t>事件</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const http = require("http");var server = http.createServer(function(request,response){	response.end("Welcome home!");}) server.listen(8080); // connection</a:t>
            </a:r>
            <a:r>
              <a:rPr lang="zh-CN" altLang="en-US" sz="900" b="0">
                <a:latin typeface="微软雅黑" panose="020B0503020204020204" pitchFamily="34" charset="-122"/>
                <a:cs typeface="微软雅黑" panose="020B0503020204020204" pitchFamily="34" charset="-122"/>
              </a:rPr>
              <a:t>事件被触发</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 </a:t>
            </a:r>
            <a:r>
              <a:rPr lang="zh-CN" altLang="en-US" sz="900" b="0">
                <a:latin typeface="微软雅黑" panose="020B0503020204020204" pitchFamily="34" charset="-122"/>
                <a:cs typeface="微软雅黑" panose="020B0503020204020204" pitchFamily="34" charset="-122"/>
              </a:rPr>
              <a:t>表明客户端和服务器已经通过</a:t>
            </a:r>
            <a:r>
              <a:rPr lang="en-US" altLang="zh-CN" sz="900" b="0">
                <a:latin typeface="微软雅黑" panose="020B0503020204020204" pitchFamily="34" charset="-122"/>
                <a:cs typeface="微软雅黑" panose="020B0503020204020204" pitchFamily="34" charset="-122"/>
              </a:rPr>
              <a:t>TCP</a:t>
            </a:r>
            <a:r>
              <a:rPr lang="zh-CN" altLang="en-US" sz="900" b="0">
                <a:latin typeface="微软雅黑" panose="020B0503020204020204" pitchFamily="34" charset="-122"/>
                <a:cs typeface="微软雅黑" panose="020B0503020204020204" pitchFamily="34" charset="-122"/>
              </a:rPr>
              <a:t>握手建立起了连接</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server.on('connection',()=&gt;{	console.log("connected");}); server.on('request',()=&gt;{	console.log("on request");}); // </a:t>
            </a:r>
            <a:r>
              <a:rPr lang="zh-CN" altLang="en-US" sz="900" b="0">
                <a:latin typeface="微软雅黑" panose="020B0503020204020204" pitchFamily="34" charset="-122"/>
                <a:cs typeface="微软雅黑" panose="020B0503020204020204" pitchFamily="34" charset="-122"/>
              </a:rPr>
              <a:t>使用 </a:t>
            </a:r>
            <a:r>
              <a:rPr lang="en-US" altLang="zh-CN" sz="900" b="0">
                <a:latin typeface="微软雅黑" panose="020B0503020204020204" pitchFamily="34" charset="-122"/>
                <a:cs typeface="微软雅黑" panose="020B0503020204020204" pitchFamily="34" charset="-122"/>
              </a:rPr>
              <a:t>curl http://localhost:8080// </a:t>
            </a:r>
            <a:r>
              <a:rPr lang="zh-CN" altLang="en-US" sz="900" b="0">
                <a:latin typeface="微软雅黑" panose="020B0503020204020204" pitchFamily="34" charset="-122"/>
                <a:cs typeface="微软雅黑" panose="020B0503020204020204" pitchFamily="34" charset="-122"/>
              </a:rPr>
              <a:t>输出</a:t>
            </a:r>
            <a:endParaRPr lang="zh-CN" altLang="en-US" sz="900" b="0">
              <a:latin typeface="微软雅黑" panose="020B0503020204020204" pitchFamily="34" charset="-122"/>
              <a:cs typeface="微软雅黑" panose="020B0503020204020204" pitchFamily="34" charset="-122"/>
            </a:endParaRPr>
          </a:p>
          <a:p>
            <a:pPr marL="0" indent="0" algn="l"/>
            <a:r>
              <a:rPr lang="en-US" altLang="zh-CN" sz="900" b="0">
                <a:latin typeface="微软雅黑" panose="020B0503020204020204" pitchFamily="34" charset="-122"/>
                <a:cs typeface="微软雅黑" panose="020B0503020204020204" pitchFamily="34" charset="-122"/>
              </a:rPr>
              <a:t>// connected// on request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1"/>
          <p:cNvSpPr>
            <a:spLocks noGrp="1"/>
          </p:cNvSpPr>
          <p:nvPr>
            <p:ph type="title"/>
          </p:nvPr>
        </p:nvSpPr>
        <p:spPr>
          <a:xfrm>
            <a:off x="1253108" y="300544"/>
            <a:ext cx="10515600" cy="534035"/>
          </a:xfrm>
        </p:spPr>
        <p:txBody>
          <a:bodyPr/>
          <a:lstStyle/>
          <a:p>
            <a:r>
              <a:rPr lang="en-US" altLang="zh-CN" dirty="0">
                <a:latin typeface="Noto Sans S Chinese Medium" panose="020B0600000000000000" pitchFamily="34" charset="-122"/>
                <a:ea typeface="Noto Sans S Chinese Medium" panose="020B0600000000000000" pitchFamily="34" charset="-122"/>
                <a:sym typeface="+mn-ea"/>
              </a:rPr>
              <a:t>Node.js</a:t>
            </a:r>
            <a:r>
              <a:rPr dirty="0">
                <a:latin typeface="Noto Sans S Chinese Medium" panose="020B0600000000000000" pitchFamily="34" charset="-122"/>
                <a:ea typeface="Noto Sans S Chinese Medium" panose="020B0600000000000000" pitchFamily="34" charset="-122"/>
                <a:sym typeface="+mn-ea"/>
              </a:rPr>
              <a:t>的历史</a:t>
            </a:r>
            <a:endParaRPr lang="zh-CN" altLang="en-US" dirty="0">
              <a:latin typeface="Noto Sans S Chinese Medium" panose="020B0600000000000000" pitchFamily="34" charset="-122"/>
              <a:ea typeface="Noto Sans S Chinese Medium" panose="020B0600000000000000" pitchFamily="34" charset="-122"/>
            </a:endParaRPr>
          </a:p>
        </p:txBody>
      </p:sp>
      <p:sp>
        <p:nvSpPr>
          <p:cNvPr id="27" name="PA_TextPlaceholder 62"/>
          <p:cNvSpPr>
            <a:spLocks noGrp="1"/>
          </p:cNvSpPr>
          <p:nvPr>
            <p:ph type="body" sz="quarter" idx="13"/>
            <p:custDataLst>
              <p:tags r:id="rId1"/>
            </p:custDataLst>
          </p:nvPr>
        </p:nvSpPr>
        <p:spPr>
          <a:xfrm>
            <a:off x="1278508" y="763667"/>
            <a:ext cx="8383148" cy="313932"/>
          </a:xfrm>
          <a:prstGeom prst="rect">
            <a:avLst/>
          </a:prstGeom>
        </p:spPr>
        <p:txBody>
          <a:bodyPr/>
          <a:lstStyle/>
          <a:p>
            <a:r>
              <a:rPr lang="en-US" altLang="zh-CN" sz="1600" dirty="0" smtClean="0">
                <a:solidFill>
                  <a:srgbClr val="606060"/>
                </a:solidFill>
                <a:latin typeface="Noto Sans S Chinese Regular" panose="020B0500000000000000" pitchFamily="34" charset="-122"/>
                <a:ea typeface="Noto Sans S Chinese Regular" panose="020B0500000000000000" pitchFamily="34" charset="-122"/>
                <a:cs typeface="+mn-ea"/>
                <a:sym typeface="+mn-lt"/>
              </a:rPr>
              <a:t>WORK OVERVIEW</a:t>
            </a:r>
            <a:endParaRPr lang="en-US" altLang="zh-CN" sz="1600" dirty="0">
              <a:solidFill>
                <a:srgbClr val="606060"/>
              </a:solidFill>
              <a:latin typeface="Noto Sans S Chinese Regular" panose="020B0500000000000000" pitchFamily="34" charset="-122"/>
              <a:ea typeface="Noto Sans S Chinese Regular" panose="020B0500000000000000" pitchFamily="34" charset="-122"/>
              <a:cs typeface="+mn-ea"/>
              <a:sym typeface="+mn-lt"/>
            </a:endParaRPr>
          </a:p>
        </p:txBody>
      </p:sp>
      <p:sp>
        <p:nvSpPr>
          <p:cNvPr id="28" name="TextBox 26"/>
          <p:cNvSpPr txBox="1"/>
          <p:nvPr/>
        </p:nvSpPr>
        <p:spPr>
          <a:xfrm>
            <a:off x="1206312" y="4581129"/>
            <a:ext cx="1879137" cy="61785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28600" indent="-228600" algn="ctr" fontAlgn="base">
              <a:spcBef>
                <a:spcPct val="0"/>
              </a:spcBef>
              <a:spcAft>
                <a:spcPct val="0"/>
              </a:spcAft>
              <a:buFont typeface="Arial" panose="020B0604020202020204" pitchFamily="34" charset="0"/>
              <a:buChar char="•"/>
            </a:pPr>
            <a:r>
              <a:rPr 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2009</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年</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2</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月，Ryan Dahl</a:t>
            </a:r>
            <a:endPar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29" name="TextBox 27"/>
          <p:cNvSpPr txBox="1"/>
          <p:nvPr/>
        </p:nvSpPr>
        <p:spPr>
          <a:xfrm>
            <a:off x="3883346" y="4581129"/>
            <a:ext cx="1879137" cy="30861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28600" indent="-228600" algn="ctr" fontAlgn="base">
              <a:spcBef>
                <a:spcPct val="0"/>
              </a:spcBef>
              <a:spcAft>
                <a:spcPct val="0"/>
              </a:spcAft>
              <a:buFont typeface="Arial" panose="020B0604020202020204" pitchFamily="34" charset="0"/>
              <a:buChar char="•"/>
            </a:pPr>
            <a:r>
              <a:rPr 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2009-2014</a:t>
            </a:r>
            <a:endParaRPr 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0" name="TextBox 28"/>
          <p:cNvSpPr txBox="1"/>
          <p:nvPr/>
        </p:nvSpPr>
        <p:spPr>
          <a:xfrm>
            <a:off x="6542816" y="4591749"/>
            <a:ext cx="1879137" cy="92710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28600" indent="-228600" algn="ctr" fontAlgn="base">
              <a:spcBef>
                <a:spcPct val="0"/>
              </a:spcBef>
              <a:spcAft>
                <a:spcPct val="0"/>
              </a:spcAft>
              <a:buFont typeface="Arial" panose="020B0604020202020204" pitchFamily="34" charset="0"/>
              <a:buChar char="•"/>
            </a:pPr>
            <a:r>
              <a:rPr 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2015</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年初， </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Node</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因为社区意见不合，分裂成</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IO.js</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和</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Node.js</a:t>
            </a:r>
            <a:endPar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1" name="TextBox 29"/>
          <p:cNvSpPr txBox="1"/>
          <p:nvPr/>
        </p:nvSpPr>
        <p:spPr>
          <a:xfrm>
            <a:off x="9160506" y="4591749"/>
            <a:ext cx="1879137" cy="61785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28600" indent="-228600" algn="ctr" fontAlgn="base">
              <a:spcBef>
                <a:spcPct val="0"/>
              </a:spcBef>
              <a:spcAft>
                <a:spcPct val="0"/>
              </a:spcAft>
              <a:buFont typeface="Arial" panose="020B0604020202020204" pitchFamily="34" charset="0"/>
              <a:buChar char="•"/>
            </a:pPr>
            <a:r>
              <a:rPr 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2015</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年</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5</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月，</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IO.js</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和</a:t>
            </a:r>
            <a:r>
              <a:rPr lang="en-US" altLang="zh-CN"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Node.js</a:t>
            </a:r>
            <a:r>
              <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rPr>
              <a:t>再次合并</a:t>
            </a:r>
            <a:endParaRPr lang="zh-CN" altLang="en-US" sz="1335" dirty="0">
              <a:solidFill>
                <a:prstClr val="black">
                  <a:lumMod val="65000"/>
                  <a:lumOff val="35000"/>
                </a:prstClr>
              </a:solidFill>
              <a:latin typeface="Noto Sans S Chinese Regular" panose="020B0500000000000000" pitchFamily="34" charset="-122"/>
              <a:ea typeface="Noto Sans S Chinese Regular" panose="020B0500000000000000" pitchFamily="34" charset="-122"/>
            </a:endParaRPr>
          </a:p>
        </p:txBody>
      </p:sp>
      <p:sp>
        <p:nvSpPr>
          <p:cNvPr id="32" name="燕尾形箭头 31"/>
          <p:cNvSpPr/>
          <p:nvPr/>
        </p:nvSpPr>
        <p:spPr>
          <a:xfrm>
            <a:off x="623392" y="3044957"/>
            <a:ext cx="10945216" cy="304800"/>
          </a:xfrm>
          <a:prstGeom prst="notch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anchor="ctr"/>
          <a:lstStyle/>
          <a:p>
            <a:pPr algn="ctr" defTabSz="1219200">
              <a:defRPr/>
            </a:pPr>
            <a:endParaRPr lang="zh-CN" altLang="en-US" sz="3320">
              <a:solidFill>
                <a:prstClr val="white"/>
              </a:solidFill>
              <a:latin typeface="微软雅黑" panose="020B0503020204020204" pitchFamily="34" charset="-122"/>
              <a:cs typeface="Arial" panose="020B0604020202020204" pitchFamily="34" charset="0"/>
            </a:endParaRPr>
          </a:p>
        </p:txBody>
      </p:sp>
      <p:grpSp>
        <p:nvGrpSpPr>
          <p:cNvPr id="33" name="组合 32"/>
          <p:cNvGrpSpPr/>
          <p:nvPr/>
        </p:nvGrpSpPr>
        <p:grpSpPr>
          <a:xfrm>
            <a:off x="1044102" y="1988841"/>
            <a:ext cx="2263180" cy="2263180"/>
            <a:chOff x="1278794" y="3334906"/>
            <a:chExt cx="914014" cy="914014"/>
          </a:xfrm>
        </p:grpSpPr>
        <p:grpSp>
          <p:nvGrpSpPr>
            <p:cNvPr id="34" name="组合 3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37" name="椭圆 3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ndParaRPr>
              </a:p>
            </p:txBody>
          </p:sp>
        </p:grpSp>
        <p:sp>
          <p:nvSpPr>
            <p:cNvPr id="35" name="TextBox 33"/>
            <p:cNvSpPr txBox="1"/>
            <p:nvPr/>
          </p:nvSpPr>
          <p:spPr>
            <a:xfrm>
              <a:off x="1594804" y="3742514"/>
              <a:ext cx="280046" cy="161052"/>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诞生</a:t>
              </a:r>
              <a:endParaRPr lang="zh-CN" altLang="en-US" sz="2000" b="1" dirty="0">
                <a:solidFill>
                  <a:prstClr val="black"/>
                </a:solidFill>
                <a:latin typeface="Noto Sans S Chinese Medium" panose="020B0600000000000000" pitchFamily="34" charset="-122"/>
                <a:ea typeface="Noto Sans S Chinese Medium" panose="020B0600000000000000" pitchFamily="34" charset="-122"/>
              </a:endParaRPr>
            </a:p>
          </p:txBody>
        </p:sp>
      </p:grpSp>
      <p:grpSp>
        <p:nvGrpSpPr>
          <p:cNvPr id="38" name="组合 37"/>
          <p:cNvGrpSpPr/>
          <p:nvPr/>
        </p:nvGrpSpPr>
        <p:grpSpPr>
          <a:xfrm>
            <a:off x="3661513" y="1993787"/>
            <a:ext cx="2263180" cy="2263180"/>
            <a:chOff x="1278794" y="3334906"/>
            <a:chExt cx="914014" cy="914014"/>
          </a:xfrm>
        </p:grpSpPr>
        <p:grpSp>
          <p:nvGrpSpPr>
            <p:cNvPr id="39" name="组合 3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ndParaRPr>
              </a:p>
            </p:txBody>
          </p:sp>
        </p:grpSp>
        <p:sp>
          <p:nvSpPr>
            <p:cNvPr id="40" name="TextBox 38"/>
            <p:cNvSpPr txBox="1"/>
            <p:nvPr/>
          </p:nvSpPr>
          <p:spPr>
            <a:xfrm>
              <a:off x="1594803" y="3740516"/>
              <a:ext cx="280046" cy="161052"/>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发展</a:t>
              </a:r>
              <a:endParaRPr lang="zh-CN" altLang="en-US" sz="2000" b="1" dirty="0">
                <a:solidFill>
                  <a:prstClr val="black"/>
                </a:solidFill>
                <a:latin typeface="Noto Sans S Chinese Medium" panose="020B0600000000000000" pitchFamily="34" charset="-122"/>
                <a:ea typeface="Noto Sans S Chinese Medium" panose="020B0600000000000000" pitchFamily="34" charset="-122"/>
              </a:endParaRPr>
            </a:p>
          </p:txBody>
        </p:sp>
      </p:grpSp>
      <p:grpSp>
        <p:nvGrpSpPr>
          <p:cNvPr id="43" name="组合 42"/>
          <p:cNvGrpSpPr/>
          <p:nvPr/>
        </p:nvGrpSpPr>
        <p:grpSpPr>
          <a:xfrm>
            <a:off x="6251355" y="1988841"/>
            <a:ext cx="2263180" cy="2263180"/>
            <a:chOff x="1278794" y="3334906"/>
            <a:chExt cx="914014" cy="914014"/>
          </a:xfrm>
        </p:grpSpPr>
        <p:grpSp>
          <p:nvGrpSpPr>
            <p:cNvPr id="44" name="组合 4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47" name="椭圆 4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ndParaRPr>
              </a:p>
            </p:txBody>
          </p:sp>
        </p:grpSp>
        <p:sp>
          <p:nvSpPr>
            <p:cNvPr id="45" name="TextBox 43"/>
            <p:cNvSpPr txBox="1"/>
            <p:nvPr/>
          </p:nvSpPr>
          <p:spPr>
            <a:xfrm>
              <a:off x="1594802" y="3742514"/>
              <a:ext cx="280046" cy="161052"/>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分裂</a:t>
              </a:r>
              <a:endParaRPr lang="zh-CN" altLang="en-US" sz="2000" b="1" dirty="0">
                <a:solidFill>
                  <a:prstClr val="black"/>
                </a:solidFill>
                <a:latin typeface="Noto Sans S Chinese Medium" panose="020B0600000000000000" pitchFamily="34" charset="-122"/>
                <a:ea typeface="Noto Sans S Chinese Medium" panose="020B0600000000000000" pitchFamily="34" charset="-122"/>
              </a:endParaRPr>
            </a:p>
          </p:txBody>
        </p:sp>
      </p:grpSp>
      <p:grpSp>
        <p:nvGrpSpPr>
          <p:cNvPr id="48" name="组合 47"/>
          <p:cNvGrpSpPr/>
          <p:nvPr/>
        </p:nvGrpSpPr>
        <p:grpSpPr>
          <a:xfrm>
            <a:off x="8825375" y="1998007"/>
            <a:ext cx="2263180" cy="2263180"/>
            <a:chOff x="1278794" y="3334906"/>
            <a:chExt cx="914014" cy="914014"/>
          </a:xfrm>
        </p:grpSpPr>
        <p:grpSp>
          <p:nvGrpSpPr>
            <p:cNvPr id="49" name="组合 4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ndParaRPr>
              </a:p>
            </p:txBody>
          </p:sp>
        </p:grpSp>
        <p:sp>
          <p:nvSpPr>
            <p:cNvPr id="50" name="TextBox 48"/>
            <p:cNvSpPr txBox="1"/>
            <p:nvPr/>
          </p:nvSpPr>
          <p:spPr>
            <a:xfrm>
              <a:off x="1594802" y="3738812"/>
              <a:ext cx="280046" cy="161052"/>
            </a:xfrm>
            <a:prstGeom prst="rect">
              <a:avLst/>
            </a:prstGeom>
            <a:noFill/>
          </p:spPr>
          <p:txBody>
            <a:bodyPr wrap="none" rtlCol="0">
              <a:spAutoFit/>
            </a:bodyPr>
            <a:lstStyle/>
            <a:p>
              <a:pPr algn="ctr" fontAlgn="base">
                <a:spcBef>
                  <a:spcPct val="0"/>
                </a:spcBef>
                <a:spcAft>
                  <a:spcPct val="0"/>
                </a:spcAft>
              </a:pPr>
              <a:r>
                <a:rPr lang="zh-CN" altLang="en-US" sz="2000" b="1" dirty="0">
                  <a:solidFill>
                    <a:prstClr val="black"/>
                  </a:solidFill>
                  <a:latin typeface="Noto Sans S Chinese Medium" panose="020B0600000000000000" pitchFamily="34" charset="-122"/>
                  <a:ea typeface="Noto Sans S Chinese Medium" panose="020B0600000000000000" pitchFamily="34" charset="-122"/>
                </a:rPr>
                <a:t>统一</a:t>
              </a:r>
              <a:endParaRPr lang="zh-CN" altLang="en-US" sz="2000" b="1" dirty="0">
                <a:solidFill>
                  <a:prstClr val="black"/>
                </a:solidFill>
                <a:latin typeface="Noto Sans S Chinese Medium" panose="020B0600000000000000" pitchFamily="34" charset="-122"/>
                <a:ea typeface="Noto Sans S Chinese Medium" panose="020B0600000000000000" pitchFamily="34" charset="-122"/>
              </a:endParaRPr>
            </a:p>
          </p:txBody>
        </p:sp>
      </p:grpSp>
      <p:sp>
        <p:nvSpPr>
          <p:cNvPr id="53" name="椭圆 52"/>
          <p:cNvSpPr/>
          <p:nvPr/>
        </p:nvSpPr>
        <p:spPr>
          <a:xfrm>
            <a:off x="1099036" y="1796819"/>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panose="020B0503020204020204" pitchFamily="34" charset="-122"/>
            </a:endParaRPr>
          </a:p>
        </p:txBody>
      </p:sp>
      <p:sp>
        <p:nvSpPr>
          <p:cNvPr id="54" name="椭圆 53"/>
          <p:cNvSpPr/>
          <p:nvPr/>
        </p:nvSpPr>
        <p:spPr>
          <a:xfrm>
            <a:off x="3710907" y="1796819"/>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panose="020B0503020204020204" pitchFamily="34" charset="-122"/>
            </a:endParaRPr>
          </a:p>
        </p:txBody>
      </p:sp>
      <p:sp>
        <p:nvSpPr>
          <p:cNvPr id="55" name="椭圆 54"/>
          <p:cNvSpPr/>
          <p:nvPr/>
        </p:nvSpPr>
        <p:spPr>
          <a:xfrm>
            <a:off x="6347366" y="1805546"/>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panose="020B0503020204020204" pitchFamily="34" charset="-122"/>
            </a:endParaRPr>
          </a:p>
        </p:txBody>
      </p:sp>
      <p:sp>
        <p:nvSpPr>
          <p:cNvPr id="56" name="椭圆 55"/>
          <p:cNvSpPr/>
          <p:nvPr/>
        </p:nvSpPr>
        <p:spPr>
          <a:xfrm>
            <a:off x="8942771" y="1805546"/>
            <a:ext cx="860485" cy="860485"/>
          </a:xfrm>
          <a:prstGeom prst="ellipse">
            <a:avLst/>
          </a:prstGeom>
          <a:solidFill>
            <a:srgbClr val="009999"/>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dirty="0">
              <a:solidFill>
                <a:prstClr val="white"/>
              </a:solidFill>
              <a:latin typeface="微软雅黑" panose="020B0503020204020204" pitchFamily="34" charset="-122"/>
            </a:endParaRPr>
          </a:p>
        </p:txBody>
      </p:sp>
      <p:sp>
        <p:nvSpPr>
          <p:cNvPr id="57" name="Freeform 34"/>
          <p:cNvSpPr>
            <a:spLocks noEditPoints="1"/>
          </p:cNvSpPr>
          <p:nvPr/>
        </p:nvSpPr>
        <p:spPr bwMode="auto">
          <a:xfrm>
            <a:off x="1334441" y="1998007"/>
            <a:ext cx="445676" cy="457405"/>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60" name="Freeform 26"/>
          <p:cNvSpPr>
            <a:spLocks noEditPoints="1"/>
          </p:cNvSpPr>
          <p:nvPr/>
        </p:nvSpPr>
        <p:spPr bwMode="auto">
          <a:xfrm>
            <a:off x="3937291" y="2025673"/>
            <a:ext cx="407717" cy="40277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61" name="Freeform 35"/>
          <p:cNvSpPr>
            <a:spLocks noEditPoints="1"/>
          </p:cNvSpPr>
          <p:nvPr/>
        </p:nvSpPr>
        <p:spPr bwMode="auto">
          <a:xfrm>
            <a:off x="9194379" y="2047402"/>
            <a:ext cx="392087" cy="42405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000">
              <a:solidFill>
                <a:prstClr val="black"/>
              </a:solidFill>
              <a:latin typeface="微软雅黑" panose="020B0503020204020204" pitchFamily="34" charset="-122"/>
            </a:endParaRPr>
          </a:p>
        </p:txBody>
      </p:sp>
      <p:sp>
        <p:nvSpPr>
          <p:cNvPr id="62" name="Freeform 20"/>
          <p:cNvSpPr>
            <a:spLocks noEditPoints="1"/>
          </p:cNvSpPr>
          <p:nvPr/>
        </p:nvSpPr>
        <p:spPr bwMode="auto">
          <a:xfrm>
            <a:off x="6599997" y="1988840"/>
            <a:ext cx="383552" cy="482613"/>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000">
              <a:solidFill>
                <a:prstClr val="black"/>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14:presetBounceEnd="55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55000">
                                          <p:cBhvr additive="base">
                                            <p:cTn id="7" dur="1300" fill="hold"/>
                                            <p:tgtEl>
                                              <p:spTgt spid="33"/>
                                            </p:tgtEl>
                                            <p:attrNameLst>
                                              <p:attrName>ppt_x</p:attrName>
                                            </p:attrNameLst>
                                          </p:cBhvr>
                                          <p:tavLst>
                                            <p:tav tm="0">
                                              <p:val>
                                                <p:strVal val="#ppt_x"/>
                                              </p:val>
                                            </p:tav>
                                            <p:tav tm="100000">
                                              <p:val>
                                                <p:strVal val="#ppt_x"/>
                                              </p:val>
                                            </p:tav>
                                          </p:tavLst>
                                        </p:anim>
                                        <p:anim calcmode="lin" valueType="num" p14:bounceEnd="55000">
                                          <p:cBhvr additive="base">
                                            <p:cTn id="8" dur="13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14:presetBounceEnd="55000">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14:bounceEnd="55000">
                                          <p:cBhvr additive="base">
                                            <p:cTn id="11" dur="1300" fill="hold"/>
                                            <p:tgtEl>
                                              <p:spTgt spid="38"/>
                                            </p:tgtEl>
                                            <p:attrNameLst>
                                              <p:attrName>ppt_x</p:attrName>
                                            </p:attrNameLst>
                                          </p:cBhvr>
                                          <p:tavLst>
                                            <p:tav tm="0">
                                              <p:val>
                                                <p:strVal val="#ppt_x"/>
                                              </p:val>
                                            </p:tav>
                                            <p:tav tm="100000">
                                              <p:val>
                                                <p:strVal val="#ppt_x"/>
                                              </p:val>
                                            </p:tav>
                                          </p:tavLst>
                                        </p:anim>
                                        <p:anim calcmode="lin" valueType="num" p14:bounceEnd="55000">
                                          <p:cBhvr additive="base">
                                            <p:cTn id="12" dur="13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14:presetBounceEnd="55000">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14:bounceEnd="55000">
                                          <p:cBhvr additive="base">
                                            <p:cTn id="15" dur="1300" fill="hold"/>
                                            <p:tgtEl>
                                              <p:spTgt spid="43"/>
                                            </p:tgtEl>
                                            <p:attrNameLst>
                                              <p:attrName>ppt_x</p:attrName>
                                            </p:attrNameLst>
                                          </p:cBhvr>
                                          <p:tavLst>
                                            <p:tav tm="0">
                                              <p:val>
                                                <p:strVal val="#ppt_x"/>
                                              </p:val>
                                            </p:tav>
                                            <p:tav tm="100000">
                                              <p:val>
                                                <p:strVal val="#ppt_x"/>
                                              </p:val>
                                            </p:tav>
                                          </p:tavLst>
                                        </p:anim>
                                        <p:anim calcmode="lin" valueType="num" p14:bounceEnd="55000">
                                          <p:cBhvr additive="base">
                                            <p:cTn id="16" dur="130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14:presetBounceEnd="55000">
                                      <p:stCondLst>
                                        <p:cond delay="300"/>
                                      </p:stCondLst>
                                      <p:childTnLst>
                                        <p:set>
                                          <p:cBhvr>
                                            <p:cTn id="18" dur="1" fill="hold">
                                              <p:stCondLst>
                                                <p:cond delay="0"/>
                                              </p:stCondLst>
                                            </p:cTn>
                                            <p:tgtEl>
                                              <p:spTgt spid="48"/>
                                            </p:tgtEl>
                                            <p:attrNameLst>
                                              <p:attrName>style.visibility</p:attrName>
                                            </p:attrNameLst>
                                          </p:cBhvr>
                                          <p:to>
                                            <p:strVal val="visible"/>
                                          </p:to>
                                        </p:set>
                                        <p:anim calcmode="lin" valueType="num" p14:bounceEnd="55000">
                                          <p:cBhvr additive="base">
                                            <p:cTn id="19" dur="1300" fill="hold"/>
                                            <p:tgtEl>
                                              <p:spTgt spid="48"/>
                                            </p:tgtEl>
                                            <p:attrNameLst>
                                              <p:attrName>ppt_x</p:attrName>
                                            </p:attrNameLst>
                                          </p:cBhvr>
                                          <p:tavLst>
                                            <p:tav tm="0">
                                              <p:val>
                                                <p:strVal val="#ppt_x"/>
                                              </p:val>
                                            </p:tav>
                                            <p:tav tm="100000">
                                              <p:val>
                                                <p:strVal val="#ppt_x"/>
                                              </p:val>
                                            </p:tav>
                                          </p:tavLst>
                                        </p:anim>
                                        <p:anim calcmode="lin" valueType="num" p14:bounceEnd="55000">
                                          <p:cBhvr additive="base">
                                            <p:cTn id="20" dur="1300" fill="hold"/>
                                            <p:tgtEl>
                                              <p:spTgt spid="4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46100" fill="hold" grpId="0" nodeType="afterEffect" p14:presetBounceEnd="52000">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14:bounceEnd="52000">
                                          <p:cBhvr additive="base">
                                            <p:cTn id="24" dur="1300" fill="hold"/>
                                            <p:tgtEl>
                                              <p:spTgt spid="53"/>
                                            </p:tgtEl>
                                            <p:attrNameLst>
                                              <p:attrName>ppt_x</p:attrName>
                                            </p:attrNameLst>
                                          </p:cBhvr>
                                          <p:tavLst>
                                            <p:tav tm="0">
                                              <p:val>
                                                <p:strVal val="#ppt_x"/>
                                              </p:val>
                                            </p:tav>
                                            <p:tav tm="100000">
                                              <p:val>
                                                <p:strVal val="#ppt_x"/>
                                              </p:val>
                                            </p:tav>
                                          </p:tavLst>
                                        </p:anim>
                                        <p:anim calcmode="lin" valueType="num" p14:bounceEnd="52000">
                                          <p:cBhvr additive="base">
                                            <p:cTn id="25" dur="1300" fill="hold"/>
                                            <p:tgtEl>
                                              <p:spTgt spid="53"/>
                                            </p:tgtEl>
                                            <p:attrNameLst>
                                              <p:attrName>ppt_y</p:attrName>
                                            </p:attrNameLst>
                                          </p:cBhvr>
                                          <p:tavLst>
                                            <p:tav tm="0">
                                              <p:val>
                                                <p:strVal val="1+#ppt_h/2"/>
                                              </p:val>
                                            </p:tav>
                                            <p:tav tm="100000">
                                              <p:val>
                                                <p:strVal val="#ppt_y"/>
                                              </p:val>
                                            </p:tav>
                                          </p:tavLst>
                                        </p:anim>
                                      </p:childTnLst>
                                    </p:cTn>
                                  </p:par>
                                  <p:par>
                                    <p:cTn id="26" presetID="2" presetClass="entr" presetSubtype="1" accel="46100" fill="hold" grpId="0" nodeType="withEffect" p14:presetBounceEnd="52000">
                                      <p:stCondLst>
                                        <p:cond delay="100"/>
                                      </p:stCondLst>
                                      <p:childTnLst>
                                        <p:set>
                                          <p:cBhvr>
                                            <p:cTn id="27" dur="1" fill="hold">
                                              <p:stCondLst>
                                                <p:cond delay="0"/>
                                              </p:stCondLst>
                                            </p:cTn>
                                            <p:tgtEl>
                                              <p:spTgt spid="54"/>
                                            </p:tgtEl>
                                            <p:attrNameLst>
                                              <p:attrName>style.visibility</p:attrName>
                                            </p:attrNameLst>
                                          </p:cBhvr>
                                          <p:to>
                                            <p:strVal val="visible"/>
                                          </p:to>
                                        </p:set>
                                        <p:anim calcmode="lin" valueType="num" p14:bounceEnd="52000">
                                          <p:cBhvr additive="base">
                                            <p:cTn id="28" dur="1300" fill="hold"/>
                                            <p:tgtEl>
                                              <p:spTgt spid="54"/>
                                            </p:tgtEl>
                                            <p:attrNameLst>
                                              <p:attrName>ppt_x</p:attrName>
                                            </p:attrNameLst>
                                          </p:cBhvr>
                                          <p:tavLst>
                                            <p:tav tm="0">
                                              <p:val>
                                                <p:strVal val="#ppt_x"/>
                                              </p:val>
                                            </p:tav>
                                            <p:tav tm="100000">
                                              <p:val>
                                                <p:strVal val="#ppt_x"/>
                                              </p:val>
                                            </p:tav>
                                          </p:tavLst>
                                        </p:anim>
                                        <p:anim calcmode="lin" valueType="num" p14:bounceEnd="52000">
                                          <p:cBhvr additive="base">
                                            <p:cTn id="29" dur="1300" fill="hold"/>
                                            <p:tgtEl>
                                              <p:spTgt spid="54"/>
                                            </p:tgtEl>
                                            <p:attrNameLst>
                                              <p:attrName>ppt_y</p:attrName>
                                            </p:attrNameLst>
                                          </p:cBhvr>
                                          <p:tavLst>
                                            <p:tav tm="0">
                                              <p:val>
                                                <p:strVal val="0-#ppt_h/2"/>
                                              </p:val>
                                            </p:tav>
                                            <p:tav tm="100000">
                                              <p:val>
                                                <p:strVal val="#ppt_y"/>
                                              </p:val>
                                            </p:tav>
                                          </p:tavLst>
                                        </p:anim>
                                      </p:childTnLst>
                                    </p:cTn>
                                  </p:par>
                                  <p:par>
                                    <p:cTn id="30" presetID="2" presetClass="entr" presetSubtype="4" accel="46100" fill="hold" grpId="0" nodeType="withEffect" p14:presetBounceEnd="52000">
                                      <p:stCondLst>
                                        <p:cond delay="200"/>
                                      </p:stCondLst>
                                      <p:childTnLst>
                                        <p:set>
                                          <p:cBhvr>
                                            <p:cTn id="31" dur="1" fill="hold">
                                              <p:stCondLst>
                                                <p:cond delay="0"/>
                                              </p:stCondLst>
                                            </p:cTn>
                                            <p:tgtEl>
                                              <p:spTgt spid="55"/>
                                            </p:tgtEl>
                                            <p:attrNameLst>
                                              <p:attrName>style.visibility</p:attrName>
                                            </p:attrNameLst>
                                          </p:cBhvr>
                                          <p:to>
                                            <p:strVal val="visible"/>
                                          </p:to>
                                        </p:set>
                                        <p:anim calcmode="lin" valueType="num" p14:bounceEnd="52000">
                                          <p:cBhvr additive="base">
                                            <p:cTn id="32" dur="1300" fill="hold"/>
                                            <p:tgtEl>
                                              <p:spTgt spid="55"/>
                                            </p:tgtEl>
                                            <p:attrNameLst>
                                              <p:attrName>ppt_x</p:attrName>
                                            </p:attrNameLst>
                                          </p:cBhvr>
                                          <p:tavLst>
                                            <p:tav tm="0">
                                              <p:val>
                                                <p:strVal val="#ppt_x"/>
                                              </p:val>
                                            </p:tav>
                                            <p:tav tm="100000">
                                              <p:val>
                                                <p:strVal val="#ppt_x"/>
                                              </p:val>
                                            </p:tav>
                                          </p:tavLst>
                                        </p:anim>
                                        <p:anim calcmode="lin" valueType="num" p14:bounceEnd="52000">
                                          <p:cBhvr additive="base">
                                            <p:cTn id="33" dur="130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1" accel="46100" fill="hold" grpId="0" nodeType="withEffect" p14:presetBounceEnd="52000">
                                      <p:stCondLst>
                                        <p:cond delay="300"/>
                                      </p:stCondLst>
                                      <p:childTnLst>
                                        <p:set>
                                          <p:cBhvr>
                                            <p:cTn id="35" dur="1" fill="hold">
                                              <p:stCondLst>
                                                <p:cond delay="0"/>
                                              </p:stCondLst>
                                            </p:cTn>
                                            <p:tgtEl>
                                              <p:spTgt spid="56"/>
                                            </p:tgtEl>
                                            <p:attrNameLst>
                                              <p:attrName>style.visibility</p:attrName>
                                            </p:attrNameLst>
                                          </p:cBhvr>
                                          <p:to>
                                            <p:strVal val="visible"/>
                                          </p:to>
                                        </p:set>
                                        <p:anim calcmode="lin" valueType="num" p14:bounceEnd="52000">
                                          <p:cBhvr additive="base">
                                            <p:cTn id="36" dur="1300" fill="hold"/>
                                            <p:tgtEl>
                                              <p:spTgt spid="56"/>
                                            </p:tgtEl>
                                            <p:attrNameLst>
                                              <p:attrName>ppt_x</p:attrName>
                                            </p:attrNameLst>
                                          </p:cBhvr>
                                          <p:tavLst>
                                            <p:tav tm="0">
                                              <p:val>
                                                <p:strVal val="#ppt_x"/>
                                              </p:val>
                                            </p:tav>
                                            <p:tav tm="100000">
                                              <p:val>
                                                <p:strVal val="#ppt_x"/>
                                              </p:val>
                                            </p:tav>
                                          </p:tavLst>
                                        </p:anim>
                                        <p:anim calcmode="lin" valueType="num" p14:bounceEnd="52000">
                                          <p:cBhvr additive="base">
                                            <p:cTn id="37" dur="1300" fill="hold"/>
                                            <p:tgtEl>
                                              <p:spTgt spid="56"/>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90"/>
                                              </p:val>
                                            </p:tav>
                                            <p:tav tm="100000">
                                              <p:val>
                                                <p:fltVal val="0"/>
                                              </p:val>
                                            </p:tav>
                                          </p:tavLst>
                                        </p:anim>
                                        <p:animEffect transition="in" filter="fade">
                                          <p:cBhvr>
                                            <p:cTn id="43" dur="500"/>
                                            <p:tgtEl>
                                              <p:spTgt spid="5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90"/>
                                              </p:val>
                                            </p:tav>
                                            <p:tav tm="100000">
                                              <p:val>
                                                <p:fltVal val="0"/>
                                              </p:val>
                                            </p:tav>
                                          </p:tavLst>
                                        </p:anim>
                                        <p:animEffect transition="in" filter="fade">
                                          <p:cBhvr>
                                            <p:cTn id="49" dur="500"/>
                                            <p:tgtEl>
                                              <p:spTgt spid="60"/>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62"/>
                                            </p:tgtEl>
                                            <p:attrNameLst>
                                              <p:attrName>style.visibility</p:attrName>
                                            </p:attrNameLst>
                                          </p:cBhvr>
                                          <p:to>
                                            <p:strVal val="visible"/>
                                          </p:to>
                                        </p:set>
                                        <p:anim calcmode="lin" valueType="num">
                                          <p:cBhvr>
                                            <p:cTn id="52" dur="500" fill="hold"/>
                                            <p:tgtEl>
                                              <p:spTgt spid="62"/>
                                            </p:tgtEl>
                                            <p:attrNameLst>
                                              <p:attrName>ppt_w</p:attrName>
                                            </p:attrNameLst>
                                          </p:cBhvr>
                                          <p:tavLst>
                                            <p:tav tm="0">
                                              <p:val>
                                                <p:fltVal val="0"/>
                                              </p:val>
                                            </p:tav>
                                            <p:tav tm="100000">
                                              <p:val>
                                                <p:strVal val="#ppt_w"/>
                                              </p:val>
                                            </p:tav>
                                          </p:tavLst>
                                        </p:anim>
                                        <p:anim calcmode="lin" valueType="num">
                                          <p:cBhvr>
                                            <p:cTn id="53" dur="500" fill="hold"/>
                                            <p:tgtEl>
                                              <p:spTgt spid="62"/>
                                            </p:tgtEl>
                                            <p:attrNameLst>
                                              <p:attrName>ppt_h</p:attrName>
                                            </p:attrNameLst>
                                          </p:cBhvr>
                                          <p:tavLst>
                                            <p:tav tm="0">
                                              <p:val>
                                                <p:fltVal val="0"/>
                                              </p:val>
                                            </p:tav>
                                            <p:tav tm="100000">
                                              <p:val>
                                                <p:strVal val="#ppt_h"/>
                                              </p:val>
                                            </p:tav>
                                          </p:tavLst>
                                        </p:anim>
                                        <p:anim calcmode="lin" valueType="num">
                                          <p:cBhvr>
                                            <p:cTn id="54" dur="500" fill="hold"/>
                                            <p:tgtEl>
                                              <p:spTgt spid="62"/>
                                            </p:tgtEl>
                                            <p:attrNameLst>
                                              <p:attrName>style.rotation</p:attrName>
                                            </p:attrNameLst>
                                          </p:cBhvr>
                                          <p:tavLst>
                                            <p:tav tm="0">
                                              <p:val>
                                                <p:fltVal val="90"/>
                                              </p:val>
                                            </p:tav>
                                            <p:tav tm="100000">
                                              <p:val>
                                                <p:fltVal val="0"/>
                                              </p:val>
                                            </p:tav>
                                          </p:tavLst>
                                        </p:anim>
                                        <p:animEffect transition="in" filter="fade">
                                          <p:cBhvr>
                                            <p:cTn id="55" dur="500"/>
                                            <p:tgtEl>
                                              <p:spTgt spid="62"/>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anim calcmode="lin" valueType="num">
                                          <p:cBhvr>
                                            <p:cTn id="60" dur="500" fill="hold"/>
                                            <p:tgtEl>
                                              <p:spTgt spid="61"/>
                                            </p:tgtEl>
                                            <p:attrNameLst>
                                              <p:attrName>style.rotation</p:attrName>
                                            </p:attrNameLst>
                                          </p:cBhvr>
                                          <p:tavLst>
                                            <p:tav tm="0">
                                              <p:val>
                                                <p:fltVal val="90"/>
                                              </p:val>
                                            </p:tav>
                                            <p:tav tm="100000">
                                              <p:val>
                                                <p:fltVal val="0"/>
                                              </p:val>
                                            </p:tav>
                                          </p:tavLst>
                                        </p:anim>
                                        <p:animEffect transition="in" filter="fade">
                                          <p:cBhvr>
                                            <p:cTn id="61" dur="500"/>
                                            <p:tgtEl>
                                              <p:spTgt spid="61"/>
                                            </p:tgtEl>
                                          </p:cBhvr>
                                        </p:animEffect>
                                      </p:childTnLst>
                                    </p:cTn>
                                  </p:par>
                                </p:childTnLst>
                              </p:cTn>
                            </p:par>
                            <p:par>
                              <p:cTn id="62" fill="hold">
                                <p:stCondLst>
                                  <p:cond delay="3000"/>
                                </p:stCondLst>
                                <p:childTnLst>
                                  <p:par>
                                    <p:cTn id="63" presetID="2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par>
                              <p:cTn id="66" fill="hold">
                                <p:stCondLst>
                                  <p:cond delay="4000"/>
                                </p:stCondLst>
                                <p:childTnLst>
                                  <p:par>
                                    <p:cTn id="67" presetID="22" presetClass="entr" presetSubtype="2"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right)">
                                          <p:cBhvr>
                                            <p:cTn id="69" dur="500"/>
                                            <p:tgtEl>
                                              <p:spTgt spid="28"/>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29"/>
                                            </p:tgtEl>
                                            <p:attrNameLst>
                                              <p:attrName>style.visibility</p:attrName>
                                            </p:attrNameLst>
                                          </p:cBhvr>
                                          <p:to>
                                            <p:strVal val="visible"/>
                                          </p:to>
                                        </p:set>
                                        <p:animEffect transition="in" filter="wipe(right)">
                                          <p:cBhvr>
                                            <p:cTn id="72" dur="500"/>
                                            <p:tgtEl>
                                              <p:spTgt spid="2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bldLvl="0" animBg="1"/>
          <p:bldP spid="53" grpId="0" bldLvl="0" animBg="1"/>
          <p:bldP spid="54" grpId="0" bldLvl="0" animBg="1"/>
          <p:bldP spid="55" grpId="0" bldLvl="0" animBg="1"/>
          <p:bldP spid="56" grpId="0" bldLvl="0" animBg="1"/>
          <p:bldP spid="57" grpId="0" bldLvl="0" animBg="1"/>
          <p:bldP spid="60" grpId="0" bldLvl="0" animBg="1"/>
          <p:bldP spid="61" grpId="0" bldLvl="0" animBg="1"/>
          <p:bldP spid="62"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300" fill="hold"/>
                                            <p:tgtEl>
                                              <p:spTgt spid="33"/>
                                            </p:tgtEl>
                                            <p:attrNameLst>
                                              <p:attrName>ppt_x</p:attrName>
                                            </p:attrNameLst>
                                          </p:cBhvr>
                                          <p:tavLst>
                                            <p:tav tm="0">
                                              <p:val>
                                                <p:strVal val="#ppt_x"/>
                                              </p:val>
                                            </p:tav>
                                            <p:tav tm="100000">
                                              <p:val>
                                                <p:strVal val="#ppt_x"/>
                                              </p:val>
                                            </p:tav>
                                          </p:tavLst>
                                        </p:anim>
                                        <p:anim calcmode="lin" valueType="num">
                                          <p:cBhvr additive="base">
                                            <p:cTn id="8" dur="13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300" fill="hold"/>
                                            <p:tgtEl>
                                              <p:spTgt spid="38"/>
                                            </p:tgtEl>
                                            <p:attrNameLst>
                                              <p:attrName>ppt_x</p:attrName>
                                            </p:attrNameLst>
                                          </p:cBhvr>
                                          <p:tavLst>
                                            <p:tav tm="0">
                                              <p:val>
                                                <p:strVal val="#ppt_x"/>
                                              </p:val>
                                            </p:tav>
                                            <p:tav tm="100000">
                                              <p:val>
                                                <p:strVal val="#ppt_x"/>
                                              </p:val>
                                            </p:tav>
                                          </p:tavLst>
                                        </p:anim>
                                        <p:anim calcmode="lin" valueType="num">
                                          <p:cBhvr additive="base">
                                            <p:cTn id="12" dur="13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1300" fill="hold"/>
                                            <p:tgtEl>
                                              <p:spTgt spid="43"/>
                                            </p:tgtEl>
                                            <p:attrNameLst>
                                              <p:attrName>ppt_x</p:attrName>
                                            </p:attrNameLst>
                                          </p:cBhvr>
                                          <p:tavLst>
                                            <p:tav tm="0">
                                              <p:val>
                                                <p:strVal val="#ppt_x"/>
                                              </p:val>
                                            </p:tav>
                                            <p:tav tm="100000">
                                              <p:val>
                                                <p:strVal val="#ppt_x"/>
                                              </p:val>
                                            </p:tav>
                                          </p:tavLst>
                                        </p:anim>
                                        <p:anim calcmode="lin" valueType="num">
                                          <p:cBhvr additive="base">
                                            <p:cTn id="16" dur="130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stCondLst>
                                        <p:cond delay="30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300" fill="hold"/>
                                            <p:tgtEl>
                                              <p:spTgt spid="48"/>
                                            </p:tgtEl>
                                            <p:attrNameLst>
                                              <p:attrName>ppt_x</p:attrName>
                                            </p:attrNameLst>
                                          </p:cBhvr>
                                          <p:tavLst>
                                            <p:tav tm="0">
                                              <p:val>
                                                <p:strVal val="#ppt_x"/>
                                              </p:val>
                                            </p:tav>
                                            <p:tav tm="100000">
                                              <p:val>
                                                <p:strVal val="#ppt_x"/>
                                              </p:val>
                                            </p:tav>
                                          </p:tavLst>
                                        </p:anim>
                                        <p:anim calcmode="lin" valueType="num">
                                          <p:cBhvr additive="base">
                                            <p:cTn id="20" dur="1300" fill="hold"/>
                                            <p:tgtEl>
                                              <p:spTgt spid="4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46100"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1300" fill="hold"/>
                                            <p:tgtEl>
                                              <p:spTgt spid="53"/>
                                            </p:tgtEl>
                                            <p:attrNameLst>
                                              <p:attrName>ppt_x</p:attrName>
                                            </p:attrNameLst>
                                          </p:cBhvr>
                                          <p:tavLst>
                                            <p:tav tm="0">
                                              <p:val>
                                                <p:strVal val="#ppt_x"/>
                                              </p:val>
                                            </p:tav>
                                            <p:tav tm="100000">
                                              <p:val>
                                                <p:strVal val="#ppt_x"/>
                                              </p:val>
                                            </p:tav>
                                          </p:tavLst>
                                        </p:anim>
                                        <p:anim calcmode="lin" valueType="num">
                                          <p:cBhvr additive="base">
                                            <p:cTn id="25" dur="1300" fill="hold"/>
                                            <p:tgtEl>
                                              <p:spTgt spid="53"/>
                                            </p:tgtEl>
                                            <p:attrNameLst>
                                              <p:attrName>ppt_y</p:attrName>
                                            </p:attrNameLst>
                                          </p:cBhvr>
                                          <p:tavLst>
                                            <p:tav tm="0">
                                              <p:val>
                                                <p:strVal val="1+#ppt_h/2"/>
                                              </p:val>
                                            </p:tav>
                                            <p:tav tm="100000">
                                              <p:val>
                                                <p:strVal val="#ppt_y"/>
                                              </p:val>
                                            </p:tav>
                                          </p:tavLst>
                                        </p:anim>
                                      </p:childTnLst>
                                    </p:cTn>
                                  </p:par>
                                  <p:par>
                                    <p:cTn id="26" presetID="2" presetClass="entr" presetSubtype="1" accel="46100" fill="hold" grpId="0" nodeType="withEffect">
                                      <p:stCondLst>
                                        <p:cond delay="10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1300" fill="hold"/>
                                            <p:tgtEl>
                                              <p:spTgt spid="54"/>
                                            </p:tgtEl>
                                            <p:attrNameLst>
                                              <p:attrName>ppt_x</p:attrName>
                                            </p:attrNameLst>
                                          </p:cBhvr>
                                          <p:tavLst>
                                            <p:tav tm="0">
                                              <p:val>
                                                <p:strVal val="#ppt_x"/>
                                              </p:val>
                                            </p:tav>
                                            <p:tav tm="100000">
                                              <p:val>
                                                <p:strVal val="#ppt_x"/>
                                              </p:val>
                                            </p:tav>
                                          </p:tavLst>
                                        </p:anim>
                                        <p:anim calcmode="lin" valueType="num">
                                          <p:cBhvr additive="base">
                                            <p:cTn id="29" dur="1300" fill="hold"/>
                                            <p:tgtEl>
                                              <p:spTgt spid="54"/>
                                            </p:tgtEl>
                                            <p:attrNameLst>
                                              <p:attrName>ppt_y</p:attrName>
                                            </p:attrNameLst>
                                          </p:cBhvr>
                                          <p:tavLst>
                                            <p:tav tm="0">
                                              <p:val>
                                                <p:strVal val="0-#ppt_h/2"/>
                                              </p:val>
                                            </p:tav>
                                            <p:tav tm="100000">
                                              <p:val>
                                                <p:strVal val="#ppt_y"/>
                                              </p:val>
                                            </p:tav>
                                          </p:tavLst>
                                        </p:anim>
                                      </p:childTnLst>
                                    </p:cTn>
                                  </p:par>
                                  <p:par>
                                    <p:cTn id="30" presetID="2" presetClass="entr" presetSubtype="4" accel="46100" fill="hold" grpId="0" nodeType="withEffect">
                                      <p:stCondLst>
                                        <p:cond delay="20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1300" fill="hold"/>
                                            <p:tgtEl>
                                              <p:spTgt spid="55"/>
                                            </p:tgtEl>
                                            <p:attrNameLst>
                                              <p:attrName>ppt_x</p:attrName>
                                            </p:attrNameLst>
                                          </p:cBhvr>
                                          <p:tavLst>
                                            <p:tav tm="0">
                                              <p:val>
                                                <p:strVal val="#ppt_x"/>
                                              </p:val>
                                            </p:tav>
                                            <p:tav tm="100000">
                                              <p:val>
                                                <p:strVal val="#ppt_x"/>
                                              </p:val>
                                            </p:tav>
                                          </p:tavLst>
                                        </p:anim>
                                        <p:anim calcmode="lin" valueType="num">
                                          <p:cBhvr additive="base">
                                            <p:cTn id="33" dur="1300" fill="hold"/>
                                            <p:tgtEl>
                                              <p:spTgt spid="55"/>
                                            </p:tgtEl>
                                            <p:attrNameLst>
                                              <p:attrName>ppt_y</p:attrName>
                                            </p:attrNameLst>
                                          </p:cBhvr>
                                          <p:tavLst>
                                            <p:tav tm="0">
                                              <p:val>
                                                <p:strVal val="1+#ppt_h/2"/>
                                              </p:val>
                                            </p:tav>
                                            <p:tav tm="100000">
                                              <p:val>
                                                <p:strVal val="#ppt_y"/>
                                              </p:val>
                                            </p:tav>
                                          </p:tavLst>
                                        </p:anim>
                                      </p:childTnLst>
                                    </p:cTn>
                                  </p:par>
                                  <p:par>
                                    <p:cTn id="34" presetID="2" presetClass="entr" presetSubtype="1" accel="46100" fill="hold" grpId="0" nodeType="withEffect">
                                      <p:stCondLst>
                                        <p:cond delay="30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1300" fill="hold"/>
                                            <p:tgtEl>
                                              <p:spTgt spid="56"/>
                                            </p:tgtEl>
                                            <p:attrNameLst>
                                              <p:attrName>ppt_x</p:attrName>
                                            </p:attrNameLst>
                                          </p:cBhvr>
                                          <p:tavLst>
                                            <p:tav tm="0">
                                              <p:val>
                                                <p:strVal val="#ppt_x"/>
                                              </p:val>
                                            </p:tav>
                                            <p:tav tm="100000">
                                              <p:val>
                                                <p:strVal val="#ppt_x"/>
                                              </p:val>
                                            </p:tav>
                                          </p:tavLst>
                                        </p:anim>
                                        <p:anim calcmode="lin" valueType="num">
                                          <p:cBhvr additive="base">
                                            <p:cTn id="37" dur="1300" fill="hold"/>
                                            <p:tgtEl>
                                              <p:spTgt spid="56"/>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90"/>
                                              </p:val>
                                            </p:tav>
                                            <p:tav tm="100000">
                                              <p:val>
                                                <p:fltVal val="0"/>
                                              </p:val>
                                            </p:tav>
                                          </p:tavLst>
                                        </p:anim>
                                        <p:animEffect transition="in" filter="fade">
                                          <p:cBhvr>
                                            <p:cTn id="43" dur="500"/>
                                            <p:tgtEl>
                                              <p:spTgt spid="5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 calcmode="lin" valueType="num">
                                          <p:cBhvr>
                                            <p:cTn id="48" dur="500" fill="hold"/>
                                            <p:tgtEl>
                                              <p:spTgt spid="60"/>
                                            </p:tgtEl>
                                            <p:attrNameLst>
                                              <p:attrName>style.rotation</p:attrName>
                                            </p:attrNameLst>
                                          </p:cBhvr>
                                          <p:tavLst>
                                            <p:tav tm="0">
                                              <p:val>
                                                <p:fltVal val="90"/>
                                              </p:val>
                                            </p:tav>
                                            <p:tav tm="100000">
                                              <p:val>
                                                <p:fltVal val="0"/>
                                              </p:val>
                                            </p:tav>
                                          </p:tavLst>
                                        </p:anim>
                                        <p:animEffect transition="in" filter="fade">
                                          <p:cBhvr>
                                            <p:cTn id="49" dur="500"/>
                                            <p:tgtEl>
                                              <p:spTgt spid="60"/>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62"/>
                                            </p:tgtEl>
                                            <p:attrNameLst>
                                              <p:attrName>style.visibility</p:attrName>
                                            </p:attrNameLst>
                                          </p:cBhvr>
                                          <p:to>
                                            <p:strVal val="visible"/>
                                          </p:to>
                                        </p:set>
                                        <p:anim calcmode="lin" valueType="num">
                                          <p:cBhvr>
                                            <p:cTn id="52" dur="500" fill="hold"/>
                                            <p:tgtEl>
                                              <p:spTgt spid="62"/>
                                            </p:tgtEl>
                                            <p:attrNameLst>
                                              <p:attrName>ppt_w</p:attrName>
                                            </p:attrNameLst>
                                          </p:cBhvr>
                                          <p:tavLst>
                                            <p:tav tm="0">
                                              <p:val>
                                                <p:fltVal val="0"/>
                                              </p:val>
                                            </p:tav>
                                            <p:tav tm="100000">
                                              <p:val>
                                                <p:strVal val="#ppt_w"/>
                                              </p:val>
                                            </p:tav>
                                          </p:tavLst>
                                        </p:anim>
                                        <p:anim calcmode="lin" valueType="num">
                                          <p:cBhvr>
                                            <p:cTn id="53" dur="500" fill="hold"/>
                                            <p:tgtEl>
                                              <p:spTgt spid="62"/>
                                            </p:tgtEl>
                                            <p:attrNameLst>
                                              <p:attrName>ppt_h</p:attrName>
                                            </p:attrNameLst>
                                          </p:cBhvr>
                                          <p:tavLst>
                                            <p:tav tm="0">
                                              <p:val>
                                                <p:fltVal val="0"/>
                                              </p:val>
                                            </p:tav>
                                            <p:tav tm="100000">
                                              <p:val>
                                                <p:strVal val="#ppt_h"/>
                                              </p:val>
                                            </p:tav>
                                          </p:tavLst>
                                        </p:anim>
                                        <p:anim calcmode="lin" valueType="num">
                                          <p:cBhvr>
                                            <p:cTn id="54" dur="500" fill="hold"/>
                                            <p:tgtEl>
                                              <p:spTgt spid="62"/>
                                            </p:tgtEl>
                                            <p:attrNameLst>
                                              <p:attrName>style.rotation</p:attrName>
                                            </p:attrNameLst>
                                          </p:cBhvr>
                                          <p:tavLst>
                                            <p:tav tm="0">
                                              <p:val>
                                                <p:fltVal val="90"/>
                                              </p:val>
                                            </p:tav>
                                            <p:tav tm="100000">
                                              <p:val>
                                                <p:fltVal val="0"/>
                                              </p:val>
                                            </p:tav>
                                          </p:tavLst>
                                        </p:anim>
                                        <p:animEffect transition="in" filter="fade">
                                          <p:cBhvr>
                                            <p:cTn id="55" dur="500"/>
                                            <p:tgtEl>
                                              <p:spTgt spid="62"/>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anim calcmode="lin" valueType="num">
                                          <p:cBhvr>
                                            <p:cTn id="60" dur="500" fill="hold"/>
                                            <p:tgtEl>
                                              <p:spTgt spid="61"/>
                                            </p:tgtEl>
                                            <p:attrNameLst>
                                              <p:attrName>style.rotation</p:attrName>
                                            </p:attrNameLst>
                                          </p:cBhvr>
                                          <p:tavLst>
                                            <p:tav tm="0">
                                              <p:val>
                                                <p:fltVal val="90"/>
                                              </p:val>
                                            </p:tav>
                                            <p:tav tm="100000">
                                              <p:val>
                                                <p:fltVal val="0"/>
                                              </p:val>
                                            </p:tav>
                                          </p:tavLst>
                                        </p:anim>
                                        <p:animEffect transition="in" filter="fade">
                                          <p:cBhvr>
                                            <p:cTn id="61" dur="500"/>
                                            <p:tgtEl>
                                              <p:spTgt spid="61"/>
                                            </p:tgtEl>
                                          </p:cBhvr>
                                        </p:animEffect>
                                      </p:childTnLst>
                                    </p:cTn>
                                  </p:par>
                                </p:childTnLst>
                              </p:cTn>
                            </p:par>
                            <p:par>
                              <p:cTn id="62" fill="hold">
                                <p:stCondLst>
                                  <p:cond delay="3000"/>
                                </p:stCondLst>
                                <p:childTnLst>
                                  <p:par>
                                    <p:cTn id="63" presetID="2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par>
                              <p:cTn id="66" fill="hold">
                                <p:stCondLst>
                                  <p:cond delay="4000"/>
                                </p:stCondLst>
                                <p:childTnLst>
                                  <p:par>
                                    <p:cTn id="67" presetID="22" presetClass="entr" presetSubtype="2"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right)">
                                          <p:cBhvr>
                                            <p:cTn id="69" dur="500"/>
                                            <p:tgtEl>
                                              <p:spTgt spid="28"/>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29"/>
                                            </p:tgtEl>
                                            <p:attrNameLst>
                                              <p:attrName>style.visibility</p:attrName>
                                            </p:attrNameLst>
                                          </p:cBhvr>
                                          <p:to>
                                            <p:strVal val="visible"/>
                                          </p:to>
                                        </p:set>
                                        <p:animEffect transition="in" filter="wipe(right)">
                                          <p:cBhvr>
                                            <p:cTn id="72" dur="500"/>
                                            <p:tgtEl>
                                              <p:spTgt spid="2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bldLvl="0" animBg="1"/>
          <p:bldP spid="53" grpId="0" bldLvl="0" animBg="1"/>
          <p:bldP spid="54" grpId="0" bldLvl="0" animBg="1"/>
          <p:bldP spid="55" grpId="0" bldLvl="0" animBg="1"/>
          <p:bldP spid="56" grpId="0" bldLvl="0" animBg="1"/>
          <p:bldP spid="57" grpId="0" bldLvl="0" animBg="1"/>
          <p:bldP spid="60" grpId="0" bldLvl="0" animBg="1"/>
          <p:bldP spid="61" grpId="0" bldLvl="0" animBg="1"/>
          <p:bldP spid="62" grpId="0" bldLvl="0" animBg="1"/>
        </p:bldLst>
      </p:timing>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路由的概念</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pic>
        <p:nvPicPr>
          <p:cNvPr id="22" name="图片 22"/>
          <p:cNvPicPr>
            <a:picLocks noChangeAspect="1"/>
          </p:cNvPicPr>
          <p:nvPr/>
        </p:nvPicPr>
        <p:blipFill>
          <a:blip r:embed="rId1"/>
          <a:stretch>
            <a:fillRect/>
          </a:stretch>
        </p:blipFill>
        <p:spPr>
          <a:xfrm>
            <a:off x="1398905" y="1310005"/>
            <a:ext cx="6646545" cy="2404745"/>
          </a:xfrm>
          <a:prstGeom prst="rect">
            <a:avLst/>
          </a:prstGeom>
        </p:spPr>
      </p:pic>
      <p:sp>
        <p:nvSpPr>
          <p:cNvPr id="4" name="文本框 3"/>
          <p:cNvSpPr txBox="1"/>
          <p:nvPr/>
        </p:nvSpPr>
        <p:spPr>
          <a:xfrm>
            <a:off x="1398905" y="3900170"/>
            <a:ext cx="7774305" cy="368300"/>
          </a:xfrm>
          <a:prstGeom prst="rect">
            <a:avLst/>
          </a:prstGeom>
          <a:noFill/>
        </p:spPr>
        <p:txBody>
          <a:bodyPr wrap="none" rtlCol="0">
            <a:spAutoFit/>
          </a:bodyPr>
          <a:p>
            <a:r>
              <a:rPr lang="zh-CN" altLang="en-US"/>
              <a:t>path及其之后的部分称为路由，在代码中可以通过</a:t>
            </a:r>
            <a:r>
              <a:rPr lang="en-US" altLang="zh-CN"/>
              <a:t>request.url</a:t>
            </a:r>
            <a:r>
              <a:rPr lang="zh-CN" altLang="en-US"/>
              <a:t>来获得路由的值</a:t>
            </a:r>
            <a:endParaRPr lang="zh-CN" altLang="en-US"/>
          </a:p>
        </p:txBody>
      </p:sp>
      <p:graphicFrame>
        <p:nvGraphicFramePr>
          <p:cNvPr id="5" name="表格 4"/>
          <p:cNvGraphicFramePr/>
          <p:nvPr>
            <p:custDataLst>
              <p:tags r:id="rId2"/>
            </p:custDataLst>
          </p:nvPr>
        </p:nvGraphicFramePr>
        <p:xfrm>
          <a:off x="1613535" y="4857750"/>
          <a:ext cx="5307330" cy="838200"/>
        </p:xfrm>
        <a:graphic>
          <a:graphicData uri="http://schemas.openxmlformats.org/drawingml/2006/table">
            <a:tbl>
              <a:tblPr firstRow="1" bandRow="1">
                <a:tableStyleId>{5940675A-B579-460E-94D1-54222C63F5DA}</a:tableStyleId>
              </a:tblPr>
              <a:tblGrid>
                <a:gridCol w="2552700"/>
                <a:gridCol w="2754313"/>
              </a:tblGrid>
              <a:tr h="2286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在浏览器中访问的URL</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request.url</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http://localhost:8080</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/，称为根路由</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localhost:8080/login</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/test</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localhost:8080/login?name=lear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微软雅黑" panose="020B0503020204020204" pitchFamily="34" charset="-122"/>
                          <a:ea typeface="微软雅黑" panose="020B0503020204020204" pitchFamily="34" charset="-122"/>
                          <a:cs typeface="微软雅黑" panose="020B0503020204020204" pitchFamily="34" charset="-122"/>
                        </a:rPr>
                        <a:t>/login?name=lear</a:t>
                      </a:r>
                      <a:endParaRPr lang="en-US" altLang="en-US" sz="9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针对路由的处理</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356360" y="1384300"/>
            <a:ext cx="7021830" cy="3969385"/>
          </a:xfrm>
          <a:prstGeom prst="rect">
            <a:avLst/>
          </a:prstGeom>
          <a:noFill/>
          <a:ln w="9525">
            <a:noFill/>
          </a:ln>
        </p:spPr>
        <p:txBody>
          <a:bodyPr wrap="square">
            <a:spAutoFit/>
          </a:bodyPr>
          <a:p>
            <a:pPr indent="0"/>
            <a:r>
              <a:rPr sz="1400" b="0">
                <a:latin typeface="黑体" panose="02010609060101010101" charset="-122"/>
                <a:ea typeface="黑体" panose="02010609060101010101" charset="-122"/>
                <a:cs typeface="黑体" panose="02010609060101010101" charset="-122"/>
              </a:rPr>
              <a:t>var server = http.createServer(function(request,response){</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 当访问根路由时返回了一个欢迎字符串</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if(request.url =="/"){</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response.end("Welcome home!");</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}else{</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 访问其他路由的时候，返回用户当前的正在访问的URL</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response.end ("You are requesting " + request.url)</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测试</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curl locahost:8080 </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返回</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Welcome home!</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curl localhost:8080/login</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 返回</a:t>
            </a:r>
            <a:endParaRPr sz="1400" b="0">
              <a:latin typeface="黑体" panose="02010609060101010101" charset="-122"/>
              <a:ea typeface="黑体" panose="02010609060101010101" charset="-122"/>
              <a:cs typeface="黑体" panose="02010609060101010101" charset="-122"/>
            </a:endParaRPr>
          </a:p>
          <a:p>
            <a:pPr indent="0"/>
            <a:r>
              <a:rPr sz="1400" b="0">
                <a:latin typeface="黑体" panose="02010609060101010101" charset="-122"/>
                <a:ea typeface="黑体" panose="02010609060101010101" charset="-122"/>
                <a:cs typeface="黑体" panose="02010609060101010101" charset="-122"/>
              </a:rPr>
              <a:t>You are requesting login</a:t>
            </a:r>
            <a:endParaRPr sz="1400" b="0">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8218805" y="1909445"/>
            <a:ext cx="3973195" cy="922020"/>
          </a:xfrm>
          <a:prstGeom prst="rect">
            <a:avLst/>
          </a:prstGeom>
          <a:noFill/>
        </p:spPr>
        <p:txBody>
          <a:bodyPr wrap="square" rtlCol="0">
            <a:spAutoFit/>
          </a:bodyPr>
          <a:p>
            <a:r>
              <a:rPr lang="zh-CN" altLang="en-US"/>
              <a:t>原生的服务器逻辑，基本就是一个</a:t>
            </a:r>
            <a:br>
              <a:rPr lang="zh-CN" altLang="en-US"/>
            </a:br>
            <a:r>
              <a:rPr lang="zh-CN" altLang="en-US"/>
              <a:t>巨大的</a:t>
            </a:r>
            <a:r>
              <a:rPr lang="en-US" altLang="zh-CN"/>
              <a:t>if/else</a:t>
            </a:r>
            <a:r>
              <a:rPr lang="zh-CN" altLang="en-US"/>
              <a:t>，根据路由来调用不同的方法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常用的</a:t>
            </a:r>
            <a:r>
              <a:rPr lang="en-US" altLang="zh-CN"/>
              <a:t>Web</a:t>
            </a:r>
            <a:r>
              <a:t>框架</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7950" y="2139950"/>
            <a:ext cx="1097280" cy="1476375"/>
          </a:xfrm>
          <a:prstGeom prst="rect">
            <a:avLst/>
          </a:prstGeom>
          <a:noFill/>
        </p:spPr>
        <p:txBody>
          <a:bodyPr wrap="none" rtlCol="0">
            <a:spAutoFit/>
          </a:bodyPr>
          <a:p>
            <a:r>
              <a:rPr lang="en-US" altLang="zh-CN"/>
              <a:t>Express.js</a:t>
            </a:r>
            <a:endParaRPr lang="en-US" altLang="zh-CN"/>
          </a:p>
          <a:p>
            <a:r>
              <a:rPr lang="en-US" altLang="zh-CN"/>
              <a:t>Koa.js</a:t>
            </a:r>
            <a:endParaRPr lang="en-US" altLang="zh-CN"/>
          </a:p>
          <a:p>
            <a:r>
              <a:rPr lang="en-US" altLang="zh-CN"/>
              <a:t>egg.js</a:t>
            </a:r>
            <a:endParaRPr lang="en-US" altLang="zh-CN"/>
          </a:p>
          <a:p>
            <a:r>
              <a:rPr lang="en-US" altLang="zh-CN"/>
              <a:t>hapi.js</a:t>
            </a:r>
            <a:endParaRPr lang="en-US" altLang="zh-CN"/>
          </a:p>
          <a:p>
            <a:r>
              <a:rPr lang="zh-CN" altLang="en-US"/>
              <a:t>。。。。</a:t>
            </a:r>
            <a:endParaRPr lang="zh-CN" altLang="en-US"/>
          </a:p>
        </p:txBody>
      </p:sp>
      <p:sp>
        <p:nvSpPr>
          <p:cNvPr id="5" name="文本框 4"/>
          <p:cNvSpPr txBox="1"/>
          <p:nvPr/>
        </p:nvSpPr>
        <p:spPr>
          <a:xfrm>
            <a:off x="1341755" y="1557020"/>
            <a:ext cx="8549005" cy="645160"/>
          </a:xfrm>
          <a:prstGeom prst="rect">
            <a:avLst/>
          </a:prstGeom>
          <a:noFill/>
        </p:spPr>
        <p:txBody>
          <a:bodyPr wrap="none" rtlCol="0">
            <a:spAutoFit/>
          </a:bodyPr>
          <a:p>
            <a:r>
              <a:rPr lang="en-US" altLang="zh-CN"/>
              <a:t>NPM</a:t>
            </a:r>
            <a:r>
              <a:rPr lang="zh-CN" altLang="en-US"/>
              <a:t>上有非常多的</a:t>
            </a:r>
            <a:r>
              <a:rPr lang="en-US" altLang="zh-CN"/>
              <a:t>web</a:t>
            </a:r>
            <a:r>
              <a:rPr lang="zh-CN" altLang="en-US"/>
              <a:t>框架，本章主要介绍</a:t>
            </a:r>
            <a:r>
              <a:rPr lang="en-US" altLang="zh-CN"/>
              <a:t>Express.js</a:t>
            </a:r>
            <a:r>
              <a:rPr lang="zh-CN" altLang="en-US"/>
              <a:t>，</a:t>
            </a:r>
            <a:r>
              <a:rPr lang="en-US" altLang="zh-CN"/>
              <a:t>web</a:t>
            </a:r>
            <a:r>
              <a:rPr lang="zh-CN" altLang="en-US"/>
              <a:t>框架的本质是封装底层</a:t>
            </a:r>
            <a:r>
              <a:rPr lang="en-US" altLang="zh-CN"/>
              <a:t>API</a:t>
            </a:r>
            <a:endParaRPr lang="en-US" altLang="zh-CN"/>
          </a:p>
          <a:p>
            <a:r>
              <a:rPr lang="zh-CN" altLang="en-US"/>
              <a:t>让开发变得更有效率。</a:t>
            </a:r>
            <a:r>
              <a:rPr lang="en-US" altLang="zh-CN"/>
              <a:t>ben</a:t>
            </a:r>
            <a:endParaRPr lang="en-US" altLang="zh-CN"/>
          </a:p>
        </p:txBody>
      </p:sp>
      <p:sp>
        <p:nvSpPr>
          <p:cNvPr id="6" name="文本框 5"/>
          <p:cNvSpPr txBox="1"/>
          <p:nvPr/>
        </p:nvSpPr>
        <p:spPr>
          <a:xfrm>
            <a:off x="4699635" y="2538095"/>
            <a:ext cx="7376795" cy="368300"/>
          </a:xfrm>
          <a:prstGeom prst="rect">
            <a:avLst/>
          </a:prstGeom>
          <a:noFill/>
        </p:spPr>
        <p:txBody>
          <a:bodyPr wrap="none" rtlCol="0">
            <a:spAutoFit/>
          </a:bodyPr>
          <a:p>
            <a:r>
              <a:rPr lang="zh-CN" altLang="en-US"/>
              <a:t>原生</a:t>
            </a:r>
            <a:r>
              <a:rPr lang="en-US" altLang="zh-CN"/>
              <a:t>API</a:t>
            </a:r>
            <a:r>
              <a:rPr lang="zh-CN" altLang="en-US"/>
              <a:t>的</a:t>
            </a:r>
            <a:r>
              <a:rPr lang="en-US" altLang="zh-CN"/>
              <a:t>web</a:t>
            </a:r>
            <a:r>
              <a:rPr lang="zh-CN" altLang="en-US"/>
              <a:t>服务器实现过于繁琐，</a:t>
            </a:r>
            <a:r>
              <a:rPr lang="en-US" altLang="zh-CN"/>
              <a:t>web</a:t>
            </a:r>
            <a:r>
              <a:rPr lang="zh-CN" altLang="en-US"/>
              <a:t>框架提供了更高层次的抽象</a:t>
            </a:r>
            <a:r>
              <a:rPr lang="en-US" altLang="zh-CN"/>
              <a:t>ti'go</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express</a:t>
            </a:r>
            <a:r>
              <a:t>服务器</a:t>
            </a:r>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163955" y="1659890"/>
            <a:ext cx="5861050" cy="3538220"/>
          </a:xfrm>
          <a:prstGeom prst="rect">
            <a:avLst/>
          </a:prstGeom>
          <a:noFill/>
          <a:ln w="9525">
            <a:noFill/>
          </a:ln>
        </p:spPr>
        <p:txBody>
          <a:bodyPr wrap="square">
            <a:spAutoFit/>
          </a:bodyPr>
          <a:p>
            <a:pPr indent="0"/>
            <a:r>
              <a:rPr lang="en-US" sz="1600" b="0">
                <a:latin typeface="黑体" panose="02010609060101010101" charset="-122"/>
                <a:ea typeface="黑体" panose="02010609060101010101" charset="-122"/>
                <a:cs typeface="黑体" panose="02010609060101010101" charset="-122"/>
              </a:rPr>
              <a:t>var express = require("express");var app = express();</a:t>
            </a:r>
            <a:r>
              <a:rPr lang="zh-CN" sz="1600" b="0">
                <a:latin typeface="黑体" panose="02010609060101010101" charset="-122"/>
                <a:ea typeface="黑体" panose="02010609060101010101" charset="-122"/>
                <a:cs typeface="黑体" panose="02010609060101010101" charset="-122"/>
              </a:rPr>
              <a:t>//定义一个根路径为的get路由</a:t>
            </a:r>
            <a:r>
              <a:rPr lang="en-US" sz="1600" b="0">
                <a:latin typeface="黑体" panose="02010609060101010101" charset="-122"/>
                <a:ea typeface="黑体" panose="02010609060101010101" charset="-122"/>
                <a:cs typeface="黑体" panose="02010609060101010101" charset="-122"/>
              </a:rPr>
              <a:t>app.get("/",function(req,res){      res.end("Hello Node from express!");});var port = 3000;app.listen(port); </a:t>
            </a:r>
            <a:r>
              <a:rPr lang="zh-CN" sz="1600" b="0">
                <a:latin typeface="黑体" panose="02010609060101010101" charset="-122"/>
                <a:ea typeface="黑体" panose="02010609060101010101" charset="-122"/>
                <a:cs typeface="黑体" panose="02010609060101010101" charset="-122"/>
              </a:rPr>
              <a:t>//运行</a:t>
            </a:r>
            <a:r>
              <a:rPr lang="en-US" sz="1600" b="0">
                <a:latin typeface="黑体" panose="02010609060101010101" charset="-122"/>
                <a:ea typeface="黑体" panose="02010609060101010101" charset="-122"/>
                <a:cs typeface="黑体" panose="02010609060101010101" charset="-122"/>
              </a:rPr>
              <a:t>$ node server.js$ curl localhost:3000 </a:t>
            </a:r>
            <a:r>
              <a:rPr lang="zh-CN" sz="1600" b="0">
                <a:latin typeface="黑体" panose="02010609060101010101" charset="-122"/>
                <a:ea typeface="黑体" panose="02010609060101010101" charset="-122"/>
                <a:cs typeface="黑体" panose="02010609060101010101" charset="-122"/>
              </a:rPr>
              <a:t>//输出</a:t>
            </a:r>
            <a:r>
              <a:rPr lang="en-US" sz="1600" b="0">
                <a:latin typeface="黑体" panose="02010609060101010101" charset="-122"/>
                <a:ea typeface="黑体" panose="02010609060101010101" charset="-122"/>
                <a:cs typeface="黑体" panose="02010609060101010101" charset="-122"/>
              </a:rPr>
              <a:t>// Hello Node from express!</a:t>
            </a:r>
            <a:endParaRPr lang="en-US" altLang="en-US" sz="1600" b="0">
              <a:latin typeface="黑体" panose="02010609060101010101" charset="-122"/>
              <a:ea typeface="黑体" panose="02010609060101010101" charset="-122"/>
              <a:cs typeface="黑体" panose="02010609060101010101" charset="-122"/>
            </a:endParaRPr>
          </a:p>
        </p:txBody>
      </p:sp>
      <p:sp>
        <p:nvSpPr>
          <p:cNvPr id="4" name="文本框 3"/>
          <p:cNvSpPr txBox="1"/>
          <p:nvPr/>
        </p:nvSpPr>
        <p:spPr>
          <a:xfrm>
            <a:off x="6761480" y="1852295"/>
            <a:ext cx="4528820" cy="645160"/>
          </a:xfrm>
          <a:prstGeom prst="rect">
            <a:avLst/>
          </a:prstGeom>
          <a:noFill/>
        </p:spPr>
        <p:txBody>
          <a:bodyPr wrap="none" rtlCol="0">
            <a:spAutoFit/>
          </a:bodyPr>
          <a:p>
            <a:r>
              <a:rPr lang="zh-CN" altLang="en-US"/>
              <a:t>原生服务器需要使用判断语句来处理路由，</a:t>
            </a:r>
            <a:br>
              <a:rPr lang="zh-CN" altLang="en-US"/>
            </a:br>
            <a:r>
              <a:rPr lang="en-US" altLang="zh-CN"/>
              <a:t>express</a:t>
            </a:r>
            <a:r>
              <a:rPr lang="zh-CN" altLang="en-US"/>
              <a:t>通过中间件机制来实现逻辑的解耦。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中间件（一）</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0" name="文本框 99"/>
          <p:cNvSpPr txBox="1"/>
          <p:nvPr/>
        </p:nvSpPr>
        <p:spPr>
          <a:xfrm>
            <a:off x="1252855" y="1599565"/>
            <a:ext cx="5080000" cy="1076325"/>
          </a:xfrm>
          <a:prstGeom prst="rect">
            <a:avLst/>
          </a:prstGeom>
          <a:noFill/>
          <a:ln w="9525">
            <a:noFill/>
          </a:ln>
        </p:spPr>
        <p:txBody>
          <a:bodyPr>
            <a:spAutoFit/>
          </a:bodyPr>
          <a:p>
            <a:pPr indent="0"/>
            <a:r>
              <a:rPr lang="zh-CN" sz="1600" b="0">
                <a:latin typeface="宋体" panose="02010600030101010101" pitchFamily="2" charset="-122"/>
                <a:ea typeface="宋体" panose="02010600030101010101" pitchFamily="2" charset="-122"/>
                <a:cs typeface="宋体" panose="02010600030101010101" pitchFamily="2" charset="-122"/>
              </a:rPr>
              <a:t>Express中间件是一个路由处理函数，express会根据前端请求的路由来调用对应的中间件方法。</a:t>
            </a:r>
            <a:endParaRPr lang="zh-CN" sz="16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600">
                <a:latin typeface="宋体" panose="02010600030101010101" pitchFamily="2" charset="-122"/>
                <a:ea typeface="宋体" panose="02010600030101010101" pitchFamily="2" charset="-122"/>
                <a:cs typeface="宋体" panose="02010600030101010101" pitchFamily="2" charset="-122"/>
              </a:rPr>
              <a:t>app. use方法用来加载一个中间件。每一个中间件都是由路由和处理函数组成的二元组。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278255" y="3735070"/>
            <a:ext cx="5080000" cy="1076325"/>
          </a:xfrm>
          <a:prstGeom prst="rect">
            <a:avLst/>
          </a:prstGeom>
          <a:noFill/>
          <a:ln w="9525">
            <a:noFill/>
          </a:ln>
        </p:spPr>
        <p:txBody>
          <a:bodyPr>
            <a:spAutoFit/>
          </a:bodyPr>
          <a:p>
            <a:pPr indent="0"/>
            <a:r>
              <a:rPr lang="zh-CN" sz="1600" b="0">
                <a:ea typeface="微软雅黑" panose="020B0503020204020204" pitchFamily="34" charset="-122"/>
                <a:cs typeface="Calibri" panose="020F0502020204030204" charset="0"/>
              </a:rPr>
              <a:t>// 加载一个中间件// path表示路由// callback表示对应路由请求的处理方法</a:t>
            </a:r>
            <a:r>
              <a:rPr lang="en-US" sz="1600" b="0">
                <a:latin typeface="微软雅黑" panose="020B0503020204020204" pitchFamily="34" charset="-122"/>
                <a:ea typeface="微软雅黑" panose="020B0503020204020204" pitchFamily="34" charset="-122"/>
                <a:cs typeface="Calibri" panose="020F0502020204030204" charset="0"/>
              </a:rPr>
              <a:t>app.use([path,] callback [, callback...])</a:t>
            </a:r>
            <a:endParaRPr lang="en-US" altLang="en-US" sz="1600" b="0">
              <a:latin typeface="微软雅黑" panose="020B0503020204020204" pitchFamily="34" charset="-122"/>
              <a:ea typeface="微软雅黑" panose="020B0503020204020204" pitchFamily="34" charset="-122"/>
              <a:cs typeface="Calibri" panose="020F0502020204030204" charset="0"/>
            </a:endParaRPr>
          </a:p>
        </p:txBody>
      </p:sp>
      <p:sp>
        <p:nvSpPr>
          <p:cNvPr id="5" name="文本框 4"/>
          <p:cNvSpPr txBox="1"/>
          <p:nvPr/>
        </p:nvSpPr>
        <p:spPr>
          <a:xfrm>
            <a:off x="6883400" y="1599565"/>
            <a:ext cx="5080000" cy="1076325"/>
          </a:xfrm>
          <a:prstGeom prst="rect">
            <a:avLst/>
          </a:prstGeom>
          <a:noFill/>
          <a:ln w="9525">
            <a:noFill/>
          </a:ln>
        </p:spPr>
        <p:txBody>
          <a:bodyPr>
            <a:spAutoFit/>
          </a:bodyPr>
          <a:p>
            <a:pPr indent="266700"/>
            <a:r>
              <a:rPr lang="zh-CN" sz="1600" b="0">
                <a:ea typeface="微软雅黑" panose="020B0503020204020204" pitchFamily="34" charset="-122"/>
              </a:rPr>
              <a:t>使用</a:t>
            </a:r>
            <a:r>
              <a:rPr lang="zh-CN" sz="1600" b="0">
                <a:ea typeface="微软雅黑" panose="020B0503020204020204" pitchFamily="34" charset="-122"/>
                <a:cs typeface="Calibri" panose="020F0502020204030204" charset="0"/>
              </a:rPr>
              <a:t>app.Method方法定义的路由处理程序也是一种中间件，稍微不同的是它不是通过use</a:t>
            </a:r>
            <a:r>
              <a:rPr lang="zh-CN" sz="1600" b="0">
                <a:ea typeface="微软雅黑" panose="020B0503020204020204" pitchFamily="34" charset="-122"/>
              </a:rPr>
              <a:t>方法而是通过相应的</a:t>
            </a:r>
            <a:r>
              <a:rPr lang="zh-CN" sz="1600" b="0">
                <a:ea typeface="微软雅黑" panose="020B0503020204020204" pitchFamily="34" charset="-122"/>
                <a:cs typeface="Calibri" panose="020F0502020204030204" charset="0"/>
              </a:rPr>
              <a:t>HTTP方法来调用的，并且只对特定的HTTP方法生效。</a:t>
            </a:r>
            <a:endParaRPr lang="zh-CN" altLang="en-US" sz="1600"/>
          </a:p>
        </p:txBody>
      </p:sp>
      <p:pic>
        <p:nvPicPr>
          <p:cNvPr id="6" name="图片 5"/>
          <p:cNvPicPr/>
          <p:nvPr/>
        </p:nvPicPr>
        <p:blipFill>
          <a:blip r:embed="rId1"/>
          <a:stretch>
            <a:fillRect/>
          </a:stretch>
        </p:blipFill>
        <p:spPr>
          <a:xfrm>
            <a:off x="6883400" y="3211195"/>
            <a:ext cx="5191125" cy="1600200"/>
          </a:xfrm>
          <a:prstGeom prst="rect">
            <a:avLst/>
          </a:prstGeom>
          <a:noFill/>
          <a:ln w="9525">
            <a:noFill/>
          </a:ln>
        </p:spPr>
      </p:pic>
      <p:sp>
        <p:nvSpPr>
          <p:cNvPr id="7" name="文本框 6"/>
          <p:cNvSpPr txBox="1"/>
          <p:nvPr/>
        </p:nvSpPr>
        <p:spPr>
          <a:xfrm>
            <a:off x="5808980" y="48069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中间件（二）</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154430" y="1609725"/>
            <a:ext cx="10328275" cy="368300"/>
          </a:xfrm>
          <a:prstGeom prst="rect">
            <a:avLst/>
          </a:prstGeom>
          <a:noFill/>
        </p:spPr>
        <p:txBody>
          <a:bodyPr wrap="none" rtlCol="0">
            <a:spAutoFit/>
          </a:bodyPr>
          <a:p>
            <a:r>
              <a:rPr lang="zh-CN" altLang="en-US"/>
              <a:t>将</a:t>
            </a:r>
            <a:r>
              <a:rPr lang="en-US" altLang="zh-CN"/>
              <a:t>web</a:t>
            </a:r>
            <a:r>
              <a:rPr lang="zh-CN" altLang="en-US"/>
              <a:t>服务器想象成流水线，输入</a:t>
            </a:r>
            <a:r>
              <a:rPr lang="en-US" altLang="zh-CN"/>
              <a:t>request</a:t>
            </a:r>
            <a:r>
              <a:rPr lang="zh-CN" altLang="en-US"/>
              <a:t>对象，输出</a:t>
            </a:r>
            <a:r>
              <a:rPr lang="en-US" altLang="zh-CN"/>
              <a:t>response</a:t>
            </a:r>
            <a:r>
              <a:rPr lang="zh-CN" altLang="en-US"/>
              <a:t>对象，那么中间件就是流水线上的工人</a:t>
            </a:r>
            <a:endParaRPr lang="zh-CN" altLang="en-US"/>
          </a:p>
        </p:txBody>
      </p:sp>
      <p:pic>
        <p:nvPicPr>
          <p:cNvPr id="7" name="图片 6" descr="2926e2d0fd21422facc82ae3741fb20a_tplv-shrink_800_450"/>
          <p:cNvPicPr>
            <a:picLocks noChangeAspect="1"/>
          </p:cNvPicPr>
          <p:nvPr/>
        </p:nvPicPr>
        <p:blipFill>
          <a:blip r:embed="rId1"/>
          <a:stretch>
            <a:fillRect/>
          </a:stretch>
        </p:blipFill>
        <p:spPr>
          <a:xfrm>
            <a:off x="1278255" y="3093720"/>
            <a:ext cx="5537200" cy="3114675"/>
          </a:xfrm>
          <a:prstGeom prst="rect">
            <a:avLst/>
          </a:prstGeom>
        </p:spPr>
      </p:pic>
      <p:sp>
        <p:nvSpPr>
          <p:cNvPr id="8" name="文本框 7"/>
          <p:cNvSpPr txBox="1"/>
          <p:nvPr/>
        </p:nvSpPr>
        <p:spPr>
          <a:xfrm>
            <a:off x="8098790" y="3175000"/>
            <a:ext cx="3700780" cy="1476375"/>
          </a:xfrm>
          <a:prstGeom prst="rect">
            <a:avLst/>
          </a:prstGeom>
          <a:noFill/>
        </p:spPr>
        <p:txBody>
          <a:bodyPr wrap="none" rtlCol="0">
            <a:spAutoFit/>
          </a:bodyPr>
          <a:p>
            <a:r>
              <a:rPr lang="zh-CN" altLang="en-US"/>
              <a:t>流水线相当于</a:t>
            </a:r>
            <a:r>
              <a:rPr lang="en-US" altLang="zh-CN"/>
              <a:t>web</a:t>
            </a:r>
            <a:r>
              <a:rPr lang="zh-CN" altLang="en-US"/>
              <a:t>服务器，</a:t>
            </a:r>
            <a:endParaRPr lang="zh-CN" altLang="en-US"/>
          </a:p>
          <a:p>
            <a:r>
              <a:rPr lang="zh-CN" altLang="en-US"/>
              <a:t>输入原材料，输出成品。</a:t>
            </a:r>
            <a:br>
              <a:rPr lang="zh-CN" altLang="en-US"/>
            </a:br>
            <a:r>
              <a:rPr lang="zh-CN" altLang="en-US"/>
              <a:t>工作的兔子就相当于中间件，</a:t>
            </a:r>
            <a:br>
              <a:rPr lang="zh-CN" altLang="en-US"/>
            </a:br>
            <a:r>
              <a:rPr lang="zh-CN" altLang="en-US"/>
              <a:t>每人负责一道工序，完成请求</a:t>
            </a:r>
            <a:r>
              <a:rPr lang="en-US" altLang="zh-CN"/>
              <a:t>-</a:t>
            </a:r>
            <a:r>
              <a:rPr lang="zh-CN" altLang="en-US"/>
              <a:t>响应</a:t>
            </a:r>
            <a:br>
              <a:rPr lang="zh-CN" altLang="en-US"/>
            </a:br>
            <a:r>
              <a:rPr lang="zh-CN" altLang="en-US"/>
              <a:t>的循环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中间件（三）</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78255" y="1365885"/>
            <a:ext cx="5080000" cy="275590"/>
          </a:xfrm>
          <a:prstGeom prst="rect">
            <a:avLst/>
          </a:prstGeom>
          <a:noFill/>
          <a:ln w="9525">
            <a:noFill/>
          </a:ln>
        </p:spPr>
        <p:txBody>
          <a:bodyPr>
            <a:spAutoFit/>
          </a:bodyPr>
          <a:p>
            <a:pPr indent="0"/>
            <a:r>
              <a:rPr lang="zh-CN" sz="1200" b="0">
                <a:ea typeface="微软雅黑" panose="020B0503020204020204" pitchFamily="34" charset="-122"/>
              </a:rPr>
              <a:t>表</a:t>
            </a:r>
            <a:r>
              <a:rPr lang="en-US" sz="1200" b="0">
                <a:latin typeface="微软雅黑" panose="020B0503020204020204" pitchFamily="34" charset="-122"/>
                <a:ea typeface="微软雅黑" panose="020B0503020204020204" pitchFamily="34" charset="-122"/>
                <a:cs typeface="等线" panose="02010600030101010101" charset="-122"/>
              </a:rPr>
              <a:t>6-8 </a:t>
            </a:r>
            <a:r>
              <a:rPr lang="zh-CN" sz="1200" b="0">
                <a:ea typeface="微软雅黑" panose="020B0503020204020204" pitchFamily="34" charset="-122"/>
                <a:cs typeface="等线" panose="02010600030101010101" charset="-122"/>
              </a:rPr>
              <a:t>express内置中间件</a:t>
            </a:r>
            <a:endParaRPr lang="zh-CN" altLang="en-US" sz="1200" b="0">
              <a:ea typeface="微软雅黑" panose="020B0503020204020204" pitchFamily="34" charset="-122"/>
              <a:cs typeface="等线" panose="02010600030101010101" charset="-122"/>
            </a:endParaRPr>
          </a:p>
        </p:txBody>
      </p:sp>
      <p:graphicFrame>
        <p:nvGraphicFramePr>
          <p:cNvPr id="4" name="表格 3"/>
          <p:cNvGraphicFramePr/>
          <p:nvPr>
            <p:custDataLst>
              <p:tags r:id="rId1"/>
            </p:custDataLst>
          </p:nvPr>
        </p:nvGraphicFramePr>
        <p:xfrm>
          <a:off x="1252855" y="2172335"/>
          <a:ext cx="5037138" cy="1066800"/>
        </p:xfrm>
        <a:graphic>
          <a:graphicData uri="http://schemas.openxmlformats.org/drawingml/2006/table">
            <a:tbl>
              <a:tblPr firstRow="1" bandRow="1">
                <a:tableStyleId>{5940675A-B579-460E-94D1-54222C63F5DA}</a:tableStyleId>
              </a:tblPr>
              <a:tblGrid>
                <a:gridCol w="1797050"/>
                <a:gridCol w="3240088"/>
              </a:tblGrid>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express自带中间件</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功能</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express.json()</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处理JSON格式的POST请求</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express.raw()</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基于bodyParser，获取表单的原始buffer数据</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express.static()</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处理静态文件</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express.text()</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基于bodyParser，将表单数据解析成文本</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express.urlencoded()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处理普通表单</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自定义中间件</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47470" y="1666240"/>
            <a:ext cx="6925310" cy="368300"/>
          </a:xfrm>
          <a:prstGeom prst="rect">
            <a:avLst/>
          </a:prstGeom>
          <a:noFill/>
        </p:spPr>
        <p:txBody>
          <a:bodyPr wrap="none" rtlCol="0">
            <a:spAutoFit/>
          </a:bodyPr>
          <a:p>
            <a:r>
              <a:rPr lang="zh-CN" altLang="en-US"/>
              <a:t>中间件的本质是一个函数，接受</a:t>
            </a:r>
            <a:r>
              <a:rPr lang="en-US" altLang="zh-CN"/>
              <a:t>request</a:t>
            </a:r>
            <a:r>
              <a:rPr lang="zh-CN" altLang="en-US"/>
              <a:t>和</a:t>
            </a:r>
            <a:r>
              <a:rPr lang="en-US" altLang="zh-CN"/>
              <a:t>response</a:t>
            </a:r>
            <a:r>
              <a:rPr lang="zh-CN" altLang="en-US"/>
              <a:t>对象作为参数。</a:t>
            </a:r>
            <a:endParaRPr lang="zh-CN" altLang="en-US"/>
          </a:p>
        </p:txBody>
      </p:sp>
      <p:sp>
        <p:nvSpPr>
          <p:cNvPr id="5" name="文本框 4"/>
          <p:cNvSpPr txBox="1"/>
          <p:nvPr/>
        </p:nvSpPr>
        <p:spPr>
          <a:xfrm>
            <a:off x="1347470" y="2569210"/>
            <a:ext cx="4707255" cy="368300"/>
          </a:xfrm>
          <a:prstGeom prst="rect">
            <a:avLst/>
          </a:prstGeom>
          <a:noFill/>
        </p:spPr>
        <p:txBody>
          <a:bodyPr wrap="none" rtlCol="0">
            <a:spAutoFit/>
          </a:bodyPr>
          <a:p>
            <a:r>
              <a:rPr lang="zh-CN" altLang="en-US"/>
              <a:t>在</a:t>
            </a:r>
            <a:r>
              <a:rPr lang="en-US" altLang="zh-CN"/>
              <a:t>express</a:t>
            </a:r>
            <a:r>
              <a:rPr lang="zh-CN" altLang="en-US"/>
              <a:t>中一个标准的中间件函数声明如下</a:t>
            </a:r>
            <a:r>
              <a:rPr lang="en-US" altLang="zh-CN"/>
              <a:t>:</a:t>
            </a:r>
            <a:endParaRPr lang="en-US" altLang="zh-CN"/>
          </a:p>
        </p:txBody>
      </p:sp>
      <p:sp>
        <p:nvSpPr>
          <p:cNvPr id="6" name="文本框 5"/>
          <p:cNvSpPr txBox="1"/>
          <p:nvPr/>
        </p:nvSpPr>
        <p:spPr>
          <a:xfrm>
            <a:off x="1347470" y="3598545"/>
            <a:ext cx="2540000" cy="922020"/>
          </a:xfrm>
          <a:prstGeom prst="rect">
            <a:avLst/>
          </a:prstGeom>
          <a:noFill/>
        </p:spPr>
        <p:txBody>
          <a:bodyPr wrap="square" rtlCol="0" anchor="t">
            <a:spAutoFit/>
          </a:bodyPr>
          <a:p>
            <a:r>
              <a:rPr lang="zh-CN" altLang="en-US"/>
              <a:t>function(req,res,next){</a:t>
            </a:r>
            <a:endParaRPr lang="zh-CN" altLang="en-US"/>
          </a:p>
          <a:p>
            <a:r>
              <a:rPr lang="zh-CN" altLang="en-US"/>
              <a:t>    </a:t>
            </a:r>
            <a:endParaRPr lang="zh-CN" altLang="en-US"/>
          </a:p>
          <a:p>
            <a:r>
              <a:rPr lang="zh-CN" altLang="en-US"/>
              <a:t>}</a:t>
            </a:r>
            <a:endParaRPr lang="zh-CN" altLang="en-US"/>
          </a:p>
        </p:txBody>
      </p:sp>
      <p:sp>
        <p:nvSpPr>
          <p:cNvPr id="7" name="文本框 6"/>
          <p:cNvSpPr txBox="1"/>
          <p:nvPr/>
        </p:nvSpPr>
        <p:spPr>
          <a:xfrm>
            <a:off x="1347470" y="5387975"/>
            <a:ext cx="10551795" cy="645160"/>
          </a:xfrm>
          <a:prstGeom prst="rect">
            <a:avLst/>
          </a:prstGeom>
          <a:noFill/>
        </p:spPr>
        <p:txBody>
          <a:bodyPr wrap="none" rtlCol="0">
            <a:spAutoFit/>
          </a:bodyPr>
          <a:p>
            <a:r>
              <a:rPr lang="zh-CN" altLang="en-US"/>
              <a:t>第三个参数</a:t>
            </a:r>
            <a:r>
              <a:rPr lang="en-US" altLang="zh-CN"/>
              <a:t>next</a:t>
            </a:r>
            <a:r>
              <a:rPr lang="zh-CN" altLang="en-US"/>
              <a:t>是</a:t>
            </a:r>
            <a:r>
              <a:rPr lang="en-US" altLang="zh-CN"/>
              <a:t>express</a:t>
            </a:r>
            <a:r>
              <a:rPr lang="zh-CN" altLang="en-US"/>
              <a:t>内部定义的一个函数，会在服务器运行时传入，调用</a:t>
            </a:r>
            <a:r>
              <a:rPr lang="en-US" altLang="zh-CN"/>
              <a:t>next</a:t>
            </a:r>
            <a:r>
              <a:rPr lang="zh-CN" altLang="en-US"/>
              <a:t>表示一个中间件会被</a:t>
            </a:r>
            <a:br>
              <a:rPr lang="zh-CN" altLang="en-US"/>
            </a:br>
            <a:r>
              <a:rPr lang="zh-CN" altLang="en-US"/>
              <a:t>调用。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en-US" altLang="zh-CN"/>
              <a:t>next</a:t>
            </a:r>
            <a:endParaRPr lang="en-US" altLang="zh-CN"/>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4" name="文本框 3"/>
          <p:cNvSpPr txBox="1"/>
          <p:nvPr/>
        </p:nvSpPr>
        <p:spPr>
          <a:xfrm>
            <a:off x="1370330" y="1585595"/>
            <a:ext cx="9957435" cy="1198880"/>
          </a:xfrm>
          <a:prstGeom prst="rect">
            <a:avLst/>
          </a:prstGeom>
          <a:noFill/>
        </p:spPr>
        <p:txBody>
          <a:bodyPr wrap="none" rtlCol="0">
            <a:spAutoFit/>
          </a:bodyPr>
          <a:p>
            <a:r>
              <a:rPr lang="en-US" altLang="zh-CN"/>
              <a:t>next</a:t>
            </a:r>
            <a:r>
              <a:rPr lang="zh-CN" altLang="en-US"/>
              <a:t>是一个特殊的函数，它不是用户定义的，而是定义在</a:t>
            </a:r>
            <a:r>
              <a:rPr lang="en-US" altLang="zh-CN"/>
              <a:t>express</a:t>
            </a:r>
            <a:r>
              <a:rPr lang="zh-CN" altLang="en-US"/>
              <a:t>源码内部并且作为一个参数来调用</a:t>
            </a:r>
            <a:br>
              <a:rPr lang="zh-CN" altLang="en-US"/>
            </a:br>
            <a:r>
              <a:rPr lang="zh-CN" altLang="en-US"/>
              <a:t>中间件。</a:t>
            </a:r>
            <a:endParaRPr lang="zh-CN" altLang="en-US"/>
          </a:p>
          <a:p>
            <a:endParaRPr lang="zh-CN" altLang="en-US"/>
          </a:p>
          <a:p>
            <a:r>
              <a:rPr lang="zh-CN" altLang="en-US"/>
              <a:t>如果中间件函数内部调用了</a:t>
            </a:r>
            <a:r>
              <a:rPr lang="en-US" altLang="zh-CN"/>
              <a:t>next</a:t>
            </a:r>
            <a:r>
              <a:rPr lang="zh-CN" altLang="en-US"/>
              <a:t>，表示当前的请求还会流到下一个中间件，</a:t>
            </a:r>
            <a:endParaRPr lang="zh-CN" altLang="en-US"/>
          </a:p>
        </p:txBody>
      </p:sp>
      <p:pic>
        <p:nvPicPr>
          <p:cNvPr id="27" name="图片 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261485" y="3400425"/>
            <a:ext cx="338328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53108" y="300544"/>
            <a:ext cx="10515600" cy="534035"/>
          </a:xfrm>
        </p:spPr>
        <p:txBody>
          <a:bodyPr/>
          <a:p>
            <a:r>
              <a:rPr lang="zh-CN" altLang="en-US"/>
              <a:t>常用服务（一）静态资源</a:t>
            </a:r>
            <a:endParaRPr lang="zh-CN" altLang="en-US"/>
          </a:p>
        </p:txBody>
      </p:sp>
      <p:sp>
        <p:nvSpPr>
          <p:cNvPr id="3" name="文本占位符 2"/>
          <p:cNvSpPr>
            <a:spLocks noGrp="1"/>
          </p:cNvSpPr>
          <p:nvPr>
            <p:ph type="body" sz="quarter" idx="13"/>
          </p:nvPr>
        </p:nvSpPr>
        <p:spPr>
          <a:xfrm>
            <a:off x="1278508" y="773948"/>
            <a:ext cx="8383148" cy="293370"/>
          </a:xfrm>
        </p:spPr>
        <p:txBody>
          <a:bodyPr/>
          <a:p>
            <a:endParaRPr lang="zh-CN" altLang="en-US"/>
          </a:p>
        </p:txBody>
      </p:sp>
      <p:sp>
        <p:nvSpPr>
          <p:cNvPr id="101" name="文本框 100"/>
          <p:cNvSpPr txBox="1"/>
          <p:nvPr/>
        </p:nvSpPr>
        <p:spPr>
          <a:xfrm>
            <a:off x="1252855" y="2096770"/>
            <a:ext cx="7699375" cy="1568450"/>
          </a:xfrm>
          <a:prstGeom prst="rect">
            <a:avLst/>
          </a:prstGeom>
          <a:noFill/>
          <a:ln w="9525">
            <a:noFill/>
          </a:ln>
        </p:spPr>
        <p:txBody>
          <a:bodyPr wrap="square">
            <a:spAutoFit/>
          </a:bodyPr>
          <a:p>
            <a:pPr indent="266700"/>
            <a:r>
              <a:rPr lang="zh-CN" sz="1600" b="0">
                <a:ea typeface="微软雅黑" panose="020B0503020204020204" pitchFamily="34" charset="-122"/>
              </a:rPr>
              <a:t>在前端开发中有一些静态资源，例如一些</a:t>
            </a:r>
            <a:r>
              <a:rPr lang="en-US" sz="1600" b="0">
                <a:latin typeface="微软雅黑" panose="020B0503020204020204" pitchFamily="34" charset="-122"/>
                <a:ea typeface="微软雅黑" panose="020B0503020204020204" pitchFamily="34" charset="-122"/>
                <a:cs typeface="Calibri" panose="020F0502020204030204" charset="0"/>
              </a:rPr>
              <a:t>HTML</a:t>
            </a:r>
            <a:r>
              <a:rPr lang="zh-CN" sz="1600" b="0">
                <a:ea typeface="微软雅黑" panose="020B0503020204020204" pitchFamily="34" charset="-122"/>
              </a:rPr>
              <a:t>，</a:t>
            </a:r>
            <a:r>
              <a:rPr lang="en-US" sz="1600" b="0">
                <a:latin typeface="微软雅黑" panose="020B0503020204020204" pitchFamily="34" charset="-122"/>
                <a:ea typeface="微软雅黑" panose="020B0503020204020204" pitchFamily="34" charset="-122"/>
                <a:cs typeface="Calibri" panose="020F0502020204030204" charset="0"/>
              </a:rPr>
              <a:t>CSS</a:t>
            </a:r>
            <a:r>
              <a:rPr lang="zh-CN" sz="1600" b="0">
                <a:ea typeface="微软雅黑" panose="020B0503020204020204" pitchFamily="34" charset="-122"/>
              </a:rPr>
              <a:t>，</a:t>
            </a:r>
            <a:r>
              <a:rPr lang="en-US" sz="1600" b="0">
                <a:latin typeface="微软雅黑" panose="020B0503020204020204" pitchFamily="34" charset="-122"/>
                <a:ea typeface="微软雅黑" panose="020B0503020204020204" pitchFamily="34" charset="-122"/>
                <a:cs typeface="Calibri" panose="020F0502020204030204" charset="0"/>
              </a:rPr>
              <a:t>JavaScript</a:t>
            </a:r>
            <a:r>
              <a:rPr lang="zh-CN" sz="1600" b="0">
                <a:ea typeface="微软雅黑" panose="020B0503020204020204" pitchFamily="34" charset="-122"/>
              </a:rPr>
              <a:t>或者图片文件以及音频文件等，被称为静态文件。当收到客户端请求时，服务端要返回对应的文件。低版本的</a:t>
            </a:r>
            <a:r>
              <a:rPr lang="en-US" sz="1600" b="0">
                <a:latin typeface="微软雅黑" panose="020B0503020204020204" pitchFamily="34" charset="-122"/>
                <a:ea typeface="微软雅黑" panose="020B0503020204020204" pitchFamily="34" charset="-122"/>
                <a:cs typeface="Calibri" panose="020F0502020204030204" charset="0"/>
              </a:rPr>
              <a:t>express</a:t>
            </a:r>
            <a:r>
              <a:rPr lang="zh-CN" sz="1600" b="0">
                <a:ea typeface="微软雅黑" panose="020B0503020204020204" pitchFamily="34" charset="-122"/>
              </a:rPr>
              <a:t>使用一个名为</a:t>
            </a:r>
            <a:r>
              <a:rPr lang="zh-CN" sz="1600" b="0">
                <a:ea typeface="微软雅黑" panose="020B0503020204020204" pitchFamily="34" charset="-122"/>
                <a:cs typeface="Calibri" panose="020F0502020204030204" charset="0"/>
              </a:rPr>
              <a:t> serveStatic的第三方模块实现对静态文件的支持，在最新版本的express中，该模块已经集成在了框架内部，通过 express.static方法</a:t>
            </a:r>
            <a:r>
              <a:rPr lang="zh-CN" sz="1600" b="0">
                <a:ea typeface="微软雅黑" panose="020B0503020204020204" pitchFamily="34" charset="-122"/>
              </a:rPr>
              <a:t>即可调用。</a:t>
            </a:r>
            <a:endParaRPr lang="zh-CN" altLang="en-US" sz="1600" b="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2000">
        <p14:prism/>
      </p:transition>
    </mc:Choice>
    <mc:Fallback>
      <p:transition spd="slow" advTm="2000">
        <p:fade/>
      </p:transition>
    </mc:Fallback>
  </mc:AlternateContent>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0.0"/>
</p:tagLst>
</file>

<file path=ppt/tags/tag101.xml><?xml version="1.0" encoding="utf-8"?>
<p:tagLst xmlns:p="http://schemas.openxmlformats.org/presentationml/2006/main">
  <p:tag name="PA" val="v4.0.0"/>
</p:tagLst>
</file>

<file path=ppt/tags/tag102.xml><?xml version="1.0" encoding="utf-8"?>
<p:tagLst xmlns:p="http://schemas.openxmlformats.org/presentationml/2006/main">
  <p:tag name="PA" val="v4.0.0"/>
</p:tagLst>
</file>

<file path=ppt/tags/tag103.xml><?xml version="1.0" encoding="utf-8"?>
<p:tagLst xmlns:p="http://schemas.openxmlformats.org/presentationml/2006/main">
  <p:tag name="PA" val="v4.0.0"/>
</p:tagLst>
</file>

<file path=ppt/tags/tag104.xml><?xml version="1.0" encoding="utf-8"?>
<p:tagLst xmlns:p="http://schemas.openxmlformats.org/presentationml/2006/main">
  <p:tag name="PA" val="v4.0.0"/>
</p:tagLst>
</file>

<file path=ppt/tags/tag105.xml><?xml version="1.0" encoding="utf-8"?>
<p:tagLst xmlns:p="http://schemas.openxmlformats.org/presentationml/2006/main">
  <p:tag name="PA" val="v4.0.0"/>
</p:tagLst>
</file>

<file path=ppt/tags/tag106.xml><?xml version="1.0" encoding="utf-8"?>
<p:tagLst xmlns:p="http://schemas.openxmlformats.org/presentationml/2006/main">
  <p:tag name="PA" val="v4.0.0"/>
</p:tagLst>
</file>

<file path=ppt/tags/tag107.xml><?xml version="1.0" encoding="utf-8"?>
<p:tagLst xmlns:p="http://schemas.openxmlformats.org/presentationml/2006/main">
  <p:tag name="PA" val="v4.0.0"/>
</p:tagLst>
</file>

<file path=ppt/tags/tag108.xml><?xml version="1.0" encoding="utf-8"?>
<p:tagLst xmlns:p="http://schemas.openxmlformats.org/presentationml/2006/main">
  <p:tag name="PA" val="v4.0.0"/>
</p:tagLst>
</file>

<file path=ppt/tags/tag109.xml><?xml version="1.0" encoding="utf-8"?>
<p:tagLst xmlns:p="http://schemas.openxmlformats.org/presentationml/2006/main">
  <p:tag name="PA" val="v4.0.0"/>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0.0"/>
</p:tagLst>
</file>

<file path=ppt/tags/tag111.xml><?xml version="1.0" encoding="utf-8"?>
<p:tagLst xmlns:p="http://schemas.openxmlformats.org/presentationml/2006/main">
  <p:tag name="PA" val="v4.0.0"/>
</p:tagLst>
</file>

<file path=ppt/tags/tag112.xml><?xml version="1.0" encoding="utf-8"?>
<p:tagLst xmlns:p="http://schemas.openxmlformats.org/presentationml/2006/main">
  <p:tag name="PA" val="v4.0.0"/>
</p:tagLst>
</file>

<file path=ppt/tags/tag113.xml><?xml version="1.0" encoding="utf-8"?>
<p:tagLst xmlns:p="http://schemas.openxmlformats.org/presentationml/2006/main">
  <p:tag name="PA" val="v4.0.0"/>
</p:tagLst>
</file>

<file path=ppt/tags/tag114.xml><?xml version="1.0" encoding="utf-8"?>
<p:tagLst xmlns:p="http://schemas.openxmlformats.org/presentationml/2006/main">
  <p:tag name="PA" val="v4.0.0"/>
</p:tagLst>
</file>

<file path=ppt/tags/tag115.xml><?xml version="1.0" encoding="utf-8"?>
<p:tagLst xmlns:p="http://schemas.openxmlformats.org/presentationml/2006/main">
  <p:tag name="PA" val="v4.0.0"/>
</p:tagLst>
</file>

<file path=ppt/tags/tag116.xml><?xml version="1.0" encoding="utf-8"?>
<p:tagLst xmlns:p="http://schemas.openxmlformats.org/presentationml/2006/main">
  <p:tag name="PA" val="v4.0.0"/>
</p:tagLst>
</file>

<file path=ppt/tags/tag117.xml><?xml version="1.0" encoding="utf-8"?>
<p:tagLst xmlns:p="http://schemas.openxmlformats.org/presentationml/2006/main">
  <p:tag name="PA" val="v4.0.0"/>
</p:tagLst>
</file>

<file path=ppt/tags/tag118.xml><?xml version="1.0" encoding="utf-8"?>
<p:tagLst xmlns:p="http://schemas.openxmlformats.org/presentationml/2006/main">
  <p:tag name="PA" val="v4.0.0"/>
</p:tagLst>
</file>

<file path=ppt/tags/tag119.xml><?xml version="1.0" encoding="utf-8"?>
<p:tagLst xmlns:p="http://schemas.openxmlformats.org/presentationml/2006/main">
  <p:tag name="KSO_WM_UNIT_TABLE_BEAUTIFY" val="smartTable{3bd87753-2412-4754-bc3c-07f43d8f31a4}"/>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KSO_WM_UNIT_TABLE_BEAUTIFY" val="smartTable{feace1ba-3c52-441f-8e14-23c5d0049574}"/>
</p:tagLst>
</file>

<file path=ppt/tags/tag121.xml><?xml version="1.0" encoding="utf-8"?>
<p:tagLst xmlns:p="http://schemas.openxmlformats.org/presentationml/2006/main">
  <p:tag name="KSO_WM_UNIT_TABLE_BEAUTIFY" val="smartTable{153f053b-615d-436b-a312-53a74d9d0b59}"/>
</p:tagLst>
</file>

<file path=ppt/tags/tag122.xml><?xml version="1.0" encoding="utf-8"?>
<p:tagLst xmlns:p="http://schemas.openxmlformats.org/presentationml/2006/main">
  <p:tag name="KSO_WM_UNIT_TABLE_BEAUTIFY" val="smartTable{83269502-5ffa-4988-bcd3-e2846e77111c}"/>
</p:tagLst>
</file>

<file path=ppt/tags/tag123.xml><?xml version="1.0" encoding="utf-8"?>
<p:tagLst xmlns:p="http://schemas.openxmlformats.org/presentationml/2006/main">
  <p:tag name="PA" val="v4.0.0"/>
</p:tagLst>
</file>

<file path=ppt/tags/tag124.xml><?xml version="1.0" encoding="utf-8"?>
<p:tagLst xmlns:p="http://schemas.openxmlformats.org/presentationml/2006/main">
  <p:tag name="PA" val="v4.0.0"/>
</p:tagLst>
</file>

<file path=ppt/tags/tag125.xml><?xml version="1.0" encoding="utf-8"?>
<p:tagLst xmlns:p="http://schemas.openxmlformats.org/presentationml/2006/main">
  <p:tag name="PA" val="v4.0.0"/>
</p:tagLst>
</file>

<file path=ppt/tags/tag126.xml><?xml version="1.0" encoding="utf-8"?>
<p:tagLst xmlns:p="http://schemas.openxmlformats.org/presentationml/2006/main">
  <p:tag name="PA" val="v4.0.0"/>
</p:tagLst>
</file>

<file path=ppt/tags/tag127.xml><?xml version="1.0" encoding="utf-8"?>
<p:tagLst xmlns:p="http://schemas.openxmlformats.org/presentationml/2006/main">
  <p:tag name="PA" val="v4.0.0"/>
</p:tagLst>
</file>

<file path=ppt/tags/tag128.xml><?xml version="1.0" encoding="utf-8"?>
<p:tagLst xmlns:p="http://schemas.openxmlformats.org/presentationml/2006/main">
  <p:tag name="PA" val="v4.0.0"/>
</p:tagLst>
</file>

<file path=ppt/tags/tag129.xml><?xml version="1.0" encoding="utf-8"?>
<p:tagLst xmlns:p="http://schemas.openxmlformats.org/presentationml/2006/main">
  <p:tag name="PA" val="v4.0.0"/>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0.0"/>
</p:tagLst>
</file>

<file path=ppt/tags/tag131.xml><?xml version="1.0" encoding="utf-8"?>
<p:tagLst xmlns:p="http://schemas.openxmlformats.org/presentationml/2006/main">
  <p:tag name="PA" val="v4.0.0"/>
</p:tagLst>
</file>

<file path=ppt/tags/tag132.xml><?xml version="1.0" encoding="utf-8"?>
<p:tagLst xmlns:p="http://schemas.openxmlformats.org/presentationml/2006/main">
  <p:tag name="PA" val="v4.0.0"/>
</p:tagLst>
</file>

<file path=ppt/tags/tag133.xml><?xml version="1.0" encoding="utf-8"?>
<p:tagLst xmlns:p="http://schemas.openxmlformats.org/presentationml/2006/main">
  <p:tag name="PA" val="v4.0.0"/>
</p:tagLst>
</file>

<file path=ppt/tags/tag134.xml><?xml version="1.0" encoding="utf-8"?>
<p:tagLst xmlns:p="http://schemas.openxmlformats.org/presentationml/2006/main">
  <p:tag name="PA" val="v4.0.0"/>
</p:tagLst>
</file>

<file path=ppt/tags/tag135.xml><?xml version="1.0" encoding="utf-8"?>
<p:tagLst xmlns:p="http://schemas.openxmlformats.org/presentationml/2006/main">
  <p:tag name="PA" val="v4.0.0"/>
</p:tagLst>
</file>

<file path=ppt/tags/tag136.xml><?xml version="1.0" encoding="utf-8"?>
<p:tagLst xmlns:p="http://schemas.openxmlformats.org/presentationml/2006/main">
  <p:tag name="PA" val="v4.0.0"/>
</p:tagLst>
</file>

<file path=ppt/tags/tag137.xml><?xml version="1.0" encoding="utf-8"?>
<p:tagLst xmlns:p="http://schemas.openxmlformats.org/presentationml/2006/main">
  <p:tag name="PA" val="v4.0.0"/>
</p:tagLst>
</file>

<file path=ppt/tags/tag138.xml><?xml version="1.0" encoding="utf-8"?>
<p:tagLst xmlns:p="http://schemas.openxmlformats.org/presentationml/2006/main">
  <p:tag name="PA" val="v4.0.0"/>
</p:tagLst>
</file>

<file path=ppt/tags/tag139.xml><?xml version="1.0" encoding="utf-8"?>
<p:tagLst xmlns:p="http://schemas.openxmlformats.org/presentationml/2006/main">
  <p:tag name="PA" val="v4.0.0"/>
</p:tagLst>
</file>

<file path=ppt/tags/tag14.xml><?xml version="1.0" encoding="utf-8"?>
<p:tagLst xmlns:p="http://schemas.openxmlformats.org/presentationml/2006/main">
  <p:tag name="PA" val="v4.1.3"/>
</p:tagLst>
</file>

<file path=ppt/tags/tag140.xml><?xml version="1.0" encoding="utf-8"?>
<p:tagLst xmlns:p="http://schemas.openxmlformats.org/presentationml/2006/main">
  <p:tag name="PA" val="v4.0.0"/>
</p:tagLst>
</file>

<file path=ppt/tags/tag141.xml><?xml version="1.0" encoding="utf-8"?>
<p:tagLst xmlns:p="http://schemas.openxmlformats.org/presentationml/2006/main">
  <p:tag name="PA" val="v4.0.0"/>
</p:tagLst>
</file>

<file path=ppt/tags/tag142.xml><?xml version="1.0" encoding="utf-8"?>
<p:tagLst xmlns:p="http://schemas.openxmlformats.org/presentationml/2006/main">
  <p:tag name="PA" val="v4.0.0"/>
</p:tagLst>
</file>

<file path=ppt/tags/tag143.xml><?xml version="1.0" encoding="utf-8"?>
<p:tagLst xmlns:p="http://schemas.openxmlformats.org/presentationml/2006/main">
  <p:tag name="PA" val="v4.0.0"/>
</p:tagLst>
</file>

<file path=ppt/tags/tag144.xml><?xml version="1.0" encoding="utf-8"?>
<p:tagLst xmlns:p="http://schemas.openxmlformats.org/presentationml/2006/main">
  <p:tag name="PA" val="v4.0.0"/>
</p:tagLst>
</file>

<file path=ppt/tags/tag145.xml><?xml version="1.0" encoding="utf-8"?>
<p:tagLst xmlns:p="http://schemas.openxmlformats.org/presentationml/2006/main">
  <p:tag name="PA" val="v4.0.0"/>
</p:tagLst>
</file>

<file path=ppt/tags/tag146.xml><?xml version="1.0" encoding="utf-8"?>
<p:tagLst xmlns:p="http://schemas.openxmlformats.org/presentationml/2006/main">
  <p:tag name="PA" val="v4.0.0"/>
</p:tagLst>
</file>

<file path=ppt/tags/tag147.xml><?xml version="1.0" encoding="utf-8"?>
<p:tagLst xmlns:p="http://schemas.openxmlformats.org/presentationml/2006/main">
  <p:tag name="PA" val="v4.0.0"/>
</p:tagLst>
</file>

<file path=ppt/tags/tag148.xml><?xml version="1.0" encoding="utf-8"?>
<p:tagLst xmlns:p="http://schemas.openxmlformats.org/presentationml/2006/main">
  <p:tag name="PA" val="v4.0.0"/>
</p:tagLst>
</file>

<file path=ppt/tags/tag149.xml><?xml version="1.0" encoding="utf-8"?>
<p:tagLst xmlns:p="http://schemas.openxmlformats.org/presentationml/2006/main">
  <p:tag name="PA" val="v4.0.0"/>
</p:tagLst>
</file>

<file path=ppt/tags/tag15.xml><?xml version="1.0" encoding="utf-8"?>
<p:tagLst xmlns:p="http://schemas.openxmlformats.org/presentationml/2006/main">
  <p:tag name="PA" val="v4.1.3"/>
</p:tagLst>
</file>

<file path=ppt/tags/tag150.xml><?xml version="1.0" encoding="utf-8"?>
<p:tagLst xmlns:p="http://schemas.openxmlformats.org/presentationml/2006/main">
  <p:tag name="PA" val="v4.0.0"/>
</p:tagLst>
</file>

<file path=ppt/tags/tag151.xml><?xml version="1.0" encoding="utf-8"?>
<p:tagLst xmlns:p="http://schemas.openxmlformats.org/presentationml/2006/main">
  <p:tag name="PA" val="v4.0.0"/>
</p:tagLst>
</file>

<file path=ppt/tags/tag152.xml><?xml version="1.0" encoding="utf-8"?>
<p:tagLst xmlns:p="http://schemas.openxmlformats.org/presentationml/2006/main">
  <p:tag name="PA" val="v4.0.0"/>
</p:tagLst>
</file>

<file path=ppt/tags/tag153.xml><?xml version="1.0" encoding="utf-8"?>
<p:tagLst xmlns:p="http://schemas.openxmlformats.org/presentationml/2006/main">
  <p:tag name="PA" val="v4.0.0"/>
</p:tagLst>
</file>

<file path=ppt/tags/tag154.xml><?xml version="1.0" encoding="utf-8"?>
<p:tagLst xmlns:p="http://schemas.openxmlformats.org/presentationml/2006/main">
  <p:tag name="PA" val="v4.0.0"/>
</p:tagLst>
</file>

<file path=ppt/tags/tag155.xml><?xml version="1.0" encoding="utf-8"?>
<p:tagLst xmlns:p="http://schemas.openxmlformats.org/presentationml/2006/main">
  <p:tag name="PA" val="v4.0.0"/>
</p:tagLst>
</file>

<file path=ppt/tags/tag156.xml><?xml version="1.0" encoding="utf-8"?>
<p:tagLst xmlns:p="http://schemas.openxmlformats.org/presentationml/2006/main">
  <p:tag name="PA" val="v4.0.0"/>
</p:tagLst>
</file>

<file path=ppt/tags/tag157.xml><?xml version="1.0" encoding="utf-8"?>
<p:tagLst xmlns:p="http://schemas.openxmlformats.org/presentationml/2006/main">
  <p:tag name="PA" val="v4.0.0"/>
</p:tagLst>
</file>

<file path=ppt/tags/tag158.xml><?xml version="1.0" encoding="utf-8"?>
<p:tagLst xmlns:p="http://schemas.openxmlformats.org/presentationml/2006/main">
  <p:tag name="PA" val="v4.0.0"/>
</p:tagLst>
</file>

<file path=ppt/tags/tag159.xml><?xml version="1.0" encoding="utf-8"?>
<p:tagLst xmlns:p="http://schemas.openxmlformats.org/presentationml/2006/main">
  <p:tag name="PA" val="v4.0.0"/>
</p:tagLst>
</file>

<file path=ppt/tags/tag16.xml><?xml version="1.0" encoding="utf-8"?>
<p:tagLst xmlns:p="http://schemas.openxmlformats.org/presentationml/2006/main">
  <p:tag name="PA" val="v4.1.3"/>
</p:tagLst>
</file>

<file path=ppt/tags/tag160.xml><?xml version="1.0" encoding="utf-8"?>
<p:tagLst xmlns:p="http://schemas.openxmlformats.org/presentationml/2006/main">
  <p:tag name="PA" val="v4.0.0"/>
</p:tagLst>
</file>

<file path=ppt/tags/tag161.xml><?xml version="1.0" encoding="utf-8"?>
<p:tagLst xmlns:p="http://schemas.openxmlformats.org/presentationml/2006/main">
  <p:tag name="PA" val="v4.0.0"/>
</p:tagLst>
</file>

<file path=ppt/tags/tag162.xml><?xml version="1.0" encoding="utf-8"?>
<p:tagLst xmlns:p="http://schemas.openxmlformats.org/presentationml/2006/main">
  <p:tag name="PA" val="v4.0.0"/>
</p:tagLst>
</file>

<file path=ppt/tags/tag163.xml><?xml version="1.0" encoding="utf-8"?>
<p:tagLst xmlns:p="http://schemas.openxmlformats.org/presentationml/2006/main">
  <p:tag name="PA" val="v4.0.0"/>
</p:tagLst>
</file>

<file path=ppt/tags/tag164.xml><?xml version="1.0" encoding="utf-8"?>
<p:tagLst xmlns:p="http://schemas.openxmlformats.org/presentationml/2006/main">
  <p:tag name="PA" val="v4.0.0"/>
</p:tagLst>
</file>

<file path=ppt/tags/tag165.xml><?xml version="1.0" encoding="utf-8"?>
<p:tagLst xmlns:p="http://schemas.openxmlformats.org/presentationml/2006/main">
  <p:tag name="KSO_WM_UNIT_TABLE_BEAUTIFY" val="smartTable{919709ca-da6b-4d3d-9629-24ad6d45e298}"/>
</p:tagLst>
</file>

<file path=ppt/tags/tag166.xml><?xml version="1.0" encoding="utf-8"?>
<p:tagLst xmlns:p="http://schemas.openxmlformats.org/presentationml/2006/main">
  <p:tag name="KSO_WM_UNIT_TABLE_BEAUTIFY" val="smartTable{69044618-ead8-4cbd-a18f-ec8041fe29cf}"/>
</p:tagLst>
</file>

<file path=ppt/tags/tag167.xml><?xml version="1.0" encoding="utf-8"?>
<p:tagLst xmlns:p="http://schemas.openxmlformats.org/presentationml/2006/main">
  <p:tag name="KSO_WM_UNIT_TABLE_BEAUTIFY" val="smartTable{da3abdbb-8c3c-430b-bf69-7ba6d20326fb}"/>
</p:tagLst>
</file>

<file path=ppt/tags/tag168.xml><?xml version="1.0" encoding="utf-8"?>
<p:tagLst xmlns:p="http://schemas.openxmlformats.org/presentationml/2006/main">
  <p:tag name="KSO_WM_UNIT_TABLE_BEAUTIFY" val="smartTable{b9311899-a87b-4958-b05b-e1638d61e790}"/>
</p:tagLst>
</file>

<file path=ppt/tags/tag169.xml><?xml version="1.0" encoding="utf-8"?>
<p:tagLst xmlns:p="http://schemas.openxmlformats.org/presentationml/2006/main">
  <p:tag name="PA" val="v4.0.0"/>
</p:tagLst>
</file>

<file path=ppt/tags/tag17.xml><?xml version="1.0" encoding="utf-8"?>
<p:tagLst xmlns:p="http://schemas.openxmlformats.org/presentationml/2006/main">
  <p:tag name="PA" val="v4.1.3"/>
</p:tagLst>
</file>

<file path=ppt/tags/tag170.xml><?xml version="1.0" encoding="utf-8"?>
<p:tagLst xmlns:p="http://schemas.openxmlformats.org/presentationml/2006/main">
  <p:tag name="PA" val="v4.0.0"/>
</p:tagLst>
</file>

<file path=ppt/tags/tag171.xml><?xml version="1.0" encoding="utf-8"?>
<p:tagLst xmlns:p="http://schemas.openxmlformats.org/presentationml/2006/main">
  <p:tag name="PA" val="v4.0.0"/>
</p:tagLst>
</file>

<file path=ppt/tags/tag172.xml><?xml version="1.0" encoding="utf-8"?>
<p:tagLst xmlns:p="http://schemas.openxmlformats.org/presentationml/2006/main">
  <p:tag name="PA" val="v4.0.0"/>
</p:tagLst>
</file>

<file path=ppt/tags/tag173.xml><?xml version="1.0" encoding="utf-8"?>
<p:tagLst xmlns:p="http://schemas.openxmlformats.org/presentationml/2006/main">
  <p:tag name="PA" val="v4.0.0"/>
</p:tagLst>
</file>

<file path=ppt/tags/tag174.xml><?xml version="1.0" encoding="utf-8"?>
<p:tagLst xmlns:p="http://schemas.openxmlformats.org/presentationml/2006/main">
  <p:tag name="PA" val="v4.0.0"/>
</p:tagLst>
</file>

<file path=ppt/tags/tag175.xml><?xml version="1.0" encoding="utf-8"?>
<p:tagLst xmlns:p="http://schemas.openxmlformats.org/presentationml/2006/main">
  <p:tag name="PA" val="v4.0.0"/>
</p:tagLst>
</file>

<file path=ppt/tags/tag176.xml><?xml version="1.0" encoding="utf-8"?>
<p:tagLst xmlns:p="http://schemas.openxmlformats.org/presentationml/2006/main">
  <p:tag name="PA" val="v4.0.0"/>
</p:tagLst>
</file>

<file path=ppt/tags/tag177.xml><?xml version="1.0" encoding="utf-8"?>
<p:tagLst xmlns:p="http://schemas.openxmlformats.org/presentationml/2006/main">
  <p:tag name="PA" val="v4.0.0"/>
</p:tagLst>
</file>

<file path=ppt/tags/tag178.xml><?xml version="1.0" encoding="utf-8"?>
<p:tagLst xmlns:p="http://schemas.openxmlformats.org/presentationml/2006/main">
  <p:tag name="PA" val="v4.0.0"/>
</p:tagLst>
</file>

<file path=ppt/tags/tag179.xml><?xml version="1.0" encoding="utf-8"?>
<p:tagLst xmlns:p="http://schemas.openxmlformats.org/presentationml/2006/main">
  <p:tag name="PA" val="v4.0.0"/>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PA" val="v4.0.0"/>
</p:tagLst>
</file>

<file path=ppt/tags/tag181.xml><?xml version="1.0" encoding="utf-8"?>
<p:tagLst xmlns:p="http://schemas.openxmlformats.org/presentationml/2006/main">
  <p:tag name="PA" val="v4.0.0"/>
</p:tagLst>
</file>

<file path=ppt/tags/tag182.xml><?xml version="1.0" encoding="utf-8"?>
<p:tagLst xmlns:p="http://schemas.openxmlformats.org/presentationml/2006/main">
  <p:tag name="PA" val="v4.0.0"/>
</p:tagLst>
</file>

<file path=ppt/tags/tag183.xml><?xml version="1.0" encoding="utf-8"?>
<p:tagLst xmlns:p="http://schemas.openxmlformats.org/presentationml/2006/main">
  <p:tag name="PA" val="v4.0.0"/>
</p:tagLst>
</file>

<file path=ppt/tags/tag184.xml><?xml version="1.0" encoding="utf-8"?>
<p:tagLst xmlns:p="http://schemas.openxmlformats.org/presentationml/2006/main">
  <p:tag name="PA" val="v4.0.0"/>
</p:tagLst>
</file>

<file path=ppt/tags/tag185.xml><?xml version="1.0" encoding="utf-8"?>
<p:tagLst xmlns:p="http://schemas.openxmlformats.org/presentationml/2006/main">
  <p:tag name="PA" val="v4.0.0"/>
</p:tagLst>
</file>

<file path=ppt/tags/tag186.xml><?xml version="1.0" encoding="utf-8"?>
<p:tagLst xmlns:p="http://schemas.openxmlformats.org/presentationml/2006/main">
  <p:tag name="PA" val="v4.0.0"/>
</p:tagLst>
</file>

<file path=ppt/tags/tag187.xml><?xml version="1.0" encoding="utf-8"?>
<p:tagLst xmlns:p="http://schemas.openxmlformats.org/presentationml/2006/main">
  <p:tag name="PA" val="v4.0.0"/>
</p:tagLst>
</file>

<file path=ppt/tags/tag188.xml><?xml version="1.0" encoding="utf-8"?>
<p:tagLst xmlns:p="http://schemas.openxmlformats.org/presentationml/2006/main">
  <p:tag name="PA" val="v4.0.0"/>
</p:tagLst>
</file>

<file path=ppt/tags/tag189.xml><?xml version="1.0" encoding="utf-8"?>
<p:tagLst xmlns:p="http://schemas.openxmlformats.org/presentationml/2006/main">
  <p:tag name="PA" val="v4.0.0"/>
</p:tagLst>
</file>

<file path=ppt/tags/tag19.xml><?xml version="1.0" encoding="utf-8"?>
<p:tagLst xmlns:p="http://schemas.openxmlformats.org/presentationml/2006/main">
  <p:tag name="PA" val="v4.1.3"/>
</p:tagLst>
</file>

<file path=ppt/tags/tag190.xml><?xml version="1.0" encoding="utf-8"?>
<p:tagLst xmlns:p="http://schemas.openxmlformats.org/presentationml/2006/main">
  <p:tag name="PA" val="v4.0.0"/>
</p:tagLst>
</file>

<file path=ppt/tags/tag191.xml><?xml version="1.0" encoding="utf-8"?>
<p:tagLst xmlns:p="http://schemas.openxmlformats.org/presentationml/2006/main">
  <p:tag name="PA" val="v4.0.0"/>
</p:tagLst>
</file>

<file path=ppt/tags/tag192.xml><?xml version="1.0" encoding="utf-8"?>
<p:tagLst xmlns:p="http://schemas.openxmlformats.org/presentationml/2006/main">
  <p:tag name="PA" val="v4.0.0"/>
</p:tagLst>
</file>

<file path=ppt/tags/tag193.xml><?xml version="1.0" encoding="utf-8"?>
<p:tagLst xmlns:p="http://schemas.openxmlformats.org/presentationml/2006/main">
  <p:tag name="PA" val="v4.0.0"/>
</p:tagLst>
</file>

<file path=ppt/tags/tag194.xml><?xml version="1.0" encoding="utf-8"?>
<p:tagLst xmlns:p="http://schemas.openxmlformats.org/presentationml/2006/main">
  <p:tag name="PA" val="v4.0.0"/>
</p:tagLst>
</file>

<file path=ppt/tags/tag195.xml><?xml version="1.0" encoding="utf-8"?>
<p:tagLst xmlns:p="http://schemas.openxmlformats.org/presentationml/2006/main">
  <p:tag name="PA" val="v4.0.0"/>
</p:tagLst>
</file>

<file path=ppt/tags/tag196.xml><?xml version="1.0" encoding="utf-8"?>
<p:tagLst xmlns:p="http://schemas.openxmlformats.org/presentationml/2006/main">
  <p:tag name="PA" val="v4.0.0"/>
</p:tagLst>
</file>

<file path=ppt/tags/tag197.xml><?xml version="1.0" encoding="utf-8"?>
<p:tagLst xmlns:p="http://schemas.openxmlformats.org/presentationml/2006/main">
  <p:tag name="PA" val="v4.0.0"/>
</p:tagLst>
</file>

<file path=ppt/tags/tag198.xml><?xml version="1.0" encoding="utf-8"?>
<p:tagLst xmlns:p="http://schemas.openxmlformats.org/presentationml/2006/main">
  <p:tag name="PA" val="v4.0.0"/>
</p:tagLst>
</file>

<file path=ppt/tags/tag199.xml><?xml version="1.0" encoding="utf-8"?>
<p:tagLst xmlns:p="http://schemas.openxmlformats.org/presentationml/2006/main">
  <p:tag name="PA" val="v4.0.0"/>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00.xml><?xml version="1.0" encoding="utf-8"?>
<p:tagLst xmlns:p="http://schemas.openxmlformats.org/presentationml/2006/main">
  <p:tag name="PA" val="v4.0.0"/>
</p:tagLst>
</file>

<file path=ppt/tags/tag201.xml><?xml version="1.0" encoding="utf-8"?>
<p:tagLst xmlns:p="http://schemas.openxmlformats.org/presentationml/2006/main">
  <p:tag name="PA" val="v4.0.0"/>
</p:tagLst>
</file>

<file path=ppt/tags/tag202.xml><?xml version="1.0" encoding="utf-8"?>
<p:tagLst xmlns:p="http://schemas.openxmlformats.org/presentationml/2006/main">
  <p:tag name="PA" val="v4.0.0"/>
</p:tagLst>
</file>

<file path=ppt/tags/tag203.xml><?xml version="1.0" encoding="utf-8"?>
<p:tagLst xmlns:p="http://schemas.openxmlformats.org/presentationml/2006/main">
  <p:tag name="PA" val="v4.0.0"/>
</p:tagLst>
</file>

<file path=ppt/tags/tag204.xml><?xml version="1.0" encoding="utf-8"?>
<p:tagLst xmlns:p="http://schemas.openxmlformats.org/presentationml/2006/main">
  <p:tag name="PA" val="v4.0.0"/>
</p:tagLst>
</file>

<file path=ppt/tags/tag205.xml><?xml version="1.0" encoding="utf-8"?>
<p:tagLst xmlns:p="http://schemas.openxmlformats.org/presentationml/2006/main">
  <p:tag name="PA" val="v4.0.0"/>
</p:tagLst>
</file>

<file path=ppt/tags/tag206.xml><?xml version="1.0" encoding="utf-8"?>
<p:tagLst xmlns:p="http://schemas.openxmlformats.org/presentationml/2006/main">
  <p:tag name="PA" val="v4.0.0"/>
</p:tagLst>
</file>

<file path=ppt/tags/tag207.xml><?xml version="1.0" encoding="utf-8"?>
<p:tagLst xmlns:p="http://schemas.openxmlformats.org/presentationml/2006/main">
  <p:tag name="PA" val="v4.0.0"/>
</p:tagLst>
</file>

<file path=ppt/tags/tag208.xml><?xml version="1.0" encoding="utf-8"?>
<p:tagLst xmlns:p="http://schemas.openxmlformats.org/presentationml/2006/main">
  <p:tag name="PA" val="v4.0.0"/>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10.xml><?xml version="1.0" encoding="utf-8"?>
<p:tagLst xmlns:p="http://schemas.openxmlformats.org/presentationml/2006/main">
  <p:tag name="PA" val="v4.1.3"/>
</p:tagLst>
</file>

<file path=ppt/tags/tag211.xml><?xml version="1.0" encoding="utf-8"?>
<p:tagLst xmlns:p="http://schemas.openxmlformats.org/presentationml/2006/main">
  <p:tag name="PA" val="v4.1.3"/>
</p:tagLst>
</file>

<file path=ppt/tags/tag212.xml><?xml version="1.0" encoding="utf-8"?>
<p:tagLst xmlns:p="http://schemas.openxmlformats.org/presentationml/2006/main">
  <p:tag name="PA" val="v4.1.3"/>
</p:tagLst>
</file>

<file path=ppt/tags/tag213.xml><?xml version="1.0" encoding="utf-8"?>
<p:tagLst xmlns:p="http://schemas.openxmlformats.org/presentationml/2006/main">
  <p:tag name="PA" val="v4.1.3"/>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PA" val="v4.1.3"/>
</p:tagLst>
</file>

<file path=ppt/tags/tag216.xml><?xml version="1.0" encoding="utf-8"?>
<p:tagLst xmlns:p="http://schemas.openxmlformats.org/presentationml/2006/main">
  <p:tag name="PA" val="v4.1.3"/>
</p:tagLst>
</file>

<file path=ppt/tags/tag217.xml><?xml version="1.0" encoding="utf-8"?>
<p:tagLst xmlns:p="http://schemas.openxmlformats.org/presentationml/2006/main">
  <p:tag name="PA" val="v4.1.3"/>
</p:tagLst>
</file>

<file path=ppt/tags/tag218.xml><?xml version="1.0" encoding="utf-8"?>
<p:tagLst xmlns:p="http://schemas.openxmlformats.org/presentationml/2006/main">
  <p:tag name="PA" val="v4.1.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20.xml><?xml version="1.0" encoding="utf-8"?>
<p:tagLst xmlns:p="http://schemas.openxmlformats.org/presentationml/2006/main">
  <p:tag name="PA" val="v4.1.3"/>
</p:tagLst>
</file>

<file path=ppt/tags/tag221.xml><?xml version="1.0" encoding="utf-8"?>
<p:tagLst xmlns:p="http://schemas.openxmlformats.org/presentationml/2006/main">
  <p:tag name="PA" val="v4.1.3"/>
</p:tagLst>
</file>

<file path=ppt/tags/tag222.xml><?xml version="1.0" encoding="utf-8"?>
<p:tagLst xmlns:p="http://schemas.openxmlformats.org/presentationml/2006/main">
  <p:tag name="PA" val="v4.1.3"/>
</p:tagLst>
</file>

<file path=ppt/tags/tag223.xml><?xml version="1.0" encoding="utf-8"?>
<p:tagLst xmlns:p="http://schemas.openxmlformats.org/presentationml/2006/main">
  <p:tag name="PA" val="v4.1.3"/>
</p:tagLst>
</file>

<file path=ppt/tags/tag224.xml><?xml version="1.0" encoding="utf-8"?>
<p:tagLst xmlns:p="http://schemas.openxmlformats.org/presentationml/2006/main">
  <p:tag name="PA" val="v4.1.3"/>
</p:tagLst>
</file>

<file path=ppt/tags/tag225.xml><?xml version="1.0" encoding="utf-8"?>
<p:tagLst xmlns:p="http://schemas.openxmlformats.org/presentationml/2006/main">
  <p:tag name="PA" val="v4.1.3"/>
</p:tagLst>
</file>

<file path=ppt/tags/tag226.xml><?xml version="1.0" encoding="utf-8"?>
<p:tagLst xmlns:p="http://schemas.openxmlformats.org/presentationml/2006/main">
  <p:tag name="PA" val="v4.1.3"/>
</p:tagLst>
</file>

<file path=ppt/tags/tag227.xml><?xml version="1.0" encoding="utf-8"?>
<p:tagLst xmlns:p="http://schemas.openxmlformats.org/presentationml/2006/main">
  <p:tag name="PA" val="v4.1.3"/>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30.xml><?xml version="1.0" encoding="utf-8"?>
<p:tagLst xmlns:p="http://schemas.openxmlformats.org/presentationml/2006/main">
  <p:tag name="PA" val="v4.1.3"/>
</p:tagLst>
</file>

<file path=ppt/tags/tag231.xml><?xml version="1.0" encoding="utf-8"?>
<p:tagLst xmlns:p="http://schemas.openxmlformats.org/presentationml/2006/main">
  <p:tag name="PA" val="v4.1.3"/>
</p:tagLst>
</file>

<file path=ppt/tags/tag232.xml><?xml version="1.0" encoding="utf-8"?>
<p:tagLst xmlns:p="http://schemas.openxmlformats.org/presentationml/2006/main">
  <p:tag name="PA" val="v4.1.3"/>
</p:tagLst>
</file>

<file path=ppt/tags/tag233.xml><?xml version="1.0" encoding="utf-8"?>
<p:tagLst xmlns:p="http://schemas.openxmlformats.org/presentationml/2006/main">
  <p:tag name="PA" val="v4.1.3"/>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PA" val="v4.1.3"/>
</p:tagLst>
</file>

<file path=ppt/tags/tag236.xml><?xml version="1.0" encoding="utf-8"?>
<p:tagLst xmlns:p="http://schemas.openxmlformats.org/presentationml/2006/main">
  <p:tag name="PA" val="v4.1.3"/>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PA" val="v4.1.3"/>
</p:tagLst>
</file>

<file path=ppt/tags/tag239.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ISLIDE.ADDREMOVEWATERMARK" val="TSZ3HzpXfZ"/>
</p:tagLst>
</file>

<file path=ppt/tags/tag37.xml><?xml version="1.0" encoding="utf-8"?>
<p:tagLst xmlns:p="http://schemas.openxmlformats.org/presentationml/2006/main">
  <p:tag name="PA" val="v4.0.0"/>
</p:tagLst>
</file>

<file path=ppt/tags/tag38.xml><?xml version="1.0" encoding="utf-8"?>
<p:tagLst xmlns:p="http://schemas.openxmlformats.org/presentationml/2006/main">
  <p:tag name="PA" val="v4.0.0"/>
</p:tagLst>
</file>

<file path=ppt/tags/tag39.xml><?xml version="1.0" encoding="utf-8"?>
<p:tagLst xmlns:p="http://schemas.openxmlformats.org/presentationml/2006/main">
  <p:tag name="PA" val="v4.0.0"/>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0.0"/>
</p:tagLst>
</file>

<file path=ppt/tags/tag41.xml><?xml version="1.0" encoding="utf-8"?>
<p:tagLst xmlns:p="http://schemas.openxmlformats.org/presentationml/2006/main">
  <p:tag name="PA" val="v4.0.0"/>
</p:tagLst>
</file>

<file path=ppt/tags/tag42.xml><?xml version="1.0" encoding="utf-8"?>
<p:tagLst xmlns:p="http://schemas.openxmlformats.org/presentationml/2006/main">
  <p:tag name="PA" val="v4.0.0"/>
</p:tagLst>
</file>

<file path=ppt/tags/tag43.xml><?xml version="1.0" encoding="utf-8"?>
<p:tagLst xmlns:p="http://schemas.openxmlformats.org/presentationml/2006/main">
  <p:tag name="PA" val="v4.0.0"/>
</p:tagLst>
</file>

<file path=ppt/tags/tag44.xml><?xml version="1.0" encoding="utf-8"?>
<p:tagLst xmlns:p="http://schemas.openxmlformats.org/presentationml/2006/main">
  <p:tag name="PA" val="v4.0.0"/>
</p:tagLst>
</file>

<file path=ppt/tags/tag45.xml><?xml version="1.0" encoding="utf-8"?>
<p:tagLst xmlns:p="http://schemas.openxmlformats.org/presentationml/2006/main">
  <p:tag name="PA" val="v4.0.0"/>
</p:tagLst>
</file>

<file path=ppt/tags/tag46.xml><?xml version="1.0" encoding="utf-8"?>
<p:tagLst xmlns:p="http://schemas.openxmlformats.org/presentationml/2006/main">
  <p:tag name="PA" val="v4.0.0"/>
</p:tagLst>
</file>

<file path=ppt/tags/tag47.xml><?xml version="1.0" encoding="utf-8"?>
<p:tagLst xmlns:p="http://schemas.openxmlformats.org/presentationml/2006/main">
  <p:tag name="PA" val="v4.0.0"/>
</p:tagLst>
</file>

<file path=ppt/tags/tag48.xml><?xml version="1.0" encoding="utf-8"?>
<p:tagLst xmlns:p="http://schemas.openxmlformats.org/presentationml/2006/main">
  <p:tag name="PA" val="v4.0.0"/>
</p:tagLst>
</file>

<file path=ppt/tags/tag49.xml><?xml version="1.0" encoding="utf-8"?>
<p:tagLst xmlns:p="http://schemas.openxmlformats.org/presentationml/2006/main">
  <p:tag name="PA" val="v4.0.0"/>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0.0"/>
</p:tagLst>
</file>

<file path=ppt/tags/tag51.xml><?xml version="1.0" encoding="utf-8"?>
<p:tagLst xmlns:p="http://schemas.openxmlformats.org/presentationml/2006/main">
  <p:tag name="PA" val="v4.0.0"/>
</p:tagLst>
</file>

<file path=ppt/tags/tag52.xml><?xml version="1.0" encoding="utf-8"?>
<p:tagLst xmlns:p="http://schemas.openxmlformats.org/presentationml/2006/main">
  <p:tag name="PA" val="v4.0.0"/>
</p:tagLst>
</file>

<file path=ppt/tags/tag53.xml><?xml version="1.0" encoding="utf-8"?>
<p:tagLst xmlns:p="http://schemas.openxmlformats.org/presentationml/2006/main">
  <p:tag name="PA" val="v4.0.0"/>
</p:tagLst>
</file>

<file path=ppt/tags/tag54.xml><?xml version="1.0" encoding="utf-8"?>
<p:tagLst xmlns:p="http://schemas.openxmlformats.org/presentationml/2006/main">
  <p:tag name="PA" val="v4.0.0"/>
</p:tagLst>
</file>

<file path=ppt/tags/tag55.xml><?xml version="1.0" encoding="utf-8"?>
<p:tagLst xmlns:p="http://schemas.openxmlformats.org/presentationml/2006/main">
  <p:tag name="PA" val="v4.0.0"/>
</p:tagLst>
</file>

<file path=ppt/tags/tag56.xml><?xml version="1.0" encoding="utf-8"?>
<p:tagLst xmlns:p="http://schemas.openxmlformats.org/presentationml/2006/main">
  <p:tag name="PA" val="v4.0.0"/>
</p:tagLst>
</file>

<file path=ppt/tags/tag57.xml><?xml version="1.0" encoding="utf-8"?>
<p:tagLst xmlns:p="http://schemas.openxmlformats.org/presentationml/2006/main">
  <p:tag name="PA" val="v4.0.0"/>
</p:tagLst>
</file>

<file path=ppt/tags/tag58.xml><?xml version="1.0" encoding="utf-8"?>
<p:tagLst xmlns:p="http://schemas.openxmlformats.org/presentationml/2006/main">
  <p:tag name="PA" val="v4.0.0"/>
</p:tagLst>
</file>

<file path=ppt/tags/tag59.xml><?xml version="1.0" encoding="utf-8"?>
<p:tagLst xmlns:p="http://schemas.openxmlformats.org/presentationml/2006/main">
  <p:tag name="ISLIDE.ADDREMOVEWATERMARK" val="TSZ3HzpXfZ"/>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0.0"/>
</p:tagLst>
</file>

<file path=ppt/tags/tag61.xml><?xml version="1.0" encoding="utf-8"?>
<p:tagLst xmlns:p="http://schemas.openxmlformats.org/presentationml/2006/main">
  <p:tag name="PA" val="v4.0.0"/>
</p:tagLst>
</file>

<file path=ppt/tags/tag62.xml><?xml version="1.0" encoding="utf-8"?>
<p:tagLst xmlns:p="http://schemas.openxmlformats.org/presentationml/2006/main">
  <p:tag name="PA" val="v4.0.0"/>
</p:tagLst>
</file>

<file path=ppt/tags/tag63.xml><?xml version="1.0" encoding="utf-8"?>
<p:tagLst xmlns:p="http://schemas.openxmlformats.org/presentationml/2006/main">
  <p:tag name="PA" val="v4.0.0"/>
</p:tagLst>
</file>

<file path=ppt/tags/tag64.xml><?xml version="1.0" encoding="utf-8"?>
<p:tagLst xmlns:p="http://schemas.openxmlformats.org/presentationml/2006/main">
  <p:tag name="PA" val="v4.0.0"/>
</p:tagLst>
</file>

<file path=ppt/tags/tag65.xml><?xml version="1.0" encoding="utf-8"?>
<p:tagLst xmlns:p="http://schemas.openxmlformats.org/presentationml/2006/main">
  <p:tag name="PA" val="v4.0.0"/>
</p:tagLst>
</file>

<file path=ppt/tags/tag66.xml><?xml version="1.0" encoding="utf-8"?>
<p:tagLst xmlns:p="http://schemas.openxmlformats.org/presentationml/2006/main">
  <p:tag name="PA" val="v4.0.0"/>
</p:tagLst>
</file>

<file path=ppt/tags/tag67.xml><?xml version="1.0" encoding="utf-8"?>
<p:tagLst xmlns:p="http://schemas.openxmlformats.org/presentationml/2006/main">
  <p:tag name="PA" val="v4.0.0"/>
</p:tagLst>
</file>

<file path=ppt/tags/tag68.xml><?xml version="1.0" encoding="utf-8"?>
<p:tagLst xmlns:p="http://schemas.openxmlformats.org/presentationml/2006/main">
  <p:tag name="PA" val="v4.0.0"/>
</p:tagLst>
</file>

<file path=ppt/tags/tag69.xml><?xml version="1.0" encoding="utf-8"?>
<p:tagLst xmlns:p="http://schemas.openxmlformats.org/presentationml/2006/main">
  <p:tag name="PA" val="v4.0.0"/>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0.0"/>
</p:tagLst>
</file>

<file path=ppt/tags/tag71.xml><?xml version="1.0" encoding="utf-8"?>
<p:tagLst xmlns:p="http://schemas.openxmlformats.org/presentationml/2006/main">
  <p:tag name="PA" val="v4.0.0"/>
</p:tagLst>
</file>

<file path=ppt/tags/tag72.xml><?xml version="1.0" encoding="utf-8"?>
<p:tagLst xmlns:p="http://schemas.openxmlformats.org/presentationml/2006/main">
  <p:tag name="PA" val="v4.0.0"/>
</p:tagLst>
</file>

<file path=ppt/tags/tag73.xml><?xml version="1.0" encoding="utf-8"?>
<p:tagLst xmlns:p="http://schemas.openxmlformats.org/presentationml/2006/main">
  <p:tag name="PA" val="v4.0.0"/>
</p:tagLst>
</file>

<file path=ppt/tags/tag74.xml><?xml version="1.0" encoding="utf-8"?>
<p:tagLst xmlns:p="http://schemas.openxmlformats.org/presentationml/2006/main">
  <p:tag name="PA" val="v4.0.0"/>
</p:tagLst>
</file>

<file path=ppt/tags/tag75.xml><?xml version="1.0" encoding="utf-8"?>
<p:tagLst xmlns:p="http://schemas.openxmlformats.org/presentationml/2006/main">
  <p:tag name="PA" val="v4.0.0"/>
</p:tagLst>
</file>

<file path=ppt/tags/tag76.xml><?xml version="1.0" encoding="utf-8"?>
<p:tagLst xmlns:p="http://schemas.openxmlformats.org/presentationml/2006/main">
  <p:tag name="PA" val="v4.0.0"/>
</p:tagLst>
</file>

<file path=ppt/tags/tag77.xml><?xml version="1.0" encoding="utf-8"?>
<p:tagLst xmlns:p="http://schemas.openxmlformats.org/presentationml/2006/main">
  <p:tag name="PA" val="v4.0.0"/>
</p:tagLst>
</file>

<file path=ppt/tags/tag78.xml><?xml version="1.0" encoding="utf-8"?>
<p:tagLst xmlns:p="http://schemas.openxmlformats.org/presentationml/2006/main">
  <p:tag name="PA" val="v4.0.0"/>
</p:tagLst>
</file>

<file path=ppt/tags/tag79.xml><?xml version="1.0" encoding="utf-8"?>
<p:tagLst xmlns:p="http://schemas.openxmlformats.org/presentationml/2006/main">
  <p:tag name="PA" val="v4.0.0"/>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0.0"/>
</p:tagLst>
</file>

<file path=ppt/tags/tag81.xml><?xml version="1.0" encoding="utf-8"?>
<p:tagLst xmlns:p="http://schemas.openxmlformats.org/presentationml/2006/main">
  <p:tag name="PA" val="v4.0.0"/>
</p:tagLst>
</file>

<file path=ppt/tags/tag82.xml><?xml version="1.0" encoding="utf-8"?>
<p:tagLst xmlns:p="http://schemas.openxmlformats.org/presentationml/2006/main">
  <p:tag name="PA" val="v4.0.0"/>
</p:tagLst>
</file>

<file path=ppt/tags/tag83.xml><?xml version="1.0" encoding="utf-8"?>
<p:tagLst xmlns:p="http://schemas.openxmlformats.org/presentationml/2006/main">
  <p:tag name="PA" val="v4.0.0"/>
</p:tagLst>
</file>

<file path=ppt/tags/tag84.xml><?xml version="1.0" encoding="utf-8"?>
<p:tagLst xmlns:p="http://schemas.openxmlformats.org/presentationml/2006/main">
  <p:tag name="PA" val="v4.0.0"/>
</p:tagLst>
</file>

<file path=ppt/tags/tag85.xml><?xml version="1.0" encoding="utf-8"?>
<p:tagLst xmlns:p="http://schemas.openxmlformats.org/presentationml/2006/main">
  <p:tag name="PA" val="v4.0.0"/>
</p:tagLst>
</file>

<file path=ppt/tags/tag86.xml><?xml version="1.0" encoding="utf-8"?>
<p:tagLst xmlns:p="http://schemas.openxmlformats.org/presentationml/2006/main">
  <p:tag name="PA" val="v4.0.0"/>
</p:tagLst>
</file>

<file path=ppt/tags/tag87.xml><?xml version="1.0" encoding="utf-8"?>
<p:tagLst xmlns:p="http://schemas.openxmlformats.org/presentationml/2006/main">
  <p:tag name="PA" val="v4.0.0"/>
</p:tagLst>
</file>

<file path=ppt/tags/tag88.xml><?xml version="1.0" encoding="utf-8"?>
<p:tagLst xmlns:p="http://schemas.openxmlformats.org/presentationml/2006/main">
  <p:tag name="PA" val="v4.0.0"/>
</p:tagLst>
</file>

<file path=ppt/tags/tag89.xml><?xml version="1.0" encoding="utf-8"?>
<p:tagLst xmlns:p="http://schemas.openxmlformats.org/presentationml/2006/main">
  <p:tag name="PA" val="v4.0.0"/>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0.0"/>
</p:tagLst>
</file>

<file path=ppt/tags/tag91.xml><?xml version="1.0" encoding="utf-8"?>
<p:tagLst xmlns:p="http://schemas.openxmlformats.org/presentationml/2006/main">
  <p:tag name="PA" val="v4.0.0"/>
</p:tagLst>
</file>

<file path=ppt/tags/tag92.xml><?xml version="1.0" encoding="utf-8"?>
<p:tagLst xmlns:p="http://schemas.openxmlformats.org/presentationml/2006/main">
  <p:tag name="PA" val="v4.0.0"/>
</p:tagLst>
</file>

<file path=ppt/tags/tag93.xml><?xml version="1.0" encoding="utf-8"?>
<p:tagLst xmlns:p="http://schemas.openxmlformats.org/presentationml/2006/main">
  <p:tag name="PA" val="v4.0.0"/>
</p:tagLst>
</file>

<file path=ppt/tags/tag94.xml><?xml version="1.0" encoding="utf-8"?>
<p:tagLst xmlns:p="http://schemas.openxmlformats.org/presentationml/2006/main">
  <p:tag name="PA" val="v4.0.0"/>
</p:tagLst>
</file>

<file path=ppt/tags/tag95.xml><?xml version="1.0" encoding="utf-8"?>
<p:tagLst xmlns:p="http://schemas.openxmlformats.org/presentationml/2006/main">
  <p:tag name="PA" val="v4.0.0"/>
</p:tagLst>
</file>

<file path=ppt/tags/tag96.xml><?xml version="1.0" encoding="utf-8"?>
<p:tagLst xmlns:p="http://schemas.openxmlformats.org/presentationml/2006/main">
  <p:tag name="PA" val="v4.0.0"/>
</p:tagLst>
</file>

<file path=ppt/tags/tag97.xml><?xml version="1.0" encoding="utf-8"?>
<p:tagLst xmlns:p="http://schemas.openxmlformats.org/presentationml/2006/main">
  <p:tag name="PA" val="v4.0.0"/>
</p:tagLst>
</file>

<file path=ppt/tags/tag98.xml><?xml version="1.0" encoding="utf-8"?>
<p:tagLst xmlns:p="http://schemas.openxmlformats.org/presentationml/2006/main">
  <p:tag name="PA" val="v4.0.0"/>
</p:tagLst>
</file>

<file path=ppt/tags/tag9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30292</Words>
  <Application>WPS 演示</Application>
  <PresentationFormat>自定义</PresentationFormat>
  <Paragraphs>2527</Paragraphs>
  <Slides>118</Slides>
  <Notes>24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118</vt:i4>
      </vt:variant>
    </vt:vector>
  </HeadingPairs>
  <TitlesOfParts>
    <vt:vector size="140" baseType="lpstr">
      <vt:lpstr>Arial</vt:lpstr>
      <vt:lpstr>宋体</vt:lpstr>
      <vt:lpstr>Wingdings</vt:lpstr>
      <vt:lpstr>微软雅黑</vt:lpstr>
      <vt:lpstr>Calibri</vt:lpstr>
      <vt:lpstr>Noto Sans S Chinese Regular</vt:lpstr>
      <vt:lpstr>Noto Sans S Chinese Medium</vt:lpstr>
      <vt:lpstr>Century Gothic</vt:lpstr>
      <vt:lpstr>Roboto Regular</vt:lpstr>
      <vt:lpstr>Segoe Print</vt:lpstr>
      <vt:lpstr>Calibri Light</vt:lpstr>
      <vt:lpstr>Arial Unicode MS</vt:lpstr>
      <vt:lpstr>黑体</vt:lpstr>
      <vt:lpstr>华文黑体</vt:lpstr>
      <vt:lpstr>Calibri</vt:lpstr>
      <vt:lpstr>等线</vt:lpstr>
      <vt:lpstr>Wingdings</vt:lpstr>
      <vt:lpstr>MS Gothic</vt:lpstr>
      <vt:lpstr>Roboto Black</vt:lpstr>
      <vt:lpstr>微软雅黑 Light</vt:lpstr>
      <vt:lpstr>第一PPT，www.1ppt.com</vt:lpstr>
      <vt:lpstr>Paint.Picture</vt:lpstr>
      <vt:lpstr>PowerPoint 演示文稿</vt:lpstr>
      <vt:lpstr>声明</vt:lpstr>
      <vt:lpstr>PowerPoint 演示文稿</vt:lpstr>
      <vt:lpstr>PowerPoint 演示文稿</vt:lpstr>
      <vt:lpstr>为什么要学习Node.js</vt:lpstr>
      <vt:lpstr>Node.js是什么</vt:lpstr>
      <vt:lpstr>为什么要学习Node</vt:lpstr>
      <vt:lpstr>Node.js为什么受欢迎</vt:lpstr>
      <vt:lpstr>Node.js的历史</vt:lpstr>
      <vt:lpstr>和JavaScript的关系</vt:lpstr>
      <vt:lpstr>和Python的比较</vt:lpstr>
      <vt:lpstr>对前端开发的影响</vt:lpstr>
      <vt:lpstr>安装</vt:lpstr>
      <vt:lpstr>检验是否安装成功</vt:lpstr>
      <vt:lpstr>运行代码</vt:lpstr>
      <vt:lpstr>运行代码文件</vt:lpstr>
      <vt:lpstr>选择一个好用的代码编辑器</vt:lpstr>
      <vt:lpstr>学习资源推荐</vt:lpstr>
      <vt:lpstr>PowerPoint 演示文稿</vt:lpstr>
      <vt:lpstr>章节规划</vt:lpstr>
      <vt:lpstr>第二章 Node项目的组织</vt:lpstr>
      <vt:lpstr>熟悉npm</vt:lpstr>
      <vt:lpstr>package.json</vt:lpstr>
      <vt:lpstr>安装第三方模块</vt:lpstr>
      <vt:lpstr>node_modules</vt:lpstr>
      <vt:lpstr>引用模块</vt:lpstr>
      <vt:lpstr>node的开发方式</vt:lpstr>
      <vt:lpstr>dependencies和devDependencies</vt:lpstr>
      <vt:lpstr>全局模块</vt:lpstr>
      <vt:lpstr>npm scripts</vt:lpstr>
      <vt:lpstr>npm 配置</vt:lpstr>
      <vt:lpstr>第三章 Javascript核心</vt:lpstr>
      <vt:lpstr>语言标准</vt:lpstr>
      <vt:lpstr>基本类型</vt:lpstr>
      <vt:lpstr>数字</vt:lpstr>
      <vt:lpstr>字符串</vt:lpstr>
      <vt:lpstr>关于typeof</vt:lpstr>
      <vt:lpstr>比较相等</vt:lpstr>
      <vt:lpstr>比较对象是否相等</vt:lpstr>
      <vt:lpstr>基本数据结构</vt:lpstr>
      <vt:lpstr>链表</vt:lpstr>
      <vt:lpstr>二叉树</vt:lpstr>
      <vt:lpstr>变量与作用域</vt:lpstr>
      <vt:lpstr>var和let（一）</vt:lpstr>
      <vt:lpstr>var和let（二）</vt:lpstr>
      <vt:lpstr>作用域</vt:lpstr>
      <vt:lpstr>函数</vt:lpstr>
      <vt:lpstr>箭头函数</vt:lpstr>
      <vt:lpstr>关于this</vt:lpstr>
      <vt:lpstr>闭包</vt:lpstr>
      <vt:lpstr>闭包（二）</vt:lpstr>
      <vt:lpstr>高阶函数</vt:lpstr>
      <vt:lpstr>类和对象</vt:lpstr>
      <vt:lpstr>继承（一）</vt:lpstr>
      <vt:lpstr>继承（二）</vt:lpstr>
      <vt:lpstr>第四章 编写结构化程序</vt:lpstr>
      <vt:lpstr>模块化规范</vt:lpstr>
      <vt:lpstr>模块的定义和引用</vt:lpstr>
      <vt:lpstr>模块的加载方式</vt:lpstr>
      <vt:lpstr>Node的扩展模块</vt:lpstr>
      <vt:lpstr>Node的扩展模块</vt:lpstr>
      <vt:lpstr>哪些模块需要加载</vt:lpstr>
      <vt:lpstr>File System/文件系统</vt:lpstr>
      <vt:lpstr>使用文件系统API</vt:lpstr>
      <vt:lpstr>Stream</vt:lpstr>
      <vt:lpstr>流操作</vt:lpstr>
      <vt:lpstr>缓冲区</vt:lpstr>
      <vt:lpstr>可读流</vt:lpstr>
      <vt:lpstr>Events 事件</vt:lpstr>
      <vt:lpstr>进程和线程（一）</vt:lpstr>
      <vt:lpstr>进程与线程（二）</vt:lpstr>
      <vt:lpstr>第五章 处理异步任务</vt:lpstr>
      <vt:lpstr>什么是异步任务</vt:lpstr>
      <vt:lpstr>回调函数</vt:lpstr>
      <vt:lpstr>回调函数的缺点</vt:lpstr>
      <vt:lpstr>Promise规范</vt:lpstr>
      <vt:lpstr>什么是Promise</vt:lpstr>
      <vt:lpstr>使用Promise封装回调函数</vt:lpstr>
      <vt:lpstr>promise的执行过程</vt:lpstr>
      <vt:lpstr>async/await</vt:lpstr>
      <vt:lpstr>第六章 编写Web程序</vt:lpstr>
      <vt:lpstr>Web程序和本地程序的区别</vt:lpstr>
      <vt:lpstr>HTTP模块</vt:lpstr>
      <vt:lpstr>第一个web服务器</vt:lpstr>
      <vt:lpstr>Web服务器的本质</vt:lpstr>
      <vt:lpstr>server/request/response</vt:lpstr>
      <vt:lpstr>request对象</vt:lpstr>
      <vt:lpstr>response对象</vt:lpstr>
      <vt:lpstr>server对象</vt:lpstr>
      <vt:lpstr>路由的概念</vt:lpstr>
      <vt:lpstr>针对路由的处理</vt:lpstr>
      <vt:lpstr>常用的Web框架</vt:lpstr>
      <vt:lpstr>express服务器</vt:lpstr>
      <vt:lpstr>中间件（一）</vt:lpstr>
      <vt:lpstr>中间件（二）</vt:lpstr>
      <vt:lpstr>中间件（三）</vt:lpstr>
      <vt:lpstr>自定义中间件</vt:lpstr>
      <vt:lpstr>next</vt:lpstr>
      <vt:lpstr>常用服务（一）静态资源</vt:lpstr>
      <vt:lpstr>常用服务（二）处理GET</vt:lpstr>
      <vt:lpstr>常用服务（三）处理POST</vt:lpstr>
      <vt:lpstr>导出路由</vt:lpstr>
      <vt:lpstr>链式路由</vt:lpstr>
      <vt:lpstr>第七章 编写桌面应用程序</vt:lpstr>
      <vt:lpstr>桌面程序和Web程序的不同</vt:lpstr>
      <vt:lpstr>桌面应用开发的历史</vt:lpstr>
      <vt:lpstr>Electron（一）</vt:lpstr>
      <vt:lpstr>Electron（二）</vt:lpstr>
      <vt:lpstr>实践</vt:lpstr>
      <vt:lpstr>前端和后端</vt:lpstr>
      <vt:lpstr>文件目录分析</vt:lpstr>
      <vt:lpstr>前端和后端的通信</vt:lpstr>
      <vt:lpstr>菜单栏的实现</vt:lpstr>
      <vt:lpstr>第八章 测试与调试</vt:lpstr>
      <vt:lpstr>为什么要写测试</vt:lpstr>
      <vt:lpstr>编写测试和快速迭代冲突吗</vt:lpstr>
      <vt:lpstr>TDD</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李锴</cp:lastModifiedBy>
  <cp:revision>247</cp:revision>
  <dcterms:created xsi:type="dcterms:W3CDTF">2020-12-22T12:56:00Z</dcterms:created>
  <dcterms:modified xsi:type="dcterms:W3CDTF">2021-02-21T06:50:20Z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