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jpeg" ContentType="image/jpeg"/>
  <Override PartName="/ppt/media/image3.png" ContentType="image/png"/>
  <Override PartName="/ppt/media/laser.wav" ContentType="audio/x-wav"/>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21A738C-33D8-4327-B401-09E64AAC99C0}"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1F372ED-7FE5-4F18-B747-0F6103F791EB}"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00A505D-EB61-4743-B232-3648FE730BBB}"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F13EC0A-DC7E-46CE-BFE4-CE0683DD29EB}"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6EFBB65-1DB7-4EBD-A95F-D9DE29735984}"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A25D1AD-AB77-4C4B-A0F6-EF6017F4DC79}"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89CCA0E-C929-4FC1-8090-FCC6AE92A07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AAFE65D-5213-418C-8279-A1EF2DEF0C8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59B1EE8-16EC-497B-B6B9-E744CFC265AE}"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09F91CA-13D5-4B2A-A4ED-E8A455F69745}"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E542926-D754-4119-952D-D1ECE3A1543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8E3E57D-8335-48D0-8681-2BACDE52B93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DEEC876-F19B-43C1-83F2-1D6AD1B4EA1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345C2AD-4807-4C53-AE78-241B0D0683C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14D3335-0D43-4C4C-A625-02B7EEF33A3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C6FC5B6-7F96-4B95-A6A6-B65878E1ED2F}"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A0C38B9-AF3A-4482-B0DF-C4EE6F57C826}"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66214B4-CD7A-42A3-AB5F-CF7EEAC95AA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979EDA7-13B7-4238-AE45-ECC2F772D2A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4C8F516-E923-4D76-AAEC-F4DF5328E1D2}"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C9D3D5C-0245-45E8-AFC1-DFCBFF95275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D47CD92-B810-4368-A2F9-219897A7FFD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14D326B-1060-4A20-B6B0-F1587C7B8CF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196B973-E492-489E-8DFE-440862C64EA5}"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2280" cy="3625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 name="PlaceHolder 2"/>
          <p:cNvSpPr>
            <a:spLocks noGrp="1"/>
          </p:cNvSpPr>
          <p:nvPr>
            <p:ph type="sldNum" idx="2"/>
          </p:nvPr>
        </p:nvSpPr>
        <p:spPr>
          <a:xfrm>
            <a:off x="8610480" y="6356520"/>
            <a:ext cx="2740680" cy="36252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B3258D7A-4139-4302-84D2-56D843551F20}" type="slidenum">
              <a:rPr b="0" lang="en-IN" sz="1200" spc="-1" strike="noStrike">
                <a:solidFill>
                  <a:srgbClr val="8b8b8b"/>
                </a:solidFill>
                <a:latin typeface="Calibri"/>
              </a:rPr>
              <a:t>&lt;number&gt;</a:t>
            </a:fld>
            <a:endParaRPr b="0" lang="en-IN" sz="1200" spc="-1" strike="noStrike">
              <a:latin typeface="Times New Roman"/>
            </a:endParaRPr>
          </a:p>
        </p:txBody>
      </p:sp>
      <p:sp>
        <p:nvSpPr>
          <p:cNvPr id="2" name="PlaceHolder 3"/>
          <p:cNvSpPr>
            <a:spLocks noGrp="1"/>
          </p:cNvSpPr>
          <p:nvPr>
            <p:ph type="dt" idx="3"/>
          </p:nvPr>
        </p:nvSpPr>
        <p:spPr>
          <a:xfrm>
            <a:off x="838080" y="6356520"/>
            <a:ext cx="2740680" cy="3625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a:t>
            </a:r>
            <a:r>
              <a:rPr b="0" lang="en-IN" sz="4400" spc="-1" strike="noStrike">
                <a:latin typeface="Arial"/>
              </a:rPr>
              <a:t>t</a:t>
            </a:r>
            <a:endParaRPr b="0" lang="en-IN"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2280" cy="3625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2" name="PlaceHolder 2"/>
          <p:cNvSpPr>
            <a:spLocks noGrp="1"/>
          </p:cNvSpPr>
          <p:nvPr>
            <p:ph type="sldNum" idx="5"/>
          </p:nvPr>
        </p:nvSpPr>
        <p:spPr>
          <a:xfrm>
            <a:off x="8610480" y="6356520"/>
            <a:ext cx="2740680" cy="36252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CFEB4A8A-1DB9-469B-A9DE-A675C385CDA4}" type="slidenum">
              <a:rPr b="0" lang="en-IN" sz="1200" spc="-1" strike="noStrike">
                <a:solidFill>
                  <a:srgbClr val="8b8b8b"/>
                </a:solidFill>
                <a:latin typeface="Calibri"/>
              </a:rPr>
              <a:t>&lt;number&gt;</a:t>
            </a:fld>
            <a:endParaRPr b="0" lang="en-IN" sz="1200" spc="-1" strike="noStrike">
              <a:latin typeface="Times New Roman"/>
            </a:endParaRPr>
          </a:p>
        </p:txBody>
      </p:sp>
      <p:sp>
        <p:nvSpPr>
          <p:cNvPr id="43" name="PlaceHolder 3"/>
          <p:cNvSpPr>
            <a:spLocks noGrp="1"/>
          </p:cNvSpPr>
          <p:nvPr>
            <p:ph type="dt" idx="6"/>
          </p:nvPr>
        </p:nvSpPr>
        <p:spPr>
          <a:xfrm>
            <a:off x="838080" y="6356520"/>
            <a:ext cx="2740680" cy="3625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a:t>
            </a:r>
            <a:r>
              <a:rPr b="0" lang="en-IN" sz="4400" spc="-1" strike="noStrike">
                <a:latin typeface="Arial"/>
              </a:rPr>
              <a:t>t</a:t>
            </a:r>
            <a:endParaRPr b="0" lang="en-IN"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audio" Target="../media/laser.wav"/><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84320" y="0"/>
            <a:ext cx="11501280" cy="1376280"/>
          </a:xfrm>
          <a:prstGeom prst="rect">
            <a:avLst/>
          </a:prstGeom>
          <a:noFill/>
          <a:ln w="0">
            <a:noFill/>
          </a:ln>
        </p:spPr>
        <p:txBody>
          <a:bodyPr lIns="0" rIns="0" tIns="0" bIns="0" anchor="b">
            <a:normAutofit/>
          </a:bodyPr>
          <a:p>
            <a:pPr algn="ctr">
              <a:lnSpc>
                <a:spcPct val="90000"/>
              </a:lnSpc>
              <a:buNone/>
            </a:pPr>
            <a:r>
              <a:rPr b="1" lang="en-US" sz="3000" spc="-1" strike="noStrike">
                <a:solidFill>
                  <a:srgbClr val="ff0000"/>
                </a:solidFill>
                <a:latin typeface="Times New Roman"/>
              </a:rPr>
              <a:t>IOT </a:t>
            </a:r>
            <a:r>
              <a:rPr b="1" lang="en-US" sz="3000" spc="-1" strike="noStrike">
                <a:solidFill>
                  <a:srgbClr val="ff0000"/>
                </a:solidFill>
                <a:latin typeface="Times New Roman"/>
              </a:rPr>
              <a:t>BASED </a:t>
            </a:r>
            <a:r>
              <a:rPr b="1" lang="en-US" sz="3000" spc="-1" strike="noStrike">
                <a:solidFill>
                  <a:srgbClr val="ff0000"/>
                </a:solidFill>
                <a:latin typeface="Times New Roman"/>
              </a:rPr>
              <a:t>SMART </a:t>
            </a:r>
            <a:r>
              <a:rPr b="1" lang="en-US" sz="3000" spc="-1" strike="noStrike">
                <a:solidFill>
                  <a:srgbClr val="ff0000"/>
                </a:solidFill>
                <a:latin typeface="Times New Roman"/>
              </a:rPr>
              <a:t>HELME</a:t>
            </a:r>
            <a:r>
              <a:rPr b="1" lang="en-US" sz="3000" spc="-1" strike="noStrike">
                <a:solidFill>
                  <a:srgbClr val="ff0000"/>
                </a:solidFill>
                <a:latin typeface="Times New Roman"/>
              </a:rPr>
              <a:t>T AND </a:t>
            </a:r>
            <a:r>
              <a:rPr b="1" lang="en-US" sz="3000" spc="-1" strike="noStrike">
                <a:solidFill>
                  <a:srgbClr val="ff0000"/>
                </a:solidFill>
                <a:latin typeface="Times New Roman"/>
              </a:rPr>
              <a:t>ACCID</a:t>
            </a:r>
            <a:r>
              <a:rPr b="1" lang="en-US" sz="3000" spc="-1" strike="noStrike">
                <a:solidFill>
                  <a:srgbClr val="ff0000"/>
                </a:solidFill>
                <a:latin typeface="Times New Roman"/>
              </a:rPr>
              <a:t>ENT </a:t>
            </a:r>
            <a:r>
              <a:rPr b="1" lang="en-US" sz="3000" spc="-1" strike="noStrike">
                <a:solidFill>
                  <a:srgbClr val="ff0000"/>
                </a:solidFill>
                <a:latin typeface="Times New Roman"/>
              </a:rPr>
              <a:t>IDENTI</a:t>
            </a:r>
            <a:r>
              <a:rPr b="1" lang="en-US" sz="3000" spc="-1" strike="noStrike">
                <a:solidFill>
                  <a:srgbClr val="ff0000"/>
                </a:solidFill>
                <a:latin typeface="Times New Roman"/>
              </a:rPr>
              <a:t>FICATI</a:t>
            </a:r>
            <a:r>
              <a:rPr b="1" lang="en-US" sz="3000" spc="-1" strike="noStrike">
                <a:solidFill>
                  <a:srgbClr val="ff0000"/>
                </a:solidFill>
                <a:latin typeface="Times New Roman"/>
              </a:rPr>
              <a:t>ON </a:t>
            </a:r>
            <a:r>
              <a:rPr b="1" lang="en-US" sz="3000" spc="-1" strike="noStrike">
                <a:solidFill>
                  <a:srgbClr val="ff0000"/>
                </a:solidFill>
                <a:latin typeface="Times New Roman"/>
              </a:rPr>
              <a:t>SYSTE</a:t>
            </a:r>
            <a:r>
              <a:rPr b="1" lang="en-US" sz="3000" spc="-1" strike="noStrike">
                <a:solidFill>
                  <a:srgbClr val="ff0000"/>
                </a:solidFill>
                <a:latin typeface="Times New Roman"/>
              </a:rPr>
              <a:t>M</a:t>
            </a:r>
            <a:endParaRPr b="0" lang="en-IN" sz="3000" spc="-1" strike="noStrike">
              <a:latin typeface="Arial"/>
            </a:endParaRPr>
          </a:p>
        </p:txBody>
      </p:sp>
      <p:sp>
        <p:nvSpPr>
          <p:cNvPr id="83" name="PlaceHolder 2"/>
          <p:cNvSpPr>
            <a:spLocks noGrp="1"/>
          </p:cNvSpPr>
          <p:nvPr>
            <p:ph type="subTitle"/>
          </p:nvPr>
        </p:nvSpPr>
        <p:spPr>
          <a:xfrm>
            <a:off x="0" y="2340000"/>
            <a:ext cx="12187080" cy="1998720"/>
          </a:xfrm>
          <a:prstGeom prst="rect">
            <a:avLst/>
          </a:prstGeom>
          <a:noFill/>
          <a:ln w="0">
            <a:noFill/>
          </a:ln>
        </p:spPr>
        <p:txBody>
          <a:bodyPr lIns="0" rIns="0" tIns="0" bIns="0" anchor="t">
            <a:normAutofit/>
          </a:bodyPr>
          <a:p>
            <a:pPr algn="ctr">
              <a:lnSpc>
                <a:spcPct val="90000"/>
              </a:lnSpc>
              <a:spcBef>
                <a:spcPts val="1001"/>
              </a:spcBef>
              <a:buNone/>
              <a:tabLst>
                <a:tab algn="l" pos="0"/>
              </a:tabLst>
            </a:pPr>
            <a:endParaRPr b="0" lang="en-IN" sz="32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84" name="Picture 3" descr=""/>
          <p:cNvPicPr/>
          <p:nvPr/>
        </p:nvPicPr>
        <p:blipFill>
          <a:blip r:embed="rId1"/>
          <a:srcRect l="19588" t="0" r="18967" b="0"/>
          <a:stretch/>
        </p:blipFill>
        <p:spPr>
          <a:xfrm>
            <a:off x="10618920" y="0"/>
            <a:ext cx="1265760" cy="1490040"/>
          </a:xfrm>
          <a:prstGeom prst="rect">
            <a:avLst/>
          </a:prstGeom>
          <a:ln w="0">
            <a:noFill/>
          </a:ln>
        </p:spPr>
      </p:pic>
      <p:pic>
        <p:nvPicPr>
          <p:cNvPr id="85" name="Picture 4" descr=""/>
          <p:cNvPicPr/>
          <p:nvPr/>
        </p:nvPicPr>
        <p:blipFill>
          <a:blip r:embed="rId2"/>
          <a:stretch/>
        </p:blipFill>
        <p:spPr>
          <a:xfrm>
            <a:off x="195120" y="246600"/>
            <a:ext cx="1254960" cy="1062000"/>
          </a:xfrm>
          <a:prstGeom prst="rect">
            <a:avLst/>
          </a:prstGeom>
          <a:ln w="0">
            <a:noFill/>
          </a:ln>
        </p:spPr>
      </p:pic>
      <p:graphicFrame>
        <p:nvGraphicFramePr>
          <p:cNvPr id="86" name="Table 5"/>
          <p:cNvGraphicFramePr/>
          <p:nvPr/>
        </p:nvGraphicFramePr>
        <p:xfrm>
          <a:off x="1857960" y="2467440"/>
          <a:ext cx="8127360" cy="370440"/>
        </p:xfrm>
        <a:graphic>
          <a:graphicData uri="http://schemas.openxmlformats.org/drawingml/2006/table">
            <a:tbl>
              <a:tblPr/>
              <a:tblGrid>
                <a:gridCol w="8127720"/>
              </a:tblGrid>
              <a:tr h="370800">
                <a:tc>
                  <a:txBody>
                    <a:bodyPr anchor="t">
                      <a:noAutofit/>
                    </a:bodyPr>
                    <a:p>
                      <a:pPr algn="ctr">
                        <a:lnSpc>
                          <a:spcPct val="100000"/>
                        </a:lnSpc>
                        <a:buNone/>
                      </a:pPr>
                      <a:r>
                        <a:rPr b="0" lang="en-GB" sz="2400" spc="-1" strike="noStrike">
                          <a:solidFill>
                            <a:srgbClr val="5b9bd5"/>
                          </a:solidFill>
                          <a:latin typeface="Times New Roman"/>
                        </a:rPr>
                        <a:t>PRESENTED BY </a:t>
                      </a:r>
                      <a:endParaRPr b="0" lang="en-IN" sz="2400" spc="-1" strike="noStrike">
                        <a:latin typeface="Arial"/>
                      </a:endParaRPr>
                    </a:p>
                    <a:p>
                      <a:pPr algn="ctr">
                        <a:lnSpc>
                          <a:spcPct val="100000"/>
                        </a:lnSpc>
                        <a:buNone/>
                      </a:pPr>
                      <a:endParaRPr b="0" lang="en-IN" sz="1050" spc="-1" strike="noStrike">
                        <a:latin typeface="Arial"/>
                      </a:endParaRPr>
                    </a:p>
                    <a:p>
                      <a:pPr marL="1828800" algn="just">
                        <a:lnSpc>
                          <a:spcPct val="100000"/>
                        </a:lnSpc>
                        <a:buNone/>
                      </a:pPr>
                      <a:r>
                        <a:rPr b="1" lang="en-GB" sz="2400" spc="-1" strike="noStrike">
                          <a:solidFill>
                            <a:srgbClr val="000000"/>
                          </a:solidFill>
                          <a:latin typeface="Times New Roman"/>
                        </a:rPr>
                        <a:t>510919106002 – ARUN KUMAR V</a:t>
                      </a:r>
                      <a:endParaRPr b="0" lang="en-IN" sz="2400" spc="-1" strike="noStrike">
                        <a:latin typeface="Arial"/>
                      </a:endParaRPr>
                    </a:p>
                    <a:p>
                      <a:pPr marL="1828800" algn="just">
                        <a:lnSpc>
                          <a:spcPct val="100000"/>
                        </a:lnSpc>
                        <a:buNone/>
                      </a:pPr>
                      <a:r>
                        <a:rPr b="1" lang="en-GB" sz="2400" spc="-1" strike="noStrike">
                          <a:solidFill>
                            <a:srgbClr val="000000"/>
                          </a:solidFill>
                          <a:latin typeface="Times New Roman"/>
                        </a:rPr>
                        <a:t>510919106006 – ENBA KUMAR R</a:t>
                      </a:r>
                      <a:endParaRPr b="0" lang="en-IN" sz="2400" spc="-1" strike="noStrike">
                        <a:latin typeface="Arial"/>
                      </a:endParaRPr>
                    </a:p>
                    <a:p>
                      <a:pPr marL="1828800" algn="just">
                        <a:lnSpc>
                          <a:spcPct val="100000"/>
                        </a:lnSpc>
                        <a:buNone/>
                      </a:pPr>
                      <a:r>
                        <a:rPr b="1" lang="en-GB" sz="2400" spc="-1" strike="noStrike">
                          <a:solidFill>
                            <a:srgbClr val="000000"/>
                          </a:solidFill>
                          <a:latin typeface="Times New Roman"/>
                        </a:rPr>
                        <a:t>510919106015 – SANTHOSH R</a:t>
                      </a:r>
                      <a:endParaRPr b="0" lang="en-IN" sz="2400" spc="-1" strike="noStrike">
                        <a:latin typeface="Arial"/>
                      </a:endParaRPr>
                    </a:p>
                    <a:p>
                      <a:pPr marL="1828800" algn="just">
                        <a:lnSpc>
                          <a:spcPct val="100000"/>
                        </a:lnSpc>
                        <a:buNone/>
                      </a:pPr>
                      <a:r>
                        <a:rPr b="1" lang="en-GB" sz="2400" spc="-1" strike="noStrike">
                          <a:solidFill>
                            <a:srgbClr val="000000"/>
                          </a:solidFill>
                          <a:latin typeface="Times New Roman"/>
                        </a:rPr>
                        <a:t>510919106020 – UVENDHAN H </a:t>
                      </a:r>
                      <a:endParaRPr b="0" lang="en-IN" sz="2400" spc="-1" strike="noStrike">
                        <a:latin typeface="Arial"/>
                      </a:endParaRPr>
                    </a:p>
                  </a:txBody>
                  <a:tcPr anchor="t" marL="91440" marR="91440">
                    <a:lnL>
                      <a:noFill/>
                    </a:lnL>
                    <a:lnR>
                      <a:noFill/>
                    </a:lnR>
                    <a:lnT>
                      <a:noFill/>
                    </a:lnT>
                    <a:lnB>
                      <a:noFill/>
                    </a:lnB>
                    <a:noFill/>
                  </a:tcPr>
                </a:tc>
              </a:tr>
            </a:tbl>
          </a:graphicData>
        </a:graphic>
      </p:graphicFrame>
      <p:graphicFrame>
        <p:nvGraphicFramePr>
          <p:cNvPr id="87" name="Table 6"/>
          <p:cNvGraphicFramePr/>
          <p:nvPr/>
        </p:nvGraphicFramePr>
        <p:xfrm>
          <a:off x="1901520" y="5001480"/>
          <a:ext cx="8809560" cy="370440"/>
        </p:xfrm>
        <a:graphic>
          <a:graphicData uri="http://schemas.openxmlformats.org/drawingml/2006/table">
            <a:tbl>
              <a:tblPr/>
              <a:tblGrid>
                <a:gridCol w="8809920"/>
              </a:tblGrid>
              <a:tr h="370800">
                <a:tc>
                  <a:txBody>
                    <a:bodyPr anchor="t">
                      <a:noAutofit/>
                    </a:bodyPr>
                    <a:p>
                      <a:pPr algn="ctr">
                        <a:lnSpc>
                          <a:spcPct val="100000"/>
                        </a:lnSpc>
                        <a:buNone/>
                      </a:pPr>
                      <a:r>
                        <a:rPr b="0" lang="en-GB" sz="2400" spc="-1" strike="noStrike">
                          <a:solidFill>
                            <a:srgbClr val="000000"/>
                          </a:solidFill>
                          <a:latin typeface="Times New Roman"/>
                        </a:rPr>
                        <a:t>GUIDED BY </a:t>
                      </a:r>
                      <a:endParaRPr b="0" lang="en-IN" sz="2400" spc="-1" strike="noStrike">
                        <a:latin typeface="Arial"/>
                      </a:endParaRPr>
                    </a:p>
                    <a:p>
                      <a:pPr algn="ctr">
                        <a:lnSpc>
                          <a:spcPct val="100000"/>
                        </a:lnSpc>
                        <a:buNone/>
                      </a:pPr>
                      <a:endParaRPr b="0" lang="en-IN" sz="1050" spc="-1" strike="noStrike">
                        <a:latin typeface="Arial"/>
                      </a:endParaRPr>
                    </a:p>
                    <a:p>
                      <a:pPr algn="ctr">
                        <a:lnSpc>
                          <a:spcPct val="100000"/>
                        </a:lnSpc>
                        <a:buNone/>
                      </a:pPr>
                      <a:r>
                        <a:rPr b="1" lang="en-GB" sz="2400" spc="-1" strike="noStrike">
                          <a:solidFill>
                            <a:srgbClr val="000000"/>
                          </a:solidFill>
                          <a:latin typeface="Times New Roman"/>
                        </a:rPr>
                        <a:t>MRS.P.ARTHI</a:t>
                      </a:r>
                      <a:endParaRPr b="0" lang="en-IN" sz="2400" spc="-1" strike="noStrike">
                        <a:latin typeface="Arial"/>
                      </a:endParaRPr>
                    </a:p>
                    <a:p>
                      <a:pPr algn="ctr">
                        <a:lnSpc>
                          <a:spcPct val="100000"/>
                        </a:lnSpc>
                        <a:buNone/>
                      </a:pPr>
                      <a:r>
                        <a:rPr b="1" lang="en-GB" sz="2400" spc="-1" strike="noStrike">
                          <a:solidFill>
                            <a:srgbClr val="000000"/>
                          </a:solidFill>
                          <a:latin typeface="Times New Roman"/>
                        </a:rPr>
                        <a:t>ASSISTANT PROFESSOR</a:t>
                      </a:r>
                      <a:endParaRPr b="0" lang="en-IN" sz="2400" spc="-1" strike="noStrike">
                        <a:latin typeface="Arial"/>
                      </a:endParaRPr>
                    </a:p>
                    <a:p>
                      <a:pPr algn="ctr">
                        <a:lnSpc>
                          <a:spcPct val="100000"/>
                        </a:lnSpc>
                        <a:buNone/>
                      </a:pPr>
                      <a:r>
                        <a:rPr b="1" lang="en-GB" sz="2400" spc="-1" strike="noStrike">
                          <a:solidFill>
                            <a:srgbClr val="000000"/>
                          </a:solidFill>
                          <a:latin typeface="Times New Roman"/>
                        </a:rPr>
                        <a:t>DEPARTMENT OF ELECTRONICS AND COMMUNICATION</a:t>
                      </a:r>
                      <a:endParaRPr b="0" lang="en-IN" sz="2400" spc="-1" strike="noStrike">
                        <a:latin typeface="Arial"/>
                      </a:endParaRPr>
                    </a:p>
                  </a:txBody>
                  <a:tcPr anchor="t" marL="91440" marR="91440">
                    <a:lnL>
                      <a:noFill/>
                    </a:lnL>
                    <a:lnR>
                      <a:noFill/>
                    </a:lnR>
                    <a:lnT>
                      <a:noFill/>
                    </a:lnT>
                    <a:lnB>
                      <a:noFill/>
                    </a:lnB>
                    <a:noFill/>
                  </a:tcPr>
                </a:tc>
              </a:tr>
            </a:tbl>
          </a:graphicData>
        </a:graphic>
      </p:graphicFrame>
    </p:spTree>
  </p:cSld>
  <mc:AlternateContent>
    <mc:Choice Requires="p14">
      <p:transition spd="slow" p14:dur="2000">
        <p14:glitter dir="l" pattern="hexagon"/>
      </p:transition>
    </mc:Choice>
    <mc:Fallback>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1" lang="en-GB" sz="3200" spc="-1" strike="noStrike" u="sng">
                <a:solidFill>
                  <a:srgbClr val="ff0000"/>
                </a:solidFill>
                <a:uFillTx/>
                <a:latin typeface="Calibri Light"/>
              </a:rPr>
              <a:t>PROP</a:t>
            </a:r>
            <a:r>
              <a:rPr b="1" lang="en-GB" sz="3200" spc="-1" strike="noStrike" u="sng">
                <a:solidFill>
                  <a:srgbClr val="ff0000"/>
                </a:solidFill>
                <a:uFillTx/>
                <a:latin typeface="Calibri Light"/>
              </a:rPr>
              <a:t>OSED</a:t>
            </a:r>
            <a:r>
              <a:rPr b="1" lang="en-GB" sz="3200" spc="-1" strike="noStrike">
                <a:solidFill>
                  <a:srgbClr val="ff0000"/>
                </a:solidFill>
                <a:latin typeface="Calibri Light"/>
              </a:rPr>
              <a:t> </a:t>
            </a:r>
            <a:r>
              <a:rPr b="1" lang="en-GB" sz="3200" spc="-1" strike="noStrike" u="sng">
                <a:solidFill>
                  <a:srgbClr val="ff0000"/>
                </a:solidFill>
                <a:uFillTx/>
                <a:latin typeface="Calibri Light"/>
              </a:rPr>
              <a:t>SYSTE</a:t>
            </a:r>
            <a:r>
              <a:rPr b="1" lang="en-GB" sz="3200" spc="-1" strike="noStrike" u="sng">
                <a:solidFill>
                  <a:srgbClr val="ff0000"/>
                </a:solidFill>
                <a:uFillTx/>
                <a:latin typeface="Calibri Light"/>
              </a:rPr>
              <a:t>M </a:t>
            </a:r>
            <a:r>
              <a:rPr b="1" lang="en-GB" sz="3200" spc="-1" strike="noStrike">
                <a:solidFill>
                  <a:srgbClr val="ff0000"/>
                </a:solidFill>
                <a:latin typeface="Calibri Light"/>
              </a:rPr>
              <a:t>:</a:t>
            </a:r>
            <a:endParaRPr b="0" lang="en-IN" sz="3200" spc="-1" strike="noStrike">
              <a:latin typeface="Arial"/>
            </a:endParaRPr>
          </a:p>
        </p:txBody>
      </p:sp>
      <p:sp>
        <p:nvSpPr>
          <p:cNvPr id="103" name="PlaceHolder 2"/>
          <p:cNvSpPr>
            <a:spLocks noGrp="1"/>
          </p:cNvSpPr>
          <p:nvPr>
            <p:ph/>
          </p:nvPr>
        </p:nvSpPr>
        <p:spPr>
          <a:xfrm>
            <a:off x="420840" y="756000"/>
            <a:ext cx="10737360" cy="5047200"/>
          </a:xfrm>
          <a:prstGeom prst="rect">
            <a:avLst/>
          </a:prstGeom>
          <a:noFill/>
          <a:ln w="0">
            <a:noFill/>
          </a:ln>
        </p:spPr>
        <p:txBody>
          <a:bodyPr lIns="90000" rIns="90000" tIns="45000" bIns="45000" anchor="t">
            <a:normAutofit fontScale="84000"/>
          </a:bodyPr>
          <a:p>
            <a:pPr algn="just">
              <a:lnSpc>
                <a:spcPct val="90000"/>
              </a:lnSpc>
              <a:spcBef>
                <a:spcPts val="1001"/>
              </a:spcBef>
              <a:buNone/>
              <a:tabLst>
                <a:tab algn="l" pos="0"/>
              </a:tabLst>
            </a:pP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 </a:t>
            </a:r>
            <a:r>
              <a:rPr b="0" lang="en-US" sz="2800" spc="-1" strike="noStrike">
                <a:solidFill>
                  <a:srgbClr val="000000"/>
                </a:solidFill>
                <a:latin typeface="Times New Roman"/>
                <a:ea typeface="Noto Sans CJK SC"/>
              </a:rPr>
              <a:t>In this system, The User needs to wear the helmet in order to start the engine.</a:t>
            </a:r>
            <a:endParaRPr b="0" lang="en-IN" sz="2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ea typeface="Noto Sans CJK SC"/>
              </a:rPr>
              <a:t>we use, an Arduino UNO micro controller interfaced with alcohol sensor and it is used to monitor breath of the rider and constantly sends Output signals to micro controller.</a:t>
            </a:r>
            <a:endParaRPr b="0" lang="en-IN" sz="2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ea typeface="Noto Sans CJK SC"/>
              </a:rPr>
              <a:t>If the alcohol  is detected the system locks the engine.</a:t>
            </a:r>
            <a:endParaRPr b="0" lang="en-IN" sz="2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ea typeface="Noto Sans CJK SC"/>
              </a:rPr>
              <a:t> </a:t>
            </a:r>
            <a:r>
              <a:rPr b="0" lang="en-US" sz="2800" spc="-1" strike="noStrike">
                <a:solidFill>
                  <a:srgbClr val="000000"/>
                </a:solidFill>
                <a:latin typeface="Times New Roman"/>
                <a:ea typeface="Noto Sans CJK SC"/>
              </a:rPr>
              <a:t>The system also sends a Accident Alert message  including the latitude and longitude location of the incident using GSM &amp; GPS Module. </a:t>
            </a:r>
            <a:endParaRPr b="0" lang="en-IN" sz="2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ea typeface="Noto Sans CJK SC"/>
              </a:rPr>
              <a:t>It uses a MEMS sensor to detect an accident. </a:t>
            </a:r>
            <a:endParaRPr b="0" lang="en-IN" sz="2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ea typeface="Noto Sans CJK SC"/>
              </a:rPr>
              <a:t>It also has a temperature sensor which notifies when the helmet gets heated up to avoid the circuit damage.</a:t>
            </a:r>
            <a:endParaRPr b="0" lang="en-IN" sz="2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ea typeface="Noto Sans CJK SC"/>
              </a:rPr>
              <a:t>We use RF ID reader for security purpose of the helmet.</a:t>
            </a: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algn="just">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vortex/>
        <p:sndAc>
          <p:stSnd>
            <p:snd r:embed="rId1" name="laser.wav"/>
          </p:stSnd>
        </p:sndAc>
      </p:transition>
    </mc:Choice>
    <mc:Fallback>
      <p:transition spd="slow">
        <p:fade/>
        <p:sndAc>
          <p:stSnd>
            <p:snd r:embed="rId1" name="laser.wav"/>
          </p:stSnd>
        </p:sndAc>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116280"/>
            <a:ext cx="10513080" cy="1323000"/>
          </a:xfrm>
          <a:prstGeom prst="rect">
            <a:avLst/>
          </a:prstGeom>
          <a:noFill/>
          <a:ln w="0">
            <a:noFill/>
          </a:ln>
        </p:spPr>
        <p:txBody>
          <a:bodyPr lIns="90000" rIns="90000" tIns="45000" bIns="45000" anchor="ctr">
            <a:noAutofit/>
          </a:bodyPr>
          <a:p>
            <a:pPr>
              <a:lnSpc>
                <a:spcPct val="90000"/>
              </a:lnSpc>
              <a:buNone/>
            </a:pPr>
            <a:r>
              <a:rPr b="1" lang="en-GB" sz="3200" spc="-1" strike="noStrike" u="sng">
                <a:solidFill>
                  <a:srgbClr val="ff0000"/>
                </a:solidFill>
                <a:uFillTx/>
                <a:latin typeface="Calibri Light"/>
              </a:rPr>
              <a:t>PROP</a:t>
            </a:r>
            <a:r>
              <a:rPr b="1" lang="en-GB" sz="3200" spc="-1" strike="noStrike" u="sng">
                <a:solidFill>
                  <a:srgbClr val="ff0000"/>
                </a:solidFill>
                <a:uFillTx/>
                <a:latin typeface="Calibri Light"/>
              </a:rPr>
              <a:t>OSED</a:t>
            </a:r>
            <a:r>
              <a:rPr b="1" lang="en-GB" sz="3200" spc="-1" strike="noStrike">
                <a:solidFill>
                  <a:srgbClr val="ff0000"/>
                </a:solidFill>
                <a:latin typeface="Calibri Light"/>
              </a:rPr>
              <a:t> </a:t>
            </a:r>
            <a:r>
              <a:rPr b="1" lang="en-GB" sz="3200" spc="-1" strike="noStrike" u="sng">
                <a:solidFill>
                  <a:srgbClr val="ff0000"/>
                </a:solidFill>
                <a:uFillTx/>
                <a:latin typeface="Calibri Light"/>
              </a:rPr>
              <a:t>SYSTE</a:t>
            </a:r>
            <a:r>
              <a:rPr b="1" lang="en-GB" sz="3200" spc="-1" strike="noStrike" u="sng">
                <a:solidFill>
                  <a:srgbClr val="ff0000"/>
                </a:solidFill>
                <a:uFillTx/>
                <a:latin typeface="Calibri Light"/>
              </a:rPr>
              <a:t>M</a:t>
            </a:r>
            <a:r>
              <a:rPr b="1" lang="en-GB" sz="3200" spc="-1" strike="noStrike">
                <a:solidFill>
                  <a:srgbClr val="ff0000"/>
                </a:solidFill>
                <a:latin typeface="Calibri Light"/>
              </a:rPr>
              <a:t> </a:t>
            </a:r>
            <a:r>
              <a:rPr b="1" lang="en-GB" sz="3200" spc="-1" strike="noStrike" u="sng">
                <a:solidFill>
                  <a:srgbClr val="ff0000"/>
                </a:solidFill>
                <a:uFillTx/>
                <a:latin typeface="Calibri Light"/>
              </a:rPr>
              <a:t>SOLU</a:t>
            </a:r>
            <a:r>
              <a:rPr b="1" lang="en-GB" sz="3200" spc="-1" strike="noStrike" u="sng">
                <a:solidFill>
                  <a:srgbClr val="ff0000"/>
                </a:solidFill>
                <a:uFillTx/>
                <a:latin typeface="Calibri Light"/>
              </a:rPr>
              <a:t>TIONS</a:t>
            </a:r>
            <a:r>
              <a:rPr b="1" lang="en-GB" sz="3200" spc="-1" strike="noStrike">
                <a:solidFill>
                  <a:srgbClr val="ff0000"/>
                </a:solidFill>
                <a:latin typeface="Calibri Light"/>
              </a:rPr>
              <a:t> </a:t>
            </a:r>
            <a:r>
              <a:rPr b="1" lang="en-GB" sz="3200" spc="-1" strike="noStrike">
                <a:solidFill>
                  <a:srgbClr val="ff0000"/>
                </a:solidFill>
                <a:latin typeface="Calibri Light"/>
              </a:rPr>
              <a:t>:</a:t>
            </a:r>
            <a:endParaRPr b="0" lang="en-IN" sz="3200" spc="-1" strike="noStrike">
              <a:latin typeface="Arial"/>
            </a:endParaRPr>
          </a:p>
        </p:txBody>
      </p:sp>
      <p:sp>
        <p:nvSpPr>
          <p:cNvPr id="105" name="PlaceHolder 2"/>
          <p:cNvSpPr>
            <a:spLocks noGrp="1"/>
          </p:cNvSpPr>
          <p:nvPr>
            <p:ph/>
          </p:nvPr>
        </p:nvSpPr>
        <p:spPr>
          <a:xfrm>
            <a:off x="377280" y="1964160"/>
            <a:ext cx="11140560" cy="46936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Safety to the Rider’s life.</a:t>
            </a:r>
            <a:endParaRPr b="0" lang="en-IN" sz="2800" spc="-1" strike="noStrike">
              <a:latin typeface="Arial"/>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Security to the helmet.</a:t>
            </a:r>
            <a:endParaRPr b="0" lang="en-IN" sz="2800" spc="-1" strike="noStrike">
              <a:latin typeface="Arial"/>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The bike Engine Won’t get activated Unless the helmet is worn properly. </a:t>
            </a:r>
            <a:endParaRPr b="0" lang="en-IN" sz="2800" spc="-1" strike="noStrike">
              <a:latin typeface="Arial"/>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Prevention of drunk &amp; drive.</a:t>
            </a:r>
            <a:endParaRPr b="0" lang="en-IN" sz="2800" spc="-1" strike="noStrike">
              <a:latin typeface="Arial"/>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Over heat protection to the helmet unit.</a:t>
            </a:r>
            <a:endParaRPr b="0" lang="en-IN" sz="2800" spc="-1" strike="noStrike">
              <a:latin typeface="Arial"/>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Accident Alert to the Rider’s friends &amp; family.</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tretch/>
        </p:blipFill>
        <p:spPr>
          <a:xfrm>
            <a:off x="2160000" y="331920"/>
            <a:ext cx="7887960" cy="6416280"/>
          </a:xfrm>
          <a:prstGeom prst="rect">
            <a:avLst/>
          </a:prstGeom>
          <a:ln w="0">
            <a:noFill/>
          </a:ln>
        </p:spPr>
      </p:pic>
      <p:sp>
        <p:nvSpPr>
          <p:cNvPr id="107" name=""/>
          <p:cNvSpPr/>
          <p:nvPr/>
        </p:nvSpPr>
        <p:spPr>
          <a:xfrm>
            <a:off x="4138560" y="-36000"/>
            <a:ext cx="4499640" cy="623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GB" sz="2800" spc="-1" strike="noStrike" u="sng">
                <a:solidFill>
                  <a:srgbClr val="ff0000"/>
                </a:solidFill>
                <a:uFillTx/>
                <a:latin typeface="Times New Roman"/>
                <a:ea typeface="DejaVu Sans"/>
              </a:rPr>
              <a:t>BLOCK DIAGRAM</a:t>
            </a:r>
            <a:r>
              <a:rPr b="0" lang="en-GB" sz="2800" spc="-1" strike="noStrike">
                <a:solidFill>
                  <a:srgbClr val="ff0000"/>
                </a:solidFill>
                <a:latin typeface="Times New Roman"/>
                <a:ea typeface="DejaVu Sans"/>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734760" y="-246240"/>
            <a:ext cx="10513080" cy="1054800"/>
          </a:xfrm>
          <a:prstGeom prst="rect">
            <a:avLst/>
          </a:prstGeom>
          <a:noFill/>
          <a:ln w="0">
            <a:noFill/>
          </a:ln>
        </p:spPr>
        <p:txBody>
          <a:bodyPr lIns="90000" rIns="90000" tIns="45000" bIns="45000" anchor="ctr">
            <a:normAutofit/>
          </a:bodyPr>
          <a:p>
            <a:pPr algn="ctr">
              <a:lnSpc>
                <a:spcPct val="90000"/>
              </a:lnSpc>
              <a:buNone/>
            </a:pPr>
            <a:r>
              <a:rPr b="0" lang="en-GB" sz="3600" spc="-1" strike="noStrike" u="sng">
                <a:solidFill>
                  <a:srgbClr val="ff0000"/>
                </a:solidFill>
                <a:uFillTx/>
                <a:latin typeface="Times New Roman"/>
              </a:rPr>
              <a:t>BLOC</a:t>
            </a:r>
            <a:r>
              <a:rPr b="0" lang="en-GB" sz="3600" spc="-1" strike="noStrike" u="sng">
                <a:solidFill>
                  <a:srgbClr val="ff0000"/>
                </a:solidFill>
                <a:uFillTx/>
                <a:latin typeface="Times New Roman"/>
              </a:rPr>
              <a:t>K </a:t>
            </a:r>
            <a:r>
              <a:rPr b="0" lang="en-GB" sz="3600" spc="-1" strike="noStrike" u="sng">
                <a:solidFill>
                  <a:srgbClr val="ff0000"/>
                </a:solidFill>
                <a:uFillTx/>
                <a:latin typeface="Times New Roman"/>
              </a:rPr>
              <a:t>DIAGR</a:t>
            </a:r>
            <a:r>
              <a:rPr b="0" lang="en-GB" sz="3600" spc="-1" strike="noStrike" u="sng">
                <a:solidFill>
                  <a:srgbClr val="ff0000"/>
                </a:solidFill>
                <a:uFillTx/>
                <a:latin typeface="Times New Roman"/>
              </a:rPr>
              <a:t>AM</a:t>
            </a:r>
            <a:r>
              <a:rPr b="0" lang="en-GB" sz="3600" spc="-1" strike="noStrike">
                <a:solidFill>
                  <a:srgbClr val="ff0000"/>
                </a:solidFill>
                <a:latin typeface="Times New Roman"/>
              </a:rPr>
              <a:t> :</a:t>
            </a:r>
            <a:endParaRPr b="0" lang="en-IN" sz="3600" spc="-1" strike="noStrike">
              <a:latin typeface="Arial"/>
            </a:endParaRPr>
          </a:p>
        </p:txBody>
      </p:sp>
      <p:pic>
        <p:nvPicPr>
          <p:cNvPr id="109" name="" descr=""/>
          <p:cNvPicPr/>
          <p:nvPr/>
        </p:nvPicPr>
        <p:blipFill>
          <a:blip r:embed="rId1"/>
          <a:stretch/>
        </p:blipFill>
        <p:spPr>
          <a:xfrm>
            <a:off x="2361960" y="528480"/>
            <a:ext cx="7551000" cy="61034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p:nvPr/>
        </p:nvSpPr>
        <p:spPr>
          <a:xfrm>
            <a:off x="2279160" y="-108000"/>
            <a:ext cx="7619400" cy="467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GB" sz="2800" spc="-1" strike="noStrike">
                <a:solidFill>
                  <a:srgbClr val="ff4000"/>
                </a:solidFill>
                <a:latin typeface="Times New Roman"/>
                <a:ea typeface="DejaVu Sans"/>
              </a:rPr>
              <a:t>Bike Unit-Circuit diagram </a:t>
            </a:r>
            <a:endParaRPr b="0" lang="en-IN" sz="2800" spc="-1" strike="noStrike">
              <a:latin typeface="Arial"/>
            </a:endParaRPr>
          </a:p>
        </p:txBody>
      </p:sp>
      <p:pic>
        <p:nvPicPr>
          <p:cNvPr id="111" name="" descr=""/>
          <p:cNvPicPr/>
          <p:nvPr/>
        </p:nvPicPr>
        <p:blipFill>
          <a:blip r:embed="rId1"/>
          <a:stretch/>
        </p:blipFill>
        <p:spPr>
          <a:xfrm>
            <a:off x="360000" y="342000"/>
            <a:ext cx="11519640" cy="6515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 descr=""/>
          <p:cNvPicPr/>
          <p:nvPr/>
        </p:nvPicPr>
        <p:blipFill>
          <a:blip r:embed="rId1"/>
          <a:stretch/>
        </p:blipFill>
        <p:spPr>
          <a:xfrm>
            <a:off x="360000" y="308160"/>
            <a:ext cx="11339640" cy="6531480"/>
          </a:xfrm>
          <a:prstGeom prst="rect">
            <a:avLst/>
          </a:prstGeom>
          <a:ln w="0">
            <a:noFill/>
          </a:ln>
        </p:spPr>
      </p:pic>
      <p:sp>
        <p:nvSpPr>
          <p:cNvPr id="113" name=""/>
          <p:cNvSpPr/>
          <p:nvPr/>
        </p:nvSpPr>
        <p:spPr>
          <a:xfrm>
            <a:off x="3395880" y="-92160"/>
            <a:ext cx="4703760" cy="48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800" spc="-1" strike="noStrike">
                <a:solidFill>
                  <a:srgbClr val="ff4000"/>
                </a:solidFill>
                <a:latin typeface="Times New Roman"/>
                <a:ea typeface="DejaVu Sans"/>
              </a:rPr>
              <a:t>Helmet Unit-Circuit diagram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18960"/>
            <a:ext cx="10513080" cy="1323000"/>
          </a:xfrm>
          <a:prstGeom prst="rect">
            <a:avLst/>
          </a:prstGeom>
          <a:noFill/>
          <a:ln w="0">
            <a:noFill/>
          </a:ln>
        </p:spPr>
        <p:txBody>
          <a:bodyPr lIns="90000" rIns="90000" tIns="45000" bIns="45000" anchor="ctr">
            <a:normAutofit/>
          </a:bodyPr>
          <a:p>
            <a:pPr algn="ctr">
              <a:lnSpc>
                <a:spcPct val="90000"/>
              </a:lnSpc>
              <a:buNone/>
            </a:pPr>
            <a:r>
              <a:rPr b="1" lang="en-GB" sz="3200" spc="-1" strike="noStrike">
                <a:solidFill>
                  <a:srgbClr val="ff0000"/>
                </a:solidFill>
                <a:latin typeface="Times New Roman"/>
              </a:rPr>
              <a:t>BLOCK </a:t>
            </a:r>
            <a:r>
              <a:rPr b="1" lang="en-GB" sz="3200" spc="-1" strike="noStrike">
                <a:solidFill>
                  <a:srgbClr val="ff0000"/>
                </a:solidFill>
                <a:latin typeface="Times New Roman"/>
              </a:rPr>
              <a:t>DIAGR</a:t>
            </a:r>
            <a:r>
              <a:rPr b="1" lang="en-GB" sz="3200" spc="-1" strike="noStrike">
                <a:solidFill>
                  <a:srgbClr val="ff0000"/>
                </a:solidFill>
                <a:latin typeface="Times New Roman"/>
              </a:rPr>
              <a:t>AM-</a:t>
            </a:r>
            <a:r>
              <a:rPr b="1" lang="en-GB" sz="3200" spc="-1" strike="noStrike">
                <a:solidFill>
                  <a:srgbClr val="ff0000"/>
                </a:solidFill>
                <a:latin typeface="Times New Roman"/>
              </a:rPr>
              <a:t>EXPLA</a:t>
            </a:r>
            <a:r>
              <a:rPr b="1" lang="en-GB" sz="3200" spc="-1" strike="noStrike">
                <a:solidFill>
                  <a:srgbClr val="ff0000"/>
                </a:solidFill>
                <a:latin typeface="Times New Roman"/>
              </a:rPr>
              <a:t>NATIO</a:t>
            </a:r>
            <a:r>
              <a:rPr b="1" lang="en-GB" sz="3200" spc="-1" strike="noStrike">
                <a:solidFill>
                  <a:srgbClr val="ff0000"/>
                </a:solidFill>
                <a:latin typeface="Times New Roman"/>
              </a:rPr>
              <a:t>N</a:t>
            </a:r>
            <a:endParaRPr b="0" lang="en-IN" sz="3200" spc="-1" strike="noStrike">
              <a:latin typeface="Arial"/>
            </a:endParaRPr>
          </a:p>
        </p:txBody>
      </p:sp>
      <p:sp>
        <p:nvSpPr>
          <p:cNvPr id="115" name="PlaceHolder 2"/>
          <p:cNvSpPr>
            <a:spLocks noGrp="1"/>
          </p:cNvSpPr>
          <p:nvPr>
            <p:ph/>
          </p:nvPr>
        </p:nvSpPr>
        <p:spPr>
          <a:xfrm>
            <a:off x="838080" y="961560"/>
            <a:ext cx="10513080" cy="551664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GB" sz="3700" spc="-1" strike="noStrike">
                <a:solidFill>
                  <a:srgbClr val="ff0000"/>
                </a:solidFill>
                <a:latin typeface="Times New Roman"/>
              </a:rPr>
              <a:t>ARDUINO UNO </a:t>
            </a:r>
            <a:endParaRPr b="0" lang="en-IN" sz="3700" spc="-1" strike="noStrike">
              <a:latin typeface="Arial"/>
            </a:endParaRPr>
          </a:p>
          <a:p>
            <a:pPr algn="ctr">
              <a:lnSpc>
                <a:spcPct val="90000"/>
              </a:lnSpc>
              <a:spcBef>
                <a:spcPts val="1001"/>
              </a:spcBef>
              <a:buNone/>
              <a:tabLst>
                <a:tab algn="l" pos="0"/>
              </a:tabLst>
            </a:pPr>
            <a:endParaRPr b="0" lang="en-IN" sz="37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600" spc="-1" strike="noStrike">
                <a:solidFill>
                  <a:srgbClr val="000000"/>
                </a:solidFill>
                <a:latin typeface="Times New Roman"/>
              </a:rPr>
              <a:t>It's a microcontroller. Here we are going to use "TheATmega48PA/88PA/168PA/328P". Which is a low-power CMOS 8-bit.</a:t>
            </a:r>
            <a:endParaRPr b="0" lang="en-IN"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600" spc="-1" strike="noStrike">
                <a:solidFill>
                  <a:srgbClr val="000000"/>
                </a:solidFill>
                <a:latin typeface="Times New Roman"/>
              </a:rPr>
              <a:t>Microcontroller with 4/8/16/32K Bytes In-System Programmable Flash based on the AVR enhanced RISC architecture. By executing powerful instructions in a single clock cycle</a:t>
            </a:r>
            <a:endParaRPr b="0" lang="en-IN"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600" spc="-1" strike="noStrike">
                <a:solidFill>
                  <a:srgbClr val="000000"/>
                </a:solidFill>
                <a:latin typeface="Times New Roman"/>
              </a:rPr>
              <a:t>  </a:t>
            </a:r>
            <a:r>
              <a:rPr b="0" lang="en-GB" sz="2600" spc="-1" strike="noStrike">
                <a:solidFill>
                  <a:srgbClr val="000000"/>
                </a:solidFill>
                <a:latin typeface="Times New Roman"/>
              </a:rPr>
              <a:t>The ATmega48PA/88PA/168PA/328P achieves throughputs approaching 1 MIPS per MHz allowing  the system designer to optimize power consumption versus processing speed.</a:t>
            </a:r>
            <a:endParaRPr b="0" lang="en-IN" sz="2600" spc="-1" strike="noStrike">
              <a:latin typeface="Arial"/>
            </a:endParaRPr>
          </a:p>
          <a:p>
            <a:pPr>
              <a:lnSpc>
                <a:spcPct val="90000"/>
              </a:lnSpc>
              <a:spcBef>
                <a:spcPts val="1001"/>
              </a:spcBef>
              <a:buNone/>
              <a:tabLst>
                <a:tab algn="l" pos="0"/>
              </a:tabLst>
            </a:pPr>
            <a:r>
              <a:rPr b="0" lang="en-GB" sz="2800" spc="-1" strike="noStrike">
                <a:solidFill>
                  <a:srgbClr val="000000"/>
                </a:solidFill>
                <a:latin typeface="Calibri"/>
              </a:rPr>
              <a:t>   </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p:nvPr>
        </p:nvSpPr>
        <p:spPr>
          <a:xfrm>
            <a:off x="838080" y="551520"/>
            <a:ext cx="10930320" cy="6151680"/>
          </a:xfrm>
          <a:prstGeom prst="rect">
            <a:avLst/>
          </a:prstGeom>
          <a:noFill/>
          <a:ln w="0">
            <a:noFill/>
          </a:ln>
        </p:spPr>
        <p:txBody>
          <a:bodyPr lIns="90000" rIns="90000" tIns="45000" bIns="45000" anchor="t">
            <a:normAutofit/>
          </a:bodyPr>
          <a:p>
            <a:pPr algn="ctr">
              <a:lnSpc>
                <a:spcPct val="90000"/>
              </a:lnSpc>
              <a:spcBef>
                <a:spcPts val="1001"/>
              </a:spcBef>
              <a:buNone/>
              <a:tabLst>
                <a:tab algn="l" pos="0"/>
              </a:tabLst>
            </a:pPr>
            <a:r>
              <a:rPr b="0" lang="en-GB" sz="3000" spc="-1" strike="noStrike">
                <a:solidFill>
                  <a:srgbClr val="ff0000"/>
                </a:solidFill>
                <a:latin typeface="Times New Roman"/>
              </a:rPr>
              <a:t>OPERATING RANGE:</a:t>
            </a:r>
            <a:endParaRPr b="0" lang="en-IN" sz="3000" spc="-1" strike="noStrike">
              <a:latin typeface="Arial"/>
            </a:endParaRPr>
          </a:p>
          <a:p>
            <a:pPr algn="ctr">
              <a:lnSpc>
                <a:spcPct val="90000"/>
              </a:lnSpc>
              <a:spcBef>
                <a:spcPts val="1001"/>
              </a:spcBef>
              <a:buNone/>
              <a:tabLst>
                <a:tab algn="l" pos="0"/>
              </a:tabLst>
            </a:pPr>
            <a:endParaRPr b="0" lang="en-IN" sz="30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Operating Temperature.................................. -55°C to +125°C </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Storage Temperature ..................................... -65°C to +150°C</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The voltage on any Pin except RESET</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with respect to Ground ................................-0.5V to VCC+0.5V</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The voltage on RESET with respect to Ground......-0.5V to +13.0V</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Maximum Operating Voltage ............................................ 6.0V</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DC Current per I/O Pin ............................................... 40.0 mA</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DC Current VCC and GND Pins................................ 200.0 mA</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720000" y="303480"/>
            <a:ext cx="10513080" cy="5814360"/>
          </a:xfrm>
          <a:prstGeom prst="rect">
            <a:avLst/>
          </a:prstGeom>
          <a:noFill/>
          <a:ln w="0">
            <a:noFill/>
          </a:ln>
        </p:spPr>
        <p:txBody>
          <a:bodyPr lIns="90000" rIns="90000" tIns="45000" bIns="45000" anchor="t">
            <a:normAutofit fontScale="86000"/>
          </a:bodyPr>
          <a:p>
            <a:pPr algn="ctr">
              <a:lnSpc>
                <a:spcPct val="90000"/>
              </a:lnSpc>
              <a:spcBef>
                <a:spcPts val="1001"/>
              </a:spcBef>
              <a:buNone/>
              <a:tabLst>
                <a:tab algn="l" pos="0"/>
              </a:tabLst>
            </a:pPr>
            <a:r>
              <a:rPr b="0" lang="en-GB" sz="2800" spc="-1" strike="noStrike">
                <a:solidFill>
                  <a:srgbClr val="bf0041"/>
                </a:solidFill>
                <a:latin typeface="Calibri"/>
              </a:rPr>
              <a:t>GSM </a:t>
            </a:r>
            <a:r>
              <a:rPr b="0" lang="en-GB" sz="2800" spc="-1" strike="noStrike">
                <a:solidFill>
                  <a:srgbClr val="000000"/>
                </a:solidFill>
                <a:latin typeface="Calibri"/>
              </a:rPr>
              <a:t>       </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GSM or Global System for Mobile Communications is the most popular wireless cellular communication technique, used for public communication.</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The GSM standard was developed for setting protocols for second-generation (2G) digital cellular networks. </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In simple words, It's a device with helps to hold the simcard like a phone.</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Here the GSM provides internet to the "GPS" and helps to transmit the received/stored data to the "IOT" devices.                                                   </a:t>
            </a:r>
            <a:endParaRPr b="0" lang="en-IN" sz="2800" spc="-1" strike="noStrike">
              <a:latin typeface="Arial"/>
            </a:endParaRPr>
          </a:p>
          <a:p>
            <a:pPr>
              <a:lnSpc>
                <a:spcPct val="90000"/>
              </a:lnSpc>
              <a:spcBef>
                <a:spcPts val="1001"/>
              </a:spcBef>
              <a:buNone/>
              <a:tabLst>
                <a:tab algn="l" pos="0"/>
              </a:tabLst>
            </a:pPr>
            <a:r>
              <a:rPr b="0" lang="en-GB" sz="2800" spc="-1" strike="noStrike">
                <a:solidFill>
                  <a:srgbClr val="000000"/>
                </a:solidFill>
                <a:latin typeface="Calibri"/>
              </a:rPr>
              <a:t>                                           </a:t>
            </a:r>
            <a:r>
              <a:rPr b="0" lang="en-GB" sz="2800" spc="-1" strike="noStrike">
                <a:solidFill>
                  <a:srgbClr val="c9211e"/>
                </a:solidFill>
                <a:latin typeface="Calibri"/>
              </a:rPr>
              <a:t>GPS  </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There are many vendors who manufacture GPS with their own specifications.</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Here we might be using a NEO-6M GPS Module.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p:nvPr>
        </p:nvSpPr>
        <p:spPr>
          <a:xfrm>
            <a:off x="838080" y="601560"/>
            <a:ext cx="10513080" cy="434880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0" lang="en-GB" sz="3200" spc="-1" strike="noStrike">
                <a:solidFill>
                  <a:srgbClr val="ff0000"/>
                </a:solidFill>
                <a:latin typeface="Times New Roman"/>
              </a:rPr>
              <a:t>GPS-OPERATING RANGE:   </a:t>
            </a:r>
            <a:endParaRPr b="0" lang="en-IN" sz="3200" spc="-1" strike="noStrike">
              <a:latin typeface="Arial"/>
            </a:endParaRPr>
          </a:p>
          <a:p>
            <a:pPr algn="ctr">
              <a:lnSpc>
                <a:spcPct val="90000"/>
              </a:lnSpc>
              <a:spcBef>
                <a:spcPts val="1001"/>
              </a:spcBef>
              <a:buNone/>
              <a:tabLst>
                <a:tab algn="l" pos="0"/>
              </a:tabLst>
            </a:pPr>
            <a:r>
              <a:rPr b="0" lang="en-GB" sz="3200" spc="-1" strike="noStrike">
                <a:solidFill>
                  <a:srgbClr val="ff0000"/>
                </a:solidFill>
                <a:latin typeface="Times New Roman"/>
              </a:rPr>
              <a:t>    </a:t>
            </a:r>
            <a:endParaRPr b="0" lang="en-IN" sz="32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     </a:t>
            </a:r>
            <a:r>
              <a:rPr b="0" lang="en-GB" sz="2800" spc="-1" strike="noStrike">
                <a:solidFill>
                  <a:srgbClr val="000000"/>
                </a:solidFill>
                <a:latin typeface="Calibri"/>
              </a:rPr>
              <a:t>This module has an external antenna and built-in            EEPROM.</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     </a:t>
            </a:r>
            <a:r>
              <a:rPr b="0" lang="en-GB" sz="2800" spc="-1" strike="noStrike">
                <a:solidFill>
                  <a:srgbClr val="000000"/>
                </a:solidFill>
                <a:latin typeface="Calibri"/>
              </a:rPr>
              <a:t>Interface: RS232 TTL</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     </a:t>
            </a:r>
            <a:r>
              <a:rPr b="0" lang="en-GB" sz="2800" spc="-1" strike="noStrike">
                <a:solidFill>
                  <a:srgbClr val="000000"/>
                </a:solidFill>
                <a:latin typeface="Calibri"/>
              </a:rPr>
              <a:t>Power supply: 3V to 5V</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     </a:t>
            </a:r>
            <a:r>
              <a:rPr b="0" lang="en-GB" sz="2800" spc="-1" strike="noStrike">
                <a:solidFill>
                  <a:srgbClr val="000000"/>
                </a:solidFill>
                <a:latin typeface="Calibri"/>
              </a:rPr>
              <a:t>Default baud rate: 9600 bps. (Bit per Second)</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gn="ctr">
              <a:lnSpc>
                <a:spcPct val="90000"/>
              </a:lnSpc>
              <a:buNone/>
            </a:pPr>
            <a:r>
              <a:rPr b="1" lang="en-US" sz="4400" spc="-1" strike="noStrike">
                <a:solidFill>
                  <a:srgbClr val="ff0000"/>
                </a:solidFill>
                <a:latin typeface="Times New Roman"/>
              </a:rPr>
              <a:t>OVE</a:t>
            </a:r>
            <a:r>
              <a:rPr b="1" lang="en-US" sz="4400" spc="-1" strike="noStrike">
                <a:solidFill>
                  <a:srgbClr val="ff0000"/>
                </a:solidFill>
                <a:latin typeface="Times New Roman"/>
              </a:rPr>
              <a:t>RVIE</a:t>
            </a:r>
            <a:r>
              <a:rPr b="1" lang="en-US" sz="4400" spc="-1" strike="noStrike">
                <a:solidFill>
                  <a:srgbClr val="ff0000"/>
                </a:solidFill>
                <a:latin typeface="Times New Roman"/>
              </a:rPr>
              <a:t>W</a:t>
            </a:r>
            <a:endParaRPr b="0" lang="en-IN" sz="4400" spc="-1" strike="noStrike">
              <a:latin typeface="Arial"/>
            </a:endParaRPr>
          </a:p>
        </p:txBody>
      </p:sp>
      <p:sp>
        <p:nvSpPr>
          <p:cNvPr id="89" name="PlaceHolder 2"/>
          <p:cNvSpPr>
            <a:spLocks noGrp="1"/>
          </p:cNvSpPr>
          <p:nvPr>
            <p:ph/>
          </p:nvPr>
        </p:nvSpPr>
        <p:spPr>
          <a:xfrm>
            <a:off x="838080" y="1825560"/>
            <a:ext cx="10513080" cy="4348800"/>
          </a:xfrm>
          <a:prstGeom prst="rect">
            <a:avLst/>
          </a:prstGeom>
          <a:noFill/>
          <a:ln w="0">
            <a:noFill/>
          </a:ln>
        </p:spPr>
        <p:txBody>
          <a:bodyPr lIns="90000" rIns="90000" tIns="45000" bIns="45000" anchor="t">
            <a:normAutofit fontScale="77000"/>
          </a:bodyPr>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rPr>
              <a:t>Abstract</a:t>
            </a:r>
            <a:endParaRPr b="0" lang="en-IN" sz="2800" spc="-1" strike="noStrike">
              <a:latin typeface="Arial"/>
            </a:endParaRPr>
          </a:p>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rPr>
              <a:t>Introduction</a:t>
            </a:r>
            <a:endParaRPr b="0" lang="en-IN" sz="2800" spc="-1" strike="noStrike">
              <a:latin typeface="Arial"/>
            </a:endParaRPr>
          </a:p>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rPr>
              <a:t>Literature Survey</a:t>
            </a:r>
            <a:endParaRPr b="0" lang="en-IN" sz="2800" spc="-1" strike="noStrike">
              <a:latin typeface="Arial"/>
            </a:endParaRPr>
          </a:p>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rPr>
              <a:t>Existing system and Drawbacks</a:t>
            </a:r>
            <a:endParaRPr b="0" lang="en-IN" sz="2800" spc="-1" strike="noStrike">
              <a:latin typeface="Arial"/>
            </a:endParaRPr>
          </a:p>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rPr>
              <a:t>Proposed System</a:t>
            </a:r>
            <a:endParaRPr b="0" lang="en-IN" sz="2800" spc="-1" strike="noStrike">
              <a:latin typeface="Arial"/>
            </a:endParaRPr>
          </a:p>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rPr>
              <a:t>Proposed System Advantage </a:t>
            </a:r>
            <a:endParaRPr b="0" lang="en-IN" sz="2800" spc="-1" strike="noStrike">
              <a:latin typeface="Arial"/>
            </a:endParaRPr>
          </a:p>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ea typeface="Noto Sans CJK SC"/>
              </a:rPr>
              <a:t>Block / circuit Diagram</a:t>
            </a:r>
            <a:endParaRPr b="0" lang="en-IN" sz="2800" spc="-1" strike="noStrike">
              <a:latin typeface="Arial"/>
            </a:endParaRPr>
          </a:p>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ea typeface="Noto Sans CJK SC"/>
              </a:rPr>
              <a:t>Block Diagram Explanation</a:t>
            </a:r>
            <a:endParaRPr b="0" lang="en-IN" sz="2800" spc="-1" strike="noStrike">
              <a:latin typeface="Arial"/>
            </a:endParaRPr>
          </a:p>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ea typeface="Noto Sans CJK SC"/>
              </a:rPr>
              <a:t>Hardware  &amp; Software Requirement </a:t>
            </a:r>
            <a:endParaRPr b="0" lang="en-IN" sz="2800" spc="-1" strike="noStrike">
              <a:latin typeface="Arial"/>
            </a:endParaRPr>
          </a:p>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ea typeface="Noto Sans CJK SC"/>
              </a:rPr>
              <a:t>Conclusion </a:t>
            </a:r>
            <a:endParaRPr b="0" lang="en-IN" sz="2800" spc="-1" strike="noStrike">
              <a:latin typeface="Arial"/>
            </a:endParaRPr>
          </a:p>
          <a:p>
            <a:pPr marL="343080" indent="-343080">
              <a:lnSpc>
                <a:spcPct val="90000"/>
              </a:lnSpc>
              <a:spcBef>
                <a:spcPts val="1001"/>
              </a:spcBef>
              <a:buClr>
                <a:srgbClr val="ff0000"/>
              </a:buClr>
              <a:buFont typeface="Wingdings" charset="2"/>
              <a:buChar char=""/>
              <a:tabLst>
                <a:tab algn="l" pos="0"/>
              </a:tabLst>
            </a:pPr>
            <a:r>
              <a:rPr b="1" lang="en-US" sz="2800" spc="-1" strike="noStrike">
                <a:solidFill>
                  <a:srgbClr val="002060"/>
                </a:solidFill>
                <a:latin typeface="Times New Roman"/>
                <a:ea typeface="Noto Sans CJK SC"/>
              </a:rPr>
              <a:t>Reference</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644760" y="144000"/>
            <a:ext cx="10513080" cy="5094360"/>
          </a:xfrm>
          <a:prstGeom prst="rect">
            <a:avLst/>
          </a:prstGeom>
          <a:noFill/>
          <a:ln w="0">
            <a:noFill/>
          </a:ln>
        </p:spPr>
        <p:txBody>
          <a:bodyPr lIns="90000" rIns="90000" tIns="45000" bIns="45000" anchor="t">
            <a:normAutofit fontScale="94000"/>
          </a:bodyPr>
          <a:p>
            <a:pPr marL="228600" indent="-228600" algn="ctr">
              <a:lnSpc>
                <a:spcPct val="90000"/>
              </a:lnSpc>
              <a:spcBef>
                <a:spcPts val="1001"/>
              </a:spcBef>
              <a:buClr>
                <a:srgbClr val="ff0000"/>
              </a:buClr>
              <a:buFont typeface="Arial"/>
              <a:buChar char="•"/>
              <a:tabLst>
                <a:tab algn="l" pos="0"/>
              </a:tabLst>
            </a:pPr>
            <a:r>
              <a:rPr b="0" lang="en-GB" sz="3700" spc="-1" strike="noStrike">
                <a:solidFill>
                  <a:srgbClr val="ff0000"/>
                </a:solidFill>
                <a:latin typeface="Times New Roman"/>
              </a:rPr>
              <a:t>RELAY</a:t>
            </a:r>
            <a:endParaRPr b="0" lang="en-IN" sz="3700" spc="-1" strike="noStrike">
              <a:latin typeface="Arial"/>
            </a:endParaRPr>
          </a:p>
          <a:p>
            <a:pPr>
              <a:lnSpc>
                <a:spcPct val="90000"/>
              </a:lnSpc>
              <a:spcBef>
                <a:spcPts val="1001"/>
              </a:spcBef>
              <a:buNone/>
              <a:tabLst>
                <a:tab algn="l" pos="0"/>
              </a:tabLst>
            </a:pPr>
            <a:r>
              <a:rPr b="0" lang="en-GB" sz="2800" spc="-1" strike="noStrike">
                <a:solidFill>
                  <a:srgbClr val="000000"/>
                </a:solidFill>
                <a:latin typeface="Calibri"/>
              </a:rPr>
              <a:t>    </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500" spc="-1" strike="noStrike">
                <a:solidFill>
                  <a:srgbClr val="000000"/>
                </a:solidFill>
                <a:latin typeface="Times New Roman"/>
              </a:rPr>
              <a:t>A Relay is a simple electromechanical switch. While we use normal switches to close or open a circuit manually.</a:t>
            </a:r>
            <a:endParaRPr b="0" lang="en-IN" sz="2500" spc="-1" strike="noStrike">
              <a:latin typeface="Arial"/>
            </a:endParaRPr>
          </a:p>
          <a:p>
            <a:pPr>
              <a:lnSpc>
                <a:spcPct val="90000"/>
              </a:lnSpc>
              <a:spcBef>
                <a:spcPts val="1001"/>
              </a:spcBef>
              <a:buNone/>
              <a:tabLst>
                <a:tab algn="l" pos="0"/>
              </a:tabLst>
            </a:pPr>
            <a:endParaRPr b="0" lang="en-IN" sz="25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500" spc="-1" strike="noStrike">
                <a:solidFill>
                  <a:srgbClr val="000000"/>
                </a:solidFill>
                <a:latin typeface="Times New Roman"/>
              </a:rPr>
              <a:t>A Relay is also a switch that connects or disconnects two circuits. But instead of a manual operation.</a:t>
            </a:r>
            <a:endParaRPr b="0" lang="en-IN" sz="2500" spc="-1" strike="noStrike">
              <a:latin typeface="Arial"/>
            </a:endParaRPr>
          </a:p>
          <a:p>
            <a:pPr>
              <a:lnSpc>
                <a:spcPct val="90000"/>
              </a:lnSpc>
              <a:spcBef>
                <a:spcPts val="1001"/>
              </a:spcBef>
              <a:buNone/>
              <a:tabLst>
                <a:tab algn="l" pos="0"/>
              </a:tabLst>
            </a:pPr>
            <a:endParaRPr b="0" lang="en-IN" sz="25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500" spc="-1" strike="noStrike">
                <a:solidFill>
                  <a:srgbClr val="000000"/>
                </a:solidFill>
                <a:latin typeface="Times New Roman"/>
              </a:rPr>
              <a:t>A relay uses an electrical signal to control an electromagnet, which in turn connects or disconnects another circuit.</a:t>
            </a:r>
            <a:endParaRPr b="0" lang="en-IN" sz="2500" spc="-1" strike="noStrike">
              <a:latin typeface="Arial"/>
            </a:endParaRPr>
          </a:p>
          <a:p>
            <a:pPr>
              <a:lnSpc>
                <a:spcPct val="90000"/>
              </a:lnSpc>
              <a:spcBef>
                <a:spcPts val="1001"/>
              </a:spcBef>
              <a:buNone/>
              <a:tabLst>
                <a:tab algn="l" pos="0"/>
              </a:tabLst>
            </a:pPr>
            <a:endParaRPr b="0" lang="en-IN" sz="25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500" spc="-1" strike="noStrike">
                <a:solidFill>
                  <a:srgbClr val="000000"/>
                </a:solidFill>
                <a:latin typeface="Times New Roman"/>
              </a:rPr>
              <a:t> </a:t>
            </a:r>
            <a:r>
              <a:rPr b="0" lang="en-GB" sz="2500" spc="-1" strike="noStrike">
                <a:solidFill>
                  <a:srgbClr val="000000"/>
                </a:solidFill>
                <a:latin typeface="Times New Roman"/>
              </a:rPr>
              <a:t>The relay is connected to the self-starter switch   ( for igniting the motor ).</a:t>
            </a:r>
            <a:endParaRPr b="0" lang="en-IN" sz="25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p:nvPr>
        </p:nvSpPr>
        <p:spPr>
          <a:xfrm>
            <a:off x="720000" y="720000"/>
            <a:ext cx="10513080" cy="4348800"/>
          </a:xfrm>
          <a:prstGeom prst="rect">
            <a:avLst/>
          </a:prstGeom>
          <a:noFill/>
          <a:ln w="0">
            <a:noFill/>
          </a:ln>
        </p:spPr>
        <p:txBody>
          <a:bodyPr lIns="90000" rIns="90000" tIns="45000" bIns="45000" anchor="t">
            <a:normAutofit fontScale="95000"/>
          </a:bodyPr>
          <a:p>
            <a:pPr algn="ctr">
              <a:lnSpc>
                <a:spcPct val="90000"/>
              </a:lnSpc>
              <a:spcBef>
                <a:spcPts val="1001"/>
              </a:spcBef>
              <a:buNone/>
              <a:tabLst>
                <a:tab algn="l" pos="0"/>
              </a:tabLst>
            </a:pPr>
            <a:r>
              <a:rPr b="0" lang="en-GB" sz="3200" spc="-1" strike="noStrike">
                <a:solidFill>
                  <a:srgbClr val="ff0000"/>
                </a:solidFill>
                <a:latin typeface="Times New Roman"/>
              </a:rPr>
              <a:t>MOTOR</a:t>
            </a:r>
            <a:r>
              <a:rPr b="0" lang="en-GB" sz="2800" spc="-1" strike="noStrike">
                <a:solidFill>
                  <a:srgbClr val="000000"/>
                </a:solidFill>
                <a:latin typeface="Calibri"/>
              </a:rPr>
              <a:t> </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The motor here represent the Engine of the bike. The ON/OFF signals are given from the relay form the micro-controller.</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Here we use DC motar which range form 5v~12v.</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Speeds from 0 to 14,000 rpm.</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Continuous motor torque - 0.36 to 160 mNm.</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
          <p:cNvSpPr/>
          <p:nvPr/>
        </p:nvSpPr>
        <p:spPr>
          <a:xfrm>
            <a:off x="3960000" y="0"/>
            <a:ext cx="3778200" cy="718200"/>
          </a:xfrm>
          <a:prstGeom prst="rect">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pPr algn="ctr">
              <a:lnSpc>
                <a:spcPct val="100000"/>
              </a:lnSpc>
              <a:buNone/>
            </a:pPr>
            <a:r>
              <a:rPr b="1" lang="en-IN" sz="3200" spc="-1" strike="noStrike">
                <a:solidFill>
                  <a:srgbClr val="ff0000"/>
                </a:solidFill>
                <a:latin typeface="Arial"/>
                <a:ea typeface="DejaVu Sans"/>
              </a:rPr>
              <a:t>MEMS SENSOR</a:t>
            </a:r>
            <a:endParaRPr b="0" lang="en-IN" sz="3200" spc="-1" strike="noStrike">
              <a:latin typeface="Arial"/>
            </a:endParaRPr>
          </a:p>
        </p:txBody>
      </p:sp>
      <p:sp>
        <p:nvSpPr>
          <p:cNvPr id="122" name=""/>
          <p:cNvSpPr/>
          <p:nvPr/>
        </p:nvSpPr>
        <p:spPr>
          <a:xfrm>
            <a:off x="180000" y="609840"/>
            <a:ext cx="11531160" cy="571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The mems sensor is used as a Level gauging. AKA "The SCP1000 SERIES" (120 kPa) ABSOLUTE PRESSURE SENSOR.</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ff0000"/>
                </a:solidFill>
                <a:highlight>
                  <a:srgbClr val="ffffff"/>
                </a:highlight>
                <a:latin typeface="Arial"/>
                <a:ea typeface="DejaVu Sans"/>
              </a:rPr>
              <a:t>Features</a:t>
            </a:r>
            <a:r>
              <a:rPr b="0" lang="en-IN" sz="1800" spc="-1" strike="noStrike">
                <a:solidFill>
                  <a:srgbClr val="000000"/>
                </a:solidFill>
                <a:latin typeface="Arial"/>
                <a:ea typeface="DejaVu Sans"/>
              </a:rPr>
              <a:t>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30 kPa - 120 kPa measuring range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Single +2.4 … 3.3 V supply</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Four measuring modes plus power down mode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On-chip temperature measurement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Fully calibrated and compensated component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Standard digital output: SPI or I2 C1</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Small package size with optional 2 sealing  gasket. Diameter 6.1 mm, height 1.7 mm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Proof pressure 2.0 MPa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Pb-free solderable component &amp; RoHS_x005F_x0002_compatible.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Which is used to detect the fall in an accident and its connected to the arduino uno.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p:nvPr>
        </p:nvSpPr>
        <p:spPr>
          <a:xfrm>
            <a:off x="720000" y="360000"/>
            <a:ext cx="10930320" cy="5029920"/>
          </a:xfrm>
          <a:prstGeom prst="rect">
            <a:avLst/>
          </a:prstGeom>
          <a:noFill/>
          <a:ln w="0">
            <a:noFill/>
          </a:ln>
        </p:spPr>
        <p:txBody>
          <a:bodyPr lIns="90000" rIns="90000" tIns="45000" bIns="45000" anchor="t">
            <a:normAutofit fontScale="44000"/>
          </a:bodyPr>
          <a:p>
            <a:pPr algn="ctr">
              <a:lnSpc>
                <a:spcPct val="90000"/>
              </a:lnSpc>
              <a:spcBef>
                <a:spcPts val="1001"/>
              </a:spcBef>
              <a:buNone/>
              <a:tabLst>
                <a:tab algn="l" pos="0"/>
              </a:tabLst>
            </a:pPr>
            <a:r>
              <a:rPr b="0" lang="en-GB" sz="5800" spc="-1" strike="noStrike" u="sng">
                <a:solidFill>
                  <a:srgbClr val="ff0000"/>
                </a:solidFill>
                <a:uFillTx/>
                <a:latin typeface="Times New Roman"/>
              </a:rPr>
              <a:t>ZIGBEE TRANSCEIVER </a:t>
            </a:r>
            <a:endParaRPr b="0" lang="en-IN" sz="5800" spc="-1" strike="noStrike">
              <a:latin typeface="Arial"/>
            </a:endParaRPr>
          </a:p>
          <a:p>
            <a:pPr>
              <a:lnSpc>
                <a:spcPct val="90000"/>
              </a:lnSpc>
              <a:spcBef>
                <a:spcPts val="1001"/>
              </a:spcBef>
              <a:buNone/>
              <a:tabLst>
                <a:tab algn="l" pos="0"/>
              </a:tabLst>
            </a:pP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5100" spc="-1" strike="noStrike">
                <a:solidFill>
                  <a:srgbClr val="000000"/>
                </a:solidFill>
                <a:latin typeface="Times New Roman"/>
              </a:rPr>
              <a:t> </a:t>
            </a:r>
            <a:r>
              <a:rPr b="0" lang="en-GB" sz="5100" spc="-1" strike="noStrike">
                <a:solidFill>
                  <a:srgbClr val="000000"/>
                </a:solidFill>
                <a:latin typeface="Times New Roman"/>
              </a:rPr>
              <a:t>The AKA "Xbee" shield allows an Arduino board to communicate wirelessly using Zigbee. It is based on the Xbee module from MaxStream.</a:t>
            </a:r>
            <a:endParaRPr b="0" lang="en-IN" sz="51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5100" spc="-1" strike="noStrike">
                <a:solidFill>
                  <a:srgbClr val="000000"/>
                </a:solidFill>
                <a:latin typeface="Times New Roman"/>
              </a:rPr>
              <a:t>The module can communicate up to 100 feet indoors or 300 feet outdoors (with line-of-sight). </a:t>
            </a:r>
            <a:endParaRPr b="0" lang="en-IN" sz="5100" spc="-1" strike="noStrike">
              <a:latin typeface="Arial"/>
            </a:endParaRPr>
          </a:p>
          <a:p>
            <a:pPr>
              <a:lnSpc>
                <a:spcPct val="90000"/>
              </a:lnSpc>
              <a:spcBef>
                <a:spcPts val="1001"/>
              </a:spcBef>
              <a:buNone/>
              <a:tabLst>
                <a:tab algn="l" pos="0"/>
              </a:tabLst>
            </a:pPr>
            <a:endParaRPr b="0" lang="en-IN" sz="51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5100" spc="-1" strike="noStrike">
                <a:solidFill>
                  <a:srgbClr val="000000"/>
                </a:solidFill>
                <a:latin typeface="Times New Roman"/>
              </a:rPr>
              <a:t> </a:t>
            </a:r>
            <a:r>
              <a:rPr b="0" lang="en-GB" sz="5100" spc="-1" strike="noStrike">
                <a:solidFill>
                  <a:srgbClr val="000000"/>
                </a:solidFill>
                <a:latin typeface="Times New Roman"/>
              </a:rPr>
              <a:t>It can be used as a serial/usb replacement or you can put it into a command mode and configure it for a variety of broadcast and mesh networking options.</a:t>
            </a:r>
            <a:endParaRPr b="0" lang="en-IN" sz="5100" spc="-1" strike="noStrike">
              <a:latin typeface="Arial"/>
            </a:endParaRPr>
          </a:p>
          <a:p>
            <a:pPr>
              <a:lnSpc>
                <a:spcPct val="90000"/>
              </a:lnSpc>
              <a:spcBef>
                <a:spcPts val="1001"/>
              </a:spcBef>
              <a:buNone/>
              <a:tabLst>
                <a:tab algn="l" pos="0"/>
              </a:tabLst>
            </a:pPr>
            <a:endParaRPr b="0" lang="en-IN" sz="51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5100" spc="-1" strike="noStrike">
                <a:solidFill>
                  <a:srgbClr val="000000"/>
                </a:solidFill>
                <a:latin typeface="Times New Roman"/>
              </a:rPr>
              <a:t>It also provides female pin headers for use of digital pins 2 to 7 and the analog inputs, which are covered by the shield (digital pins 8 to 13 are not obstructed by the shield).</a:t>
            </a:r>
            <a:endParaRPr b="0" lang="en-IN" sz="5100" spc="-1" strike="noStrike">
              <a:latin typeface="Arial"/>
            </a:endParaRPr>
          </a:p>
          <a:p>
            <a:pPr>
              <a:lnSpc>
                <a:spcPct val="90000"/>
              </a:lnSpc>
              <a:spcBef>
                <a:spcPts val="1001"/>
              </a:spcBef>
              <a:buNone/>
              <a:tabLst>
                <a:tab algn="l" pos="0"/>
              </a:tabLst>
            </a:pPr>
            <a:endParaRPr b="0" lang="en-IN" sz="51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5100" spc="-1" strike="noStrike">
                <a:solidFill>
                  <a:srgbClr val="000000"/>
                </a:solidFill>
                <a:latin typeface="Times New Roman"/>
              </a:rPr>
              <a:t> </a:t>
            </a:r>
            <a:r>
              <a:rPr b="0" lang="en-GB" sz="5100" spc="-1" strike="noStrike">
                <a:solidFill>
                  <a:srgbClr val="000000"/>
                </a:solidFill>
                <a:latin typeface="Times New Roman"/>
              </a:rPr>
              <a:t>It is used to receive the transmitted signals from the "Helmet Unit".</a:t>
            </a:r>
            <a:endParaRPr b="0" lang="en-IN" sz="5100" spc="-1" strike="noStrike">
              <a:latin typeface="Arial"/>
            </a:endParaRPr>
          </a:p>
          <a:p>
            <a:pPr>
              <a:lnSpc>
                <a:spcPct val="90000"/>
              </a:lnSpc>
              <a:spcBef>
                <a:spcPts val="1001"/>
              </a:spcBef>
              <a:buNone/>
              <a:tabLst>
                <a:tab algn="l" pos="0"/>
              </a:tabLst>
            </a:pPr>
            <a:r>
              <a:rPr b="0" lang="en-GB" sz="2800" spc="-1" strike="noStrike">
                <a:solidFill>
                  <a:srgbClr val="000000"/>
                </a:solidFill>
                <a:latin typeface="Calibri"/>
              </a:rPr>
              <a: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838080" y="900000"/>
            <a:ext cx="10513080" cy="5037840"/>
          </a:xfrm>
          <a:prstGeom prst="rect">
            <a:avLst/>
          </a:prstGeom>
          <a:noFill/>
          <a:ln w="0">
            <a:noFill/>
          </a:ln>
        </p:spPr>
        <p:txBody>
          <a:bodyPr lIns="90000" rIns="90000" tIns="45000" bIns="45000" anchor="t">
            <a:normAutofit fontScale="65000"/>
          </a:bodyPr>
          <a:p>
            <a:pPr algn="ctr">
              <a:lnSpc>
                <a:spcPct val="90000"/>
              </a:lnSpc>
              <a:spcBef>
                <a:spcPts val="1001"/>
              </a:spcBef>
              <a:buNone/>
              <a:tabLst>
                <a:tab algn="l" pos="0"/>
              </a:tabLst>
            </a:pPr>
            <a:r>
              <a:rPr b="0" lang="en-GB" sz="5100" spc="-1" strike="noStrike" u="sng">
                <a:solidFill>
                  <a:srgbClr val="ff0000"/>
                </a:solidFill>
                <a:uFillTx/>
                <a:latin typeface="Times New Roman"/>
              </a:rPr>
              <a:t>NODE</a:t>
            </a:r>
            <a:r>
              <a:rPr b="0" lang="en-GB" sz="5100" spc="-1" strike="noStrike">
                <a:solidFill>
                  <a:srgbClr val="ff0000"/>
                </a:solidFill>
                <a:latin typeface="Times New Roman"/>
              </a:rPr>
              <a:t> </a:t>
            </a:r>
            <a:r>
              <a:rPr b="0" lang="en-GB" sz="5100" spc="-1" strike="noStrike" u="sng">
                <a:solidFill>
                  <a:srgbClr val="ff0000"/>
                </a:solidFill>
                <a:uFillTx/>
                <a:latin typeface="Times New Roman"/>
              </a:rPr>
              <a:t>MCU</a:t>
            </a:r>
            <a:r>
              <a:rPr b="0" lang="en-GB" sz="5100" spc="-1" strike="noStrike">
                <a:solidFill>
                  <a:srgbClr val="ff0000"/>
                </a:solidFill>
                <a:latin typeface="Times New Roman"/>
              </a:rPr>
              <a:t> </a:t>
            </a:r>
            <a:endParaRPr b="0" lang="en-IN" sz="5100" spc="-1" strike="noStrike">
              <a:latin typeface="Arial"/>
            </a:endParaRPr>
          </a:p>
          <a:p>
            <a:pPr>
              <a:lnSpc>
                <a:spcPct val="90000"/>
              </a:lnSpc>
              <a:spcBef>
                <a:spcPts val="1001"/>
              </a:spcBef>
              <a:buNone/>
              <a:tabLst>
                <a:tab algn="l" pos="0"/>
              </a:tabLst>
            </a:pP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3800" spc="-1" strike="noStrike">
                <a:solidFill>
                  <a:srgbClr val="000000"/>
                </a:solidFill>
                <a:latin typeface="Times New Roman"/>
              </a:rPr>
              <a:t>The NodeMCU ESP8266 development board comes with the ESP-12E module containing the ESP8266 chip having Tensilica Xtensa 32-bit LX106 RISC microprocessor.</a:t>
            </a:r>
            <a:endParaRPr b="0" lang="en-IN" sz="3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3800" spc="-1" strike="noStrike">
                <a:solidFill>
                  <a:srgbClr val="000000"/>
                </a:solidFill>
                <a:latin typeface="Times New Roman"/>
              </a:rPr>
              <a:t>This microprocessor supports RTOS and operates at 80MHz to 160 MHz adjustable clock frequency. NodeMCU has 128 KB RAM and 4MB of Flash memory to store data and programs.  </a:t>
            </a:r>
            <a:endParaRPr b="0" lang="en-IN" sz="3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3800" spc="-1" strike="noStrike">
                <a:solidFill>
                  <a:srgbClr val="000000"/>
                </a:solidFill>
                <a:latin typeface="Times New Roman"/>
              </a:rPr>
              <a:t>Its high processing power with in-built Wi-Fi / Bluetooth and Deep Sleep Operating features make it ideal for IoT projects.</a:t>
            </a:r>
            <a:endParaRPr b="0" lang="en-IN" sz="3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3800" spc="-1" strike="noStrike">
                <a:solidFill>
                  <a:srgbClr val="000000"/>
                </a:solidFill>
                <a:latin typeface="Times New Roman"/>
              </a:rPr>
              <a:t>NodeMCU can be powered using a Micro USB jack and VIN pin (External Supply Pin). It supports UART, SPI, and I2C interface.</a:t>
            </a:r>
            <a:endParaRPr b="0" lang="en-IN" sz="3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3800" spc="-1" strike="noStrike">
                <a:solidFill>
                  <a:srgbClr val="000000"/>
                </a:solidFill>
                <a:latin typeface="Times New Roman"/>
              </a:rPr>
              <a:t>ITS connected to the IOT ,which sends the Alert messages.</a:t>
            </a:r>
            <a:endParaRPr b="0" lang="en-IN" sz="3800" spc="-1" strike="noStrike">
              <a:latin typeface="Arial"/>
            </a:endParaRPr>
          </a:p>
          <a:p>
            <a:pPr>
              <a:lnSpc>
                <a:spcPct val="90000"/>
              </a:lnSpc>
              <a:spcBef>
                <a:spcPts val="1001"/>
              </a:spcBef>
              <a:buNone/>
              <a:tabLst>
                <a:tab algn="l" pos="0"/>
              </a:tabLst>
            </a:pPr>
            <a:endParaRPr b="0" lang="en-IN" sz="38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p:nvPr>
        </p:nvSpPr>
        <p:spPr>
          <a:xfrm>
            <a:off x="1004760" y="540000"/>
            <a:ext cx="10513080" cy="5578560"/>
          </a:xfrm>
          <a:prstGeom prst="rect">
            <a:avLst/>
          </a:prstGeom>
          <a:noFill/>
          <a:ln w="0">
            <a:noFill/>
          </a:ln>
        </p:spPr>
        <p:txBody>
          <a:bodyPr lIns="90000" rIns="90000" tIns="45000" bIns="45000" anchor="t">
            <a:normAutofit/>
          </a:bodyPr>
          <a:p>
            <a:pPr algn="ctr">
              <a:lnSpc>
                <a:spcPct val="90000"/>
              </a:lnSpc>
              <a:spcBef>
                <a:spcPts val="1001"/>
              </a:spcBef>
              <a:buNone/>
              <a:tabLst>
                <a:tab algn="l" pos="0"/>
              </a:tabLst>
            </a:pPr>
            <a:r>
              <a:rPr b="0" lang="en-GB" sz="3500" spc="-1" strike="noStrike" u="sng">
                <a:solidFill>
                  <a:srgbClr val="ff0000"/>
                </a:solidFill>
                <a:uFillTx/>
                <a:latin typeface="Times New Roman"/>
              </a:rPr>
              <a:t>Grove - Alcohol Sensor:</a:t>
            </a:r>
            <a:endParaRPr b="0" lang="en-IN" sz="3500" spc="-1" strike="noStrike">
              <a:latin typeface="Arial"/>
            </a:endParaRPr>
          </a:p>
          <a:p>
            <a:pPr algn="ctr">
              <a:lnSpc>
                <a:spcPct val="90000"/>
              </a:lnSpc>
              <a:spcBef>
                <a:spcPts val="1001"/>
              </a:spcBef>
              <a:buNone/>
              <a:tabLst>
                <a:tab algn="l" pos="0"/>
              </a:tabLst>
            </a:pPr>
            <a:endParaRPr b="0" lang="en-IN" sz="35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600" spc="-1" strike="noStrike">
                <a:solidFill>
                  <a:srgbClr val="000000"/>
                </a:solidFill>
                <a:latin typeface="Times New Roman"/>
              </a:rPr>
              <a:t>Grove - Alcohol Sensor is a complete alcohol sensor module for Arduino or Seeeduino.</a:t>
            </a:r>
            <a:endParaRPr b="0" lang="en-IN"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600" spc="-1" strike="noStrike">
                <a:solidFill>
                  <a:srgbClr val="000000"/>
                </a:solidFill>
                <a:latin typeface="Times New Roman"/>
              </a:rPr>
              <a:t>It is built with MQ303A semiconductor alcohol sensor. </a:t>
            </a:r>
            <a:endParaRPr b="0" lang="en-IN"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600" spc="-1" strike="noStrike">
                <a:solidFill>
                  <a:srgbClr val="000000"/>
                </a:solidFill>
                <a:latin typeface="Times New Roman"/>
              </a:rPr>
              <a:t>It has good sensitivity and fast response to alcohol.  </a:t>
            </a:r>
            <a:endParaRPr b="0" lang="en-IN"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600" spc="-1" strike="noStrike">
                <a:solidFill>
                  <a:srgbClr val="000000"/>
                </a:solidFill>
                <a:latin typeface="Times New Roman"/>
              </a:rPr>
              <a:t>It is suitable for making Breathalyzer.</a:t>
            </a:r>
            <a:endParaRPr b="0" lang="en-IN"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600" spc="-1" strike="noStrike">
                <a:solidFill>
                  <a:srgbClr val="000000"/>
                </a:solidFill>
                <a:latin typeface="Times New Roman"/>
              </a:rPr>
              <a:t> </a:t>
            </a:r>
            <a:r>
              <a:rPr b="0" lang="en-GB" sz="2600" spc="-1" strike="noStrike">
                <a:solidFill>
                  <a:srgbClr val="000000"/>
                </a:solidFill>
                <a:latin typeface="Times New Roman"/>
              </a:rPr>
              <a:t>This rove implements all the necessary circuitry for MQ303A like power conditioning and heater power supply. </a:t>
            </a:r>
            <a:endParaRPr b="0" lang="en-IN"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600" spc="-1" strike="noStrike">
                <a:solidFill>
                  <a:srgbClr val="000000"/>
                </a:solidFill>
                <a:latin typeface="Times New Roman"/>
              </a:rPr>
              <a:t>This output voltage inversely proportional to the alcohol concentration in air.</a:t>
            </a:r>
            <a:endParaRPr b="0" lang="en-IN" sz="26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p:nvPr>
        </p:nvSpPr>
        <p:spPr>
          <a:xfrm>
            <a:off x="900000" y="720000"/>
            <a:ext cx="10513080" cy="4348800"/>
          </a:xfrm>
          <a:prstGeom prst="rect">
            <a:avLst/>
          </a:prstGeom>
          <a:noFill/>
          <a:ln w="0">
            <a:noFill/>
          </a:ln>
        </p:spPr>
        <p:txBody>
          <a:bodyPr lIns="90000" rIns="90000" tIns="45000" bIns="45000" anchor="t">
            <a:normAutofit/>
          </a:bodyPr>
          <a:p>
            <a:pPr marL="228600" indent="-228600" algn="ctr">
              <a:lnSpc>
                <a:spcPct val="90000"/>
              </a:lnSpc>
              <a:spcBef>
                <a:spcPts val="1001"/>
              </a:spcBef>
              <a:buClr>
                <a:srgbClr val="ff0000"/>
              </a:buClr>
              <a:buFont typeface="Arial"/>
              <a:buChar char="•"/>
              <a:tabLst>
                <a:tab algn="l" pos="0"/>
              </a:tabLst>
            </a:pPr>
            <a:r>
              <a:rPr b="0" lang="en-GB" sz="3200" spc="-1" strike="noStrike">
                <a:solidFill>
                  <a:srgbClr val="ff0000"/>
                </a:solidFill>
                <a:latin typeface="Times New Roman"/>
              </a:rPr>
              <a:t>WORKING RANGE:</a:t>
            </a:r>
            <a:endParaRPr b="0" lang="en-IN" sz="32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 </a:t>
            </a:r>
            <a:r>
              <a:rPr b="0" lang="en-GB" sz="2400" spc="-1" strike="noStrike">
                <a:solidFill>
                  <a:srgbClr val="000000"/>
                </a:solidFill>
                <a:latin typeface="Times New Roman"/>
              </a:rPr>
              <a:t>Input Voltage: 5V</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Working Current: 120mA</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Detectable Concentration: 20-1000ppm</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Grove Compatible connector</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Highly sensitive to alcohol.</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Fast response and resumes quickly after alcohol exposure.</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Long life.</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Compact form factor.</a:t>
            </a:r>
            <a:endParaRPr b="0" lang="en-IN" sz="24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p:nvPr>
        </p:nvSpPr>
        <p:spPr>
          <a:xfrm>
            <a:off x="838080" y="360000"/>
            <a:ext cx="10857960" cy="5954040"/>
          </a:xfrm>
          <a:prstGeom prst="rect">
            <a:avLst/>
          </a:prstGeom>
          <a:noFill/>
          <a:ln w="0">
            <a:noFill/>
          </a:ln>
        </p:spPr>
        <p:txBody>
          <a:bodyPr lIns="90000" rIns="90000" tIns="45000" bIns="45000" anchor="t">
            <a:noAutofit/>
          </a:bodyPr>
          <a:p>
            <a:pPr algn="ctr">
              <a:lnSpc>
                <a:spcPct val="90000"/>
              </a:lnSpc>
              <a:spcBef>
                <a:spcPts val="1001"/>
              </a:spcBef>
              <a:buNone/>
              <a:tabLst>
                <a:tab algn="l" pos="0"/>
              </a:tabLst>
            </a:pPr>
            <a:r>
              <a:rPr b="0" lang="en-GB" sz="3200" spc="-1" strike="noStrike">
                <a:solidFill>
                  <a:srgbClr val="ff0000"/>
                </a:solidFill>
                <a:latin typeface="Times New Roman"/>
              </a:rPr>
              <a:t>POWER SUPPLY</a:t>
            </a:r>
            <a:endParaRPr b="0" lang="en-IN" sz="3200" spc="-1" strike="noStrike">
              <a:latin typeface="Arial"/>
            </a:endParaRPr>
          </a:p>
          <a:p>
            <a:pPr algn="ctr">
              <a:lnSpc>
                <a:spcPct val="90000"/>
              </a:lnSpc>
              <a:spcBef>
                <a:spcPts val="1001"/>
              </a:spcBef>
              <a:buNone/>
              <a:tabLst>
                <a:tab algn="l" pos="0"/>
              </a:tabLst>
            </a:pPr>
            <a:r>
              <a:rPr b="0" lang="en-GB" sz="3200" spc="-1" strike="noStrike">
                <a:solidFill>
                  <a:srgbClr val="ff0000"/>
                </a:solidFill>
                <a:latin typeface="Times New Roman"/>
              </a:rPr>
              <a:t> </a:t>
            </a:r>
            <a:r>
              <a:rPr b="0" lang="en-GB" sz="2800" spc="-1" strike="noStrike">
                <a:solidFill>
                  <a:srgbClr val="000000"/>
                </a:solidFill>
                <a:latin typeface="Calibri"/>
              </a:rPr>
              <a:t> </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The power supply here represents the bike battery. which helps to power up all the bike units like " MEMS, ZIGBEE TRANSCEIVER, GSM, GPS, RELAY, NODE MCU and MOTOR.</a:t>
            </a:r>
            <a:endParaRPr b="0" lang="en-IN" sz="2400" spc="-1" strike="noStrike">
              <a:latin typeface="Arial"/>
            </a:endParaRPr>
          </a:p>
          <a:p>
            <a:pPr>
              <a:lnSpc>
                <a:spcPct val="90000"/>
              </a:lnSpc>
              <a:spcBef>
                <a:spcPts val="1001"/>
              </a:spcBef>
              <a:buNone/>
              <a:tabLst>
                <a:tab algn="l" pos="0"/>
              </a:tabLst>
            </a:pPr>
            <a:r>
              <a:rPr b="0" lang="en-GB" sz="2400" spc="-1" strike="noStrike">
                <a:solidFill>
                  <a:srgbClr val="000000"/>
                </a:solidFill>
                <a:latin typeface="Times New Roman"/>
              </a:rPr>
              <a:t>       </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The power supply ranges is from 12V DC to 24V as the bike model, which might be stepped down as a requirement to the components.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The power supply unit consist of a step-down Transformer 230v-0-12v.</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A fullBridge rectifier to convert AC to DC.</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282960"/>
            <a:ext cx="10513080" cy="965160"/>
          </a:xfrm>
          <a:prstGeom prst="rect">
            <a:avLst/>
          </a:prstGeom>
          <a:noFill/>
          <a:ln w="0">
            <a:noFill/>
          </a:ln>
        </p:spPr>
        <p:txBody>
          <a:bodyPr lIns="90000" rIns="90000" tIns="45000" bIns="45000" anchor="ctr">
            <a:normAutofit/>
          </a:bodyPr>
          <a:p>
            <a:pPr algn="ctr">
              <a:lnSpc>
                <a:spcPct val="90000"/>
              </a:lnSpc>
              <a:buNone/>
            </a:pPr>
            <a:r>
              <a:rPr b="0" lang="en-GB" sz="2200" spc="-1" strike="noStrike" u="sng">
                <a:solidFill>
                  <a:srgbClr val="ff0000"/>
                </a:solidFill>
                <a:uFillTx/>
                <a:latin typeface="Times New Roman"/>
              </a:rPr>
              <a:t>HARDWAR</a:t>
            </a:r>
            <a:r>
              <a:rPr b="0" lang="en-GB" sz="2200" spc="-1" strike="noStrike" u="sng">
                <a:solidFill>
                  <a:srgbClr val="ff0000"/>
                </a:solidFill>
                <a:uFillTx/>
                <a:latin typeface="Times New Roman"/>
              </a:rPr>
              <a:t>E</a:t>
            </a:r>
            <a:r>
              <a:rPr b="0" lang="en-GB" sz="2200" spc="-1" strike="noStrike">
                <a:solidFill>
                  <a:srgbClr val="ff0000"/>
                </a:solidFill>
                <a:latin typeface="Times New Roman"/>
              </a:rPr>
              <a:t> </a:t>
            </a:r>
            <a:r>
              <a:rPr b="0" lang="en-GB" sz="2200" spc="-1" strike="noStrike" u="sng">
                <a:solidFill>
                  <a:srgbClr val="ff0000"/>
                </a:solidFill>
                <a:uFillTx/>
                <a:latin typeface="Times New Roman"/>
              </a:rPr>
              <a:t>REQUIREM</a:t>
            </a:r>
            <a:r>
              <a:rPr b="0" lang="en-GB" sz="2200" spc="-1" strike="noStrike" u="sng">
                <a:solidFill>
                  <a:srgbClr val="ff0000"/>
                </a:solidFill>
                <a:uFillTx/>
                <a:latin typeface="Times New Roman"/>
              </a:rPr>
              <a:t>ENTS</a:t>
            </a:r>
            <a:r>
              <a:rPr b="0" lang="en-GB" sz="2200" spc="-1" strike="noStrike">
                <a:solidFill>
                  <a:srgbClr val="ff0000"/>
                </a:solidFill>
                <a:latin typeface="Times New Roman"/>
              </a:rPr>
              <a:t>:</a:t>
            </a:r>
            <a:endParaRPr b="0" lang="en-IN" sz="2200" spc="-1" strike="noStrike">
              <a:latin typeface="Arial"/>
            </a:endParaRPr>
          </a:p>
        </p:txBody>
      </p:sp>
      <p:sp>
        <p:nvSpPr>
          <p:cNvPr id="129" name="PlaceHolder 2"/>
          <p:cNvSpPr>
            <a:spLocks noGrp="1"/>
          </p:cNvSpPr>
          <p:nvPr>
            <p:ph/>
          </p:nvPr>
        </p:nvSpPr>
        <p:spPr>
          <a:xfrm>
            <a:off x="465840" y="540000"/>
            <a:ext cx="10513080" cy="575892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0" lang="en-US" sz="1800" spc="-1" strike="noStrike">
                <a:solidFill>
                  <a:srgbClr val="000000"/>
                </a:solidFill>
                <a:latin typeface="Times New Roman"/>
              </a:rPr>
              <a:t>Power supply unit.</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Arduino Uno Microcontroller.</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MEMS sensor.</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Temperature sensor.</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Alcohol Sensor.</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Relay.</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Motor.</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Zigbee Transceiver.</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Rechargable battery.</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RFID.</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Node MCU.</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Debuging cable.</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LCD.</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GSM.</a:t>
            </a:r>
            <a:endParaRPr b="0" lang="en-IN" sz="18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IN" sz="1800" spc="-1" strike="noStrike">
                <a:solidFill>
                  <a:srgbClr val="000000"/>
                </a:solidFill>
                <a:latin typeface="Times New Roman"/>
              </a:rPr>
              <a:t>GPS.</a:t>
            </a:r>
            <a:endParaRPr b="0" lang="en-IN" sz="1800" spc="-1" strike="noStrike">
              <a:latin typeface="Arial"/>
            </a:endParaRPr>
          </a:p>
          <a:p>
            <a:pPr>
              <a:lnSpc>
                <a:spcPct val="90000"/>
              </a:lnSpc>
              <a:spcBef>
                <a:spcPts val="1001"/>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720000" y="360000"/>
            <a:ext cx="10513080" cy="1323000"/>
          </a:xfrm>
          <a:prstGeom prst="rect">
            <a:avLst/>
          </a:prstGeom>
          <a:noFill/>
          <a:ln w="0">
            <a:noFill/>
          </a:ln>
        </p:spPr>
        <p:txBody>
          <a:bodyPr lIns="90000" rIns="90000" tIns="45000" bIns="45000" anchor="ctr">
            <a:noAutofit/>
          </a:bodyPr>
          <a:p>
            <a:pPr algn="ctr">
              <a:lnSpc>
                <a:spcPct val="90000"/>
              </a:lnSpc>
              <a:spcBef>
                <a:spcPts val="1001"/>
              </a:spcBef>
              <a:buNone/>
              <a:tabLst>
                <a:tab algn="l" pos="0"/>
              </a:tabLst>
            </a:pPr>
            <a:r>
              <a:rPr b="0" lang="en-GB" sz="3200" spc="-1" strike="noStrike" u="sng">
                <a:solidFill>
                  <a:srgbClr val="ff0000"/>
                </a:solidFill>
                <a:uFillTx/>
                <a:latin typeface="Times New Roman"/>
                <a:ea typeface="Noto Sans CJK SC"/>
              </a:rPr>
              <a:t>SOFTW</a:t>
            </a:r>
            <a:r>
              <a:rPr b="0" lang="en-GB" sz="3200" spc="-1" strike="noStrike" u="sng">
                <a:solidFill>
                  <a:srgbClr val="ff0000"/>
                </a:solidFill>
                <a:uFillTx/>
                <a:latin typeface="Times New Roman"/>
                <a:ea typeface="Noto Sans CJK SC"/>
              </a:rPr>
              <a:t>ARE</a:t>
            </a:r>
            <a:r>
              <a:rPr b="0" lang="en-GB" sz="3200" spc="-1" strike="noStrike">
                <a:solidFill>
                  <a:srgbClr val="ff0000"/>
                </a:solidFill>
                <a:latin typeface="Times New Roman"/>
                <a:ea typeface="Noto Sans CJK SC"/>
              </a:rPr>
              <a:t> </a:t>
            </a:r>
            <a:r>
              <a:rPr b="0" lang="en-GB" sz="3200" spc="-1" strike="noStrike" u="sng">
                <a:solidFill>
                  <a:srgbClr val="ff0000"/>
                </a:solidFill>
                <a:uFillTx/>
                <a:latin typeface="Times New Roman"/>
                <a:ea typeface="Noto Sans CJK SC"/>
              </a:rPr>
              <a:t>REQUI</a:t>
            </a:r>
            <a:r>
              <a:rPr b="0" lang="en-GB" sz="3200" spc="-1" strike="noStrike" u="sng">
                <a:solidFill>
                  <a:srgbClr val="ff0000"/>
                </a:solidFill>
                <a:uFillTx/>
                <a:latin typeface="Times New Roman"/>
                <a:ea typeface="Noto Sans CJK SC"/>
              </a:rPr>
              <a:t>REMEN</a:t>
            </a:r>
            <a:r>
              <a:rPr b="0" lang="en-GB" sz="3200" spc="-1" strike="noStrike" u="sng">
                <a:solidFill>
                  <a:srgbClr val="ff0000"/>
                </a:solidFill>
                <a:uFillTx/>
                <a:latin typeface="Times New Roman"/>
                <a:ea typeface="Noto Sans CJK SC"/>
              </a:rPr>
              <a:t>TS:</a:t>
            </a:r>
            <a:br>
              <a:rPr sz="3200"/>
            </a:br>
            <a:br>
              <a:rPr sz="3200"/>
            </a:br>
            <a:r>
              <a:rPr b="0" lang="en-IN" sz="2400" spc="-1" strike="noStrike">
                <a:solidFill>
                  <a:srgbClr val="000000"/>
                </a:solidFill>
                <a:latin typeface="Times New Roman"/>
                <a:ea typeface="Noto Sans CJK SC"/>
              </a:rPr>
              <a:t>ARDUINO </a:t>
            </a:r>
            <a:r>
              <a:rPr b="0" lang="en-IN" sz="2400" spc="-1" strike="noStrike">
                <a:solidFill>
                  <a:srgbClr val="000000"/>
                </a:solidFill>
                <a:latin typeface="Times New Roman"/>
                <a:ea typeface="Noto Sans CJK SC"/>
              </a:rPr>
              <a:t>IDE ( any </a:t>
            </a:r>
            <a:r>
              <a:rPr b="0" lang="en-IN" sz="2400" spc="-1" strike="noStrike">
                <a:solidFill>
                  <a:srgbClr val="000000"/>
                </a:solidFill>
                <a:latin typeface="Times New Roman"/>
                <a:ea typeface="Noto Sans CJK SC"/>
              </a:rPr>
              <a:t>latest </a:t>
            </a:r>
            <a:r>
              <a:rPr b="0" lang="en-IN" sz="2400" spc="-1" strike="noStrike">
                <a:solidFill>
                  <a:srgbClr val="000000"/>
                </a:solidFill>
                <a:latin typeface="Times New Roman"/>
                <a:ea typeface="Noto Sans CJK SC"/>
              </a:rPr>
              <a:t>version is </a:t>
            </a:r>
            <a:r>
              <a:rPr b="0" lang="en-IN" sz="2400" spc="-1" strike="noStrike">
                <a:solidFill>
                  <a:srgbClr val="000000"/>
                </a:solidFill>
                <a:latin typeface="Times New Roman"/>
                <a:ea typeface="Noto Sans CJK SC"/>
              </a:rPr>
              <a:t>preferd )</a:t>
            </a:r>
            <a:endParaRPr b="0" lang="en-IN" sz="2400" spc="-1" strike="noStrike">
              <a:latin typeface="Arial"/>
            </a:endParaRPr>
          </a:p>
        </p:txBody>
      </p:sp>
      <p:sp>
        <p:nvSpPr>
          <p:cNvPr id="131" name="PlaceHolder 2"/>
          <p:cNvSpPr>
            <a:spLocks noGrp="1"/>
          </p:cNvSpPr>
          <p:nvPr>
            <p:ph/>
          </p:nvPr>
        </p:nvSpPr>
        <p:spPr>
          <a:xfrm>
            <a:off x="900000" y="3060000"/>
            <a:ext cx="10513080" cy="4348800"/>
          </a:xfrm>
          <a:prstGeom prst="rect">
            <a:avLst/>
          </a:prstGeom>
          <a:noFill/>
          <a:ln w="0">
            <a:noFill/>
          </a:ln>
        </p:spPr>
        <p:txBody>
          <a:bodyPr lIns="90000" rIns="90000" tIns="45000" bIns="45000" anchor="t">
            <a:noAutofit/>
          </a:bodyPr>
          <a:p>
            <a:pPr algn="ctr">
              <a:lnSpc>
                <a:spcPct val="90000"/>
              </a:lnSpc>
              <a:buNone/>
              <a:tabLst>
                <a:tab algn="l" pos="0"/>
              </a:tabLst>
            </a:pPr>
            <a:r>
              <a:rPr b="0" lang="en-GB" sz="3200" spc="-1" strike="noStrike" u="sng">
                <a:solidFill>
                  <a:srgbClr val="ff0000"/>
                </a:solidFill>
                <a:uFillTx/>
                <a:latin typeface="Times New Roman"/>
              </a:rPr>
              <a:t>PROGRAMMING LANGUAGE</a:t>
            </a:r>
            <a:r>
              <a:rPr b="0" lang="en-GB" sz="3200" spc="-1" strike="noStrike">
                <a:solidFill>
                  <a:srgbClr val="ff0000"/>
                </a:solidFill>
                <a:latin typeface="Times New Roman"/>
              </a:rPr>
              <a:t> </a:t>
            </a:r>
            <a:r>
              <a:rPr b="0" lang="en-GB" sz="4400" spc="-1" strike="noStrike">
                <a:solidFill>
                  <a:srgbClr val="000000"/>
                </a:solidFill>
                <a:latin typeface="Calibri Light"/>
              </a:rPr>
              <a:t>:</a:t>
            </a:r>
            <a:endParaRPr b="0" lang="en-IN" sz="4400" spc="-1" strike="noStrike">
              <a:latin typeface="Arial"/>
            </a:endParaRPr>
          </a:p>
          <a:p>
            <a:pPr algn="ctr">
              <a:lnSpc>
                <a:spcPct val="90000"/>
              </a:lnSpc>
              <a:buNone/>
              <a:tabLst>
                <a:tab algn="l" pos="0"/>
              </a:tabLst>
            </a:pPr>
            <a:r>
              <a:rPr b="0" lang="en-GB" sz="4400" spc="-1" strike="noStrike">
                <a:solidFill>
                  <a:srgbClr val="000000"/>
                </a:solidFill>
                <a:latin typeface="Calibri Light"/>
              </a:rPr>
              <a:t> </a:t>
            </a:r>
            <a:endParaRPr b="0" lang="en-IN" sz="4400" spc="-1" strike="noStrike">
              <a:latin typeface="Arial"/>
            </a:endParaRPr>
          </a:p>
          <a:p>
            <a:pPr algn="ctr">
              <a:lnSpc>
                <a:spcPct val="90000"/>
              </a:lnSpc>
              <a:buNone/>
              <a:tabLst>
                <a:tab algn="l" pos="0"/>
              </a:tabLst>
            </a:pPr>
            <a:endParaRPr b="0" lang="en-IN" sz="2400" spc="-1" strike="noStrike">
              <a:latin typeface="Arial"/>
            </a:endParaRPr>
          </a:p>
          <a:p>
            <a:pPr algn="ctr">
              <a:lnSpc>
                <a:spcPct val="90000"/>
              </a:lnSpc>
              <a:buNone/>
              <a:tabLst>
                <a:tab algn="l" pos="0"/>
              </a:tabLst>
            </a:pPr>
            <a:r>
              <a:rPr b="0" lang="en-IN" sz="2400" spc="-1" strike="noStrike">
                <a:solidFill>
                  <a:srgbClr val="000000"/>
                </a:solidFill>
                <a:latin typeface="Times New Roman"/>
              </a:rPr>
              <a:t>EMBEDDED C</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18480" y="174960"/>
            <a:ext cx="10732680" cy="1513440"/>
          </a:xfrm>
          <a:prstGeom prst="rect">
            <a:avLst/>
          </a:prstGeom>
          <a:noFill/>
          <a:ln w="0">
            <a:noFill/>
          </a:ln>
        </p:spPr>
        <p:txBody>
          <a:bodyPr lIns="90000" rIns="90000" tIns="45000" bIns="45000" anchor="ctr">
            <a:normAutofit/>
          </a:bodyPr>
          <a:p>
            <a:pPr algn="ctr">
              <a:lnSpc>
                <a:spcPct val="90000"/>
              </a:lnSpc>
              <a:buNone/>
            </a:pPr>
            <a:r>
              <a:rPr b="0" lang="en-GB" sz="4990" spc="-1" strike="noStrike" u="sng">
                <a:solidFill>
                  <a:srgbClr val="ff0000"/>
                </a:solidFill>
                <a:uFillTx/>
                <a:latin typeface="Times New Roman"/>
              </a:rPr>
              <a:t>ABS</a:t>
            </a:r>
            <a:r>
              <a:rPr b="0" lang="en-GB" sz="4990" spc="-1" strike="noStrike" u="sng">
                <a:solidFill>
                  <a:srgbClr val="ff0000"/>
                </a:solidFill>
                <a:uFillTx/>
                <a:latin typeface="Times New Roman"/>
              </a:rPr>
              <a:t>TRA</a:t>
            </a:r>
            <a:r>
              <a:rPr b="0" lang="en-GB" sz="4990" spc="-1" strike="noStrike" u="sng">
                <a:solidFill>
                  <a:srgbClr val="ff0000"/>
                </a:solidFill>
                <a:uFillTx/>
                <a:latin typeface="Times New Roman"/>
              </a:rPr>
              <a:t>CT</a:t>
            </a:r>
            <a:r>
              <a:rPr b="0" lang="en-GB" sz="4990" spc="-1" strike="noStrike">
                <a:solidFill>
                  <a:srgbClr val="ff0000"/>
                </a:solidFill>
                <a:latin typeface="Times New Roman"/>
              </a:rPr>
              <a:t> </a:t>
            </a:r>
            <a:endParaRPr b="0" lang="en-IN" sz="4990" spc="-1" strike="noStrike">
              <a:latin typeface="Arial"/>
            </a:endParaRPr>
          </a:p>
        </p:txBody>
      </p:sp>
      <p:sp>
        <p:nvSpPr>
          <p:cNvPr id="91" name="PlaceHolder 2"/>
          <p:cNvSpPr>
            <a:spLocks noGrp="1"/>
          </p:cNvSpPr>
          <p:nvPr>
            <p:ph/>
          </p:nvPr>
        </p:nvSpPr>
        <p:spPr>
          <a:xfrm>
            <a:off x="180000" y="1512000"/>
            <a:ext cx="11615760" cy="4498200"/>
          </a:xfrm>
          <a:prstGeom prst="rect">
            <a:avLst/>
          </a:prstGeom>
          <a:noFill/>
          <a:ln w="0">
            <a:noFill/>
          </a:ln>
        </p:spPr>
        <p:txBody>
          <a:bodyPr lIns="90000" rIns="90000" tIns="45000" bIns="45000" anchor="t">
            <a:normAutofit fontScale="78000"/>
          </a:bodyPr>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The number of fatal traffic accidents continues to rise as a direct result of riders' refusal to wear helmets and the pervasive use of alcohol while driving.</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rPr>
              <a:t>The overarching goal of </a:t>
            </a:r>
            <a:r>
              <a:rPr b="0" lang="en-GB" sz="2400" spc="-1" strike="noStrike">
                <a:solidFill>
                  <a:srgbClr val="000000"/>
                </a:solidFill>
                <a:latin typeface="Times New Roman"/>
              </a:rPr>
              <a:t>this project work is to reduce the number of incidents caused by reckless behaviours such driving under the influence, driving when fatigued, driving while distracted, and speeding.</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Riders will be required to wear the high-tech helmet, which is outfitted with an Zigbee transmitter, a mems sensor, and an Arduino and IoT Node MCU.</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ea typeface="Noto Sans CJK SC"/>
              </a:rPr>
              <a:t>An alcohol sensor checks the breath of the rider to avoid drunk driving, and the bike is disabled if the user is inebriated or without wearing a helmet.</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ea typeface="Noto Sans CJK SC"/>
              </a:rPr>
              <a:t>If the rider was involved in an accident, a text message containing the rider's current   position is sent to the  mobile phone  to the registered emergency contact information, with     </a:t>
            </a:r>
            <a:r>
              <a:rPr b="0" lang="en-IN" sz="2400" spc="-1" strike="noStrike">
                <a:solidFill>
                  <a:srgbClr val="000000"/>
                </a:solidFill>
                <a:latin typeface="Times New Roman"/>
                <a:ea typeface="Noto Sans CJK SC"/>
              </a:rPr>
              <a:t>the help of the GSM module.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0" y="-66240"/>
            <a:ext cx="11518920" cy="741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GB" sz="4400" spc="-1" strike="noStrike">
                <a:solidFill>
                  <a:srgbClr val="ff4000"/>
                </a:solidFill>
                <a:latin typeface="Calibri Light"/>
                <a:ea typeface="DejaVu Sans"/>
              </a:rPr>
              <a:t>Conclusion:</a:t>
            </a:r>
            <a:endParaRPr b="0" lang="en-IN" sz="4400" spc="-1" strike="noStrike">
              <a:latin typeface="Arial"/>
            </a:endParaRPr>
          </a:p>
        </p:txBody>
      </p:sp>
      <p:graphicFrame>
        <p:nvGraphicFramePr>
          <p:cNvPr id="133" name=""/>
          <p:cNvGraphicFramePr/>
          <p:nvPr/>
        </p:nvGraphicFramePr>
        <p:xfrm>
          <a:off x="360000" y="1080000"/>
          <a:ext cx="11598120" cy="3960000"/>
        </p:xfrm>
        <a:graphic>
          <a:graphicData uri="http://schemas.openxmlformats.org/drawingml/2006/table">
            <a:tbl>
              <a:tblPr/>
              <a:tblGrid>
                <a:gridCol w="11598480"/>
              </a:tblGrid>
              <a:tr h="4465440">
                <a:tc>
                  <a:txBody>
                    <a:bodyPr lIns="90000" rIns="90000" anchor="t">
                      <a:noAutofit/>
                    </a:bodyPr>
                    <a:p>
                      <a:pPr>
                        <a:lnSpc>
                          <a:spcPct val="100000"/>
                        </a:lnSpc>
                        <a:buNone/>
                      </a:pPr>
                      <a:r>
                        <a:rPr b="0" lang="en-IN" sz="1800" spc="-1" strike="noStrike">
                          <a:latin typeface="Arial"/>
                        </a:rPr>
                        <a:t>There are things that can be improved in the helmet and bike unit. Which Might not be an effective way do it in terms of cost in Todays Date.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The Helmet can be further improved by adding a Flexible solar pannel upon the helmet itself. Which Will be very helpfull for charging the battery unit of the helmet even while riding the bike.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MeanWhile the Flexible solar pannel itself cost Around more than 3K.</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More over , The Circuit Diagram can be further processed to a Single board PCB. Which is more efficient and Convinent Design to the helmet and Bike unit.</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gn="ctr">
              <a:lnSpc>
                <a:spcPct val="90000"/>
              </a:lnSpc>
              <a:buNone/>
            </a:pPr>
            <a:r>
              <a:rPr b="1" lang="en-GB" sz="4400" spc="-1" strike="noStrike">
                <a:solidFill>
                  <a:srgbClr val="ff0000"/>
                </a:solidFill>
                <a:latin typeface="Times New Roman"/>
              </a:rPr>
              <a:t>REFERENCE:</a:t>
            </a:r>
            <a:endParaRPr b="0" lang="en-IN" sz="4400" spc="-1" strike="noStrike">
              <a:latin typeface="Arial"/>
            </a:endParaRPr>
          </a:p>
        </p:txBody>
      </p:sp>
      <p:sp>
        <p:nvSpPr>
          <p:cNvPr id="135" name="PlaceHolder 2"/>
          <p:cNvSpPr>
            <a:spLocks noGrp="1"/>
          </p:cNvSpPr>
          <p:nvPr>
            <p:ph/>
          </p:nvPr>
        </p:nvSpPr>
        <p:spPr>
          <a:xfrm>
            <a:off x="838080" y="1825560"/>
            <a:ext cx="10513080" cy="43488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ADVANCED SMART HELMET AND AUTOMATIC ACCIDENT ALERT SYSTEM 2023.</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rPr>
              <a:t>IoT_based_Smart_Communication_System_for_Accident_Prevention 2023</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rPr>
              <a:t>IoT_based_Smart_Helmet_System_for_Accident_Prevention 2022</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rPr>
              <a:t>Smart_Bike_Helmet_with_Vehicle_Tracking_System_using_Arduino 2022</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2417040"/>
            <a:ext cx="10513080" cy="1323000"/>
          </a:xfrm>
          <a:prstGeom prst="rect">
            <a:avLst/>
          </a:prstGeom>
          <a:noFill/>
          <a:ln w="0">
            <a:noFill/>
          </a:ln>
        </p:spPr>
        <p:txBody>
          <a:bodyPr lIns="90000" rIns="90000" tIns="45000" bIns="45000" anchor="ctr">
            <a:noAutofit/>
          </a:bodyPr>
          <a:p>
            <a:pPr algn="ctr">
              <a:lnSpc>
                <a:spcPct val="90000"/>
              </a:lnSpc>
              <a:buNone/>
            </a:pPr>
            <a:r>
              <a:rPr b="0" lang="en-GB" sz="4400" spc="-1" strike="noStrike">
                <a:solidFill>
                  <a:srgbClr val="ff4000"/>
                </a:solidFill>
                <a:latin typeface="Calibri Light"/>
              </a:rPr>
              <a:t>QUESTIONS ?</a:t>
            </a:r>
            <a:endParaRPr b="0" lang="en-IN" sz="4400" spc="-1" strike="noStrike">
              <a:latin typeface="Arial"/>
            </a:endParaRPr>
          </a:p>
        </p:txBody>
      </p:sp>
      <p:sp>
        <p:nvSpPr>
          <p:cNvPr id="137" name="PlaceHolder 2"/>
          <p:cNvSpPr>
            <a:spLocks noGrp="1"/>
          </p:cNvSpPr>
          <p:nvPr>
            <p:ph/>
          </p:nvPr>
        </p:nvSpPr>
        <p:spPr>
          <a:xfrm>
            <a:off x="1260000" y="3960000"/>
            <a:ext cx="11525400" cy="323784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GB" sz="8000" spc="-1" strike="noStrike">
                <a:solidFill>
                  <a:srgbClr val="000000"/>
                </a:solidFill>
                <a:latin typeface="Calibri"/>
              </a:rPr>
              <a:t>                    </a:t>
            </a:r>
            <a:endParaRPr b="0" lang="en-IN" sz="8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71240" y="180000"/>
            <a:ext cx="11046600" cy="6490440"/>
          </a:xfrm>
          <a:prstGeom prst="rect">
            <a:avLst/>
          </a:prstGeom>
          <a:noFill/>
          <a:ln w="0">
            <a:noFill/>
          </a:ln>
        </p:spPr>
        <p:txBody>
          <a:bodyPr lIns="90000" rIns="90000" tIns="45000" bIns="45000" anchor="ctr">
            <a:normAutofit/>
          </a:bodyPr>
          <a:p>
            <a:pPr algn="ctr">
              <a:lnSpc>
                <a:spcPct val="90000"/>
              </a:lnSpc>
              <a:buNone/>
            </a:pPr>
            <a:r>
              <a:rPr b="1" lang="en-GB" sz="9600" spc="-1" strike="noStrike">
                <a:solidFill>
                  <a:srgbClr val="ff4000"/>
                </a:solidFill>
                <a:latin typeface="Times New Roman"/>
              </a:rPr>
              <a:t>THANK YOU</a:t>
            </a:r>
            <a:endParaRPr b="0" lang="en-IN" sz="9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rmAutofit/>
          </a:bodyPr>
          <a:p>
            <a:pPr algn="ctr">
              <a:lnSpc>
                <a:spcPct val="90000"/>
              </a:lnSpc>
              <a:buNone/>
            </a:pPr>
            <a:r>
              <a:rPr b="1" lang="en-GB" sz="3200" spc="-1" strike="noStrike">
                <a:solidFill>
                  <a:srgbClr val="ff0000"/>
                </a:solidFill>
                <a:latin typeface="Times New Roman"/>
              </a:rPr>
              <a:t>INTRO</a:t>
            </a:r>
            <a:r>
              <a:rPr b="1" lang="en-GB" sz="3200" spc="-1" strike="noStrike">
                <a:solidFill>
                  <a:srgbClr val="ff0000"/>
                </a:solidFill>
                <a:latin typeface="Times New Roman"/>
              </a:rPr>
              <a:t>DUCTI</a:t>
            </a:r>
            <a:r>
              <a:rPr b="1" lang="en-GB" sz="3200" spc="-1" strike="noStrike">
                <a:solidFill>
                  <a:srgbClr val="ff0000"/>
                </a:solidFill>
                <a:latin typeface="Times New Roman"/>
              </a:rPr>
              <a:t>ON</a:t>
            </a:r>
            <a:endParaRPr b="0" lang="en-IN" sz="3200" spc="-1" strike="noStrike">
              <a:latin typeface="Arial"/>
            </a:endParaRPr>
          </a:p>
        </p:txBody>
      </p:sp>
      <p:sp>
        <p:nvSpPr>
          <p:cNvPr id="93" name="PlaceHolder 2"/>
          <p:cNvSpPr>
            <a:spLocks noGrp="1"/>
          </p:cNvSpPr>
          <p:nvPr>
            <p:ph/>
          </p:nvPr>
        </p:nvSpPr>
        <p:spPr>
          <a:xfrm>
            <a:off x="838080" y="1825560"/>
            <a:ext cx="11046600" cy="478692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Bike accidents are on the rise, and as a result, many lives are being lost.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The risk of head injury in the event of a bike accident may be reduced by wearing a helmet.</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rPr>
              <a:t>It is estimated </a:t>
            </a:r>
            <a:r>
              <a:rPr b="0" lang="en-GB" sz="2400" spc="-1" strike="noStrike">
                <a:solidFill>
                  <a:srgbClr val="000000"/>
                </a:solidFill>
                <a:latin typeface="Times New Roman"/>
              </a:rPr>
              <a:t>that 1.2 million lives are lost on the world's roadways each </a:t>
            </a:r>
            <a:r>
              <a:rPr b="0" lang="en-IN" sz="2400" spc="-1" strike="noStrike">
                <a:solidFill>
                  <a:srgbClr val="000000"/>
                </a:solidFill>
                <a:latin typeface="Times New Roman"/>
              </a:rPr>
              <a:t>year.</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Even though hospitals now provide ambulance services, the fatality rate has not decreased.</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30% of accidents are attributed to not wearing a </a:t>
            </a:r>
            <a:r>
              <a:rPr b="0" lang="en-IN" sz="2400" spc="-1" strike="noStrike">
                <a:solidFill>
                  <a:srgbClr val="000000"/>
                </a:solidFill>
                <a:latin typeface="Times New Roman"/>
              </a:rPr>
              <a:t>helmet properly.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p:nvPr>
        </p:nvSpPr>
        <p:spPr>
          <a:xfrm>
            <a:off x="199080" y="414360"/>
            <a:ext cx="11860920" cy="57600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According to information gathered by the World Health Organization (WHO), a helmet worn by a motorcyclist may save as many as 70 percent of serious injuries and 40 percent of fatalities resulting from collisions.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IN" sz="2400" spc="-1" strike="noStrike">
                <a:solidFill>
                  <a:srgbClr val="000000"/>
                </a:solidFill>
                <a:latin typeface="Abyssinica SIL"/>
              </a:rPr>
              <a:t> </a:t>
            </a:r>
            <a:r>
              <a:rPr b="1" lang="en-IN" sz="2400" spc="-1" strike="noStrike">
                <a:solidFill>
                  <a:srgbClr val="000000"/>
                </a:solidFill>
                <a:latin typeface="Abyssinica SIL"/>
              </a:rPr>
              <a:t>Our The main intent is: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To develop a </a:t>
            </a:r>
            <a:r>
              <a:rPr b="1" i="1" lang="en-GB" sz="2400" spc="-1" strike="noStrike">
                <a:solidFill>
                  <a:srgbClr val="000000"/>
                </a:solidFill>
                <a:latin typeface="Times New Roman"/>
              </a:rPr>
              <a:t>prototype</a:t>
            </a:r>
            <a:r>
              <a:rPr b="0" lang="en-GB" sz="2400" spc="-1" strike="noStrike">
                <a:solidFill>
                  <a:srgbClr val="000000"/>
                </a:solidFill>
                <a:latin typeface="Times New Roman"/>
              </a:rPr>
              <a:t> that provides safety to motorcycle riders.</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To design a model that reduces the road accidents due to Drunk and drive, not wearing helmet.</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To design system that alerts the family members/friends by giving information about the accidents.</a:t>
            </a:r>
            <a:endParaRPr b="0" lang="en-IN"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GB" sz="2400" spc="-1" strike="noStrike">
                <a:solidFill>
                  <a:srgbClr val="000000"/>
                </a:solidFill>
                <a:latin typeface="Times New Roman"/>
              </a:rPr>
              <a:t> </a:t>
            </a:r>
            <a:r>
              <a:rPr b="0" lang="en-GB" sz="2400" spc="-1" strike="noStrike">
                <a:solidFill>
                  <a:srgbClr val="000000"/>
                </a:solidFill>
                <a:latin typeface="Times New Roman"/>
              </a:rPr>
              <a:t>To design system that promotes wearing of helmet, which can decrease traumatism from the impact and may save a life.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5" name=""/>
          <p:cNvGraphicFramePr/>
          <p:nvPr/>
        </p:nvGraphicFramePr>
        <p:xfrm>
          <a:off x="688680" y="492120"/>
          <a:ext cx="10857240" cy="6001560"/>
        </p:xfrm>
        <a:graphic>
          <a:graphicData uri="http://schemas.openxmlformats.org/drawingml/2006/table">
            <a:tbl>
              <a:tblPr/>
              <a:tblGrid>
                <a:gridCol w="785880"/>
                <a:gridCol w="1104120"/>
                <a:gridCol w="1337760"/>
                <a:gridCol w="1541160"/>
                <a:gridCol w="1123560"/>
                <a:gridCol w="2482560"/>
                <a:gridCol w="2482560"/>
              </a:tblGrid>
              <a:tr h="768960">
                <a:tc>
                  <a:txBody>
                    <a:bodyPr anchor="t">
                      <a:noAutofit/>
                    </a:bodyPr>
                    <a:p>
                      <a:pPr algn="ctr">
                        <a:lnSpc>
                          <a:spcPct val="100000"/>
                        </a:lnSpc>
                        <a:buNone/>
                      </a:pPr>
                      <a:r>
                        <a:rPr b="1" lang="en-GB" sz="1600" spc="-1" strike="noStrike">
                          <a:solidFill>
                            <a:srgbClr val="ffffff"/>
                          </a:solidFill>
                          <a:latin typeface="Times New Roman"/>
                        </a:rPr>
                        <a:t>SI NO.</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gn="ctr">
                        <a:lnSpc>
                          <a:spcPct val="100000"/>
                        </a:lnSpc>
                        <a:buNone/>
                      </a:pPr>
                      <a:r>
                        <a:rPr b="1" lang="en-GB" sz="1600" spc="-1" strike="noStrike">
                          <a:solidFill>
                            <a:srgbClr val="ffffff"/>
                          </a:solidFill>
                          <a:latin typeface="Times New Roman"/>
                        </a:rPr>
                        <a:t>TITLE</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gn="ctr">
                        <a:lnSpc>
                          <a:spcPct val="100000"/>
                        </a:lnSpc>
                        <a:buNone/>
                      </a:pPr>
                      <a:r>
                        <a:rPr b="1" lang="en-GB" sz="1600" spc="-1" strike="noStrike">
                          <a:solidFill>
                            <a:srgbClr val="ffffff"/>
                          </a:solidFill>
                          <a:latin typeface="Times New Roman"/>
                        </a:rPr>
                        <a:t>JOURNAL NAME</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gn="ctr">
                        <a:lnSpc>
                          <a:spcPct val="100000"/>
                        </a:lnSpc>
                        <a:buNone/>
                      </a:pPr>
                      <a:r>
                        <a:rPr b="1" lang="en-GB" sz="1600" spc="-1" strike="noStrike">
                          <a:solidFill>
                            <a:srgbClr val="ffffff"/>
                          </a:solidFill>
                          <a:latin typeface="Times New Roman"/>
                        </a:rPr>
                        <a:t>AUTHOR</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gn="ctr">
                        <a:lnSpc>
                          <a:spcPct val="100000"/>
                        </a:lnSpc>
                        <a:buNone/>
                      </a:pPr>
                      <a:r>
                        <a:rPr b="1" lang="en-GB" sz="1600" spc="-1" strike="noStrike">
                          <a:solidFill>
                            <a:srgbClr val="ffffff"/>
                          </a:solidFill>
                          <a:latin typeface="Times New Roman"/>
                        </a:rPr>
                        <a:t>YEAR OF PUBLICATION</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gn="ctr">
                        <a:lnSpc>
                          <a:spcPct val="100000"/>
                        </a:lnSpc>
                        <a:buNone/>
                      </a:pPr>
                      <a:r>
                        <a:rPr b="1" lang="en-GB" sz="1600" spc="-1" strike="noStrike">
                          <a:solidFill>
                            <a:srgbClr val="ffffff"/>
                          </a:solidFill>
                          <a:latin typeface="Times New Roman"/>
                        </a:rPr>
                        <a:t>TECHNIQUES USED</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gn="ctr">
                        <a:lnSpc>
                          <a:spcPct val="100000"/>
                        </a:lnSpc>
                        <a:buNone/>
                      </a:pPr>
                      <a:r>
                        <a:rPr b="1" lang="en-GB" sz="1600" spc="-1" strike="noStrike">
                          <a:solidFill>
                            <a:srgbClr val="ffffff"/>
                          </a:solidFill>
                          <a:latin typeface="Times New Roman"/>
                        </a:rPr>
                        <a:t>DRAWBACKS</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333240">
                <a:tc>
                  <a:txBody>
                    <a:bodyPr lIns="90000" rIns="90000" anchor="t">
                      <a:noAutofit/>
                    </a:bodyPr>
                    <a:p>
                      <a:pPr algn="ctr">
                        <a:lnSpc>
                          <a:spcPct val="100000"/>
                        </a:lnSpc>
                        <a:buNone/>
                      </a:pPr>
                      <a:r>
                        <a:rPr b="0" lang="en-IN" sz="1800" spc="-1" strike="noStrike">
                          <a:latin typeface="Arial"/>
                        </a:rPr>
                        <a:t>1</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GB" sz="1600" spc="-1" strike="noStrike">
                          <a:solidFill>
                            <a:srgbClr val="000000"/>
                          </a:solidFill>
                          <a:latin typeface="Times New Roman"/>
                        </a:rPr>
                        <a:t>Rider Safety System using IoT for Two-Wheelers</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GB" sz="1600" spc="-1" strike="noStrike">
                          <a:solidFill>
                            <a:srgbClr val="000000"/>
                          </a:solidFill>
                          <a:latin typeface="Times New Roman"/>
                        </a:rPr>
                        <a:t>International conference  on Smart Systems and Inventive Technology by IEEE explore</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GB" sz="1600" spc="-1" strike="noStrike">
                          <a:solidFill>
                            <a:srgbClr val="000000"/>
                          </a:solidFill>
                          <a:latin typeface="Times New Roman"/>
                        </a:rPr>
                        <a:t>RAMU.A , et.al</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1800" spc="-1" strike="noStrike">
                          <a:latin typeface="Arial"/>
                        </a:rPr>
                        <a:t>2023</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IN" sz="1600" spc="-1" strike="noStrike">
                          <a:solidFill>
                            <a:srgbClr val="000000"/>
                          </a:solidFill>
                          <a:latin typeface="Times New Roman"/>
                        </a:rPr>
                        <a:t>i.)The method based on RF</a:t>
                      </a:r>
                      <a:endParaRPr b="0" lang="en-IN" sz="1600" spc="-1" strike="noStrike">
                        <a:latin typeface="Arial"/>
                      </a:endParaRPr>
                    </a:p>
                    <a:p>
                      <a:pPr algn="ctr">
                        <a:lnSpc>
                          <a:spcPct val="100000"/>
                        </a:lnSpc>
                        <a:buNone/>
                      </a:pPr>
                      <a:r>
                        <a:rPr b="0" lang="en-GB" sz="1600" spc="-1" strike="noStrike">
                          <a:solidFill>
                            <a:srgbClr val="000000"/>
                          </a:solidFill>
                          <a:latin typeface="Times New Roman"/>
                        </a:rPr>
                        <a:t>transmission that prevents the motorcycle from igniting the</a:t>
                      </a:r>
                      <a:endParaRPr b="0" lang="en-IN" sz="1600" spc="-1" strike="noStrike">
                        <a:latin typeface="Arial"/>
                      </a:endParaRPr>
                    </a:p>
                    <a:p>
                      <a:pPr algn="ctr">
                        <a:lnSpc>
                          <a:spcPct val="100000"/>
                        </a:lnSpc>
                        <a:buNone/>
                      </a:pPr>
                      <a:r>
                        <a:rPr b="0" lang="en-GB" sz="1600" spc="-1" strike="noStrike">
                          <a:solidFill>
                            <a:srgbClr val="000000"/>
                          </a:solidFill>
                          <a:latin typeface="Times New Roman"/>
                        </a:rPr>
                        <a:t>vehicle unless the rider wears a protective helmet</a:t>
                      </a:r>
                      <a:endParaRPr b="0" lang="en-IN" sz="1600" spc="-1" strike="noStrike">
                        <a:latin typeface="Arial"/>
                      </a:endParaRPr>
                    </a:p>
                    <a:p>
                      <a:pPr algn="ctr">
                        <a:lnSpc>
                          <a:spcPct val="100000"/>
                        </a:lnSpc>
                        <a:buNone/>
                      </a:pPr>
                      <a:r>
                        <a:rPr b="0" lang="en-IN" sz="1800" spc="-1" strike="noStrike">
                          <a:solidFill>
                            <a:srgbClr val="000000"/>
                          </a:solidFill>
                          <a:latin typeface="Calibri"/>
                        </a:rPr>
                        <a:t> </a:t>
                      </a:r>
                      <a:endParaRPr b="0" lang="en-IN" sz="1800" spc="-1" strike="noStrike">
                        <a:latin typeface="Arial"/>
                      </a:endParaRPr>
                    </a:p>
                    <a:p>
                      <a:pPr algn="ctr">
                        <a:lnSpc>
                          <a:spcPct val="100000"/>
                        </a:lnSpc>
                        <a:buNone/>
                      </a:pPr>
                      <a:r>
                        <a:rPr b="0" lang="en-IN" sz="1800" spc="-1" strike="noStrike">
                          <a:solidFill>
                            <a:srgbClr val="000000"/>
                          </a:solidFill>
                          <a:latin typeface="Calibri"/>
                        </a:rPr>
                        <a:t> </a:t>
                      </a:r>
                      <a:r>
                        <a:rPr b="0" lang="en-IN" sz="1800" spc="-1" strike="noStrike">
                          <a:solidFill>
                            <a:srgbClr val="000000"/>
                          </a:solidFill>
                          <a:latin typeface="Calibri"/>
                        </a:rPr>
                        <a:t>ii.)</a:t>
                      </a:r>
                      <a:r>
                        <a:rPr b="0" lang="en-IN" sz="1600" spc="-1" strike="noStrike">
                          <a:solidFill>
                            <a:srgbClr val="000000"/>
                          </a:solidFill>
                          <a:latin typeface="Times New Roman"/>
                        </a:rPr>
                        <a:t>The circuit is low power</a:t>
                      </a:r>
                      <a:endParaRPr b="0" lang="en-IN" sz="1600" spc="-1" strike="noStrike">
                        <a:latin typeface="Arial"/>
                      </a:endParaRPr>
                    </a:p>
                    <a:p>
                      <a:pPr algn="ctr">
                        <a:lnSpc>
                          <a:spcPct val="100000"/>
                        </a:lnSpc>
                        <a:buNone/>
                      </a:pPr>
                      <a:r>
                        <a:rPr b="0" lang="en-GB" sz="1600" spc="-1" strike="noStrike">
                          <a:solidFill>
                            <a:srgbClr val="000000"/>
                          </a:solidFill>
                          <a:latin typeface="Times New Roman"/>
                        </a:rPr>
                        <a:t>consumption, low complexity, and low cost, this system might</a:t>
                      </a:r>
                      <a:endParaRPr b="0" lang="en-IN" sz="1600" spc="-1" strike="noStrike">
                        <a:latin typeface="Arial"/>
                      </a:endParaRPr>
                    </a:p>
                    <a:p>
                      <a:pPr algn="ctr">
                        <a:lnSpc>
                          <a:spcPct val="100000"/>
                        </a:lnSpc>
                        <a:buNone/>
                      </a:pPr>
                      <a:r>
                        <a:rPr b="0" lang="en-GB" sz="1600" spc="-1" strike="noStrike">
                          <a:solidFill>
                            <a:srgbClr val="000000"/>
                          </a:solidFill>
                          <a:latin typeface="Times New Roman"/>
                        </a:rPr>
                        <a:t>be used on road transport vehicles</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GB" sz="1600" spc="-1" strike="noStrike">
                          <a:solidFill>
                            <a:srgbClr val="000000"/>
                          </a:solidFill>
                          <a:latin typeface="Times New Roman"/>
                        </a:rPr>
                        <a:t>i.) The block diagram must be explained in two sections – Helmet unit , Bike unit.</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899720">
                <a:tc>
                  <a:txBody>
                    <a:bodyPr lIns="90000" rIns="90000" anchor="t">
                      <a:noAutofit/>
                    </a:bodyPr>
                    <a:p>
                      <a:pPr algn="ctr">
                        <a:lnSpc>
                          <a:spcPct val="100000"/>
                        </a:lnSpc>
                        <a:buNone/>
                      </a:pPr>
                      <a:r>
                        <a:rPr b="0" lang="en-IN" sz="1800" spc="-1" strike="noStrike">
                          <a:latin typeface="Arial"/>
                        </a:rPr>
                        <a:t>2</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GB" sz="1600" spc="-1" strike="noStrike">
                          <a:solidFill>
                            <a:srgbClr val="000000"/>
                          </a:solidFill>
                          <a:latin typeface="Times New Roman"/>
                        </a:rPr>
                        <a:t>IoT based Smart Communication System for</a:t>
                      </a:r>
                      <a:endParaRPr b="0" lang="en-IN" sz="1600" spc="-1" strike="noStrike">
                        <a:latin typeface="Arial"/>
                      </a:endParaRPr>
                    </a:p>
                    <a:p>
                      <a:pPr algn="ctr">
                        <a:lnSpc>
                          <a:spcPct val="100000"/>
                        </a:lnSpc>
                        <a:buNone/>
                      </a:pPr>
                      <a:r>
                        <a:rPr b="0" lang="en-IN" sz="1600" spc="-1" strike="noStrike">
                          <a:solidFill>
                            <a:srgbClr val="000000"/>
                          </a:solidFill>
                          <a:latin typeface="Times New Roman"/>
                        </a:rPr>
                        <a:t>Accident Prevention</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GB" sz="1600" spc="-1" strike="noStrike">
                          <a:solidFill>
                            <a:srgbClr val="000000"/>
                          </a:solidFill>
                          <a:latin typeface="Times New Roman"/>
                        </a:rPr>
                        <a:t>International Conference on Smart Systems and Inventive Technology by IEEE explore</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GB" sz="1600" spc="-1" strike="noStrike">
                          <a:solidFill>
                            <a:srgbClr val="000000"/>
                          </a:solidFill>
                          <a:latin typeface="Times New Roman"/>
                        </a:rPr>
                        <a:t>Selvam.N , et.al</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IN" sz="1800" spc="-1" strike="noStrike">
                          <a:latin typeface="Arial"/>
                        </a:rPr>
                        <a:t>2023</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GB" sz="1600" spc="-1" strike="noStrike">
                          <a:solidFill>
                            <a:srgbClr val="000000"/>
                          </a:solidFill>
                          <a:latin typeface="Times New Roman"/>
                        </a:rPr>
                        <a:t>i.) The encoder for an IOT-based splendid</a:t>
                      </a:r>
                      <a:endParaRPr b="0" lang="en-IN" sz="1600" spc="-1" strike="noStrike">
                        <a:latin typeface="Arial"/>
                      </a:endParaRPr>
                    </a:p>
                    <a:p>
                      <a:pPr algn="ctr">
                        <a:lnSpc>
                          <a:spcPct val="100000"/>
                        </a:lnSpc>
                        <a:buNone/>
                      </a:pPr>
                      <a:r>
                        <a:rPr b="0" lang="en-GB" sz="1600" spc="-1" strike="noStrike">
                          <a:solidFill>
                            <a:srgbClr val="000000"/>
                          </a:solidFill>
                          <a:latin typeface="Times New Roman"/>
                        </a:rPr>
                        <a:t>correspondence system for accident neutralisation would</a:t>
                      </a:r>
                      <a:endParaRPr b="0" lang="en-IN" sz="1600" spc="-1" strike="noStrike">
                        <a:latin typeface="Arial"/>
                      </a:endParaRPr>
                    </a:p>
                    <a:p>
                      <a:pPr algn="ctr">
                        <a:lnSpc>
                          <a:spcPct val="100000"/>
                        </a:lnSpc>
                        <a:buNone/>
                      </a:pPr>
                      <a:r>
                        <a:rPr b="0" lang="en-GB" sz="1600" spc="-1" strike="noStrike">
                          <a:solidFill>
                            <a:srgbClr val="000000"/>
                          </a:solidFill>
                          <a:latin typeface="Times New Roman"/>
                        </a:rPr>
                        <a:t>be created using data from the sensors presented in the</a:t>
                      </a:r>
                      <a:endParaRPr b="0" lang="en-IN" sz="1600" spc="-1" strike="noStrike">
                        <a:latin typeface="Arial"/>
                      </a:endParaRPr>
                    </a:p>
                    <a:p>
                      <a:pPr algn="ctr">
                        <a:lnSpc>
                          <a:spcPct val="100000"/>
                        </a:lnSpc>
                        <a:buNone/>
                      </a:pPr>
                      <a:r>
                        <a:rPr b="0" lang="en-IN" sz="1600" spc="-1" strike="noStrike">
                          <a:solidFill>
                            <a:srgbClr val="000000"/>
                          </a:solidFill>
                          <a:latin typeface="Times New Roman"/>
                        </a:rPr>
                        <a:t>Structure.</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GB" sz="1600" spc="-1" strike="noStrike">
                          <a:solidFill>
                            <a:srgbClr val="000000"/>
                          </a:solidFill>
                          <a:latin typeface="Times New Roman"/>
                        </a:rPr>
                        <a:t>The circuit design are all placed in bike unit only. </a:t>
                      </a:r>
                      <a:endParaRPr b="0" lang="en-IN" sz="1600" spc="-1" strike="noStrike">
                        <a:latin typeface="Arial"/>
                      </a:endParaRPr>
                    </a:p>
                    <a:p>
                      <a:pPr algn="ctr">
                        <a:lnSpc>
                          <a:spcPct val="100000"/>
                        </a:lnSpc>
                        <a:buNone/>
                      </a:pPr>
                      <a:endParaRPr b="0" lang="en-IN" sz="1600" spc="-1" strike="noStrike">
                        <a:latin typeface="Arial"/>
                      </a:endParaRPr>
                    </a:p>
                    <a:p>
                      <a:pPr algn="ctr">
                        <a:lnSpc>
                          <a:spcPct val="100000"/>
                        </a:lnSpc>
                        <a:buNone/>
                      </a:pPr>
                      <a:r>
                        <a:rPr b="0" lang="en-GB" sz="1600" spc="-1" strike="noStrike">
                          <a:solidFill>
                            <a:srgbClr val="000000"/>
                          </a:solidFill>
                          <a:latin typeface="Times New Roman"/>
                        </a:rPr>
                        <a:t>Only IR transmitter is placed in Helmet sensor. </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96" name=""/>
          <p:cNvSpPr/>
          <p:nvPr/>
        </p:nvSpPr>
        <p:spPr>
          <a:xfrm>
            <a:off x="3600000" y="-360"/>
            <a:ext cx="3957120" cy="454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GB" sz="2600" spc="-1" strike="noStrike">
                <a:solidFill>
                  <a:srgbClr val="ff0000"/>
                </a:solidFill>
                <a:latin typeface="Times New Roman"/>
                <a:ea typeface="DejaVu Sans"/>
              </a:rPr>
              <a:t>LITERATURE SURVEY</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7" name="Content Placeholder 3"/>
          <p:cNvGraphicFramePr/>
          <p:nvPr/>
        </p:nvGraphicFramePr>
        <p:xfrm>
          <a:off x="237240" y="340920"/>
          <a:ext cx="11751840" cy="1482840"/>
        </p:xfrm>
        <a:graphic>
          <a:graphicData uri="http://schemas.openxmlformats.org/drawingml/2006/table">
            <a:tbl>
              <a:tblPr/>
              <a:tblGrid>
                <a:gridCol w="1678680"/>
                <a:gridCol w="1678680"/>
                <a:gridCol w="1678680"/>
                <a:gridCol w="1678680"/>
                <a:gridCol w="1678680"/>
                <a:gridCol w="1678680"/>
                <a:gridCol w="1680120"/>
              </a:tblGrid>
              <a:tr h="370800">
                <a:tc>
                  <a:txBody>
                    <a:bodyPr anchor="t">
                      <a:noAutofit/>
                    </a:bodyPr>
                    <a:p>
                      <a:pPr>
                        <a:lnSpc>
                          <a:spcPct val="100000"/>
                        </a:lnSpc>
                        <a:buNone/>
                      </a:pPr>
                      <a:r>
                        <a:rPr b="1" lang="en-GB" sz="1600" spc="-1" strike="noStrike">
                          <a:solidFill>
                            <a:srgbClr val="ffffff"/>
                          </a:solidFill>
                          <a:latin typeface="Times New Roman"/>
                        </a:rPr>
                        <a:t>SI NO.</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nSpc>
                          <a:spcPct val="100000"/>
                        </a:lnSpc>
                        <a:buNone/>
                      </a:pPr>
                      <a:r>
                        <a:rPr b="1" lang="en-GB" sz="1600" spc="-1" strike="noStrike">
                          <a:solidFill>
                            <a:srgbClr val="ffffff"/>
                          </a:solidFill>
                          <a:latin typeface="Times New Roman"/>
                        </a:rPr>
                        <a:t>TITLE</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nSpc>
                          <a:spcPct val="100000"/>
                        </a:lnSpc>
                        <a:buNone/>
                      </a:pPr>
                      <a:r>
                        <a:rPr b="1" lang="en-GB" sz="1600" spc="-1" strike="noStrike">
                          <a:solidFill>
                            <a:srgbClr val="ffffff"/>
                          </a:solidFill>
                          <a:latin typeface="Times New Roman"/>
                        </a:rPr>
                        <a:t>JOURNAL NAME</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nSpc>
                          <a:spcPct val="100000"/>
                        </a:lnSpc>
                        <a:buNone/>
                      </a:pPr>
                      <a:r>
                        <a:rPr b="1" lang="en-GB" sz="1600" spc="-1" strike="noStrike">
                          <a:solidFill>
                            <a:srgbClr val="ffffff"/>
                          </a:solidFill>
                          <a:latin typeface="Times New Roman"/>
                        </a:rPr>
                        <a:t>AUTHOR</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nSpc>
                          <a:spcPct val="100000"/>
                        </a:lnSpc>
                        <a:buNone/>
                      </a:pPr>
                      <a:r>
                        <a:rPr b="1" lang="en-GB" sz="1600" spc="-1" strike="noStrike">
                          <a:solidFill>
                            <a:srgbClr val="ffffff"/>
                          </a:solidFill>
                          <a:latin typeface="Times New Roman"/>
                        </a:rPr>
                        <a:t>YEAR OF PUBLICATION</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nSpc>
                          <a:spcPct val="100000"/>
                        </a:lnSpc>
                        <a:buNone/>
                      </a:pPr>
                      <a:r>
                        <a:rPr b="1" lang="en-GB" sz="1600" spc="-1" strike="noStrike">
                          <a:solidFill>
                            <a:srgbClr val="ffffff"/>
                          </a:solidFill>
                          <a:latin typeface="Times New Roman"/>
                        </a:rPr>
                        <a:t>TECHNIQUES USED</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nSpc>
                          <a:spcPct val="100000"/>
                        </a:lnSpc>
                        <a:buNone/>
                      </a:pPr>
                      <a:r>
                        <a:rPr b="1" lang="en-GB" sz="1600" spc="-1" strike="noStrike">
                          <a:solidFill>
                            <a:srgbClr val="ffffff"/>
                          </a:solidFill>
                          <a:latin typeface="Times New Roman"/>
                        </a:rPr>
                        <a:t>DRAWBACKS</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nchor="t">
                      <a:noAutofit/>
                    </a:bodyPr>
                    <a:p>
                      <a:pPr>
                        <a:lnSpc>
                          <a:spcPct val="100000"/>
                        </a:lnSpc>
                        <a:buNone/>
                      </a:pPr>
                      <a:r>
                        <a:rPr b="0" lang="en-GB" sz="1600" spc="-1" strike="noStrike">
                          <a:solidFill>
                            <a:srgbClr val="000000"/>
                          </a:solidFill>
                          <a:latin typeface="Times New Roman"/>
                        </a:rPr>
                        <a:t>3.)</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GB" sz="1600" spc="-1" strike="noStrike">
                          <a:solidFill>
                            <a:srgbClr val="000000"/>
                          </a:solidFill>
                          <a:latin typeface="Times New Roman"/>
                        </a:rPr>
                        <a:t>ADVANCED SMART HELMET AND AUTOMATIC ACCIDENT ALERT SYSTEM </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IN" sz="1600" spc="-1" strike="noStrike">
                          <a:solidFill>
                            <a:srgbClr val="000000"/>
                          </a:solidFill>
                          <a:latin typeface="Times New Roman"/>
                        </a:rPr>
                        <a:t>Dogo Rangsang Research Journal </a:t>
                      </a:r>
                      <a:endParaRPr b="0" lang="en-IN" sz="1600" spc="-1" strike="noStrike">
                        <a:latin typeface="Arial"/>
                      </a:endParaRPr>
                    </a:p>
                    <a:p>
                      <a:pPr>
                        <a:lnSpc>
                          <a:spcPct val="100000"/>
                        </a:lnSpc>
                        <a:buNone/>
                      </a:pPr>
                      <a:r>
                        <a:rPr b="0" lang="en-IN" sz="1600" spc="-1" strike="noStrike">
                          <a:solidFill>
                            <a:srgbClr val="000000"/>
                          </a:solidFill>
                          <a:latin typeface="Times New Roman"/>
                        </a:rPr>
                        <a:t> </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IN" sz="1600" spc="-1" strike="noStrike">
                          <a:solidFill>
                            <a:srgbClr val="000000"/>
                          </a:solidFill>
                          <a:latin typeface="Times New Roman"/>
                        </a:rPr>
                        <a:t>S.TULASI, et.al</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GB" sz="1600" spc="-1" strike="noStrike">
                          <a:solidFill>
                            <a:srgbClr val="000000"/>
                          </a:solidFill>
                          <a:latin typeface="Times New Roman"/>
                        </a:rPr>
                        <a:t>2023</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GB" sz="1600" spc="-1" strike="noStrike">
                          <a:solidFill>
                            <a:srgbClr val="000000"/>
                          </a:solidFill>
                          <a:latin typeface="Times New Roman"/>
                        </a:rPr>
                        <a:t>i.)MQ-7 sensor is used for alcohol detection and it can sense  carbon mono oxide gas in  environment</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GB" sz="1600" spc="-1" strike="noStrike">
                          <a:solidFill>
                            <a:srgbClr val="000000"/>
                          </a:solidFill>
                          <a:latin typeface="Times New Roman"/>
                        </a:rPr>
                        <a:t>It can be implemented in other mode of vehicles.</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nchor="t">
                      <a:noAutofit/>
                    </a:bodyPr>
                    <a:p>
                      <a:pPr>
                        <a:lnSpc>
                          <a:spcPct val="100000"/>
                        </a:lnSpc>
                        <a:buNone/>
                      </a:pPr>
                      <a:r>
                        <a:rPr b="0" lang="en-GB" sz="1600" spc="-1" strike="noStrike">
                          <a:solidFill>
                            <a:srgbClr val="000000"/>
                          </a:solidFill>
                          <a:latin typeface="Times New Roman"/>
                        </a:rPr>
                        <a:t>4.)</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nSpc>
                          <a:spcPct val="100000"/>
                        </a:lnSpc>
                        <a:buNone/>
                      </a:pPr>
                      <a:r>
                        <a:rPr b="0" lang="en-IN" sz="1600" spc="-1" strike="noStrike">
                          <a:solidFill>
                            <a:srgbClr val="000000"/>
                          </a:solidFill>
                          <a:latin typeface="Times New Roman"/>
                        </a:rPr>
                        <a:t>IoT based Smart Helmet System for Accident</a:t>
                      </a:r>
                      <a:endParaRPr b="0" lang="en-IN" sz="1600" spc="-1" strike="noStrike">
                        <a:latin typeface="Arial"/>
                      </a:endParaRPr>
                    </a:p>
                    <a:p>
                      <a:pPr>
                        <a:lnSpc>
                          <a:spcPct val="100000"/>
                        </a:lnSpc>
                        <a:buNone/>
                      </a:pPr>
                      <a:r>
                        <a:rPr b="0" lang="en-IN" sz="1600" spc="-1" strike="noStrike">
                          <a:solidFill>
                            <a:srgbClr val="000000"/>
                          </a:solidFill>
                          <a:latin typeface="Times New Roman"/>
                        </a:rPr>
                        <a:t>Prevention</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nSpc>
                          <a:spcPct val="100000"/>
                        </a:lnSpc>
                        <a:buNone/>
                      </a:pPr>
                      <a:r>
                        <a:rPr b="0" lang="en-GB" sz="1600" spc="-1" strike="noStrike">
                          <a:solidFill>
                            <a:srgbClr val="000000"/>
                          </a:solidFill>
                          <a:latin typeface="Times New Roman"/>
                        </a:rPr>
                        <a:t>International Conference on Edge Computing and Applications</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nSpc>
                          <a:spcPct val="100000"/>
                        </a:lnSpc>
                        <a:buNone/>
                        <a:tabLst>
                          <a:tab algn="l" pos="0"/>
                        </a:tabLst>
                      </a:pPr>
                      <a:r>
                        <a:rPr b="0" lang="en-IN" sz="1600" spc="-1" strike="noStrike">
                          <a:solidFill>
                            <a:srgbClr val="000000"/>
                          </a:solidFill>
                          <a:latin typeface="Times New Roman"/>
                        </a:rPr>
                        <a:t>S. Johnpaul</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nSpc>
                          <a:spcPct val="100000"/>
                        </a:lnSpc>
                        <a:buNone/>
                      </a:pPr>
                      <a:r>
                        <a:rPr b="0" lang="en-GB" sz="1600" spc="-1" strike="noStrike">
                          <a:solidFill>
                            <a:srgbClr val="000000"/>
                          </a:solidFill>
                          <a:latin typeface="Times New Roman"/>
                        </a:rPr>
                        <a:t>2022</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nSpc>
                          <a:spcPct val="100000"/>
                        </a:lnSpc>
                        <a:buNone/>
                      </a:pPr>
                      <a:r>
                        <a:rPr b="0" lang="en-GB" sz="1600" spc="-1" strike="noStrike">
                          <a:solidFill>
                            <a:srgbClr val="000000"/>
                          </a:solidFill>
                          <a:latin typeface="Times New Roman"/>
                        </a:rPr>
                        <a:t>i.)The Arduino Uno microcontroller is used for processing both helmet unit and bike unit </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nSpc>
                          <a:spcPct val="100000"/>
                        </a:lnSpc>
                        <a:buNone/>
                      </a:pPr>
                      <a:r>
                        <a:rPr b="0" lang="en-GB" sz="1600" spc="-1" strike="noStrike">
                          <a:solidFill>
                            <a:srgbClr val="000000"/>
                          </a:solidFill>
                          <a:latin typeface="Times New Roman"/>
                        </a:rPr>
                        <a:t>The micro controller has limited scope.</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70800">
                <a:tc>
                  <a:txBody>
                    <a:bodyPr anchor="t">
                      <a:noAutofit/>
                    </a:bodyPr>
                    <a:p>
                      <a:pPr>
                        <a:lnSpc>
                          <a:spcPct val="100000"/>
                        </a:lnSpc>
                        <a:buNone/>
                      </a:pPr>
                      <a:r>
                        <a:rPr b="0" lang="en-GB" sz="1600" spc="-1" strike="noStrike">
                          <a:solidFill>
                            <a:srgbClr val="000000"/>
                          </a:solidFill>
                          <a:latin typeface="Times New Roman"/>
                        </a:rPr>
                        <a:t>5.)</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GB" sz="1600" spc="-1" strike="noStrike">
                          <a:solidFill>
                            <a:srgbClr val="000000"/>
                          </a:solidFill>
                          <a:latin typeface="Times New Roman"/>
                        </a:rPr>
                        <a:t>Smart Bike Helmet with Vehicle Tracking</a:t>
                      </a:r>
                      <a:endParaRPr b="0" lang="en-IN" sz="1600" spc="-1" strike="noStrike">
                        <a:latin typeface="Arial"/>
                      </a:endParaRPr>
                    </a:p>
                    <a:p>
                      <a:pPr>
                        <a:lnSpc>
                          <a:spcPct val="100000"/>
                        </a:lnSpc>
                        <a:buNone/>
                      </a:pPr>
                      <a:r>
                        <a:rPr b="0" lang="en-IN" sz="1600" spc="-1" strike="noStrike">
                          <a:solidFill>
                            <a:srgbClr val="000000"/>
                          </a:solidFill>
                          <a:latin typeface="Times New Roman"/>
                        </a:rPr>
                        <a:t>System using Arduino</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GB" sz="1600" spc="-1" strike="noStrike">
                          <a:solidFill>
                            <a:srgbClr val="000000"/>
                          </a:solidFill>
                          <a:latin typeface="Times New Roman"/>
                        </a:rPr>
                        <a:t>International Conference on Edge Computing and Applications</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GB" sz="1600" spc="-1" strike="noStrike">
                          <a:solidFill>
                            <a:srgbClr val="000000"/>
                          </a:solidFill>
                          <a:latin typeface="Times New Roman"/>
                        </a:rPr>
                        <a:t>Priya.C</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GB" sz="1600" spc="-1" strike="noStrike">
                          <a:solidFill>
                            <a:srgbClr val="000000"/>
                          </a:solidFill>
                          <a:latin typeface="Times New Roman"/>
                        </a:rPr>
                        <a:t>2022</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pPr>
                      <a:r>
                        <a:rPr b="0" lang="en-GB" sz="1600" spc="-1" strike="noStrike">
                          <a:solidFill>
                            <a:srgbClr val="000000"/>
                          </a:solidFill>
                          <a:latin typeface="Times New Roman"/>
                        </a:rPr>
                        <a:t>i.)The implementation of bike and helmet unit for bike riders are using embedded technology</a:t>
                      </a: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nSpc>
                          <a:spcPct val="100000"/>
                        </a:lnSpc>
                        <a:buNone/>
                        <a:tabLst>
                          <a:tab algn="l" pos="0"/>
                        </a:tabLst>
                      </a:pPr>
                      <a:r>
                        <a:rPr b="0" lang="en-GB" sz="1600" spc="-1" strike="noStrike">
                          <a:solidFill>
                            <a:srgbClr val="000000"/>
                          </a:solidFill>
                          <a:latin typeface="Times New Roman"/>
                        </a:rPr>
                        <a:t>The operating range of the GPS  limited by ISP of the GSM.</a:t>
                      </a:r>
                      <a:endParaRPr b="0" lang="en-IN" sz="1600" spc="-1" strike="noStrike">
                        <a:latin typeface="Arial"/>
                      </a:endParaRPr>
                    </a:p>
                    <a:p>
                      <a:pPr>
                        <a:lnSpc>
                          <a:spcPct val="100000"/>
                        </a:lnSpc>
                        <a:buNone/>
                        <a:tabLst>
                          <a:tab algn="l" pos="0"/>
                        </a:tabLst>
                      </a:pPr>
                      <a:endParaRPr b="0" lang="en-IN"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GB" sz="3400" spc="-1" strike="noStrike" u="sng">
                <a:solidFill>
                  <a:srgbClr val="ff0000"/>
                </a:solidFill>
                <a:uFillTx/>
                <a:latin typeface="Times New Roman"/>
              </a:rPr>
              <a:t>EXISTI</a:t>
            </a:r>
            <a:r>
              <a:rPr b="0" lang="en-GB" sz="3400" spc="-1" strike="noStrike" u="sng">
                <a:solidFill>
                  <a:srgbClr val="ff0000"/>
                </a:solidFill>
                <a:uFillTx/>
                <a:latin typeface="Times New Roman"/>
              </a:rPr>
              <a:t>NG</a:t>
            </a:r>
            <a:r>
              <a:rPr b="0" lang="en-GB" sz="3400" spc="-1" strike="noStrike">
                <a:solidFill>
                  <a:srgbClr val="ff0000"/>
                </a:solidFill>
                <a:latin typeface="Times New Roman"/>
              </a:rPr>
              <a:t> </a:t>
            </a:r>
            <a:r>
              <a:rPr b="0" lang="en-GB" sz="3400" spc="-1" strike="noStrike" u="sng">
                <a:solidFill>
                  <a:srgbClr val="ff0000"/>
                </a:solidFill>
                <a:uFillTx/>
                <a:latin typeface="Times New Roman"/>
              </a:rPr>
              <a:t>SYSTE</a:t>
            </a:r>
            <a:r>
              <a:rPr b="0" lang="en-GB" sz="3400" spc="-1" strike="noStrike" u="sng">
                <a:solidFill>
                  <a:srgbClr val="ff0000"/>
                </a:solidFill>
                <a:uFillTx/>
                <a:latin typeface="Times New Roman"/>
              </a:rPr>
              <a:t>M </a:t>
            </a:r>
            <a:r>
              <a:rPr b="0" lang="en-GB" sz="4400" spc="-1" strike="noStrike">
                <a:solidFill>
                  <a:srgbClr val="000000"/>
                </a:solidFill>
                <a:latin typeface="Calibri Light"/>
              </a:rPr>
              <a:t>:</a:t>
            </a:r>
            <a:endParaRPr b="0" lang="en-IN" sz="4400" spc="-1" strike="noStrike">
              <a:latin typeface="Arial"/>
            </a:endParaRPr>
          </a:p>
        </p:txBody>
      </p:sp>
      <p:sp>
        <p:nvSpPr>
          <p:cNvPr id="99" name="PlaceHolder 2"/>
          <p:cNvSpPr>
            <a:spLocks noGrp="1"/>
          </p:cNvSpPr>
          <p:nvPr>
            <p:ph/>
          </p:nvPr>
        </p:nvSpPr>
        <p:spPr>
          <a:xfrm>
            <a:off x="540000" y="1620000"/>
            <a:ext cx="11248200" cy="4801320"/>
          </a:xfrm>
          <a:prstGeom prst="rect">
            <a:avLst/>
          </a:prstGeom>
          <a:noFill/>
          <a:ln w="0">
            <a:noFill/>
          </a:ln>
        </p:spPr>
        <p:txBody>
          <a:bodyPr lIns="90000" rIns="90000" tIns="45000" bIns="45000" anchor="t">
            <a:normAutofit fontScale="91000"/>
          </a:bodyPr>
          <a:p>
            <a:pPr marL="228600" indent="-228600" algn="just">
              <a:lnSpc>
                <a:spcPct val="90000"/>
              </a:lnSpc>
              <a:spcBef>
                <a:spcPts val="1001"/>
              </a:spcBef>
              <a:buClr>
                <a:srgbClr val="000000"/>
              </a:buClr>
              <a:buFont typeface="Wingdings" charset="2"/>
              <a:buChar char=""/>
              <a:tabLst>
                <a:tab algn="l" pos="0"/>
              </a:tabLst>
            </a:pPr>
            <a:r>
              <a:rPr b="0" lang="en-US" sz="2600" spc="-1" strike="noStrike">
                <a:solidFill>
                  <a:srgbClr val="000000"/>
                </a:solidFill>
                <a:latin typeface="Times New Roman"/>
              </a:rPr>
              <a:t>The sensor checks if the rider is drunk. </a:t>
            </a:r>
            <a:endParaRPr b="0" lang="en-IN" sz="2600" spc="-1" strike="noStrike">
              <a:latin typeface="Arial"/>
            </a:endParaRPr>
          </a:p>
          <a:p>
            <a:pPr algn="just">
              <a:lnSpc>
                <a:spcPct val="90000"/>
              </a:lnSpc>
              <a:spcBef>
                <a:spcPts val="1001"/>
              </a:spcBef>
              <a:buNone/>
              <a:tabLst>
                <a:tab algn="l" pos="0"/>
              </a:tabLst>
            </a:pPr>
            <a:endParaRPr b="0" lang="en-IN" sz="26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600" spc="-1" strike="noStrike">
                <a:solidFill>
                  <a:srgbClr val="000000"/>
                </a:solidFill>
                <a:latin typeface="Times New Roman"/>
              </a:rPr>
              <a:t>If the rider is drunk then the ignition of the bike is avoided and the hence not letting the rider to ride the bike. </a:t>
            </a:r>
            <a:endParaRPr b="0" lang="en-IN" sz="2600" spc="-1" strike="noStrike">
              <a:latin typeface="Arial"/>
            </a:endParaRPr>
          </a:p>
          <a:p>
            <a:pPr algn="just">
              <a:lnSpc>
                <a:spcPct val="90000"/>
              </a:lnSpc>
              <a:spcBef>
                <a:spcPts val="1001"/>
              </a:spcBef>
              <a:buNone/>
              <a:tabLst>
                <a:tab algn="l" pos="0"/>
              </a:tabLst>
            </a:pPr>
            <a:endParaRPr b="0" lang="en-IN" sz="26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600" spc="-1" strike="noStrike">
                <a:solidFill>
                  <a:srgbClr val="000000"/>
                </a:solidFill>
                <a:latin typeface="Times New Roman"/>
              </a:rPr>
              <a:t>This prototype uses Memes sensors to detect a crash or accidents and the communication hardware is used to automatically notify a predefined emergency contact.</a:t>
            </a:r>
            <a:endParaRPr b="0" lang="en-IN" sz="2600" spc="-1" strike="noStrike">
              <a:latin typeface="Arial"/>
            </a:endParaRPr>
          </a:p>
          <a:p>
            <a:pPr algn="just">
              <a:lnSpc>
                <a:spcPct val="90000"/>
              </a:lnSpc>
              <a:spcBef>
                <a:spcPts val="1001"/>
              </a:spcBef>
              <a:buNone/>
              <a:tabLst>
                <a:tab algn="l" pos="0"/>
              </a:tabLst>
            </a:pPr>
            <a:endParaRPr b="0" lang="en-IN" sz="26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The other system is to control the speed in which the biker is going on. The helmet is fixed with all the components and sensors that read the speed of the bike and accordingly instruct the rider to reduce or increase the speed based on the obstacles ahead the bike.</a:t>
            </a:r>
            <a:endParaRPr b="0" lang="en-IN" sz="2600" spc="-1" strike="noStrike">
              <a:latin typeface="Arial"/>
            </a:endParaRPr>
          </a:p>
          <a:p>
            <a:pPr algn="just">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GB" sz="3400" spc="-1" strike="noStrike" u="sng">
                <a:solidFill>
                  <a:srgbClr val="ff0000"/>
                </a:solidFill>
                <a:uFillTx/>
                <a:latin typeface="Times New Roman"/>
              </a:rPr>
              <a:t>DRAW</a:t>
            </a:r>
            <a:r>
              <a:rPr b="0" lang="en-GB" sz="3400" spc="-1" strike="noStrike" u="sng">
                <a:solidFill>
                  <a:srgbClr val="ff0000"/>
                </a:solidFill>
                <a:uFillTx/>
                <a:latin typeface="Times New Roman"/>
              </a:rPr>
              <a:t>BACKS</a:t>
            </a:r>
            <a:r>
              <a:rPr b="0" lang="en-GB" sz="3400" spc="-1" strike="noStrike">
                <a:solidFill>
                  <a:srgbClr val="ff0000"/>
                </a:solidFill>
                <a:latin typeface="Times New Roman"/>
              </a:rPr>
              <a:t> </a:t>
            </a:r>
            <a:r>
              <a:rPr b="0" lang="en-GB" sz="3400" spc="-1" strike="noStrike" u="sng">
                <a:solidFill>
                  <a:srgbClr val="ff0000"/>
                </a:solidFill>
                <a:uFillTx/>
                <a:latin typeface="Times New Roman"/>
              </a:rPr>
              <a:t>OF</a:t>
            </a:r>
            <a:r>
              <a:rPr b="0" lang="en-GB" sz="3400" spc="-1" strike="noStrike">
                <a:solidFill>
                  <a:srgbClr val="ff0000"/>
                </a:solidFill>
                <a:latin typeface="Times New Roman"/>
              </a:rPr>
              <a:t> </a:t>
            </a:r>
            <a:r>
              <a:rPr b="0" lang="en-GB" sz="3400" spc="-1" strike="noStrike" u="sng">
                <a:solidFill>
                  <a:srgbClr val="ff0000"/>
                </a:solidFill>
                <a:uFillTx/>
                <a:latin typeface="Times New Roman"/>
              </a:rPr>
              <a:t>EXISTI</a:t>
            </a:r>
            <a:r>
              <a:rPr b="0" lang="en-GB" sz="3400" spc="-1" strike="noStrike" u="sng">
                <a:solidFill>
                  <a:srgbClr val="ff0000"/>
                </a:solidFill>
                <a:uFillTx/>
                <a:latin typeface="Times New Roman"/>
              </a:rPr>
              <a:t>NG</a:t>
            </a:r>
            <a:r>
              <a:rPr b="0" lang="en-GB" sz="3400" spc="-1" strike="noStrike">
                <a:solidFill>
                  <a:srgbClr val="ff0000"/>
                </a:solidFill>
                <a:latin typeface="Times New Roman"/>
              </a:rPr>
              <a:t> </a:t>
            </a:r>
            <a:r>
              <a:rPr b="0" lang="en-GB" sz="3400" spc="-1" strike="noStrike" u="sng">
                <a:solidFill>
                  <a:srgbClr val="ff0000"/>
                </a:solidFill>
                <a:uFillTx/>
                <a:latin typeface="Times New Roman"/>
              </a:rPr>
              <a:t>SYSTE</a:t>
            </a:r>
            <a:r>
              <a:rPr b="0" lang="en-GB" sz="3400" spc="-1" strike="noStrike" u="sng">
                <a:solidFill>
                  <a:srgbClr val="ff0000"/>
                </a:solidFill>
                <a:uFillTx/>
                <a:latin typeface="Times New Roman"/>
              </a:rPr>
              <a:t>M</a:t>
            </a:r>
            <a:r>
              <a:rPr b="0" lang="en-GB" sz="4400" spc="-1" strike="noStrike">
                <a:solidFill>
                  <a:srgbClr val="000000"/>
                </a:solidFill>
                <a:latin typeface="Calibri Light"/>
              </a:rPr>
              <a:t>:</a:t>
            </a:r>
            <a:endParaRPr b="0" lang="en-IN" sz="4400" spc="-1" strike="noStrike">
              <a:latin typeface="Arial"/>
            </a:endParaRPr>
          </a:p>
        </p:txBody>
      </p:sp>
      <p:sp>
        <p:nvSpPr>
          <p:cNvPr id="101" name="PlaceHolder 2"/>
          <p:cNvSpPr>
            <a:spLocks noGrp="1"/>
          </p:cNvSpPr>
          <p:nvPr>
            <p:ph/>
          </p:nvPr>
        </p:nvSpPr>
        <p:spPr>
          <a:xfrm>
            <a:off x="838080" y="1825560"/>
            <a:ext cx="10513080" cy="434880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Wingdings" charset="2"/>
              <a:buChar char=""/>
              <a:tabLst>
                <a:tab algn="l" pos="0"/>
              </a:tabLst>
            </a:pPr>
            <a:r>
              <a:rPr b="0" lang="en-US" sz="2600" spc="-1" strike="noStrike">
                <a:solidFill>
                  <a:srgbClr val="000000"/>
                </a:solidFill>
                <a:latin typeface="Times New Roman"/>
              </a:rPr>
              <a:t>Rider does not wear helmet in regions where traffic checking is not done.  </a:t>
            </a:r>
            <a:endParaRPr b="0" lang="en-IN" sz="2600" spc="-1" strike="noStrike">
              <a:latin typeface="Arial"/>
            </a:endParaRPr>
          </a:p>
          <a:p>
            <a:pPr algn="just">
              <a:lnSpc>
                <a:spcPct val="90000"/>
              </a:lnSpc>
              <a:spcBef>
                <a:spcPts val="1001"/>
              </a:spcBef>
              <a:buNone/>
              <a:tabLst>
                <a:tab algn="l" pos="0"/>
              </a:tabLst>
            </a:pPr>
            <a:endParaRPr b="0" lang="en-IN" sz="26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600" spc="-1" strike="noStrike">
                <a:solidFill>
                  <a:srgbClr val="000000"/>
                </a:solidFill>
                <a:latin typeface="Times New Roman"/>
              </a:rPr>
              <a:t>No security to the helmet.</a:t>
            </a:r>
            <a:endParaRPr b="0" lang="en-IN" sz="2600" spc="-1" strike="noStrike">
              <a:latin typeface="Arial"/>
            </a:endParaRPr>
          </a:p>
          <a:p>
            <a:pPr algn="just">
              <a:lnSpc>
                <a:spcPct val="90000"/>
              </a:lnSpc>
              <a:spcBef>
                <a:spcPts val="1001"/>
              </a:spcBef>
              <a:buNone/>
              <a:tabLst>
                <a:tab algn="l" pos="0"/>
              </a:tabLst>
            </a:pPr>
            <a:endParaRPr b="0" lang="en-IN" sz="26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600" spc="-1" strike="noStrike">
                <a:solidFill>
                  <a:srgbClr val="000000"/>
                </a:solidFill>
                <a:latin typeface="Times New Roman"/>
              </a:rPr>
              <a:t>Battery </a:t>
            </a:r>
            <a:r>
              <a:rPr b="0" lang="en-IN" sz="2600" spc="-1" strike="noStrike">
                <a:solidFill>
                  <a:srgbClr val="000000"/>
                </a:solidFill>
                <a:latin typeface="Times New Roman"/>
              </a:rPr>
              <a:t>rechargeability</a:t>
            </a:r>
            <a:r>
              <a:rPr b="0" lang="en-US" sz="2600" spc="-1" strike="noStrike">
                <a:solidFill>
                  <a:srgbClr val="000000"/>
                </a:solidFill>
                <a:latin typeface="Times New Roman"/>
              </a:rPr>
              <a:t> problem in between riding.</a:t>
            </a:r>
            <a:endParaRPr b="0" lang="en-IN" sz="2600" spc="-1" strike="noStrike">
              <a:latin typeface="Arial"/>
            </a:endParaRPr>
          </a:p>
          <a:p>
            <a:pPr algn="just">
              <a:lnSpc>
                <a:spcPct val="90000"/>
              </a:lnSpc>
              <a:spcBef>
                <a:spcPts val="1001"/>
              </a:spcBef>
              <a:buNone/>
              <a:tabLst>
                <a:tab algn="l" pos="0"/>
              </a:tabLst>
            </a:pPr>
            <a:endParaRPr b="0" lang="en-IN" sz="2600" spc="-1" strike="noStrike">
              <a:latin typeface="Arial"/>
            </a:endParaRPr>
          </a:p>
          <a:p>
            <a:pPr marL="228600" indent="-228600" algn="just">
              <a:lnSpc>
                <a:spcPct val="90000"/>
              </a:lnSpc>
              <a:spcBef>
                <a:spcPts val="1001"/>
              </a:spcBef>
              <a:buClr>
                <a:srgbClr val="000000"/>
              </a:buClr>
              <a:buFont typeface="Wingdings" charset="2"/>
              <a:buChar char=""/>
              <a:tabLst>
                <a:tab algn="l" pos="0"/>
              </a:tabLst>
            </a:pPr>
            <a:r>
              <a:rPr b="0" lang="en-US" sz="2600" spc="-1" strike="noStrike">
                <a:solidFill>
                  <a:srgbClr val="000000"/>
                </a:solidFill>
                <a:latin typeface="Times New Roman"/>
              </a:rPr>
              <a:t>Difficulty of implementation of this system in day-today-life by Government .</a:t>
            </a:r>
            <a:endParaRPr b="0" lang="en-IN" sz="2600" spc="-1" strike="noStrike">
              <a:latin typeface="Arial"/>
            </a:endParaRPr>
          </a:p>
          <a:p>
            <a:pPr algn="just">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422</TotalTime>
  <Application>LibreOffice/7.3.7.2$Linux_X86_64 LibreOffice_project/30$Build-2</Application>
  <AppVersion>15.0000</AppVersion>
  <Words>2063</Words>
  <Paragraphs>262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2023-03-14T14:50:49Z</dcterms:created>
  <dc:creator>UVENDHAN</dc:creator>
  <dc:description/>
  <dc:language>en-IN</dc:language>
  <cp:lastModifiedBy/>
  <dcterms:modified xsi:type="dcterms:W3CDTF">2023-05-13T07:31:57Z</dcterms:modified>
  <cp:revision>48</cp:revision>
  <dc:subject/>
  <dc:title>IOT BASED SMART HELMET AND ACCIDENT IDENTIFICATION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30</vt:i4>
  </property>
</Properties>
</file>