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65" r:id="rId6"/>
    <p:sldId id="268" r:id="rId7"/>
    <p:sldId id="270" r:id="rId8"/>
    <p:sldId id="272" r:id="rId9"/>
    <p:sldId id="275" r:id="rId10"/>
    <p:sldId id="276" r:id="rId11"/>
    <p:sldId id="277" r:id="rId12"/>
    <p:sldId id="278" r:id="rId13"/>
    <p:sldId id="279" r:id="rId14"/>
    <p:sldId id="280" r:id="rId15"/>
    <p:sldId id="26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C83"/>
    <a:srgbClr val="E45E3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9C276-7898-45C6-98F5-9C7D4B1BCD1C}" v="1" dt="2023-10-30T08:23:29.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75" autoAdjust="0"/>
  </p:normalViewPr>
  <p:slideViewPr>
    <p:cSldViewPr snapToGrid="0" showGuides="1">
      <p:cViewPr>
        <p:scale>
          <a:sx n="26" d="100"/>
          <a:sy n="26" d="100"/>
        </p:scale>
        <p:origin x="3028" y="968"/>
      </p:cViewPr>
      <p:guideLst>
        <p:guide orient="horz" pos="2115"/>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勇紀 平松" userId="940ee6e9262d2cc8" providerId="LiveId" clId="{A539C276-7898-45C6-98F5-9C7D4B1BCD1C}"/>
    <pc:docChg chg="modSld">
      <pc:chgData name="勇紀 平松" userId="940ee6e9262d2cc8" providerId="LiveId" clId="{A539C276-7898-45C6-98F5-9C7D4B1BCD1C}" dt="2023-10-30T08:23:29.533" v="0" actId="571"/>
      <pc:docMkLst>
        <pc:docMk/>
      </pc:docMkLst>
      <pc:sldChg chg="addSp modSp">
        <pc:chgData name="勇紀 平松" userId="940ee6e9262d2cc8" providerId="LiveId" clId="{A539C276-7898-45C6-98F5-9C7D4B1BCD1C}" dt="2023-10-30T08:23:29.533" v="0" actId="571"/>
        <pc:sldMkLst>
          <pc:docMk/>
          <pc:sldMk cId="2375526391" sldId="279"/>
        </pc:sldMkLst>
        <pc:spChg chg="add mod">
          <ac:chgData name="勇紀 平松" userId="940ee6e9262d2cc8" providerId="LiveId" clId="{A539C276-7898-45C6-98F5-9C7D4B1BCD1C}" dt="2023-10-30T08:23:29.533" v="0" actId="571"/>
          <ac:spMkLst>
            <pc:docMk/>
            <pc:sldMk cId="2375526391" sldId="279"/>
            <ac:spMk id="60" creationId="{17C37944-0F0F-C564-DDEF-50E2B87CB2B2}"/>
          </ac:spMkLst>
        </pc:spChg>
        <pc:spChg chg="add mod">
          <ac:chgData name="勇紀 平松" userId="940ee6e9262d2cc8" providerId="LiveId" clId="{A539C276-7898-45C6-98F5-9C7D4B1BCD1C}" dt="2023-10-30T08:23:29.533" v="0" actId="571"/>
          <ac:spMkLst>
            <pc:docMk/>
            <pc:sldMk cId="2375526391" sldId="279"/>
            <ac:spMk id="61" creationId="{3214677E-C08C-B1BE-FC6D-3DF2BAC0F918}"/>
          </ac:spMkLst>
        </pc:spChg>
        <pc:spChg chg="add mod">
          <ac:chgData name="勇紀 平松" userId="940ee6e9262d2cc8" providerId="LiveId" clId="{A539C276-7898-45C6-98F5-9C7D4B1BCD1C}" dt="2023-10-30T08:23:29.533" v="0" actId="571"/>
          <ac:spMkLst>
            <pc:docMk/>
            <pc:sldMk cId="2375526391" sldId="279"/>
            <ac:spMk id="62" creationId="{576F5FB0-4F7E-4AEC-97AA-1C5ADB862B10}"/>
          </ac:spMkLst>
        </pc:spChg>
        <pc:spChg chg="mod">
          <ac:chgData name="勇紀 平松" userId="940ee6e9262d2cc8" providerId="LiveId" clId="{A539C276-7898-45C6-98F5-9C7D4B1BCD1C}" dt="2023-10-30T08:23:29.533" v="0" actId="571"/>
          <ac:spMkLst>
            <pc:docMk/>
            <pc:sldMk cId="2375526391" sldId="279"/>
            <ac:spMk id="64" creationId="{DEFD802F-5EB7-4321-BFC1-97A43F55F6B5}"/>
          </ac:spMkLst>
        </pc:spChg>
        <pc:spChg chg="mod">
          <ac:chgData name="勇紀 平松" userId="940ee6e9262d2cc8" providerId="LiveId" clId="{A539C276-7898-45C6-98F5-9C7D4B1BCD1C}" dt="2023-10-30T08:23:29.533" v="0" actId="571"/>
          <ac:spMkLst>
            <pc:docMk/>
            <pc:sldMk cId="2375526391" sldId="279"/>
            <ac:spMk id="67" creationId="{782FB114-F002-1A65-3F03-50883955D725}"/>
          </ac:spMkLst>
        </pc:spChg>
        <pc:spChg chg="mod">
          <ac:chgData name="勇紀 平松" userId="940ee6e9262d2cc8" providerId="LiveId" clId="{A539C276-7898-45C6-98F5-9C7D4B1BCD1C}" dt="2023-10-30T08:23:29.533" v="0" actId="571"/>
          <ac:spMkLst>
            <pc:docMk/>
            <pc:sldMk cId="2375526391" sldId="279"/>
            <ac:spMk id="75" creationId="{CA92B3E0-0167-068E-4E5B-BF5EBD76E8BA}"/>
          </ac:spMkLst>
        </pc:spChg>
        <pc:spChg chg="mod">
          <ac:chgData name="勇紀 平松" userId="940ee6e9262d2cc8" providerId="LiveId" clId="{A539C276-7898-45C6-98F5-9C7D4B1BCD1C}" dt="2023-10-30T08:23:29.533" v="0" actId="571"/>
          <ac:spMkLst>
            <pc:docMk/>
            <pc:sldMk cId="2375526391" sldId="279"/>
            <ac:spMk id="80" creationId="{F8D23883-CF4B-2AE0-BAA5-FBAAAAD897CB}"/>
          </ac:spMkLst>
        </pc:spChg>
        <pc:spChg chg="add mod">
          <ac:chgData name="勇紀 平松" userId="940ee6e9262d2cc8" providerId="LiveId" clId="{A539C276-7898-45C6-98F5-9C7D4B1BCD1C}" dt="2023-10-30T08:23:29.533" v="0" actId="571"/>
          <ac:spMkLst>
            <pc:docMk/>
            <pc:sldMk cId="2375526391" sldId="279"/>
            <ac:spMk id="82" creationId="{8A75898F-5687-2FA3-158C-D8CE9A7F0927}"/>
          </ac:spMkLst>
        </pc:spChg>
        <pc:spChg chg="mod">
          <ac:chgData name="勇紀 平松" userId="940ee6e9262d2cc8" providerId="LiveId" clId="{A539C276-7898-45C6-98F5-9C7D4B1BCD1C}" dt="2023-10-30T08:23:29.533" v="0" actId="571"/>
          <ac:spMkLst>
            <pc:docMk/>
            <pc:sldMk cId="2375526391" sldId="279"/>
            <ac:spMk id="87" creationId="{A4795747-56B9-7EEF-4D36-65FA64A9E70C}"/>
          </ac:spMkLst>
        </pc:spChg>
        <pc:spChg chg="mod">
          <ac:chgData name="勇紀 平松" userId="940ee6e9262d2cc8" providerId="LiveId" clId="{A539C276-7898-45C6-98F5-9C7D4B1BCD1C}" dt="2023-10-30T08:23:29.533" v="0" actId="571"/>
          <ac:spMkLst>
            <pc:docMk/>
            <pc:sldMk cId="2375526391" sldId="279"/>
            <ac:spMk id="88" creationId="{45126262-FD1B-49D3-3B0F-593F8B9EE848}"/>
          </ac:spMkLst>
        </pc:spChg>
        <pc:spChg chg="mod">
          <ac:chgData name="勇紀 平松" userId="940ee6e9262d2cc8" providerId="LiveId" clId="{A539C276-7898-45C6-98F5-9C7D4B1BCD1C}" dt="2023-10-30T08:23:29.533" v="0" actId="571"/>
          <ac:spMkLst>
            <pc:docMk/>
            <pc:sldMk cId="2375526391" sldId="279"/>
            <ac:spMk id="89" creationId="{087017C2-2921-B99F-10C0-F4458325604F}"/>
          </ac:spMkLst>
        </pc:spChg>
        <pc:spChg chg="add mod">
          <ac:chgData name="勇紀 平松" userId="940ee6e9262d2cc8" providerId="LiveId" clId="{A539C276-7898-45C6-98F5-9C7D4B1BCD1C}" dt="2023-10-30T08:23:29.533" v="0" actId="571"/>
          <ac:spMkLst>
            <pc:docMk/>
            <pc:sldMk cId="2375526391" sldId="279"/>
            <ac:spMk id="95" creationId="{AF93D798-B2E4-8C39-F24E-0049AFD42619}"/>
          </ac:spMkLst>
        </pc:spChg>
        <pc:grpChg chg="add mod">
          <ac:chgData name="勇紀 平松" userId="940ee6e9262d2cc8" providerId="LiveId" clId="{A539C276-7898-45C6-98F5-9C7D4B1BCD1C}" dt="2023-10-30T08:23:29.533" v="0" actId="571"/>
          <ac:grpSpMkLst>
            <pc:docMk/>
            <pc:sldMk cId="2375526391" sldId="279"/>
            <ac:grpSpMk id="63" creationId="{1E87080F-DE0A-B9BC-70F5-922DB2B2E03C}"/>
          </ac:grpSpMkLst>
        </pc:grpChg>
        <pc:grpChg chg="add mod">
          <ac:chgData name="勇紀 平松" userId="940ee6e9262d2cc8" providerId="LiveId" clId="{A539C276-7898-45C6-98F5-9C7D4B1BCD1C}" dt="2023-10-30T08:23:29.533" v="0" actId="571"/>
          <ac:grpSpMkLst>
            <pc:docMk/>
            <pc:sldMk cId="2375526391" sldId="279"/>
            <ac:grpSpMk id="66" creationId="{BA5AF125-72E8-B3CE-6FB9-94C8C13CA54A}"/>
          </ac:grpSpMkLst>
        </pc:grpChg>
        <pc:grpChg chg="add mod">
          <ac:chgData name="勇紀 平松" userId="940ee6e9262d2cc8" providerId="LiveId" clId="{A539C276-7898-45C6-98F5-9C7D4B1BCD1C}" dt="2023-10-30T08:23:29.533" v="0" actId="571"/>
          <ac:grpSpMkLst>
            <pc:docMk/>
            <pc:sldMk cId="2375526391" sldId="279"/>
            <ac:grpSpMk id="83" creationId="{3E695B78-1B73-51E7-C417-32FC4C90DFE2}"/>
          </ac:grpSpMkLst>
        </pc:grpChg>
        <pc:picChg chg="mod">
          <ac:chgData name="勇紀 平松" userId="940ee6e9262d2cc8" providerId="LiveId" clId="{A539C276-7898-45C6-98F5-9C7D4B1BCD1C}" dt="2023-10-30T08:23:29.533" v="0" actId="571"/>
          <ac:picMkLst>
            <pc:docMk/>
            <pc:sldMk cId="2375526391" sldId="279"/>
            <ac:picMk id="65" creationId="{796B23FD-7C5B-85A2-9C7C-94BC39C78D0B}"/>
          </ac:picMkLst>
        </pc:picChg>
        <pc:picChg chg="mod">
          <ac:chgData name="勇紀 平松" userId="940ee6e9262d2cc8" providerId="LiveId" clId="{A539C276-7898-45C6-98F5-9C7D4B1BCD1C}" dt="2023-10-30T08:23:29.533" v="0" actId="571"/>
          <ac:picMkLst>
            <pc:docMk/>
            <pc:sldMk cId="2375526391" sldId="279"/>
            <ac:picMk id="69" creationId="{A5371FF8-EA48-B249-781F-FEF312B31511}"/>
          </ac:picMkLst>
        </pc:picChg>
        <pc:picChg chg="add mod">
          <ac:chgData name="勇紀 平松" userId="940ee6e9262d2cc8" providerId="LiveId" clId="{A539C276-7898-45C6-98F5-9C7D4B1BCD1C}" dt="2023-10-30T08:23:29.533" v="0" actId="571"/>
          <ac:picMkLst>
            <pc:docMk/>
            <pc:sldMk cId="2375526391" sldId="279"/>
            <ac:picMk id="90" creationId="{6550B716-839D-5C36-7783-D642FED7AEB5}"/>
          </ac:picMkLst>
        </pc:picChg>
        <pc:cxnChg chg="mod">
          <ac:chgData name="勇紀 平松" userId="940ee6e9262d2cc8" providerId="LiveId" clId="{A539C276-7898-45C6-98F5-9C7D4B1BCD1C}" dt="2023-10-30T08:23:29.533" v="0" actId="571"/>
          <ac:cxnSpMkLst>
            <pc:docMk/>
            <pc:sldMk cId="2375526391" sldId="279"/>
            <ac:cxnSpMk id="84" creationId="{3A0C9885-DF2D-6FAD-1AA4-7D79243E9D9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B8461-978D-423A-BBA0-9CA3B941F701}" type="datetimeFigureOut">
              <a:rPr kumimoji="1" lang="ja-JP" altLang="en-US" smtClean="0"/>
              <a:t>2023/10/30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BE92D-941C-4713-B2D2-5AFC2D9D0CC9}" type="slidenum">
              <a:rPr kumimoji="1" lang="ja-JP" altLang="en-US" smtClean="0"/>
              <a:t>‹#›</a:t>
            </a:fld>
            <a:endParaRPr kumimoji="1" lang="ja-JP" altLang="en-US"/>
          </a:p>
        </p:txBody>
      </p:sp>
    </p:spTree>
    <p:extLst>
      <p:ext uri="{BB962C8B-B14F-4D97-AF65-F5344CB8AC3E}">
        <p14:creationId xmlns:p14="http://schemas.microsoft.com/office/powerpoint/2010/main" val="3916585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sz="1800" b="0" i="0" u="none" strike="noStrike" baseline="0" dirty="0">
              <a:solidFill>
                <a:srgbClr val="000000"/>
              </a:solidFill>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4</a:t>
            </a:fld>
            <a:endParaRPr kumimoji="1" lang="ja-JP" altLang="en-US"/>
          </a:p>
        </p:txBody>
      </p:sp>
    </p:spTree>
    <p:extLst>
      <p:ext uri="{BB962C8B-B14F-4D97-AF65-F5344CB8AC3E}">
        <p14:creationId xmlns:p14="http://schemas.microsoft.com/office/powerpoint/2010/main" val="405463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sz="1800" b="0" i="0" u="none" strike="noStrike" baseline="0" dirty="0">
              <a:solidFill>
                <a:srgbClr val="000000"/>
              </a:solidFill>
              <a:latin typeface="ＭＳ 明朝" panose="02020609040205080304" pitchFamily="17" charset="-128"/>
              <a:ea typeface="ＭＳ 明朝" panose="02020609040205080304" pitchFamily="17" charset="-128"/>
            </a:endParaRPr>
          </a:p>
          <a:p>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 充実した旅行プランを立てるにも、予算や目的地、移動手段や何をするか決めるなど沢山のステップを踏む必要がある。その中で、旅行の計画を立てるのが面倒な人や目的地だけ決めてあとは自由という人が一定数いる。しかし行先によっては、コロナウイルスの</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5</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類化により観光地が込んでしまい計画通りに楽しめなかったり、実際は無理な計画だったという問題が生まれる。また、</a:t>
            </a:r>
            <a:r>
              <a:rPr lang="en-US" altLang="ja-JP" sz="1800" b="0" i="0" u="none" strike="noStrike" baseline="0" dirty="0" err="1">
                <a:solidFill>
                  <a:srgbClr val="000000"/>
                </a:solidFill>
                <a:latin typeface="ＭＳ 明朝" panose="02020609040205080304" pitchFamily="17" charset="-128"/>
                <a:ea typeface="ＭＳ 明朝" panose="02020609040205080304" pitchFamily="17" charset="-128"/>
              </a:rPr>
              <a:t>Dockpit</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より「旅行」の検索ユーザーを見ると</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2023</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年</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1</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月は前年同月比</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118</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2023</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年</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2</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月は前年同月比</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145</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と増加が顕著であり、今まで我慢していた旅行欲が再燃していることが分かる。この問題を解決するには、制約内で目的地をどれほど回ることが出来るかを可視化、利益を最大化するようなプログラムを構築し、旅行へのハードル、めんどくささ、失敗を減らすことが求められ、ここに意義があると考える。本研究では、目的地の滞在時間をノード、移動時間を重みに置く、容量制約付き配送計画問題を用いた旅行プランを作成する最適化アルゴリズムの構築を目指す。本研究の特色は数理工学の観点から「旅行の満足度」を高めることにある。 </a:t>
            </a:r>
            <a:endParaRPr lang="en-US" altLang="ja-JP" sz="1800" b="0" i="0" u="none" strike="noStrike" baseline="0" dirty="0">
              <a:solidFill>
                <a:srgbClr val="000000"/>
              </a:solidFill>
              <a:latin typeface="ＭＳ 明朝" panose="02020609040205080304" pitchFamily="17" charset="-128"/>
              <a:ea typeface="ＭＳ 明朝" panose="02020609040205080304" pitchFamily="17" charset="-128"/>
            </a:endParaRPr>
          </a:p>
          <a:p>
            <a:endParaRPr lang="en-US" altLang="ja-JP" sz="1800" b="0" i="0" u="none" strike="noStrike" baseline="0" dirty="0">
              <a:solidFill>
                <a:srgbClr val="000000"/>
              </a:solidFill>
              <a:latin typeface="ＭＳ 明朝" panose="02020609040205080304" pitchFamily="17" charset="-128"/>
              <a:ea typeface="ＭＳ 明朝" panose="02020609040205080304" pitchFamily="17" charset="-128"/>
            </a:endParaRPr>
          </a:p>
          <a:p>
            <a:pPr marL="0" indent="0">
              <a:buNone/>
            </a:pPr>
            <a:r>
              <a:rPr lang="en-US" altLang="ja-JP" sz="4000" dirty="0">
                <a:ea typeface="游ゴシック"/>
              </a:rPr>
              <a:t>&lt;</a:t>
            </a:r>
            <a:r>
              <a:rPr lang="ja-JP" altLang="en-US" sz="4000" dirty="0">
                <a:ea typeface="游ゴシック"/>
              </a:rPr>
              <a:t>概要</a:t>
            </a:r>
            <a:r>
              <a:rPr lang="en-US" altLang="ja-JP" sz="4000" dirty="0">
                <a:ea typeface="游ゴシック"/>
              </a:rPr>
              <a:t>&gt;</a:t>
            </a:r>
          </a:p>
          <a:p>
            <a:pPr marL="0" indent="0">
              <a:buNone/>
            </a:pPr>
            <a:r>
              <a:rPr lang="ja-JP" altLang="en-US" sz="1800" dirty="0">
                <a:ea typeface="游ゴシック"/>
              </a:rPr>
              <a:t>新型コロナウイルスが</a:t>
            </a:r>
            <a:r>
              <a:rPr lang="en-US" altLang="ja-JP" sz="1800" dirty="0">
                <a:ea typeface="游ゴシック"/>
              </a:rPr>
              <a:t>5</a:t>
            </a:r>
            <a:r>
              <a:rPr lang="ja-JP" altLang="en-US" sz="1800" dirty="0">
                <a:ea typeface="游ゴシック"/>
              </a:rPr>
              <a:t>類（感染症の中で最も危険性が低いもの）になり、これからの行動はコロナ前と同じように自分自身に委ねられることとなり、今までの行動制限が緩和し、旅行に行く機会が増えることが懸念されている。実際、ゴールデンウイーク期間の平均交通量は昨年度の同時期と比べ</a:t>
            </a:r>
            <a:r>
              <a:rPr lang="en-US" altLang="ja-JP" sz="1800" dirty="0">
                <a:ea typeface="游ゴシック"/>
              </a:rPr>
              <a:t>106</a:t>
            </a:r>
            <a:r>
              <a:rPr lang="ja-JP" altLang="en-US" sz="1800" dirty="0">
                <a:ea typeface="游ゴシック"/>
              </a:rPr>
              <a:t>％となった。</a:t>
            </a:r>
            <a:endParaRPr lang="en-US" altLang="ja-JP" sz="1800" dirty="0">
              <a:ea typeface="游ゴシック"/>
            </a:endParaRPr>
          </a:p>
          <a:p>
            <a:endParaRPr lang="ja-JP" altLang="en-US" sz="1800" b="0" i="0" u="none" strike="noStrike" baseline="0" dirty="0">
              <a:solidFill>
                <a:srgbClr val="000000"/>
              </a:solidFill>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5</a:t>
            </a:fld>
            <a:endParaRPr kumimoji="1" lang="ja-JP" altLang="en-US"/>
          </a:p>
        </p:txBody>
      </p:sp>
    </p:spTree>
    <p:extLst>
      <p:ext uri="{BB962C8B-B14F-4D97-AF65-F5344CB8AC3E}">
        <p14:creationId xmlns:p14="http://schemas.microsoft.com/office/powerpoint/2010/main" val="374836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sz="1800" b="0" i="0" u="none" strike="noStrike" baseline="0" dirty="0">
              <a:solidFill>
                <a:srgbClr val="000000"/>
              </a:solidFill>
              <a:latin typeface="ＭＳ 明朝" panose="02020609040205080304" pitchFamily="17" charset="-128"/>
              <a:ea typeface="ＭＳ 明朝" panose="02020609040205080304" pitchFamily="17" charset="-128"/>
            </a:endParaRPr>
          </a:p>
          <a:p>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 充実した旅行プランを立てるにも、予算や目的地、移動手段や何をするか決めるなど沢山のステップを踏む必要がある。その中で、旅行の計画を立てるのが面倒な人や目的地だけ決めてあとは自由という人が一定数いる。しかし行先によっては、コロナウイルスの</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5</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類化により観光地が込んでしまい計画通りに楽しめなかったり、実際は無理な計画だったという問題が生まれる。また、</a:t>
            </a:r>
            <a:r>
              <a:rPr lang="en-US" altLang="ja-JP" sz="1800" b="0" i="0" u="none" strike="noStrike" baseline="0" dirty="0" err="1">
                <a:solidFill>
                  <a:srgbClr val="000000"/>
                </a:solidFill>
                <a:latin typeface="ＭＳ 明朝" panose="02020609040205080304" pitchFamily="17" charset="-128"/>
                <a:ea typeface="ＭＳ 明朝" panose="02020609040205080304" pitchFamily="17" charset="-128"/>
              </a:rPr>
              <a:t>Dockpit</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より「旅行」の検索ユーザーを見ると</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2023</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年</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1</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月は前年同月比</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118</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2023</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年</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2</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月は前年同月比</a:t>
            </a:r>
            <a:r>
              <a:rPr lang="en-US" altLang="ja-JP" sz="1800" b="0" i="0" u="none" strike="noStrike" baseline="0" dirty="0">
                <a:solidFill>
                  <a:srgbClr val="000000"/>
                </a:solidFill>
                <a:latin typeface="ＭＳ 明朝" panose="02020609040205080304" pitchFamily="17" charset="-128"/>
                <a:ea typeface="ＭＳ 明朝" panose="02020609040205080304" pitchFamily="17" charset="-128"/>
              </a:rPr>
              <a:t>145</a:t>
            </a:r>
            <a:r>
              <a:rPr lang="ja-JP" altLang="en-US" sz="1800" b="0" i="0" u="none" strike="noStrike" baseline="0" dirty="0">
                <a:solidFill>
                  <a:srgbClr val="000000"/>
                </a:solidFill>
                <a:latin typeface="ＭＳ 明朝" panose="02020609040205080304" pitchFamily="17" charset="-128"/>
                <a:ea typeface="ＭＳ 明朝" panose="02020609040205080304" pitchFamily="17" charset="-128"/>
              </a:rPr>
              <a:t>％と増加が顕著であり、今まで我慢していた旅行欲が再燃していることが分かる。この問題を解決するには、制約内で目的地をどれほど回ることが出来るかを可視化、利益を最大化するようなプログラムを構築し、旅行へのハードル、めんどくささ、失敗を減らすことが求められ、ここに意義があると考える。本研究では、目的地の滞在時間をノード、移動時間を重みに置く、容量制約付き配送計画問題を用いた旅行プランを作成する最適化アルゴリズムの構築を目指す。本研究の特色は数理工学の観点から「旅行の満足度」を高めることにある。 </a:t>
            </a:r>
            <a:endParaRPr lang="ja-JP" altLang="en-US" sz="1800" b="0" i="0" u="none" strike="noStrike" baseline="0" dirty="0">
              <a:solidFill>
                <a:srgbClr val="000000"/>
              </a:solidFill>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6</a:t>
            </a:fld>
            <a:endParaRPr kumimoji="1" lang="ja-JP" altLang="en-US"/>
          </a:p>
        </p:txBody>
      </p:sp>
    </p:spTree>
    <p:extLst>
      <p:ext uri="{BB962C8B-B14F-4D97-AF65-F5344CB8AC3E}">
        <p14:creationId xmlns:p14="http://schemas.microsoft.com/office/powerpoint/2010/main" val="108267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7</a:t>
            </a:fld>
            <a:endParaRPr kumimoji="1" lang="ja-JP" altLang="en-US"/>
          </a:p>
        </p:txBody>
      </p:sp>
    </p:spTree>
    <p:extLst>
      <p:ext uri="{BB962C8B-B14F-4D97-AF65-F5344CB8AC3E}">
        <p14:creationId xmlns:p14="http://schemas.microsoft.com/office/powerpoint/2010/main" val="3424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8</a:t>
            </a:fld>
            <a:endParaRPr kumimoji="1" lang="ja-JP" altLang="en-US"/>
          </a:p>
        </p:txBody>
      </p:sp>
    </p:spTree>
    <p:extLst>
      <p:ext uri="{BB962C8B-B14F-4D97-AF65-F5344CB8AC3E}">
        <p14:creationId xmlns:p14="http://schemas.microsoft.com/office/powerpoint/2010/main" val="249146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9</a:t>
            </a:fld>
            <a:endParaRPr kumimoji="1" lang="ja-JP" altLang="en-US"/>
          </a:p>
        </p:txBody>
      </p:sp>
    </p:spTree>
    <p:extLst>
      <p:ext uri="{BB962C8B-B14F-4D97-AF65-F5344CB8AC3E}">
        <p14:creationId xmlns:p14="http://schemas.microsoft.com/office/powerpoint/2010/main" val="266640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10</a:t>
            </a:fld>
            <a:endParaRPr kumimoji="1" lang="ja-JP" altLang="en-US"/>
          </a:p>
        </p:txBody>
      </p:sp>
    </p:spTree>
    <p:extLst>
      <p:ext uri="{BB962C8B-B14F-4D97-AF65-F5344CB8AC3E}">
        <p14:creationId xmlns:p14="http://schemas.microsoft.com/office/powerpoint/2010/main" val="264362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6BE92D-941C-4713-B2D2-5AFC2D9D0CC9}" type="slidenum">
              <a:rPr kumimoji="1" lang="ja-JP" altLang="en-US" smtClean="0"/>
              <a:t>11</a:t>
            </a:fld>
            <a:endParaRPr kumimoji="1" lang="ja-JP" altLang="en-US"/>
          </a:p>
        </p:txBody>
      </p:sp>
    </p:spTree>
    <p:extLst>
      <p:ext uri="{BB962C8B-B14F-4D97-AF65-F5344CB8AC3E}">
        <p14:creationId xmlns:p14="http://schemas.microsoft.com/office/powerpoint/2010/main" val="3811290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46A76-8AE2-3EBD-F6D1-DF397D2E0F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F19490-491B-6184-92CE-62C7ECF52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CDCBCA8-A921-470B-359D-E037CC98993E}"/>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1A22E5D2-5A17-E165-E402-90958AF11E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26F598-7ED1-2A67-1053-3930C75EB0EE}"/>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79126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B8B7B-5F46-239B-2063-7A29D4C301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092CA7-322B-B084-D628-70013BD120C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02CEAD-DAE9-F8AF-E050-8BBA3A33901E}"/>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7DBDD35A-A89A-D58F-55AC-66FA9A5505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24E469-B772-2A02-0E7D-32577CD89C3E}"/>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88584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7F3AD80-949C-E584-920B-F576BA8A2A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BB607D-2D1D-78D8-A594-37E2DDFA42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6B9441-515D-D7D3-3CD0-3D52312A9B95}"/>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FA530491-F129-52E9-812C-F1DE4DE701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A1B2DB-539F-A0E6-9455-1DEF076037A1}"/>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46498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28D9A6-3E4F-2440-DB44-3D7262E11C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A88EC8-71F2-A4B8-8DE2-00CD59FF80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3F4FE9-D849-BA42-E907-8FEBA92B7AEE}"/>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B02AC88C-286B-4890-A6A4-BABF4BE3D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DAE527-9319-3AB0-F4B7-53700D69D092}"/>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28301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16580A-850A-A85B-9979-24E8CE3D5C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3A503-BB67-18C1-DDAE-200815DA1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0327172-E5B2-03DB-47F7-DA58D222EC9E}"/>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3C495D22-08DE-9C1A-1279-B1372F5D18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37DB6A-72CD-511D-67CE-DB9F6D6113F6}"/>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383360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0A8BB-69D3-1231-5C2E-51E2888EB3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2A4790-31C7-3D75-324F-26D35A34F8F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064BF23-8229-70B7-B5B8-C8D131F937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5A2786-243A-EDC8-3AC7-C04568939C9C}"/>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4A54E941-9B93-60B6-AC77-F816150AA5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B99612-550C-C0E5-3883-62CFA9BE210F}"/>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97348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9C53B0-2300-AAB5-334C-E703E6FA23B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D8D14F-BCBB-1D99-4F7A-7837BE9C0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AA578EC-0349-121A-A28B-D49F99D1F1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207F6F-9041-261A-9CEC-D31C9C78D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BF973F-533E-180B-C156-0B5215696BB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7B7D71-7C4B-FE2B-6B9B-812FD82968EE}"/>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8" name="フッター プレースホルダー 7">
            <a:extLst>
              <a:ext uri="{FF2B5EF4-FFF2-40B4-BE49-F238E27FC236}">
                <a16:creationId xmlns:a16="http://schemas.microsoft.com/office/drawing/2014/main" id="{F4F8FF87-18A0-5F2A-4E34-FE86EFA66B1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5787DC-A53A-125F-50AD-1AF3FCCD0B3C}"/>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66606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29F8F-34A2-D891-204E-3F6DAA7BAC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91EFCE-4406-6BBE-5B19-2116CEA97FE1}"/>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4" name="フッター プレースホルダー 3">
            <a:extLst>
              <a:ext uri="{FF2B5EF4-FFF2-40B4-BE49-F238E27FC236}">
                <a16:creationId xmlns:a16="http://schemas.microsoft.com/office/drawing/2014/main" id="{D9ABF2E9-70E6-813E-CAEA-FCA87B6760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DA5DB1-2072-D9C6-B2E9-A5B5064A8A3B}"/>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96031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7D062D-28F5-731E-F78D-A240A3972D88}"/>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3" name="フッター プレースホルダー 2">
            <a:extLst>
              <a:ext uri="{FF2B5EF4-FFF2-40B4-BE49-F238E27FC236}">
                <a16:creationId xmlns:a16="http://schemas.microsoft.com/office/drawing/2014/main" id="{9B530F95-5726-7465-E484-39CBE81734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BF7993-96BD-A3E6-6A25-1C426925B881}"/>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25543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59AF52-92C6-EAF8-460F-5CA99C25BD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86026A-4D9A-F1ED-863D-ACA439A35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E02D17-D6D0-507A-F7C1-975C8AB98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C80505-09DA-2407-6C30-48B98A2F11B1}"/>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D85367A2-9EF9-737C-6C8E-AF28EBC5F4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649E36-DD7D-90B9-1AC9-21F40B52C752}"/>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8835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08822-A267-0967-B3D4-84CF4FE26B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491F43-6AA1-4744-867C-9805263F4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C2CDC6B-F9CD-8DF2-013A-04F4C42ED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5B43A2-C9D6-FFEF-E831-8DCC9141C288}"/>
              </a:ext>
            </a:extLst>
          </p:cNvPr>
          <p:cNvSpPr>
            <a:spLocks noGrp="1"/>
          </p:cNvSpPr>
          <p:nvPr>
            <p:ph type="dt" sz="half" idx="10"/>
          </p:nvPr>
        </p:nvSpPr>
        <p:spPr/>
        <p:txBody>
          <a:bodyPr/>
          <a:lstStyle/>
          <a:p>
            <a:fld id="{27CC6CB8-36E3-40B6-BBD4-448BD9EFEB20}"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BBBBE292-8392-1426-73F0-42982ACB9D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503889-D48B-FB2A-7BB4-43DB28E94D0F}"/>
              </a:ext>
            </a:extLst>
          </p:cNvPr>
          <p:cNvSpPr>
            <a:spLocks noGrp="1"/>
          </p:cNvSpPr>
          <p:nvPr>
            <p:ph type="sldNum" sz="quarter" idx="12"/>
          </p:nvPr>
        </p:nvSpPr>
        <p:spPr/>
        <p:txBody>
          <a:body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79644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88C093D-E519-233F-247C-6182EA3E0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DEA734-4358-7A0F-80ED-1C862A29C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6E815-22AD-0B78-6E24-895140589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C6CB8-36E3-40B6-BBD4-448BD9EFEB20}"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8D8A9C5D-D46B-3C42-F2DF-1C8C16444A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994DA53-A149-9C57-BE21-36FBF9D46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FEC56-0D7B-4C50-99F9-17CD1BF6A430}" type="slidenum">
              <a:rPr kumimoji="1" lang="ja-JP" altLang="en-US" smtClean="0"/>
              <a:t>‹#›</a:t>
            </a:fld>
            <a:endParaRPr kumimoji="1" lang="ja-JP" altLang="en-US"/>
          </a:p>
        </p:txBody>
      </p:sp>
    </p:spTree>
    <p:extLst>
      <p:ext uri="{BB962C8B-B14F-4D97-AF65-F5344CB8AC3E}">
        <p14:creationId xmlns:p14="http://schemas.microsoft.com/office/powerpoint/2010/main" val="1324395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hyperlink" Target="https://www.jstage.jst.go.jp/article/isciesci/64/6/64_218/_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36CAA916-BCC8-7C0D-661C-7BBFAC3EFC22}"/>
              </a:ext>
            </a:extLst>
          </p:cNvPr>
          <p:cNvSpPr txBox="1"/>
          <p:nvPr/>
        </p:nvSpPr>
        <p:spPr>
          <a:xfrm>
            <a:off x="8770188" y="3317508"/>
            <a:ext cx="843501" cy="677108"/>
          </a:xfrm>
          <a:prstGeom prst="rect">
            <a:avLst/>
          </a:prstGeom>
          <a:noFill/>
        </p:spPr>
        <p:txBody>
          <a:bodyPr wrap="none" rtlCol="0">
            <a:spAutoFit/>
          </a:bodyPr>
          <a:lstStyle/>
          <a:p>
            <a:r>
              <a:rPr lang="ja-JP" altLang="en-US" sz="2400" b="1"/>
              <a:t>目次</a:t>
            </a:r>
            <a:endParaRPr lang="en-US" altLang="ja-JP" sz="2400" b="1"/>
          </a:p>
          <a:p>
            <a:r>
              <a:rPr lang="en-US" altLang="ja-JP" sz="1400" b="1">
                <a:solidFill>
                  <a:schemeClr val="bg1">
                    <a:lumMod val="75000"/>
                  </a:schemeClr>
                </a:solidFill>
              </a:rPr>
              <a:t>A</a:t>
            </a:r>
            <a:r>
              <a:rPr kumimoji="1" lang="en-US" altLang="ja-JP" sz="1400" b="1">
                <a:solidFill>
                  <a:schemeClr val="bg1">
                    <a:lumMod val="75000"/>
                  </a:schemeClr>
                </a:solidFill>
              </a:rPr>
              <a:t>genda</a:t>
            </a:r>
            <a:endParaRPr kumimoji="1" lang="ja-JP" altLang="en-US" sz="1400" b="1">
              <a:solidFill>
                <a:schemeClr val="bg1">
                  <a:lumMod val="75000"/>
                </a:schemeClr>
              </a:solidFill>
            </a:endParaRPr>
          </a:p>
        </p:txBody>
      </p:sp>
      <p:sp>
        <p:nvSpPr>
          <p:cNvPr id="6" name="正方形/長方形 5">
            <a:extLst>
              <a:ext uri="{FF2B5EF4-FFF2-40B4-BE49-F238E27FC236}">
                <a16:creationId xmlns:a16="http://schemas.microsoft.com/office/drawing/2014/main" id="{D9622874-5C3D-C60E-EBB9-29F8E2D671F5}"/>
              </a:ext>
            </a:extLst>
          </p:cNvPr>
          <p:cNvSpPr/>
          <p:nvPr/>
        </p:nvSpPr>
        <p:spPr>
          <a:xfrm rot="1646817">
            <a:off x="8388374" y="-165337"/>
            <a:ext cx="9231176" cy="10843713"/>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六角形 3">
            <a:extLst>
              <a:ext uri="{FF2B5EF4-FFF2-40B4-BE49-F238E27FC236}">
                <a16:creationId xmlns:a16="http://schemas.microsoft.com/office/drawing/2014/main" id="{8385B68B-2D86-5660-3E5E-6EB296A0E121}"/>
              </a:ext>
            </a:extLst>
          </p:cNvPr>
          <p:cNvSpPr/>
          <p:nvPr/>
        </p:nvSpPr>
        <p:spPr>
          <a:xfrm>
            <a:off x="6246682" y="2102229"/>
            <a:ext cx="3078107" cy="2653541"/>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0C0D5C9-9B04-8B60-9944-FCC7306842C8}"/>
              </a:ext>
            </a:extLst>
          </p:cNvPr>
          <p:cNvSpPr>
            <a:spLocks noGrp="1"/>
          </p:cNvSpPr>
          <p:nvPr>
            <p:ph type="subTitle" idx="1"/>
          </p:nvPr>
        </p:nvSpPr>
        <p:spPr>
          <a:xfrm>
            <a:off x="9432314" y="5538530"/>
            <a:ext cx="2707381" cy="1856868"/>
          </a:xfrm>
        </p:spPr>
        <p:txBody>
          <a:bodyPr vert="horz" lIns="91440" tIns="45720" rIns="91440" bIns="45720" rtlCol="0" anchor="t">
            <a:normAutofit/>
          </a:bodyPr>
          <a:lstStyle/>
          <a:p>
            <a:pPr algn="r"/>
            <a:r>
              <a:rPr kumimoji="1" lang="ja-JP" altLang="en-US" sz="2800" baseline="-25000" dirty="0">
                <a:latin typeface="游ゴシック"/>
                <a:ea typeface="BIZ UD明朝 Medium"/>
              </a:rPr>
              <a:t>小野寺 太郎</a:t>
            </a:r>
            <a:endParaRPr lang="en-US" altLang="ja-JP" sz="2800" baseline="-25000" dirty="0">
              <a:latin typeface="游ゴシック"/>
              <a:ea typeface="BIZ UD明朝 Medium"/>
            </a:endParaRPr>
          </a:p>
          <a:p>
            <a:pPr algn="r"/>
            <a:r>
              <a:rPr lang="ja-JP" altLang="en-US" sz="2800" baseline="-25000" dirty="0">
                <a:latin typeface="游ゴシック"/>
                <a:ea typeface="BIZ UD明朝 Medium"/>
              </a:rPr>
              <a:t>平松 勇紀</a:t>
            </a:r>
            <a:endParaRPr lang="en-US" altLang="ja-JP" sz="2800" baseline="-25000" dirty="0">
              <a:latin typeface="游ゴシック"/>
              <a:ea typeface="BIZ UD明朝 Medium"/>
            </a:endParaRPr>
          </a:p>
          <a:p>
            <a:pPr algn="r"/>
            <a:r>
              <a:rPr kumimoji="1" lang="ja-JP" altLang="en-US" sz="2800" baseline="-25000" dirty="0">
                <a:latin typeface="游ゴシック"/>
                <a:ea typeface="BIZ UD明朝 Medium" panose="02020500000000000000" pitchFamily="17" charset="-128"/>
              </a:rPr>
              <a:t>宮澤 航</a:t>
            </a:r>
          </a:p>
        </p:txBody>
      </p:sp>
      <p:grpSp>
        <p:nvGrpSpPr>
          <p:cNvPr id="10" name="グループ化 9">
            <a:extLst>
              <a:ext uri="{FF2B5EF4-FFF2-40B4-BE49-F238E27FC236}">
                <a16:creationId xmlns:a16="http://schemas.microsoft.com/office/drawing/2014/main" id="{E6A9A15D-7331-7F83-60D0-4254DBA89B25}"/>
              </a:ext>
            </a:extLst>
          </p:cNvPr>
          <p:cNvGrpSpPr/>
          <p:nvPr/>
        </p:nvGrpSpPr>
        <p:grpSpPr>
          <a:xfrm>
            <a:off x="6905353" y="1333229"/>
            <a:ext cx="4771138" cy="4113050"/>
            <a:chOff x="7176286" y="1333229"/>
            <a:chExt cx="4771138" cy="4113050"/>
          </a:xfrm>
        </p:grpSpPr>
        <p:sp>
          <p:nvSpPr>
            <p:cNvPr id="9" name="六角形 8">
              <a:extLst>
                <a:ext uri="{FF2B5EF4-FFF2-40B4-BE49-F238E27FC236}">
                  <a16:creationId xmlns:a16="http://schemas.microsoft.com/office/drawing/2014/main" id="{168BBFDD-7357-8144-74A2-45A4B0C333C9}"/>
                </a:ext>
              </a:extLst>
            </p:cNvPr>
            <p:cNvSpPr/>
            <p:nvPr/>
          </p:nvSpPr>
          <p:spPr>
            <a:xfrm>
              <a:off x="7176286" y="1333229"/>
              <a:ext cx="4771138" cy="411305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自動的に生成された説明">
              <a:extLst>
                <a:ext uri="{FF2B5EF4-FFF2-40B4-BE49-F238E27FC236}">
                  <a16:creationId xmlns:a16="http://schemas.microsoft.com/office/drawing/2014/main" id="{D6F1B33D-E87B-CEC4-85F0-E8B057917D35}"/>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03917" y="2150866"/>
              <a:ext cx="3465706" cy="2556266"/>
            </a:xfrm>
            <a:prstGeom prst="rect">
              <a:avLst/>
            </a:prstGeom>
          </p:spPr>
        </p:pic>
      </p:grpSp>
      <p:sp>
        <p:nvSpPr>
          <p:cNvPr id="11" name="二等辺三角形 10">
            <a:extLst>
              <a:ext uri="{FF2B5EF4-FFF2-40B4-BE49-F238E27FC236}">
                <a16:creationId xmlns:a16="http://schemas.microsoft.com/office/drawing/2014/main" id="{E8FBF48F-2744-3893-7A4B-C495CF7D79C8}"/>
              </a:ext>
            </a:extLst>
          </p:cNvPr>
          <p:cNvSpPr/>
          <p:nvPr/>
        </p:nvSpPr>
        <p:spPr>
          <a:xfrm rot="5400000">
            <a:off x="-1531975" y="2952855"/>
            <a:ext cx="2653542" cy="9522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六角形 14">
            <a:extLst>
              <a:ext uri="{FF2B5EF4-FFF2-40B4-BE49-F238E27FC236}">
                <a16:creationId xmlns:a16="http://schemas.microsoft.com/office/drawing/2014/main" id="{1A67FB84-20CA-7350-CD69-993B1206FB84}"/>
              </a:ext>
            </a:extLst>
          </p:cNvPr>
          <p:cNvSpPr/>
          <p:nvPr/>
        </p:nvSpPr>
        <p:spPr>
          <a:xfrm>
            <a:off x="270941" y="356704"/>
            <a:ext cx="633299" cy="545947"/>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アイコン&#10;&#10;自動的に生成された説明">
            <a:extLst>
              <a:ext uri="{FF2B5EF4-FFF2-40B4-BE49-F238E27FC236}">
                <a16:creationId xmlns:a16="http://schemas.microsoft.com/office/drawing/2014/main" id="{D3E59DA9-14CA-F721-40B6-E405E2F92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21" y="483408"/>
            <a:ext cx="292538" cy="292538"/>
          </a:xfrm>
          <a:prstGeom prst="rect">
            <a:avLst/>
          </a:prstGeom>
        </p:spPr>
      </p:pic>
      <p:sp>
        <p:nvSpPr>
          <p:cNvPr id="20" name="タイトル 1">
            <a:extLst>
              <a:ext uri="{FF2B5EF4-FFF2-40B4-BE49-F238E27FC236}">
                <a16:creationId xmlns:a16="http://schemas.microsoft.com/office/drawing/2014/main" id="{54E58B2E-1852-0976-981F-A1362B88DE60}"/>
              </a:ext>
            </a:extLst>
          </p:cNvPr>
          <p:cNvSpPr txBox="1">
            <a:spLocks/>
          </p:cNvSpPr>
          <p:nvPr/>
        </p:nvSpPr>
        <p:spPr>
          <a:xfrm>
            <a:off x="792311" y="656848"/>
            <a:ext cx="1033017" cy="32754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1800" b="1" i="1" err="1">
                <a:solidFill>
                  <a:schemeClr val="bg1">
                    <a:lumMod val="65000"/>
                  </a:schemeClr>
                </a:solidFill>
                <a:latin typeface="Abadi" panose="020B0604020104020204" pitchFamily="34" charset="0"/>
                <a:ea typeface="ＭＳ Ｐゴシック" panose="020B0600070205080204" pitchFamily="50" charset="-128"/>
              </a:rPr>
              <a:t>TripY</a:t>
            </a:r>
            <a:endParaRPr lang="en-US" altLang="ja-JP" sz="1800" b="1" i="1">
              <a:solidFill>
                <a:schemeClr val="bg1">
                  <a:lumMod val="65000"/>
                </a:schemeClr>
              </a:solidFill>
              <a:latin typeface="Abadi" panose="020B0604020104020204" pitchFamily="34" charset="0"/>
              <a:ea typeface="ＭＳ Ｐゴシック" panose="020B0600070205080204" pitchFamily="50" charset="-128"/>
            </a:endParaRPr>
          </a:p>
        </p:txBody>
      </p:sp>
      <p:sp>
        <p:nvSpPr>
          <p:cNvPr id="7" name="タイトル 1">
            <a:extLst>
              <a:ext uri="{FF2B5EF4-FFF2-40B4-BE49-F238E27FC236}">
                <a16:creationId xmlns:a16="http://schemas.microsoft.com/office/drawing/2014/main" id="{821FE126-888F-C5F6-A781-618EC997DFF5}"/>
              </a:ext>
            </a:extLst>
          </p:cNvPr>
          <p:cNvSpPr txBox="1">
            <a:spLocks/>
          </p:cNvSpPr>
          <p:nvPr/>
        </p:nvSpPr>
        <p:spPr>
          <a:xfrm>
            <a:off x="904239" y="356704"/>
            <a:ext cx="2675865" cy="33555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800" b="1">
                <a:latin typeface="ＭＳ Ｐゴシック" panose="020B0600070205080204" pitchFamily="50" charset="-128"/>
                <a:ea typeface="ＭＳ Ｐゴシック" panose="020B0600070205080204" pitchFamily="50" charset="-128"/>
              </a:rPr>
              <a:t>組み合わせ 最適化問題</a:t>
            </a:r>
          </a:p>
        </p:txBody>
      </p:sp>
      <p:sp>
        <p:nvSpPr>
          <p:cNvPr id="2" name="タイトル 1">
            <a:extLst>
              <a:ext uri="{FF2B5EF4-FFF2-40B4-BE49-F238E27FC236}">
                <a16:creationId xmlns:a16="http://schemas.microsoft.com/office/drawing/2014/main" id="{26651917-AB03-FF6E-0231-E370F6E7076E}"/>
              </a:ext>
            </a:extLst>
          </p:cNvPr>
          <p:cNvSpPr>
            <a:spLocks noGrp="1"/>
          </p:cNvSpPr>
          <p:nvPr>
            <p:ph type="ctrTitle"/>
          </p:nvPr>
        </p:nvSpPr>
        <p:spPr>
          <a:xfrm>
            <a:off x="163342" y="2784892"/>
            <a:ext cx="6142151" cy="1209724"/>
          </a:xfrm>
        </p:spPr>
        <p:txBody>
          <a:bodyPr vert="horz" lIns="91440" tIns="45720" rIns="91440" bIns="45720" rtlCol="0" anchor="ctr">
            <a:normAutofit/>
          </a:bodyPr>
          <a:lstStyle/>
          <a:p>
            <a:r>
              <a:rPr lang="ja-JP" altLang="en-US" sz="5800" b="1" i="0" u="none" strike="noStrike" baseline="0">
                <a:solidFill>
                  <a:srgbClr val="E45E32"/>
                </a:solidFill>
                <a:latin typeface="ＭＳ Ｐゴシック"/>
                <a:ea typeface="ＭＳ Ｐゴシック"/>
              </a:rPr>
              <a:t>旅行プラン最適化</a:t>
            </a:r>
            <a:endParaRPr lang="en-US" altLang="ja-JP" sz="5800" b="1">
              <a:solidFill>
                <a:srgbClr val="E45E32"/>
              </a:solidFill>
              <a:latin typeface="ＭＳ Ｐゴシック"/>
              <a:ea typeface="ＭＳ Ｐゴシック"/>
            </a:endParaRPr>
          </a:p>
        </p:txBody>
      </p:sp>
      <p:sp>
        <p:nvSpPr>
          <p:cNvPr id="8" name="テキスト ボックス 7">
            <a:extLst>
              <a:ext uri="{FF2B5EF4-FFF2-40B4-BE49-F238E27FC236}">
                <a16:creationId xmlns:a16="http://schemas.microsoft.com/office/drawing/2014/main" id="{A9701995-D378-8189-D575-7B33417A23A9}"/>
              </a:ext>
            </a:extLst>
          </p:cNvPr>
          <p:cNvSpPr txBox="1"/>
          <p:nvPr/>
        </p:nvSpPr>
        <p:spPr>
          <a:xfrm>
            <a:off x="314809" y="2528797"/>
            <a:ext cx="6952652" cy="523220"/>
          </a:xfrm>
          <a:prstGeom prst="rect">
            <a:avLst/>
          </a:prstGeom>
          <a:noFill/>
        </p:spPr>
        <p:txBody>
          <a:bodyPr wrap="square" lIns="91440" tIns="45720" rIns="91440" bIns="45720" anchor="t">
            <a:spAutoFit/>
          </a:bodyPr>
          <a:lstStyle/>
          <a:p>
            <a:r>
              <a:rPr lang="ja-JP" altLang="en-US" sz="2750" b="1">
                <a:latin typeface="游明朝"/>
                <a:ea typeface="游明朝"/>
              </a:rPr>
              <a:t>容量制約付き配送計画問題を用いた</a:t>
            </a:r>
            <a:endParaRPr lang="ja-JP" sz="2750"/>
          </a:p>
        </p:txBody>
      </p:sp>
      <p:sp>
        <p:nvSpPr>
          <p:cNvPr id="14" name="正方形/長方形 13">
            <a:extLst>
              <a:ext uri="{FF2B5EF4-FFF2-40B4-BE49-F238E27FC236}">
                <a16:creationId xmlns:a16="http://schemas.microsoft.com/office/drawing/2014/main" id="{DE0E28A1-B8C9-0C0D-B331-6609A190B5B6}"/>
              </a:ext>
            </a:extLst>
          </p:cNvPr>
          <p:cNvSpPr/>
          <p:nvPr/>
        </p:nvSpPr>
        <p:spPr>
          <a:xfrm>
            <a:off x="509742" y="3865137"/>
            <a:ext cx="952290" cy="76169"/>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E362943E-2E2D-C722-AECA-BDEC48D08EE6}"/>
              </a:ext>
            </a:extLst>
          </p:cNvPr>
          <p:cNvGrpSpPr/>
          <p:nvPr/>
        </p:nvGrpSpPr>
        <p:grpSpPr>
          <a:xfrm>
            <a:off x="13319263" y="1470478"/>
            <a:ext cx="10226575" cy="4794045"/>
            <a:chOff x="4906783" y="1470478"/>
            <a:chExt cx="10226575" cy="4794045"/>
          </a:xfrm>
        </p:grpSpPr>
        <p:sp>
          <p:nvSpPr>
            <p:cNvPr id="47" name="平行四辺形 17">
              <a:extLst>
                <a:ext uri="{FF2B5EF4-FFF2-40B4-BE49-F238E27FC236}">
                  <a16:creationId xmlns:a16="http://schemas.microsoft.com/office/drawing/2014/main" id="{31C1A775-3877-73A7-ED45-7A5F03CA7091}"/>
                </a:ext>
              </a:extLst>
            </p:cNvPr>
            <p:cNvSpPr/>
            <p:nvPr/>
          </p:nvSpPr>
          <p:spPr>
            <a:xfrm flipH="1" flipV="1">
              <a:off x="4906783" y="1470478"/>
              <a:ext cx="10226575" cy="4794045"/>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EDCFFF07-D132-9B44-F800-FAC5D64C3712}"/>
                </a:ext>
              </a:extLst>
            </p:cNvPr>
            <p:cNvGrpSpPr/>
            <p:nvPr/>
          </p:nvGrpSpPr>
          <p:grpSpPr>
            <a:xfrm>
              <a:off x="7057705" y="1495108"/>
              <a:ext cx="5134295" cy="909430"/>
              <a:chOff x="5492365" y="191200"/>
              <a:chExt cx="5134295" cy="909430"/>
            </a:xfrm>
          </p:grpSpPr>
          <p:sp>
            <p:nvSpPr>
              <p:cNvPr id="58" name="テキスト ボックス 57">
                <a:extLst>
                  <a:ext uri="{FF2B5EF4-FFF2-40B4-BE49-F238E27FC236}">
                    <a16:creationId xmlns:a16="http://schemas.microsoft.com/office/drawing/2014/main" id="{E2275739-C761-62FD-2012-504C0183F2CC}"/>
                  </a:ext>
                </a:extLst>
              </p:cNvPr>
              <p:cNvSpPr txBox="1"/>
              <p:nvPr/>
            </p:nvSpPr>
            <p:spPr>
              <a:xfrm>
                <a:off x="6434480" y="306168"/>
                <a:ext cx="4192180" cy="52322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組み合わせ最適化問題と</a:t>
                </a:r>
                <a:r>
                  <a:rPr lang="ja-JP" altLang="en-US" sz="2800">
                    <a:solidFill>
                      <a:srgbClr val="E45E32"/>
                    </a:solidFill>
                    <a:latin typeface="昔々ふぉんと" panose="02000600000000000000" pitchFamily="2" charset="-128"/>
                    <a:ea typeface="昔々ふぉんと"/>
                  </a:rPr>
                  <a:t>は</a:t>
                </a:r>
                <a:endParaRPr kumimoji="1" lang="ja-JP" altLang="en-US" sz="2800">
                  <a:solidFill>
                    <a:srgbClr val="E45E32"/>
                  </a:solidFill>
                  <a:latin typeface="昔々ふぉんと" panose="02000600000000000000" pitchFamily="2" charset="-128"/>
                  <a:ea typeface="昔々ふぉんと"/>
                </a:endParaRPr>
              </a:p>
            </p:txBody>
          </p:sp>
          <p:pic>
            <p:nvPicPr>
              <p:cNvPr id="59" name="図 58">
                <a:extLst>
                  <a:ext uri="{FF2B5EF4-FFF2-40B4-BE49-F238E27FC236}">
                    <a16:creationId xmlns:a16="http://schemas.microsoft.com/office/drawing/2014/main" id="{E7E59BC6-7DC8-6DCB-A13A-484793C1408B}"/>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92365" y="191200"/>
                <a:ext cx="909430" cy="909430"/>
              </a:xfrm>
              <a:prstGeom prst="rect">
                <a:avLst/>
              </a:prstGeom>
            </p:spPr>
          </p:pic>
        </p:grpSp>
        <p:grpSp>
          <p:nvGrpSpPr>
            <p:cNvPr id="49" name="グループ化 48">
              <a:extLst>
                <a:ext uri="{FF2B5EF4-FFF2-40B4-BE49-F238E27FC236}">
                  <a16:creationId xmlns:a16="http://schemas.microsoft.com/office/drawing/2014/main" id="{AA38B9DA-48F5-2ADC-D7A1-B985600EAF94}"/>
                </a:ext>
              </a:extLst>
            </p:cNvPr>
            <p:cNvGrpSpPr/>
            <p:nvPr/>
          </p:nvGrpSpPr>
          <p:grpSpPr>
            <a:xfrm>
              <a:off x="5925892" y="4185788"/>
              <a:ext cx="3634985" cy="625922"/>
              <a:chOff x="7326947" y="1757920"/>
              <a:chExt cx="3242890" cy="490559"/>
            </a:xfrm>
          </p:grpSpPr>
          <p:pic>
            <p:nvPicPr>
              <p:cNvPr id="56" name="図 55">
                <a:extLst>
                  <a:ext uri="{FF2B5EF4-FFF2-40B4-BE49-F238E27FC236}">
                    <a16:creationId xmlns:a16="http://schemas.microsoft.com/office/drawing/2014/main" id="{5270A329-1E96-4865-1903-407025951DC5}"/>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26947" y="1757920"/>
                <a:ext cx="490559" cy="490559"/>
              </a:xfrm>
              <a:prstGeom prst="rect">
                <a:avLst/>
              </a:prstGeom>
            </p:spPr>
          </p:pic>
          <p:sp>
            <p:nvSpPr>
              <p:cNvPr id="57" name="テキスト ボックス 56">
                <a:extLst>
                  <a:ext uri="{FF2B5EF4-FFF2-40B4-BE49-F238E27FC236}">
                    <a16:creationId xmlns:a16="http://schemas.microsoft.com/office/drawing/2014/main" id="{3ECB0EF0-DD2E-E777-9173-B5DE5A5D39CD}"/>
                  </a:ext>
                </a:extLst>
              </p:cNvPr>
              <p:cNvSpPr txBox="1"/>
              <p:nvPr/>
            </p:nvSpPr>
            <p:spPr>
              <a:xfrm>
                <a:off x="8035190" y="1799762"/>
                <a:ext cx="2534647" cy="410068"/>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プロジェクトの目的</a:t>
                </a:r>
              </a:p>
            </p:txBody>
          </p:sp>
        </p:grpSp>
        <p:grpSp>
          <p:nvGrpSpPr>
            <p:cNvPr id="50" name="グループ化 49">
              <a:extLst>
                <a:ext uri="{FF2B5EF4-FFF2-40B4-BE49-F238E27FC236}">
                  <a16:creationId xmlns:a16="http://schemas.microsoft.com/office/drawing/2014/main" id="{0BA38462-C20F-E667-7621-5F12FA3072E2}"/>
                </a:ext>
              </a:extLst>
            </p:cNvPr>
            <p:cNvGrpSpPr/>
            <p:nvPr/>
          </p:nvGrpSpPr>
          <p:grpSpPr>
            <a:xfrm>
              <a:off x="5281937" y="5461511"/>
              <a:ext cx="2663860" cy="531281"/>
              <a:chOff x="5560479" y="317318"/>
              <a:chExt cx="2663860" cy="531281"/>
            </a:xfrm>
          </p:grpSpPr>
          <p:sp>
            <p:nvSpPr>
              <p:cNvPr id="54" name="テキスト ボックス 53">
                <a:extLst>
                  <a:ext uri="{FF2B5EF4-FFF2-40B4-BE49-F238E27FC236}">
                    <a16:creationId xmlns:a16="http://schemas.microsoft.com/office/drawing/2014/main" id="{88CDFDDE-02B0-2A2B-CC8E-528EC7CA64D7}"/>
                  </a:ext>
                </a:extLst>
              </p:cNvPr>
              <p:cNvSpPr txBox="1"/>
              <p:nvPr/>
            </p:nvSpPr>
            <p:spPr>
              <a:xfrm>
                <a:off x="6375527" y="321663"/>
                <a:ext cx="1848812" cy="52322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実装方法</a:t>
                </a:r>
              </a:p>
            </p:txBody>
          </p:sp>
          <p:pic>
            <p:nvPicPr>
              <p:cNvPr id="55" name="図 54">
                <a:extLst>
                  <a:ext uri="{FF2B5EF4-FFF2-40B4-BE49-F238E27FC236}">
                    <a16:creationId xmlns:a16="http://schemas.microsoft.com/office/drawing/2014/main" id="{57C9FC40-D4FC-3AB2-1685-43603E384C72}"/>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5560479" y="317318"/>
                <a:ext cx="531281" cy="531281"/>
              </a:xfrm>
              <a:prstGeom prst="rect">
                <a:avLst/>
              </a:prstGeom>
            </p:spPr>
          </p:pic>
        </p:grpSp>
        <p:grpSp>
          <p:nvGrpSpPr>
            <p:cNvPr id="51" name="グループ化 50">
              <a:extLst>
                <a:ext uri="{FF2B5EF4-FFF2-40B4-BE49-F238E27FC236}">
                  <a16:creationId xmlns:a16="http://schemas.microsoft.com/office/drawing/2014/main" id="{D9418132-D427-865C-76BF-7E62845C5671}"/>
                </a:ext>
              </a:extLst>
            </p:cNvPr>
            <p:cNvGrpSpPr/>
            <p:nvPr/>
          </p:nvGrpSpPr>
          <p:grpSpPr>
            <a:xfrm>
              <a:off x="6468212" y="2807372"/>
              <a:ext cx="4631947" cy="707886"/>
              <a:chOff x="8992184" y="4191478"/>
              <a:chExt cx="4322096" cy="712609"/>
            </a:xfrm>
          </p:grpSpPr>
          <p:sp>
            <p:nvSpPr>
              <p:cNvPr id="52" name="テキスト ボックス 51">
                <a:extLst>
                  <a:ext uri="{FF2B5EF4-FFF2-40B4-BE49-F238E27FC236}">
                    <a16:creationId xmlns:a16="http://schemas.microsoft.com/office/drawing/2014/main" id="{A042A544-4B8C-8C70-033B-E73AA811217F}"/>
                  </a:ext>
                </a:extLst>
              </p:cNvPr>
              <p:cNvSpPr txBox="1"/>
              <p:nvPr/>
            </p:nvSpPr>
            <p:spPr>
              <a:xfrm>
                <a:off x="9887344" y="4285992"/>
                <a:ext cx="3426936" cy="52671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プロジェクトの概要と意義</a:t>
                </a:r>
              </a:p>
            </p:txBody>
          </p:sp>
          <p:sp>
            <p:nvSpPr>
              <p:cNvPr id="53" name="テキスト ボックス 52">
                <a:extLst>
                  <a:ext uri="{FF2B5EF4-FFF2-40B4-BE49-F238E27FC236}">
                    <a16:creationId xmlns:a16="http://schemas.microsoft.com/office/drawing/2014/main" id="{6A8F6903-3E9E-EDE9-1C33-A052CC87B63D}"/>
                  </a:ext>
                </a:extLst>
              </p:cNvPr>
              <p:cNvSpPr txBox="1"/>
              <p:nvPr/>
            </p:nvSpPr>
            <p:spPr>
              <a:xfrm>
                <a:off x="8992184" y="4191478"/>
                <a:ext cx="1370367" cy="712609"/>
              </a:xfrm>
              <a:prstGeom prst="rect">
                <a:avLst/>
              </a:prstGeom>
              <a:noFill/>
            </p:spPr>
            <p:txBody>
              <a:bodyPr wrap="square" lIns="91440" tIns="45720" rIns="91440" bIns="45720" rtlCol="0" anchor="t">
                <a:spAutoFit/>
              </a:bodyPr>
              <a:lstStyle/>
              <a:p>
                <a:r>
                  <a:rPr lang="ja-JP" altLang="en-US" sz="4000" dirty="0">
                    <a:solidFill>
                      <a:srgbClr val="E45E32"/>
                    </a:solidFill>
                    <a:latin typeface="昔々ふぉんと"/>
                    <a:ea typeface="昔々ふぉんと"/>
                  </a:rPr>
                  <a:t>「　」</a:t>
                </a:r>
              </a:p>
            </p:txBody>
          </p:sp>
        </p:grpSp>
      </p:grpSp>
    </p:spTree>
    <p:extLst>
      <p:ext uri="{BB962C8B-B14F-4D97-AF65-F5344CB8AC3E}">
        <p14:creationId xmlns:p14="http://schemas.microsoft.com/office/powerpoint/2010/main" val="337968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7AAD878-AE94-DED2-DC33-276CEBC31DB7}"/>
              </a:ext>
            </a:extLst>
          </p:cNvPr>
          <p:cNvSpPr/>
          <p:nvPr/>
        </p:nvSpPr>
        <p:spPr>
          <a:xfrm rot="19849001">
            <a:off x="12672542" y="-7306140"/>
            <a:ext cx="9231176" cy="10843713"/>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六角形 4">
            <a:extLst>
              <a:ext uri="{FF2B5EF4-FFF2-40B4-BE49-F238E27FC236}">
                <a16:creationId xmlns:a16="http://schemas.microsoft.com/office/drawing/2014/main" id="{ABCC6266-E63F-D7C7-7323-A19A1D57C3C6}"/>
              </a:ext>
            </a:extLst>
          </p:cNvPr>
          <p:cNvSpPr/>
          <p:nvPr/>
        </p:nvSpPr>
        <p:spPr>
          <a:xfrm rot="3654841">
            <a:off x="11233023" y="-3348628"/>
            <a:ext cx="3078107" cy="2653541"/>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字幕 2">
            <a:extLst>
              <a:ext uri="{FF2B5EF4-FFF2-40B4-BE49-F238E27FC236}">
                <a16:creationId xmlns:a16="http://schemas.microsoft.com/office/drawing/2014/main" id="{DF0BB774-4B66-FC8E-9880-E68AA70D15E4}"/>
              </a:ext>
            </a:extLst>
          </p:cNvPr>
          <p:cNvSpPr>
            <a:spLocks noGrp="1"/>
          </p:cNvSpPr>
          <p:nvPr>
            <p:ph type="subTitle" idx="1"/>
          </p:nvPr>
        </p:nvSpPr>
        <p:spPr>
          <a:xfrm>
            <a:off x="13846483" y="5572622"/>
            <a:ext cx="2115829" cy="1285368"/>
          </a:xfrm>
        </p:spPr>
        <p:txBody>
          <a:bodyPr vert="horz" lIns="91440" tIns="45720" rIns="91440" bIns="45720" rtlCol="0">
            <a:normAutofit/>
          </a:bodyPr>
          <a:lstStyle/>
          <a:p>
            <a:pPr algn="r"/>
            <a:r>
              <a:rPr kumimoji="1" lang="ja-JP" altLang="en-US" sz="2800" baseline="-25000">
                <a:latin typeface="BIZ UD明朝 Medium" panose="02020500000000000000" pitchFamily="17" charset="-128"/>
                <a:ea typeface="BIZ UD明朝 Medium" panose="02020500000000000000" pitchFamily="17" charset="-128"/>
              </a:rPr>
              <a:t>小野寺 太郎</a:t>
            </a:r>
            <a:endParaRPr lang="en-US" altLang="ja-JP" sz="2800" baseline="-25000">
              <a:latin typeface="BIZ UD明朝 Medium" panose="02020500000000000000" pitchFamily="17" charset="-128"/>
              <a:ea typeface="BIZ UD明朝 Medium" panose="02020500000000000000" pitchFamily="17" charset="-128"/>
            </a:endParaRPr>
          </a:p>
          <a:p>
            <a:pPr algn="r"/>
            <a:r>
              <a:rPr lang="ja-JP" altLang="en-US" sz="2800" baseline="-25000">
                <a:latin typeface="BIZ UD明朝 Medium" panose="02020500000000000000" pitchFamily="17" charset="-128"/>
                <a:ea typeface="BIZ UD明朝 Medium" panose="02020500000000000000" pitchFamily="17" charset="-128"/>
              </a:rPr>
              <a:t>平松 勇紀</a:t>
            </a:r>
            <a:endParaRPr lang="en-US" altLang="ja-JP" sz="2800" baseline="-25000">
              <a:latin typeface="BIZ UD明朝 Medium" panose="02020500000000000000" pitchFamily="17" charset="-128"/>
              <a:ea typeface="BIZ UD明朝 Medium" panose="02020500000000000000" pitchFamily="17" charset="-128"/>
            </a:endParaRPr>
          </a:p>
          <a:p>
            <a:pPr algn="r"/>
            <a:r>
              <a:rPr kumimoji="1" lang="ja-JP" altLang="en-US" sz="2800" baseline="-25000">
                <a:latin typeface="BIZ UD明朝 Medium" panose="02020500000000000000" pitchFamily="17" charset="-128"/>
                <a:ea typeface="BIZ UD明朝 Medium" panose="02020500000000000000" pitchFamily="17" charset="-128"/>
              </a:rPr>
              <a:t>宮澤 航</a:t>
            </a:r>
          </a:p>
        </p:txBody>
      </p:sp>
      <p:grpSp>
        <p:nvGrpSpPr>
          <p:cNvPr id="9" name="グループ化 8">
            <a:extLst>
              <a:ext uri="{FF2B5EF4-FFF2-40B4-BE49-F238E27FC236}">
                <a16:creationId xmlns:a16="http://schemas.microsoft.com/office/drawing/2014/main" id="{55E92E87-60DC-4828-23CB-BDB91EAAA4F1}"/>
              </a:ext>
            </a:extLst>
          </p:cNvPr>
          <p:cNvGrpSpPr/>
          <p:nvPr/>
        </p:nvGrpSpPr>
        <p:grpSpPr>
          <a:xfrm>
            <a:off x="13463884" y="3015038"/>
            <a:ext cx="731151" cy="630303"/>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17" name="六角形 16">
              <a:extLst>
                <a:ext uri="{FF2B5EF4-FFF2-40B4-BE49-F238E27FC236}">
                  <a16:creationId xmlns:a16="http://schemas.microsoft.com/office/drawing/2014/main" id="{96148B82-267B-8F27-67EB-DE5439466048}"/>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18" name="図 17" descr="ロゴ&#10;&#10;自動的に生成された説明">
              <a:extLst>
                <a:ext uri="{FF2B5EF4-FFF2-40B4-BE49-F238E27FC236}">
                  <a16:creationId xmlns:a16="http://schemas.microsoft.com/office/drawing/2014/main" id="{F8B9096A-6BBC-1995-DD69-40F442927D1E}"/>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47" name="グループ化 46">
            <a:extLst>
              <a:ext uri="{FF2B5EF4-FFF2-40B4-BE49-F238E27FC236}">
                <a16:creationId xmlns:a16="http://schemas.microsoft.com/office/drawing/2014/main" id="{C13D528A-4C6D-7C4F-1C2F-FD3C03F4C444}"/>
              </a:ext>
            </a:extLst>
          </p:cNvPr>
          <p:cNvGrpSpPr/>
          <p:nvPr/>
        </p:nvGrpSpPr>
        <p:grpSpPr>
          <a:xfrm>
            <a:off x="270941" y="-1454164"/>
            <a:ext cx="3309163" cy="627687"/>
            <a:chOff x="270941" y="356704"/>
            <a:chExt cx="3309163" cy="627687"/>
          </a:xfrm>
        </p:grpSpPr>
        <p:sp>
          <p:nvSpPr>
            <p:cNvPr id="50" name="六角形 49">
              <a:extLst>
                <a:ext uri="{FF2B5EF4-FFF2-40B4-BE49-F238E27FC236}">
                  <a16:creationId xmlns:a16="http://schemas.microsoft.com/office/drawing/2014/main" id="{06BF1945-7E32-3B04-BBB8-EB6D444C20FF}"/>
                </a:ext>
              </a:extLst>
            </p:cNvPr>
            <p:cNvSpPr/>
            <p:nvPr/>
          </p:nvSpPr>
          <p:spPr>
            <a:xfrm>
              <a:off x="270941" y="356704"/>
              <a:ext cx="633299" cy="545947"/>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descr="アイコン&#10;&#10;自動的に生成された説明">
              <a:extLst>
                <a:ext uri="{FF2B5EF4-FFF2-40B4-BE49-F238E27FC236}">
                  <a16:creationId xmlns:a16="http://schemas.microsoft.com/office/drawing/2014/main" id="{E5973CA7-4FF4-9011-2C03-90D7FE04D1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21" y="483408"/>
              <a:ext cx="292538" cy="292538"/>
            </a:xfrm>
            <a:prstGeom prst="rect">
              <a:avLst/>
            </a:prstGeom>
          </p:spPr>
        </p:pic>
        <p:sp>
          <p:nvSpPr>
            <p:cNvPr id="57" name="タイトル 1">
              <a:extLst>
                <a:ext uri="{FF2B5EF4-FFF2-40B4-BE49-F238E27FC236}">
                  <a16:creationId xmlns:a16="http://schemas.microsoft.com/office/drawing/2014/main" id="{A45445BB-65DE-D30F-0733-CAAE3B09F389}"/>
                </a:ext>
              </a:extLst>
            </p:cNvPr>
            <p:cNvSpPr txBox="1">
              <a:spLocks/>
            </p:cNvSpPr>
            <p:nvPr/>
          </p:nvSpPr>
          <p:spPr>
            <a:xfrm>
              <a:off x="792311" y="656848"/>
              <a:ext cx="1033017" cy="32754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1800" b="1" i="1" err="1">
                  <a:solidFill>
                    <a:schemeClr val="bg1">
                      <a:lumMod val="65000"/>
                    </a:schemeClr>
                  </a:solidFill>
                  <a:latin typeface="Abadi" panose="020B0604020104020204" pitchFamily="34" charset="0"/>
                  <a:ea typeface="ＭＳ Ｐゴシック" panose="020B0600070205080204" pitchFamily="50" charset="-128"/>
                </a:rPr>
                <a:t>TripY</a:t>
              </a:r>
              <a:endParaRPr lang="en-US" altLang="ja-JP" sz="1800" b="1" i="1">
                <a:solidFill>
                  <a:schemeClr val="bg1">
                    <a:lumMod val="65000"/>
                  </a:schemeClr>
                </a:solidFill>
                <a:latin typeface="Abadi" panose="020B0604020104020204" pitchFamily="34" charset="0"/>
                <a:ea typeface="ＭＳ Ｐゴシック" panose="020B0600070205080204" pitchFamily="50" charset="-128"/>
              </a:endParaRPr>
            </a:p>
          </p:txBody>
        </p:sp>
        <p:sp>
          <p:nvSpPr>
            <p:cNvPr id="58" name="タイトル 1">
              <a:extLst>
                <a:ext uri="{FF2B5EF4-FFF2-40B4-BE49-F238E27FC236}">
                  <a16:creationId xmlns:a16="http://schemas.microsoft.com/office/drawing/2014/main" id="{E90C6240-E48D-A346-556C-E08D057E30CA}"/>
                </a:ext>
              </a:extLst>
            </p:cNvPr>
            <p:cNvSpPr txBox="1">
              <a:spLocks/>
            </p:cNvSpPr>
            <p:nvPr/>
          </p:nvSpPr>
          <p:spPr>
            <a:xfrm>
              <a:off x="904239" y="356704"/>
              <a:ext cx="2675865" cy="33555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800" b="1">
                  <a:latin typeface="ＭＳ Ｐゴシック" panose="020B0600070205080204" pitchFamily="50" charset="-128"/>
                  <a:ea typeface="ＭＳ Ｐゴシック" panose="020B0600070205080204" pitchFamily="50" charset="-128"/>
                </a:rPr>
                <a:t>組み合わせ 最適化問題</a:t>
              </a:r>
            </a:p>
          </p:txBody>
        </p:sp>
      </p:grpSp>
      <p:sp>
        <p:nvSpPr>
          <p:cNvPr id="59" name="二等辺三角形 58">
            <a:extLst>
              <a:ext uri="{FF2B5EF4-FFF2-40B4-BE49-F238E27FC236}">
                <a16:creationId xmlns:a16="http://schemas.microsoft.com/office/drawing/2014/main" id="{7C2A82A5-A42B-AD53-BDE5-9BB8B4414A92}"/>
              </a:ext>
            </a:extLst>
          </p:cNvPr>
          <p:cNvSpPr/>
          <p:nvPr/>
        </p:nvSpPr>
        <p:spPr>
          <a:xfrm rot="5400000" flipV="1">
            <a:off x="-3160422" y="294539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4" name="グループ化 193">
            <a:extLst>
              <a:ext uri="{FF2B5EF4-FFF2-40B4-BE49-F238E27FC236}">
                <a16:creationId xmlns:a16="http://schemas.microsoft.com/office/drawing/2014/main" id="{35A472EC-CD10-70A6-11FE-2A869F9667EF}"/>
              </a:ext>
            </a:extLst>
          </p:cNvPr>
          <p:cNvGrpSpPr/>
          <p:nvPr/>
        </p:nvGrpSpPr>
        <p:grpSpPr>
          <a:xfrm>
            <a:off x="15525959" y="793617"/>
            <a:ext cx="4149942" cy="2584728"/>
            <a:chOff x="15525959" y="793617"/>
            <a:chExt cx="4149942" cy="2584728"/>
          </a:xfrm>
        </p:grpSpPr>
        <p:cxnSp>
          <p:nvCxnSpPr>
            <p:cNvPr id="189" name="直線コネクタ 188">
              <a:extLst>
                <a:ext uri="{FF2B5EF4-FFF2-40B4-BE49-F238E27FC236}">
                  <a16:creationId xmlns:a16="http://schemas.microsoft.com/office/drawing/2014/main" id="{0414C2E2-8759-4423-9E57-F6C3D71EB0F9}"/>
                </a:ext>
              </a:extLst>
            </p:cNvPr>
            <p:cNvCxnSpPr/>
            <p:nvPr/>
          </p:nvCxnSpPr>
          <p:spPr>
            <a:xfrm>
              <a:off x="15525959" y="1543615"/>
              <a:ext cx="2673928"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sp>
          <p:nvSpPr>
            <p:cNvPr id="191" name="テキスト ボックス 190">
              <a:extLst>
                <a:ext uri="{FF2B5EF4-FFF2-40B4-BE49-F238E27FC236}">
                  <a16:creationId xmlns:a16="http://schemas.microsoft.com/office/drawing/2014/main" id="{A98EB0EF-354A-0070-95BC-29D8EE408A1E}"/>
                </a:ext>
              </a:extLst>
            </p:cNvPr>
            <p:cNvSpPr txBox="1"/>
            <p:nvPr/>
          </p:nvSpPr>
          <p:spPr>
            <a:xfrm>
              <a:off x="17586791" y="793617"/>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192" name="テキスト ボックス 191">
              <a:extLst>
                <a:ext uri="{FF2B5EF4-FFF2-40B4-BE49-F238E27FC236}">
                  <a16:creationId xmlns:a16="http://schemas.microsoft.com/office/drawing/2014/main" id="{E9214A3B-FC91-4F4A-4E96-A3BEF4E90811}"/>
                </a:ext>
              </a:extLst>
            </p:cNvPr>
            <p:cNvSpPr txBox="1"/>
            <p:nvPr/>
          </p:nvSpPr>
          <p:spPr>
            <a:xfrm>
              <a:off x="17524447" y="1800073"/>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93" name="テキスト ボックス 192">
              <a:extLst>
                <a:ext uri="{FF2B5EF4-FFF2-40B4-BE49-F238E27FC236}">
                  <a16:creationId xmlns:a16="http://schemas.microsoft.com/office/drawing/2014/main" id="{CE03E08D-9291-2C47-6D0F-133CF4F3AE62}"/>
                </a:ext>
              </a:extLst>
            </p:cNvPr>
            <p:cNvSpPr txBox="1"/>
            <p:nvPr/>
          </p:nvSpPr>
          <p:spPr>
            <a:xfrm>
              <a:off x="16940895" y="2301127"/>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grpSp>
      <p:cxnSp>
        <p:nvCxnSpPr>
          <p:cNvPr id="187" name="直線コネクタ 186">
            <a:extLst>
              <a:ext uri="{FF2B5EF4-FFF2-40B4-BE49-F238E27FC236}">
                <a16:creationId xmlns:a16="http://schemas.microsoft.com/office/drawing/2014/main" id="{742E5F07-D3C4-EFCD-1046-FF85804C7208}"/>
              </a:ext>
            </a:extLst>
          </p:cNvPr>
          <p:cNvCxnSpPr/>
          <p:nvPr/>
        </p:nvCxnSpPr>
        <p:spPr>
          <a:xfrm>
            <a:off x="3313561" y="4381807"/>
            <a:ext cx="2673928"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dirty="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dirty="0">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grpSp>
        <p:nvGrpSpPr>
          <p:cNvPr id="3" name="グループ化 2">
            <a:extLst>
              <a:ext uri="{FF2B5EF4-FFF2-40B4-BE49-F238E27FC236}">
                <a16:creationId xmlns:a16="http://schemas.microsoft.com/office/drawing/2014/main" id="{278082EE-A844-7AC0-7A55-C15F98BCEAE0}"/>
              </a:ext>
            </a:extLst>
          </p:cNvPr>
          <p:cNvGrpSpPr/>
          <p:nvPr/>
        </p:nvGrpSpPr>
        <p:grpSpPr>
          <a:xfrm>
            <a:off x="-5857893" y="779719"/>
            <a:ext cx="22687867" cy="2591327"/>
            <a:chOff x="835515" y="779719"/>
            <a:chExt cx="22687867" cy="2591327"/>
          </a:xfrm>
        </p:grpSpPr>
        <p:grpSp>
          <p:nvGrpSpPr>
            <p:cNvPr id="4" name="グループ化 3">
              <a:extLst>
                <a:ext uri="{FF2B5EF4-FFF2-40B4-BE49-F238E27FC236}">
                  <a16:creationId xmlns:a16="http://schemas.microsoft.com/office/drawing/2014/main" id="{6BD1C8F6-5E84-CA0B-7228-CA17CDA6432E}"/>
                </a:ext>
              </a:extLst>
            </p:cNvPr>
            <p:cNvGrpSpPr/>
            <p:nvPr/>
          </p:nvGrpSpPr>
          <p:grpSpPr>
            <a:xfrm>
              <a:off x="1932000" y="1377362"/>
              <a:ext cx="20399364" cy="360000"/>
              <a:chOff x="1932000" y="1256072"/>
              <a:chExt cx="20399364" cy="360000"/>
            </a:xfrm>
          </p:grpSpPr>
          <p:sp>
            <p:nvSpPr>
              <p:cNvPr id="36" name="正方形/長方形 35">
                <a:extLst>
                  <a:ext uri="{FF2B5EF4-FFF2-40B4-BE49-F238E27FC236}">
                    <a16:creationId xmlns:a16="http://schemas.microsoft.com/office/drawing/2014/main" id="{4D7ADC2C-CA48-DAA6-3021-B01F207FFE63}"/>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6FBF976-47AB-71E9-E735-39211C04C7A9}"/>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8965C82-3DA3-EDB3-6ECF-D56CEA60EA98}"/>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7A442E6-B8BB-4E5F-2D4C-2FDFA788AA6D}"/>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877EFF8-6059-7BB5-BC7A-E1A170569380}"/>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E654E29-BF00-D27B-BE8F-12F07DD209AA}"/>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CBEDB0EF-F1D4-DB71-72A9-6A30BB02128D}"/>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B3733C9B-3BB0-797F-933E-B72B5E7AB91C}"/>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4A86C12-FE87-A227-0D5B-A83804DAC049}"/>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8DC4C9D1-7EC4-35CB-FF0B-55CE1AF260C4}"/>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8" name="テキスト ボックス 7">
              <a:extLst>
                <a:ext uri="{FF2B5EF4-FFF2-40B4-BE49-F238E27FC236}">
                  <a16:creationId xmlns:a16="http://schemas.microsoft.com/office/drawing/2014/main" id="{0C7175BA-E60F-BADB-F87D-A729F42C6AC4}"/>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 name="テキスト ボックス 9">
              <a:extLst>
                <a:ext uri="{FF2B5EF4-FFF2-40B4-BE49-F238E27FC236}">
                  <a16:creationId xmlns:a16="http://schemas.microsoft.com/office/drawing/2014/main" id="{86134B35-A2E6-31B3-FEC7-48958F455792}"/>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11" name="テキスト ボックス 10">
              <a:extLst>
                <a:ext uri="{FF2B5EF4-FFF2-40B4-BE49-F238E27FC236}">
                  <a16:creationId xmlns:a16="http://schemas.microsoft.com/office/drawing/2014/main" id="{54365F4C-F5EA-A6B8-2614-BAFC9190CA03}"/>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12" name="テキスト ボックス 11">
              <a:extLst>
                <a:ext uri="{FF2B5EF4-FFF2-40B4-BE49-F238E27FC236}">
                  <a16:creationId xmlns:a16="http://schemas.microsoft.com/office/drawing/2014/main" id="{457B6BCB-EE5F-BF0B-A6DD-BC47A0D2A01D}"/>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3" name="テキスト ボックス 12">
              <a:extLst>
                <a:ext uri="{FF2B5EF4-FFF2-40B4-BE49-F238E27FC236}">
                  <a16:creationId xmlns:a16="http://schemas.microsoft.com/office/drawing/2014/main" id="{6A6CA643-96CE-D81B-A131-45BAA3D36877}"/>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14" name="テキスト ボックス 13">
              <a:extLst>
                <a:ext uri="{FF2B5EF4-FFF2-40B4-BE49-F238E27FC236}">
                  <a16:creationId xmlns:a16="http://schemas.microsoft.com/office/drawing/2014/main" id="{25D89873-15CE-E52D-B8CA-16CF9092C0D9}"/>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15" name="テキスト ボックス 14">
              <a:extLst>
                <a:ext uri="{FF2B5EF4-FFF2-40B4-BE49-F238E27FC236}">
                  <a16:creationId xmlns:a16="http://schemas.microsoft.com/office/drawing/2014/main" id="{35F9F425-654D-D67C-31A7-DD4B340BF5C1}"/>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6" name="テキスト ボックス 15">
              <a:extLst>
                <a:ext uri="{FF2B5EF4-FFF2-40B4-BE49-F238E27FC236}">
                  <a16:creationId xmlns:a16="http://schemas.microsoft.com/office/drawing/2014/main" id="{A6CC6847-E997-9786-73B1-0B790A1F92D2}"/>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19" name="テキスト ボックス 18">
              <a:extLst>
                <a:ext uri="{FF2B5EF4-FFF2-40B4-BE49-F238E27FC236}">
                  <a16:creationId xmlns:a16="http://schemas.microsoft.com/office/drawing/2014/main" id="{17F99FFE-C93D-2457-E53D-3AE546A58C8D}"/>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20" name="テキスト ボックス 19">
              <a:extLst>
                <a:ext uri="{FF2B5EF4-FFF2-40B4-BE49-F238E27FC236}">
                  <a16:creationId xmlns:a16="http://schemas.microsoft.com/office/drawing/2014/main" id="{C1C1B2EE-BFDF-FE0E-FB26-9BB58E61C9DA}"/>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21" name="テキスト ボックス 20">
              <a:extLst>
                <a:ext uri="{FF2B5EF4-FFF2-40B4-BE49-F238E27FC236}">
                  <a16:creationId xmlns:a16="http://schemas.microsoft.com/office/drawing/2014/main" id="{02160D08-3BE6-789C-1ED4-4326151D5B1B}"/>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22" name="テキスト ボックス 21">
              <a:extLst>
                <a:ext uri="{FF2B5EF4-FFF2-40B4-BE49-F238E27FC236}">
                  <a16:creationId xmlns:a16="http://schemas.microsoft.com/office/drawing/2014/main" id="{8418F22B-54CA-42C0-5A2E-FCAB723CF0F6}"/>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25" name="テキスト ボックス 24">
              <a:extLst>
                <a:ext uri="{FF2B5EF4-FFF2-40B4-BE49-F238E27FC236}">
                  <a16:creationId xmlns:a16="http://schemas.microsoft.com/office/drawing/2014/main" id="{9DE14EC8-EB63-37D5-0ECD-C35BCA063C82}"/>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26" name="テキスト ボックス 25">
              <a:extLst>
                <a:ext uri="{FF2B5EF4-FFF2-40B4-BE49-F238E27FC236}">
                  <a16:creationId xmlns:a16="http://schemas.microsoft.com/office/drawing/2014/main" id="{01AD7D92-D2A2-09EA-1133-B5846ABE3504}"/>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27" name="テキスト ボックス 26">
              <a:extLst>
                <a:ext uri="{FF2B5EF4-FFF2-40B4-BE49-F238E27FC236}">
                  <a16:creationId xmlns:a16="http://schemas.microsoft.com/office/drawing/2014/main" id="{FDBEEF09-B742-FC74-3316-1BF01BA088E5}"/>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28" name="テキスト ボックス 27">
              <a:extLst>
                <a:ext uri="{FF2B5EF4-FFF2-40B4-BE49-F238E27FC236}">
                  <a16:creationId xmlns:a16="http://schemas.microsoft.com/office/drawing/2014/main" id="{820E69F5-A51E-FBE9-18D2-FF8A0FA29A60}"/>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29" name="テキスト ボックス 28">
              <a:extLst>
                <a:ext uri="{FF2B5EF4-FFF2-40B4-BE49-F238E27FC236}">
                  <a16:creationId xmlns:a16="http://schemas.microsoft.com/office/drawing/2014/main" id="{D53ED110-C0D3-DAF2-2DE5-E2B18F508631}"/>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30" name="テキスト ボックス 29">
              <a:extLst>
                <a:ext uri="{FF2B5EF4-FFF2-40B4-BE49-F238E27FC236}">
                  <a16:creationId xmlns:a16="http://schemas.microsoft.com/office/drawing/2014/main" id="{9313B6B4-9EE5-39A1-9972-BC9204E092CE}"/>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31" name="テキスト ボックス 30">
              <a:extLst>
                <a:ext uri="{FF2B5EF4-FFF2-40B4-BE49-F238E27FC236}">
                  <a16:creationId xmlns:a16="http://schemas.microsoft.com/office/drawing/2014/main" id="{2178FFA6-D363-B875-CA23-1BA40DD4BEF4}"/>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32" name="テキスト ボックス 31">
              <a:extLst>
                <a:ext uri="{FF2B5EF4-FFF2-40B4-BE49-F238E27FC236}">
                  <a16:creationId xmlns:a16="http://schemas.microsoft.com/office/drawing/2014/main" id="{9F75EE6C-006D-BEE6-5DE8-A1CCA512C512}"/>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33" name="テキスト ボックス 32">
              <a:extLst>
                <a:ext uri="{FF2B5EF4-FFF2-40B4-BE49-F238E27FC236}">
                  <a16:creationId xmlns:a16="http://schemas.microsoft.com/office/drawing/2014/main" id="{F9B4BC4F-AE57-9C25-D890-F6EBD0E7957B}"/>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34" name="テキスト ボックス 33">
              <a:extLst>
                <a:ext uri="{FF2B5EF4-FFF2-40B4-BE49-F238E27FC236}">
                  <a16:creationId xmlns:a16="http://schemas.microsoft.com/office/drawing/2014/main" id="{DF88578E-539E-9D20-0421-F969DBE8BB35}"/>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35" name="テキスト ボックス 34">
              <a:extLst>
                <a:ext uri="{FF2B5EF4-FFF2-40B4-BE49-F238E27FC236}">
                  <a16:creationId xmlns:a16="http://schemas.microsoft.com/office/drawing/2014/main" id="{AAF1EAAD-195F-8B05-501B-70572D4C3BFD}"/>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45" name="グループ化 44">
            <a:extLst>
              <a:ext uri="{FF2B5EF4-FFF2-40B4-BE49-F238E27FC236}">
                <a16:creationId xmlns:a16="http://schemas.microsoft.com/office/drawing/2014/main" id="{5F2D4F12-841C-D2A4-56E1-5C3A92C738ED}"/>
              </a:ext>
            </a:extLst>
          </p:cNvPr>
          <p:cNvGrpSpPr/>
          <p:nvPr/>
        </p:nvGrpSpPr>
        <p:grpSpPr>
          <a:xfrm>
            <a:off x="-18037342" y="3625214"/>
            <a:ext cx="22687867" cy="2591327"/>
            <a:chOff x="835515" y="779719"/>
            <a:chExt cx="22687867" cy="2591327"/>
          </a:xfrm>
        </p:grpSpPr>
        <p:grpSp>
          <p:nvGrpSpPr>
            <p:cNvPr id="46" name="グループ化 45">
              <a:extLst>
                <a:ext uri="{FF2B5EF4-FFF2-40B4-BE49-F238E27FC236}">
                  <a16:creationId xmlns:a16="http://schemas.microsoft.com/office/drawing/2014/main" id="{1AD92051-32C7-CCD3-3AD6-27725D7EE460}"/>
                </a:ext>
              </a:extLst>
            </p:cNvPr>
            <p:cNvGrpSpPr/>
            <p:nvPr/>
          </p:nvGrpSpPr>
          <p:grpSpPr>
            <a:xfrm>
              <a:off x="1932000" y="1377362"/>
              <a:ext cx="20399364" cy="360000"/>
              <a:chOff x="1932000" y="1256072"/>
              <a:chExt cx="20399364" cy="360000"/>
            </a:xfrm>
          </p:grpSpPr>
          <p:sp>
            <p:nvSpPr>
              <p:cNvPr id="103" name="正方形/長方形 102">
                <a:extLst>
                  <a:ext uri="{FF2B5EF4-FFF2-40B4-BE49-F238E27FC236}">
                    <a16:creationId xmlns:a16="http://schemas.microsoft.com/office/drawing/2014/main" id="{6E6F92BE-E61E-FBF4-9985-066F6D690371}"/>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2A22F0B5-CEA4-85D0-7D0B-246928BE70FF}"/>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A0E9679C-4B4F-772F-998F-9FB129140686}"/>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楕円 171">
                <a:extLst>
                  <a:ext uri="{FF2B5EF4-FFF2-40B4-BE49-F238E27FC236}">
                    <a16:creationId xmlns:a16="http://schemas.microsoft.com/office/drawing/2014/main" id="{B0340985-C34B-CFF4-1800-B5C028A3FFD2}"/>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楕円 172">
                <a:extLst>
                  <a:ext uri="{FF2B5EF4-FFF2-40B4-BE49-F238E27FC236}">
                    <a16:creationId xmlns:a16="http://schemas.microsoft.com/office/drawing/2014/main" id="{2332E77D-6B42-827E-36FF-8AD60442AE47}"/>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楕円 173">
                <a:extLst>
                  <a:ext uri="{FF2B5EF4-FFF2-40B4-BE49-F238E27FC236}">
                    <a16:creationId xmlns:a16="http://schemas.microsoft.com/office/drawing/2014/main" id="{BEEF45D6-CBB4-8307-81F6-BB0C549982A8}"/>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楕円 174">
                <a:extLst>
                  <a:ext uri="{FF2B5EF4-FFF2-40B4-BE49-F238E27FC236}">
                    <a16:creationId xmlns:a16="http://schemas.microsoft.com/office/drawing/2014/main" id="{9587092D-417A-1FB6-AE30-1C3BA8E879FF}"/>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F2A2DE68-273B-146C-6139-3C23770CC802}"/>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楕円 176">
                <a:extLst>
                  <a:ext uri="{FF2B5EF4-FFF2-40B4-BE49-F238E27FC236}">
                    <a16:creationId xmlns:a16="http://schemas.microsoft.com/office/drawing/2014/main" id="{309178DB-CDFD-9D32-C8B9-AD7CAC35EA5A}"/>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8" name="テキスト ボックス 47">
              <a:extLst>
                <a:ext uri="{FF2B5EF4-FFF2-40B4-BE49-F238E27FC236}">
                  <a16:creationId xmlns:a16="http://schemas.microsoft.com/office/drawing/2014/main" id="{36997A47-5D9D-657A-9DCA-B6F69616779F}"/>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49" name="テキスト ボックス 48">
              <a:extLst>
                <a:ext uri="{FF2B5EF4-FFF2-40B4-BE49-F238E27FC236}">
                  <a16:creationId xmlns:a16="http://schemas.microsoft.com/office/drawing/2014/main" id="{B50A108D-8FF6-A873-E25D-A2102E1EE388}"/>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51" name="テキスト ボックス 50">
              <a:extLst>
                <a:ext uri="{FF2B5EF4-FFF2-40B4-BE49-F238E27FC236}">
                  <a16:creationId xmlns:a16="http://schemas.microsoft.com/office/drawing/2014/main" id="{F20FC114-7015-9516-C1C4-1CE40E080CAA}"/>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52" name="テキスト ボックス 51">
              <a:extLst>
                <a:ext uri="{FF2B5EF4-FFF2-40B4-BE49-F238E27FC236}">
                  <a16:creationId xmlns:a16="http://schemas.microsoft.com/office/drawing/2014/main" id="{7B82BD25-05D3-065E-4C9F-F9896C204F40}"/>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53" name="テキスト ボックス 52">
              <a:extLst>
                <a:ext uri="{FF2B5EF4-FFF2-40B4-BE49-F238E27FC236}">
                  <a16:creationId xmlns:a16="http://schemas.microsoft.com/office/drawing/2014/main" id="{5DAFB919-8AE2-F5A5-200A-17C63E658CFF}"/>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55" name="テキスト ボックス 54">
              <a:extLst>
                <a:ext uri="{FF2B5EF4-FFF2-40B4-BE49-F238E27FC236}">
                  <a16:creationId xmlns:a16="http://schemas.microsoft.com/office/drawing/2014/main" id="{84D53071-2568-1752-72F0-8C582D7C39C3}"/>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68" name="テキスト ボックス 67">
              <a:extLst>
                <a:ext uri="{FF2B5EF4-FFF2-40B4-BE49-F238E27FC236}">
                  <a16:creationId xmlns:a16="http://schemas.microsoft.com/office/drawing/2014/main" id="{432D8812-D7BA-5C52-7101-8D846D6E30A1}"/>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70" name="テキスト ボックス 69">
              <a:extLst>
                <a:ext uri="{FF2B5EF4-FFF2-40B4-BE49-F238E27FC236}">
                  <a16:creationId xmlns:a16="http://schemas.microsoft.com/office/drawing/2014/main" id="{301805FB-257B-717F-8AC6-A54DE9052C23}"/>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1" name="テキスト ボックス 70">
              <a:extLst>
                <a:ext uri="{FF2B5EF4-FFF2-40B4-BE49-F238E27FC236}">
                  <a16:creationId xmlns:a16="http://schemas.microsoft.com/office/drawing/2014/main" id="{053558D6-9A5D-D2B6-9D87-E6082510E949}"/>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72" name="テキスト ボックス 71">
              <a:extLst>
                <a:ext uri="{FF2B5EF4-FFF2-40B4-BE49-F238E27FC236}">
                  <a16:creationId xmlns:a16="http://schemas.microsoft.com/office/drawing/2014/main" id="{2105FA77-E579-798C-A111-55501A09A9CB}"/>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73" name="テキスト ボックス 72">
              <a:extLst>
                <a:ext uri="{FF2B5EF4-FFF2-40B4-BE49-F238E27FC236}">
                  <a16:creationId xmlns:a16="http://schemas.microsoft.com/office/drawing/2014/main" id="{9215DDC1-6F21-4649-EDC6-F174C9ED5FD0}"/>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4" name="テキスト ボックス 73">
              <a:extLst>
                <a:ext uri="{FF2B5EF4-FFF2-40B4-BE49-F238E27FC236}">
                  <a16:creationId xmlns:a16="http://schemas.microsoft.com/office/drawing/2014/main" id="{B872654C-BAE5-B5F2-4D82-29737BF1EB61}"/>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76" name="テキスト ボックス 75">
              <a:extLst>
                <a:ext uri="{FF2B5EF4-FFF2-40B4-BE49-F238E27FC236}">
                  <a16:creationId xmlns:a16="http://schemas.microsoft.com/office/drawing/2014/main" id="{9D3AA2FA-53CE-BEC7-D05E-0FEE9413C896}"/>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77" name="テキスト ボックス 76">
              <a:extLst>
                <a:ext uri="{FF2B5EF4-FFF2-40B4-BE49-F238E27FC236}">
                  <a16:creationId xmlns:a16="http://schemas.microsoft.com/office/drawing/2014/main" id="{D50F00E1-F300-60E5-94DB-542816225353}"/>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8" name="テキスト ボックス 77">
              <a:extLst>
                <a:ext uri="{FF2B5EF4-FFF2-40B4-BE49-F238E27FC236}">
                  <a16:creationId xmlns:a16="http://schemas.microsoft.com/office/drawing/2014/main" id="{91F6E16A-6CAD-5489-252B-F1EB56760BD6}"/>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79" name="テキスト ボックス 78">
              <a:extLst>
                <a:ext uri="{FF2B5EF4-FFF2-40B4-BE49-F238E27FC236}">
                  <a16:creationId xmlns:a16="http://schemas.microsoft.com/office/drawing/2014/main" id="{0590D222-D9FF-D197-DF08-215EC9BC0BF2}"/>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81" name="テキスト ボックス 80">
              <a:extLst>
                <a:ext uri="{FF2B5EF4-FFF2-40B4-BE49-F238E27FC236}">
                  <a16:creationId xmlns:a16="http://schemas.microsoft.com/office/drawing/2014/main" id="{C9F8134B-72D4-47C6-1613-0C360442892F}"/>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85" name="テキスト ボックス 84">
              <a:extLst>
                <a:ext uri="{FF2B5EF4-FFF2-40B4-BE49-F238E27FC236}">
                  <a16:creationId xmlns:a16="http://schemas.microsoft.com/office/drawing/2014/main" id="{C1ECD8D7-8710-24DA-70EB-25B96593E00F}"/>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86" name="テキスト ボックス 85">
              <a:extLst>
                <a:ext uri="{FF2B5EF4-FFF2-40B4-BE49-F238E27FC236}">
                  <a16:creationId xmlns:a16="http://schemas.microsoft.com/office/drawing/2014/main" id="{8EE35F18-B111-9B14-69AF-B70A8AE03B5C}"/>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91" name="テキスト ボックス 90">
              <a:extLst>
                <a:ext uri="{FF2B5EF4-FFF2-40B4-BE49-F238E27FC236}">
                  <a16:creationId xmlns:a16="http://schemas.microsoft.com/office/drawing/2014/main" id="{D87FC4FE-7771-CDBB-73EF-D024BAB0323F}"/>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92" name="テキスト ボックス 91">
              <a:extLst>
                <a:ext uri="{FF2B5EF4-FFF2-40B4-BE49-F238E27FC236}">
                  <a16:creationId xmlns:a16="http://schemas.microsoft.com/office/drawing/2014/main" id="{EE68AA6B-89CD-0F26-94D6-367697074121}"/>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93" name="テキスト ボックス 92">
              <a:extLst>
                <a:ext uri="{FF2B5EF4-FFF2-40B4-BE49-F238E27FC236}">
                  <a16:creationId xmlns:a16="http://schemas.microsoft.com/office/drawing/2014/main" id="{1EE96759-2DAA-2C4D-9335-1AC155E7C267}"/>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94" name="テキスト ボックス 93">
              <a:extLst>
                <a:ext uri="{FF2B5EF4-FFF2-40B4-BE49-F238E27FC236}">
                  <a16:creationId xmlns:a16="http://schemas.microsoft.com/office/drawing/2014/main" id="{3C74A565-B6A1-D6BA-8500-9C65BEE85960}"/>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2" name="テキスト ボックス 101">
              <a:extLst>
                <a:ext uri="{FF2B5EF4-FFF2-40B4-BE49-F238E27FC236}">
                  <a16:creationId xmlns:a16="http://schemas.microsoft.com/office/drawing/2014/main" id="{7A961520-232B-6187-2BDC-9E8D01347BCD}"/>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195" name="グループ化 194">
            <a:extLst>
              <a:ext uri="{FF2B5EF4-FFF2-40B4-BE49-F238E27FC236}">
                <a16:creationId xmlns:a16="http://schemas.microsoft.com/office/drawing/2014/main" id="{B8783FEB-857B-0FB0-9CE0-2B15F6352302}"/>
              </a:ext>
            </a:extLst>
          </p:cNvPr>
          <p:cNvGrpSpPr/>
          <p:nvPr/>
        </p:nvGrpSpPr>
        <p:grpSpPr>
          <a:xfrm>
            <a:off x="4728497" y="3631809"/>
            <a:ext cx="2735006" cy="2584728"/>
            <a:chOff x="4728497" y="3631809"/>
            <a:chExt cx="2735006" cy="2584728"/>
          </a:xfrm>
        </p:grpSpPr>
        <p:sp>
          <p:nvSpPr>
            <p:cNvPr id="181" name="楕円 180">
              <a:extLst>
                <a:ext uri="{FF2B5EF4-FFF2-40B4-BE49-F238E27FC236}">
                  <a16:creationId xmlns:a16="http://schemas.microsoft.com/office/drawing/2014/main" id="{2C4F482F-80F6-5D8C-0DD8-EE5FF53321D8}"/>
                </a:ext>
              </a:extLst>
            </p:cNvPr>
            <p:cNvSpPr/>
            <p:nvPr/>
          </p:nvSpPr>
          <p:spPr>
            <a:xfrm>
              <a:off x="5911485" y="4213899"/>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テキスト ボックス 181">
              <a:extLst>
                <a:ext uri="{FF2B5EF4-FFF2-40B4-BE49-F238E27FC236}">
                  <a16:creationId xmlns:a16="http://schemas.microsoft.com/office/drawing/2014/main" id="{F64651EF-180D-D51E-F570-B2939B892244}"/>
                </a:ext>
              </a:extLst>
            </p:cNvPr>
            <p:cNvSpPr txBox="1"/>
            <p:nvPr/>
          </p:nvSpPr>
          <p:spPr>
            <a:xfrm>
              <a:off x="5374393" y="3631809"/>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183" name="テキスト ボックス 182">
              <a:extLst>
                <a:ext uri="{FF2B5EF4-FFF2-40B4-BE49-F238E27FC236}">
                  <a16:creationId xmlns:a16="http://schemas.microsoft.com/office/drawing/2014/main" id="{B8B03FC6-D2C9-3360-EDB3-B0ED837EE15F}"/>
                </a:ext>
              </a:extLst>
            </p:cNvPr>
            <p:cNvSpPr txBox="1"/>
            <p:nvPr/>
          </p:nvSpPr>
          <p:spPr>
            <a:xfrm>
              <a:off x="5312049" y="4638265"/>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84" name="テキスト ボックス 183">
              <a:extLst>
                <a:ext uri="{FF2B5EF4-FFF2-40B4-BE49-F238E27FC236}">
                  <a16:creationId xmlns:a16="http://schemas.microsoft.com/office/drawing/2014/main" id="{9851F07B-EC80-01E4-FEA5-CAB454DD5D26}"/>
                </a:ext>
              </a:extLst>
            </p:cNvPr>
            <p:cNvSpPr txBox="1"/>
            <p:nvPr/>
          </p:nvSpPr>
          <p:spPr>
            <a:xfrm>
              <a:off x="4728497" y="5139319"/>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grpSp>
      <p:sp>
        <p:nvSpPr>
          <p:cNvPr id="190" name="楕円 189">
            <a:extLst>
              <a:ext uri="{FF2B5EF4-FFF2-40B4-BE49-F238E27FC236}">
                <a16:creationId xmlns:a16="http://schemas.microsoft.com/office/drawing/2014/main" id="{941FDE93-7154-5AB0-C34A-61396B8312A9}"/>
              </a:ext>
            </a:extLst>
          </p:cNvPr>
          <p:cNvSpPr/>
          <p:nvPr/>
        </p:nvSpPr>
        <p:spPr>
          <a:xfrm>
            <a:off x="18123883" y="1375707"/>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17C37944-0F0F-C564-DDEF-50E2B87CB2B2}"/>
              </a:ext>
            </a:extLst>
          </p:cNvPr>
          <p:cNvSpPr/>
          <p:nvPr/>
        </p:nvSpPr>
        <p:spPr>
          <a:xfrm rot="19849001">
            <a:off x="12689724" y="-7409359"/>
            <a:ext cx="9231176" cy="10843713"/>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六角形 60">
            <a:extLst>
              <a:ext uri="{FF2B5EF4-FFF2-40B4-BE49-F238E27FC236}">
                <a16:creationId xmlns:a16="http://schemas.microsoft.com/office/drawing/2014/main" id="{3214677E-C08C-B1BE-FC6D-3DF2BAC0F918}"/>
              </a:ext>
            </a:extLst>
          </p:cNvPr>
          <p:cNvSpPr/>
          <p:nvPr/>
        </p:nvSpPr>
        <p:spPr>
          <a:xfrm rot="3654841">
            <a:off x="11250205" y="-3451847"/>
            <a:ext cx="3078107" cy="2653541"/>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字幕 2">
            <a:extLst>
              <a:ext uri="{FF2B5EF4-FFF2-40B4-BE49-F238E27FC236}">
                <a16:creationId xmlns:a16="http://schemas.microsoft.com/office/drawing/2014/main" id="{576F5FB0-4F7E-4AEC-97AA-1C5ADB862B10}"/>
              </a:ext>
            </a:extLst>
          </p:cNvPr>
          <p:cNvSpPr txBox="1">
            <a:spLocks/>
          </p:cNvSpPr>
          <p:nvPr/>
        </p:nvSpPr>
        <p:spPr>
          <a:xfrm>
            <a:off x="13863665" y="5469403"/>
            <a:ext cx="2115829" cy="12853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aseline="-25000">
                <a:latin typeface="BIZ UD明朝 Medium" panose="02020500000000000000" pitchFamily="17" charset="-128"/>
                <a:ea typeface="BIZ UD明朝 Medium" panose="02020500000000000000" pitchFamily="17" charset="-128"/>
              </a:rPr>
              <a:t>小野寺 太郎</a:t>
            </a:r>
            <a:endParaRPr lang="en-US" altLang="ja-JP" sz="2800" baseline="-25000">
              <a:latin typeface="BIZ UD明朝 Medium" panose="02020500000000000000" pitchFamily="17" charset="-128"/>
              <a:ea typeface="BIZ UD明朝 Medium" panose="02020500000000000000" pitchFamily="17" charset="-128"/>
            </a:endParaRPr>
          </a:p>
          <a:p>
            <a:pPr algn="r"/>
            <a:r>
              <a:rPr lang="ja-JP" altLang="en-US" sz="2800" baseline="-25000">
                <a:latin typeface="BIZ UD明朝 Medium" panose="02020500000000000000" pitchFamily="17" charset="-128"/>
                <a:ea typeface="BIZ UD明朝 Medium" panose="02020500000000000000" pitchFamily="17" charset="-128"/>
              </a:rPr>
              <a:t>平松 勇紀</a:t>
            </a:r>
            <a:endParaRPr lang="en-US" altLang="ja-JP" sz="2800" baseline="-25000">
              <a:latin typeface="BIZ UD明朝 Medium" panose="02020500000000000000" pitchFamily="17" charset="-128"/>
              <a:ea typeface="BIZ UD明朝 Medium" panose="02020500000000000000" pitchFamily="17" charset="-128"/>
            </a:endParaRPr>
          </a:p>
          <a:p>
            <a:pPr algn="r"/>
            <a:r>
              <a:rPr lang="ja-JP" altLang="en-US" sz="2800" baseline="-25000">
                <a:latin typeface="BIZ UD明朝 Medium" panose="02020500000000000000" pitchFamily="17" charset="-128"/>
                <a:ea typeface="BIZ UD明朝 Medium" panose="02020500000000000000" pitchFamily="17" charset="-128"/>
              </a:rPr>
              <a:t>宮澤 航</a:t>
            </a:r>
          </a:p>
        </p:txBody>
      </p:sp>
      <p:grpSp>
        <p:nvGrpSpPr>
          <p:cNvPr id="63" name="グループ化 62">
            <a:extLst>
              <a:ext uri="{FF2B5EF4-FFF2-40B4-BE49-F238E27FC236}">
                <a16:creationId xmlns:a16="http://schemas.microsoft.com/office/drawing/2014/main" id="{1E87080F-DE0A-B9BC-70F5-922DB2B2E03C}"/>
              </a:ext>
            </a:extLst>
          </p:cNvPr>
          <p:cNvGrpSpPr/>
          <p:nvPr/>
        </p:nvGrpSpPr>
        <p:grpSpPr>
          <a:xfrm>
            <a:off x="13481066" y="2911819"/>
            <a:ext cx="731151" cy="630303"/>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64" name="六角形 63">
              <a:extLst>
                <a:ext uri="{FF2B5EF4-FFF2-40B4-BE49-F238E27FC236}">
                  <a16:creationId xmlns:a16="http://schemas.microsoft.com/office/drawing/2014/main" id="{DEFD802F-5EB7-4321-BFC1-97A43F55F6B5}"/>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65" name="図 64" descr="ロゴ&#10;&#10;自動的に生成された説明">
              <a:extLst>
                <a:ext uri="{FF2B5EF4-FFF2-40B4-BE49-F238E27FC236}">
                  <a16:creationId xmlns:a16="http://schemas.microsoft.com/office/drawing/2014/main" id="{796B23FD-7C5B-85A2-9C7C-94BC39C78D0B}"/>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66" name="グループ化 65">
            <a:extLst>
              <a:ext uri="{FF2B5EF4-FFF2-40B4-BE49-F238E27FC236}">
                <a16:creationId xmlns:a16="http://schemas.microsoft.com/office/drawing/2014/main" id="{BA5AF125-72E8-B3CE-6FB9-94C8C13CA54A}"/>
              </a:ext>
            </a:extLst>
          </p:cNvPr>
          <p:cNvGrpSpPr/>
          <p:nvPr/>
        </p:nvGrpSpPr>
        <p:grpSpPr>
          <a:xfrm>
            <a:off x="288123" y="-1557383"/>
            <a:ext cx="3309163" cy="627687"/>
            <a:chOff x="270941" y="356704"/>
            <a:chExt cx="3309163" cy="627687"/>
          </a:xfrm>
        </p:grpSpPr>
        <p:sp>
          <p:nvSpPr>
            <p:cNvPr id="67" name="六角形 66">
              <a:extLst>
                <a:ext uri="{FF2B5EF4-FFF2-40B4-BE49-F238E27FC236}">
                  <a16:creationId xmlns:a16="http://schemas.microsoft.com/office/drawing/2014/main" id="{782FB114-F002-1A65-3F03-50883955D725}"/>
                </a:ext>
              </a:extLst>
            </p:cNvPr>
            <p:cNvSpPr/>
            <p:nvPr/>
          </p:nvSpPr>
          <p:spPr>
            <a:xfrm>
              <a:off x="270941" y="356704"/>
              <a:ext cx="633299" cy="545947"/>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図 68" descr="アイコン&#10;&#10;自動的に生成された説明">
              <a:extLst>
                <a:ext uri="{FF2B5EF4-FFF2-40B4-BE49-F238E27FC236}">
                  <a16:creationId xmlns:a16="http://schemas.microsoft.com/office/drawing/2014/main" id="{A5371FF8-EA48-B249-781F-FEF312B315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21" y="483408"/>
              <a:ext cx="292538" cy="292538"/>
            </a:xfrm>
            <a:prstGeom prst="rect">
              <a:avLst/>
            </a:prstGeom>
          </p:spPr>
        </p:pic>
        <p:sp>
          <p:nvSpPr>
            <p:cNvPr id="75" name="タイトル 1">
              <a:extLst>
                <a:ext uri="{FF2B5EF4-FFF2-40B4-BE49-F238E27FC236}">
                  <a16:creationId xmlns:a16="http://schemas.microsoft.com/office/drawing/2014/main" id="{CA92B3E0-0167-068E-4E5B-BF5EBD76E8BA}"/>
                </a:ext>
              </a:extLst>
            </p:cNvPr>
            <p:cNvSpPr txBox="1">
              <a:spLocks/>
            </p:cNvSpPr>
            <p:nvPr/>
          </p:nvSpPr>
          <p:spPr>
            <a:xfrm>
              <a:off x="792311" y="656848"/>
              <a:ext cx="1033017" cy="32754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1800" b="1" i="1" err="1">
                  <a:solidFill>
                    <a:schemeClr val="bg1">
                      <a:lumMod val="65000"/>
                    </a:schemeClr>
                  </a:solidFill>
                  <a:latin typeface="Abadi" panose="020B0604020104020204" pitchFamily="34" charset="0"/>
                  <a:ea typeface="ＭＳ Ｐゴシック" panose="020B0600070205080204" pitchFamily="50" charset="-128"/>
                </a:rPr>
                <a:t>TripY</a:t>
              </a:r>
              <a:endParaRPr lang="en-US" altLang="ja-JP" sz="1800" b="1" i="1">
                <a:solidFill>
                  <a:schemeClr val="bg1">
                    <a:lumMod val="65000"/>
                  </a:schemeClr>
                </a:solidFill>
                <a:latin typeface="Abadi" panose="020B0604020104020204" pitchFamily="34" charset="0"/>
                <a:ea typeface="ＭＳ Ｐゴシック" panose="020B0600070205080204" pitchFamily="50" charset="-128"/>
              </a:endParaRPr>
            </a:p>
          </p:txBody>
        </p:sp>
        <p:sp>
          <p:nvSpPr>
            <p:cNvPr id="80" name="タイトル 1">
              <a:extLst>
                <a:ext uri="{FF2B5EF4-FFF2-40B4-BE49-F238E27FC236}">
                  <a16:creationId xmlns:a16="http://schemas.microsoft.com/office/drawing/2014/main" id="{F8D23883-CF4B-2AE0-BAA5-FBAAAAD897CB}"/>
                </a:ext>
              </a:extLst>
            </p:cNvPr>
            <p:cNvSpPr txBox="1">
              <a:spLocks/>
            </p:cNvSpPr>
            <p:nvPr/>
          </p:nvSpPr>
          <p:spPr>
            <a:xfrm>
              <a:off x="904239" y="356704"/>
              <a:ext cx="2675865" cy="33555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800" b="1">
                  <a:latin typeface="ＭＳ Ｐゴシック" panose="020B0600070205080204" pitchFamily="50" charset="-128"/>
                  <a:ea typeface="ＭＳ Ｐゴシック" panose="020B0600070205080204" pitchFamily="50" charset="-128"/>
                </a:rPr>
                <a:t>組み合わせ 最適化問題</a:t>
              </a:r>
            </a:p>
          </p:txBody>
        </p:sp>
      </p:grpSp>
      <p:sp>
        <p:nvSpPr>
          <p:cNvPr id="82" name="二等辺三角形 81">
            <a:extLst>
              <a:ext uri="{FF2B5EF4-FFF2-40B4-BE49-F238E27FC236}">
                <a16:creationId xmlns:a16="http://schemas.microsoft.com/office/drawing/2014/main" id="{8A75898F-5687-2FA3-158C-D8CE9A7F0927}"/>
              </a:ext>
            </a:extLst>
          </p:cNvPr>
          <p:cNvSpPr/>
          <p:nvPr/>
        </p:nvSpPr>
        <p:spPr>
          <a:xfrm rot="5400000" flipV="1">
            <a:off x="-3143240" y="2842171"/>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3E695B78-1B73-51E7-C417-32FC4C90DFE2}"/>
              </a:ext>
            </a:extLst>
          </p:cNvPr>
          <p:cNvGrpSpPr/>
          <p:nvPr/>
        </p:nvGrpSpPr>
        <p:grpSpPr>
          <a:xfrm>
            <a:off x="15543141" y="690398"/>
            <a:ext cx="4149942" cy="2584728"/>
            <a:chOff x="15525959" y="793617"/>
            <a:chExt cx="4149942" cy="2584728"/>
          </a:xfrm>
        </p:grpSpPr>
        <p:cxnSp>
          <p:nvCxnSpPr>
            <p:cNvPr id="84" name="直線コネクタ 83">
              <a:extLst>
                <a:ext uri="{FF2B5EF4-FFF2-40B4-BE49-F238E27FC236}">
                  <a16:creationId xmlns:a16="http://schemas.microsoft.com/office/drawing/2014/main" id="{3A0C9885-DF2D-6FAD-1AA4-7D79243E9D96}"/>
                </a:ext>
              </a:extLst>
            </p:cNvPr>
            <p:cNvCxnSpPr/>
            <p:nvPr/>
          </p:nvCxnSpPr>
          <p:spPr>
            <a:xfrm>
              <a:off x="15525959" y="1543615"/>
              <a:ext cx="2673928"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A4795747-56B9-7EEF-4D36-65FA64A9E70C}"/>
                </a:ext>
              </a:extLst>
            </p:cNvPr>
            <p:cNvSpPr txBox="1"/>
            <p:nvPr/>
          </p:nvSpPr>
          <p:spPr>
            <a:xfrm>
              <a:off x="17586791" y="793617"/>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88" name="テキスト ボックス 87">
              <a:extLst>
                <a:ext uri="{FF2B5EF4-FFF2-40B4-BE49-F238E27FC236}">
                  <a16:creationId xmlns:a16="http://schemas.microsoft.com/office/drawing/2014/main" id="{45126262-FD1B-49D3-3B0F-593F8B9EE848}"/>
                </a:ext>
              </a:extLst>
            </p:cNvPr>
            <p:cNvSpPr txBox="1"/>
            <p:nvPr/>
          </p:nvSpPr>
          <p:spPr>
            <a:xfrm>
              <a:off x="17524447" y="1800073"/>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89" name="テキスト ボックス 88">
              <a:extLst>
                <a:ext uri="{FF2B5EF4-FFF2-40B4-BE49-F238E27FC236}">
                  <a16:creationId xmlns:a16="http://schemas.microsoft.com/office/drawing/2014/main" id="{087017C2-2921-B99F-10C0-F4458325604F}"/>
                </a:ext>
              </a:extLst>
            </p:cNvPr>
            <p:cNvSpPr txBox="1"/>
            <p:nvPr/>
          </p:nvSpPr>
          <p:spPr>
            <a:xfrm>
              <a:off x="16940895" y="2301127"/>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grpSp>
      <p:pic>
        <p:nvPicPr>
          <p:cNvPr id="90" name="図 89" descr="ロゴ&#10;&#10;自動的に生成された説明">
            <a:extLst>
              <a:ext uri="{FF2B5EF4-FFF2-40B4-BE49-F238E27FC236}">
                <a16:creationId xmlns:a16="http://schemas.microsoft.com/office/drawing/2014/main" id="{6550B716-839D-5C36-7783-D642FED7AEB5}"/>
              </a:ext>
            </a:extLst>
          </p:cNvPr>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68997" y="6078281"/>
            <a:ext cx="918928" cy="677791"/>
          </a:xfrm>
          <a:prstGeom prst="rect">
            <a:avLst/>
          </a:prstGeom>
        </p:spPr>
      </p:pic>
      <p:sp>
        <p:nvSpPr>
          <p:cNvPr id="95" name="楕円 94">
            <a:extLst>
              <a:ext uri="{FF2B5EF4-FFF2-40B4-BE49-F238E27FC236}">
                <a16:creationId xmlns:a16="http://schemas.microsoft.com/office/drawing/2014/main" id="{AF93D798-B2E4-8C39-F24E-0049AFD42619}"/>
              </a:ext>
            </a:extLst>
          </p:cNvPr>
          <p:cNvSpPr/>
          <p:nvPr/>
        </p:nvSpPr>
        <p:spPr>
          <a:xfrm>
            <a:off x="18141065" y="1272488"/>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5526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グループ化 193">
            <a:extLst>
              <a:ext uri="{FF2B5EF4-FFF2-40B4-BE49-F238E27FC236}">
                <a16:creationId xmlns:a16="http://schemas.microsoft.com/office/drawing/2014/main" id="{35A472EC-CD10-70A6-11FE-2A869F9667EF}"/>
              </a:ext>
            </a:extLst>
          </p:cNvPr>
          <p:cNvGrpSpPr/>
          <p:nvPr/>
        </p:nvGrpSpPr>
        <p:grpSpPr>
          <a:xfrm>
            <a:off x="-6762541" y="793617"/>
            <a:ext cx="4149942" cy="2584728"/>
            <a:chOff x="15525959" y="793617"/>
            <a:chExt cx="4149942" cy="2584728"/>
          </a:xfrm>
        </p:grpSpPr>
        <p:cxnSp>
          <p:nvCxnSpPr>
            <p:cNvPr id="189" name="直線コネクタ 188">
              <a:extLst>
                <a:ext uri="{FF2B5EF4-FFF2-40B4-BE49-F238E27FC236}">
                  <a16:creationId xmlns:a16="http://schemas.microsoft.com/office/drawing/2014/main" id="{0414C2E2-8759-4423-9E57-F6C3D71EB0F9}"/>
                </a:ext>
              </a:extLst>
            </p:cNvPr>
            <p:cNvCxnSpPr/>
            <p:nvPr/>
          </p:nvCxnSpPr>
          <p:spPr>
            <a:xfrm>
              <a:off x="15525959" y="1543615"/>
              <a:ext cx="2673928"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sp>
          <p:nvSpPr>
            <p:cNvPr id="191" name="テキスト ボックス 190">
              <a:extLst>
                <a:ext uri="{FF2B5EF4-FFF2-40B4-BE49-F238E27FC236}">
                  <a16:creationId xmlns:a16="http://schemas.microsoft.com/office/drawing/2014/main" id="{A98EB0EF-354A-0070-95BC-29D8EE408A1E}"/>
                </a:ext>
              </a:extLst>
            </p:cNvPr>
            <p:cNvSpPr txBox="1"/>
            <p:nvPr/>
          </p:nvSpPr>
          <p:spPr>
            <a:xfrm>
              <a:off x="17586791" y="793617"/>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192" name="テキスト ボックス 191">
              <a:extLst>
                <a:ext uri="{FF2B5EF4-FFF2-40B4-BE49-F238E27FC236}">
                  <a16:creationId xmlns:a16="http://schemas.microsoft.com/office/drawing/2014/main" id="{E9214A3B-FC91-4F4A-4E96-A3BEF4E90811}"/>
                </a:ext>
              </a:extLst>
            </p:cNvPr>
            <p:cNvSpPr txBox="1"/>
            <p:nvPr/>
          </p:nvSpPr>
          <p:spPr>
            <a:xfrm>
              <a:off x="17524447" y="1800073"/>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93" name="テキスト ボックス 192">
              <a:extLst>
                <a:ext uri="{FF2B5EF4-FFF2-40B4-BE49-F238E27FC236}">
                  <a16:creationId xmlns:a16="http://schemas.microsoft.com/office/drawing/2014/main" id="{CE03E08D-9291-2C47-6D0F-133CF4F3AE62}"/>
                </a:ext>
              </a:extLst>
            </p:cNvPr>
            <p:cNvSpPr txBox="1"/>
            <p:nvPr/>
          </p:nvSpPr>
          <p:spPr>
            <a:xfrm>
              <a:off x="16940895" y="2301127"/>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grpSp>
      <p:cxnSp>
        <p:nvCxnSpPr>
          <p:cNvPr id="187" name="直線コネクタ 186">
            <a:extLst>
              <a:ext uri="{FF2B5EF4-FFF2-40B4-BE49-F238E27FC236}">
                <a16:creationId xmlns:a16="http://schemas.microsoft.com/office/drawing/2014/main" id="{742E5F07-D3C4-EFCD-1046-FF85804C7208}"/>
              </a:ext>
            </a:extLst>
          </p:cNvPr>
          <p:cNvCxnSpPr/>
          <p:nvPr/>
        </p:nvCxnSpPr>
        <p:spPr>
          <a:xfrm>
            <a:off x="-18974939" y="4381807"/>
            <a:ext cx="2673928"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278082EE-A844-7AC0-7A55-C15F98BCEAE0}"/>
              </a:ext>
            </a:extLst>
          </p:cNvPr>
          <p:cNvGrpSpPr/>
          <p:nvPr/>
        </p:nvGrpSpPr>
        <p:grpSpPr>
          <a:xfrm>
            <a:off x="-28146393" y="779719"/>
            <a:ext cx="22687867" cy="2591327"/>
            <a:chOff x="835515" y="779719"/>
            <a:chExt cx="22687867" cy="2591327"/>
          </a:xfrm>
        </p:grpSpPr>
        <p:grpSp>
          <p:nvGrpSpPr>
            <p:cNvPr id="4" name="グループ化 3">
              <a:extLst>
                <a:ext uri="{FF2B5EF4-FFF2-40B4-BE49-F238E27FC236}">
                  <a16:creationId xmlns:a16="http://schemas.microsoft.com/office/drawing/2014/main" id="{6BD1C8F6-5E84-CA0B-7228-CA17CDA6432E}"/>
                </a:ext>
              </a:extLst>
            </p:cNvPr>
            <p:cNvGrpSpPr/>
            <p:nvPr/>
          </p:nvGrpSpPr>
          <p:grpSpPr>
            <a:xfrm>
              <a:off x="1932000" y="1377362"/>
              <a:ext cx="20399364" cy="360000"/>
              <a:chOff x="1932000" y="1256072"/>
              <a:chExt cx="20399364" cy="360000"/>
            </a:xfrm>
          </p:grpSpPr>
          <p:sp>
            <p:nvSpPr>
              <p:cNvPr id="36" name="正方形/長方形 35">
                <a:extLst>
                  <a:ext uri="{FF2B5EF4-FFF2-40B4-BE49-F238E27FC236}">
                    <a16:creationId xmlns:a16="http://schemas.microsoft.com/office/drawing/2014/main" id="{4D7ADC2C-CA48-DAA6-3021-B01F207FFE63}"/>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6FBF976-47AB-71E9-E735-39211C04C7A9}"/>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8965C82-3DA3-EDB3-6ECF-D56CEA60EA98}"/>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7A442E6-B8BB-4E5F-2D4C-2FDFA788AA6D}"/>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877EFF8-6059-7BB5-BC7A-E1A170569380}"/>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E654E29-BF00-D27B-BE8F-12F07DD209AA}"/>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CBEDB0EF-F1D4-DB71-72A9-6A30BB02128D}"/>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B3733C9B-3BB0-797F-933E-B72B5E7AB91C}"/>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4A86C12-FE87-A227-0D5B-A83804DAC049}"/>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8DC4C9D1-7EC4-35CB-FF0B-55CE1AF260C4}"/>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8" name="テキスト ボックス 7">
              <a:extLst>
                <a:ext uri="{FF2B5EF4-FFF2-40B4-BE49-F238E27FC236}">
                  <a16:creationId xmlns:a16="http://schemas.microsoft.com/office/drawing/2014/main" id="{0C7175BA-E60F-BADB-F87D-A729F42C6AC4}"/>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 name="テキスト ボックス 9">
              <a:extLst>
                <a:ext uri="{FF2B5EF4-FFF2-40B4-BE49-F238E27FC236}">
                  <a16:creationId xmlns:a16="http://schemas.microsoft.com/office/drawing/2014/main" id="{86134B35-A2E6-31B3-FEC7-48958F455792}"/>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11" name="テキスト ボックス 10">
              <a:extLst>
                <a:ext uri="{FF2B5EF4-FFF2-40B4-BE49-F238E27FC236}">
                  <a16:creationId xmlns:a16="http://schemas.microsoft.com/office/drawing/2014/main" id="{54365F4C-F5EA-A6B8-2614-BAFC9190CA03}"/>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12" name="テキスト ボックス 11">
              <a:extLst>
                <a:ext uri="{FF2B5EF4-FFF2-40B4-BE49-F238E27FC236}">
                  <a16:creationId xmlns:a16="http://schemas.microsoft.com/office/drawing/2014/main" id="{457B6BCB-EE5F-BF0B-A6DD-BC47A0D2A01D}"/>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3" name="テキスト ボックス 12">
              <a:extLst>
                <a:ext uri="{FF2B5EF4-FFF2-40B4-BE49-F238E27FC236}">
                  <a16:creationId xmlns:a16="http://schemas.microsoft.com/office/drawing/2014/main" id="{6A6CA643-96CE-D81B-A131-45BAA3D36877}"/>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14" name="テキスト ボックス 13">
              <a:extLst>
                <a:ext uri="{FF2B5EF4-FFF2-40B4-BE49-F238E27FC236}">
                  <a16:creationId xmlns:a16="http://schemas.microsoft.com/office/drawing/2014/main" id="{25D89873-15CE-E52D-B8CA-16CF9092C0D9}"/>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15" name="テキスト ボックス 14">
              <a:extLst>
                <a:ext uri="{FF2B5EF4-FFF2-40B4-BE49-F238E27FC236}">
                  <a16:creationId xmlns:a16="http://schemas.microsoft.com/office/drawing/2014/main" id="{35F9F425-654D-D67C-31A7-DD4B340BF5C1}"/>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6" name="テキスト ボックス 15">
              <a:extLst>
                <a:ext uri="{FF2B5EF4-FFF2-40B4-BE49-F238E27FC236}">
                  <a16:creationId xmlns:a16="http://schemas.microsoft.com/office/drawing/2014/main" id="{A6CC6847-E997-9786-73B1-0B790A1F92D2}"/>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19" name="テキスト ボックス 18">
              <a:extLst>
                <a:ext uri="{FF2B5EF4-FFF2-40B4-BE49-F238E27FC236}">
                  <a16:creationId xmlns:a16="http://schemas.microsoft.com/office/drawing/2014/main" id="{17F99FFE-C93D-2457-E53D-3AE546A58C8D}"/>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20" name="テキスト ボックス 19">
              <a:extLst>
                <a:ext uri="{FF2B5EF4-FFF2-40B4-BE49-F238E27FC236}">
                  <a16:creationId xmlns:a16="http://schemas.microsoft.com/office/drawing/2014/main" id="{C1C1B2EE-BFDF-FE0E-FB26-9BB58E61C9DA}"/>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21" name="テキスト ボックス 20">
              <a:extLst>
                <a:ext uri="{FF2B5EF4-FFF2-40B4-BE49-F238E27FC236}">
                  <a16:creationId xmlns:a16="http://schemas.microsoft.com/office/drawing/2014/main" id="{02160D08-3BE6-789C-1ED4-4326151D5B1B}"/>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22" name="テキスト ボックス 21">
              <a:extLst>
                <a:ext uri="{FF2B5EF4-FFF2-40B4-BE49-F238E27FC236}">
                  <a16:creationId xmlns:a16="http://schemas.microsoft.com/office/drawing/2014/main" id="{8418F22B-54CA-42C0-5A2E-FCAB723CF0F6}"/>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25" name="テキスト ボックス 24">
              <a:extLst>
                <a:ext uri="{FF2B5EF4-FFF2-40B4-BE49-F238E27FC236}">
                  <a16:creationId xmlns:a16="http://schemas.microsoft.com/office/drawing/2014/main" id="{9DE14EC8-EB63-37D5-0ECD-C35BCA063C82}"/>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26" name="テキスト ボックス 25">
              <a:extLst>
                <a:ext uri="{FF2B5EF4-FFF2-40B4-BE49-F238E27FC236}">
                  <a16:creationId xmlns:a16="http://schemas.microsoft.com/office/drawing/2014/main" id="{01AD7D92-D2A2-09EA-1133-B5846ABE3504}"/>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27" name="テキスト ボックス 26">
              <a:extLst>
                <a:ext uri="{FF2B5EF4-FFF2-40B4-BE49-F238E27FC236}">
                  <a16:creationId xmlns:a16="http://schemas.microsoft.com/office/drawing/2014/main" id="{FDBEEF09-B742-FC74-3316-1BF01BA088E5}"/>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28" name="テキスト ボックス 27">
              <a:extLst>
                <a:ext uri="{FF2B5EF4-FFF2-40B4-BE49-F238E27FC236}">
                  <a16:creationId xmlns:a16="http://schemas.microsoft.com/office/drawing/2014/main" id="{820E69F5-A51E-FBE9-18D2-FF8A0FA29A60}"/>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29" name="テキスト ボックス 28">
              <a:extLst>
                <a:ext uri="{FF2B5EF4-FFF2-40B4-BE49-F238E27FC236}">
                  <a16:creationId xmlns:a16="http://schemas.microsoft.com/office/drawing/2014/main" id="{D53ED110-C0D3-DAF2-2DE5-E2B18F508631}"/>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30" name="テキスト ボックス 29">
              <a:extLst>
                <a:ext uri="{FF2B5EF4-FFF2-40B4-BE49-F238E27FC236}">
                  <a16:creationId xmlns:a16="http://schemas.microsoft.com/office/drawing/2014/main" id="{9313B6B4-9EE5-39A1-9972-BC9204E092CE}"/>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31" name="テキスト ボックス 30">
              <a:extLst>
                <a:ext uri="{FF2B5EF4-FFF2-40B4-BE49-F238E27FC236}">
                  <a16:creationId xmlns:a16="http://schemas.microsoft.com/office/drawing/2014/main" id="{2178FFA6-D363-B875-CA23-1BA40DD4BEF4}"/>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32" name="テキスト ボックス 31">
              <a:extLst>
                <a:ext uri="{FF2B5EF4-FFF2-40B4-BE49-F238E27FC236}">
                  <a16:creationId xmlns:a16="http://schemas.microsoft.com/office/drawing/2014/main" id="{9F75EE6C-006D-BEE6-5DE8-A1CCA512C512}"/>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33" name="テキスト ボックス 32">
              <a:extLst>
                <a:ext uri="{FF2B5EF4-FFF2-40B4-BE49-F238E27FC236}">
                  <a16:creationId xmlns:a16="http://schemas.microsoft.com/office/drawing/2014/main" id="{F9B4BC4F-AE57-9C25-D890-F6EBD0E7957B}"/>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34" name="テキスト ボックス 33">
              <a:extLst>
                <a:ext uri="{FF2B5EF4-FFF2-40B4-BE49-F238E27FC236}">
                  <a16:creationId xmlns:a16="http://schemas.microsoft.com/office/drawing/2014/main" id="{DF88578E-539E-9D20-0421-F969DBE8BB35}"/>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35" name="テキスト ボックス 34">
              <a:extLst>
                <a:ext uri="{FF2B5EF4-FFF2-40B4-BE49-F238E27FC236}">
                  <a16:creationId xmlns:a16="http://schemas.microsoft.com/office/drawing/2014/main" id="{AAF1EAAD-195F-8B05-501B-70572D4C3BFD}"/>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45" name="グループ化 44">
            <a:extLst>
              <a:ext uri="{FF2B5EF4-FFF2-40B4-BE49-F238E27FC236}">
                <a16:creationId xmlns:a16="http://schemas.microsoft.com/office/drawing/2014/main" id="{5F2D4F12-841C-D2A4-56E1-5C3A92C738ED}"/>
              </a:ext>
            </a:extLst>
          </p:cNvPr>
          <p:cNvGrpSpPr/>
          <p:nvPr/>
        </p:nvGrpSpPr>
        <p:grpSpPr>
          <a:xfrm>
            <a:off x="-40325842" y="3625214"/>
            <a:ext cx="22687867" cy="2591327"/>
            <a:chOff x="835515" y="779719"/>
            <a:chExt cx="22687867" cy="2591327"/>
          </a:xfrm>
        </p:grpSpPr>
        <p:grpSp>
          <p:nvGrpSpPr>
            <p:cNvPr id="46" name="グループ化 45">
              <a:extLst>
                <a:ext uri="{FF2B5EF4-FFF2-40B4-BE49-F238E27FC236}">
                  <a16:creationId xmlns:a16="http://schemas.microsoft.com/office/drawing/2014/main" id="{1AD92051-32C7-CCD3-3AD6-27725D7EE460}"/>
                </a:ext>
              </a:extLst>
            </p:cNvPr>
            <p:cNvGrpSpPr/>
            <p:nvPr/>
          </p:nvGrpSpPr>
          <p:grpSpPr>
            <a:xfrm>
              <a:off x="1932000" y="1377362"/>
              <a:ext cx="20399364" cy="360000"/>
              <a:chOff x="1932000" y="1256072"/>
              <a:chExt cx="20399364" cy="360000"/>
            </a:xfrm>
          </p:grpSpPr>
          <p:sp>
            <p:nvSpPr>
              <p:cNvPr id="103" name="正方形/長方形 102">
                <a:extLst>
                  <a:ext uri="{FF2B5EF4-FFF2-40B4-BE49-F238E27FC236}">
                    <a16:creationId xmlns:a16="http://schemas.microsoft.com/office/drawing/2014/main" id="{6E6F92BE-E61E-FBF4-9985-066F6D690371}"/>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2A22F0B5-CEA4-85D0-7D0B-246928BE70FF}"/>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A0E9679C-4B4F-772F-998F-9FB129140686}"/>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楕円 171">
                <a:extLst>
                  <a:ext uri="{FF2B5EF4-FFF2-40B4-BE49-F238E27FC236}">
                    <a16:creationId xmlns:a16="http://schemas.microsoft.com/office/drawing/2014/main" id="{B0340985-C34B-CFF4-1800-B5C028A3FFD2}"/>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楕円 172">
                <a:extLst>
                  <a:ext uri="{FF2B5EF4-FFF2-40B4-BE49-F238E27FC236}">
                    <a16:creationId xmlns:a16="http://schemas.microsoft.com/office/drawing/2014/main" id="{2332E77D-6B42-827E-36FF-8AD60442AE47}"/>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楕円 173">
                <a:extLst>
                  <a:ext uri="{FF2B5EF4-FFF2-40B4-BE49-F238E27FC236}">
                    <a16:creationId xmlns:a16="http://schemas.microsoft.com/office/drawing/2014/main" id="{BEEF45D6-CBB4-8307-81F6-BB0C549982A8}"/>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楕円 174">
                <a:extLst>
                  <a:ext uri="{FF2B5EF4-FFF2-40B4-BE49-F238E27FC236}">
                    <a16:creationId xmlns:a16="http://schemas.microsoft.com/office/drawing/2014/main" id="{9587092D-417A-1FB6-AE30-1C3BA8E879FF}"/>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F2A2DE68-273B-146C-6139-3C23770CC802}"/>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楕円 176">
                <a:extLst>
                  <a:ext uri="{FF2B5EF4-FFF2-40B4-BE49-F238E27FC236}">
                    <a16:creationId xmlns:a16="http://schemas.microsoft.com/office/drawing/2014/main" id="{309178DB-CDFD-9D32-C8B9-AD7CAC35EA5A}"/>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8" name="テキスト ボックス 47">
              <a:extLst>
                <a:ext uri="{FF2B5EF4-FFF2-40B4-BE49-F238E27FC236}">
                  <a16:creationId xmlns:a16="http://schemas.microsoft.com/office/drawing/2014/main" id="{36997A47-5D9D-657A-9DCA-B6F69616779F}"/>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49" name="テキスト ボックス 48">
              <a:extLst>
                <a:ext uri="{FF2B5EF4-FFF2-40B4-BE49-F238E27FC236}">
                  <a16:creationId xmlns:a16="http://schemas.microsoft.com/office/drawing/2014/main" id="{B50A108D-8FF6-A873-E25D-A2102E1EE388}"/>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51" name="テキスト ボックス 50">
              <a:extLst>
                <a:ext uri="{FF2B5EF4-FFF2-40B4-BE49-F238E27FC236}">
                  <a16:creationId xmlns:a16="http://schemas.microsoft.com/office/drawing/2014/main" id="{F20FC114-7015-9516-C1C4-1CE40E080CAA}"/>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52" name="テキスト ボックス 51">
              <a:extLst>
                <a:ext uri="{FF2B5EF4-FFF2-40B4-BE49-F238E27FC236}">
                  <a16:creationId xmlns:a16="http://schemas.microsoft.com/office/drawing/2014/main" id="{7B82BD25-05D3-065E-4C9F-F9896C204F40}"/>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53" name="テキスト ボックス 52">
              <a:extLst>
                <a:ext uri="{FF2B5EF4-FFF2-40B4-BE49-F238E27FC236}">
                  <a16:creationId xmlns:a16="http://schemas.microsoft.com/office/drawing/2014/main" id="{5DAFB919-8AE2-F5A5-200A-17C63E658CFF}"/>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55" name="テキスト ボックス 54">
              <a:extLst>
                <a:ext uri="{FF2B5EF4-FFF2-40B4-BE49-F238E27FC236}">
                  <a16:creationId xmlns:a16="http://schemas.microsoft.com/office/drawing/2014/main" id="{84D53071-2568-1752-72F0-8C582D7C39C3}"/>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68" name="テキスト ボックス 67">
              <a:extLst>
                <a:ext uri="{FF2B5EF4-FFF2-40B4-BE49-F238E27FC236}">
                  <a16:creationId xmlns:a16="http://schemas.microsoft.com/office/drawing/2014/main" id="{432D8812-D7BA-5C52-7101-8D846D6E30A1}"/>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70" name="テキスト ボックス 69">
              <a:extLst>
                <a:ext uri="{FF2B5EF4-FFF2-40B4-BE49-F238E27FC236}">
                  <a16:creationId xmlns:a16="http://schemas.microsoft.com/office/drawing/2014/main" id="{301805FB-257B-717F-8AC6-A54DE9052C23}"/>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1" name="テキスト ボックス 70">
              <a:extLst>
                <a:ext uri="{FF2B5EF4-FFF2-40B4-BE49-F238E27FC236}">
                  <a16:creationId xmlns:a16="http://schemas.microsoft.com/office/drawing/2014/main" id="{053558D6-9A5D-D2B6-9D87-E6082510E949}"/>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72" name="テキスト ボックス 71">
              <a:extLst>
                <a:ext uri="{FF2B5EF4-FFF2-40B4-BE49-F238E27FC236}">
                  <a16:creationId xmlns:a16="http://schemas.microsoft.com/office/drawing/2014/main" id="{2105FA77-E579-798C-A111-55501A09A9CB}"/>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73" name="テキスト ボックス 72">
              <a:extLst>
                <a:ext uri="{FF2B5EF4-FFF2-40B4-BE49-F238E27FC236}">
                  <a16:creationId xmlns:a16="http://schemas.microsoft.com/office/drawing/2014/main" id="{9215DDC1-6F21-4649-EDC6-F174C9ED5FD0}"/>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4" name="テキスト ボックス 73">
              <a:extLst>
                <a:ext uri="{FF2B5EF4-FFF2-40B4-BE49-F238E27FC236}">
                  <a16:creationId xmlns:a16="http://schemas.microsoft.com/office/drawing/2014/main" id="{B872654C-BAE5-B5F2-4D82-29737BF1EB61}"/>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76" name="テキスト ボックス 75">
              <a:extLst>
                <a:ext uri="{FF2B5EF4-FFF2-40B4-BE49-F238E27FC236}">
                  <a16:creationId xmlns:a16="http://schemas.microsoft.com/office/drawing/2014/main" id="{9D3AA2FA-53CE-BEC7-D05E-0FEE9413C896}"/>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77" name="テキスト ボックス 76">
              <a:extLst>
                <a:ext uri="{FF2B5EF4-FFF2-40B4-BE49-F238E27FC236}">
                  <a16:creationId xmlns:a16="http://schemas.microsoft.com/office/drawing/2014/main" id="{D50F00E1-F300-60E5-94DB-542816225353}"/>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8" name="テキスト ボックス 77">
              <a:extLst>
                <a:ext uri="{FF2B5EF4-FFF2-40B4-BE49-F238E27FC236}">
                  <a16:creationId xmlns:a16="http://schemas.microsoft.com/office/drawing/2014/main" id="{91F6E16A-6CAD-5489-252B-F1EB56760BD6}"/>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79" name="テキスト ボックス 78">
              <a:extLst>
                <a:ext uri="{FF2B5EF4-FFF2-40B4-BE49-F238E27FC236}">
                  <a16:creationId xmlns:a16="http://schemas.microsoft.com/office/drawing/2014/main" id="{0590D222-D9FF-D197-DF08-215EC9BC0BF2}"/>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81" name="テキスト ボックス 80">
              <a:extLst>
                <a:ext uri="{FF2B5EF4-FFF2-40B4-BE49-F238E27FC236}">
                  <a16:creationId xmlns:a16="http://schemas.microsoft.com/office/drawing/2014/main" id="{C9F8134B-72D4-47C6-1613-0C360442892F}"/>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85" name="テキスト ボックス 84">
              <a:extLst>
                <a:ext uri="{FF2B5EF4-FFF2-40B4-BE49-F238E27FC236}">
                  <a16:creationId xmlns:a16="http://schemas.microsoft.com/office/drawing/2014/main" id="{C1ECD8D7-8710-24DA-70EB-25B96593E00F}"/>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86" name="テキスト ボックス 85">
              <a:extLst>
                <a:ext uri="{FF2B5EF4-FFF2-40B4-BE49-F238E27FC236}">
                  <a16:creationId xmlns:a16="http://schemas.microsoft.com/office/drawing/2014/main" id="{8EE35F18-B111-9B14-69AF-B70A8AE03B5C}"/>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91" name="テキスト ボックス 90">
              <a:extLst>
                <a:ext uri="{FF2B5EF4-FFF2-40B4-BE49-F238E27FC236}">
                  <a16:creationId xmlns:a16="http://schemas.microsoft.com/office/drawing/2014/main" id="{D87FC4FE-7771-CDBB-73EF-D024BAB0323F}"/>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92" name="テキスト ボックス 91">
              <a:extLst>
                <a:ext uri="{FF2B5EF4-FFF2-40B4-BE49-F238E27FC236}">
                  <a16:creationId xmlns:a16="http://schemas.microsoft.com/office/drawing/2014/main" id="{EE68AA6B-89CD-0F26-94D6-367697074121}"/>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93" name="テキスト ボックス 92">
              <a:extLst>
                <a:ext uri="{FF2B5EF4-FFF2-40B4-BE49-F238E27FC236}">
                  <a16:creationId xmlns:a16="http://schemas.microsoft.com/office/drawing/2014/main" id="{1EE96759-2DAA-2C4D-9335-1AC155E7C267}"/>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94" name="テキスト ボックス 93">
              <a:extLst>
                <a:ext uri="{FF2B5EF4-FFF2-40B4-BE49-F238E27FC236}">
                  <a16:creationId xmlns:a16="http://schemas.microsoft.com/office/drawing/2014/main" id="{3C74A565-B6A1-D6BA-8500-9C65BEE85960}"/>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2" name="テキスト ボックス 101">
              <a:extLst>
                <a:ext uri="{FF2B5EF4-FFF2-40B4-BE49-F238E27FC236}">
                  <a16:creationId xmlns:a16="http://schemas.microsoft.com/office/drawing/2014/main" id="{7A961520-232B-6187-2BDC-9E8D01347BCD}"/>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195" name="グループ化 194">
            <a:extLst>
              <a:ext uri="{FF2B5EF4-FFF2-40B4-BE49-F238E27FC236}">
                <a16:creationId xmlns:a16="http://schemas.microsoft.com/office/drawing/2014/main" id="{B8783FEB-857B-0FB0-9CE0-2B15F6352302}"/>
              </a:ext>
            </a:extLst>
          </p:cNvPr>
          <p:cNvGrpSpPr/>
          <p:nvPr/>
        </p:nvGrpSpPr>
        <p:grpSpPr>
          <a:xfrm>
            <a:off x="-17560003" y="3631809"/>
            <a:ext cx="2735006" cy="2584728"/>
            <a:chOff x="4728497" y="3631809"/>
            <a:chExt cx="2735006" cy="2584728"/>
          </a:xfrm>
        </p:grpSpPr>
        <p:sp>
          <p:nvSpPr>
            <p:cNvPr id="181" name="楕円 180">
              <a:extLst>
                <a:ext uri="{FF2B5EF4-FFF2-40B4-BE49-F238E27FC236}">
                  <a16:creationId xmlns:a16="http://schemas.microsoft.com/office/drawing/2014/main" id="{2C4F482F-80F6-5D8C-0DD8-EE5FF53321D8}"/>
                </a:ext>
              </a:extLst>
            </p:cNvPr>
            <p:cNvSpPr/>
            <p:nvPr/>
          </p:nvSpPr>
          <p:spPr>
            <a:xfrm>
              <a:off x="5911485" y="4213899"/>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テキスト ボックス 181">
              <a:extLst>
                <a:ext uri="{FF2B5EF4-FFF2-40B4-BE49-F238E27FC236}">
                  <a16:creationId xmlns:a16="http://schemas.microsoft.com/office/drawing/2014/main" id="{F64651EF-180D-D51E-F570-B2939B892244}"/>
                </a:ext>
              </a:extLst>
            </p:cNvPr>
            <p:cNvSpPr txBox="1"/>
            <p:nvPr/>
          </p:nvSpPr>
          <p:spPr>
            <a:xfrm>
              <a:off x="5374393" y="3631809"/>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183" name="テキスト ボックス 182">
              <a:extLst>
                <a:ext uri="{FF2B5EF4-FFF2-40B4-BE49-F238E27FC236}">
                  <a16:creationId xmlns:a16="http://schemas.microsoft.com/office/drawing/2014/main" id="{B8B03FC6-D2C9-3360-EDB3-B0ED837EE15F}"/>
                </a:ext>
              </a:extLst>
            </p:cNvPr>
            <p:cNvSpPr txBox="1"/>
            <p:nvPr/>
          </p:nvSpPr>
          <p:spPr>
            <a:xfrm>
              <a:off x="5312049" y="4638265"/>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84" name="テキスト ボックス 183">
              <a:extLst>
                <a:ext uri="{FF2B5EF4-FFF2-40B4-BE49-F238E27FC236}">
                  <a16:creationId xmlns:a16="http://schemas.microsoft.com/office/drawing/2014/main" id="{9851F07B-EC80-01E4-FEA5-CAB454DD5D26}"/>
                </a:ext>
              </a:extLst>
            </p:cNvPr>
            <p:cNvSpPr txBox="1"/>
            <p:nvPr/>
          </p:nvSpPr>
          <p:spPr>
            <a:xfrm>
              <a:off x="4728497" y="5139319"/>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grpSp>
      <p:sp>
        <p:nvSpPr>
          <p:cNvPr id="190" name="楕円 189">
            <a:extLst>
              <a:ext uri="{FF2B5EF4-FFF2-40B4-BE49-F238E27FC236}">
                <a16:creationId xmlns:a16="http://schemas.microsoft.com/office/drawing/2014/main" id="{941FDE93-7154-5AB0-C34A-61396B8312A9}"/>
              </a:ext>
            </a:extLst>
          </p:cNvPr>
          <p:cNvSpPr/>
          <p:nvPr/>
        </p:nvSpPr>
        <p:spPr>
          <a:xfrm>
            <a:off x="-4164617" y="1375707"/>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8D6A6C8E-DC03-BD6E-F849-4ABB05C9A3B7}"/>
              </a:ext>
            </a:extLst>
          </p:cNvPr>
          <p:cNvSpPr txBox="1"/>
          <p:nvPr/>
        </p:nvSpPr>
        <p:spPr>
          <a:xfrm>
            <a:off x="8770188" y="3317508"/>
            <a:ext cx="843501" cy="677108"/>
          </a:xfrm>
          <a:prstGeom prst="rect">
            <a:avLst/>
          </a:prstGeom>
          <a:noFill/>
        </p:spPr>
        <p:txBody>
          <a:bodyPr wrap="none" rtlCol="0">
            <a:spAutoFit/>
          </a:bodyPr>
          <a:lstStyle/>
          <a:p>
            <a:r>
              <a:rPr lang="ja-JP" altLang="en-US" sz="2400" b="1"/>
              <a:t>目次</a:t>
            </a:r>
            <a:endParaRPr lang="en-US" altLang="ja-JP" sz="2400" b="1"/>
          </a:p>
          <a:p>
            <a:r>
              <a:rPr lang="en-US" altLang="ja-JP" sz="1400" b="1">
                <a:solidFill>
                  <a:schemeClr val="bg1">
                    <a:lumMod val="75000"/>
                  </a:schemeClr>
                </a:solidFill>
              </a:rPr>
              <a:t>A</a:t>
            </a:r>
            <a:r>
              <a:rPr kumimoji="1" lang="en-US" altLang="ja-JP" sz="1400" b="1">
                <a:solidFill>
                  <a:schemeClr val="bg1">
                    <a:lumMod val="75000"/>
                  </a:schemeClr>
                </a:solidFill>
              </a:rPr>
              <a:t>genda</a:t>
            </a:r>
            <a:endParaRPr kumimoji="1" lang="ja-JP" altLang="en-US" sz="1400" b="1">
              <a:solidFill>
                <a:schemeClr val="bg1">
                  <a:lumMod val="75000"/>
                </a:schemeClr>
              </a:solidFill>
            </a:endParaRPr>
          </a:p>
        </p:txBody>
      </p:sp>
      <p:sp>
        <p:nvSpPr>
          <p:cNvPr id="98" name="正方形/長方形 97">
            <a:extLst>
              <a:ext uri="{FF2B5EF4-FFF2-40B4-BE49-F238E27FC236}">
                <a16:creationId xmlns:a16="http://schemas.microsoft.com/office/drawing/2014/main" id="{F4D8C111-A97D-E92C-2B6E-8A84148BF5F1}"/>
              </a:ext>
            </a:extLst>
          </p:cNvPr>
          <p:cNvSpPr/>
          <p:nvPr/>
        </p:nvSpPr>
        <p:spPr>
          <a:xfrm rot="1646817">
            <a:off x="8388374" y="-165337"/>
            <a:ext cx="9231176" cy="10843713"/>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六角形 98">
            <a:extLst>
              <a:ext uri="{FF2B5EF4-FFF2-40B4-BE49-F238E27FC236}">
                <a16:creationId xmlns:a16="http://schemas.microsoft.com/office/drawing/2014/main" id="{668E7585-4D11-4CBE-305D-CB9EEBC6F288}"/>
              </a:ext>
            </a:extLst>
          </p:cNvPr>
          <p:cNvSpPr/>
          <p:nvPr/>
        </p:nvSpPr>
        <p:spPr>
          <a:xfrm>
            <a:off x="6246682" y="2102229"/>
            <a:ext cx="3078107" cy="2653541"/>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字幕 2">
            <a:extLst>
              <a:ext uri="{FF2B5EF4-FFF2-40B4-BE49-F238E27FC236}">
                <a16:creationId xmlns:a16="http://schemas.microsoft.com/office/drawing/2014/main" id="{8A8D974C-CA42-B0BE-C040-CEEACD22AC0B}"/>
              </a:ext>
            </a:extLst>
          </p:cNvPr>
          <p:cNvSpPr>
            <a:spLocks noGrp="1"/>
          </p:cNvSpPr>
          <p:nvPr>
            <p:ph type="subTitle" idx="1"/>
          </p:nvPr>
        </p:nvSpPr>
        <p:spPr>
          <a:xfrm>
            <a:off x="9432314" y="5538530"/>
            <a:ext cx="2707381" cy="1856868"/>
          </a:xfrm>
        </p:spPr>
        <p:txBody>
          <a:bodyPr vert="horz" lIns="91440" tIns="45720" rIns="91440" bIns="45720" rtlCol="0" anchor="t">
            <a:normAutofit/>
          </a:bodyPr>
          <a:lstStyle/>
          <a:p>
            <a:pPr algn="r"/>
            <a:r>
              <a:rPr kumimoji="1" lang="ja-JP" altLang="en-US" sz="2800" baseline="-25000" dirty="0">
                <a:latin typeface="游ゴシック"/>
                <a:ea typeface="BIZ UD明朝 Medium"/>
              </a:rPr>
              <a:t>小野寺 太郎</a:t>
            </a:r>
            <a:endParaRPr lang="en-US" altLang="ja-JP" sz="2800" baseline="-25000" dirty="0">
              <a:latin typeface="游ゴシック"/>
              <a:ea typeface="BIZ UD明朝 Medium"/>
            </a:endParaRPr>
          </a:p>
          <a:p>
            <a:pPr algn="r"/>
            <a:r>
              <a:rPr lang="ja-JP" altLang="en-US" sz="2800" baseline="-25000" dirty="0">
                <a:latin typeface="游ゴシック"/>
                <a:ea typeface="BIZ UD明朝 Medium"/>
              </a:rPr>
              <a:t>平松 勇紀</a:t>
            </a:r>
            <a:endParaRPr lang="en-US" altLang="ja-JP" sz="2800" baseline="-25000" dirty="0">
              <a:latin typeface="游ゴシック"/>
              <a:ea typeface="BIZ UD明朝 Medium"/>
            </a:endParaRPr>
          </a:p>
          <a:p>
            <a:pPr algn="r"/>
            <a:r>
              <a:rPr kumimoji="1" lang="ja-JP" altLang="en-US" sz="2800" baseline="-25000" dirty="0">
                <a:latin typeface="游ゴシック"/>
                <a:ea typeface="BIZ UD明朝 Medium" panose="02020500000000000000" pitchFamily="17" charset="-128"/>
              </a:rPr>
              <a:t>宮澤 航</a:t>
            </a:r>
          </a:p>
        </p:txBody>
      </p:sp>
      <p:grpSp>
        <p:nvGrpSpPr>
          <p:cNvPr id="101" name="グループ化 100">
            <a:extLst>
              <a:ext uri="{FF2B5EF4-FFF2-40B4-BE49-F238E27FC236}">
                <a16:creationId xmlns:a16="http://schemas.microsoft.com/office/drawing/2014/main" id="{8D355B9B-2614-A48A-97F6-0865BC0B8C8E}"/>
              </a:ext>
            </a:extLst>
          </p:cNvPr>
          <p:cNvGrpSpPr/>
          <p:nvPr/>
        </p:nvGrpSpPr>
        <p:grpSpPr>
          <a:xfrm>
            <a:off x="6905353" y="1333229"/>
            <a:ext cx="4771138" cy="4113050"/>
            <a:chOff x="7176286" y="1333229"/>
            <a:chExt cx="4771138" cy="4113050"/>
          </a:xfrm>
        </p:grpSpPr>
        <p:sp>
          <p:nvSpPr>
            <p:cNvPr id="104" name="六角形 103">
              <a:extLst>
                <a:ext uri="{FF2B5EF4-FFF2-40B4-BE49-F238E27FC236}">
                  <a16:creationId xmlns:a16="http://schemas.microsoft.com/office/drawing/2014/main" id="{DCE22845-4238-4754-5C2C-F461A6601E0B}"/>
                </a:ext>
              </a:extLst>
            </p:cNvPr>
            <p:cNvSpPr/>
            <p:nvPr/>
          </p:nvSpPr>
          <p:spPr>
            <a:xfrm>
              <a:off x="7176286" y="1333229"/>
              <a:ext cx="4771138" cy="411305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 name="図 104" descr="ロゴ&#10;&#10;自動的に生成された説明">
              <a:extLst>
                <a:ext uri="{FF2B5EF4-FFF2-40B4-BE49-F238E27FC236}">
                  <a16:creationId xmlns:a16="http://schemas.microsoft.com/office/drawing/2014/main" id="{FA658668-624C-B97F-3B61-8626A7293A30}"/>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03917" y="2150866"/>
              <a:ext cx="3465706" cy="2556266"/>
            </a:xfrm>
            <a:prstGeom prst="rect">
              <a:avLst/>
            </a:prstGeom>
          </p:spPr>
        </p:pic>
      </p:grpSp>
      <p:sp>
        <p:nvSpPr>
          <p:cNvPr id="106" name="二等辺三角形 105">
            <a:extLst>
              <a:ext uri="{FF2B5EF4-FFF2-40B4-BE49-F238E27FC236}">
                <a16:creationId xmlns:a16="http://schemas.microsoft.com/office/drawing/2014/main" id="{BCB566D9-A23B-EBE3-FA3E-A59F5E752198}"/>
              </a:ext>
            </a:extLst>
          </p:cNvPr>
          <p:cNvSpPr/>
          <p:nvPr/>
        </p:nvSpPr>
        <p:spPr>
          <a:xfrm rot="5400000">
            <a:off x="-1531975" y="2952855"/>
            <a:ext cx="2653542" cy="9522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六角形 106">
            <a:extLst>
              <a:ext uri="{FF2B5EF4-FFF2-40B4-BE49-F238E27FC236}">
                <a16:creationId xmlns:a16="http://schemas.microsoft.com/office/drawing/2014/main" id="{6DDC229A-2458-1115-AB92-A49F3A2CF048}"/>
              </a:ext>
            </a:extLst>
          </p:cNvPr>
          <p:cNvSpPr/>
          <p:nvPr/>
        </p:nvSpPr>
        <p:spPr>
          <a:xfrm>
            <a:off x="270941" y="356704"/>
            <a:ext cx="633299" cy="545947"/>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8" name="図 107" descr="アイコン&#10;&#10;自動的に生成された説明">
            <a:extLst>
              <a:ext uri="{FF2B5EF4-FFF2-40B4-BE49-F238E27FC236}">
                <a16:creationId xmlns:a16="http://schemas.microsoft.com/office/drawing/2014/main" id="{27EC0B2E-D92C-2920-B1A4-BA00F6204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21" y="483408"/>
            <a:ext cx="292538" cy="292538"/>
          </a:xfrm>
          <a:prstGeom prst="rect">
            <a:avLst/>
          </a:prstGeom>
        </p:spPr>
      </p:pic>
      <p:sp>
        <p:nvSpPr>
          <p:cNvPr id="109" name="タイトル 1">
            <a:extLst>
              <a:ext uri="{FF2B5EF4-FFF2-40B4-BE49-F238E27FC236}">
                <a16:creationId xmlns:a16="http://schemas.microsoft.com/office/drawing/2014/main" id="{443D003F-232D-FB2A-9A9F-AC0D313AD4B8}"/>
              </a:ext>
            </a:extLst>
          </p:cNvPr>
          <p:cNvSpPr txBox="1">
            <a:spLocks/>
          </p:cNvSpPr>
          <p:nvPr/>
        </p:nvSpPr>
        <p:spPr>
          <a:xfrm>
            <a:off x="792311" y="656848"/>
            <a:ext cx="1033017" cy="32754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1800" b="1" i="1" err="1">
                <a:solidFill>
                  <a:schemeClr val="bg1">
                    <a:lumMod val="65000"/>
                  </a:schemeClr>
                </a:solidFill>
                <a:latin typeface="Abadi" panose="020B0604020104020204" pitchFamily="34" charset="0"/>
                <a:ea typeface="ＭＳ Ｐゴシック" panose="020B0600070205080204" pitchFamily="50" charset="-128"/>
              </a:rPr>
              <a:t>TripY</a:t>
            </a:r>
            <a:endParaRPr lang="en-US" altLang="ja-JP" sz="1800" b="1" i="1">
              <a:solidFill>
                <a:schemeClr val="bg1">
                  <a:lumMod val="65000"/>
                </a:schemeClr>
              </a:solidFill>
              <a:latin typeface="Abadi" panose="020B0604020104020204" pitchFamily="34" charset="0"/>
              <a:ea typeface="ＭＳ Ｐゴシック" panose="020B0600070205080204" pitchFamily="50" charset="-128"/>
            </a:endParaRPr>
          </a:p>
        </p:txBody>
      </p:sp>
      <p:sp>
        <p:nvSpPr>
          <p:cNvPr id="110" name="タイトル 1">
            <a:extLst>
              <a:ext uri="{FF2B5EF4-FFF2-40B4-BE49-F238E27FC236}">
                <a16:creationId xmlns:a16="http://schemas.microsoft.com/office/drawing/2014/main" id="{EFE02311-F11D-3290-95F3-B29EFA69E48F}"/>
              </a:ext>
            </a:extLst>
          </p:cNvPr>
          <p:cNvSpPr txBox="1">
            <a:spLocks/>
          </p:cNvSpPr>
          <p:nvPr/>
        </p:nvSpPr>
        <p:spPr>
          <a:xfrm>
            <a:off x="904239" y="356704"/>
            <a:ext cx="2675865" cy="33555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800" b="1">
                <a:latin typeface="ＭＳ Ｐゴシック" panose="020B0600070205080204" pitchFamily="50" charset="-128"/>
                <a:ea typeface="ＭＳ Ｐゴシック" panose="020B0600070205080204" pitchFamily="50" charset="-128"/>
              </a:rPr>
              <a:t>組み合わせ 最適化問題</a:t>
            </a:r>
          </a:p>
        </p:txBody>
      </p:sp>
      <p:sp>
        <p:nvSpPr>
          <p:cNvPr id="111" name="タイトル 1">
            <a:extLst>
              <a:ext uri="{FF2B5EF4-FFF2-40B4-BE49-F238E27FC236}">
                <a16:creationId xmlns:a16="http://schemas.microsoft.com/office/drawing/2014/main" id="{2D6CF36C-020D-2CAA-E640-7CB90C29E5BE}"/>
              </a:ext>
            </a:extLst>
          </p:cNvPr>
          <p:cNvSpPr>
            <a:spLocks noGrp="1"/>
          </p:cNvSpPr>
          <p:nvPr>
            <p:ph type="ctrTitle"/>
          </p:nvPr>
        </p:nvSpPr>
        <p:spPr>
          <a:xfrm>
            <a:off x="163342" y="2784892"/>
            <a:ext cx="6142151" cy="1209724"/>
          </a:xfrm>
        </p:spPr>
        <p:txBody>
          <a:bodyPr vert="horz" lIns="91440" tIns="45720" rIns="91440" bIns="45720" rtlCol="0" anchor="ctr">
            <a:normAutofit/>
          </a:bodyPr>
          <a:lstStyle/>
          <a:p>
            <a:r>
              <a:rPr lang="ja-JP" altLang="en-US" sz="5800" b="1" i="0" u="none" strike="noStrike" baseline="0">
                <a:solidFill>
                  <a:srgbClr val="E45E32"/>
                </a:solidFill>
                <a:latin typeface="ＭＳ Ｐゴシック"/>
                <a:ea typeface="ＭＳ Ｐゴシック"/>
              </a:rPr>
              <a:t>旅行プラン最適化</a:t>
            </a:r>
            <a:endParaRPr lang="en-US" altLang="ja-JP" sz="5800" b="1">
              <a:solidFill>
                <a:srgbClr val="E45E32"/>
              </a:solidFill>
              <a:latin typeface="ＭＳ Ｐゴシック"/>
              <a:ea typeface="ＭＳ Ｐゴシック"/>
            </a:endParaRPr>
          </a:p>
        </p:txBody>
      </p:sp>
      <p:sp>
        <p:nvSpPr>
          <p:cNvPr id="112" name="テキスト ボックス 111">
            <a:extLst>
              <a:ext uri="{FF2B5EF4-FFF2-40B4-BE49-F238E27FC236}">
                <a16:creationId xmlns:a16="http://schemas.microsoft.com/office/drawing/2014/main" id="{26EA2E41-35DD-21BE-744E-6AF5FEEE4866}"/>
              </a:ext>
            </a:extLst>
          </p:cNvPr>
          <p:cNvSpPr txBox="1"/>
          <p:nvPr/>
        </p:nvSpPr>
        <p:spPr>
          <a:xfrm>
            <a:off x="314809" y="2528797"/>
            <a:ext cx="6952652" cy="523220"/>
          </a:xfrm>
          <a:prstGeom prst="rect">
            <a:avLst/>
          </a:prstGeom>
          <a:noFill/>
        </p:spPr>
        <p:txBody>
          <a:bodyPr wrap="square" lIns="91440" tIns="45720" rIns="91440" bIns="45720" anchor="t">
            <a:spAutoFit/>
          </a:bodyPr>
          <a:lstStyle/>
          <a:p>
            <a:r>
              <a:rPr lang="ja-JP" altLang="en-US" sz="2750" b="1">
                <a:latin typeface="游明朝"/>
                <a:ea typeface="游明朝"/>
              </a:rPr>
              <a:t>容量制約付き配送計画問題を用いた</a:t>
            </a:r>
            <a:endParaRPr lang="ja-JP" sz="2750"/>
          </a:p>
        </p:txBody>
      </p:sp>
      <p:sp>
        <p:nvSpPr>
          <p:cNvPr id="113" name="正方形/長方形 112">
            <a:extLst>
              <a:ext uri="{FF2B5EF4-FFF2-40B4-BE49-F238E27FC236}">
                <a16:creationId xmlns:a16="http://schemas.microsoft.com/office/drawing/2014/main" id="{2B66E62C-A57B-EF34-5AED-9797E02F0713}"/>
              </a:ext>
            </a:extLst>
          </p:cNvPr>
          <p:cNvSpPr/>
          <p:nvPr/>
        </p:nvSpPr>
        <p:spPr>
          <a:xfrm>
            <a:off x="509742" y="3865137"/>
            <a:ext cx="952290" cy="76169"/>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935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CA5EC0-06F4-8E07-BC63-70FC662E9FD8}"/>
              </a:ext>
            </a:extLst>
          </p:cNvPr>
          <p:cNvSpPr>
            <a:spLocks noGrp="1"/>
          </p:cNvSpPr>
          <p:nvPr>
            <p:ph type="title"/>
          </p:nvPr>
        </p:nvSpPr>
        <p:spPr/>
        <p:txBody>
          <a:bodyPr/>
          <a:lstStyle/>
          <a:p>
            <a:r>
              <a:rPr lang="ja-JP" altLang="en-US">
                <a:ea typeface="游ゴシック Light"/>
              </a:rPr>
              <a:t>先行研究の調査と概要</a:t>
            </a:r>
            <a:endParaRPr kumimoji="1" lang="ja-JP" altLang="en-US"/>
          </a:p>
        </p:txBody>
      </p:sp>
      <p:sp>
        <p:nvSpPr>
          <p:cNvPr id="3" name="コンテンツ プレースホルダー 2">
            <a:extLst>
              <a:ext uri="{FF2B5EF4-FFF2-40B4-BE49-F238E27FC236}">
                <a16:creationId xmlns:a16="http://schemas.microsoft.com/office/drawing/2014/main" id="{E14DAF76-0BFC-F489-33A3-1BC2B2A33992}"/>
              </a:ext>
            </a:extLst>
          </p:cNvPr>
          <p:cNvSpPr>
            <a:spLocks noGrp="1"/>
          </p:cNvSpPr>
          <p:nvPr>
            <p:ph idx="1"/>
          </p:nvPr>
        </p:nvSpPr>
        <p:spPr/>
        <p:txBody>
          <a:bodyPr vert="horz" lIns="91440" tIns="45720" rIns="91440" bIns="45720" rtlCol="0" anchor="t">
            <a:noAutofit/>
          </a:bodyPr>
          <a:lstStyle/>
          <a:p>
            <a:pPr marL="0" indent="0">
              <a:buNone/>
            </a:pPr>
            <a:r>
              <a:rPr lang="ja-JP" altLang="en-US" sz="2000">
                <a:ea typeface="+mn-lt"/>
                <a:cs typeface="+mn-lt"/>
              </a:rPr>
              <a:t>下記の</a:t>
            </a:r>
            <a:r>
              <a:rPr lang="ja-JP" sz="2000">
                <a:ea typeface="+mn-lt"/>
                <a:cs typeface="+mn-lt"/>
              </a:rPr>
              <a:t>「配送計画問題に対する発見的解法</a:t>
            </a:r>
            <a:r>
              <a:rPr lang="ja-JP" altLang="en-US" sz="2000">
                <a:ea typeface="+mn-lt"/>
                <a:cs typeface="+mn-lt"/>
              </a:rPr>
              <a:t>」</a:t>
            </a:r>
            <a:r>
              <a:rPr lang="ja-JP" sz="2000">
                <a:ea typeface="+mn-lt"/>
                <a:cs typeface="+mn-lt"/>
              </a:rPr>
              <a:t>と「時間枠制約付き配送計画問題に対する</a:t>
            </a:r>
            <a:r>
              <a:rPr lang="ja-JP" altLang="en-US" sz="2000">
                <a:ea typeface="+mn-lt"/>
                <a:cs typeface="+mn-lt"/>
              </a:rPr>
              <a:t>局</a:t>
            </a:r>
            <a:r>
              <a:rPr lang="ja-JP" sz="2000">
                <a:ea typeface="+mn-lt"/>
                <a:cs typeface="+mn-lt"/>
              </a:rPr>
              <a:t>所探索法の適用について」を先行研究</a:t>
            </a:r>
            <a:r>
              <a:rPr lang="ja-JP" altLang="en-US" sz="2000">
                <a:ea typeface="+mn-lt"/>
                <a:cs typeface="+mn-lt"/>
              </a:rPr>
              <a:t>の調査として調べた。</a:t>
            </a:r>
            <a:r>
              <a:rPr lang="ja-JP" sz="2000">
                <a:ea typeface="+mn-lt"/>
                <a:cs typeface="+mn-lt"/>
              </a:rPr>
              <a:t>これらの研究テーマで扱われる配送計画問題はさまざまな制約条件のもとで、複数の車両を用いてすべての客をちょうど一回ずつ訪問するような経路のなかで、コストが最も低いものを求める問題である。</a:t>
            </a:r>
            <a:r>
              <a:rPr lang="ja-JP" altLang="en-US" sz="2000">
                <a:ea typeface="+mn-lt"/>
                <a:cs typeface="+mn-lt"/>
              </a:rPr>
              <a:t>今回は制約条件に移動時間などを入れて最適化をしようと思う。</a:t>
            </a:r>
            <a:endParaRPr lang="ja-JP" sz="2000">
              <a:ea typeface="游ゴシック"/>
            </a:endParaRPr>
          </a:p>
          <a:p>
            <a:pPr>
              <a:buNone/>
            </a:pPr>
            <a:endParaRPr lang="ja-JP" altLang="en-US" sz="2000">
              <a:ea typeface="+mn-lt"/>
              <a:cs typeface="+mn-lt"/>
            </a:endParaRPr>
          </a:p>
          <a:p>
            <a:pPr>
              <a:buNone/>
            </a:pPr>
            <a:r>
              <a:rPr lang="ja-JP" sz="2000">
                <a:ea typeface="+mn-lt"/>
                <a:cs typeface="+mn-lt"/>
              </a:rPr>
              <a:t>先行研究名：配送計画問題に対する発見的解法</a:t>
            </a:r>
            <a:endParaRPr lang="ja-JP" sz="2000">
              <a:ea typeface="游ゴシック"/>
            </a:endParaRPr>
          </a:p>
          <a:p>
            <a:pPr>
              <a:buNone/>
            </a:pPr>
            <a:r>
              <a:rPr lang="ja-JP" sz="2000">
                <a:ea typeface="+mn-lt"/>
                <a:cs typeface="+mn-lt"/>
              </a:rPr>
              <a:t>著者：橋本秀樹、胡艶楠</a:t>
            </a:r>
            <a:endParaRPr lang="ja-JP" sz="2000">
              <a:ea typeface="游ゴシック"/>
            </a:endParaRPr>
          </a:p>
          <a:p>
            <a:pPr>
              <a:buNone/>
            </a:pPr>
            <a:r>
              <a:rPr lang="ja-JP" sz="2000">
                <a:ea typeface="+mn-lt"/>
                <a:cs typeface="+mn-lt"/>
              </a:rPr>
              <a:t>URL： </a:t>
            </a:r>
            <a:r>
              <a:rPr lang="ja-JP" sz="2000">
                <a:ea typeface="+mn-lt"/>
                <a:cs typeface="+mn-lt"/>
                <a:hlinkClick r:id="rId2"/>
              </a:rPr>
              <a:t>https://www.jstage.jst.go.jp/article/isciesci/64/6/64_218/_pdf</a:t>
            </a:r>
            <a:endParaRPr lang="ja-JP" sz="2000">
              <a:ea typeface="游ゴシック"/>
            </a:endParaRPr>
          </a:p>
          <a:p>
            <a:pPr>
              <a:buNone/>
            </a:pPr>
            <a:r>
              <a:rPr lang="ja-JP" sz="2000">
                <a:ea typeface="+mn-lt"/>
                <a:cs typeface="+mn-lt"/>
              </a:rPr>
              <a:t>先行研究名：時間枠制約付き配送計画問題に対する局所探索法の適用について</a:t>
            </a:r>
            <a:endParaRPr lang="ja-JP" sz="2000">
              <a:ea typeface="游ゴシック"/>
            </a:endParaRPr>
          </a:p>
          <a:p>
            <a:pPr>
              <a:buNone/>
            </a:pPr>
            <a:r>
              <a:rPr lang="ja-JP" sz="2000">
                <a:ea typeface="+mn-lt"/>
                <a:cs typeface="+mn-lt"/>
              </a:rPr>
              <a:t>著者：増田友泰、柳浦睦憲、茨木俊秀</a:t>
            </a:r>
            <a:endParaRPr lang="ja-JP" sz="2000">
              <a:ea typeface="游ゴシック"/>
            </a:endParaRPr>
          </a:p>
          <a:p>
            <a:pPr>
              <a:buNone/>
            </a:pPr>
            <a:r>
              <a:rPr lang="en-US" altLang="ja-JP" sz="2000">
                <a:ea typeface="+mn-lt"/>
                <a:cs typeface="+mn-lt"/>
              </a:rPr>
              <a:t>URL</a:t>
            </a:r>
            <a:r>
              <a:rPr lang="ja-JP" altLang="en-US" sz="2000">
                <a:ea typeface="+mn-lt"/>
                <a:cs typeface="+mn-lt"/>
              </a:rPr>
              <a:t>： </a:t>
            </a:r>
            <a:r>
              <a:rPr lang="en-US" altLang="ja-JP" sz="2000">
                <a:ea typeface="+mn-lt"/>
                <a:cs typeface="+mn-lt"/>
              </a:rPr>
              <a:t>https://www.kurims.kyoto-u.ac.jp/~kyodo/kokyuroku/contents/pdf/1114-20.pdf</a:t>
            </a:r>
            <a:endParaRPr lang="ja-JP"/>
          </a:p>
        </p:txBody>
      </p:sp>
    </p:spTree>
    <p:extLst>
      <p:ext uri="{BB962C8B-B14F-4D97-AF65-F5344CB8AC3E}">
        <p14:creationId xmlns:p14="http://schemas.microsoft.com/office/powerpoint/2010/main" val="315512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タイトル 1">
            <a:extLst>
              <a:ext uri="{FF2B5EF4-FFF2-40B4-BE49-F238E27FC236}">
                <a16:creationId xmlns:a16="http://schemas.microsoft.com/office/drawing/2014/main" id="{B0754EC9-BFC2-637C-6072-B39BE1BA5195}"/>
              </a:ext>
            </a:extLst>
          </p:cNvPr>
          <p:cNvSpPr txBox="1">
            <a:spLocks/>
          </p:cNvSpPr>
          <p:nvPr/>
        </p:nvSpPr>
        <p:spPr>
          <a:xfrm>
            <a:off x="-7844029" y="2112885"/>
            <a:ext cx="3909109" cy="12490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プロジェクトの</a:t>
            </a:r>
            <a:r>
              <a:rPr lang="en-US" altLang="ja-JP" sz="4000" b="1" dirty="0">
                <a:latin typeface="HGS明朝E" panose="02020900000000000000" pitchFamily="18" charset="-128"/>
                <a:ea typeface="HGS明朝E" panose="02020900000000000000" pitchFamily="18" charset="-128"/>
              </a:rPr>
              <a:t> </a:t>
            </a:r>
          </a:p>
          <a:p>
            <a:pPr algn="l"/>
            <a:r>
              <a:rPr lang="ja-JP" altLang="en-US" sz="4000" b="1" dirty="0">
                <a:solidFill>
                  <a:srgbClr val="E45E32"/>
                </a:solidFill>
                <a:latin typeface="HGS明朝E" panose="02020900000000000000" pitchFamily="18" charset="-128"/>
                <a:ea typeface="HGS明朝E" panose="02020900000000000000" pitchFamily="18" charset="-128"/>
              </a:rPr>
              <a:t>概要</a:t>
            </a:r>
            <a:r>
              <a:rPr lang="ja-JP" altLang="en-US" sz="4000" b="1" dirty="0">
                <a:latin typeface="HGS明朝E" panose="02020900000000000000" pitchFamily="18" charset="-128"/>
                <a:ea typeface="HGS明朝E" panose="02020900000000000000" pitchFamily="18" charset="-128"/>
              </a:rPr>
              <a:t>と</a:t>
            </a:r>
            <a:r>
              <a:rPr lang="ja-JP" altLang="en-US" sz="4000" b="1" dirty="0">
                <a:solidFill>
                  <a:srgbClr val="E45E32"/>
                </a:solidFill>
                <a:latin typeface="HGS明朝E" panose="02020900000000000000" pitchFamily="18" charset="-128"/>
                <a:ea typeface="HGS明朝E" panose="02020900000000000000" pitchFamily="18" charset="-128"/>
              </a:rPr>
              <a:t>意義</a:t>
            </a:r>
            <a:endParaRPr lang="en-US" altLang="ja-JP" sz="4000" b="1" dirty="0">
              <a:solidFill>
                <a:srgbClr val="E45E32"/>
              </a:solidFill>
              <a:latin typeface="HGS明朝E" panose="02020900000000000000" pitchFamily="18" charset="-128"/>
              <a:ea typeface="HGS明朝E" panose="02020900000000000000" pitchFamily="18" charset="-128"/>
            </a:endParaRPr>
          </a:p>
        </p:txBody>
      </p:sp>
      <p:sp>
        <p:nvSpPr>
          <p:cNvPr id="67" name="テキスト ボックス 66">
            <a:extLst>
              <a:ext uri="{FF2B5EF4-FFF2-40B4-BE49-F238E27FC236}">
                <a16:creationId xmlns:a16="http://schemas.microsoft.com/office/drawing/2014/main" id="{4E623D21-916F-8253-802A-62A0AC683CF4}"/>
              </a:ext>
            </a:extLst>
          </p:cNvPr>
          <p:cNvSpPr txBox="1"/>
          <p:nvPr/>
        </p:nvSpPr>
        <p:spPr>
          <a:xfrm>
            <a:off x="-7844029" y="3662071"/>
            <a:ext cx="4913365" cy="646331"/>
          </a:xfrm>
          <a:prstGeom prst="rect">
            <a:avLst/>
          </a:prstGeom>
          <a:noFill/>
        </p:spPr>
        <p:txBody>
          <a:bodyPr wrap="square">
            <a:spAutoFit/>
          </a:bodyPr>
          <a:lstStyle/>
          <a:p>
            <a:pPr marL="0" indent="0">
              <a:buNone/>
            </a:pPr>
            <a:r>
              <a:rPr lang="ja-JP" altLang="en-US" sz="1800" dirty="0">
                <a:latin typeface="メイリオ" panose="020B0604030504040204" pitchFamily="50" charset="-128"/>
                <a:ea typeface="メイリオ" panose="020B0604030504040204" pitchFamily="50" charset="-128"/>
              </a:rPr>
              <a:t>新型コロナウイルスが</a:t>
            </a:r>
            <a:r>
              <a:rPr lang="en-US" altLang="ja-JP" sz="1800" dirty="0">
                <a:latin typeface="メイリオ" panose="020B0604030504040204" pitchFamily="50" charset="-128"/>
                <a:ea typeface="メイリオ" panose="020B0604030504040204" pitchFamily="50" charset="-128"/>
              </a:rPr>
              <a:t>5</a:t>
            </a:r>
            <a:r>
              <a:rPr lang="ja-JP" altLang="en-US" sz="1800" dirty="0">
                <a:latin typeface="メイリオ" panose="020B0604030504040204" pitchFamily="50" charset="-128"/>
                <a:ea typeface="メイリオ" panose="020B0604030504040204" pitchFamily="50" charset="-128"/>
              </a:rPr>
              <a:t>類</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rPr>
              <a:t>外に出る機会が増えることが懸念されている</a:t>
            </a:r>
            <a:endParaRPr lang="en-US" altLang="ja-JP" sz="1800" dirty="0">
              <a:latin typeface="メイリオ" panose="020B0604030504040204" pitchFamily="50" charset="-128"/>
              <a:ea typeface="メイリオ" panose="020B0604030504040204" pitchFamily="50" charset="-128"/>
            </a:endParaRPr>
          </a:p>
        </p:txBody>
      </p:sp>
      <p:sp>
        <p:nvSpPr>
          <p:cNvPr id="31" name="タイトル 1">
            <a:extLst>
              <a:ext uri="{FF2B5EF4-FFF2-40B4-BE49-F238E27FC236}">
                <a16:creationId xmlns:a16="http://schemas.microsoft.com/office/drawing/2014/main" id="{DC9DE269-73C5-A652-862E-1070BB893FBF}"/>
              </a:ext>
            </a:extLst>
          </p:cNvPr>
          <p:cNvSpPr txBox="1">
            <a:spLocks/>
          </p:cNvSpPr>
          <p:nvPr/>
        </p:nvSpPr>
        <p:spPr>
          <a:xfrm>
            <a:off x="-8003507" y="2347469"/>
            <a:ext cx="410677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組み合わせ</a:t>
            </a:r>
            <a:endParaRPr lang="en-US" altLang="ja-JP" sz="4000" b="1" dirty="0">
              <a:latin typeface="HGS明朝E" panose="02020900000000000000" pitchFamily="18" charset="-128"/>
              <a:ea typeface="HGS明朝E" panose="02020900000000000000" pitchFamily="18" charset="-128"/>
            </a:endParaRPr>
          </a:p>
          <a:p>
            <a:pPr algn="l"/>
            <a:r>
              <a:rPr lang="ja-JP" altLang="en-US" sz="4000" b="1" dirty="0">
                <a:solidFill>
                  <a:srgbClr val="FF6600"/>
                </a:solidFill>
                <a:latin typeface="HGS明朝E" panose="02020900000000000000" pitchFamily="18" charset="-128"/>
                <a:ea typeface="HGS明朝E" panose="02020900000000000000" pitchFamily="18" charset="-128"/>
              </a:rPr>
              <a:t>最適化問題とは</a:t>
            </a:r>
          </a:p>
        </p:txBody>
      </p:sp>
      <p:pic>
        <p:nvPicPr>
          <p:cNvPr id="40" name="図 39" descr="ロゴ&#10;&#10;自動的に生成された説明">
            <a:extLst>
              <a:ext uri="{FF2B5EF4-FFF2-40B4-BE49-F238E27FC236}">
                <a16:creationId xmlns:a16="http://schemas.microsoft.com/office/drawing/2014/main" id="{4A77AB2D-5906-AC46-39C1-8F627C29D64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31811" y="3053592"/>
            <a:ext cx="918928" cy="677791"/>
          </a:xfrm>
          <a:prstGeom prst="rect">
            <a:avLst/>
          </a:prstGeom>
        </p:spPr>
      </p:pic>
      <p:sp>
        <p:nvSpPr>
          <p:cNvPr id="26" name="テキスト ボックス 25">
            <a:extLst>
              <a:ext uri="{FF2B5EF4-FFF2-40B4-BE49-F238E27FC236}">
                <a16:creationId xmlns:a16="http://schemas.microsoft.com/office/drawing/2014/main" id="{8C63D9C9-A736-F13E-912D-77EB5EA41E86}"/>
              </a:ext>
            </a:extLst>
          </p:cNvPr>
          <p:cNvSpPr txBox="1"/>
          <p:nvPr/>
        </p:nvSpPr>
        <p:spPr>
          <a:xfrm>
            <a:off x="943545" y="213897"/>
            <a:ext cx="843501" cy="677108"/>
          </a:xfrm>
          <a:prstGeom prst="rect">
            <a:avLst/>
          </a:prstGeom>
          <a:noFill/>
        </p:spPr>
        <p:txBody>
          <a:bodyPr wrap="none" rtlCol="0">
            <a:spAutoFit/>
          </a:bodyPr>
          <a:lstStyle/>
          <a:p>
            <a:r>
              <a:rPr lang="ja-JP" altLang="en-US" sz="2400" b="1"/>
              <a:t>目次</a:t>
            </a:r>
            <a:endParaRPr lang="en-US" altLang="ja-JP" sz="2400" b="1"/>
          </a:p>
          <a:p>
            <a:r>
              <a:rPr lang="en-US" altLang="ja-JP" sz="1400" b="1">
                <a:solidFill>
                  <a:schemeClr val="bg1">
                    <a:lumMod val="75000"/>
                  </a:schemeClr>
                </a:solidFill>
              </a:rPr>
              <a:t>A</a:t>
            </a:r>
            <a:r>
              <a:rPr kumimoji="1" lang="en-US" altLang="ja-JP" sz="1400" b="1">
                <a:solidFill>
                  <a:schemeClr val="bg1">
                    <a:lumMod val="75000"/>
                  </a:schemeClr>
                </a:solidFill>
              </a:rPr>
              <a:t>genda</a:t>
            </a:r>
            <a:endParaRPr kumimoji="1" lang="ja-JP" altLang="en-US" sz="1400" b="1">
              <a:solidFill>
                <a:schemeClr val="bg1">
                  <a:lumMod val="75000"/>
                </a:schemeClr>
              </a:solidFill>
            </a:endParaRPr>
          </a:p>
        </p:txBody>
      </p:sp>
      <p:sp>
        <p:nvSpPr>
          <p:cNvPr id="6" name="正方形/長方形 5">
            <a:extLst>
              <a:ext uri="{FF2B5EF4-FFF2-40B4-BE49-F238E27FC236}">
                <a16:creationId xmlns:a16="http://schemas.microsoft.com/office/drawing/2014/main" id="{D9622874-5C3D-C60E-EBB9-29F8E2D671F5}"/>
              </a:ext>
            </a:extLst>
          </p:cNvPr>
          <p:cNvSpPr/>
          <p:nvPr/>
        </p:nvSpPr>
        <p:spPr>
          <a:xfrm rot="19849001">
            <a:off x="6767219" y="-4709797"/>
            <a:ext cx="9231176" cy="10843713"/>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六角形 3">
            <a:extLst>
              <a:ext uri="{FF2B5EF4-FFF2-40B4-BE49-F238E27FC236}">
                <a16:creationId xmlns:a16="http://schemas.microsoft.com/office/drawing/2014/main" id="{8385B68B-2D86-5660-3E5E-6EB296A0E121}"/>
              </a:ext>
            </a:extLst>
          </p:cNvPr>
          <p:cNvSpPr/>
          <p:nvPr/>
        </p:nvSpPr>
        <p:spPr>
          <a:xfrm rot="3654841">
            <a:off x="11233023" y="-3348628"/>
            <a:ext cx="3078107" cy="2653541"/>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0C0D5C9-9B04-8B60-9944-FCC7306842C8}"/>
              </a:ext>
            </a:extLst>
          </p:cNvPr>
          <p:cNvSpPr>
            <a:spLocks noGrp="1"/>
          </p:cNvSpPr>
          <p:nvPr>
            <p:ph type="subTitle" idx="1"/>
          </p:nvPr>
        </p:nvSpPr>
        <p:spPr>
          <a:xfrm>
            <a:off x="13846483" y="5572622"/>
            <a:ext cx="2115829" cy="1285368"/>
          </a:xfrm>
        </p:spPr>
        <p:txBody>
          <a:bodyPr vert="horz" lIns="91440" tIns="45720" rIns="91440" bIns="45720" rtlCol="0">
            <a:normAutofit/>
          </a:bodyPr>
          <a:lstStyle/>
          <a:p>
            <a:pPr algn="r"/>
            <a:r>
              <a:rPr kumimoji="1" lang="ja-JP" altLang="en-US" sz="2800" baseline="-25000">
                <a:latin typeface="BIZ UD明朝 Medium" panose="02020500000000000000" pitchFamily="17" charset="-128"/>
                <a:ea typeface="BIZ UD明朝 Medium" panose="02020500000000000000" pitchFamily="17" charset="-128"/>
              </a:rPr>
              <a:t>小野寺 太郎</a:t>
            </a:r>
            <a:endParaRPr lang="en-US" altLang="ja-JP" sz="2800" baseline="-25000">
              <a:latin typeface="BIZ UD明朝 Medium" panose="02020500000000000000" pitchFamily="17" charset="-128"/>
              <a:ea typeface="BIZ UD明朝 Medium" panose="02020500000000000000" pitchFamily="17" charset="-128"/>
            </a:endParaRPr>
          </a:p>
          <a:p>
            <a:pPr algn="r"/>
            <a:r>
              <a:rPr lang="ja-JP" altLang="en-US" sz="2800" baseline="-25000">
                <a:latin typeface="BIZ UD明朝 Medium" panose="02020500000000000000" pitchFamily="17" charset="-128"/>
                <a:ea typeface="BIZ UD明朝 Medium" panose="02020500000000000000" pitchFamily="17" charset="-128"/>
              </a:rPr>
              <a:t>平松 勇紀</a:t>
            </a:r>
            <a:endParaRPr lang="en-US" altLang="ja-JP" sz="2800" baseline="-25000">
              <a:latin typeface="BIZ UD明朝 Medium" panose="02020500000000000000" pitchFamily="17" charset="-128"/>
              <a:ea typeface="BIZ UD明朝 Medium" panose="02020500000000000000" pitchFamily="17" charset="-128"/>
            </a:endParaRPr>
          </a:p>
          <a:p>
            <a:pPr algn="r"/>
            <a:r>
              <a:rPr kumimoji="1" lang="ja-JP" altLang="en-US" sz="2800" baseline="-25000">
                <a:latin typeface="BIZ UD明朝 Medium" panose="02020500000000000000" pitchFamily="17" charset="-128"/>
                <a:ea typeface="BIZ UD明朝 Medium" panose="02020500000000000000" pitchFamily="17" charset="-128"/>
              </a:rPr>
              <a:t>宮澤 航</a:t>
            </a:r>
          </a:p>
        </p:txBody>
      </p:sp>
      <p:grpSp>
        <p:nvGrpSpPr>
          <p:cNvPr id="10" name="グループ化 9">
            <a:extLst>
              <a:ext uri="{FF2B5EF4-FFF2-40B4-BE49-F238E27FC236}">
                <a16:creationId xmlns:a16="http://schemas.microsoft.com/office/drawing/2014/main" id="{E6A9A15D-7331-7F83-60D0-4254DBA89B25}"/>
              </a:ext>
            </a:extLst>
          </p:cNvPr>
          <p:cNvGrpSpPr/>
          <p:nvPr/>
        </p:nvGrpSpPr>
        <p:grpSpPr>
          <a:xfrm>
            <a:off x="173088" y="195026"/>
            <a:ext cx="731151" cy="630303"/>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9" name="六角形 8">
              <a:extLst>
                <a:ext uri="{FF2B5EF4-FFF2-40B4-BE49-F238E27FC236}">
                  <a16:creationId xmlns:a16="http://schemas.microsoft.com/office/drawing/2014/main" id="{168BBFDD-7357-8144-74A2-45A4B0C333C9}"/>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5" name="図 4" descr="ロゴ&#10;&#10;自動的に生成された説明">
              <a:extLst>
                <a:ext uri="{FF2B5EF4-FFF2-40B4-BE49-F238E27FC236}">
                  <a16:creationId xmlns:a16="http://schemas.microsoft.com/office/drawing/2014/main" id="{D6F1B33D-E87B-CEC4-85F0-E8B057917D35}"/>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sp>
        <p:nvSpPr>
          <p:cNvPr id="11" name="二等辺三角形 10">
            <a:extLst>
              <a:ext uri="{FF2B5EF4-FFF2-40B4-BE49-F238E27FC236}">
                <a16:creationId xmlns:a16="http://schemas.microsoft.com/office/drawing/2014/main" id="{E8FBF48F-2744-3893-7A4B-C495CF7D79C8}"/>
              </a:ext>
            </a:extLst>
          </p:cNvPr>
          <p:cNvSpPr/>
          <p:nvPr/>
        </p:nvSpPr>
        <p:spPr>
          <a:xfrm rot="5400000">
            <a:off x="-1401909" y="144601"/>
            <a:ext cx="2246093" cy="731151"/>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E0E28A1-B8C9-0C0D-B331-6609A190B5B6}"/>
              </a:ext>
            </a:extLst>
          </p:cNvPr>
          <p:cNvSpPr/>
          <p:nvPr/>
        </p:nvSpPr>
        <p:spPr>
          <a:xfrm>
            <a:off x="537047" y="3731787"/>
            <a:ext cx="748828" cy="87738"/>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2077EBF7-FBAD-87FA-D0AC-8155FE5D460C}"/>
              </a:ext>
            </a:extLst>
          </p:cNvPr>
          <p:cNvGrpSpPr/>
          <p:nvPr/>
        </p:nvGrpSpPr>
        <p:grpSpPr>
          <a:xfrm>
            <a:off x="270941" y="-1454164"/>
            <a:ext cx="3309163" cy="627687"/>
            <a:chOff x="270941" y="356704"/>
            <a:chExt cx="3309163" cy="627687"/>
          </a:xfrm>
        </p:grpSpPr>
        <p:sp>
          <p:nvSpPr>
            <p:cNvPr id="15" name="六角形 14">
              <a:extLst>
                <a:ext uri="{FF2B5EF4-FFF2-40B4-BE49-F238E27FC236}">
                  <a16:creationId xmlns:a16="http://schemas.microsoft.com/office/drawing/2014/main" id="{1A67FB84-20CA-7350-CD69-993B1206FB84}"/>
                </a:ext>
              </a:extLst>
            </p:cNvPr>
            <p:cNvSpPr/>
            <p:nvPr/>
          </p:nvSpPr>
          <p:spPr>
            <a:xfrm>
              <a:off x="270941" y="356704"/>
              <a:ext cx="633299" cy="545947"/>
            </a:xfrm>
            <a:prstGeom prst="hexagon">
              <a:avLst/>
            </a:prstGeom>
            <a:gradFill>
              <a:gsLst>
                <a:gs pos="100000">
                  <a:srgbClr val="D55C22"/>
                </a:gs>
                <a:gs pos="48000">
                  <a:schemeClr val="accent2">
                    <a:lumMod val="60000"/>
                    <a:lumOff val="4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アイコン&#10;&#10;自動的に生成された説明">
              <a:extLst>
                <a:ext uri="{FF2B5EF4-FFF2-40B4-BE49-F238E27FC236}">
                  <a16:creationId xmlns:a16="http://schemas.microsoft.com/office/drawing/2014/main" id="{D3E59DA9-14CA-F721-40B6-E405E2F92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21" y="483408"/>
              <a:ext cx="292538" cy="292538"/>
            </a:xfrm>
            <a:prstGeom prst="rect">
              <a:avLst/>
            </a:prstGeom>
          </p:spPr>
        </p:pic>
        <p:sp>
          <p:nvSpPr>
            <p:cNvPr id="20" name="タイトル 1">
              <a:extLst>
                <a:ext uri="{FF2B5EF4-FFF2-40B4-BE49-F238E27FC236}">
                  <a16:creationId xmlns:a16="http://schemas.microsoft.com/office/drawing/2014/main" id="{54E58B2E-1852-0976-981F-A1362B88DE60}"/>
                </a:ext>
              </a:extLst>
            </p:cNvPr>
            <p:cNvSpPr txBox="1">
              <a:spLocks/>
            </p:cNvSpPr>
            <p:nvPr/>
          </p:nvSpPr>
          <p:spPr>
            <a:xfrm>
              <a:off x="792311" y="656848"/>
              <a:ext cx="1033017" cy="32754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1800" b="1" i="1" err="1">
                  <a:solidFill>
                    <a:schemeClr val="bg1">
                      <a:lumMod val="65000"/>
                    </a:schemeClr>
                  </a:solidFill>
                  <a:latin typeface="Abadi" panose="020B0604020104020204" pitchFamily="34" charset="0"/>
                  <a:ea typeface="ＭＳ Ｐゴシック" panose="020B0600070205080204" pitchFamily="50" charset="-128"/>
                </a:rPr>
                <a:t>TripY</a:t>
              </a:r>
              <a:endParaRPr lang="en-US" altLang="ja-JP" sz="1800" b="1" i="1">
                <a:solidFill>
                  <a:schemeClr val="bg1">
                    <a:lumMod val="65000"/>
                  </a:schemeClr>
                </a:solidFill>
                <a:latin typeface="Abadi" panose="020B0604020104020204" pitchFamily="34" charset="0"/>
                <a:ea typeface="ＭＳ Ｐゴシック" panose="020B0600070205080204" pitchFamily="50" charset="-128"/>
              </a:endParaRPr>
            </a:p>
          </p:txBody>
        </p:sp>
        <p:sp>
          <p:nvSpPr>
            <p:cNvPr id="7" name="タイトル 1">
              <a:extLst>
                <a:ext uri="{FF2B5EF4-FFF2-40B4-BE49-F238E27FC236}">
                  <a16:creationId xmlns:a16="http://schemas.microsoft.com/office/drawing/2014/main" id="{821FE126-888F-C5F6-A781-618EC997DFF5}"/>
                </a:ext>
              </a:extLst>
            </p:cNvPr>
            <p:cNvSpPr txBox="1">
              <a:spLocks/>
            </p:cNvSpPr>
            <p:nvPr/>
          </p:nvSpPr>
          <p:spPr>
            <a:xfrm>
              <a:off x="904239" y="356704"/>
              <a:ext cx="2675865" cy="33555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800" b="1">
                  <a:latin typeface="ＭＳ Ｐゴシック" panose="020B0600070205080204" pitchFamily="50" charset="-128"/>
                  <a:ea typeface="ＭＳ Ｐゴシック" panose="020B0600070205080204" pitchFamily="50" charset="-128"/>
                </a:rPr>
                <a:t>組み合わせ 最適化問題</a:t>
              </a:r>
            </a:p>
          </p:txBody>
        </p:sp>
      </p:grp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513864" y="2805684"/>
            <a:ext cx="6142151" cy="1209724"/>
          </a:xfrm>
        </p:spPr>
        <p:txBody>
          <a:bodyPr vert="horz" lIns="91440" tIns="45720" rIns="91440" bIns="45720" rtlCol="0" anchor="ctr">
            <a:normAutofit/>
          </a:bodyPr>
          <a:lstStyle/>
          <a:p>
            <a:r>
              <a:rPr lang="ja-JP" altLang="en-US" sz="4400" b="1" i="0" u="none" strike="noStrike" baseline="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4400" b="1">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369399" y="2825584"/>
            <a:ext cx="5057678" cy="369332"/>
          </a:xfrm>
          <a:prstGeom prst="rect">
            <a:avLst/>
          </a:prstGeom>
          <a:noFill/>
        </p:spPr>
        <p:txBody>
          <a:bodyPr wrap="square" lIns="91440" tIns="45720" rIns="91440" bIns="45720" anchor="t">
            <a:spAutoFit/>
          </a:bodyPr>
          <a:lstStyle/>
          <a:p>
            <a:r>
              <a:rPr lang="ja-JP" altLang="en-US" b="1">
                <a:latin typeface="游明朝"/>
                <a:ea typeface="游明朝"/>
              </a:rPr>
              <a:t>容量制約付き配送計画問題を用いた</a:t>
            </a:r>
            <a:endParaRPr lang="ja-JP">
              <a:ea typeface="游ゴシック"/>
            </a:endParaRPr>
          </a:p>
        </p:txBody>
      </p:sp>
      <p:sp>
        <p:nvSpPr>
          <p:cNvPr id="2" name="TextBox 1">
            <a:extLst>
              <a:ext uri="{FF2B5EF4-FFF2-40B4-BE49-F238E27FC236}">
                <a16:creationId xmlns:a16="http://schemas.microsoft.com/office/drawing/2014/main" id="{26659B85-0E8C-8FCF-131B-77B70EA2F606}"/>
              </a:ext>
            </a:extLst>
          </p:cNvPr>
          <p:cNvSpPr txBox="1"/>
          <p:nvPr/>
        </p:nvSpPr>
        <p:spPr>
          <a:xfrm>
            <a:off x="8508158" y="425407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037596B4-1402-23D6-BF66-0297BAA4727D}"/>
              </a:ext>
            </a:extLst>
          </p:cNvPr>
          <p:cNvSpPr txBox="1"/>
          <p:nvPr/>
        </p:nvSpPr>
        <p:spPr>
          <a:xfrm>
            <a:off x="5858821" y="40875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FA77D5CD-7B86-5971-AA69-F873B39455EB}"/>
              </a:ext>
            </a:extLst>
          </p:cNvPr>
          <p:cNvSpPr txBox="1"/>
          <p:nvPr/>
        </p:nvSpPr>
        <p:spPr>
          <a:xfrm>
            <a:off x="6055629" y="42389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65" name="グループ化 64">
            <a:extLst>
              <a:ext uri="{FF2B5EF4-FFF2-40B4-BE49-F238E27FC236}">
                <a16:creationId xmlns:a16="http://schemas.microsoft.com/office/drawing/2014/main" id="{55078E16-AE0D-B23C-6EDF-DDD27BB0F9A5}"/>
              </a:ext>
            </a:extLst>
          </p:cNvPr>
          <p:cNvGrpSpPr/>
          <p:nvPr/>
        </p:nvGrpSpPr>
        <p:grpSpPr>
          <a:xfrm>
            <a:off x="4906783" y="1470478"/>
            <a:ext cx="10226575" cy="4794045"/>
            <a:chOff x="4906783" y="1470478"/>
            <a:chExt cx="10226575" cy="4794045"/>
          </a:xfrm>
        </p:grpSpPr>
        <p:sp>
          <p:nvSpPr>
            <p:cNvPr id="18" name="平行四辺形 17">
              <a:extLst>
                <a:ext uri="{FF2B5EF4-FFF2-40B4-BE49-F238E27FC236}">
                  <a16:creationId xmlns:a16="http://schemas.microsoft.com/office/drawing/2014/main" id="{AB61C4FF-2647-2816-6FE4-EA64BE1B5F32}"/>
                </a:ext>
              </a:extLst>
            </p:cNvPr>
            <p:cNvSpPr/>
            <p:nvPr/>
          </p:nvSpPr>
          <p:spPr>
            <a:xfrm flipH="1" flipV="1">
              <a:off x="4906783" y="1470478"/>
              <a:ext cx="10226575" cy="4794045"/>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a:extLst>
                <a:ext uri="{FF2B5EF4-FFF2-40B4-BE49-F238E27FC236}">
                  <a16:creationId xmlns:a16="http://schemas.microsoft.com/office/drawing/2014/main" id="{0FBF1B8A-9CCB-5396-181C-9B8CA98B546D}"/>
                </a:ext>
              </a:extLst>
            </p:cNvPr>
            <p:cNvGrpSpPr/>
            <p:nvPr/>
          </p:nvGrpSpPr>
          <p:grpSpPr>
            <a:xfrm>
              <a:off x="7057705" y="1495108"/>
              <a:ext cx="5134295" cy="909430"/>
              <a:chOff x="5492365" y="191200"/>
              <a:chExt cx="5134295" cy="909430"/>
            </a:xfrm>
          </p:grpSpPr>
          <p:sp>
            <p:nvSpPr>
              <p:cNvPr id="27" name="テキスト ボックス 26">
                <a:extLst>
                  <a:ext uri="{FF2B5EF4-FFF2-40B4-BE49-F238E27FC236}">
                    <a16:creationId xmlns:a16="http://schemas.microsoft.com/office/drawing/2014/main" id="{8E3870F9-B537-5F8F-71F7-FFFC410A4B6D}"/>
                  </a:ext>
                </a:extLst>
              </p:cNvPr>
              <p:cNvSpPr txBox="1"/>
              <p:nvPr/>
            </p:nvSpPr>
            <p:spPr>
              <a:xfrm>
                <a:off x="6434480" y="306168"/>
                <a:ext cx="4192180" cy="52322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組み合わせ最適化問題と</a:t>
                </a:r>
                <a:r>
                  <a:rPr lang="ja-JP" altLang="en-US" sz="2800">
                    <a:solidFill>
                      <a:srgbClr val="E45E32"/>
                    </a:solidFill>
                    <a:latin typeface="昔々ふぉんと" panose="02000600000000000000" pitchFamily="2" charset="-128"/>
                    <a:ea typeface="昔々ふぉんと"/>
                  </a:rPr>
                  <a:t>は</a:t>
                </a:r>
                <a:endParaRPr kumimoji="1" lang="ja-JP" altLang="en-US" sz="2800">
                  <a:solidFill>
                    <a:srgbClr val="E45E32"/>
                  </a:solidFill>
                  <a:latin typeface="昔々ふぉんと" panose="02000600000000000000" pitchFamily="2" charset="-128"/>
                  <a:ea typeface="昔々ふぉんと"/>
                </a:endParaRPr>
              </a:p>
            </p:txBody>
          </p:sp>
          <p:pic>
            <p:nvPicPr>
              <p:cNvPr id="29" name="図 28">
                <a:extLst>
                  <a:ext uri="{FF2B5EF4-FFF2-40B4-BE49-F238E27FC236}">
                    <a16:creationId xmlns:a16="http://schemas.microsoft.com/office/drawing/2014/main" id="{25DCE0CE-4A7E-533A-5145-9F4595F8B5BA}"/>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92365" y="191200"/>
                <a:ext cx="909430" cy="909430"/>
              </a:xfrm>
              <a:prstGeom prst="rect">
                <a:avLst/>
              </a:prstGeom>
            </p:spPr>
          </p:pic>
        </p:grpSp>
        <p:grpSp>
          <p:nvGrpSpPr>
            <p:cNvPr id="21" name="グループ化 20">
              <a:extLst>
                <a:ext uri="{FF2B5EF4-FFF2-40B4-BE49-F238E27FC236}">
                  <a16:creationId xmlns:a16="http://schemas.microsoft.com/office/drawing/2014/main" id="{481C6F85-D371-65D1-B560-8BC71E3087F5}"/>
                </a:ext>
              </a:extLst>
            </p:cNvPr>
            <p:cNvGrpSpPr/>
            <p:nvPr/>
          </p:nvGrpSpPr>
          <p:grpSpPr>
            <a:xfrm>
              <a:off x="5925892" y="4185788"/>
              <a:ext cx="3634985" cy="625922"/>
              <a:chOff x="7326947" y="1757920"/>
              <a:chExt cx="3242890" cy="490559"/>
            </a:xfrm>
          </p:grpSpPr>
          <p:pic>
            <p:nvPicPr>
              <p:cNvPr id="13" name="図 12">
                <a:extLst>
                  <a:ext uri="{FF2B5EF4-FFF2-40B4-BE49-F238E27FC236}">
                    <a16:creationId xmlns:a16="http://schemas.microsoft.com/office/drawing/2014/main" id="{BF10141B-E778-13CB-1835-47F89440E12F}"/>
                  </a:ext>
                </a:extLst>
              </p:cNvPr>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26947" y="1757920"/>
                <a:ext cx="490559" cy="490559"/>
              </a:xfrm>
              <a:prstGeom prst="rect">
                <a:avLst/>
              </a:prstGeom>
            </p:spPr>
          </p:pic>
          <p:sp>
            <p:nvSpPr>
              <p:cNvPr id="17" name="テキスト ボックス 16">
                <a:extLst>
                  <a:ext uri="{FF2B5EF4-FFF2-40B4-BE49-F238E27FC236}">
                    <a16:creationId xmlns:a16="http://schemas.microsoft.com/office/drawing/2014/main" id="{98DB4213-940D-F954-84CD-C4B5FFD6BD52}"/>
                  </a:ext>
                </a:extLst>
              </p:cNvPr>
              <p:cNvSpPr txBox="1"/>
              <p:nvPr/>
            </p:nvSpPr>
            <p:spPr>
              <a:xfrm>
                <a:off x="8035190" y="1799762"/>
                <a:ext cx="2534647" cy="410068"/>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プロジェクトの目的</a:t>
                </a:r>
              </a:p>
            </p:txBody>
          </p:sp>
        </p:grpSp>
        <p:grpSp>
          <p:nvGrpSpPr>
            <p:cNvPr id="22" name="グループ化 21">
              <a:extLst>
                <a:ext uri="{FF2B5EF4-FFF2-40B4-BE49-F238E27FC236}">
                  <a16:creationId xmlns:a16="http://schemas.microsoft.com/office/drawing/2014/main" id="{244ABF50-0B40-DC5A-4084-1C7C1CFF1631}"/>
                </a:ext>
              </a:extLst>
            </p:cNvPr>
            <p:cNvGrpSpPr/>
            <p:nvPr/>
          </p:nvGrpSpPr>
          <p:grpSpPr>
            <a:xfrm>
              <a:off x="5281937" y="5461511"/>
              <a:ext cx="2663860" cy="531281"/>
              <a:chOff x="5560479" y="317318"/>
              <a:chExt cx="2663860" cy="531281"/>
            </a:xfrm>
          </p:grpSpPr>
          <p:sp>
            <p:nvSpPr>
              <p:cNvPr id="25" name="テキスト ボックス 24">
                <a:extLst>
                  <a:ext uri="{FF2B5EF4-FFF2-40B4-BE49-F238E27FC236}">
                    <a16:creationId xmlns:a16="http://schemas.microsoft.com/office/drawing/2014/main" id="{0205A57F-F2CE-C6F5-0D7C-05E1915FD4EB}"/>
                  </a:ext>
                </a:extLst>
              </p:cNvPr>
              <p:cNvSpPr txBox="1"/>
              <p:nvPr/>
            </p:nvSpPr>
            <p:spPr>
              <a:xfrm>
                <a:off x="6375527" y="321663"/>
                <a:ext cx="1848812" cy="52322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実装方法</a:t>
                </a:r>
              </a:p>
            </p:txBody>
          </p:sp>
          <p:pic>
            <p:nvPicPr>
              <p:cNvPr id="28" name="図 27">
                <a:extLst>
                  <a:ext uri="{FF2B5EF4-FFF2-40B4-BE49-F238E27FC236}">
                    <a16:creationId xmlns:a16="http://schemas.microsoft.com/office/drawing/2014/main" id="{CD673203-7FA4-BFEE-6077-25D0B576AFA5}"/>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5560479" y="317318"/>
                <a:ext cx="531281" cy="531281"/>
              </a:xfrm>
              <a:prstGeom prst="rect">
                <a:avLst/>
              </a:prstGeom>
            </p:spPr>
          </p:pic>
        </p:grpSp>
        <p:grpSp>
          <p:nvGrpSpPr>
            <p:cNvPr id="35" name="グループ化 34">
              <a:extLst>
                <a:ext uri="{FF2B5EF4-FFF2-40B4-BE49-F238E27FC236}">
                  <a16:creationId xmlns:a16="http://schemas.microsoft.com/office/drawing/2014/main" id="{522F7E91-96D9-12A9-6FCD-2EF9F468703C}"/>
                </a:ext>
              </a:extLst>
            </p:cNvPr>
            <p:cNvGrpSpPr/>
            <p:nvPr/>
          </p:nvGrpSpPr>
          <p:grpSpPr>
            <a:xfrm>
              <a:off x="6468212" y="2807372"/>
              <a:ext cx="4631947" cy="707886"/>
              <a:chOff x="8992184" y="4191478"/>
              <a:chExt cx="4322096" cy="712609"/>
            </a:xfrm>
          </p:grpSpPr>
          <p:sp>
            <p:nvSpPr>
              <p:cNvPr id="33" name="テキスト ボックス 32">
                <a:extLst>
                  <a:ext uri="{FF2B5EF4-FFF2-40B4-BE49-F238E27FC236}">
                    <a16:creationId xmlns:a16="http://schemas.microsoft.com/office/drawing/2014/main" id="{21D0809F-08C2-AB36-BC24-93C8BAC76537}"/>
                  </a:ext>
                </a:extLst>
              </p:cNvPr>
              <p:cNvSpPr txBox="1"/>
              <p:nvPr/>
            </p:nvSpPr>
            <p:spPr>
              <a:xfrm>
                <a:off x="9887344" y="4285992"/>
                <a:ext cx="3426936" cy="52671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プロジェクトの概要と意義</a:t>
                </a:r>
              </a:p>
            </p:txBody>
          </p:sp>
          <p:sp>
            <p:nvSpPr>
              <p:cNvPr id="34" name="テキスト ボックス 33">
                <a:extLst>
                  <a:ext uri="{FF2B5EF4-FFF2-40B4-BE49-F238E27FC236}">
                    <a16:creationId xmlns:a16="http://schemas.microsoft.com/office/drawing/2014/main" id="{63D28F34-20CB-5237-B4EE-1BE93B071184}"/>
                  </a:ext>
                </a:extLst>
              </p:cNvPr>
              <p:cNvSpPr txBox="1"/>
              <p:nvPr/>
            </p:nvSpPr>
            <p:spPr>
              <a:xfrm>
                <a:off x="8992184" y="4191478"/>
                <a:ext cx="1370367" cy="712609"/>
              </a:xfrm>
              <a:prstGeom prst="rect">
                <a:avLst/>
              </a:prstGeom>
              <a:noFill/>
            </p:spPr>
            <p:txBody>
              <a:bodyPr wrap="square" lIns="91440" tIns="45720" rIns="91440" bIns="45720" rtlCol="0" anchor="t">
                <a:spAutoFit/>
              </a:bodyPr>
              <a:lstStyle/>
              <a:p>
                <a:r>
                  <a:rPr lang="ja-JP" altLang="en-US" sz="4000" dirty="0">
                    <a:solidFill>
                      <a:srgbClr val="E45E32"/>
                    </a:solidFill>
                    <a:latin typeface="昔々ふぉんと"/>
                    <a:ea typeface="昔々ふぉんと"/>
                  </a:rPr>
                  <a:t>「　」</a:t>
                </a:r>
              </a:p>
            </p:txBody>
          </p:sp>
        </p:grpSp>
      </p:grpSp>
      <p:sp>
        <p:nvSpPr>
          <p:cNvPr id="32" name="テキスト ボックス 31">
            <a:extLst>
              <a:ext uri="{FF2B5EF4-FFF2-40B4-BE49-F238E27FC236}">
                <a16:creationId xmlns:a16="http://schemas.microsoft.com/office/drawing/2014/main" id="{262D11A2-89E7-4C47-3BE0-D6306C95E9BE}"/>
              </a:ext>
            </a:extLst>
          </p:cNvPr>
          <p:cNvSpPr txBox="1"/>
          <p:nvPr/>
        </p:nvSpPr>
        <p:spPr>
          <a:xfrm>
            <a:off x="14608843" y="4847874"/>
            <a:ext cx="4326857" cy="1323439"/>
          </a:xfrm>
          <a:prstGeom prst="rect">
            <a:avLst/>
          </a:prstGeom>
          <a:noFill/>
        </p:spPr>
        <p:txBody>
          <a:bodyPr wrap="square">
            <a:spAutoFit/>
          </a:bodyPr>
          <a:lstStyle/>
          <a:p>
            <a:pPr marL="0" indent="0">
              <a:buNone/>
            </a:pPr>
            <a:r>
              <a:rPr kumimoji="1" lang="ja-JP" altLang="en-US" sz="2000" dirty="0">
                <a:latin typeface="+mn-ea"/>
              </a:rPr>
              <a:t>与えられた制約条件の下で、</a:t>
            </a:r>
            <a:endParaRPr kumimoji="1" lang="en-US" altLang="ja-JP" sz="2000" dirty="0">
              <a:latin typeface="+mn-ea"/>
            </a:endParaRPr>
          </a:p>
          <a:p>
            <a:pPr marL="0" indent="0">
              <a:buNone/>
            </a:pPr>
            <a:r>
              <a:rPr kumimoji="1" lang="ja-JP" altLang="en-US" sz="2000" dirty="0">
                <a:latin typeface="+mn-ea"/>
              </a:rPr>
              <a:t>ある目的関数を最大または最小にする</a:t>
            </a:r>
            <a:endParaRPr kumimoji="1" lang="en-US" altLang="ja-JP" sz="2000" dirty="0">
              <a:latin typeface="+mn-ea"/>
            </a:endParaRPr>
          </a:p>
          <a:p>
            <a:pPr marL="0" indent="0">
              <a:buNone/>
            </a:pPr>
            <a:r>
              <a:rPr kumimoji="1" lang="ja-JP" altLang="en-US" sz="2000" dirty="0">
                <a:latin typeface="+mn-ea"/>
              </a:rPr>
              <a:t>解を求める問題のこと</a:t>
            </a:r>
            <a:endParaRPr kumimoji="1" lang="en-US" altLang="ja-JP" sz="2000" dirty="0">
              <a:latin typeface="+mn-ea"/>
            </a:endParaRPr>
          </a:p>
        </p:txBody>
      </p:sp>
      <p:sp>
        <p:nvSpPr>
          <p:cNvPr id="43" name="二等辺三角形 42">
            <a:extLst>
              <a:ext uri="{FF2B5EF4-FFF2-40B4-BE49-F238E27FC236}">
                <a16:creationId xmlns:a16="http://schemas.microsoft.com/office/drawing/2014/main" id="{3465692D-5B30-E6B8-44DE-503D97E755AC}"/>
              </a:ext>
            </a:extLst>
          </p:cNvPr>
          <p:cNvSpPr/>
          <p:nvPr/>
        </p:nvSpPr>
        <p:spPr>
          <a:xfrm rot="5400000" flipV="1">
            <a:off x="12129881" y="338013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C51C8813-08EA-A63C-DD79-F6F56A56601C}"/>
              </a:ext>
            </a:extLst>
          </p:cNvPr>
          <p:cNvGrpSpPr/>
          <p:nvPr/>
        </p:nvGrpSpPr>
        <p:grpSpPr>
          <a:xfrm>
            <a:off x="-11136111" y="1346160"/>
            <a:ext cx="10226575" cy="5039877"/>
            <a:chOff x="-2315961" y="1346160"/>
            <a:chExt cx="10226575" cy="5039877"/>
          </a:xfrm>
        </p:grpSpPr>
        <p:sp>
          <p:nvSpPr>
            <p:cNvPr id="37" name="平行四辺形 17">
              <a:extLst>
                <a:ext uri="{FF2B5EF4-FFF2-40B4-BE49-F238E27FC236}">
                  <a16:creationId xmlns:a16="http://schemas.microsoft.com/office/drawing/2014/main" id="{2BF63040-0A75-59D5-720B-B3A344738401}"/>
                </a:ext>
              </a:extLst>
            </p:cNvPr>
            <p:cNvSpPr/>
            <p:nvPr/>
          </p:nvSpPr>
          <p:spPr>
            <a:xfrm flipH="1" flipV="1">
              <a:off x="-2315961" y="1346160"/>
              <a:ext cx="10226575" cy="4252639"/>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17">
              <a:extLst>
                <a:ext uri="{FF2B5EF4-FFF2-40B4-BE49-F238E27FC236}">
                  <a16:creationId xmlns:a16="http://schemas.microsoft.com/office/drawing/2014/main" id="{E9A9FBCD-63D2-8835-109C-807AF27F3AD5}"/>
                </a:ext>
              </a:extLst>
            </p:cNvPr>
            <p:cNvSpPr/>
            <p:nvPr/>
          </p:nvSpPr>
          <p:spPr>
            <a:xfrm flipH="1" flipV="1">
              <a:off x="-446492" y="5855366"/>
              <a:ext cx="2233537" cy="530671"/>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図 4">
              <a:extLst>
                <a:ext uri="{FF2B5EF4-FFF2-40B4-BE49-F238E27FC236}">
                  <a16:creationId xmlns:a16="http://schemas.microsoft.com/office/drawing/2014/main" id="{82C5B02A-E868-67A0-9CBB-284148B49C32}"/>
                </a:ext>
              </a:extLst>
            </p:cNvPr>
            <p:cNvPicPr>
              <a:picLocks noChangeAspect="1"/>
            </p:cNvPicPr>
            <p:nvPr/>
          </p:nvPicPr>
          <p:blipFill>
            <a:blip r:embed="rId9"/>
            <a:stretch>
              <a:fillRect/>
            </a:stretch>
          </p:blipFill>
          <p:spPr>
            <a:xfrm>
              <a:off x="173088" y="1856284"/>
              <a:ext cx="6448793" cy="3232392"/>
            </a:xfrm>
            <a:prstGeom prst="rect">
              <a:avLst/>
            </a:prstGeom>
          </p:spPr>
        </p:pic>
      </p:grpSp>
      <p:sp>
        <p:nvSpPr>
          <p:cNvPr id="42" name="テキスト ボックス 41">
            <a:extLst>
              <a:ext uri="{FF2B5EF4-FFF2-40B4-BE49-F238E27FC236}">
                <a16:creationId xmlns:a16="http://schemas.microsoft.com/office/drawing/2014/main" id="{1838CF14-C8E1-9D1D-3ED6-7236BDFA3F23}"/>
              </a:ext>
            </a:extLst>
          </p:cNvPr>
          <p:cNvSpPr txBox="1"/>
          <p:nvPr/>
        </p:nvSpPr>
        <p:spPr>
          <a:xfrm>
            <a:off x="-11784308" y="5364293"/>
            <a:ext cx="53912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rPr>
              <a:t>例：</a:t>
            </a:r>
            <a:r>
              <a:rPr lang="ja-JP" altLang="en-US" sz="1400" dirty="0">
                <a:ea typeface="游ゴシック"/>
              </a:rPr>
              <a:t>巡回セールスマン問題(下記)  勤務スケジューリング問題　</a:t>
            </a:r>
            <a:endParaRPr lang="en-US" altLang="ja-JP" sz="1400" dirty="0">
              <a:ea typeface="游ゴシック"/>
            </a:endParaRPr>
          </a:p>
          <a:p>
            <a:r>
              <a:rPr lang="ja-JP" altLang="en-US" sz="1400" dirty="0">
                <a:ea typeface="游ゴシック"/>
              </a:rPr>
              <a:t>　　　　　　　　　　　　　　　　　安定マッチング問題　etc...</a:t>
            </a:r>
          </a:p>
        </p:txBody>
      </p:sp>
    </p:spTree>
    <p:extLst>
      <p:ext uri="{BB962C8B-B14F-4D97-AF65-F5344CB8AC3E}">
        <p14:creationId xmlns:p14="http://schemas.microsoft.com/office/powerpoint/2010/main" val="97307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タイトル 1">
            <a:extLst>
              <a:ext uri="{FF2B5EF4-FFF2-40B4-BE49-F238E27FC236}">
                <a16:creationId xmlns:a16="http://schemas.microsoft.com/office/drawing/2014/main" id="{FC53F609-E5B8-FD80-C9FC-E0CF71DD3D09}"/>
              </a:ext>
            </a:extLst>
          </p:cNvPr>
          <p:cNvSpPr txBox="1">
            <a:spLocks/>
          </p:cNvSpPr>
          <p:nvPr/>
        </p:nvSpPr>
        <p:spPr>
          <a:xfrm>
            <a:off x="842771" y="2112885"/>
            <a:ext cx="3909109" cy="12490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プロジェクトの</a:t>
            </a:r>
            <a:r>
              <a:rPr lang="en-US" altLang="ja-JP" sz="4000" b="1" dirty="0">
                <a:latin typeface="HGS明朝E" panose="02020900000000000000" pitchFamily="18" charset="-128"/>
                <a:ea typeface="HGS明朝E" panose="02020900000000000000" pitchFamily="18" charset="-128"/>
              </a:rPr>
              <a:t> </a:t>
            </a:r>
          </a:p>
          <a:p>
            <a:pPr algn="l"/>
            <a:r>
              <a:rPr lang="ja-JP" altLang="en-US" sz="4000" b="1" dirty="0">
                <a:solidFill>
                  <a:srgbClr val="E45E32"/>
                </a:solidFill>
                <a:latin typeface="HGS明朝E" panose="02020900000000000000" pitchFamily="18" charset="-128"/>
                <a:ea typeface="HGS明朝E" panose="02020900000000000000" pitchFamily="18" charset="-128"/>
              </a:rPr>
              <a:t>概要</a:t>
            </a:r>
            <a:r>
              <a:rPr lang="ja-JP" altLang="en-US" sz="4000" b="1" dirty="0">
                <a:latin typeface="HGS明朝E" panose="02020900000000000000" pitchFamily="18" charset="-128"/>
                <a:ea typeface="HGS明朝E" panose="02020900000000000000" pitchFamily="18" charset="-128"/>
              </a:rPr>
              <a:t>と</a:t>
            </a:r>
            <a:r>
              <a:rPr lang="ja-JP" altLang="en-US" sz="4000" b="1" dirty="0">
                <a:solidFill>
                  <a:srgbClr val="E45E32"/>
                </a:solidFill>
                <a:latin typeface="HGS明朝E" panose="02020900000000000000" pitchFamily="18" charset="-128"/>
                <a:ea typeface="HGS明朝E" panose="02020900000000000000" pitchFamily="18" charset="-128"/>
              </a:rPr>
              <a:t>意義</a:t>
            </a:r>
            <a:endParaRPr lang="en-US" altLang="ja-JP" sz="4000" b="1" dirty="0">
              <a:solidFill>
                <a:srgbClr val="E45E32"/>
              </a:solidFill>
              <a:latin typeface="HGS明朝E" panose="02020900000000000000" pitchFamily="18" charset="-128"/>
              <a:ea typeface="HGS明朝E" panose="02020900000000000000" pitchFamily="18" charset="-128"/>
            </a:endParaRPr>
          </a:p>
        </p:txBody>
      </p:sp>
      <p:sp>
        <p:nvSpPr>
          <p:cNvPr id="81" name="テキスト ボックス 80">
            <a:extLst>
              <a:ext uri="{FF2B5EF4-FFF2-40B4-BE49-F238E27FC236}">
                <a16:creationId xmlns:a16="http://schemas.microsoft.com/office/drawing/2014/main" id="{CDFC6A4C-E8B6-2842-96DC-3E96F19A3791}"/>
              </a:ext>
            </a:extLst>
          </p:cNvPr>
          <p:cNvSpPr txBox="1"/>
          <p:nvPr/>
        </p:nvSpPr>
        <p:spPr>
          <a:xfrm>
            <a:off x="842771" y="3662071"/>
            <a:ext cx="4913365" cy="646331"/>
          </a:xfrm>
          <a:prstGeom prst="rect">
            <a:avLst/>
          </a:prstGeom>
          <a:noFill/>
        </p:spPr>
        <p:txBody>
          <a:bodyPr wrap="square">
            <a:spAutoFit/>
          </a:bodyPr>
          <a:lstStyle/>
          <a:p>
            <a:pPr marL="0" indent="0">
              <a:buNone/>
            </a:pPr>
            <a:r>
              <a:rPr lang="ja-JP" altLang="en-US" sz="1800" dirty="0">
                <a:latin typeface="メイリオ" panose="020B0604030504040204" pitchFamily="50" charset="-128"/>
                <a:ea typeface="メイリオ" panose="020B0604030504040204" pitchFamily="50" charset="-128"/>
              </a:rPr>
              <a:t>新型コロナウイルスが</a:t>
            </a:r>
            <a:r>
              <a:rPr lang="en-US" altLang="ja-JP" sz="1800" dirty="0">
                <a:latin typeface="メイリオ" panose="020B0604030504040204" pitchFamily="50" charset="-128"/>
                <a:ea typeface="メイリオ" panose="020B0604030504040204" pitchFamily="50" charset="-128"/>
              </a:rPr>
              <a:t>5</a:t>
            </a:r>
            <a:r>
              <a:rPr lang="ja-JP" altLang="en-US" sz="1800" dirty="0">
                <a:latin typeface="メイリオ" panose="020B0604030504040204" pitchFamily="50" charset="-128"/>
                <a:ea typeface="メイリオ" panose="020B0604030504040204" pitchFamily="50" charset="-128"/>
              </a:rPr>
              <a:t>類</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rPr>
              <a:t>外に出る機会が増えることが懸念されている</a:t>
            </a:r>
            <a:endParaRPr lang="en-US" altLang="ja-JP" sz="1800"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A36CDEAD-18BA-FAE8-1FDE-44C62BF9AC66}"/>
              </a:ext>
            </a:extLst>
          </p:cNvPr>
          <p:cNvSpPr/>
          <p:nvPr/>
        </p:nvSpPr>
        <p:spPr>
          <a:xfrm>
            <a:off x="-1901353" y="3731787"/>
            <a:ext cx="748828" cy="87738"/>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C63D9C9-A736-F13E-912D-77EB5EA41E86}"/>
              </a:ext>
            </a:extLst>
          </p:cNvPr>
          <p:cNvSpPr txBox="1"/>
          <p:nvPr/>
        </p:nvSpPr>
        <p:spPr>
          <a:xfrm>
            <a:off x="943545" y="-1550735"/>
            <a:ext cx="843501" cy="677108"/>
          </a:xfrm>
          <a:prstGeom prst="rect">
            <a:avLst/>
          </a:prstGeom>
          <a:noFill/>
        </p:spPr>
        <p:txBody>
          <a:bodyPr wrap="none" rtlCol="0">
            <a:spAutoFit/>
          </a:bodyPr>
          <a:lstStyle/>
          <a:p>
            <a:r>
              <a:rPr lang="ja-JP" altLang="en-US" sz="2400" b="1"/>
              <a:t>目次</a:t>
            </a:r>
            <a:endParaRPr lang="en-US" altLang="ja-JP" sz="2400" b="1"/>
          </a:p>
          <a:p>
            <a:r>
              <a:rPr lang="en-US" altLang="ja-JP" sz="1400" b="1">
                <a:solidFill>
                  <a:schemeClr val="bg1">
                    <a:lumMod val="75000"/>
                  </a:schemeClr>
                </a:solidFill>
              </a:rPr>
              <a:t>A</a:t>
            </a:r>
            <a:r>
              <a:rPr kumimoji="1" lang="en-US" altLang="ja-JP" sz="1400" b="1">
                <a:solidFill>
                  <a:schemeClr val="bg1">
                    <a:lumMod val="75000"/>
                  </a:schemeClr>
                </a:solidFill>
              </a:rPr>
              <a:t>genda</a:t>
            </a:r>
            <a:endParaRPr kumimoji="1" lang="ja-JP" altLang="en-US" sz="1400" b="1">
              <a:solidFill>
                <a:schemeClr val="bg1">
                  <a:lumMod val="75000"/>
                </a:schemeClr>
              </a:solidFill>
            </a:endParaRPr>
          </a:p>
        </p:txBody>
      </p:sp>
      <p:sp>
        <p:nvSpPr>
          <p:cNvPr id="6" name="正方形/長方形 5">
            <a:extLst>
              <a:ext uri="{FF2B5EF4-FFF2-40B4-BE49-F238E27FC236}">
                <a16:creationId xmlns:a16="http://schemas.microsoft.com/office/drawing/2014/main" id="{D9622874-5C3D-C60E-EBB9-29F8E2D671F5}"/>
              </a:ext>
            </a:extLst>
          </p:cNvPr>
          <p:cNvSpPr/>
          <p:nvPr/>
        </p:nvSpPr>
        <p:spPr>
          <a:xfrm>
            <a:off x="13302700" y="-7211602"/>
            <a:ext cx="9231176" cy="10843713"/>
          </a:xfrm>
          <a:prstGeom prst="rect">
            <a:avLst/>
          </a:prstGeom>
          <a:gradFill>
            <a:gsLst>
              <a:gs pos="74000">
                <a:srgbClr val="D55C22"/>
              </a:gs>
              <a:gs pos="100000">
                <a:schemeClr val="accent2">
                  <a:lumMod val="40000"/>
                  <a:lumOff val="60000"/>
                </a:schemeClr>
              </a:gs>
              <a:gs pos="0">
                <a:srgbClr val="E45E3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6A9A15D-7331-7F83-60D0-4254DBA89B25}"/>
              </a:ext>
            </a:extLst>
          </p:cNvPr>
          <p:cNvGrpSpPr/>
          <p:nvPr/>
        </p:nvGrpSpPr>
        <p:grpSpPr>
          <a:xfrm>
            <a:off x="173088" y="-1569606"/>
            <a:ext cx="731151" cy="630303"/>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9" name="六角形 8">
              <a:extLst>
                <a:ext uri="{FF2B5EF4-FFF2-40B4-BE49-F238E27FC236}">
                  <a16:creationId xmlns:a16="http://schemas.microsoft.com/office/drawing/2014/main" id="{168BBFDD-7357-8144-74A2-45A4B0C333C9}"/>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5" name="図 4" descr="ロゴ&#10;&#10;自動的に生成された説明">
              <a:extLst>
                <a:ext uri="{FF2B5EF4-FFF2-40B4-BE49-F238E27FC236}">
                  <a16:creationId xmlns:a16="http://schemas.microsoft.com/office/drawing/2014/main" id="{D6F1B33D-E87B-CEC4-85F0-E8B057917D35}"/>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sp>
        <p:nvSpPr>
          <p:cNvPr id="11" name="二等辺三角形 10">
            <a:extLst>
              <a:ext uri="{FF2B5EF4-FFF2-40B4-BE49-F238E27FC236}">
                <a16:creationId xmlns:a16="http://schemas.microsoft.com/office/drawing/2014/main" id="{E8FBF48F-2744-3893-7A4B-C495CF7D79C8}"/>
              </a:ext>
            </a:extLst>
          </p:cNvPr>
          <p:cNvSpPr/>
          <p:nvPr/>
        </p:nvSpPr>
        <p:spPr>
          <a:xfrm rot="5400000">
            <a:off x="-1401909" y="-1620031"/>
            <a:ext cx="2246093" cy="731151"/>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タイトル 1">
            <a:extLst>
              <a:ext uri="{FF2B5EF4-FFF2-40B4-BE49-F238E27FC236}">
                <a16:creationId xmlns:a16="http://schemas.microsoft.com/office/drawing/2014/main" id="{BDE451CD-5F34-AE3C-9558-6048EAD62BB9}"/>
              </a:ext>
            </a:extLst>
          </p:cNvPr>
          <p:cNvSpPr txBox="1">
            <a:spLocks/>
          </p:cNvSpPr>
          <p:nvPr/>
        </p:nvSpPr>
        <p:spPr>
          <a:xfrm>
            <a:off x="7684168" y="3157094"/>
            <a:ext cx="410677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組み合わせ</a:t>
            </a:r>
            <a:endParaRPr lang="en-US" altLang="ja-JP" sz="4000" b="1" dirty="0">
              <a:latin typeface="HGS明朝E" panose="02020900000000000000" pitchFamily="18" charset="-128"/>
              <a:ea typeface="HGS明朝E" panose="02020900000000000000" pitchFamily="18" charset="-128"/>
            </a:endParaRPr>
          </a:p>
          <a:p>
            <a:pPr algn="l"/>
            <a:r>
              <a:rPr lang="ja-JP" altLang="en-US" sz="4000" b="1" dirty="0">
                <a:solidFill>
                  <a:srgbClr val="FF6600"/>
                </a:solidFill>
                <a:latin typeface="HGS明朝E" panose="02020900000000000000" pitchFamily="18" charset="-128"/>
                <a:ea typeface="HGS明朝E" panose="02020900000000000000" pitchFamily="18" charset="-128"/>
              </a:rPr>
              <a:t>最適化問題とは</a:t>
            </a:r>
          </a:p>
        </p:txBody>
      </p:sp>
      <p:sp>
        <p:nvSpPr>
          <p:cNvPr id="3" name="テキスト ボックス 2">
            <a:extLst>
              <a:ext uri="{FF2B5EF4-FFF2-40B4-BE49-F238E27FC236}">
                <a16:creationId xmlns:a16="http://schemas.microsoft.com/office/drawing/2014/main" id="{6880150F-E330-B4F0-8D5D-6995A4A08384}"/>
              </a:ext>
            </a:extLst>
          </p:cNvPr>
          <p:cNvSpPr txBox="1"/>
          <p:nvPr/>
        </p:nvSpPr>
        <p:spPr>
          <a:xfrm>
            <a:off x="7684168" y="4600224"/>
            <a:ext cx="14277974" cy="1015663"/>
          </a:xfrm>
          <a:prstGeom prst="rect">
            <a:avLst/>
          </a:prstGeom>
          <a:noFill/>
        </p:spPr>
        <p:txBody>
          <a:bodyPr wrap="square" lIns="91440" tIns="45720" rIns="91440" bIns="45720" anchor="t">
            <a:spAutoFit/>
          </a:bodyPr>
          <a:lstStyle/>
          <a:p>
            <a:pPr marL="0" indent="0">
              <a:buNone/>
            </a:pPr>
            <a:r>
              <a:rPr kumimoji="1" lang="ja-JP" altLang="en-US" sz="2000" dirty="0">
                <a:latin typeface="メイリオ" panose="020B0604030504040204" pitchFamily="50" charset="-128"/>
                <a:ea typeface="メイリオ" panose="020B0604030504040204" pitchFamily="50" charset="-128"/>
              </a:rPr>
              <a:t>与えられた制約条件の下で、</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a:ea typeface="メイリオ"/>
              </a:rPr>
              <a:t>ある目的関数を</a:t>
            </a:r>
            <a:r>
              <a:rPr kumimoji="1" lang="ja-JP" altLang="en-US" sz="2000" u="sng" dirty="0">
                <a:latin typeface="メイリオ"/>
                <a:ea typeface="メイリオ"/>
              </a:rPr>
              <a:t>最大または最小にする</a:t>
            </a:r>
            <a:endParaRPr lang="en-US" altLang="ja-JP" sz="2000" u="sng" dirty="0">
              <a:latin typeface="メイリオ"/>
              <a:ea typeface="メイリオ"/>
            </a:endParaRPr>
          </a:p>
          <a:p>
            <a:pPr marL="0" indent="0">
              <a:buNone/>
            </a:pPr>
            <a:r>
              <a:rPr kumimoji="1" lang="ja-JP" altLang="en-US" sz="2000" u="sng" dirty="0">
                <a:latin typeface="メイリオ"/>
                <a:ea typeface="メイリオ"/>
              </a:rPr>
              <a:t>解を求める問題</a:t>
            </a:r>
            <a:r>
              <a:rPr kumimoji="1" lang="ja-JP" altLang="en-US" sz="2000" dirty="0">
                <a:latin typeface="メイリオ"/>
                <a:ea typeface="メイリオ"/>
              </a:rPr>
              <a:t>のこと</a:t>
            </a:r>
            <a:endParaRPr kumimoji="1" lang="en-US" altLang="ja-JP" sz="2000" dirty="0">
              <a:latin typeface="メイリオ"/>
              <a:ea typeface="メイリオ"/>
            </a:endParaRPr>
          </a:p>
        </p:txBody>
      </p:sp>
      <p:sp>
        <p:nvSpPr>
          <p:cNvPr id="8" name="二等辺三角形 7">
            <a:extLst>
              <a:ext uri="{FF2B5EF4-FFF2-40B4-BE49-F238E27FC236}">
                <a16:creationId xmlns:a16="http://schemas.microsoft.com/office/drawing/2014/main" id="{FD1E4666-0F4F-9300-CC93-6B8B806B989A}"/>
              </a:ext>
            </a:extLst>
          </p:cNvPr>
          <p:cNvSpPr/>
          <p:nvPr/>
        </p:nvSpPr>
        <p:spPr>
          <a:xfrm rot="5400000" flipV="1">
            <a:off x="11305129" y="338013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F723B10C-DCAB-86E3-0CE3-E64BDD2BCEB9}"/>
              </a:ext>
            </a:extLst>
          </p:cNvPr>
          <p:cNvGrpSpPr/>
          <p:nvPr/>
        </p:nvGrpSpPr>
        <p:grpSpPr>
          <a:xfrm>
            <a:off x="-2315961" y="1346160"/>
            <a:ext cx="10226575" cy="5039877"/>
            <a:chOff x="-2315961" y="1346160"/>
            <a:chExt cx="10226575" cy="5039877"/>
          </a:xfrm>
        </p:grpSpPr>
        <p:sp>
          <p:nvSpPr>
            <p:cNvPr id="55" name="平行四辺形 17">
              <a:extLst>
                <a:ext uri="{FF2B5EF4-FFF2-40B4-BE49-F238E27FC236}">
                  <a16:creationId xmlns:a16="http://schemas.microsoft.com/office/drawing/2014/main" id="{73AA616B-5836-E2BB-9311-FEDC51539F28}"/>
                </a:ext>
              </a:extLst>
            </p:cNvPr>
            <p:cNvSpPr/>
            <p:nvPr/>
          </p:nvSpPr>
          <p:spPr>
            <a:xfrm flipH="1" flipV="1">
              <a:off x="-2315961" y="1346160"/>
              <a:ext cx="10226575" cy="4252639"/>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平行四辺形 17">
              <a:extLst>
                <a:ext uri="{FF2B5EF4-FFF2-40B4-BE49-F238E27FC236}">
                  <a16:creationId xmlns:a16="http://schemas.microsoft.com/office/drawing/2014/main" id="{9815362A-1E76-7161-70C5-3F3FCC3FAE72}"/>
                </a:ext>
              </a:extLst>
            </p:cNvPr>
            <p:cNvSpPr/>
            <p:nvPr/>
          </p:nvSpPr>
          <p:spPr>
            <a:xfrm flipH="1" flipV="1">
              <a:off x="-446492" y="5855366"/>
              <a:ext cx="2233537" cy="530671"/>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4">
              <a:extLst>
                <a:ext uri="{FF2B5EF4-FFF2-40B4-BE49-F238E27FC236}">
                  <a16:creationId xmlns:a16="http://schemas.microsoft.com/office/drawing/2014/main" id="{DC1A3BE3-39D0-C743-9875-75FD47C1F8F7}"/>
                </a:ext>
              </a:extLst>
            </p:cNvPr>
            <p:cNvPicPr>
              <a:picLocks noChangeAspect="1"/>
            </p:cNvPicPr>
            <p:nvPr/>
          </p:nvPicPr>
          <p:blipFill>
            <a:blip r:embed="rId4"/>
            <a:stretch>
              <a:fillRect/>
            </a:stretch>
          </p:blipFill>
          <p:spPr>
            <a:xfrm>
              <a:off x="173088" y="1856284"/>
              <a:ext cx="6448793" cy="3232392"/>
            </a:xfrm>
            <a:prstGeom prst="rect">
              <a:avLst/>
            </a:prstGeom>
          </p:spPr>
        </p:pic>
      </p:grpSp>
      <p:sp>
        <p:nvSpPr>
          <p:cNvPr id="7" name="テキスト ボックス 6">
            <a:extLst>
              <a:ext uri="{FF2B5EF4-FFF2-40B4-BE49-F238E27FC236}">
                <a16:creationId xmlns:a16="http://schemas.microsoft.com/office/drawing/2014/main" id="{9D012118-09C1-9A4F-C41A-267EE509F130}"/>
              </a:ext>
            </a:extLst>
          </p:cNvPr>
          <p:cNvSpPr txBox="1"/>
          <p:nvPr/>
        </p:nvSpPr>
        <p:spPr>
          <a:xfrm>
            <a:off x="464842" y="5364293"/>
            <a:ext cx="53912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rPr>
              <a:t>例：</a:t>
            </a:r>
            <a:r>
              <a:rPr lang="ja-JP" altLang="en-US" sz="1400" dirty="0">
                <a:ea typeface="游ゴシック"/>
              </a:rPr>
              <a:t>巡回セールスマン問題(下記)  勤務スケジューリング問題　</a:t>
            </a:r>
            <a:endParaRPr lang="en-US" altLang="ja-JP" sz="1400" dirty="0">
              <a:ea typeface="游ゴシック"/>
            </a:endParaRPr>
          </a:p>
          <a:p>
            <a:r>
              <a:rPr lang="ja-JP" altLang="en-US" sz="1400" dirty="0">
                <a:ea typeface="游ゴシック"/>
              </a:rPr>
              <a:t>　　　　　　　　　　　　　　　　　安定マッチング問題　etc...</a:t>
            </a:r>
          </a:p>
        </p:txBody>
      </p:sp>
      <p:sp>
        <p:nvSpPr>
          <p:cNvPr id="17" name="テキスト ボックス 16">
            <a:extLst>
              <a:ext uri="{FF2B5EF4-FFF2-40B4-BE49-F238E27FC236}">
                <a16:creationId xmlns:a16="http://schemas.microsoft.com/office/drawing/2014/main" id="{CBF60871-DF1C-96E9-9786-9B6DA0EC5C06}"/>
              </a:ext>
            </a:extLst>
          </p:cNvPr>
          <p:cNvSpPr txBox="1"/>
          <p:nvPr/>
        </p:nvSpPr>
        <p:spPr>
          <a:xfrm>
            <a:off x="16735527" y="2737418"/>
            <a:ext cx="1659429" cy="56723220"/>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18" name="テキスト ボックス 17">
            <a:extLst>
              <a:ext uri="{FF2B5EF4-FFF2-40B4-BE49-F238E27FC236}">
                <a16:creationId xmlns:a16="http://schemas.microsoft.com/office/drawing/2014/main" id="{B6ACADED-3EB3-8B6F-F31A-AD87D9ECD7B1}"/>
              </a:ext>
            </a:extLst>
          </p:cNvPr>
          <p:cNvSpPr txBox="1"/>
          <p:nvPr/>
        </p:nvSpPr>
        <p:spPr>
          <a:xfrm>
            <a:off x="13214801" y="2737420"/>
            <a:ext cx="1659429" cy="5401479"/>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8800" dirty="0">
              <a:latin typeface="游明朝 Demibold" panose="02020600000000000000" pitchFamily="18" charset="-128"/>
              <a:ea typeface="游明朝 Demibold" panose="02020600000000000000" pitchFamily="18" charset="-128"/>
            </a:endParaRPr>
          </a:p>
        </p:txBody>
      </p:sp>
      <p:sp>
        <p:nvSpPr>
          <p:cNvPr id="19" name="テキスト ボックス 18">
            <a:extLst>
              <a:ext uri="{FF2B5EF4-FFF2-40B4-BE49-F238E27FC236}">
                <a16:creationId xmlns:a16="http://schemas.microsoft.com/office/drawing/2014/main" id="{0BEC2810-3B4A-888C-95C7-EBB7AAAE692D}"/>
              </a:ext>
            </a:extLst>
          </p:cNvPr>
          <p:cNvSpPr txBox="1"/>
          <p:nvPr/>
        </p:nvSpPr>
        <p:spPr>
          <a:xfrm>
            <a:off x="14081071" y="2737420"/>
            <a:ext cx="1659429" cy="21328916"/>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p:txBody>
      </p:sp>
      <p:sp>
        <p:nvSpPr>
          <p:cNvPr id="20" name="テキスト ボックス 19">
            <a:extLst>
              <a:ext uri="{FF2B5EF4-FFF2-40B4-BE49-F238E27FC236}">
                <a16:creationId xmlns:a16="http://schemas.microsoft.com/office/drawing/2014/main" id="{F1E0CE8E-B1C9-8A1A-9349-74330351B152}"/>
              </a:ext>
            </a:extLst>
          </p:cNvPr>
          <p:cNvSpPr txBox="1"/>
          <p:nvPr/>
        </p:nvSpPr>
        <p:spPr>
          <a:xfrm>
            <a:off x="14975164" y="2737419"/>
            <a:ext cx="1659429" cy="30177492"/>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p:txBody>
      </p:sp>
      <p:sp>
        <p:nvSpPr>
          <p:cNvPr id="21" name="テキスト ボックス 20">
            <a:extLst>
              <a:ext uri="{FF2B5EF4-FFF2-40B4-BE49-F238E27FC236}">
                <a16:creationId xmlns:a16="http://schemas.microsoft.com/office/drawing/2014/main" id="{E05BC1A3-97DE-8497-C826-838BC5165D4D}"/>
              </a:ext>
            </a:extLst>
          </p:cNvPr>
          <p:cNvSpPr txBox="1"/>
          <p:nvPr/>
        </p:nvSpPr>
        <p:spPr>
          <a:xfrm>
            <a:off x="15841434" y="2737418"/>
            <a:ext cx="1659429" cy="37256353"/>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9" name="正方形/長方形 28">
            <a:extLst>
              <a:ext uri="{FF2B5EF4-FFF2-40B4-BE49-F238E27FC236}">
                <a16:creationId xmlns:a16="http://schemas.microsoft.com/office/drawing/2014/main" id="{8688DE65-86FB-27F7-ED88-B92EDABF4FA0}"/>
              </a:ext>
            </a:extLst>
          </p:cNvPr>
          <p:cNvSpPr/>
          <p:nvPr/>
        </p:nvSpPr>
        <p:spPr>
          <a:xfrm>
            <a:off x="13174725" y="-42587"/>
            <a:ext cx="5900513" cy="293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68AF6EAD-5E49-1E8F-A986-68E4B0AD8383}"/>
              </a:ext>
            </a:extLst>
          </p:cNvPr>
          <p:cNvSpPr txBox="1"/>
          <p:nvPr/>
        </p:nvSpPr>
        <p:spPr>
          <a:xfrm>
            <a:off x="19411516" y="3632112"/>
            <a:ext cx="1178528" cy="584775"/>
          </a:xfrm>
          <a:prstGeom prst="rect">
            <a:avLst/>
          </a:prstGeom>
          <a:noFill/>
        </p:spPr>
        <p:txBody>
          <a:bodyPr wrap="none" rtlCol="0">
            <a:spAutoFit/>
          </a:bodyPr>
          <a:lstStyle/>
          <a:p>
            <a:r>
              <a:rPr lang="ja-JP" altLang="en-US" sz="3200" b="1" dirty="0">
                <a:latin typeface="游明朝 Demibold" panose="02020600000000000000" pitchFamily="18" charset="-128"/>
                <a:ea typeface="游明朝 Demibold" panose="02020600000000000000" pitchFamily="18" charset="-128"/>
              </a:rPr>
              <a:t>台</a:t>
            </a:r>
            <a:r>
              <a:rPr lang="en-US" altLang="ja-JP" sz="3200" b="1" dirty="0">
                <a:latin typeface="游明朝 Demibold" panose="02020600000000000000" pitchFamily="18" charset="-128"/>
                <a:ea typeface="游明朝 Demibold" panose="02020600000000000000" pitchFamily="18" charset="-128"/>
              </a:rPr>
              <a:t>/</a:t>
            </a:r>
            <a:r>
              <a:rPr lang="ja-JP" altLang="en-US" sz="3200" b="1" dirty="0">
                <a:latin typeface="游明朝 Demibold" panose="02020600000000000000" pitchFamily="18" charset="-128"/>
                <a:ea typeface="游明朝 Demibold" panose="02020600000000000000" pitchFamily="18" charset="-128"/>
              </a:rPr>
              <a:t>日</a:t>
            </a:r>
            <a:endParaRPr lang="en-US" altLang="ja-JP" sz="3200" b="1" dirty="0">
              <a:latin typeface="游明朝 Demibold" panose="02020600000000000000" pitchFamily="18" charset="-128"/>
              <a:ea typeface="游明朝 Demibold" panose="02020600000000000000" pitchFamily="18" charset="-128"/>
            </a:endParaRPr>
          </a:p>
        </p:txBody>
      </p:sp>
      <p:grpSp>
        <p:nvGrpSpPr>
          <p:cNvPr id="66" name="グループ化 65">
            <a:extLst>
              <a:ext uri="{FF2B5EF4-FFF2-40B4-BE49-F238E27FC236}">
                <a16:creationId xmlns:a16="http://schemas.microsoft.com/office/drawing/2014/main" id="{F5603872-320E-EFE9-4E75-6BBCFD27D786}"/>
              </a:ext>
            </a:extLst>
          </p:cNvPr>
          <p:cNvGrpSpPr/>
          <p:nvPr/>
        </p:nvGrpSpPr>
        <p:grpSpPr>
          <a:xfrm>
            <a:off x="20268703" y="1470478"/>
            <a:ext cx="10226575" cy="4794045"/>
            <a:chOff x="4906783" y="1470478"/>
            <a:chExt cx="10226575" cy="4794045"/>
          </a:xfrm>
        </p:grpSpPr>
        <p:sp>
          <p:nvSpPr>
            <p:cNvPr id="67" name="平行四辺形 17">
              <a:extLst>
                <a:ext uri="{FF2B5EF4-FFF2-40B4-BE49-F238E27FC236}">
                  <a16:creationId xmlns:a16="http://schemas.microsoft.com/office/drawing/2014/main" id="{36A94490-A4AC-3BF9-AEE1-F0C0E1BF309A}"/>
                </a:ext>
              </a:extLst>
            </p:cNvPr>
            <p:cNvSpPr/>
            <p:nvPr/>
          </p:nvSpPr>
          <p:spPr>
            <a:xfrm flipH="1" flipV="1">
              <a:off x="4906783" y="1470478"/>
              <a:ext cx="10226575" cy="4794045"/>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0A163908-18D9-DE83-53D7-6A1912089C30}"/>
                </a:ext>
              </a:extLst>
            </p:cNvPr>
            <p:cNvGrpSpPr/>
            <p:nvPr/>
          </p:nvGrpSpPr>
          <p:grpSpPr>
            <a:xfrm>
              <a:off x="7057705" y="1495108"/>
              <a:ext cx="5134295" cy="909430"/>
              <a:chOff x="5492365" y="191200"/>
              <a:chExt cx="5134295" cy="909430"/>
            </a:xfrm>
          </p:grpSpPr>
          <p:sp>
            <p:nvSpPr>
              <p:cNvPr id="78" name="テキスト ボックス 77">
                <a:extLst>
                  <a:ext uri="{FF2B5EF4-FFF2-40B4-BE49-F238E27FC236}">
                    <a16:creationId xmlns:a16="http://schemas.microsoft.com/office/drawing/2014/main" id="{FEF4BBA4-3675-E23A-66CD-D6F8285AF8B4}"/>
                  </a:ext>
                </a:extLst>
              </p:cNvPr>
              <p:cNvSpPr txBox="1"/>
              <p:nvPr/>
            </p:nvSpPr>
            <p:spPr>
              <a:xfrm>
                <a:off x="6434480" y="306168"/>
                <a:ext cx="4192180" cy="52322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組み合わせ最適化問題と</a:t>
                </a:r>
                <a:r>
                  <a:rPr lang="ja-JP" altLang="en-US" sz="2800">
                    <a:solidFill>
                      <a:srgbClr val="E45E32"/>
                    </a:solidFill>
                    <a:latin typeface="昔々ふぉんと" panose="02000600000000000000" pitchFamily="2" charset="-128"/>
                    <a:ea typeface="昔々ふぉんと"/>
                  </a:rPr>
                  <a:t>は</a:t>
                </a:r>
                <a:endParaRPr kumimoji="1" lang="ja-JP" altLang="en-US" sz="2800">
                  <a:solidFill>
                    <a:srgbClr val="E45E32"/>
                  </a:solidFill>
                  <a:latin typeface="昔々ふぉんと" panose="02000600000000000000" pitchFamily="2" charset="-128"/>
                  <a:ea typeface="昔々ふぉんと"/>
                </a:endParaRPr>
              </a:p>
            </p:txBody>
          </p:sp>
          <p:pic>
            <p:nvPicPr>
              <p:cNvPr id="79" name="図 78">
                <a:extLst>
                  <a:ext uri="{FF2B5EF4-FFF2-40B4-BE49-F238E27FC236}">
                    <a16:creationId xmlns:a16="http://schemas.microsoft.com/office/drawing/2014/main" id="{72EF2A93-9FB0-5F32-0280-49F192CC1A27}"/>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92365" y="191200"/>
                <a:ext cx="909430" cy="909430"/>
              </a:xfrm>
              <a:prstGeom prst="rect">
                <a:avLst/>
              </a:prstGeom>
            </p:spPr>
          </p:pic>
        </p:grpSp>
        <p:grpSp>
          <p:nvGrpSpPr>
            <p:cNvPr id="69" name="グループ化 68">
              <a:extLst>
                <a:ext uri="{FF2B5EF4-FFF2-40B4-BE49-F238E27FC236}">
                  <a16:creationId xmlns:a16="http://schemas.microsoft.com/office/drawing/2014/main" id="{D916374B-6D21-94EC-98F6-EA1C91F6ACF7}"/>
                </a:ext>
              </a:extLst>
            </p:cNvPr>
            <p:cNvGrpSpPr/>
            <p:nvPr/>
          </p:nvGrpSpPr>
          <p:grpSpPr>
            <a:xfrm>
              <a:off x="5925892" y="4185788"/>
              <a:ext cx="3634985" cy="625922"/>
              <a:chOff x="7326947" y="1757920"/>
              <a:chExt cx="3242890" cy="490559"/>
            </a:xfrm>
          </p:grpSpPr>
          <p:pic>
            <p:nvPicPr>
              <p:cNvPr id="76" name="図 75">
                <a:extLst>
                  <a:ext uri="{FF2B5EF4-FFF2-40B4-BE49-F238E27FC236}">
                    <a16:creationId xmlns:a16="http://schemas.microsoft.com/office/drawing/2014/main" id="{8B2A3504-2D3D-9B30-7CAE-380A6DBF65B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26947" y="1757920"/>
                <a:ext cx="490559" cy="490559"/>
              </a:xfrm>
              <a:prstGeom prst="rect">
                <a:avLst/>
              </a:prstGeom>
            </p:spPr>
          </p:pic>
          <p:sp>
            <p:nvSpPr>
              <p:cNvPr id="77" name="テキスト ボックス 76">
                <a:extLst>
                  <a:ext uri="{FF2B5EF4-FFF2-40B4-BE49-F238E27FC236}">
                    <a16:creationId xmlns:a16="http://schemas.microsoft.com/office/drawing/2014/main" id="{ACEE4BB8-3969-AA4B-6BC2-A1F0056F8A69}"/>
                  </a:ext>
                </a:extLst>
              </p:cNvPr>
              <p:cNvSpPr txBox="1"/>
              <p:nvPr/>
            </p:nvSpPr>
            <p:spPr>
              <a:xfrm>
                <a:off x="8035190" y="1799762"/>
                <a:ext cx="2534647" cy="410068"/>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プロジェクトの目的</a:t>
                </a:r>
              </a:p>
            </p:txBody>
          </p:sp>
        </p:grpSp>
        <p:grpSp>
          <p:nvGrpSpPr>
            <p:cNvPr id="70" name="グループ化 69">
              <a:extLst>
                <a:ext uri="{FF2B5EF4-FFF2-40B4-BE49-F238E27FC236}">
                  <a16:creationId xmlns:a16="http://schemas.microsoft.com/office/drawing/2014/main" id="{9D8E1ED0-7867-4A48-3548-47B3C317C6A6}"/>
                </a:ext>
              </a:extLst>
            </p:cNvPr>
            <p:cNvGrpSpPr/>
            <p:nvPr/>
          </p:nvGrpSpPr>
          <p:grpSpPr>
            <a:xfrm>
              <a:off x="5281937" y="5461511"/>
              <a:ext cx="2663860" cy="531281"/>
              <a:chOff x="5560479" y="317318"/>
              <a:chExt cx="2663860" cy="531281"/>
            </a:xfrm>
          </p:grpSpPr>
          <p:sp>
            <p:nvSpPr>
              <p:cNvPr id="74" name="テキスト ボックス 73">
                <a:extLst>
                  <a:ext uri="{FF2B5EF4-FFF2-40B4-BE49-F238E27FC236}">
                    <a16:creationId xmlns:a16="http://schemas.microsoft.com/office/drawing/2014/main" id="{55CFAB8F-5F20-9A14-6FF9-031E36F42073}"/>
                  </a:ext>
                </a:extLst>
              </p:cNvPr>
              <p:cNvSpPr txBox="1"/>
              <p:nvPr/>
            </p:nvSpPr>
            <p:spPr>
              <a:xfrm>
                <a:off x="6375527" y="321663"/>
                <a:ext cx="1848812" cy="52322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実装方法</a:t>
                </a:r>
              </a:p>
            </p:txBody>
          </p:sp>
          <p:pic>
            <p:nvPicPr>
              <p:cNvPr id="75" name="図 74">
                <a:extLst>
                  <a:ext uri="{FF2B5EF4-FFF2-40B4-BE49-F238E27FC236}">
                    <a16:creationId xmlns:a16="http://schemas.microsoft.com/office/drawing/2014/main" id="{10E470DD-9ED8-4BD5-F075-D66B0AB3B293}"/>
                  </a:ext>
                </a:extLst>
              </p:cNvPr>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5560479" y="317318"/>
                <a:ext cx="531281" cy="531281"/>
              </a:xfrm>
              <a:prstGeom prst="rect">
                <a:avLst/>
              </a:prstGeom>
            </p:spPr>
          </p:pic>
        </p:grpSp>
        <p:grpSp>
          <p:nvGrpSpPr>
            <p:cNvPr id="71" name="グループ化 70">
              <a:extLst>
                <a:ext uri="{FF2B5EF4-FFF2-40B4-BE49-F238E27FC236}">
                  <a16:creationId xmlns:a16="http://schemas.microsoft.com/office/drawing/2014/main" id="{D0A6AF52-891B-64E9-51DB-DC5319669220}"/>
                </a:ext>
              </a:extLst>
            </p:cNvPr>
            <p:cNvGrpSpPr/>
            <p:nvPr/>
          </p:nvGrpSpPr>
          <p:grpSpPr>
            <a:xfrm>
              <a:off x="6468212" y="2807372"/>
              <a:ext cx="4631947" cy="707886"/>
              <a:chOff x="8992184" y="4191478"/>
              <a:chExt cx="4322096" cy="712609"/>
            </a:xfrm>
          </p:grpSpPr>
          <p:sp>
            <p:nvSpPr>
              <p:cNvPr id="72" name="テキスト ボックス 71">
                <a:extLst>
                  <a:ext uri="{FF2B5EF4-FFF2-40B4-BE49-F238E27FC236}">
                    <a16:creationId xmlns:a16="http://schemas.microsoft.com/office/drawing/2014/main" id="{810BCDEA-AC80-1BED-3A50-2C0C910B5A9B}"/>
                  </a:ext>
                </a:extLst>
              </p:cNvPr>
              <p:cNvSpPr txBox="1"/>
              <p:nvPr/>
            </p:nvSpPr>
            <p:spPr>
              <a:xfrm>
                <a:off x="9887344" y="4285992"/>
                <a:ext cx="3426936" cy="526710"/>
              </a:xfrm>
              <a:prstGeom prst="rect">
                <a:avLst/>
              </a:prstGeom>
              <a:noFill/>
            </p:spPr>
            <p:txBody>
              <a:bodyPr wrap="square" lIns="91440" tIns="45720" rIns="91440" bIns="45720" rtlCol="0" anchor="t">
                <a:spAutoFit/>
              </a:bodyPr>
              <a:lstStyle/>
              <a:p>
                <a:r>
                  <a:rPr kumimoji="1" lang="ja-JP" altLang="en-US" sz="2800">
                    <a:solidFill>
                      <a:srgbClr val="E45E32"/>
                    </a:solidFill>
                    <a:latin typeface="昔々ふぉんと" panose="02000600000000000000" pitchFamily="2" charset="-128"/>
                    <a:ea typeface="昔々ふぉんと"/>
                  </a:rPr>
                  <a:t>プロジェクトの概要と意義</a:t>
                </a:r>
              </a:p>
            </p:txBody>
          </p:sp>
          <p:sp>
            <p:nvSpPr>
              <p:cNvPr id="73" name="テキスト ボックス 72">
                <a:extLst>
                  <a:ext uri="{FF2B5EF4-FFF2-40B4-BE49-F238E27FC236}">
                    <a16:creationId xmlns:a16="http://schemas.microsoft.com/office/drawing/2014/main" id="{1625BAD9-D2A0-6973-E7A6-AAD638F96D62}"/>
                  </a:ext>
                </a:extLst>
              </p:cNvPr>
              <p:cNvSpPr txBox="1"/>
              <p:nvPr/>
            </p:nvSpPr>
            <p:spPr>
              <a:xfrm>
                <a:off x="8992184" y="4191478"/>
                <a:ext cx="1370367" cy="712609"/>
              </a:xfrm>
              <a:prstGeom prst="rect">
                <a:avLst/>
              </a:prstGeom>
              <a:noFill/>
            </p:spPr>
            <p:txBody>
              <a:bodyPr wrap="square" lIns="91440" tIns="45720" rIns="91440" bIns="45720" rtlCol="0" anchor="t">
                <a:spAutoFit/>
              </a:bodyPr>
              <a:lstStyle/>
              <a:p>
                <a:r>
                  <a:rPr lang="ja-JP" altLang="en-US" sz="4000" dirty="0">
                    <a:solidFill>
                      <a:srgbClr val="E45E32"/>
                    </a:solidFill>
                    <a:latin typeface="昔々ふぉんと"/>
                    <a:ea typeface="昔々ふぉんと"/>
                  </a:rPr>
                  <a:t>「　」</a:t>
                </a:r>
              </a:p>
            </p:txBody>
          </p:sp>
        </p:grpSp>
      </p:grpSp>
      <p:sp>
        <p:nvSpPr>
          <p:cNvPr id="28" name="正方形/長方形 27">
            <a:extLst>
              <a:ext uri="{FF2B5EF4-FFF2-40B4-BE49-F238E27FC236}">
                <a16:creationId xmlns:a16="http://schemas.microsoft.com/office/drawing/2014/main" id="{8B495C35-E021-245D-7F96-7B35ECBDCF86}"/>
              </a:ext>
            </a:extLst>
          </p:cNvPr>
          <p:cNvSpPr/>
          <p:nvPr/>
        </p:nvSpPr>
        <p:spPr>
          <a:xfrm>
            <a:off x="13214801" y="4308403"/>
            <a:ext cx="5900513" cy="254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dirty="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dirty="0">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8">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Tree>
    <p:extLst>
      <p:ext uri="{BB962C8B-B14F-4D97-AF65-F5344CB8AC3E}">
        <p14:creationId xmlns:p14="http://schemas.microsoft.com/office/powerpoint/2010/main" val="813999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BED26AAC-53F6-857A-6D2D-A1EC22E627A3}"/>
              </a:ext>
            </a:extLst>
          </p:cNvPr>
          <p:cNvSpPr txBox="1"/>
          <p:nvPr/>
        </p:nvSpPr>
        <p:spPr>
          <a:xfrm>
            <a:off x="9812213" y="2737418"/>
            <a:ext cx="1659429" cy="56723220"/>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56" name="タイトル 1">
            <a:extLst>
              <a:ext uri="{FF2B5EF4-FFF2-40B4-BE49-F238E27FC236}">
                <a16:creationId xmlns:a16="http://schemas.microsoft.com/office/drawing/2014/main" id="{BDE451CD-5F34-AE3C-9558-6048EAD62BB9}"/>
              </a:ext>
            </a:extLst>
          </p:cNvPr>
          <p:cNvSpPr txBox="1">
            <a:spLocks/>
          </p:cNvSpPr>
          <p:nvPr/>
        </p:nvSpPr>
        <p:spPr>
          <a:xfrm>
            <a:off x="942714" y="-3387139"/>
            <a:ext cx="410677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組み合わせ</a:t>
            </a:r>
            <a:endParaRPr lang="en-US" altLang="ja-JP" sz="4000" b="1" dirty="0">
              <a:latin typeface="HGS明朝E" panose="02020900000000000000" pitchFamily="18" charset="-128"/>
              <a:ea typeface="HGS明朝E" panose="02020900000000000000" pitchFamily="18" charset="-128"/>
            </a:endParaRPr>
          </a:p>
          <a:p>
            <a:pPr algn="l"/>
            <a:r>
              <a:rPr lang="ja-JP" altLang="en-US" sz="4000" b="1" dirty="0">
                <a:solidFill>
                  <a:srgbClr val="FF6600"/>
                </a:solidFill>
                <a:latin typeface="HGS明朝E" panose="02020900000000000000" pitchFamily="18" charset="-128"/>
                <a:ea typeface="HGS明朝E" panose="02020900000000000000" pitchFamily="18" charset="-128"/>
              </a:rPr>
              <a:t>最適化問題とは</a:t>
            </a:r>
          </a:p>
        </p:txBody>
      </p:sp>
      <p:sp>
        <p:nvSpPr>
          <p:cNvPr id="3" name="テキスト ボックス 2">
            <a:extLst>
              <a:ext uri="{FF2B5EF4-FFF2-40B4-BE49-F238E27FC236}">
                <a16:creationId xmlns:a16="http://schemas.microsoft.com/office/drawing/2014/main" id="{6880150F-E330-B4F0-8D5D-6995A4A08384}"/>
              </a:ext>
            </a:extLst>
          </p:cNvPr>
          <p:cNvSpPr txBox="1"/>
          <p:nvPr/>
        </p:nvSpPr>
        <p:spPr>
          <a:xfrm>
            <a:off x="942714" y="-1838829"/>
            <a:ext cx="14277974" cy="923330"/>
          </a:xfrm>
          <a:prstGeom prst="rect">
            <a:avLst/>
          </a:prstGeom>
          <a:noFill/>
        </p:spPr>
        <p:txBody>
          <a:bodyPr wrap="square">
            <a:spAutoFit/>
          </a:bodyPr>
          <a:lstStyle/>
          <a:p>
            <a:pPr marL="0" indent="0">
              <a:buNone/>
            </a:pPr>
            <a:r>
              <a:rPr kumimoji="1" lang="ja-JP" altLang="en-US" sz="1800" dirty="0">
                <a:latin typeface="メイリオ" panose="020B0604030504040204" pitchFamily="50" charset="-128"/>
                <a:ea typeface="メイリオ" panose="020B0604030504040204" pitchFamily="50" charset="-128"/>
              </a:rPr>
              <a:t>与えられた制約条件の下で、</a:t>
            </a:r>
            <a:endParaRPr kumimoji="1" lang="en-US" altLang="ja-JP" sz="1800" dirty="0">
              <a:latin typeface="メイリオ" panose="020B0604030504040204" pitchFamily="50" charset="-128"/>
              <a:ea typeface="メイリオ" panose="020B0604030504040204" pitchFamily="50" charset="-128"/>
            </a:endParaRPr>
          </a:p>
          <a:p>
            <a:pPr marL="0" indent="0">
              <a:buNone/>
            </a:pPr>
            <a:r>
              <a:rPr kumimoji="1" lang="ja-JP" altLang="en-US" sz="1800" dirty="0">
                <a:latin typeface="メイリオ" panose="020B0604030504040204" pitchFamily="50" charset="-128"/>
                <a:ea typeface="メイリオ" panose="020B0604030504040204" pitchFamily="50" charset="-128"/>
              </a:rPr>
              <a:t>ある目的関数を最大または最小にする</a:t>
            </a:r>
            <a:endParaRPr kumimoji="1" lang="en-US" altLang="ja-JP" sz="1800" dirty="0">
              <a:latin typeface="メイリオ" panose="020B0604030504040204" pitchFamily="50" charset="-128"/>
              <a:ea typeface="メイリオ" panose="020B0604030504040204" pitchFamily="50" charset="-128"/>
            </a:endParaRPr>
          </a:p>
          <a:p>
            <a:pPr marL="0" indent="0">
              <a:buNone/>
            </a:pPr>
            <a:r>
              <a:rPr kumimoji="1" lang="ja-JP" altLang="en-US" sz="1800" dirty="0">
                <a:latin typeface="メイリオ" panose="020B0604030504040204" pitchFamily="50" charset="-128"/>
                <a:ea typeface="メイリオ" panose="020B0604030504040204" pitchFamily="50" charset="-128"/>
              </a:rPr>
              <a:t>解を求める問題のこと</a:t>
            </a:r>
            <a:endParaRPr kumimoji="1" lang="en-US" altLang="ja-JP" sz="1800" dirty="0">
              <a:latin typeface="メイリオ" panose="020B0604030504040204" pitchFamily="50" charset="-128"/>
              <a:ea typeface="メイリオ" panose="020B0604030504040204" pitchFamily="50" charset="-128"/>
            </a:endParaRPr>
          </a:p>
        </p:txBody>
      </p:sp>
      <p:grpSp>
        <p:nvGrpSpPr>
          <p:cNvPr id="60" name="グループ化 59">
            <a:extLst>
              <a:ext uri="{FF2B5EF4-FFF2-40B4-BE49-F238E27FC236}">
                <a16:creationId xmlns:a16="http://schemas.microsoft.com/office/drawing/2014/main" id="{F723B10C-DCAB-86E3-0CE3-E64BDD2BCEB9}"/>
              </a:ext>
            </a:extLst>
          </p:cNvPr>
          <p:cNvGrpSpPr/>
          <p:nvPr/>
        </p:nvGrpSpPr>
        <p:grpSpPr>
          <a:xfrm>
            <a:off x="-2315961" y="-5395297"/>
            <a:ext cx="10226575" cy="5039877"/>
            <a:chOff x="-2315961" y="1346160"/>
            <a:chExt cx="10226575" cy="5039877"/>
          </a:xfrm>
        </p:grpSpPr>
        <p:sp>
          <p:nvSpPr>
            <p:cNvPr id="55" name="平行四辺形 17">
              <a:extLst>
                <a:ext uri="{FF2B5EF4-FFF2-40B4-BE49-F238E27FC236}">
                  <a16:creationId xmlns:a16="http://schemas.microsoft.com/office/drawing/2014/main" id="{73AA616B-5836-E2BB-9311-FEDC51539F28}"/>
                </a:ext>
              </a:extLst>
            </p:cNvPr>
            <p:cNvSpPr/>
            <p:nvPr/>
          </p:nvSpPr>
          <p:spPr>
            <a:xfrm flipH="1" flipV="1">
              <a:off x="-2315961" y="1346160"/>
              <a:ext cx="10226575" cy="4252639"/>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平行四辺形 17">
              <a:extLst>
                <a:ext uri="{FF2B5EF4-FFF2-40B4-BE49-F238E27FC236}">
                  <a16:creationId xmlns:a16="http://schemas.microsoft.com/office/drawing/2014/main" id="{9815362A-1E76-7161-70C5-3F3FCC3FAE72}"/>
                </a:ext>
              </a:extLst>
            </p:cNvPr>
            <p:cNvSpPr/>
            <p:nvPr/>
          </p:nvSpPr>
          <p:spPr>
            <a:xfrm flipH="1" flipV="1">
              <a:off x="-446492" y="5855366"/>
              <a:ext cx="2233537" cy="530671"/>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4">
              <a:extLst>
                <a:ext uri="{FF2B5EF4-FFF2-40B4-BE49-F238E27FC236}">
                  <a16:creationId xmlns:a16="http://schemas.microsoft.com/office/drawing/2014/main" id="{DC1A3BE3-39D0-C743-9875-75FD47C1F8F7}"/>
                </a:ext>
              </a:extLst>
            </p:cNvPr>
            <p:cNvPicPr>
              <a:picLocks noChangeAspect="1"/>
            </p:cNvPicPr>
            <p:nvPr/>
          </p:nvPicPr>
          <p:blipFill>
            <a:blip r:embed="rId3"/>
            <a:stretch>
              <a:fillRect/>
            </a:stretch>
          </p:blipFill>
          <p:spPr>
            <a:xfrm>
              <a:off x="173088" y="1856284"/>
              <a:ext cx="6448793" cy="3232392"/>
            </a:xfrm>
            <a:prstGeom prst="rect">
              <a:avLst/>
            </a:prstGeom>
          </p:spPr>
        </p:pic>
      </p:grpSp>
      <p:sp>
        <p:nvSpPr>
          <p:cNvPr id="7" name="テキスト ボックス 6">
            <a:extLst>
              <a:ext uri="{FF2B5EF4-FFF2-40B4-BE49-F238E27FC236}">
                <a16:creationId xmlns:a16="http://schemas.microsoft.com/office/drawing/2014/main" id="{9D012118-09C1-9A4F-C41A-267EE509F130}"/>
              </a:ext>
            </a:extLst>
          </p:cNvPr>
          <p:cNvSpPr txBox="1"/>
          <p:nvPr/>
        </p:nvSpPr>
        <p:spPr>
          <a:xfrm>
            <a:off x="464842" y="-1377164"/>
            <a:ext cx="53912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游ゴシック"/>
              </a:rPr>
              <a:t>例：</a:t>
            </a:r>
            <a:r>
              <a:rPr lang="ja-JP" altLang="en-US" sz="1400" dirty="0">
                <a:ea typeface="游ゴシック"/>
              </a:rPr>
              <a:t>巡回セールスマン問題(下記)  勤務スケジューリング問題　</a:t>
            </a:r>
            <a:endParaRPr lang="en-US" altLang="ja-JP" sz="1400" dirty="0">
              <a:ea typeface="游ゴシック"/>
            </a:endParaRPr>
          </a:p>
          <a:p>
            <a:r>
              <a:rPr lang="ja-JP" altLang="en-US" sz="1400" dirty="0">
                <a:ea typeface="游ゴシック"/>
              </a:rPr>
              <a:t>　　　　　　　　　　　　　　　　　安定マッチング問題　etc...</a:t>
            </a:r>
          </a:p>
        </p:txBody>
      </p:sp>
      <p:sp>
        <p:nvSpPr>
          <p:cNvPr id="15" name="タイトル 1">
            <a:extLst>
              <a:ext uri="{FF2B5EF4-FFF2-40B4-BE49-F238E27FC236}">
                <a16:creationId xmlns:a16="http://schemas.microsoft.com/office/drawing/2014/main" id="{9DC6208D-CA88-EDBF-50C1-C2024D38418C}"/>
              </a:ext>
            </a:extLst>
          </p:cNvPr>
          <p:cNvSpPr txBox="1">
            <a:spLocks/>
          </p:cNvSpPr>
          <p:nvPr/>
        </p:nvSpPr>
        <p:spPr>
          <a:xfrm>
            <a:off x="842771" y="2112885"/>
            <a:ext cx="3909109" cy="12490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プロジェクトの</a:t>
            </a:r>
            <a:r>
              <a:rPr lang="en-US" altLang="ja-JP" sz="4000" b="1" dirty="0">
                <a:latin typeface="HGS明朝E" panose="02020900000000000000" pitchFamily="18" charset="-128"/>
                <a:ea typeface="HGS明朝E" panose="02020900000000000000" pitchFamily="18" charset="-128"/>
              </a:rPr>
              <a:t> </a:t>
            </a:r>
          </a:p>
          <a:p>
            <a:pPr algn="l"/>
            <a:r>
              <a:rPr lang="ja-JP" altLang="en-US" sz="4000" b="1" dirty="0">
                <a:solidFill>
                  <a:srgbClr val="E45E32"/>
                </a:solidFill>
                <a:latin typeface="HGS明朝E" panose="02020900000000000000" pitchFamily="18" charset="-128"/>
                <a:ea typeface="HGS明朝E" panose="02020900000000000000" pitchFamily="18" charset="-128"/>
              </a:rPr>
              <a:t>概要</a:t>
            </a:r>
            <a:r>
              <a:rPr lang="ja-JP" altLang="en-US" sz="4000" b="1" dirty="0">
                <a:latin typeface="HGS明朝E" panose="02020900000000000000" pitchFamily="18" charset="-128"/>
                <a:ea typeface="HGS明朝E" panose="02020900000000000000" pitchFamily="18" charset="-128"/>
              </a:rPr>
              <a:t>と</a:t>
            </a:r>
            <a:r>
              <a:rPr lang="ja-JP" altLang="en-US" sz="4000" b="1" dirty="0">
                <a:solidFill>
                  <a:srgbClr val="E45E32"/>
                </a:solidFill>
                <a:latin typeface="HGS明朝E" panose="02020900000000000000" pitchFamily="18" charset="-128"/>
                <a:ea typeface="HGS明朝E" panose="02020900000000000000" pitchFamily="18" charset="-128"/>
              </a:rPr>
              <a:t>意義</a:t>
            </a:r>
            <a:endParaRPr lang="en-US" altLang="ja-JP" sz="4000" b="1" dirty="0">
              <a:solidFill>
                <a:srgbClr val="E45E32"/>
              </a:solidFill>
              <a:latin typeface="HGS明朝E" panose="02020900000000000000" pitchFamily="18" charset="-128"/>
              <a:ea typeface="HGS明朝E" panose="02020900000000000000" pitchFamily="18" charset="-128"/>
            </a:endParaRPr>
          </a:p>
        </p:txBody>
      </p:sp>
      <p:sp>
        <p:nvSpPr>
          <p:cNvPr id="16" name="テキスト ボックス 15">
            <a:extLst>
              <a:ext uri="{FF2B5EF4-FFF2-40B4-BE49-F238E27FC236}">
                <a16:creationId xmlns:a16="http://schemas.microsoft.com/office/drawing/2014/main" id="{D2784846-C0A6-B5EC-5438-EF29D6DE7F54}"/>
              </a:ext>
            </a:extLst>
          </p:cNvPr>
          <p:cNvSpPr txBox="1"/>
          <p:nvPr/>
        </p:nvSpPr>
        <p:spPr>
          <a:xfrm>
            <a:off x="842771" y="3662071"/>
            <a:ext cx="5420893" cy="707886"/>
          </a:xfrm>
          <a:prstGeom prst="rect">
            <a:avLst/>
          </a:prstGeom>
          <a:noFill/>
        </p:spPr>
        <p:txBody>
          <a:bodyPr wrap="square">
            <a:spAutoFit/>
          </a:bodyPr>
          <a:lstStyle/>
          <a:p>
            <a:pPr marL="0" indent="0">
              <a:buNone/>
            </a:pPr>
            <a:r>
              <a:rPr lang="ja-JP" altLang="en-US" sz="2000" dirty="0">
                <a:latin typeface="メイリオ" panose="020B0604030504040204" pitchFamily="50" charset="-128"/>
                <a:ea typeface="メイリオ" panose="020B0604030504040204" pitchFamily="50" charset="-128"/>
              </a:rPr>
              <a:t>新型コロナウイルスが</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類</a:t>
            </a:r>
            <a:endParaRPr lang="en-US" altLang="ja-JP" sz="2000" dirty="0">
              <a:latin typeface="メイリオ" panose="020B0604030504040204" pitchFamily="50" charset="-128"/>
              <a:ea typeface="メイリオ" panose="020B0604030504040204" pitchFamily="50" charset="-128"/>
            </a:endParaRPr>
          </a:p>
          <a:p>
            <a:pPr marL="0" indent="0">
              <a:buNone/>
            </a:pPr>
            <a:r>
              <a:rPr lang="ja-JP" altLang="en-US" sz="2000" dirty="0">
                <a:latin typeface="メイリオ" panose="020B0604030504040204" pitchFamily="50" charset="-128"/>
                <a:ea typeface="メイリオ" panose="020B0604030504040204" pitchFamily="50" charset="-128"/>
              </a:rPr>
              <a:t>外に出る機会が増えることが懸念されている</a:t>
            </a:r>
            <a:endParaRPr lang="en-US" altLang="ja-JP" sz="20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065850EE-825C-42CA-56C9-4AB7A4A43D6A}"/>
              </a:ext>
            </a:extLst>
          </p:cNvPr>
          <p:cNvSpPr txBox="1"/>
          <p:nvPr/>
        </p:nvSpPr>
        <p:spPr>
          <a:xfrm>
            <a:off x="6291487" y="2737420"/>
            <a:ext cx="1659429" cy="5401479"/>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8800" dirty="0">
              <a:latin typeface="游明朝 Demibold" panose="02020600000000000000" pitchFamily="18" charset="-128"/>
              <a:ea typeface="游明朝 Demibold" panose="02020600000000000000" pitchFamily="18" charset="-128"/>
            </a:endParaRPr>
          </a:p>
        </p:txBody>
      </p:sp>
      <p:sp>
        <p:nvSpPr>
          <p:cNvPr id="18" name="テキスト ボックス 17">
            <a:extLst>
              <a:ext uri="{FF2B5EF4-FFF2-40B4-BE49-F238E27FC236}">
                <a16:creationId xmlns:a16="http://schemas.microsoft.com/office/drawing/2014/main" id="{6E0A5F87-6BD3-DDCA-64C9-F0A10B8A0720}"/>
              </a:ext>
            </a:extLst>
          </p:cNvPr>
          <p:cNvSpPr txBox="1"/>
          <p:nvPr/>
        </p:nvSpPr>
        <p:spPr>
          <a:xfrm>
            <a:off x="7157757" y="2737420"/>
            <a:ext cx="1659429" cy="21328916"/>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p:txBody>
      </p:sp>
      <p:sp>
        <p:nvSpPr>
          <p:cNvPr id="19" name="テキスト ボックス 18">
            <a:extLst>
              <a:ext uri="{FF2B5EF4-FFF2-40B4-BE49-F238E27FC236}">
                <a16:creationId xmlns:a16="http://schemas.microsoft.com/office/drawing/2014/main" id="{2E7F0D45-2865-ED8A-4E00-87A6A2B133D9}"/>
              </a:ext>
            </a:extLst>
          </p:cNvPr>
          <p:cNvSpPr txBox="1"/>
          <p:nvPr/>
        </p:nvSpPr>
        <p:spPr>
          <a:xfrm>
            <a:off x="8051850" y="2737419"/>
            <a:ext cx="1659429" cy="30177492"/>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p:txBody>
      </p:sp>
      <p:sp>
        <p:nvSpPr>
          <p:cNvPr id="20" name="テキスト ボックス 19">
            <a:extLst>
              <a:ext uri="{FF2B5EF4-FFF2-40B4-BE49-F238E27FC236}">
                <a16:creationId xmlns:a16="http://schemas.microsoft.com/office/drawing/2014/main" id="{AD8454D9-7DFF-61A5-DCE7-54441C1E909F}"/>
              </a:ext>
            </a:extLst>
          </p:cNvPr>
          <p:cNvSpPr txBox="1"/>
          <p:nvPr/>
        </p:nvSpPr>
        <p:spPr>
          <a:xfrm>
            <a:off x="8918120" y="2737418"/>
            <a:ext cx="1659429" cy="37256353"/>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2" name="正方形/長方形 21">
            <a:extLst>
              <a:ext uri="{FF2B5EF4-FFF2-40B4-BE49-F238E27FC236}">
                <a16:creationId xmlns:a16="http://schemas.microsoft.com/office/drawing/2014/main" id="{B76E79CB-2E92-FFF7-32EB-7FD3154C78EB}"/>
              </a:ext>
            </a:extLst>
          </p:cNvPr>
          <p:cNvSpPr/>
          <p:nvPr/>
        </p:nvSpPr>
        <p:spPr>
          <a:xfrm>
            <a:off x="6291487" y="4308403"/>
            <a:ext cx="5900513" cy="254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
        <p:nvSpPr>
          <p:cNvPr id="25" name="正方形/長方形 24">
            <a:extLst>
              <a:ext uri="{FF2B5EF4-FFF2-40B4-BE49-F238E27FC236}">
                <a16:creationId xmlns:a16="http://schemas.microsoft.com/office/drawing/2014/main" id="{4E37AC13-A8AB-5D7D-3B13-95920FA2B06E}"/>
              </a:ext>
            </a:extLst>
          </p:cNvPr>
          <p:cNvSpPr/>
          <p:nvPr/>
        </p:nvSpPr>
        <p:spPr>
          <a:xfrm>
            <a:off x="6251411" y="-42587"/>
            <a:ext cx="5900513" cy="293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3C0D72E-7E20-D742-8942-95C2C79113AB}"/>
              </a:ext>
            </a:extLst>
          </p:cNvPr>
          <p:cNvSpPr txBox="1"/>
          <p:nvPr/>
        </p:nvSpPr>
        <p:spPr>
          <a:xfrm>
            <a:off x="11013472" y="3632112"/>
            <a:ext cx="1178528" cy="584775"/>
          </a:xfrm>
          <a:prstGeom prst="rect">
            <a:avLst/>
          </a:prstGeom>
          <a:noFill/>
        </p:spPr>
        <p:txBody>
          <a:bodyPr wrap="none" rtlCol="0">
            <a:spAutoFit/>
          </a:bodyPr>
          <a:lstStyle/>
          <a:p>
            <a:r>
              <a:rPr lang="ja-JP" altLang="en-US" sz="3200" b="1" dirty="0">
                <a:latin typeface="游明朝 Demibold" panose="02020600000000000000" pitchFamily="18" charset="-128"/>
                <a:ea typeface="游明朝 Demibold" panose="02020600000000000000" pitchFamily="18" charset="-128"/>
              </a:rPr>
              <a:t>台</a:t>
            </a:r>
            <a:r>
              <a:rPr lang="en-US" altLang="ja-JP" sz="3200" b="1" dirty="0">
                <a:latin typeface="游明朝 Demibold" panose="02020600000000000000" pitchFamily="18" charset="-128"/>
                <a:ea typeface="游明朝 Demibold" panose="02020600000000000000" pitchFamily="18" charset="-128"/>
              </a:rPr>
              <a:t>/</a:t>
            </a:r>
            <a:r>
              <a:rPr lang="ja-JP" altLang="en-US" sz="3200" b="1" dirty="0">
                <a:latin typeface="游明朝 Demibold" panose="02020600000000000000" pitchFamily="18" charset="-128"/>
                <a:ea typeface="游明朝 Demibold" panose="02020600000000000000" pitchFamily="18" charset="-128"/>
              </a:rPr>
              <a:t>日</a:t>
            </a:r>
            <a:endParaRPr lang="en-US" altLang="ja-JP" sz="3200" b="1" dirty="0">
              <a:latin typeface="游明朝 Demibold" panose="02020600000000000000" pitchFamily="18" charset="-128"/>
              <a:ea typeface="游明朝 Demibold" panose="02020600000000000000" pitchFamily="18" charset="-128"/>
            </a:endParaRPr>
          </a:p>
        </p:txBody>
      </p:sp>
      <p:sp>
        <p:nvSpPr>
          <p:cNvPr id="2" name="二等辺三角形 1">
            <a:extLst>
              <a:ext uri="{FF2B5EF4-FFF2-40B4-BE49-F238E27FC236}">
                <a16:creationId xmlns:a16="http://schemas.microsoft.com/office/drawing/2014/main" id="{FFFE2CFE-3A32-E025-A43C-586C37D59F5E}"/>
              </a:ext>
            </a:extLst>
          </p:cNvPr>
          <p:cNvSpPr/>
          <p:nvPr/>
        </p:nvSpPr>
        <p:spPr>
          <a:xfrm rot="5400000" flipV="1">
            <a:off x="11679204" y="338013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494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545A670-422E-F828-A270-42485ABAC6B1}"/>
              </a:ext>
            </a:extLst>
          </p:cNvPr>
          <p:cNvSpPr/>
          <p:nvPr/>
        </p:nvSpPr>
        <p:spPr>
          <a:xfrm>
            <a:off x="-2392118" y="-1692564"/>
            <a:ext cx="8405354" cy="8483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65850EE-825C-42CA-56C9-4AB7A4A43D6A}"/>
              </a:ext>
            </a:extLst>
          </p:cNvPr>
          <p:cNvSpPr txBox="1"/>
          <p:nvPr/>
        </p:nvSpPr>
        <p:spPr>
          <a:xfrm>
            <a:off x="6291487" y="-770027"/>
            <a:ext cx="1659429" cy="5401479"/>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8800" dirty="0">
              <a:latin typeface="游明朝 Demibold" panose="02020600000000000000" pitchFamily="18" charset="-128"/>
              <a:ea typeface="游明朝 Demibold" panose="02020600000000000000" pitchFamily="18" charset="-128"/>
            </a:endParaRPr>
          </a:p>
        </p:txBody>
      </p:sp>
      <p:sp>
        <p:nvSpPr>
          <p:cNvPr id="18" name="テキスト ボックス 17">
            <a:extLst>
              <a:ext uri="{FF2B5EF4-FFF2-40B4-BE49-F238E27FC236}">
                <a16:creationId xmlns:a16="http://schemas.microsoft.com/office/drawing/2014/main" id="{6E0A5F87-6BD3-DDCA-64C9-F0A10B8A0720}"/>
              </a:ext>
            </a:extLst>
          </p:cNvPr>
          <p:cNvSpPr txBox="1"/>
          <p:nvPr/>
        </p:nvSpPr>
        <p:spPr>
          <a:xfrm>
            <a:off x="7157757" y="-16525525"/>
            <a:ext cx="1659429" cy="21328916"/>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p:txBody>
      </p:sp>
      <p:sp>
        <p:nvSpPr>
          <p:cNvPr id="19" name="テキスト ボックス 18">
            <a:extLst>
              <a:ext uri="{FF2B5EF4-FFF2-40B4-BE49-F238E27FC236}">
                <a16:creationId xmlns:a16="http://schemas.microsoft.com/office/drawing/2014/main" id="{2E7F0D45-2865-ED8A-4E00-87A6A2B133D9}"/>
              </a:ext>
            </a:extLst>
          </p:cNvPr>
          <p:cNvSpPr txBox="1"/>
          <p:nvPr/>
        </p:nvSpPr>
        <p:spPr>
          <a:xfrm>
            <a:off x="8051850" y="-25279408"/>
            <a:ext cx="1659429" cy="30177492"/>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p:txBody>
      </p:sp>
      <p:sp>
        <p:nvSpPr>
          <p:cNvPr id="20" name="テキスト ボックス 19">
            <a:extLst>
              <a:ext uri="{FF2B5EF4-FFF2-40B4-BE49-F238E27FC236}">
                <a16:creationId xmlns:a16="http://schemas.microsoft.com/office/drawing/2014/main" id="{AD8454D9-7DFF-61A5-DCE7-54441C1E909F}"/>
              </a:ext>
            </a:extLst>
          </p:cNvPr>
          <p:cNvSpPr txBox="1"/>
          <p:nvPr/>
        </p:nvSpPr>
        <p:spPr>
          <a:xfrm>
            <a:off x="8918120" y="-32304878"/>
            <a:ext cx="1659429" cy="37256353"/>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1" name="テキスト ボックス 20">
            <a:extLst>
              <a:ext uri="{FF2B5EF4-FFF2-40B4-BE49-F238E27FC236}">
                <a16:creationId xmlns:a16="http://schemas.microsoft.com/office/drawing/2014/main" id="{54E8214F-67DD-03FD-9E02-BFFBD19A3B9B}"/>
              </a:ext>
            </a:extLst>
          </p:cNvPr>
          <p:cNvSpPr txBox="1"/>
          <p:nvPr/>
        </p:nvSpPr>
        <p:spPr>
          <a:xfrm>
            <a:off x="9812213" y="-49840366"/>
            <a:ext cx="1659429" cy="56723220"/>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2" name="正方形/長方形 21">
            <a:extLst>
              <a:ext uri="{FF2B5EF4-FFF2-40B4-BE49-F238E27FC236}">
                <a16:creationId xmlns:a16="http://schemas.microsoft.com/office/drawing/2014/main" id="{B76E79CB-2E92-FFF7-32EB-7FD3154C78EB}"/>
              </a:ext>
            </a:extLst>
          </p:cNvPr>
          <p:cNvSpPr/>
          <p:nvPr/>
        </p:nvSpPr>
        <p:spPr>
          <a:xfrm>
            <a:off x="6291487" y="4308403"/>
            <a:ext cx="5900513" cy="254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
        <p:nvSpPr>
          <p:cNvPr id="25" name="正方形/長方形 24">
            <a:extLst>
              <a:ext uri="{FF2B5EF4-FFF2-40B4-BE49-F238E27FC236}">
                <a16:creationId xmlns:a16="http://schemas.microsoft.com/office/drawing/2014/main" id="{4E37AC13-A8AB-5D7D-3B13-95920FA2B06E}"/>
              </a:ext>
            </a:extLst>
          </p:cNvPr>
          <p:cNvSpPr/>
          <p:nvPr/>
        </p:nvSpPr>
        <p:spPr>
          <a:xfrm>
            <a:off x="6251411" y="-6720840"/>
            <a:ext cx="5900513" cy="9610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A807F61-74E3-3BF3-EF99-AF4A1FD2D89F}"/>
              </a:ext>
            </a:extLst>
          </p:cNvPr>
          <p:cNvSpPr txBox="1"/>
          <p:nvPr/>
        </p:nvSpPr>
        <p:spPr>
          <a:xfrm>
            <a:off x="11013472" y="3632112"/>
            <a:ext cx="1178528" cy="584775"/>
          </a:xfrm>
          <a:prstGeom prst="rect">
            <a:avLst/>
          </a:prstGeom>
          <a:noFill/>
        </p:spPr>
        <p:txBody>
          <a:bodyPr wrap="none" rtlCol="0">
            <a:spAutoFit/>
          </a:bodyPr>
          <a:lstStyle/>
          <a:p>
            <a:r>
              <a:rPr lang="ja-JP" altLang="en-US" sz="3200" b="1" dirty="0">
                <a:latin typeface="游明朝 Demibold" panose="02020600000000000000" pitchFamily="18" charset="-128"/>
                <a:ea typeface="游明朝 Demibold" panose="02020600000000000000" pitchFamily="18" charset="-128"/>
              </a:rPr>
              <a:t>台</a:t>
            </a:r>
            <a:r>
              <a:rPr lang="en-US" altLang="ja-JP" sz="3200" b="1" dirty="0">
                <a:latin typeface="游明朝 Demibold" panose="02020600000000000000" pitchFamily="18" charset="-128"/>
                <a:ea typeface="游明朝 Demibold" panose="02020600000000000000" pitchFamily="18" charset="-128"/>
              </a:rPr>
              <a:t>/</a:t>
            </a:r>
            <a:r>
              <a:rPr lang="ja-JP" altLang="en-US" sz="3200" b="1" dirty="0">
                <a:latin typeface="游明朝 Demibold" panose="02020600000000000000" pitchFamily="18" charset="-128"/>
                <a:ea typeface="游明朝 Demibold" panose="02020600000000000000" pitchFamily="18" charset="-128"/>
              </a:rPr>
              <a:t>日</a:t>
            </a:r>
            <a:endParaRPr lang="en-US" altLang="ja-JP" sz="3200" b="1" dirty="0">
              <a:latin typeface="游明朝 Demibold" panose="02020600000000000000" pitchFamily="18" charset="-128"/>
              <a:ea typeface="游明朝 Demibold" panose="02020600000000000000" pitchFamily="18" charset="-128"/>
            </a:endParaRPr>
          </a:p>
        </p:txBody>
      </p:sp>
      <p:sp>
        <p:nvSpPr>
          <p:cNvPr id="26" name="テキスト ボックス 25">
            <a:extLst>
              <a:ext uri="{FF2B5EF4-FFF2-40B4-BE49-F238E27FC236}">
                <a16:creationId xmlns:a16="http://schemas.microsoft.com/office/drawing/2014/main" id="{82A06CF1-A02B-3410-1A8B-B6A15A4C35E4}"/>
              </a:ext>
            </a:extLst>
          </p:cNvPr>
          <p:cNvSpPr txBox="1"/>
          <p:nvPr/>
        </p:nvSpPr>
        <p:spPr>
          <a:xfrm>
            <a:off x="9508403" y="4394057"/>
            <a:ext cx="2829509" cy="646331"/>
          </a:xfrm>
          <a:prstGeom prst="rect">
            <a:avLst/>
          </a:prstGeom>
          <a:noFill/>
        </p:spPr>
        <p:txBody>
          <a:bodyPr wrap="square">
            <a:spAutoFit/>
          </a:bodyPr>
          <a:lstStyle/>
          <a:p>
            <a:r>
              <a:rPr lang="ja-JP" altLang="en-US" sz="3600" dirty="0">
                <a:latin typeface="游明朝 Demibold" panose="02020600000000000000" pitchFamily="18" charset="-128"/>
                <a:ea typeface="游明朝 Demibold" panose="02020600000000000000" pitchFamily="18" charset="-128"/>
              </a:rPr>
              <a:t>前年比</a:t>
            </a:r>
            <a:r>
              <a:rPr lang="en-US" altLang="ja-JP" sz="3600" dirty="0">
                <a:latin typeface="游明朝 Demibold" panose="02020600000000000000" pitchFamily="18" charset="-128"/>
                <a:ea typeface="游明朝 Demibold" panose="02020600000000000000" pitchFamily="18" charset="-128"/>
              </a:rPr>
              <a:t>147%</a:t>
            </a:r>
          </a:p>
        </p:txBody>
      </p:sp>
      <p:sp>
        <p:nvSpPr>
          <p:cNvPr id="15" name="タイトル 1">
            <a:extLst>
              <a:ext uri="{FF2B5EF4-FFF2-40B4-BE49-F238E27FC236}">
                <a16:creationId xmlns:a16="http://schemas.microsoft.com/office/drawing/2014/main" id="{9DC6208D-CA88-EDBF-50C1-C2024D38418C}"/>
              </a:ext>
            </a:extLst>
          </p:cNvPr>
          <p:cNvSpPr txBox="1">
            <a:spLocks/>
          </p:cNvSpPr>
          <p:nvPr/>
        </p:nvSpPr>
        <p:spPr>
          <a:xfrm>
            <a:off x="842771" y="2112885"/>
            <a:ext cx="3909109" cy="12490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プロジェクトの</a:t>
            </a:r>
            <a:r>
              <a:rPr lang="en-US" altLang="ja-JP" sz="4000" b="1" dirty="0">
                <a:latin typeface="HGS明朝E" panose="02020900000000000000" pitchFamily="18" charset="-128"/>
                <a:ea typeface="HGS明朝E" panose="02020900000000000000" pitchFamily="18" charset="-128"/>
              </a:rPr>
              <a:t> </a:t>
            </a:r>
          </a:p>
          <a:p>
            <a:pPr algn="l"/>
            <a:r>
              <a:rPr lang="ja-JP" altLang="en-US" sz="4000" b="1" dirty="0">
                <a:solidFill>
                  <a:srgbClr val="E45E32"/>
                </a:solidFill>
                <a:latin typeface="HGS明朝E" panose="02020900000000000000" pitchFamily="18" charset="-128"/>
                <a:ea typeface="HGS明朝E" panose="02020900000000000000" pitchFamily="18" charset="-128"/>
              </a:rPr>
              <a:t>概要</a:t>
            </a:r>
            <a:r>
              <a:rPr lang="ja-JP" altLang="en-US" sz="4000" b="1" dirty="0">
                <a:latin typeface="HGS明朝E" panose="02020900000000000000" pitchFamily="18" charset="-128"/>
                <a:ea typeface="HGS明朝E" panose="02020900000000000000" pitchFamily="18" charset="-128"/>
              </a:rPr>
              <a:t>と</a:t>
            </a:r>
            <a:r>
              <a:rPr lang="ja-JP" altLang="en-US" sz="4000" b="1" dirty="0">
                <a:solidFill>
                  <a:srgbClr val="E45E32"/>
                </a:solidFill>
                <a:latin typeface="HGS明朝E" panose="02020900000000000000" pitchFamily="18" charset="-128"/>
                <a:ea typeface="HGS明朝E" panose="02020900000000000000" pitchFamily="18" charset="-128"/>
              </a:rPr>
              <a:t>意義</a:t>
            </a:r>
            <a:endParaRPr lang="en-US" altLang="ja-JP" sz="4000" b="1" dirty="0">
              <a:solidFill>
                <a:srgbClr val="E45E32"/>
              </a:solidFill>
              <a:latin typeface="HGS明朝E" panose="02020900000000000000" pitchFamily="18" charset="-128"/>
              <a:ea typeface="HGS明朝E" panose="02020900000000000000" pitchFamily="18" charset="-128"/>
            </a:endParaRPr>
          </a:p>
        </p:txBody>
      </p:sp>
      <p:sp>
        <p:nvSpPr>
          <p:cNvPr id="16" name="テキスト ボックス 15">
            <a:extLst>
              <a:ext uri="{FF2B5EF4-FFF2-40B4-BE49-F238E27FC236}">
                <a16:creationId xmlns:a16="http://schemas.microsoft.com/office/drawing/2014/main" id="{D2784846-C0A6-B5EC-5438-EF29D6DE7F54}"/>
              </a:ext>
            </a:extLst>
          </p:cNvPr>
          <p:cNvSpPr txBox="1"/>
          <p:nvPr/>
        </p:nvSpPr>
        <p:spPr>
          <a:xfrm>
            <a:off x="842771" y="3662071"/>
            <a:ext cx="5302804" cy="707886"/>
          </a:xfrm>
          <a:prstGeom prst="rect">
            <a:avLst/>
          </a:prstGeom>
          <a:noFill/>
        </p:spPr>
        <p:txBody>
          <a:bodyPr wrap="square">
            <a:spAutoFit/>
          </a:bodyPr>
          <a:lstStyle/>
          <a:p>
            <a:pPr marL="0" indent="0">
              <a:buNone/>
            </a:pPr>
            <a:r>
              <a:rPr lang="ja-JP" altLang="en-US" sz="2000" dirty="0">
                <a:latin typeface="メイリオ" panose="020B0604030504040204" pitchFamily="50" charset="-128"/>
                <a:ea typeface="メイリオ" panose="020B0604030504040204" pitchFamily="50" charset="-128"/>
              </a:rPr>
              <a:t>新型コロナウイルスが</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類</a:t>
            </a:r>
            <a:endParaRPr lang="en-US" altLang="ja-JP" sz="2000" dirty="0">
              <a:latin typeface="メイリオ" panose="020B0604030504040204" pitchFamily="50" charset="-128"/>
              <a:ea typeface="メイリオ" panose="020B0604030504040204" pitchFamily="50" charset="-128"/>
            </a:endParaRPr>
          </a:p>
          <a:p>
            <a:pPr marL="0" indent="0">
              <a:buNone/>
            </a:pPr>
            <a:r>
              <a:rPr lang="ja-JP" altLang="en-US" sz="2000" dirty="0">
                <a:latin typeface="メイリオ" panose="020B0604030504040204" pitchFamily="50" charset="-128"/>
                <a:ea typeface="メイリオ" panose="020B0604030504040204" pitchFamily="50" charset="-128"/>
              </a:rPr>
              <a:t>外に出る機会が増えることが懸念されている</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58993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辺形 17">
            <a:extLst>
              <a:ext uri="{FF2B5EF4-FFF2-40B4-BE49-F238E27FC236}">
                <a16:creationId xmlns:a16="http://schemas.microsoft.com/office/drawing/2014/main" id="{25BD20C8-DFBB-E795-C970-B7A60EE2F0AD}"/>
              </a:ext>
            </a:extLst>
          </p:cNvPr>
          <p:cNvSpPr/>
          <p:nvPr/>
        </p:nvSpPr>
        <p:spPr>
          <a:xfrm flipH="1" flipV="1">
            <a:off x="6386317" y="1474678"/>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平行四辺形 17">
            <a:extLst>
              <a:ext uri="{FF2B5EF4-FFF2-40B4-BE49-F238E27FC236}">
                <a16:creationId xmlns:a16="http://schemas.microsoft.com/office/drawing/2014/main" id="{74C20032-299F-12CB-A36C-FDACB84D3D52}"/>
              </a:ext>
            </a:extLst>
          </p:cNvPr>
          <p:cNvSpPr/>
          <p:nvPr/>
        </p:nvSpPr>
        <p:spPr>
          <a:xfrm flipH="1" flipV="1">
            <a:off x="6386317" y="3060556"/>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平行四辺形 17">
            <a:extLst>
              <a:ext uri="{FF2B5EF4-FFF2-40B4-BE49-F238E27FC236}">
                <a16:creationId xmlns:a16="http://schemas.microsoft.com/office/drawing/2014/main" id="{ECF66731-549C-AC1B-B56E-94175BA8AC55}"/>
              </a:ext>
            </a:extLst>
          </p:cNvPr>
          <p:cNvSpPr/>
          <p:nvPr/>
        </p:nvSpPr>
        <p:spPr>
          <a:xfrm flipH="1" flipV="1">
            <a:off x="6386317" y="4595961"/>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6171735A-05FE-7052-46D0-4708AA0F997E}"/>
              </a:ext>
            </a:extLst>
          </p:cNvPr>
          <p:cNvGrpSpPr/>
          <p:nvPr/>
        </p:nvGrpSpPr>
        <p:grpSpPr>
          <a:xfrm>
            <a:off x="7609043" y="220016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34" name="六角形 33">
              <a:extLst>
                <a:ext uri="{FF2B5EF4-FFF2-40B4-BE49-F238E27FC236}">
                  <a16:creationId xmlns:a16="http://schemas.microsoft.com/office/drawing/2014/main" id="{37C1FE5C-A679-BBBE-8A54-8E587F5F1541}"/>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35" name="図 34" descr="ロゴ&#10;&#10;自動的に生成された説明">
              <a:extLst>
                <a:ext uri="{FF2B5EF4-FFF2-40B4-BE49-F238E27FC236}">
                  <a16:creationId xmlns:a16="http://schemas.microsoft.com/office/drawing/2014/main" id="{C4F4BAC1-DC40-9E42-3DF5-651ECFB50E3F}"/>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36" name="グループ化 35">
            <a:extLst>
              <a:ext uri="{FF2B5EF4-FFF2-40B4-BE49-F238E27FC236}">
                <a16:creationId xmlns:a16="http://schemas.microsoft.com/office/drawing/2014/main" id="{9F189C12-7606-C548-88ED-E5DDFB1CCBC2}"/>
              </a:ext>
            </a:extLst>
          </p:cNvPr>
          <p:cNvGrpSpPr/>
          <p:nvPr/>
        </p:nvGrpSpPr>
        <p:grpSpPr>
          <a:xfrm>
            <a:off x="7616797" y="377566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37" name="六角形 36">
              <a:extLst>
                <a:ext uri="{FF2B5EF4-FFF2-40B4-BE49-F238E27FC236}">
                  <a16:creationId xmlns:a16="http://schemas.microsoft.com/office/drawing/2014/main" id="{8759D3E9-27DE-1AAB-B0DD-09381EF941F4}"/>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38" name="図 37" descr="ロゴ&#10;&#10;自動的に生成された説明">
              <a:extLst>
                <a:ext uri="{FF2B5EF4-FFF2-40B4-BE49-F238E27FC236}">
                  <a16:creationId xmlns:a16="http://schemas.microsoft.com/office/drawing/2014/main" id="{BA3D4167-D346-FC30-04F2-3E6F8D27E06C}"/>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39" name="グループ化 38">
            <a:extLst>
              <a:ext uri="{FF2B5EF4-FFF2-40B4-BE49-F238E27FC236}">
                <a16:creationId xmlns:a16="http://schemas.microsoft.com/office/drawing/2014/main" id="{DF9F5AD6-EDFA-B899-8110-9EEE11284793}"/>
              </a:ext>
            </a:extLst>
          </p:cNvPr>
          <p:cNvGrpSpPr/>
          <p:nvPr/>
        </p:nvGrpSpPr>
        <p:grpSpPr>
          <a:xfrm>
            <a:off x="7609043" y="531640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40" name="六角形 39">
              <a:extLst>
                <a:ext uri="{FF2B5EF4-FFF2-40B4-BE49-F238E27FC236}">
                  <a16:creationId xmlns:a16="http://schemas.microsoft.com/office/drawing/2014/main" id="{48054805-30FC-335D-4C43-7287B9CA0566}"/>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41" name="図 40" descr="ロゴ&#10;&#10;自動的に生成された説明">
              <a:extLst>
                <a:ext uri="{FF2B5EF4-FFF2-40B4-BE49-F238E27FC236}">
                  <a16:creationId xmlns:a16="http://schemas.microsoft.com/office/drawing/2014/main" id="{2273DC90-870D-D9AF-EAEE-DE73B566054E}"/>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sp>
        <p:nvSpPr>
          <p:cNvPr id="2" name="テキスト ボックス 1">
            <a:extLst>
              <a:ext uri="{FF2B5EF4-FFF2-40B4-BE49-F238E27FC236}">
                <a16:creationId xmlns:a16="http://schemas.microsoft.com/office/drawing/2014/main" id="{7B56B523-54A5-1AA6-33BE-1A131D2A481D}"/>
              </a:ext>
            </a:extLst>
          </p:cNvPr>
          <p:cNvSpPr txBox="1"/>
          <p:nvPr/>
        </p:nvSpPr>
        <p:spPr>
          <a:xfrm>
            <a:off x="6843079" y="1681973"/>
            <a:ext cx="1005403"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目的</a:t>
            </a:r>
          </a:p>
        </p:txBody>
      </p:sp>
      <p:sp>
        <p:nvSpPr>
          <p:cNvPr id="3" name="テキスト ボックス 2">
            <a:extLst>
              <a:ext uri="{FF2B5EF4-FFF2-40B4-BE49-F238E27FC236}">
                <a16:creationId xmlns:a16="http://schemas.microsoft.com/office/drawing/2014/main" id="{9046E22F-E882-4AC2-C473-7BCE4C6F6661}"/>
              </a:ext>
            </a:extLst>
          </p:cNvPr>
          <p:cNvSpPr txBox="1"/>
          <p:nvPr/>
        </p:nvSpPr>
        <p:spPr>
          <a:xfrm>
            <a:off x="6786513" y="3238419"/>
            <a:ext cx="1107996" cy="646331"/>
          </a:xfrm>
          <a:prstGeom prst="rect">
            <a:avLst/>
          </a:prstGeom>
          <a:noFill/>
        </p:spPr>
        <p:txBody>
          <a:bodyPr wrap="none" rtlCol="0">
            <a:spAutoFit/>
          </a:bodyPr>
          <a:lstStyle/>
          <a:p>
            <a:r>
              <a:rPr kumimoji="1" lang="ja-JP" altLang="en-US" sz="3600" b="1" dirty="0">
                <a:latin typeface="メイリオ" panose="020B0604030504040204" pitchFamily="50" charset="-128"/>
                <a:ea typeface="メイリオ" panose="020B0604030504040204" pitchFamily="50" charset="-128"/>
              </a:rPr>
              <a:t>旅程</a:t>
            </a:r>
          </a:p>
        </p:txBody>
      </p:sp>
      <p:sp>
        <p:nvSpPr>
          <p:cNvPr id="4" name="テキスト ボックス 3">
            <a:extLst>
              <a:ext uri="{FF2B5EF4-FFF2-40B4-BE49-F238E27FC236}">
                <a16:creationId xmlns:a16="http://schemas.microsoft.com/office/drawing/2014/main" id="{DA2C4910-3632-92CE-B1A4-615B4BFD4FE3}"/>
              </a:ext>
            </a:extLst>
          </p:cNvPr>
          <p:cNvSpPr txBox="1"/>
          <p:nvPr/>
        </p:nvSpPr>
        <p:spPr>
          <a:xfrm>
            <a:off x="6836797" y="4798547"/>
            <a:ext cx="1005403"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予算</a:t>
            </a:r>
          </a:p>
        </p:txBody>
      </p:sp>
      <p:sp>
        <p:nvSpPr>
          <p:cNvPr id="6" name="テキスト ボックス 5">
            <a:extLst>
              <a:ext uri="{FF2B5EF4-FFF2-40B4-BE49-F238E27FC236}">
                <a16:creationId xmlns:a16="http://schemas.microsoft.com/office/drawing/2014/main" id="{1C9ABF6A-A21F-7E59-3C38-EADA1E17A72B}"/>
              </a:ext>
            </a:extLst>
          </p:cNvPr>
          <p:cNvSpPr txBox="1"/>
          <p:nvPr/>
        </p:nvSpPr>
        <p:spPr>
          <a:xfrm>
            <a:off x="8478325" y="1681973"/>
            <a:ext cx="3727302"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どの</a:t>
            </a:r>
            <a:r>
              <a:rPr kumimoji="1" lang="ja-JP" altLang="en-US" sz="2000" b="1" dirty="0">
                <a:solidFill>
                  <a:srgbClr val="E45E32"/>
                </a:solidFill>
                <a:latin typeface="メイリオ" panose="020B0604030504040204" pitchFamily="50" charset="-128"/>
                <a:ea typeface="メイリオ" panose="020B0604030504040204" pitchFamily="50" charset="-128"/>
              </a:rPr>
              <a:t>分野</a:t>
            </a:r>
            <a:r>
              <a:rPr kumimoji="1" lang="ja-JP" altLang="en-US" sz="2000" dirty="0">
                <a:latin typeface="メイリオ" panose="020B0604030504040204" pitchFamily="50" charset="-128"/>
                <a:ea typeface="メイリオ" panose="020B0604030504040204" pitchFamily="50" charset="-128"/>
              </a:rPr>
              <a:t>を楽しみたいか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食、観光、アクティビティ</a:t>
            </a:r>
            <a:r>
              <a:rPr kumimoji="1" lang="en-US" altLang="ja-JP" sz="2000" dirty="0">
                <a:latin typeface="メイリオ" panose="020B0604030504040204" pitchFamily="50" charset="-128"/>
                <a:ea typeface="メイリオ" panose="020B0604030504040204" pitchFamily="50" charset="-128"/>
              </a:rPr>
              <a:t>etc.</a:t>
            </a:r>
            <a:endParaRPr kumimoji="1" lang="ja-JP" altLang="en-US" sz="20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18B2F58-10F1-69D1-D335-8D91DAAC3FEA}"/>
              </a:ext>
            </a:extLst>
          </p:cNvPr>
          <p:cNvSpPr txBox="1"/>
          <p:nvPr/>
        </p:nvSpPr>
        <p:spPr>
          <a:xfrm>
            <a:off x="8478325" y="3206619"/>
            <a:ext cx="3005951"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どこに</a:t>
            </a:r>
            <a:r>
              <a:rPr kumimoji="1" lang="ja-JP" altLang="en-US" sz="2000" b="1" dirty="0">
                <a:solidFill>
                  <a:srgbClr val="E45E32"/>
                </a:solidFill>
                <a:latin typeface="メイリオ" panose="020B0604030504040204" pitchFamily="50" charset="-128"/>
                <a:ea typeface="メイリオ" panose="020B0604030504040204" pitchFamily="50" charset="-128"/>
              </a:rPr>
              <a:t>行きたい</a:t>
            </a:r>
            <a:r>
              <a:rPr kumimoji="1" lang="ja-JP" altLang="en-US" sz="2000" dirty="0">
                <a:latin typeface="メイリオ" panose="020B0604030504040204" pitchFamily="50" charset="-128"/>
                <a:ea typeface="メイリオ" panose="020B0604030504040204" pitchFamily="50" charset="-128"/>
              </a:rPr>
              <a:t>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いづれ後悔のないように</a:t>
            </a:r>
          </a:p>
        </p:txBody>
      </p:sp>
      <p:sp>
        <p:nvSpPr>
          <p:cNvPr id="12" name="テキスト ボックス 11">
            <a:extLst>
              <a:ext uri="{FF2B5EF4-FFF2-40B4-BE49-F238E27FC236}">
                <a16:creationId xmlns:a16="http://schemas.microsoft.com/office/drawing/2014/main" id="{9C980C57-A6DA-A66E-50F2-99F5E5627801}"/>
              </a:ext>
            </a:extLst>
          </p:cNvPr>
          <p:cNvSpPr txBox="1"/>
          <p:nvPr/>
        </p:nvSpPr>
        <p:spPr>
          <a:xfrm>
            <a:off x="8478325" y="4764917"/>
            <a:ext cx="3775393"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どれほどの</a:t>
            </a:r>
            <a:r>
              <a:rPr lang="ja-JP" altLang="en-US" sz="2000" b="1" dirty="0">
                <a:solidFill>
                  <a:srgbClr val="E45E32"/>
                </a:solidFill>
                <a:latin typeface="メイリオ" panose="020B0604030504040204" pitchFamily="50" charset="-128"/>
                <a:ea typeface="メイリオ" panose="020B0604030504040204" pitchFamily="50" charset="-128"/>
              </a:rPr>
              <a:t>出費</a:t>
            </a:r>
            <a:r>
              <a:rPr lang="ja-JP" altLang="en-US" sz="2000" dirty="0">
                <a:latin typeface="メイリオ" panose="020B0604030504040204" pitchFamily="50" charset="-128"/>
                <a:ea typeface="メイリオ" panose="020B0604030504040204" pitchFamily="50" charset="-128"/>
              </a:rPr>
              <a:t>が見込めるか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目的とのコストパフォーマンス</a:t>
            </a:r>
            <a:endParaRPr kumimoji="1" lang="en-US" altLang="ja-JP" sz="20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2C1D2545-82B0-1C7D-1DF1-6502149E77AE}"/>
              </a:ext>
            </a:extLst>
          </p:cNvPr>
          <p:cNvSpPr/>
          <p:nvPr/>
        </p:nvSpPr>
        <p:spPr>
          <a:xfrm>
            <a:off x="-2392118" y="-1692564"/>
            <a:ext cx="8405354" cy="8483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65850EE-825C-42CA-56C9-4AB7A4A43D6A}"/>
              </a:ext>
            </a:extLst>
          </p:cNvPr>
          <p:cNvSpPr txBox="1"/>
          <p:nvPr/>
        </p:nvSpPr>
        <p:spPr>
          <a:xfrm>
            <a:off x="40076" y="505880"/>
            <a:ext cx="1659429" cy="5401479"/>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8800" dirty="0">
              <a:latin typeface="游明朝 Demibold" panose="02020600000000000000" pitchFamily="18" charset="-128"/>
              <a:ea typeface="游明朝 Demibold" panose="02020600000000000000" pitchFamily="18" charset="-128"/>
            </a:endParaRPr>
          </a:p>
        </p:txBody>
      </p:sp>
      <p:sp>
        <p:nvSpPr>
          <p:cNvPr id="18" name="テキスト ボックス 17">
            <a:extLst>
              <a:ext uri="{FF2B5EF4-FFF2-40B4-BE49-F238E27FC236}">
                <a16:creationId xmlns:a16="http://schemas.microsoft.com/office/drawing/2014/main" id="{6E0A5F87-6BD3-DDCA-64C9-F0A10B8A0720}"/>
              </a:ext>
            </a:extLst>
          </p:cNvPr>
          <p:cNvSpPr txBox="1"/>
          <p:nvPr/>
        </p:nvSpPr>
        <p:spPr>
          <a:xfrm>
            <a:off x="906346" y="-15249618"/>
            <a:ext cx="1659429" cy="21328916"/>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p:txBody>
      </p:sp>
      <p:sp>
        <p:nvSpPr>
          <p:cNvPr id="19" name="テキスト ボックス 18">
            <a:extLst>
              <a:ext uri="{FF2B5EF4-FFF2-40B4-BE49-F238E27FC236}">
                <a16:creationId xmlns:a16="http://schemas.microsoft.com/office/drawing/2014/main" id="{2E7F0D45-2865-ED8A-4E00-87A6A2B133D9}"/>
              </a:ext>
            </a:extLst>
          </p:cNvPr>
          <p:cNvSpPr txBox="1"/>
          <p:nvPr/>
        </p:nvSpPr>
        <p:spPr>
          <a:xfrm>
            <a:off x="1800439" y="-24003501"/>
            <a:ext cx="1659429" cy="30177492"/>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p:txBody>
      </p:sp>
      <p:sp>
        <p:nvSpPr>
          <p:cNvPr id="20" name="テキスト ボックス 19">
            <a:extLst>
              <a:ext uri="{FF2B5EF4-FFF2-40B4-BE49-F238E27FC236}">
                <a16:creationId xmlns:a16="http://schemas.microsoft.com/office/drawing/2014/main" id="{AD8454D9-7DFF-61A5-DCE7-54441C1E909F}"/>
              </a:ext>
            </a:extLst>
          </p:cNvPr>
          <p:cNvSpPr txBox="1"/>
          <p:nvPr/>
        </p:nvSpPr>
        <p:spPr>
          <a:xfrm>
            <a:off x="2666709" y="-31028971"/>
            <a:ext cx="1659429" cy="37256353"/>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1" name="テキスト ボックス 20">
            <a:extLst>
              <a:ext uri="{FF2B5EF4-FFF2-40B4-BE49-F238E27FC236}">
                <a16:creationId xmlns:a16="http://schemas.microsoft.com/office/drawing/2014/main" id="{54E8214F-67DD-03FD-9E02-BFFBD19A3B9B}"/>
              </a:ext>
            </a:extLst>
          </p:cNvPr>
          <p:cNvSpPr txBox="1"/>
          <p:nvPr/>
        </p:nvSpPr>
        <p:spPr>
          <a:xfrm>
            <a:off x="3560802" y="-48564459"/>
            <a:ext cx="1659429" cy="56723220"/>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5" name="正方形/長方形 24">
            <a:extLst>
              <a:ext uri="{FF2B5EF4-FFF2-40B4-BE49-F238E27FC236}">
                <a16:creationId xmlns:a16="http://schemas.microsoft.com/office/drawing/2014/main" id="{4E37AC13-A8AB-5D7D-3B13-95920FA2B06E}"/>
              </a:ext>
            </a:extLst>
          </p:cNvPr>
          <p:cNvSpPr/>
          <p:nvPr/>
        </p:nvSpPr>
        <p:spPr>
          <a:xfrm>
            <a:off x="0" y="-6565073"/>
            <a:ext cx="5900513" cy="1073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A807F61-74E3-3BF3-EF99-AF4A1FD2D89F}"/>
              </a:ext>
            </a:extLst>
          </p:cNvPr>
          <p:cNvSpPr txBox="1"/>
          <p:nvPr/>
        </p:nvSpPr>
        <p:spPr>
          <a:xfrm>
            <a:off x="4762061" y="4908019"/>
            <a:ext cx="1178528" cy="584775"/>
          </a:xfrm>
          <a:prstGeom prst="rect">
            <a:avLst/>
          </a:prstGeom>
          <a:noFill/>
        </p:spPr>
        <p:txBody>
          <a:bodyPr wrap="none" rtlCol="0">
            <a:spAutoFit/>
          </a:bodyPr>
          <a:lstStyle/>
          <a:p>
            <a:r>
              <a:rPr lang="ja-JP" altLang="en-US" sz="3200" b="1" dirty="0">
                <a:latin typeface="游明朝 Demibold" panose="02020600000000000000" pitchFamily="18" charset="-128"/>
                <a:ea typeface="游明朝 Demibold" panose="02020600000000000000" pitchFamily="18" charset="-128"/>
              </a:rPr>
              <a:t>台</a:t>
            </a:r>
            <a:r>
              <a:rPr lang="en-US" altLang="ja-JP" sz="3200" b="1" dirty="0">
                <a:latin typeface="游明朝 Demibold" panose="02020600000000000000" pitchFamily="18" charset="-128"/>
                <a:ea typeface="游明朝 Demibold" panose="02020600000000000000" pitchFamily="18" charset="-128"/>
              </a:rPr>
              <a:t>/</a:t>
            </a:r>
            <a:r>
              <a:rPr lang="ja-JP" altLang="en-US" sz="3200" b="1" dirty="0">
                <a:latin typeface="游明朝 Demibold" panose="02020600000000000000" pitchFamily="18" charset="-128"/>
                <a:ea typeface="游明朝 Demibold" panose="02020600000000000000" pitchFamily="18" charset="-128"/>
              </a:rPr>
              <a:t>日</a:t>
            </a:r>
            <a:endParaRPr lang="en-US" altLang="ja-JP" sz="3200" b="1" dirty="0">
              <a:latin typeface="游明朝 Demibold" panose="02020600000000000000" pitchFamily="18" charset="-128"/>
              <a:ea typeface="游明朝 Demibold" panose="02020600000000000000" pitchFamily="18" charset="-128"/>
            </a:endParaRPr>
          </a:p>
        </p:txBody>
      </p:sp>
      <p:sp>
        <p:nvSpPr>
          <p:cNvPr id="15" name="タイトル 1">
            <a:extLst>
              <a:ext uri="{FF2B5EF4-FFF2-40B4-BE49-F238E27FC236}">
                <a16:creationId xmlns:a16="http://schemas.microsoft.com/office/drawing/2014/main" id="{9DC6208D-CA88-EDBF-50C1-C2024D38418C}"/>
              </a:ext>
            </a:extLst>
          </p:cNvPr>
          <p:cNvSpPr txBox="1">
            <a:spLocks/>
          </p:cNvSpPr>
          <p:nvPr/>
        </p:nvSpPr>
        <p:spPr>
          <a:xfrm>
            <a:off x="842771" y="850143"/>
            <a:ext cx="3909109" cy="12490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プロジェクトの</a:t>
            </a:r>
            <a:r>
              <a:rPr lang="en-US" altLang="ja-JP" sz="4000" b="1" dirty="0">
                <a:latin typeface="HGS明朝E" panose="02020900000000000000" pitchFamily="18" charset="-128"/>
                <a:ea typeface="HGS明朝E" panose="02020900000000000000" pitchFamily="18" charset="-128"/>
              </a:rPr>
              <a:t> </a:t>
            </a:r>
          </a:p>
          <a:p>
            <a:pPr algn="l"/>
            <a:r>
              <a:rPr lang="ja-JP" altLang="en-US" sz="4000" b="1" dirty="0">
                <a:solidFill>
                  <a:srgbClr val="E45E32"/>
                </a:solidFill>
                <a:latin typeface="HGS明朝E" panose="02020900000000000000" pitchFamily="18" charset="-128"/>
                <a:ea typeface="HGS明朝E" panose="02020900000000000000" pitchFamily="18" charset="-128"/>
              </a:rPr>
              <a:t>概要</a:t>
            </a:r>
            <a:r>
              <a:rPr lang="ja-JP" altLang="en-US" sz="4000" b="1" dirty="0">
                <a:latin typeface="HGS明朝E" panose="02020900000000000000" pitchFamily="18" charset="-128"/>
                <a:ea typeface="HGS明朝E" panose="02020900000000000000" pitchFamily="18" charset="-128"/>
              </a:rPr>
              <a:t>と</a:t>
            </a:r>
            <a:r>
              <a:rPr lang="ja-JP" altLang="en-US" sz="4000" b="1" dirty="0">
                <a:solidFill>
                  <a:srgbClr val="E45E32"/>
                </a:solidFill>
                <a:latin typeface="HGS明朝E" panose="02020900000000000000" pitchFamily="18" charset="-128"/>
                <a:ea typeface="HGS明朝E" panose="02020900000000000000" pitchFamily="18" charset="-128"/>
              </a:rPr>
              <a:t>意義</a:t>
            </a:r>
            <a:endParaRPr lang="en-US" altLang="ja-JP" sz="4000" b="1" dirty="0">
              <a:solidFill>
                <a:srgbClr val="E45E32"/>
              </a:solidFill>
              <a:latin typeface="HGS明朝E" panose="02020900000000000000" pitchFamily="18" charset="-128"/>
              <a:ea typeface="HGS明朝E" panose="02020900000000000000" pitchFamily="18" charset="-128"/>
            </a:endParaRPr>
          </a:p>
        </p:txBody>
      </p:sp>
      <p:sp>
        <p:nvSpPr>
          <p:cNvPr id="16" name="テキスト ボックス 15">
            <a:extLst>
              <a:ext uri="{FF2B5EF4-FFF2-40B4-BE49-F238E27FC236}">
                <a16:creationId xmlns:a16="http://schemas.microsoft.com/office/drawing/2014/main" id="{D2784846-C0A6-B5EC-5438-EF29D6DE7F54}"/>
              </a:ext>
            </a:extLst>
          </p:cNvPr>
          <p:cNvSpPr txBox="1"/>
          <p:nvPr/>
        </p:nvSpPr>
        <p:spPr>
          <a:xfrm>
            <a:off x="842771" y="2399329"/>
            <a:ext cx="5448718" cy="707886"/>
          </a:xfrm>
          <a:prstGeom prst="rect">
            <a:avLst/>
          </a:prstGeom>
          <a:noFill/>
        </p:spPr>
        <p:txBody>
          <a:bodyPr wrap="square">
            <a:spAutoFit/>
          </a:bodyPr>
          <a:lstStyle/>
          <a:p>
            <a:pPr marL="0" indent="0">
              <a:buNone/>
            </a:pPr>
            <a:r>
              <a:rPr lang="ja-JP" altLang="en-US" sz="2000" dirty="0">
                <a:latin typeface="メイリオ" panose="020B0604030504040204" pitchFamily="50" charset="-128"/>
                <a:ea typeface="メイリオ" panose="020B0604030504040204" pitchFamily="50" charset="-128"/>
              </a:rPr>
              <a:t>新型コロナウイルスが</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類</a:t>
            </a:r>
            <a:endParaRPr lang="en-US" altLang="ja-JP" sz="2000" dirty="0">
              <a:latin typeface="メイリオ" panose="020B0604030504040204" pitchFamily="50" charset="-128"/>
              <a:ea typeface="メイリオ" panose="020B0604030504040204" pitchFamily="50" charset="-128"/>
            </a:endParaRPr>
          </a:p>
          <a:p>
            <a:pPr marL="0" indent="0">
              <a:buNone/>
            </a:pPr>
            <a:r>
              <a:rPr lang="ja-JP" altLang="en-US" sz="2000" dirty="0">
                <a:latin typeface="メイリオ" panose="020B0604030504040204" pitchFamily="50" charset="-128"/>
                <a:ea typeface="メイリオ" panose="020B0604030504040204" pitchFamily="50" charset="-128"/>
              </a:rPr>
              <a:t>外に出る機会が増えることが懸念されている</a:t>
            </a:r>
            <a:endParaRPr lang="en-US" altLang="ja-JP" sz="2000" dirty="0">
              <a:latin typeface="メイリオ" panose="020B0604030504040204" pitchFamily="50" charset="-128"/>
              <a:ea typeface="メイリオ" panose="020B0604030504040204" pitchFamily="50" charset="-128"/>
            </a:endParaRPr>
          </a:p>
        </p:txBody>
      </p: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
        <p:nvSpPr>
          <p:cNvPr id="26" name="テキスト ボックス 25">
            <a:extLst>
              <a:ext uri="{FF2B5EF4-FFF2-40B4-BE49-F238E27FC236}">
                <a16:creationId xmlns:a16="http://schemas.microsoft.com/office/drawing/2014/main" id="{82A06CF1-A02B-3410-1A8B-B6A15A4C35E4}"/>
              </a:ext>
            </a:extLst>
          </p:cNvPr>
          <p:cNvSpPr txBox="1"/>
          <p:nvPr/>
        </p:nvSpPr>
        <p:spPr>
          <a:xfrm>
            <a:off x="3256992" y="5669964"/>
            <a:ext cx="2829509" cy="646331"/>
          </a:xfrm>
          <a:prstGeom prst="rect">
            <a:avLst/>
          </a:prstGeom>
          <a:noFill/>
        </p:spPr>
        <p:txBody>
          <a:bodyPr wrap="square">
            <a:spAutoFit/>
          </a:bodyPr>
          <a:lstStyle/>
          <a:p>
            <a:r>
              <a:rPr lang="ja-JP" altLang="en-US" sz="3600" dirty="0">
                <a:latin typeface="游明朝 Demibold" panose="02020600000000000000" pitchFamily="18" charset="-128"/>
                <a:ea typeface="游明朝 Demibold" panose="02020600000000000000" pitchFamily="18" charset="-128"/>
              </a:rPr>
              <a:t>前年比</a:t>
            </a:r>
            <a:r>
              <a:rPr lang="en-US" altLang="ja-JP" sz="3600" dirty="0">
                <a:latin typeface="游明朝 Demibold" panose="02020600000000000000" pitchFamily="18" charset="-128"/>
                <a:ea typeface="游明朝 Demibold" panose="02020600000000000000" pitchFamily="18" charset="-128"/>
              </a:rPr>
              <a:t>147%</a:t>
            </a:r>
          </a:p>
        </p:txBody>
      </p:sp>
      <p:sp>
        <p:nvSpPr>
          <p:cNvPr id="14" name="二等辺三角形 13">
            <a:extLst>
              <a:ext uri="{FF2B5EF4-FFF2-40B4-BE49-F238E27FC236}">
                <a16:creationId xmlns:a16="http://schemas.microsoft.com/office/drawing/2014/main" id="{12EC3CC4-3A4F-79F1-63C4-7843C5A8CA3A}"/>
              </a:ext>
            </a:extLst>
          </p:cNvPr>
          <p:cNvSpPr/>
          <p:nvPr/>
        </p:nvSpPr>
        <p:spPr>
          <a:xfrm rot="16200000" flipH="1" flipV="1">
            <a:off x="-1910498" y="294569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36C5A6B6-E3C3-4684-2D3D-8CD8A04C1F82}"/>
              </a:ext>
            </a:extLst>
          </p:cNvPr>
          <p:cNvSpPr txBox="1">
            <a:spLocks/>
          </p:cNvSpPr>
          <p:nvPr/>
        </p:nvSpPr>
        <p:spPr>
          <a:xfrm flipH="1">
            <a:off x="567491" y="6698145"/>
            <a:ext cx="4564987"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容量制約付き</a:t>
            </a:r>
            <a:endParaRPr lang="en-US" altLang="ja-JP" sz="4000" b="1" dirty="0">
              <a:latin typeface="HGS明朝E" panose="02020900000000000000" pitchFamily="18" charset="-128"/>
              <a:ea typeface="HGS明朝E" panose="02020900000000000000" pitchFamily="18" charset="-128"/>
            </a:endParaRPr>
          </a:p>
          <a:p>
            <a:pPr algn="l"/>
            <a:r>
              <a:rPr lang="ja-JP" altLang="en-US" sz="4000" b="1" dirty="0">
                <a:solidFill>
                  <a:srgbClr val="FF6600"/>
                </a:solidFill>
                <a:latin typeface="HGS明朝E" panose="02020900000000000000" pitchFamily="18" charset="-128"/>
                <a:ea typeface="HGS明朝E" panose="02020900000000000000" pitchFamily="18" charset="-128"/>
              </a:rPr>
              <a:t>配送計画問題とは</a:t>
            </a:r>
          </a:p>
        </p:txBody>
      </p:sp>
      <p:sp>
        <p:nvSpPr>
          <p:cNvPr id="27" name="テキスト ボックス 26">
            <a:extLst>
              <a:ext uri="{FF2B5EF4-FFF2-40B4-BE49-F238E27FC236}">
                <a16:creationId xmlns:a16="http://schemas.microsoft.com/office/drawing/2014/main" id="{7C567E06-A1D6-7612-693D-20523AF2CFAE}"/>
              </a:ext>
            </a:extLst>
          </p:cNvPr>
          <p:cNvSpPr txBox="1"/>
          <p:nvPr/>
        </p:nvSpPr>
        <p:spPr>
          <a:xfrm>
            <a:off x="604640" y="8378016"/>
            <a:ext cx="4564987" cy="1015663"/>
          </a:xfrm>
          <a:prstGeom prst="rect">
            <a:avLst/>
          </a:prstGeom>
          <a:noFill/>
        </p:spPr>
        <p:txBody>
          <a:bodyPr wrap="square">
            <a:spAutoFit/>
          </a:bodyPr>
          <a:lstStyle/>
          <a:p>
            <a:pPr algn="l"/>
            <a:r>
              <a:rPr lang="ja-JP" altLang="en-US" sz="2000" dirty="0">
                <a:latin typeface="メイリオ" panose="020B0604030504040204" pitchFamily="50" charset="-128"/>
                <a:ea typeface="メイリオ" panose="020B0604030504040204" pitchFamily="50" charset="-128"/>
              </a:rPr>
              <a:t>様々な制約条件下で複数車両を用いてすべてのノードをちょうど1回ずつ</a:t>
            </a:r>
            <a:endParaRPr lang="en-US" altLang="ja-JP" sz="2000" dirty="0">
              <a:latin typeface="メイリオ" panose="020B0604030504040204" pitchFamily="50" charset="-128"/>
              <a:ea typeface="メイリオ" panose="020B0604030504040204" pitchFamily="50" charset="-128"/>
            </a:endParaRPr>
          </a:p>
          <a:p>
            <a:pPr algn="l"/>
            <a:r>
              <a:rPr lang="ja-JP" altLang="en-US" sz="2000" dirty="0">
                <a:latin typeface="メイリオ" panose="020B0604030504040204" pitchFamily="50" charset="-128"/>
                <a:ea typeface="メイリオ" panose="020B0604030504040204" pitchFamily="50" charset="-128"/>
              </a:rPr>
              <a:t>訪問するコスト最適化問題のこと</a:t>
            </a:r>
          </a:p>
        </p:txBody>
      </p:sp>
      <p:sp>
        <p:nvSpPr>
          <p:cNvPr id="7" name="タイトル 1">
            <a:extLst>
              <a:ext uri="{FF2B5EF4-FFF2-40B4-BE49-F238E27FC236}">
                <a16:creationId xmlns:a16="http://schemas.microsoft.com/office/drawing/2014/main" id="{7B2D5749-0E50-1066-F2C3-F2A0F7EADA30}"/>
              </a:ext>
            </a:extLst>
          </p:cNvPr>
          <p:cNvSpPr txBox="1">
            <a:spLocks/>
          </p:cNvSpPr>
          <p:nvPr/>
        </p:nvSpPr>
        <p:spPr>
          <a:xfrm>
            <a:off x="16637379" y="572429"/>
            <a:ext cx="4956930" cy="785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sz="4000" b="1" dirty="0">
                <a:latin typeface="HGSMinchoE"/>
                <a:ea typeface="HGSMinchoE"/>
              </a:rPr>
              <a:t>プロジェクトの</a:t>
            </a:r>
            <a:r>
              <a:rPr lang="ja-JP" altLang="en-US" sz="4000" b="1" dirty="0">
                <a:solidFill>
                  <a:srgbClr val="E45E32"/>
                </a:solidFill>
                <a:latin typeface="HGSMinchoE"/>
                <a:ea typeface="HGSMinchoE"/>
              </a:rPr>
              <a:t>目標</a:t>
            </a:r>
            <a:endParaRPr lang="ja-JP" sz="4000" b="1" dirty="0">
              <a:solidFill>
                <a:srgbClr val="E45E32"/>
              </a:solidFill>
              <a:latin typeface="HGSMinchoE"/>
              <a:ea typeface="HGSMinchoE"/>
            </a:endParaRPr>
          </a:p>
        </p:txBody>
      </p:sp>
      <p:sp>
        <p:nvSpPr>
          <p:cNvPr id="8" name="テキスト ボックス 7">
            <a:extLst>
              <a:ext uri="{FF2B5EF4-FFF2-40B4-BE49-F238E27FC236}">
                <a16:creationId xmlns:a16="http://schemas.microsoft.com/office/drawing/2014/main" id="{C8C6CD92-B0DE-7897-1407-B46DDA6A9228}"/>
              </a:ext>
            </a:extLst>
          </p:cNvPr>
          <p:cNvSpPr txBox="1"/>
          <p:nvPr/>
        </p:nvSpPr>
        <p:spPr>
          <a:xfrm>
            <a:off x="16636399" y="1508854"/>
            <a:ext cx="5296810" cy="923330"/>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地点の滞在時間をノード、移動時間を重みに置く容量制約付き配送計画問題を用いた旅行プランを作成する最適化アルゴリズムの構築を目指す。</a:t>
            </a:r>
          </a:p>
        </p:txBody>
      </p:sp>
      <p:grpSp>
        <p:nvGrpSpPr>
          <p:cNvPr id="9" name="グループ化 8">
            <a:extLst>
              <a:ext uri="{FF2B5EF4-FFF2-40B4-BE49-F238E27FC236}">
                <a16:creationId xmlns:a16="http://schemas.microsoft.com/office/drawing/2014/main" id="{9A367EA4-8A4C-4FE1-CC7B-FDE5436DDA5A}"/>
              </a:ext>
            </a:extLst>
          </p:cNvPr>
          <p:cNvGrpSpPr/>
          <p:nvPr/>
        </p:nvGrpSpPr>
        <p:grpSpPr>
          <a:xfrm>
            <a:off x="16636399" y="2752480"/>
            <a:ext cx="5143311" cy="632433"/>
            <a:chOff x="6855114" y="3362088"/>
            <a:chExt cx="5143311" cy="632433"/>
          </a:xfrm>
        </p:grpSpPr>
        <p:sp>
          <p:nvSpPr>
            <p:cNvPr id="10" name="フローチャート: 端子 9">
              <a:extLst>
                <a:ext uri="{FF2B5EF4-FFF2-40B4-BE49-F238E27FC236}">
                  <a16:creationId xmlns:a16="http://schemas.microsoft.com/office/drawing/2014/main" id="{162F68E3-4C1E-1F99-4939-D6C9449EF0D2}"/>
                </a:ext>
              </a:extLst>
            </p:cNvPr>
            <p:cNvSpPr/>
            <p:nvPr/>
          </p:nvSpPr>
          <p:spPr>
            <a:xfrm>
              <a:off x="6855114" y="3373320"/>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3954FEFF-0451-34F6-E4FF-2F934602299C}"/>
                </a:ext>
              </a:extLst>
            </p:cNvPr>
            <p:cNvSpPr/>
            <p:nvPr/>
          </p:nvSpPr>
          <p:spPr>
            <a:xfrm>
              <a:off x="7013106" y="3560562"/>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フローチャート: 端子 31">
              <a:extLst>
                <a:ext uri="{FF2B5EF4-FFF2-40B4-BE49-F238E27FC236}">
                  <a16:creationId xmlns:a16="http://schemas.microsoft.com/office/drawing/2014/main" id="{32DE5C07-5A2B-9FCC-A7A6-49CCA5E0B7CE}"/>
                </a:ext>
              </a:extLst>
            </p:cNvPr>
            <p:cNvSpPr/>
            <p:nvPr/>
          </p:nvSpPr>
          <p:spPr>
            <a:xfrm>
              <a:off x="9658063" y="3362088"/>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六角形 41">
              <a:extLst>
                <a:ext uri="{FF2B5EF4-FFF2-40B4-BE49-F238E27FC236}">
                  <a16:creationId xmlns:a16="http://schemas.microsoft.com/office/drawing/2014/main" id="{2312A9CC-9BE7-C2FF-F3CF-4D63DB8D5C67}"/>
                </a:ext>
              </a:extLst>
            </p:cNvPr>
            <p:cNvSpPr/>
            <p:nvPr/>
          </p:nvSpPr>
          <p:spPr>
            <a:xfrm>
              <a:off x="9816055" y="3549330"/>
              <a:ext cx="307694" cy="265253"/>
            </a:xfrm>
            <a:prstGeom prst="hexagon">
              <a:avLst/>
            </a:prstGeom>
            <a:solidFill>
              <a:srgbClr val="E45E32"/>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3" name="グループ化 42">
            <a:extLst>
              <a:ext uri="{FF2B5EF4-FFF2-40B4-BE49-F238E27FC236}">
                <a16:creationId xmlns:a16="http://schemas.microsoft.com/office/drawing/2014/main" id="{73E9F17B-706A-A5CA-35F4-189FD115A68A}"/>
              </a:ext>
            </a:extLst>
          </p:cNvPr>
          <p:cNvGrpSpPr/>
          <p:nvPr/>
        </p:nvGrpSpPr>
        <p:grpSpPr>
          <a:xfrm>
            <a:off x="16636399" y="4790585"/>
            <a:ext cx="2340362" cy="621201"/>
            <a:chOff x="6855114" y="4279602"/>
            <a:chExt cx="2340362" cy="621201"/>
          </a:xfrm>
        </p:grpSpPr>
        <p:sp>
          <p:nvSpPr>
            <p:cNvPr id="50" name="フローチャート: 端子 49">
              <a:extLst>
                <a:ext uri="{FF2B5EF4-FFF2-40B4-BE49-F238E27FC236}">
                  <a16:creationId xmlns:a16="http://schemas.microsoft.com/office/drawing/2014/main" id="{750D696B-C2AE-0E86-D6A2-063250049C83}"/>
                </a:ext>
              </a:extLst>
            </p:cNvPr>
            <p:cNvSpPr/>
            <p:nvPr/>
          </p:nvSpPr>
          <p:spPr>
            <a:xfrm>
              <a:off x="6855114" y="4279602"/>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六角形 50">
              <a:extLst>
                <a:ext uri="{FF2B5EF4-FFF2-40B4-BE49-F238E27FC236}">
                  <a16:creationId xmlns:a16="http://schemas.microsoft.com/office/drawing/2014/main" id="{B2C1CF13-AE05-7322-82CC-191ADF35C7BE}"/>
                </a:ext>
              </a:extLst>
            </p:cNvPr>
            <p:cNvSpPr/>
            <p:nvPr/>
          </p:nvSpPr>
          <p:spPr>
            <a:xfrm>
              <a:off x="7013106" y="4454318"/>
              <a:ext cx="307694" cy="265253"/>
            </a:xfrm>
            <a:prstGeom prst="hexagon">
              <a:avLst/>
            </a:prstGeom>
            <a:solidFill>
              <a:srgbClr val="E45E32"/>
            </a:solidFill>
            <a:ln w="317500">
              <a:solidFill>
                <a:schemeClr val="bg1">
                  <a:lumMod val="8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2" name="テキスト ボックス 51">
            <a:extLst>
              <a:ext uri="{FF2B5EF4-FFF2-40B4-BE49-F238E27FC236}">
                <a16:creationId xmlns:a16="http://schemas.microsoft.com/office/drawing/2014/main" id="{7BDCD759-77BB-8979-1D8E-93828ADC7BDF}"/>
              </a:ext>
            </a:extLst>
          </p:cNvPr>
          <p:cNvSpPr txBox="1"/>
          <p:nvPr/>
        </p:nvSpPr>
        <p:spPr>
          <a:xfrm>
            <a:off x="17380477" y="2881105"/>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ノード</a:t>
            </a:r>
          </a:p>
        </p:txBody>
      </p:sp>
      <p:sp>
        <p:nvSpPr>
          <p:cNvPr id="53" name="テキスト ボックス 52">
            <a:extLst>
              <a:ext uri="{FF2B5EF4-FFF2-40B4-BE49-F238E27FC236}">
                <a16:creationId xmlns:a16="http://schemas.microsoft.com/office/drawing/2014/main" id="{CB9947D8-0037-2E13-BACB-75900BD46EB1}"/>
              </a:ext>
            </a:extLst>
          </p:cNvPr>
          <p:cNvSpPr txBox="1"/>
          <p:nvPr/>
        </p:nvSpPr>
        <p:spPr>
          <a:xfrm>
            <a:off x="20367621" y="2889398"/>
            <a:ext cx="83271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重み</a:t>
            </a:r>
          </a:p>
        </p:txBody>
      </p:sp>
      <p:sp>
        <p:nvSpPr>
          <p:cNvPr id="55" name="テキスト ボックス 54">
            <a:extLst>
              <a:ext uri="{FF2B5EF4-FFF2-40B4-BE49-F238E27FC236}">
                <a16:creationId xmlns:a16="http://schemas.microsoft.com/office/drawing/2014/main" id="{49CBC5FB-E2B0-C974-887D-5E19C8A4D36C}"/>
              </a:ext>
            </a:extLst>
          </p:cNvPr>
          <p:cNvSpPr txBox="1"/>
          <p:nvPr/>
        </p:nvSpPr>
        <p:spPr>
          <a:xfrm>
            <a:off x="16636399" y="3651967"/>
            <a:ext cx="5611092" cy="923330"/>
          </a:xfrm>
          <a:prstGeom prst="rect">
            <a:avLst/>
          </a:prstGeom>
          <a:noFill/>
        </p:spPr>
        <p:txBody>
          <a:bodyPr wrap="square">
            <a:spAutoFit/>
          </a:bodyPr>
          <a:lstStyle/>
          <a:p>
            <a:r>
              <a:rPr lang="ja-JP" altLang="en-US" sz="1800" dirty="0">
                <a:latin typeface="メイリオ" panose="020B0604030504040204" pitchFamily="50" charset="-128"/>
                <a:ea typeface="メイリオ" panose="020B0604030504040204" pitchFamily="50" charset="-128"/>
              </a:rPr>
              <a:t>制約の中で利益を最大化することにより、</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ユーザーの満足度を向上させることが出来る</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数理システムを構築する。</a:t>
            </a:r>
            <a:endParaRPr lang="ja-JP" altLang="en-US"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2D9B40C9-4B38-3FAC-BFF3-A4436444AD11}"/>
              </a:ext>
            </a:extLst>
          </p:cNvPr>
          <p:cNvSpPr txBox="1"/>
          <p:nvPr/>
        </p:nvSpPr>
        <p:spPr>
          <a:xfrm>
            <a:off x="17430230" y="4927628"/>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最大化</a:t>
            </a:r>
          </a:p>
        </p:txBody>
      </p:sp>
      <p:grpSp>
        <p:nvGrpSpPr>
          <p:cNvPr id="57" name="グループ化 56">
            <a:extLst>
              <a:ext uri="{FF2B5EF4-FFF2-40B4-BE49-F238E27FC236}">
                <a16:creationId xmlns:a16="http://schemas.microsoft.com/office/drawing/2014/main" id="{C369F5B0-B1D8-CB6C-9CFC-BA37978840D5}"/>
              </a:ext>
            </a:extLst>
          </p:cNvPr>
          <p:cNvGrpSpPr/>
          <p:nvPr/>
        </p:nvGrpSpPr>
        <p:grpSpPr>
          <a:xfrm>
            <a:off x="14092877" y="638848"/>
            <a:ext cx="10226575" cy="5389084"/>
            <a:chOff x="4311592" y="638848"/>
            <a:chExt cx="10226575" cy="5389084"/>
          </a:xfrm>
        </p:grpSpPr>
        <p:grpSp>
          <p:nvGrpSpPr>
            <p:cNvPr id="58" name="グループ化 57">
              <a:extLst>
                <a:ext uri="{FF2B5EF4-FFF2-40B4-BE49-F238E27FC236}">
                  <a16:creationId xmlns:a16="http://schemas.microsoft.com/office/drawing/2014/main" id="{61CC218B-0F0C-5C13-0134-42FBDDDBA952}"/>
                </a:ext>
              </a:extLst>
            </p:cNvPr>
            <p:cNvGrpSpPr/>
            <p:nvPr/>
          </p:nvGrpSpPr>
          <p:grpSpPr>
            <a:xfrm flipH="1">
              <a:off x="4311592" y="988055"/>
              <a:ext cx="10226575" cy="5039877"/>
              <a:chOff x="-2315961" y="1346160"/>
              <a:chExt cx="10226575" cy="5039877"/>
            </a:xfrm>
          </p:grpSpPr>
          <p:sp>
            <p:nvSpPr>
              <p:cNvPr id="61" name="平行四辺形 17">
                <a:extLst>
                  <a:ext uri="{FF2B5EF4-FFF2-40B4-BE49-F238E27FC236}">
                    <a16:creationId xmlns:a16="http://schemas.microsoft.com/office/drawing/2014/main" id="{27758D84-D822-CA83-685C-5DE59632556B}"/>
                  </a:ext>
                </a:extLst>
              </p:cNvPr>
              <p:cNvSpPr/>
              <p:nvPr/>
            </p:nvSpPr>
            <p:spPr>
              <a:xfrm flipH="1" flipV="1">
                <a:off x="-2315961" y="1346160"/>
                <a:ext cx="10226575" cy="4252639"/>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平行四辺形 17">
                <a:extLst>
                  <a:ext uri="{FF2B5EF4-FFF2-40B4-BE49-F238E27FC236}">
                    <a16:creationId xmlns:a16="http://schemas.microsoft.com/office/drawing/2014/main" id="{FC5B5332-BD42-3544-8197-C20CD3EBC687}"/>
                  </a:ext>
                </a:extLst>
              </p:cNvPr>
              <p:cNvSpPr/>
              <p:nvPr/>
            </p:nvSpPr>
            <p:spPr>
              <a:xfrm flipH="1" flipV="1">
                <a:off x="-446492" y="5855366"/>
                <a:ext cx="2233537" cy="530671"/>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9" name="図 58" descr="図形, 多角形&#10;&#10;自動的に生成された説明">
              <a:extLst>
                <a:ext uri="{FF2B5EF4-FFF2-40B4-BE49-F238E27FC236}">
                  <a16:creationId xmlns:a16="http://schemas.microsoft.com/office/drawing/2014/main" id="{F47E5535-0F54-1C71-132D-DD49D67B8A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2816" y="638848"/>
              <a:ext cx="5611093" cy="4762182"/>
            </a:xfrm>
            <a:prstGeom prst="rect">
              <a:avLst/>
            </a:prstGeom>
          </p:spPr>
        </p:pic>
        <p:sp>
          <p:nvSpPr>
            <p:cNvPr id="60" name="テキスト ボックス 59">
              <a:extLst>
                <a:ext uri="{FF2B5EF4-FFF2-40B4-BE49-F238E27FC236}">
                  <a16:creationId xmlns:a16="http://schemas.microsoft.com/office/drawing/2014/main" id="{9440A8DF-4CDE-FA6A-E73E-3D4E16D9BBC7}"/>
                </a:ext>
              </a:extLst>
            </p:cNvPr>
            <p:cNvSpPr txBox="1"/>
            <p:nvPr/>
          </p:nvSpPr>
          <p:spPr>
            <a:xfrm>
              <a:off x="5313057" y="676426"/>
              <a:ext cx="441146" cy="400110"/>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ト</a:t>
              </a:r>
            </a:p>
          </p:txBody>
        </p:sp>
      </p:grpSp>
    </p:spTree>
    <p:extLst>
      <p:ext uri="{BB962C8B-B14F-4D97-AF65-F5344CB8AC3E}">
        <p14:creationId xmlns:p14="http://schemas.microsoft.com/office/powerpoint/2010/main" val="328349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タイトル 1">
            <a:extLst>
              <a:ext uri="{FF2B5EF4-FFF2-40B4-BE49-F238E27FC236}">
                <a16:creationId xmlns:a16="http://schemas.microsoft.com/office/drawing/2014/main" id="{E13FA434-1366-CD92-493B-49672F46D59C}"/>
              </a:ext>
            </a:extLst>
          </p:cNvPr>
          <p:cNvSpPr txBox="1">
            <a:spLocks/>
          </p:cNvSpPr>
          <p:nvPr/>
        </p:nvSpPr>
        <p:spPr>
          <a:xfrm>
            <a:off x="6856094" y="572429"/>
            <a:ext cx="4956930" cy="785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sz="4000" b="1" dirty="0">
                <a:latin typeface="HGSMinchoE"/>
                <a:ea typeface="HGSMinchoE"/>
              </a:rPr>
              <a:t>プロジェクトの</a:t>
            </a:r>
            <a:r>
              <a:rPr lang="ja-JP" altLang="en-US" sz="4000" b="1" dirty="0">
                <a:solidFill>
                  <a:srgbClr val="E45E32"/>
                </a:solidFill>
                <a:latin typeface="HGSMinchoE"/>
                <a:ea typeface="HGSMinchoE"/>
              </a:rPr>
              <a:t>目標</a:t>
            </a:r>
            <a:endParaRPr lang="ja-JP" sz="4000" b="1" dirty="0">
              <a:solidFill>
                <a:srgbClr val="E45E32"/>
              </a:solidFill>
              <a:latin typeface="HGSMinchoE"/>
              <a:ea typeface="HGSMinchoE"/>
            </a:endParaRPr>
          </a:p>
        </p:txBody>
      </p:sp>
      <p:sp>
        <p:nvSpPr>
          <p:cNvPr id="64" name="テキスト ボックス 63">
            <a:extLst>
              <a:ext uri="{FF2B5EF4-FFF2-40B4-BE49-F238E27FC236}">
                <a16:creationId xmlns:a16="http://schemas.microsoft.com/office/drawing/2014/main" id="{7C0A4D2C-EACA-DA99-F6C9-8834C568F64C}"/>
              </a:ext>
            </a:extLst>
          </p:cNvPr>
          <p:cNvSpPr txBox="1"/>
          <p:nvPr/>
        </p:nvSpPr>
        <p:spPr>
          <a:xfrm>
            <a:off x="6855114" y="1508854"/>
            <a:ext cx="5296810" cy="923330"/>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地点の滞在時間をノード、移動時間を重みに置く容量制約付き配送計画問題を用いた旅行プランを作成する最適化アルゴリズムの構築を目指す。</a:t>
            </a:r>
          </a:p>
        </p:txBody>
      </p:sp>
      <p:grpSp>
        <p:nvGrpSpPr>
          <p:cNvPr id="65" name="グループ化 64">
            <a:extLst>
              <a:ext uri="{FF2B5EF4-FFF2-40B4-BE49-F238E27FC236}">
                <a16:creationId xmlns:a16="http://schemas.microsoft.com/office/drawing/2014/main" id="{AD894D98-6D4A-EA4B-8367-D59CF7A1C7CB}"/>
              </a:ext>
            </a:extLst>
          </p:cNvPr>
          <p:cNvGrpSpPr/>
          <p:nvPr/>
        </p:nvGrpSpPr>
        <p:grpSpPr>
          <a:xfrm>
            <a:off x="6855114" y="2752480"/>
            <a:ext cx="5143311" cy="632433"/>
            <a:chOff x="6855114" y="3362088"/>
            <a:chExt cx="5143311" cy="632433"/>
          </a:xfrm>
        </p:grpSpPr>
        <p:sp>
          <p:nvSpPr>
            <p:cNvPr id="66" name="フローチャート: 端子 65">
              <a:extLst>
                <a:ext uri="{FF2B5EF4-FFF2-40B4-BE49-F238E27FC236}">
                  <a16:creationId xmlns:a16="http://schemas.microsoft.com/office/drawing/2014/main" id="{2F3A54FF-8C8F-D692-9106-ECE9A63906E8}"/>
                </a:ext>
              </a:extLst>
            </p:cNvPr>
            <p:cNvSpPr/>
            <p:nvPr/>
          </p:nvSpPr>
          <p:spPr>
            <a:xfrm>
              <a:off x="6855114" y="3373320"/>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六角形 66">
              <a:extLst>
                <a:ext uri="{FF2B5EF4-FFF2-40B4-BE49-F238E27FC236}">
                  <a16:creationId xmlns:a16="http://schemas.microsoft.com/office/drawing/2014/main" id="{89F758CC-499D-2324-A6D7-E5C569D75B0E}"/>
                </a:ext>
              </a:extLst>
            </p:cNvPr>
            <p:cNvSpPr/>
            <p:nvPr/>
          </p:nvSpPr>
          <p:spPr>
            <a:xfrm>
              <a:off x="7013106" y="3560562"/>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フローチャート: 端子 67">
              <a:extLst>
                <a:ext uri="{FF2B5EF4-FFF2-40B4-BE49-F238E27FC236}">
                  <a16:creationId xmlns:a16="http://schemas.microsoft.com/office/drawing/2014/main" id="{980CE611-BBB6-48B7-E0AE-91CF87ED509D}"/>
                </a:ext>
              </a:extLst>
            </p:cNvPr>
            <p:cNvSpPr/>
            <p:nvPr/>
          </p:nvSpPr>
          <p:spPr>
            <a:xfrm>
              <a:off x="9658063" y="3362088"/>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六角形 68">
              <a:extLst>
                <a:ext uri="{FF2B5EF4-FFF2-40B4-BE49-F238E27FC236}">
                  <a16:creationId xmlns:a16="http://schemas.microsoft.com/office/drawing/2014/main" id="{E38E0092-6FED-CE9E-CBD0-2E0B6020AAA2}"/>
                </a:ext>
              </a:extLst>
            </p:cNvPr>
            <p:cNvSpPr/>
            <p:nvPr/>
          </p:nvSpPr>
          <p:spPr>
            <a:xfrm>
              <a:off x="9816055" y="3549330"/>
              <a:ext cx="307694" cy="265253"/>
            </a:xfrm>
            <a:prstGeom prst="hexagon">
              <a:avLst/>
            </a:prstGeom>
            <a:solidFill>
              <a:srgbClr val="E45E32"/>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70" name="グループ化 69">
            <a:extLst>
              <a:ext uri="{FF2B5EF4-FFF2-40B4-BE49-F238E27FC236}">
                <a16:creationId xmlns:a16="http://schemas.microsoft.com/office/drawing/2014/main" id="{05E350A4-F362-030A-C603-998DFEAB4D4C}"/>
              </a:ext>
            </a:extLst>
          </p:cNvPr>
          <p:cNvGrpSpPr/>
          <p:nvPr/>
        </p:nvGrpSpPr>
        <p:grpSpPr>
          <a:xfrm>
            <a:off x="6855114" y="4790585"/>
            <a:ext cx="2340362" cy="621201"/>
            <a:chOff x="6855114" y="4279602"/>
            <a:chExt cx="2340362" cy="621201"/>
          </a:xfrm>
        </p:grpSpPr>
        <p:sp>
          <p:nvSpPr>
            <p:cNvPr id="71" name="フローチャート: 端子 70">
              <a:extLst>
                <a:ext uri="{FF2B5EF4-FFF2-40B4-BE49-F238E27FC236}">
                  <a16:creationId xmlns:a16="http://schemas.microsoft.com/office/drawing/2014/main" id="{D41E088A-C8FF-3654-A212-1CE74FA00437}"/>
                </a:ext>
              </a:extLst>
            </p:cNvPr>
            <p:cNvSpPr/>
            <p:nvPr/>
          </p:nvSpPr>
          <p:spPr>
            <a:xfrm>
              <a:off x="6855114" y="4279602"/>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六角形 71">
              <a:extLst>
                <a:ext uri="{FF2B5EF4-FFF2-40B4-BE49-F238E27FC236}">
                  <a16:creationId xmlns:a16="http://schemas.microsoft.com/office/drawing/2014/main" id="{0CF7946C-E024-09CE-D868-C730F882C4B5}"/>
                </a:ext>
              </a:extLst>
            </p:cNvPr>
            <p:cNvSpPr/>
            <p:nvPr/>
          </p:nvSpPr>
          <p:spPr>
            <a:xfrm>
              <a:off x="7013106" y="4454318"/>
              <a:ext cx="307694" cy="265253"/>
            </a:xfrm>
            <a:prstGeom prst="hexagon">
              <a:avLst/>
            </a:prstGeom>
            <a:solidFill>
              <a:srgbClr val="E45E32"/>
            </a:solidFill>
            <a:ln w="317500">
              <a:solidFill>
                <a:schemeClr val="bg1">
                  <a:lumMod val="8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3" name="テキスト ボックス 72">
            <a:extLst>
              <a:ext uri="{FF2B5EF4-FFF2-40B4-BE49-F238E27FC236}">
                <a16:creationId xmlns:a16="http://schemas.microsoft.com/office/drawing/2014/main" id="{D4BEAF4C-42DF-708A-E62D-C21234AF9859}"/>
              </a:ext>
            </a:extLst>
          </p:cNvPr>
          <p:cNvSpPr txBox="1"/>
          <p:nvPr/>
        </p:nvSpPr>
        <p:spPr>
          <a:xfrm>
            <a:off x="7599192" y="2881105"/>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ノード</a:t>
            </a:r>
          </a:p>
        </p:txBody>
      </p:sp>
      <p:sp>
        <p:nvSpPr>
          <p:cNvPr id="74" name="テキスト ボックス 73">
            <a:extLst>
              <a:ext uri="{FF2B5EF4-FFF2-40B4-BE49-F238E27FC236}">
                <a16:creationId xmlns:a16="http://schemas.microsoft.com/office/drawing/2014/main" id="{D4145E9C-4236-A364-74F1-8E2F959006A6}"/>
              </a:ext>
            </a:extLst>
          </p:cNvPr>
          <p:cNvSpPr txBox="1"/>
          <p:nvPr/>
        </p:nvSpPr>
        <p:spPr>
          <a:xfrm>
            <a:off x="10586336" y="2889398"/>
            <a:ext cx="83271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重み</a:t>
            </a:r>
          </a:p>
        </p:txBody>
      </p:sp>
      <p:sp>
        <p:nvSpPr>
          <p:cNvPr id="75" name="テキスト ボックス 74">
            <a:extLst>
              <a:ext uri="{FF2B5EF4-FFF2-40B4-BE49-F238E27FC236}">
                <a16:creationId xmlns:a16="http://schemas.microsoft.com/office/drawing/2014/main" id="{1005CD1D-0957-437F-38E9-8A84DE63316E}"/>
              </a:ext>
            </a:extLst>
          </p:cNvPr>
          <p:cNvSpPr txBox="1"/>
          <p:nvPr/>
        </p:nvSpPr>
        <p:spPr>
          <a:xfrm>
            <a:off x="6855114" y="3651967"/>
            <a:ext cx="5611092" cy="923330"/>
          </a:xfrm>
          <a:prstGeom prst="rect">
            <a:avLst/>
          </a:prstGeom>
          <a:noFill/>
        </p:spPr>
        <p:txBody>
          <a:bodyPr wrap="square">
            <a:spAutoFit/>
          </a:bodyPr>
          <a:lstStyle/>
          <a:p>
            <a:r>
              <a:rPr lang="ja-JP" altLang="en-US" sz="1800" dirty="0">
                <a:latin typeface="メイリオ" panose="020B0604030504040204" pitchFamily="50" charset="-128"/>
                <a:ea typeface="メイリオ" panose="020B0604030504040204" pitchFamily="50" charset="-128"/>
              </a:rPr>
              <a:t>制約の中で利益を最大化することにより、</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ユーザーの満足度を向上させることが出来る</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数理システムを構築する。</a:t>
            </a:r>
            <a:endParaRPr lang="ja-JP" altLang="en-US"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472C6FA8-C683-BBD5-0C61-AF5651584CF6}"/>
              </a:ext>
            </a:extLst>
          </p:cNvPr>
          <p:cNvSpPr txBox="1"/>
          <p:nvPr/>
        </p:nvSpPr>
        <p:spPr>
          <a:xfrm>
            <a:off x="7648945" y="4927628"/>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最大化</a:t>
            </a:r>
          </a:p>
        </p:txBody>
      </p: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dirty="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dirty="0">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
        <p:nvSpPr>
          <p:cNvPr id="28" name="平行四辺形 17">
            <a:extLst>
              <a:ext uri="{FF2B5EF4-FFF2-40B4-BE49-F238E27FC236}">
                <a16:creationId xmlns:a16="http://schemas.microsoft.com/office/drawing/2014/main" id="{25BD20C8-DFBB-E795-C970-B7A60EE2F0AD}"/>
              </a:ext>
            </a:extLst>
          </p:cNvPr>
          <p:cNvSpPr/>
          <p:nvPr/>
        </p:nvSpPr>
        <p:spPr>
          <a:xfrm flipH="1" flipV="1">
            <a:off x="-734923" y="1474678"/>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平行四辺形 17">
            <a:extLst>
              <a:ext uri="{FF2B5EF4-FFF2-40B4-BE49-F238E27FC236}">
                <a16:creationId xmlns:a16="http://schemas.microsoft.com/office/drawing/2014/main" id="{74C20032-299F-12CB-A36C-FDACB84D3D52}"/>
              </a:ext>
            </a:extLst>
          </p:cNvPr>
          <p:cNvSpPr/>
          <p:nvPr/>
        </p:nvSpPr>
        <p:spPr>
          <a:xfrm flipH="1" flipV="1">
            <a:off x="-734923" y="3060556"/>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平行四辺形 17">
            <a:extLst>
              <a:ext uri="{FF2B5EF4-FFF2-40B4-BE49-F238E27FC236}">
                <a16:creationId xmlns:a16="http://schemas.microsoft.com/office/drawing/2014/main" id="{ECF66731-549C-AC1B-B56E-94175BA8AC55}"/>
              </a:ext>
            </a:extLst>
          </p:cNvPr>
          <p:cNvSpPr/>
          <p:nvPr/>
        </p:nvSpPr>
        <p:spPr>
          <a:xfrm flipH="1" flipV="1">
            <a:off x="-734923" y="4595961"/>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6171735A-05FE-7052-46D0-4708AA0F997E}"/>
              </a:ext>
            </a:extLst>
          </p:cNvPr>
          <p:cNvGrpSpPr/>
          <p:nvPr/>
        </p:nvGrpSpPr>
        <p:grpSpPr>
          <a:xfrm>
            <a:off x="487803" y="220016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34" name="六角形 33">
              <a:extLst>
                <a:ext uri="{FF2B5EF4-FFF2-40B4-BE49-F238E27FC236}">
                  <a16:creationId xmlns:a16="http://schemas.microsoft.com/office/drawing/2014/main" id="{37C1FE5C-A679-BBBE-8A54-8E587F5F1541}"/>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35" name="図 34" descr="ロゴ&#10;&#10;自動的に生成された説明">
              <a:extLst>
                <a:ext uri="{FF2B5EF4-FFF2-40B4-BE49-F238E27FC236}">
                  <a16:creationId xmlns:a16="http://schemas.microsoft.com/office/drawing/2014/main" id="{C4F4BAC1-DC40-9E42-3DF5-651ECFB50E3F}"/>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36" name="グループ化 35">
            <a:extLst>
              <a:ext uri="{FF2B5EF4-FFF2-40B4-BE49-F238E27FC236}">
                <a16:creationId xmlns:a16="http://schemas.microsoft.com/office/drawing/2014/main" id="{9F189C12-7606-C548-88ED-E5DDFB1CCBC2}"/>
              </a:ext>
            </a:extLst>
          </p:cNvPr>
          <p:cNvGrpSpPr/>
          <p:nvPr/>
        </p:nvGrpSpPr>
        <p:grpSpPr>
          <a:xfrm>
            <a:off x="495557" y="377566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37" name="六角形 36">
              <a:extLst>
                <a:ext uri="{FF2B5EF4-FFF2-40B4-BE49-F238E27FC236}">
                  <a16:creationId xmlns:a16="http://schemas.microsoft.com/office/drawing/2014/main" id="{8759D3E9-27DE-1AAB-B0DD-09381EF941F4}"/>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38" name="図 37" descr="ロゴ&#10;&#10;自動的に生成された説明">
              <a:extLst>
                <a:ext uri="{FF2B5EF4-FFF2-40B4-BE49-F238E27FC236}">
                  <a16:creationId xmlns:a16="http://schemas.microsoft.com/office/drawing/2014/main" id="{BA3D4167-D346-FC30-04F2-3E6F8D27E06C}"/>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39" name="グループ化 38">
            <a:extLst>
              <a:ext uri="{FF2B5EF4-FFF2-40B4-BE49-F238E27FC236}">
                <a16:creationId xmlns:a16="http://schemas.microsoft.com/office/drawing/2014/main" id="{DF9F5AD6-EDFA-B899-8110-9EEE11284793}"/>
              </a:ext>
            </a:extLst>
          </p:cNvPr>
          <p:cNvGrpSpPr/>
          <p:nvPr/>
        </p:nvGrpSpPr>
        <p:grpSpPr>
          <a:xfrm>
            <a:off x="487803" y="531640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40" name="六角形 39">
              <a:extLst>
                <a:ext uri="{FF2B5EF4-FFF2-40B4-BE49-F238E27FC236}">
                  <a16:creationId xmlns:a16="http://schemas.microsoft.com/office/drawing/2014/main" id="{48054805-30FC-335D-4C43-7287B9CA0566}"/>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41" name="図 40" descr="ロゴ&#10;&#10;自動的に生成された説明">
              <a:extLst>
                <a:ext uri="{FF2B5EF4-FFF2-40B4-BE49-F238E27FC236}">
                  <a16:creationId xmlns:a16="http://schemas.microsoft.com/office/drawing/2014/main" id="{2273DC90-870D-D9AF-EAEE-DE73B566054E}"/>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sp>
        <p:nvSpPr>
          <p:cNvPr id="2" name="テキスト ボックス 1">
            <a:extLst>
              <a:ext uri="{FF2B5EF4-FFF2-40B4-BE49-F238E27FC236}">
                <a16:creationId xmlns:a16="http://schemas.microsoft.com/office/drawing/2014/main" id="{7B56B523-54A5-1AA6-33BE-1A131D2A481D}"/>
              </a:ext>
            </a:extLst>
          </p:cNvPr>
          <p:cNvSpPr txBox="1"/>
          <p:nvPr/>
        </p:nvSpPr>
        <p:spPr>
          <a:xfrm>
            <a:off x="-278161" y="1681973"/>
            <a:ext cx="1005403"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目的</a:t>
            </a:r>
          </a:p>
        </p:txBody>
      </p:sp>
      <p:sp>
        <p:nvSpPr>
          <p:cNvPr id="3" name="テキスト ボックス 2">
            <a:extLst>
              <a:ext uri="{FF2B5EF4-FFF2-40B4-BE49-F238E27FC236}">
                <a16:creationId xmlns:a16="http://schemas.microsoft.com/office/drawing/2014/main" id="{9046E22F-E882-4AC2-C473-7BCE4C6F6661}"/>
              </a:ext>
            </a:extLst>
          </p:cNvPr>
          <p:cNvSpPr txBox="1"/>
          <p:nvPr/>
        </p:nvSpPr>
        <p:spPr>
          <a:xfrm>
            <a:off x="-334727" y="3238419"/>
            <a:ext cx="1107996" cy="646331"/>
          </a:xfrm>
          <a:prstGeom prst="rect">
            <a:avLst/>
          </a:prstGeom>
          <a:noFill/>
        </p:spPr>
        <p:txBody>
          <a:bodyPr wrap="none" rtlCol="0">
            <a:spAutoFit/>
          </a:bodyPr>
          <a:lstStyle/>
          <a:p>
            <a:r>
              <a:rPr kumimoji="1" lang="ja-JP" altLang="en-US" sz="3600" b="1" dirty="0">
                <a:latin typeface="メイリオ" panose="020B0604030504040204" pitchFamily="50" charset="-128"/>
                <a:ea typeface="メイリオ" panose="020B0604030504040204" pitchFamily="50" charset="-128"/>
              </a:rPr>
              <a:t>旅程</a:t>
            </a:r>
          </a:p>
        </p:txBody>
      </p:sp>
      <p:sp>
        <p:nvSpPr>
          <p:cNvPr id="4" name="テキスト ボックス 3">
            <a:extLst>
              <a:ext uri="{FF2B5EF4-FFF2-40B4-BE49-F238E27FC236}">
                <a16:creationId xmlns:a16="http://schemas.microsoft.com/office/drawing/2014/main" id="{DA2C4910-3632-92CE-B1A4-615B4BFD4FE3}"/>
              </a:ext>
            </a:extLst>
          </p:cNvPr>
          <p:cNvSpPr txBox="1"/>
          <p:nvPr/>
        </p:nvSpPr>
        <p:spPr>
          <a:xfrm>
            <a:off x="-284443" y="4798547"/>
            <a:ext cx="1005403"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予算</a:t>
            </a:r>
          </a:p>
        </p:txBody>
      </p:sp>
      <p:sp>
        <p:nvSpPr>
          <p:cNvPr id="6" name="テキスト ボックス 5">
            <a:extLst>
              <a:ext uri="{FF2B5EF4-FFF2-40B4-BE49-F238E27FC236}">
                <a16:creationId xmlns:a16="http://schemas.microsoft.com/office/drawing/2014/main" id="{1C9ABF6A-A21F-7E59-3C38-EADA1E17A72B}"/>
              </a:ext>
            </a:extLst>
          </p:cNvPr>
          <p:cNvSpPr txBox="1"/>
          <p:nvPr/>
        </p:nvSpPr>
        <p:spPr>
          <a:xfrm>
            <a:off x="1357085" y="1681973"/>
            <a:ext cx="3727302"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どの</a:t>
            </a:r>
            <a:r>
              <a:rPr kumimoji="1" lang="ja-JP" altLang="en-US" sz="2000" b="1" dirty="0">
                <a:solidFill>
                  <a:srgbClr val="E45E32"/>
                </a:solidFill>
                <a:latin typeface="メイリオ" panose="020B0604030504040204" pitchFamily="50" charset="-128"/>
                <a:ea typeface="メイリオ" panose="020B0604030504040204" pitchFamily="50" charset="-128"/>
              </a:rPr>
              <a:t>分野</a:t>
            </a:r>
            <a:r>
              <a:rPr kumimoji="1" lang="ja-JP" altLang="en-US" sz="2000" dirty="0">
                <a:latin typeface="メイリオ" panose="020B0604030504040204" pitchFamily="50" charset="-128"/>
                <a:ea typeface="メイリオ" panose="020B0604030504040204" pitchFamily="50" charset="-128"/>
              </a:rPr>
              <a:t>を楽しみたいか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食、観光、アクティビティ</a:t>
            </a:r>
            <a:r>
              <a:rPr kumimoji="1" lang="en-US" altLang="ja-JP" sz="2000" dirty="0">
                <a:latin typeface="メイリオ" panose="020B0604030504040204" pitchFamily="50" charset="-128"/>
                <a:ea typeface="メイリオ" panose="020B0604030504040204" pitchFamily="50" charset="-128"/>
              </a:rPr>
              <a:t>etc.</a:t>
            </a:r>
            <a:endParaRPr kumimoji="1" lang="ja-JP" altLang="en-US" sz="20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18B2F58-10F1-69D1-D335-8D91DAAC3FEA}"/>
              </a:ext>
            </a:extLst>
          </p:cNvPr>
          <p:cNvSpPr txBox="1"/>
          <p:nvPr/>
        </p:nvSpPr>
        <p:spPr>
          <a:xfrm>
            <a:off x="1357085" y="3206619"/>
            <a:ext cx="3005951"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どこに</a:t>
            </a:r>
            <a:r>
              <a:rPr kumimoji="1" lang="ja-JP" altLang="en-US" sz="2000" b="1" dirty="0">
                <a:solidFill>
                  <a:srgbClr val="E45E32"/>
                </a:solidFill>
                <a:latin typeface="メイリオ" panose="020B0604030504040204" pitchFamily="50" charset="-128"/>
                <a:ea typeface="メイリオ" panose="020B0604030504040204" pitchFamily="50" charset="-128"/>
              </a:rPr>
              <a:t>行きたい</a:t>
            </a:r>
            <a:r>
              <a:rPr kumimoji="1" lang="ja-JP" altLang="en-US" sz="2000" dirty="0">
                <a:latin typeface="メイリオ" panose="020B0604030504040204" pitchFamily="50" charset="-128"/>
                <a:ea typeface="メイリオ" panose="020B0604030504040204" pitchFamily="50" charset="-128"/>
              </a:rPr>
              <a:t>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いづれ後悔のないように</a:t>
            </a:r>
          </a:p>
        </p:txBody>
      </p:sp>
      <p:sp>
        <p:nvSpPr>
          <p:cNvPr id="12" name="テキスト ボックス 11">
            <a:extLst>
              <a:ext uri="{FF2B5EF4-FFF2-40B4-BE49-F238E27FC236}">
                <a16:creationId xmlns:a16="http://schemas.microsoft.com/office/drawing/2014/main" id="{9C980C57-A6DA-A66E-50F2-99F5E5627801}"/>
              </a:ext>
            </a:extLst>
          </p:cNvPr>
          <p:cNvSpPr txBox="1"/>
          <p:nvPr/>
        </p:nvSpPr>
        <p:spPr>
          <a:xfrm>
            <a:off x="1357085" y="4764917"/>
            <a:ext cx="3775393"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どれほどの</a:t>
            </a:r>
            <a:r>
              <a:rPr lang="ja-JP" altLang="en-US" sz="2000" b="1" dirty="0">
                <a:solidFill>
                  <a:srgbClr val="E45E32"/>
                </a:solidFill>
                <a:latin typeface="メイリオ" panose="020B0604030504040204" pitchFamily="50" charset="-128"/>
                <a:ea typeface="メイリオ" panose="020B0604030504040204" pitchFamily="50" charset="-128"/>
              </a:rPr>
              <a:t>出費</a:t>
            </a:r>
            <a:r>
              <a:rPr lang="ja-JP" altLang="en-US" sz="2000" dirty="0">
                <a:latin typeface="メイリオ" panose="020B0604030504040204" pitchFamily="50" charset="-128"/>
                <a:ea typeface="メイリオ" panose="020B0604030504040204" pitchFamily="50" charset="-128"/>
              </a:rPr>
              <a:t>が見込めるか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目的とのコストパフォーマンス</a:t>
            </a:r>
            <a:endParaRPr kumimoji="1" lang="en-US" altLang="ja-JP" sz="2000" dirty="0">
              <a:latin typeface="メイリオ" panose="020B0604030504040204" pitchFamily="50" charset="-128"/>
              <a:ea typeface="メイリオ" panose="020B0604030504040204" pitchFamily="50" charset="-128"/>
            </a:endParaRPr>
          </a:p>
        </p:txBody>
      </p:sp>
      <p:sp>
        <p:nvSpPr>
          <p:cNvPr id="55" name="正方形/長方形 54">
            <a:extLst>
              <a:ext uri="{FF2B5EF4-FFF2-40B4-BE49-F238E27FC236}">
                <a16:creationId xmlns:a16="http://schemas.microsoft.com/office/drawing/2014/main" id="{C78B4A73-83D3-4A5C-ED86-A4BE50526705}"/>
              </a:ext>
            </a:extLst>
          </p:cNvPr>
          <p:cNvSpPr/>
          <p:nvPr/>
        </p:nvSpPr>
        <p:spPr>
          <a:xfrm>
            <a:off x="-2392118" y="-1692564"/>
            <a:ext cx="8405354" cy="8483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65850EE-825C-42CA-56C9-4AB7A4A43D6A}"/>
              </a:ext>
            </a:extLst>
          </p:cNvPr>
          <p:cNvSpPr txBox="1"/>
          <p:nvPr/>
        </p:nvSpPr>
        <p:spPr>
          <a:xfrm>
            <a:off x="40076" y="-5839504"/>
            <a:ext cx="1659429" cy="5401479"/>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8800" dirty="0">
              <a:latin typeface="游明朝 Demibold" panose="02020600000000000000" pitchFamily="18" charset="-128"/>
              <a:ea typeface="游明朝 Demibold" panose="02020600000000000000" pitchFamily="18" charset="-128"/>
            </a:endParaRPr>
          </a:p>
        </p:txBody>
      </p:sp>
      <p:sp>
        <p:nvSpPr>
          <p:cNvPr id="18" name="テキスト ボックス 17">
            <a:extLst>
              <a:ext uri="{FF2B5EF4-FFF2-40B4-BE49-F238E27FC236}">
                <a16:creationId xmlns:a16="http://schemas.microsoft.com/office/drawing/2014/main" id="{6E0A5F87-6BD3-DDCA-64C9-F0A10B8A0720}"/>
              </a:ext>
            </a:extLst>
          </p:cNvPr>
          <p:cNvSpPr txBox="1"/>
          <p:nvPr/>
        </p:nvSpPr>
        <p:spPr>
          <a:xfrm>
            <a:off x="906346" y="-21595002"/>
            <a:ext cx="1659429" cy="21328916"/>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p:txBody>
      </p:sp>
      <p:sp>
        <p:nvSpPr>
          <p:cNvPr id="19" name="テキスト ボックス 18">
            <a:extLst>
              <a:ext uri="{FF2B5EF4-FFF2-40B4-BE49-F238E27FC236}">
                <a16:creationId xmlns:a16="http://schemas.microsoft.com/office/drawing/2014/main" id="{2E7F0D45-2865-ED8A-4E00-87A6A2B133D9}"/>
              </a:ext>
            </a:extLst>
          </p:cNvPr>
          <p:cNvSpPr txBox="1"/>
          <p:nvPr/>
        </p:nvSpPr>
        <p:spPr>
          <a:xfrm>
            <a:off x="1800439" y="-30348885"/>
            <a:ext cx="1659429" cy="30177492"/>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p:txBody>
      </p:sp>
      <p:sp>
        <p:nvSpPr>
          <p:cNvPr id="20" name="テキスト ボックス 19">
            <a:extLst>
              <a:ext uri="{FF2B5EF4-FFF2-40B4-BE49-F238E27FC236}">
                <a16:creationId xmlns:a16="http://schemas.microsoft.com/office/drawing/2014/main" id="{AD8454D9-7DFF-61A5-DCE7-54441C1E909F}"/>
              </a:ext>
            </a:extLst>
          </p:cNvPr>
          <p:cNvSpPr txBox="1"/>
          <p:nvPr/>
        </p:nvSpPr>
        <p:spPr>
          <a:xfrm>
            <a:off x="2666709" y="-37374355"/>
            <a:ext cx="1659429" cy="37256353"/>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1" name="テキスト ボックス 20">
            <a:extLst>
              <a:ext uri="{FF2B5EF4-FFF2-40B4-BE49-F238E27FC236}">
                <a16:creationId xmlns:a16="http://schemas.microsoft.com/office/drawing/2014/main" id="{54E8214F-67DD-03FD-9E02-BFFBD19A3B9B}"/>
              </a:ext>
            </a:extLst>
          </p:cNvPr>
          <p:cNvSpPr txBox="1"/>
          <p:nvPr/>
        </p:nvSpPr>
        <p:spPr>
          <a:xfrm>
            <a:off x="3560802" y="-54909843"/>
            <a:ext cx="1659429" cy="56723220"/>
          </a:xfrm>
          <a:prstGeom prst="rect">
            <a:avLst/>
          </a:prstGeom>
          <a:noFill/>
        </p:spPr>
        <p:txBody>
          <a:bodyPr wrap="none" rtlCol="0">
            <a:spAutoFit/>
          </a:bodyPr>
          <a:lstStyle/>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p>
          <a:p>
            <a:r>
              <a:rPr lang="ja-JP" altLang="en-US" sz="11500" dirty="0">
                <a:latin typeface="游明朝 Demibold" panose="02020600000000000000" pitchFamily="18" charset="-128"/>
                <a:ea typeface="游明朝 Demibold" panose="02020600000000000000" pitchFamily="18" charset="-128"/>
              </a:rPr>
              <a:t>２</a:t>
            </a: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p>
          <a:p>
            <a:r>
              <a:rPr lang="ja-JP" altLang="en-US" sz="11500" dirty="0">
                <a:latin typeface="游明朝 Demibold" panose="02020600000000000000" pitchFamily="18" charset="-128"/>
                <a:ea typeface="游明朝 Demibold" panose="02020600000000000000" pitchFamily="18" charset="-128"/>
              </a:rPr>
              <a:t>１</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２</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３</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４</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５</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６</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７</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８</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９</a:t>
            </a:r>
            <a:endParaRPr lang="en-US" altLang="ja-JP" sz="11500" dirty="0">
              <a:latin typeface="游明朝 Demibold" panose="02020600000000000000" pitchFamily="18" charset="-128"/>
              <a:ea typeface="游明朝 Demibold" panose="02020600000000000000" pitchFamily="18" charset="-128"/>
            </a:endParaRPr>
          </a:p>
          <a:p>
            <a:r>
              <a:rPr lang="ja-JP" altLang="en-US" sz="11500" dirty="0">
                <a:latin typeface="游明朝 Demibold" panose="02020600000000000000" pitchFamily="18" charset="-128"/>
                <a:ea typeface="游明朝 Demibold" panose="02020600000000000000" pitchFamily="18" charset="-128"/>
              </a:rPr>
              <a:t>０</a:t>
            </a:r>
            <a:endParaRPr lang="en-US" altLang="ja-JP" sz="11500" dirty="0">
              <a:latin typeface="游明朝 Demibold" panose="02020600000000000000" pitchFamily="18" charset="-128"/>
              <a:ea typeface="游明朝 Demibold" panose="02020600000000000000" pitchFamily="18" charset="-128"/>
            </a:endParaRPr>
          </a:p>
        </p:txBody>
      </p:sp>
      <p:sp>
        <p:nvSpPr>
          <p:cNvPr id="25" name="正方形/長方形 24">
            <a:extLst>
              <a:ext uri="{FF2B5EF4-FFF2-40B4-BE49-F238E27FC236}">
                <a16:creationId xmlns:a16="http://schemas.microsoft.com/office/drawing/2014/main" id="{4E37AC13-A8AB-5D7D-3B13-95920FA2B06E}"/>
              </a:ext>
            </a:extLst>
          </p:cNvPr>
          <p:cNvSpPr/>
          <p:nvPr/>
        </p:nvSpPr>
        <p:spPr>
          <a:xfrm>
            <a:off x="0" y="-12910457"/>
            <a:ext cx="5900513" cy="1073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A807F61-74E3-3BF3-EF99-AF4A1FD2D89F}"/>
              </a:ext>
            </a:extLst>
          </p:cNvPr>
          <p:cNvSpPr txBox="1"/>
          <p:nvPr/>
        </p:nvSpPr>
        <p:spPr>
          <a:xfrm>
            <a:off x="4762061" y="-1437365"/>
            <a:ext cx="1178528" cy="584775"/>
          </a:xfrm>
          <a:prstGeom prst="rect">
            <a:avLst/>
          </a:prstGeom>
          <a:noFill/>
        </p:spPr>
        <p:txBody>
          <a:bodyPr wrap="none" rtlCol="0">
            <a:spAutoFit/>
          </a:bodyPr>
          <a:lstStyle/>
          <a:p>
            <a:r>
              <a:rPr lang="ja-JP" altLang="en-US" sz="3200" b="1" dirty="0">
                <a:latin typeface="游明朝 Demibold" panose="02020600000000000000" pitchFamily="18" charset="-128"/>
                <a:ea typeface="游明朝 Demibold" panose="02020600000000000000" pitchFamily="18" charset="-128"/>
              </a:rPr>
              <a:t>台</a:t>
            </a:r>
            <a:r>
              <a:rPr lang="en-US" altLang="ja-JP" sz="3200" b="1" dirty="0">
                <a:latin typeface="游明朝 Demibold" panose="02020600000000000000" pitchFamily="18" charset="-128"/>
                <a:ea typeface="游明朝 Demibold" panose="02020600000000000000" pitchFamily="18" charset="-128"/>
              </a:rPr>
              <a:t>/</a:t>
            </a:r>
            <a:r>
              <a:rPr lang="ja-JP" altLang="en-US" sz="3200" b="1" dirty="0">
                <a:latin typeface="游明朝 Demibold" panose="02020600000000000000" pitchFamily="18" charset="-128"/>
                <a:ea typeface="游明朝 Demibold" panose="02020600000000000000" pitchFamily="18" charset="-128"/>
              </a:rPr>
              <a:t>日</a:t>
            </a:r>
            <a:endParaRPr lang="en-US" altLang="ja-JP" sz="3200" b="1" dirty="0">
              <a:latin typeface="游明朝 Demibold" panose="02020600000000000000" pitchFamily="18" charset="-128"/>
              <a:ea typeface="游明朝 Demibold" panose="02020600000000000000" pitchFamily="18" charset="-128"/>
            </a:endParaRPr>
          </a:p>
        </p:txBody>
      </p:sp>
      <p:sp>
        <p:nvSpPr>
          <p:cNvPr id="15" name="タイトル 1">
            <a:extLst>
              <a:ext uri="{FF2B5EF4-FFF2-40B4-BE49-F238E27FC236}">
                <a16:creationId xmlns:a16="http://schemas.microsoft.com/office/drawing/2014/main" id="{9DC6208D-CA88-EDBF-50C1-C2024D38418C}"/>
              </a:ext>
            </a:extLst>
          </p:cNvPr>
          <p:cNvSpPr txBox="1">
            <a:spLocks/>
          </p:cNvSpPr>
          <p:nvPr/>
        </p:nvSpPr>
        <p:spPr>
          <a:xfrm>
            <a:off x="842771" y="-5495241"/>
            <a:ext cx="3909109" cy="12490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プロジェクトの</a:t>
            </a:r>
            <a:r>
              <a:rPr lang="en-US" altLang="ja-JP" sz="4000" b="1" dirty="0">
                <a:latin typeface="HGS明朝E" panose="02020900000000000000" pitchFamily="18" charset="-128"/>
                <a:ea typeface="HGS明朝E" panose="02020900000000000000" pitchFamily="18" charset="-128"/>
              </a:rPr>
              <a:t> </a:t>
            </a:r>
          </a:p>
          <a:p>
            <a:pPr algn="l"/>
            <a:r>
              <a:rPr lang="ja-JP" altLang="en-US" sz="4000" b="1" dirty="0">
                <a:solidFill>
                  <a:srgbClr val="E45E32"/>
                </a:solidFill>
                <a:latin typeface="HGS明朝E" panose="02020900000000000000" pitchFamily="18" charset="-128"/>
                <a:ea typeface="HGS明朝E" panose="02020900000000000000" pitchFamily="18" charset="-128"/>
              </a:rPr>
              <a:t>概要</a:t>
            </a:r>
            <a:r>
              <a:rPr lang="ja-JP" altLang="en-US" sz="4000" b="1" dirty="0">
                <a:latin typeface="HGS明朝E" panose="02020900000000000000" pitchFamily="18" charset="-128"/>
                <a:ea typeface="HGS明朝E" panose="02020900000000000000" pitchFamily="18" charset="-128"/>
              </a:rPr>
              <a:t>と</a:t>
            </a:r>
            <a:r>
              <a:rPr lang="ja-JP" altLang="en-US" sz="4000" b="1" dirty="0">
                <a:solidFill>
                  <a:srgbClr val="E45E32"/>
                </a:solidFill>
                <a:latin typeface="HGS明朝E" panose="02020900000000000000" pitchFamily="18" charset="-128"/>
                <a:ea typeface="HGS明朝E" panose="02020900000000000000" pitchFamily="18" charset="-128"/>
              </a:rPr>
              <a:t>意義</a:t>
            </a:r>
            <a:endParaRPr lang="en-US" altLang="ja-JP" sz="4000" b="1" dirty="0">
              <a:solidFill>
                <a:srgbClr val="E45E32"/>
              </a:solidFill>
              <a:latin typeface="HGS明朝E" panose="02020900000000000000" pitchFamily="18" charset="-128"/>
              <a:ea typeface="HGS明朝E" panose="02020900000000000000" pitchFamily="18" charset="-128"/>
            </a:endParaRPr>
          </a:p>
        </p:txBody>
      </p:sp>
      <p:sp>
        <p:nvSpPr>
          <p:cNvPr id="16" name="テキスト ボックス 15">
            <a:extLst>
              <a:ext uri="{FF2B5EF4-FFF2-40B4-BE49-F238E27FC236}">
                <a16:creationId xmlns:a16="http://schemas.microsoft.com/office/drawing/2014/main" id="{D2784846-C0A6-B5EC-5438-EF29D6DE7F54}"/>
              </a:ext>
            </a:extLst>
          </p:cNvPr>
          <p:cNvSpPr txBox="1"/>
          <p:nvPr/>
        </p:nvSpPr>
        <p:spPr>
          <a:xfrm>
            <a:off x="842771" y="-3946055"/>
            <a:ext cx="5448718" cy="707886"/>
          </a:xfrm>
          <a:prstGeom prst="rect">
            <a:avLst/>
          </a:prstGeom>
          <a:noFill/>
        </p:spPr>
        <p:txBody>
          <a:bodyPr wrap="square">
            <a:spAutoFit/>
          </a:bodyPr>
          <a:lstStyle/>
          <a:p>
            <a:pPr marL="0" indent="0">
              <a:buNone/>
            </a:pPr>
            <a:r>
              <a:rPr lang="ja-JP" altLang="en-US" sz="2000" dirty="0">
                <a:latin typeface="メイリオ" panose="020B0604030504040204" pitchFamily="50" charset="-128"/>
                <a:ea typeface="メイリオ" panose="020B0604030504040204" pitchFamily="50" charset="-128"/>
              </a:rPr>
              <a:t>新型コロナウイルスが</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類</a:t>
            </a:r>
            <a:endParaRPr lang="en-US" altLang="ja-JP" sz="2000" dirty="0">
              <a:latin typeface="メイリオ" panose="020B0604030504040204" pitchFamily="50" charset="-128"/>
              <a:ea typeface="メイリオ" panose="020B0604030504040204" pitchFamily="50" charset="-128"/>
            </a:endParaRPr>
          </a:p>
          <a:p>
            <a:pPr marL="0" indent="0">
              <a:buNone/>
            </a:pPr>
            <a:r>
              <a:rPr lang="ja-JP" altLang="en-US" sz="2000" dirty="0">
                <a:latin typeface="メイリオ" panose="020B0604030504040204" pitchFamily="50" charset="-128"/>
                <a:ea typeface="メイリオ" panose="020B0604030504040204" pitchFamily="50" charset="-128"/>
              </a:rPr>
              <a:t>外に出る機会が増えることが懸念されている</a:t>
            </a:r>
            <a:endParaRPr lang="en-US" altLang="ja-JP" sz="20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82A06CF1-A02B-3410-1A8B-B6A15A4C35E4}"/>
              </a:ext>
            </a:extLst>
          </p:cNvPr>
          <p:cNvSpPr txBox="1"/>
          <p:nvPr/>
        </p:nvSpPr>
        <p:spPr>
          <a:xfrm>
            <a:off x="3256992" y="-675420"/>
            <a:ext cx="2829509" cy="646331"/>
          </a:xfrm>
          <a:prstGeom prst="rect">
            <a:avLst/>
          </a:prstGeom>
          <a:noFill/>
        </p:spPr>
        <p:txBody>
          <a:bodyPr wrap="square">
            <a:spAutoFit/>
          </a:bodyPr>
          <a:lstStyle/>
          <a:p>
            <a:r>
              <a:rPr lang="ja-JP" altLang="en-US" sz="3600" dirty="0">
                <a:latin typeface="游明朝 Demibold" panose="02020600000000000000" pitchFamily="18" charset="-128"/>
                <a:ea typeface="游明朝 Demibold" panose="02020600000000000000" pitchFamily="18" charset="-128"/>
              </a:rPr>
              <a:t>前年比</a:t>
            </a:r>
            <a:r>
              <a:rPr lang="en-US" altLang="ja-JP" sz="3600" dirty="0">
                <a:latin typeface="游明朝 Demibold" panose="02020600000000000000" pitchFamily="18" charset="-128"/>
                <a:ea typeface="游明朝 Demibold" panose="02020600000000000000" pitchFamily="18" charset="-128"/>
              </a:rPr>
              <a:t>147%</a:t>
            </a:r>
          </a:p>
        </p:txBody>
      </p:sp>
      <p:sp>
        <p:nvSpPr>
          <p:cNvPr id="13" name="タイトル 1">
            <a:extLst>
              <a:ext uri="{FF2B5EF4-FFF2-40B4-BE49-F238E27FC236}">
                <a16:creationId xmlns:a16="http://schemas.microsoft.com/office/drawing/2014/main" id="{B8E7900A-C185-1762-2A7B-738776F10A96}"/>
              </a:ext>
            </a:extLst>
          </p:cNvPr>
          <p:cNvSpPr txBox="1">
            <a:spLocks/>
          </p:cNvSpPr>
          <p:nvPr/>
        </p:nvSpPr>
        <p:spPr>
          <a:xfrm flipH="1">
            <a:off x="567491" y="2652247"/>
            <a:ext cx="4564987"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容量制約付き</a:t>
            </a:r>
            <a:endParaRPr lang="en-US" altLang="ja-JP" sz="4000" b="1" dirty="0">
              <a:latin typeface="HGS明朝E" panose="02020900000000000000" pitchFamily="18" charset="-128"/>
              <a:ea typeface="HGS明朝E" panose="02020900000000000000" pitchFamily="18" charset="-128"/>
            </a:endParaRPr>
          </a:p>
          <a:p>
            <a:pPr algn="l"/>
            <a:r>
              <a:rPr lang="ja-JP" altLang="en-US" sz="4000" b="1" dirty="0">
                <a:solidFill>
                  <a:srgbClr val="FF6600"/>
                </a:solidFill>
                <a:latin typeface="HGS明朝E" panose="02020900000000000000" pitchFamily="18" charset="-128"/>
                <a:ea typeface="HGS明朝E" panose="02020900000000000000" pitchFamily="18" charset="-128"/>
              </a:rPr>
              <a:t>配送計画問題とは</a:t>
            </a:r>
          </a:p>
        </p:txBody>
      </p:sp>
      <p:sp>
        <p:nvSpPr>
          <p:cNvPr id="46" name="二等辺三角形 45">
            <a:extLst>
              <a:ext uri="{FF2B5EF4-FFF2-40B4-BE49-F238E27FC236}">
                <a16:creationId xmlns:a16="http://schemas.microsoft.com/office/drawing/2014/main" id="{E7173DCE-5D9E-EDFA-6A05-4345EB692DF6}"/>
              </a:ext>
            </a:extLst>
          </p:cNvPr>
          <p:cNvSpPr/>
          <p:nvPr/>
        </p:nvSpPr>
        <p:spPr>
          <a:xfrm rot="16200000" flipH="1" flipV="1">
            <a:off x="-1396932" y="294569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5E9896B2-503D-6CA5-EA00-457084240337}"/>
              </a:ext>
            </a:extLst>
          </p:cNvPr>
          <p:cNvSpPr txBox="1"/>
          <p:nvPr/>
        </p:nvSpPr>
        <p:spPr>
          <a:xfrm>
            <a:off x="604640" y="4332118"/>
            <a:ext cx="4564987" cy="1015663"/>
          </a:xfrm>
          <a:prstGeom prst="rect">
            <a:avLst/>
          </a:prstGeom>
          <a:noFill/>
        </p:spPr>
        <p:txBody>
          <a:bodyPr wrap="square">
            <a:spAutoFit/>
          </a:bodyPr>
          <a:lstStyle/>
          <a:p>
            <a:pPr algn="l"/>
            <a:r>
              <a:rPr lang="ja-JP" altLang="en-US" sz="2000" dirty="0">
                <a:latin typeface="メイリオ" panose="020B0604030504040204" pitchFamily="50" charset="-128"/>
                <a:ea typeface="メイリオ" panose="020B0604030504040204" pitchFamily="50" charset="-128"/>
              </a:rPr>
              <a:t>様々な制約条件下で複数車両を用いてすべてのノードをちょうど1回ずつ</a:t>
            </a:r>
            <a:endParaRPr lang="en-US" altLang="ja-JP" sz="2000" dirty="0">
              <a:latin typeface="メイリオ" panose="020B0604030504040204" pitchFamily="50" charset="-128"/>
              <a:ea typeface="メイリオ" panose="020B0604030504040204" pitchFamily="50" charset="-128"/>
            </a:endParaRPr>
          </a:p>
          <a:p>
            <a:pPr algn="l"/>
            <a:r>
              <a:rPr lang="ja-JP" altLang="en-US" sz="2000" dirty="0">
                <a:latin typeface="メイリオ" panose="020B0604030504040204" pitchFamily="50" charset="-128"/>
                <a:ea typeface="メイリオ" panose="020B0604030504040204" pitchFamily="50" charset="-128"/>
              </a:rPr>
              <a:t>訪問するコスト最適化問題のこと</a:t>
            </a:r>
          </a:p>
        </p:txBody>
      </p:sp>
      <p:grpSp>
        <p:nvGrpSpPr>
          <p:cNvPr id="53" name="グループ化 52">
            <a:extLst>
              <a:ext uri="{FF2B5EF4-FFF2-40B4-BE49-F238E27FC236}">
                <a16:creationId xmlns:a16="http://schemas.microsoft.com/office/drawing/2014/main" id="{B38AF49D-84C5-7658-D237-906B5C9026C2}"/>
              </a:ext>
            </a:extLst>
          </p:cNvPr>
          <p:cNvGrpSpPr/>
          <p:nvPr/>
        </p:nvGrpSpPr>
        <p:grpSpPr>
          <a:xfrm>
            <a:off x="4311592" y="638848"/>
            <a:ext cx="10226575" cy="5389084"/>
            <a:chOff x="4311592" y="638848"/>
            <a:chExt cx="10226575" cy="5389084"/>
          </a:xfrm>
        </p:grpSpPr>
        <p:grpSp>
          <p:nvGrpSpPr>
            <p:cNvPr id="22" name="グループ化 21">
              <a:extLst>
                <a:ext uri="{FF2B5EF4-FFF2-40B4-BE49-F238E27FC236}">
                  <a16:creationId xmlns:a16="http://schemas.microsoft.com/office/drawing/2014/main" id="{8BA5D432-8B7D-0190-D4B7-79B02E19BC22}"/>
                </a:ext>
              </a:extLst>
            </p:cNvPr>
            <p:cNvGrpSpPr/>
            <p:nvPr/>
          </p:nvGrpSpPr>
          <p:grpSpPr>
            <a:xfrm flipH="1">
              <a:off x="4311592" y="988055"/>
              <a:ext cx="10226575" cy="5039877"/>
              <a:chOff x="-2315961" y="1346160"/>
              <a:chExt cx="10226575" cy="5039877"/>
            </a:xfrm>
          </p:grpSpPr>
          <p:sp>
            <p:nvSpPr>
              <p:cNvPr id="27" name="平行四辺形 17">
                <a:extLst>
                  <a:ext uri="{FF2B5EF4-FFF2-40B4-BE49-F238E27FC236}">
                    <a16:creationId xmlns:a16="http://schemas.microsoft.com/office/drawing/2014/main" id="{7CC2E553-2BF4-8685-544B-05963A015E5A}"/>
                  </a:ext>
                </a:extLst>
              </p:cNvPr>
              <p:cNvSpPr/>
              <p:nvPr/>
            </p:nvSpPr>
            <p:spPr>
              <a:xfrm flipH="1" flipV="1">
                <a:off x="-2315961" y="1346160"/>
                <a:ext cx="10226575" cy="4252639"/>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17">
                <a:extLst>
                  <a:ext uri="{FF2B5EF4-FFF2-40B4-BE49-F238E27FC236}">
                    <a16:creationId xmlns:a16="http://schemas.microsoft.com/office/drawing/2014/main" id="{3FB6CF73-9C96-9BDB-8518-FD4DB53F2846}"/>
                  </a:ext>
                </a:extLst>
              </p:cNvPr>
              <p:cNvSpPr/>
              <p:nvPr/>
            </p:nvSpPr>
            <p:spPr>
              <a:xfrm flipH="1" flipV="1">
                <a:off x="-446492" y="5855366"/>
                <a:ext cx="2233537" cy="530671"/>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9" name="図 48" descr="図形, 多角形&#10;&#10;自動的に生成された説明">
              <a:extLst>
                <a:ext uri="{FF2B5EF4-FFF2-40B4-BE49-F238E27FC236}">
                  <a16:creationId xmlns:a16="http://schemas.microsoft.com/office/drawing/2014/main" id="{C0D51199-81C4-B884-440A-01972A1B23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2816" y="638848"/>
              <a:ext cx="5611093" cy="4762182"/>
            </a:xfrm>
            <a:prstGeom prst="rect">
              <a:avLst/>
            </a:prstGeom>
          </p:spPr>
        </p:pic>
        <p:sp>
          <p:nvSpPr>
            <p:cNvPr id="52" name="テキスト ボックス 51">
              <a:extLst>
                <a:ext uri="{FF2B5EF4-FFF2-40B4-BE49-F238E27FC236}">
                  <a16:creationId xmlns:a16="http://schemas.microsoft.com/office/drawing/2014/main" id="{D2D41FC7-9305-96BA-973C-201877DD0C39}"/>
                </a:ext>
              </a:extLst>
            </p:cNvPr>
            <p:cNvSpPr txBox="1"/>
            <p:nvPr/>
          </p:nvSpPr>
          <p:spPr>
            <a:xfrm>
              <a:off x="5313057" y="676426"/>
              <a:ext cx="441146" cy="400110"/>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ト</a:t>
              </a:r>
            </a:p>
          </p:txBody>
        </p:sp>
      </p:grpSp>
      <p:sp>
        <p:nvSpPr>
          <p:cNvPr id="9" name="六角形 8">
            <a:extLst>
              <a:ext uri="{FF2B5EF4-FFF2-40B4-BE49-F238E27FC236}">
                <a16:creationId xmlns:a16="http://schemas.microsoft.com/office/drawing/2014/main" id="{931CBF6B-0A14-348C-E193-7A42FE5406B7}"/>
              </a:ext>
            </a:extLst>
          </p:cNvPr>
          <p:cNvSpPr/>
          <p:nvPr/>
        </p:nvSpPr>
        <p:spPr>
          <a:xfrm>
            <a:off x="3779973" y="-2412638"/>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六角形 9">
            <a:extLst>
              <a:ext uri="{FF2B5EF4-FFF2-40B4-BE49-F238E27FC236}">
                <a16:creationId xmlns:a16="http://schemas.microsoft.com/office/drawing/2014/main" id="{5D79CD80-1E67-4F56-F039-90F1F7C06403}"/>
              </a:ext>
            </a:extLst>
          </p:cNvPr>
          <p:cNvSpPr/>
          <p:nvPr/>
        </p:nvSpPr>
        <p:spPr>
          <a:xfrm>
            <a:off x="3803190" y="8858399"/>
            <a:ext cx="307694" cy="265253"/>
          </a:xfrm>
          <a:prstGeom prst="hexagon">
            <a:avLst/>
          </a:prstGeom>
          <a:solidFill>
            <a:schemeClr val="bg1">
              <a:lumMod val="95000"/>
            </a:schemeClr>
          </a:solidFill>
          <a:ln w="3175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六角形 13">
            <a:extLst>
              <a:ext uri="{FF2B5EF4-FFF2-40B4-BE49-F238E27FC236}">
                <a16:creationId xmlns:a16="http://schemas.microsoft.com/office/drawing/2014/main" id="{FE1EC69D-E678-47C2-0289-3979830BDC95}"/>
              </a:ext>
            </a:extLst>
          </p:cNvPr>
          <p:cNvSpPr/>
          <p:nvPr/>
        </p:nvSpPr>
        <p:spPr>
          <a:xfrm>
            <a:off x="-2688955" y="3238419"/>
            <a:ext cx="307694" cy="265254"/>
          </a:xfrm>
          <a:prstGeom prst="hexagon">
            <a:avLst/>
          </a:prstGeom>
          <a:solidFill>
            <a:schemeClr val="tx1">
              <a:lumMod val="75000"/>
              <a:lumOff val="25000"/>
            </a:schemeClr>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8" name="グループ化 57">
            <a:extLst>
              <a:ext uri="{FF2B5EF4-FFF2-40B4-BE49-F238E27FC236}">
                <a16:creationId xmlns:a16="http://schemas.microsoft.com/office/drawing/2014/main" id="{8EBF12A4-33CA-31D9-793E-76B4F7D602BE}"/>
              </a:ext>
            </a:extLst>
          </p:cNvPr>
          <p:cNvGrpSpPr/>
          <p:nvPr/>
        </p:nvGrpSpPr>
        <p:grpSpPr>
          <a:xfrm rot="13100321">
            <a:off x="-3969720" y="-1495030"/>
            <a:ext cx="2579107" cy="2285549"/>
            <a:chOff x="807902" y="780748"/>
            <a:chExt cx="2579107" cy="2285549"/>
          </a:xfrm>
        </p:grpSpPr>
        <p:sp>
          <p:nvSpPr>
            <p:cNvPr id="8" name="六角形 7">
              <a:extLst>
                <a:ext uri="{FF2B5EF4-FFF2-40B4-BE49-F238E27FC236}">
                  <a16:creationId xmlns:a16="http://schemas.microsoft.com/office/drawing/2014/main" id="{A79B668B-6F85-9113-B1F3-477574C3B6BE}"/>
                </a:ext>
              </a:extLst>
            </p:cNvPr>
            <p:cNvSpPr/>
            <p:nvPr/>
          </p:nvSpPr>
          <p:spPr>
            <a:xfrm>
              <a:off x="807902" y="780748"/>
              <a:ext cx="2579107" cy="2223368"/>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A2179D48-07FA-64F9-A11D-92CF8207AA4E}"/>
                </a:ext>
              </a:extLst>
            </p:cNvPr>
            <p:cNvSpPr/>
            <p:nvPr/>
          </p:nvSpPr>
          <p:spPr>
            <a:xfrm>
              <a:off x="2421079" y="2549375"/>
              <a:ext cx="516922" cy="51692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タイトル 1">
              <a:extLst>
                <a:ext uri="{FF2B5EF4-FFF2-40B4-BE49-F238E27FC236}">
                  <a16:creationId xmlns:a16="http://schemas.microsoft.com/office/drawing/2014/main" id="{9960DD65-E666-3ECF-8223-7F04405CF621}"/>
                </a:ext>
              </a:extLst>
            </p:cNvPr>
            <p:cNvSpPr txBox="1">
              <a:spLocks/>
            </p:cNvSpPr>
            <p:nvPr/>
          </p:nvSpPr>
          <p:spPr>
            <a:xfrm>
              <a:off x="1011546" y="1432478"/>
              <a:ext cx="1827897" cy="42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bg1"/>
                  </a:solidFill>
                  <a:latin typeface="HGSMinchoE"/>
                  <a:ea typeface="HGSMinchoE"/>
                </a:rPr>
                <a:t>ノードとは</a:t>
              </a:r>
              <a:endParaRPr lang="ja-JP" sz="1800" b="1" u="sng" dirty="0">
                <a:solidFill>
                  <a:schemeClr val="bg1"/>
                </a:solidFill>
                <a:latin typeface="HGSMinchoE"/>
                <a:ea typeface="HGSMinchoE"/>
              </a:endParaRPr>
            </a:p>
          </p:txBody>
        </p:sp>
        <p:sp>
          <p:nvSpPr>
            <p:cNvPr id="47" name="タイトル 1">
              <a:extLst>
                <a:ext uri="{FF2B5EF4-FFF2-40B4-BE49-F238E27FC236}">
                  <a16:creationId xmlns:a16="http://schemas.microsoft.com/office/drawing/2014/main" id="{50AD1E41-6F3B-FFAA-2567-99137BDE1429}"/>
                </a:ext>
              </a:extLst>
            </p:cNvPr>
            <p:cNvSpPr txBox="1">
              <a:spLocks/>
            </p:cNvSpPr>
            <p:nvPr/>
          </p:nvSpPr>
          <p:spPr>
            <a:xfrm>
              <a:off x="1011546" y="1877478"/>
              <a:ext cx="2288202" cy="608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bg1"/>
                  </a:solidFill>
                  <a:latin typeface="HGSMinchoE"/>
                  <a:ea typeface="HGSMinchoE"/>
                </a:rPr>
                <a:t>ネットワーク上の点を意味する単語</a:t>
              </a:r>
              <a:endParaRPr lang="ja-JP" sz="1600" dirty="0">
                <a:solidFill>
                  <a:schemeClr val="bg1"/>
                </a:solidFill>
                <a:latin typeface="HGSMinchoE"/>
                <a:ea typeface="HGSMinchoE"/>
              </a:endParaRPr>
            </a:p>
          </p:txBody>
        </p:sp>
      </p:grpSp>
      <p:grpSp>
        <p:nvGrpSpPr>
          <p:cNvPr id="59" name="グループ化 58">
            <a:extLst>
              <a:ext uri="{FF2B5EF4-FFF2-40B4-BE49-F238E27FC236}">
                <a16:creationId xmlns:a16="http://schemas.microsoft.com/office/drawing/2014/main" id="{C6329085-3DFA-2C54-49FD-6F45B40927D6}"/>
              </a:ext>
            </a:extLst>
          </p:cNvPr>
          <p:cNvGrpSpPr/>
          <p:nvPr/>
        </p:nvGrpSpPr>
        <p:grpSpPr>
          <a:xfrm rot="14689228">
            <a:off x="-2604599" y="5641583"/>
            <a:ext cx="2677442" cy="2285549"/>
            <a:chOff x="855019" y="3740981"/>
            <a:chExt cx="2677442" cy="2285549"/>
          </a:xfrm>
        </p:grpSpPr>
        <p:sp>
          <p:nvSpPr>
            <p:cNvPr id="43" name="六角形 42">
              <a:extLst>
                <a:ext uri="{FF2B5EF4-FFF2-40B4-BE49-F238E27FC236}">
                  <a16:creationId xmlns:a16="http://schemas.microsoft.com/office/drawing/2014/main" id="{A5E9A8A7-ABB0-EF86-8E60-ABBBD4C64443}"/>
                </a:ext>
              </a:extLst>
            </p:cNvPr>
            <p:cNvSpPr/>
            <p:nvPr/>
          </p:nvSpPr>
          <p:spPr>
            <a:xfrm>
              <a:off x="855019" y="3740981"/>
              <a:ext cx="2579107" cy="2223368"/>
            </a:xfrm>
            <a:prstGeom prst="hexagon">
              <a:avLst/>
            </a:prstGeom>
            <a:solidFill>
              <a:schemeClr val="tx1">
                <a:lumMod val="75000"/>
                <a:lumOff val="25000"/>
              </a:schemeClr>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8FB137A4-2187-7098-6D1E-ACCBE0711394}"/>
                </a:ext>
              </a:extLst>
            </p:cNvPr>
            <p:cNvSpPr/>
            <p:nvPr/>
          </p:nvSpPr>
          <p:spPr>
            <a:xfrm>
              <a:off x="2468196" y="5509608"/>
              <a:ext cx="516922" cy="516922"/>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タイトル 1">
              <a:extLst>
                <a:ext uri="{FF2B5EF4-FFF2-40B4-BE49-F238E27FC236}">
                  <a16:creationId xmlns:a16="http://schemas.microsoft.com/office/drawing/2014/main" id="{CA290FF7-15FB-7516-C228-E732CFD46269}"/>
                </a:ext>
              </a:extLst>
            </p:cNvPr>
            <p:cNvSpPr txBox="1">
              <a:spLocks/>
            </p:cNvSpPr>
            <p:nvPr/>
          </p:nvSpPr>
          <p:spPr>
            <a:xfrm>
              <a:off x="1012816" y="4425983"/>
              <a:ext cx="2022471" cy="426682"/>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bg1"/>
                  </a:solidFill>
                  <a:latin typeface="HGSMinchoE"/>
                  <a:ea typeface="HGSMinchoE"/>
                </a:rPr>
                <a:t>エッジの重みとは</a:t>
              </a:r>
              <a:endParaRPr lang="ja-JP" sz="1800" b="1" u="sng" dirty="0">
                <a:solidFill>
                  <a:schemeClr val="bg1"/>
                </a:solidFill>
                <a:latin typeface="HGSMinchoE"/>
                <a:ea typeface="HGSMinchoE"/>
              </a:endParaRPr>
            </a:p>
          </p:txBody>
        </p:sp>
        <p:sp>
          <p:nvSpPr>
            <p:cNvPr id="50" name="タイトル 1">
              <a:extLst>
                <a:ext uri="{FF2B5EF4-FFF2-40B4-BE49-F238E27FC236}">
                  <a16:creationId xmlns:a16="http://schemas.microsoft.com/office/drawing/2014/main" id="{9B61B0AE-D890-3809-5F55-CD37AC2C3A9E}"/>
                </a:ext>
              </a:extLst>
            </p:cNvPr>
            <p:cNvSpPr txBox="1">
              <a:spLocks/>
            </p:cNvSpPr>
            <p:nvPr/>
          </p:nvSpPr>
          <p:spPr>
            <a:xfrm>
              <a:off x="953355" y="4845501"/>
              <a:ext cx="2579106" cy="6089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bg1"/>
                  </a:solidFill>
                  <a:latin typeface="HGSMinchoE"/>
                  <a:ea typeface="HGSMinchoE"/>
                </a:rPr>
                <a:t>ノード間の連結の強さを表す単語</a:t>
              </a:r>
              <a:endParaRPr lang="ja-JP" sz="1600" dirty="0">
                <a:solidFill>
                  <a:schemeClr val="bg1"/>
                </a:solidFill>
                <a:latin typeface="HGSMinchoE"/>
                <a:ea typeface="HGSMinchoE"/>
              </a:endParaRPr>
            </a:p>
          </p:txBody>
        </p:sp>
      </p:grpSp>
      <p:grpSp>
        <p:nvGrpSpPr>
          <p:cNvPr id="60" name="グループ化 59">
            <a:extLst>
              <a:ext uri="{FF2B5EF4-FFF2-40B4-BE49-F238E27FC236}">
                <a16:creationId xmlns:a16="http://schemas.microsoft.com/office/drawing/2014/main" id="{D3F29F13-7DDE-2DFA-FF05-616330713F7C}"/>
              </a:ext>
            </a:extLst>
          </p:cNvPr>
          <p:cNvGrpSpPr/>
          <p:nvPr/>
        </p:nvGrpSpPr>
        <p:grpSpPr>
          <a:xfrm rot="4513556">
            <a:off x="-4482945" y="2284790"/>
            <a:ext cx="2579107" cy="2285549"/>
            <a:chOff x="3333108" y="2213542"/>
            <a:chExt cx="2579107" cy="2285549"/>
          </a:xfrm>
        </p:grpSpPr>
        <p:sp>
          <p:nvSpPr>
            <p:cNvPr id="7" name="六角形 6">
              <a:extLst>
                <a:ext uri="{FF2B5EF4-FFF2-40B4-BE49-F238E27FC236}">
                  <a16:creationId xmlns:a16="http://schemas.microsoft.com/office/drawing/2014/main" id="{49E0B0C0-1EFA-FF5F-6C5F-8E8F720C5513}"/>
                </a:ext>
              </a:extLst>
            </p:cNvPr>
            <p:cNvSpPr/>
            <p:nvPr/>
          </p:nvSpPr>
          <p:spPr>
            <a:xfrm>
              <a:off x="3333108" y="2213542"/>
              <a:ext cx="2579107" cy="2223368"/>
            </a:xfrm>
            <a:prstGeom prst="hexagon">
              <a:avLst/>
            </a:prstGeom>
            <a:solidFill>
              <a:schemeClr val="bg1">
                <a:lumMod val="95000"/>
              </a:schemeClr>
            </a:solidFill>
            <a:ln w="3175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F8509E76-F173-7831-F06B-8A46EADA0F05}"/>
                </a:ext>
              </a:extLst>
            </p:cNvPr>
            <p:cNvSpPr/>
            <p:nvPr/>
          </p:nvSpPr>
          <p:spPr>
            <a:xfrm>
              <a:off x="4921233" y="3982169"/>
              <a:ext cx="516922" cy="516922"/>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タイトル 1">
              <a:extLst>
                <a:ext uri="{FF2B5EF4-FFF2-40B4-BE49-F238E27FC236}">
                  <a16:creationId xmlns:a16="http://schemas.microsoft.com/office/drawing/2014/main" id="{AF1CA979-56A3-E19B-2A0A-C43881437FFA}"/>
                </a:ext>
              </a:extLst>
            </p:cNvPr>
            <p:cNvSpPr txBox="1">
              <a:spLocks/>
            </p:cNvSpPr>
            <p:nvPr/>
          </p:nvSpPr>
          <p:spPr>
            <a:xfrm>
              <a:off x="3446268" y="2850644"/>
              <a:ext cx="1827897" cy="42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tx1">
                      <a:lumMod val="95000"/>
                      <a:lumOff val="5000"/>
                    </a:schemeClr>
                  </a:solidFill>
                  <a:latin typeface="HGSMinchoE"/>
                  <a:ea typeface="HGSMinchoE"/>
                </a:rPr>
                <a:t>最大化問題</a:t>
              </a:r>
              <a:endParaRPr lang="ja-JP" sz="1800" b="1" u="sng" dirty="0">
                <a:solidFill>
                  <a:schemeClr val="tx1">
                    <a:lumMod val="95000"/>
                    <a:lumOff val="5000"/>
                  </a:schemeClr>
                </a:solidFill>
                <a:latin typeface="HGSMinchoE"/>
                <a:ea typeface="HGSMinchoE"/>
              </a:endParaRPr>
            </a:p>
          </p:txBody>
        </p:sp>
        <p:sp>
          <p:nvSpPr>
            <p:cNvPr id="57" name="タイトル 1">
              <a:extLst>
                <a:ext uri="{FF2B5EF4-FFF2-40B4-BE49-F238E27FC236}">
                  <a16:creationId xmlns:a16="http://schemas.microsoft.com/office/drawing/2014/main" id="{533ED0E8-5CD0-7A2A-7CFA-2840365259AF}"/>
                </a:ext>
              </a:extLst>
            </p:cNvPr>
            <p:cNvSpPr txBox="1">
              <a:spLocks/>
            </p:cNvSpPr>
            <p:nvPr/>
          </p:nvSpPr>
          <p:spPr>
            <a:xfrm>
              <a:off x="3446267" y="3295644"/>
              <a:ext cx="2432557" cy="608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tx1">
                      <a:lumMod val="95000"/>
                      <a:lumOff val="5000"/>
                    </a:schemeClr>
                  </a:solidFill>
                  <a:latin typeface="HGSMinchoE"/>
                  <a:ea typeface="HGSMinchoE"/>
                </a:rPr>
                <a:t>目的関数の符号を反転させると最小化問題になる</a:t>
              </a:r>
              <a:endParaRPr lang="ja-JP" sz="1600" dirty="0">
                <a:solidFill>
                  <a:schemeClr val="tx1">
                    <a:lumMod val="95000"/>
                    <a:lumOff val="5000"/>
                  </a:schemeClr>
                </a:solidFill>
                <a:latin typeface="HGSMinchoE"/>
                <a:ea typeface="HGSMinchoE"/>
              </a:endParaRPr>
            </a:p>
          </p:txBody>
        </p:sp>
      </p:grpSp>
      <p:sp>
        <p:nvSpPr>
          <p:cNvPr id="77" name="二等辺三角形 76">
            <a:extLst>
              <a:ext uri="{FF2B5EF4-FFF2-40B4-BE49-F238E27FC236}">
                <a16:creationId xmlns:a16="http://schemas.microsoft.com/office/drawing/2014/main" id="{57683713-756D-F8EE-F980-641F6E5E4F42}"/>
              </a:ext>
            </a:extLst>
          </p:cNvPr>
          <p:cNvSpPr/>
          <p:nvPr/>
        </p:nvSpPr>
        <p:spPr>
          <a:xfrm rot="5400000" flipH="1" flipV="1">
            <a:off x="12148329" y="1201764"/>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3384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直線コネクタ 142">
            <a:extLst>
              <a:ext uri="{FF2B5EF4-FFF2-40B4-BE49-F238E27FC236}">
                <a16:creationId xmlns:a16="http://schemas.microsoft.com/office/drawing/2014/main" id="{E3C669A3-7B7E-EE4D-47D2-AD8C83F26AA0}"/>
              </a:ext>
            </a:extLst>
          </p:cNvPr>
          <p:cNvCxnSpPr>
            <a:cxnSpLocks/>
          </p:cNvCxnSpPr>
          <p:nvPr/>
        </p:nvCxnSpPr>
        <p:spPr>
          <a:xfrm>
            <a:off x="34035043" y="4381807"/>
            <a:ext cx="6694915"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dirty="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dirty="0">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
        <p:nvSpPr>
          <p:cNvPr id="28" name="平行四辺形 17">
            <a:extLst>
              <a:ext uri="{FF2B5EF4-FFF2-40B4-BE49-F238E27FC236}">
                <a16:creationId xmlns:a16="http://schemas.microsoft.com/office/drawing/2014/main" id="{25BD20C8-DFBB-E795-C970-B7A60EE2F0AD}"/>
              </a:ext>
            </a:extLst>
          </p:cNvPr>
          <p:cNvSpPr/>
          <p:nvPr/>
        </p:nvSpPr>
        <p:spPr>
          <a:xfrm flipH="1" flipV="1">
            <a:off x="-7824639" y="1474678"/>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平行四辺形 17">
            <a:extLst>
              <a:ext uri="{FF2B5EF4-FFF2-40B4-BE49-F238E27FC236}">
                <a16:creationId xmlns:a16="http://schemas.microsoft.com/office/drawing/2014/main" id="{74C20032-299F-12CB-A36C-FDACB84D3D52}"/>
              </a:ext>
            </a:extLst>
          </p:cNvPr>
          <p:cNvSpPr/>
          <p:nvPr/>
        </p:nvSpPr>
        <p:spPr>
          <a:xfrm flipH="1" flipV="1">
            <a:off x="-7824639" y="3060556"/>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平行四辺形 17">
            <a:extLst>
              <a:ext uri="{FF2B5EF4-FFF2-40B4-BE49-F238E27FC236}">
                <a16:creationId xmlns:a16="http://schemas.microsoft.com/office/drawing/2014/main" id="{ECF66731-549C-AC1B-B56E-94175BA8AC55}"/>
              </a:ext>
            </a:extLst>
          </p:cNvPr>
          <p:cNvSpPr/>
          <p:nvPr/>
        </p:nvSpPr>
        <p:spPr>
          <a:xfrm flipH="1" flipV="1">
            <a:off x="-7824639" y="4595961"/>
            <a:ext cx="1918929" cy="896833"/>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254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6171735A-05FE-7052-46D0-4708AA0F997E}"/>
              </a:ext>
            </a:extLst>
          </p:cNvPr>
          <p:cNvGrpSpPr/>
          <p:nvPr/>
        </p:nvGrpSpPr>
        <p:grpSpPr>
          <a:xfrm>
            <a:off x="-6601913" y="220016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34" name="六角形 33">
              <a:extLst>
                <a:ext uri="{FF2B5EF4-FFF2-40B4-BE49-F238E27FC236}">
                  <a16:creationId xmlns:a16="http://schemas.microsoft.com/office/drawing/2014/main" id="{37C1FE5C-A679-BBBE-8A54-8E587F5F1541}"/>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35" name="図 34" descr="ロゴ&#10;&#10;自動的に生成された説明">
              <a:extLst>
                <a:ext uri="{FF2B5EF4-FFF2-40B4-BE49-F238E27FC236}">
                  <a16:creationId xmlns:a16="http://schemas.microsoft.com/office/drawing/2014/main" id="{C4F4BAC1-DC40-9E42-3DF5-651ECFB50E3F}"/>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36" name="グループ化 35">
            <a:extLst>
              <a:ext uri="{FF2B5EF4-FFF2-40B4-BE49-F238E27FC236}">
                <a16:creationId xmlns:a16="http://schemas.microsoft.com/office/drawing/2014/main" id="{9F189C12-7606-C548-88ED-E5DDFB1CCBC2}"/>
              </a:ext>
            </a:extLst>
          </p:cNvPr>
          <p:cNvGrpSpPr/>
          <p:nvPr/>
        </p:nvGrpSpPr>
        <p:grpSpPr>
          <a:xfrm>
            <a:off x="-6594159" y="377566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37" name="六角形 36">
              <a:extLst>
                <a:ext uri="{FF2B5EF4-FFF2-40B4-BE49-F238E27FC236}">
                  <a16:creationId xmlns:a16="http://schemas.microsoft.com/office/drawing/2014/main" id="{8759D3E9-27DE-1AAB-B0DD-09381EF941F4}"/>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38" name="図 37" descr="ロゴ&#10;&#10;自動的に生成された説明">
              <a:extLst>
                <a:ext uri="{FF2B5EF4-FFF2-40B4-BE49-F238E27FC236}">
                  <a16:creationId xmlns:a16="http://schemas.microsoft.com/office/drawing/2014/main" id="{BA3D4167-D346-FC30-04F2-3E6F8D27E06C}"/>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grpSp>
        <p:nvGrpSpPr>
          <p:cNvPr id="39" name="グループ化 38">
            <a:extLst>
              <a:ext uri="{FF2B5EF4-FFF2-40B4-BE49-F238E27FC236}">
                <a16:creationId xmlns:a16="http://schemas.microsoft.com/office/drawing/2014/main" id="{DF9F5AD6-EDFA-B899-8110-9EEE11284793}"/>
              </a:ext>
            </a:extLst>
          </p:cNvPr>
          <p:cNvGrpSpPr/>
          <p:nvPr/>
        </p:nvGrpSpPr>
        <p:grpSpPr>
          <a:xfrm>
            <a:off x="-6601913" y="5316401"/>
            <a:ext cx="493831" cy="425717"/>
            <a:chOff x="7176286" y="1333229"/>
            <a:chExt cx="4771138" cy="4113050"/>
          </a:xfrm>
          <a:gradFill>
            <a:gsLst>
              <a:gs pos="74000">
                <a:srgbClr val="D55C22"/>
              </a:gs>
              <a:gs pos="100000">
                <a:schemeClr val="accent2">
                  <a:lumMod val="40000"/>
                  <a:lumOff val="60000"/>
                </a:schemeClr>
              </a:gs>
              <a:gs pos="0">
                <a:srgbClr val="E45E32"/>
              </a:gs>
            </a:gsLst>
            <a:lin ang="5400000" scaled="1"/>
          </a:gradFill>
        </p:grpSpPr>
        <p:sp>
          <p:nvSpPr>
            <p:cNvPr id="40" name="六角形 39">
              <a:extLst>
                <a:ext uri="{FF2B5EF4-FFF2-40B4-BE49-F238E27FC236}">
                  <a16:creationId xmlns:a16="http://schemas.microsoft.com/office/drawing/2014/main" id="{48054805-30FC-335D-4C43-7287B9CA0566}"/>
                </a:ext>
              </a:extLst>
            </p:cNvPr>
            <p:cNvSpPr/>
            <p:nvPr/>
          </p:nvSpPr>
          <p:spPr>
            <a:xfrm>
              <a:off x="7176286" y="1333229"/>
              <a:ext cx="4771138" cy="41130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E45E32"/>
                </a:solidFill>
              </a:endParaRPr>
            </a:p>
          </p:txBody>
        </p:sp>
        <p:pic>
          <p:nvPicPr>
            <p:cNvPr id="41" name="図 40" descr="ロゴ&#10;&#10;自動的に生成された説明">
              <a:extLst>
                <a:ext uri="{FF2B5EF4-FFF2-40B4-BE49-F238E27FC236}">
                  <a16:creationId xmlns:a16="http://schemas.microsoft.com/office/drawing/2014/main" id="{2273DC90-870D-D9AF-EAEE-DE73B566054E}"/>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tretch>
              <a:fillRect/>
            </a:stretch>
          </p:blipFill>
          <p:spPr>
            <a:xfrm>
              <a:off x="7903920" y="2150869"/>
              <a:ext cx="3465708" cy="2556265"/>
            </a:xfrm>
            <a:prstGeom prst="rect">
              <a:avLst/>
            </a:prstGeom>
            <a:noFill/>
          </p:spPr>
        </p:pic>
      </p:grpSp>
      <p:sp>
        <p:nvSpPr>
          <p:cNvPr id="2" name="テキスト ボックス 1">
            <a:extLst>
              <a:ext uri="{FF2B5EF4-FFF2-40B4-BE49-F238E27FC236}">
                <a16:creationId xmlns:a16="http://schemas.microsoft.com/office/drawing/2014/main" id="{7B56B523-54A5-1AA6-33BE-1A131D2A481D}"/>
              </a:ext>
            </a:extLst>
          </p:cNvPr>
          <p:cNvSpPr txBox="1"/>
          <p:nvPr/>
        </p:nvSpPr>
        <p:spPr>
          <a:xfrm>
            <a:off x="-7367877" y="1681973"/>
            <a:ext cx="1005403"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目的</a:t>
            </a:r>
          </a:p>
        </p:txBody>
      </p:sp>
      <p:sp>
        <p:nvSpPr>
          <p:cNvPr id="3" name="テキスト ボックス 2">
            <a:extLst>
              <a:ext uri="{FF2B5EF4-FFF2-40B4-BE49-F238E27FC236}">
                <a16:creationId xmlns:a16="http://schemas.microsoft.com/office/drawing/2014/main" id="{9046E22F-E882-4AC2-C473-7BCE4C6F6661}"/>
              </a:ext>
            </a:extLst>
          </p:cNvPr>
          <p:cNvSpPr txBox="1"/>
          <p:nvPr/>
        </p:nvSpPr>
        <p:spPr>
          <a:xfrm>
            <a:off x="-7424443" y="3238419"/>
            <a:ext cx="1107996" cy="646331"/>
          </a:xfrm>
          <a:prstGeom prst="rect">
            <a:avLst/>
          </a:prstGeom>
          <a:noFill/>
        </p:spPr>
        <p:txBody>
          <a:bodyPr wrap="none" rtlCol="0">
            <a:spAutoFit/>
          </a:bodyPr>
          <a:lstStyle/>
          <a:p>
            <a:r>
              <a:rPr kumimoji="1" lang="ja-JP" altLang="en-US" sz="3600" b="1" dirty="0">
                <a:latin typeface="メイリオ" panose="020B0604030504040204" pitchFamily="50" charset="-128"/>
                <a:ea typeface="メイリオ" panose="020B0604030504040204" pitchFamily="50" charset="-128"/>
              </a:rPr>
              <a:t>旅程</a:t>
            </a:r>
          </a:p>
        </p:txBody>
      </p:sp>
      <p:sp>
        <p:nvSpPr>
          <p:cNvPr id="4" name="テキスト ボックス 3">
            <a:extLst>
              <a:ext uri="{FF2B5EF4-FFF2-40B4-BE49-F238E27FC236}">
                <a16:creationId xmlns:a16="http://schemas.microsoft.com/office/drawing/2014/main" id="{DA2C4910-3632-92CE-B1A4-615B4BFD4FE3}"/>
              </a:ext>
            </a:extLst>
          </p:cNvPr>
          <p:cNvSpPr txBox="1"/>
          <p:nvPr/>
        </p:nvSpPr>
        <p:spPr>
          <a:xfrm>
            <a:off x="-7374159" y="4798547"/>
            <a:ext cx="1005403"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予算</a:t>
            </a:r>
          </a:p>
        </p:txBody>
      </p:sp>
      <p:sp>
        <p:nvSpPr>
          <p:cNvPr id="6" name="テキスト ボックス 5">
            <a:extLst>
              <a:ext uri="{FF2B5EF4-FFF2-40B4-BE49-F238E27FC236}">
                <a16:creationId xmlns:a16="http://schemas.microsoft.com/office/drawing/2014/main" id="{1C9ABF6A-A21F-7E59-3C38-EADA1E17A72B}"/>
              </a:ext>
            </a:extLst>
          </p:cNvPr>
          <p:cNvSpPr txBox="1"/>
          <p:nvPr/>
        </p:nvSpPr>
        <p:spPr>
          <a:xfrm>
            <a:off x="-5732631" y="1681973"/>
            <a:ext cx="3727302"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どの</a:t>
            </a:r>
            <a:r>
              <a:rPr kumimoji="1" lang="ja-JP" altLang="en-US" sz="2000" b="1" dirty="0">
                <a:solidFill>
                  <a:srgbClr val="E45E32"/>
                </a:solidFill>
                <a:latin typeface="メイリオ" panose="020B0604030504040204" pitchFamily="50" charset="-128"/>
                <a:ea typeface="メイリオ" panose="020B0604030504040204" pitchFamily="50" charset="-128"/>
              </a:rPr>
              <a:t>分野</a:t>
            </a:r>
            <a:r>
              <a:rPr kumimoji="1" lang="ja-JP" altLang="en-US" sz="2000" dirty="0">
                <a:latin typeface="メイリオ" panose="020B0604030504040204" pitchFamily="50" charset="-128"/>
                <a:ea typeface="メイリオ" panose="020B0604030504040204" pitchFamily="50" charset="-128"/>
              </a:rPr>
              <a:t>を楽しみたいか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食、観光、アクティビティ</a:t>
            </a:r>
            <a:r>
              <a:rPr kumimoji="1" lang="en-US" altLang="ja-JP" sz="2000" dirty="0">
                <a:latin typeface="メイリオ" panose="020B0604030504040204" pitchFamily="50" charset="-128"/>
                <a:ea typeface="メイリオ" panose="020B0604030504040204" pitchFamily="50" charset="-128"/>
              </a:rPr>
              <a:t>etc.</a:t>
            </a:r>
            <a:endParaRPr kumimoji="1" lang="ja-JP" altLang="en-US" sz="20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18B2F58-10F1-69D1-D335-8D91DAAC3FEA}"/>
              </a:ext>
            </a:extLst>
          </p:cNvPr>
          <p:cNvSpPr txBox="1"/>
          <p:nvPr/>
        </p:nvSpPr>
        <p:spPr>
          <a:xfrm>
            <a:off x="-5732631" y="3206619"/>
            <a:ext cx="3005951" cy="707886"/>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どこに</a:t>
            </a:r>
            <a:r>
              <a:rPr kumimoji="1" lang="ja-JP" altLang="en-US" sz="2000" b="1" dirty="0">
                <a:solidFill>
                  <a:srgbClr val="E45E32"/>
                </a:solidFill>
                <a:latin typeface="メイリオ" panose="020B0604030504040204" pitchFamily="50" charset="-128"/>
                <a:ea typeface="メイリオ" panose="020B0604030504040204" pitchFamily="50" charset="-128"/>
              </a:rPr>
              <a:t>行きたい</a:t>
            </a:r>
            <a:r>
              <a:rPr kumimoji="1" lang="ja-JP" altLang="en-US" sz="2000" dirty="0">
                <a:latin typeface="メイリオ" panose="020B0604030504040204" pitchFamily="50" charset="-128"/>
                <a:ea typeface="メイリオ" panose="020B0604030504040204" pitchFamily="50" charset="-128"/>
              </a:rPr>
              <a:t>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いづれ後悔のないように</a:t>
            </a:r>
          </a:p>
        </p:txBody>
      </p:sp>
      <p:sp>
        <p:nvSpPr>
          <p:cNvPr id="12" name="テキスト ボックス 11">
            <a:extLst>
              <a:ext uri="{FF2B5EF4-FFF2-40B4-BE49-F238E27FC236}">
                <a16:creationId xmlns:a16="http://schemas.microsoft.com/office/drawing/2014/main" id="{9C980C57-A6DA-A66E-50F2-99F5E5627801}"/>
              </a:ext>
            </a:extLst>
          </p:cNvPr>
          <p:cNvSpPr txBox="1"/>
          <p:nvPr/>
        </p:nvSpPr>
        <p:spPr>
          <a:xfrm>
            <a:off x="-5732631" y="4764917"/>
            <a:ext cx="3775393"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どれほどの</a:t>
            </a:r>
            <a:r>
              <a:rPr lang="ja-JP" altLang="en-US" sz="2000" b="1" dirty="0">
                <a:solidFill>
                  <a:srgbClr val="E45E32"/>
                </a:solidFill>
                <a:latin typeface="メイリオ" panose="020B0604030504040204" pitchFamily="50" charset="-128"/>
                <a:ea typeface="メイリオ" panose="020B0604030504040204" pitchFamily="50" charset="-128"/>
              </a:rPr>
              <a:t>出費</a:t>
            </a:r>
            <a:r>
              <a:rPr lang="ja-JP" altLang="en-US" sz="2000" dirty="0">
                <a:latin typeface="メイリオ" panose="020B0604030504040204" pitchFamily="50" charset="-128"/>
                <a:ea typeface="メイリオ" panose="020B0604030504040204" pitchFamily="50" charset="-128"/>
              </a:rPr>
              <a:t>が見込めるか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目的とのコストパフォーマンス</a:t>
            </a:r>
            <a:endParaRPr kumimoji="1" lang="en-US" altLang="ja-JP" sz="2000" dirty="0">
              <a:latin typeface="メイリオ" panose="020B0604030504040204" pitchFamily="50" charset="-128"/>
              <a:ea typeface="メイリオ" panose="020B0604030504040204" pitchFamily="50" charset="-128"/>
            </a:endParaRPr>
          </a:p>
        </p:txBody>
      </p:sp>
      <p:sp>
        <p:nvSpPr>
          <p:cNvPr id="55" name="正方形/長方形 54">
            <a:extLst>
              <a:ext uri="{FF2B5EF4-FFF2-40B4-BE49-F238E27FC236}">
                <a16:creationId xmlns:a16="http://schemas.microsoft.com/office/drawing/2014/main" id="{C78B4A73-83D3-4A5C-ED86-A4BE50526705}"/>
              </a:ext>
            </a:extLst>
          </p:cNvPr>
          <p:cNvSpPr/>
          <p:nvPr/>
        </p:nvSpPr>
        <p:spPr>
          <a:xfrm>
            <a:off x="-9481834" y="-1692564"/>
            <a:ext cx="8405354" cy="8483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B8E7900A-C185-1762-2A7B-738776F10A96}"/>
              </a:ext>
            </a:extLst>
          </p:cNvPr>
          <p:cNvSpPr txBox="1">
            <a:spLocks/>
          </p:cNvSpPr>
          <p:nvPr/>
        </p:nvSpPr>
        <p:spPr>
          <a:xfrm flipH="1">
            <a:off x="6817965" y="8952825"/>
            <a:ext cx="4564987"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b="1" dirty="0">
                <a:latin typeface="HGS明朝E" panose="02020900000000000000" pitchFamily="18" charset="-128"/>
                <a:ea typeface="HGS明朝E" panose="02020900000000000000" pitchFamily="18" charset="-128"/>
              </a:rPr>
              <a:t>容量制約付き</a:t>
            </a:r>
            <a:endParaRPr lang="en-US" altLang="ja-JP" sz="4000" b="1" dirty="0">
              <a:latin typeface="HGS明朝E" panose="02020900000000000000" pitchFamily="18" charset="-128"/>
              <a:ea typeface="HGS明朝E" panose="02020900000000000000" pitchFamily="18" charset="-128"/>
            </a:endParaRPr>
          </a:p>
          <a:p>
            <a:pPr algn="l"/>
            <a:r>
              <a:rPr lang="ja-JP" altLang="en-US" sz="4000" b="1" dirty="0">
                <a:solidFill>
                  <a:srgbClr val="FF6600"/>
                </a:solidFill>
                <a:latin typeface="HGS明朝E" panose="02020900000000000000" pitchFamily="18" charset="-128"/>
                <a:ea typeface="HGS明朝E" panose="02020900000000000000" pitchFamily="18" charset="-128"/>
              </a:rPr>
              <a:t>配送計画問題とは</a:t>
            </a:r>
          </a:p>
        </p:txBody>
      </p:sp>
      <p:sp>
        <p:nvSpPr>
          <p:cNvPr id="46" name="二等辺三角形 45">
            <a:extLst>
              <a:ext uri="{FF2B5EF4-FFF2-40B4-BE49-F238E27FC236}">
                <a16:creationId xmlns:a16="http://schemas.microsoft.com/office/drawing/2014/main" id="{E7173DCE-5D9E-EDFA-6A05-4345EB692DF6}"/>
              </a:ext>
            </a:extLst>
          </p:cNvPr>
          <p:cNvSpPr/>
          <p:nvPr/>
        </p:nvSpPr>
        <p:spPr>
          <a:xfrm rot="16200000" flipH="1" flipV="1">
            <a:off x="-1897972" y="2945690"/>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5E9896B2-503D-6CA5-EA00-457084240337}"/>
              </a:ext>
            </a:extLst>
          </p:cNvPr>
          <p:cNvSpPr txBox="1"/>
          <p:nvPr/>
        </p:nvSpPr>
        <p:spPr>
          <a:xfrm>
            <a:off x="6855114" y="10632696"/>
            <a:ext cx="4564987" cy="1015663"/>
          </a:xfrm>
          <a:prstGeom prst="rect">
            <a:avLst/>
          </a:prstGeom>
          <a:noFill/>
        </p:spPr>
        <p:txBody>
          <a:bodyPr wrap="square">
            <a:spAutoFit/>
          </a:bodyPr>
          <a:lstStyle/>
          <a:p>
            <a:pPr algn="l"/>
            <a:r>
              <a:rPr lang="ja-JP" altLang="en-US" sz="2000" dirty="0">
                <a:latin typeface="メイリオ" panose="020B0604030504040204" pitchFamily="50" charset="-128"/>
                <a:ea typeface="メイリオ" panose="020B0604030504040204" pitchFamily="50" charset="-128"/>
              </a:rPr>
              <a:t>様々な制約条件下で複数車両を用いてすべてのノードをちょうど1回ずつ</a:t>
            </a:r>
            <a:endParaRPr lang="en-US" altLang="ja-JP" sz="2000" dirty="0">
              <a:latin typeface="メイリオ" panose="020B0604030504040204" pitchFamily="50" charset="-128"/>
              <a:ea typeface="メイリオ" panose="020B0604030504040204" pitchFamily="50" charset="-128"/>
            </a:endParaRPr>
          </a:p>
          <a:p>
            <a:pPr algn="l"/>
            <a:r>
              <a:rPr lang="ja-JP" altLang="en-US" sz="2000" dirty="0">
                <a:latin typeface="メイリオ" panose="020B0604030504040204" pitchFamily="50" charset="-128"/>
                <a:ea typeface="メイリオ" panose="020B0604030504040204" pitchFamily="50" charset="-128"/>
              </a:rPr>
              <a:t>訪問するコスト最適化問題のこと</a:t>
            </a:r>
          </a:p>
        </p:txBody>
      </p:sp>
      <p:grpSp>
        <p:nvGrpSpPr>
          <p:cNvPr id="53" name="グループ化 52">
            <a:extLst>
              <a:ext uri="{FF2B5EF4-FFF2-40B4-BE49-F238E27FC236}">
                <a16:creationId xmlns:a16="http://schemas.microsoft.com/office/drawing/2014/main" id="{B38AF49D-84C5-7658-D237-906B5C9026C2}"/>
              </a:ext>
            </a:extLst>
          </p:cNvPr>
          <p:cNvGrpSpPr/>
          <p:nvPr/>
        </p:nvGrpSpPr>
        <p:grpSpPr>
          <a:xfrm>
            <a:off x="4311592" y="8091818"/>
            <a:ext cx="10226575" cy="5389084"/>
            <a:chOff x="4311592" y="638848"/>
            <a:chExt cx="10226575" cy="5389084"/>
          </a:xfrm>
        </p:grpSpPr>
        <p:grpSp>
          <p:nvGrpSpPr>
            <p:cNvPr id="22" name="グループ化 21">
              <a:extLst>
                <a:ext uri="{FF2B5EF4-FFF2-40B4-BE49-F238E27FC236}">
                  <a16:creationId xmlns:a16="http://schemas.microsoft.com/office/drawing/2014/main" id="{8BA5D432-8B7D-0190-D4B7-79B02E19BC22}"/>
                </a:ext>
              </a:extLst>
            </p:cNvPr>
            <p:cNvGrpSpPr/>
            <p:nvPr/>
          </p:nvGrpSpPr>
          <p:grpSpPr>
            <a:xfrm flipH="1">
              <a:off x="4311592" y="988055"/>
              <a:ext cx="10226575" cy="5039877"/>
              <a:chOff x="-2315961" y="1346160"/>
              <a:chExt cx="10226575" cy="5039877"/>
            </a:xfrm>
          </p:grpSpPr>
          <p:sp>
            <p:nvSpPr>
              <p:cNvPr id="27" name="平行四辺形 17">
                <a:extLst>
                  <a:ext uri="{FF2B5EF4-FFF2-40B4-BE49-F238E27FC236}">
                    <a16:creationId xmlns:a16="http://schemas.microsoft.com/office/drawing/2014/main" id="{7CC2E553-2BF4-8685-544B-05963A015E5A}"/>
                  </a:ext>
                </a:extLst>
              </p:cNvPr>
              <p:cNvSpPr/>
              <p:nvPr/>
            </p:nvSpPr>
            <p:spPr>
              <a:xfrm flipH="1" flipV="1">
                <a:off x="-2315961" y="1346160"/>
                <a:ext cx="10226575" cy="4252639"/>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chemeClr val="bg1">
                  <a:lumMod val="95000"/>
                </a:schemeClr>
              </a:solidFill>
              <a:ln w="12700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17">
                <a:extLst>
                  <a:ext uri="{FF2B5EF4-FFF2-40B4-BE49-F238E27FC236}">
                    <a16:creationId xmlns:a16="http://schemas.microsoft.com/office/drawing/2014/main" id="{3FB6CF73-9C96-9BDB-8518-FD4DB53F2846}"/>
                  </a:ext>
                </a:extLst>
              </p:cNvPr>
              <p:cNvSpPr/>
              <p:nvPr/>
            </p:nvSpPr>
            <p:spPr>
              <a:xfrm flipH="1" flipV="1">
                <a:off x="-446492" y="5855366"/>
                <a:ext cx="2233537" cy="530671"/>
              </a:xfrm>
              <a:custGeom>
                <a:avLst/>
                <a:gdLst>
                  <a:gd name="connsiteX0" fmla="*/ 0 w 9549473"/>
                  <a:gd name="connsiteY0" fmla="*/ 5253690 h 5253690"/>
                  <a:gd name="connsiteX1" fmla="*/ 1313423 w 9549473"/>
                  <a:gd name="connsiteY1" fmla="*/ 0 h 5253690"/>
                  <a:gd name="connsiteX2" fmla="*/ 9549473 w 9549473"/>
                  <a:gd name="connsiteY2" fmla="*/ 0 h 5253690"/>
                  <a:gd name="connsiteX3" fmla="*/ 8236051 w 9549473"/>
                  <a:gd name="connsiteY3" fmla="*/ 5253690 h 5253690"/>
                  <a:gd name="connsiteX4" fmla="*/ 0 w 9549473"/>
                  <a:gd name="connsiteY4" fmla="*/ 5253690 h 5253690"/>
                  <a:gd name="connsiteX0" fmla="*/ 0 w 9549473"/>
                  <a:gd name="connsiteY0" fmla="*/ 5253690 h 5253690"/>
                  <a:gd name="connsiteX1" fmla="*/ 1313423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 name="connsiteX0" fmla="*/ 0 w 9549473"/>
                  <a:gd name="connsiteY0" fmla="*/ 5253690 h 5253690"/>
                  <a:gd name="connsiteX1" fmla="*/ 2291992 w 9549473"/>
                  <a:gd name="connsiteY1" fmla="*/ 0 h 5253690"/>
                  <a:gd name="connsiteX2" fmla="*/ 9549473 w 9549473"/>
                  <a:gd name="connsiteY2" fmla="*/ 0 h 5253690"/>
                  <a:gd name="connsiteX3" fmla="*/ 7305608 w 9549473"/>
                  <a:gd name="connsiteY3" fmla="*/ 5237648 h 5253690"/>
                  <a:gd name="connsiteX4" fmla="*/ 0 w 9549473"/>
                  <a:gd name="connsiteY4" fmla="*/ 5253690 h 5253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9473" h="5253690">
                    <a:moveTo>
                      <a:pt x="0" y="5253690"/>
                    </a:moveTo>
                    <a:lnTo>
                      <a:pt x="2291992" y="0"/>
                    </a:lnTo>
                    <a:lnTo>
                      <a:pt x="9549473" y="0"/>
                    </a:lnTo>
                    <a:lnTo>
                      <a:pt x="7305608" y="5237648"/>
                    </a:lnTo>
                    <a:lnTo>
                      <a:pt x="0" y="5253690"/>
                    </a:lnTo>
                    <a:close/>
                  </a:path>
                </a:pathLst>
              </a:cu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9" name="図 48" descr="図形, 多角形&#10;&#10;自動的に生成された説明">
              <a:extLst>
                <a:ext uri="{FF2B5EF4-FFF2-40B4-BE49-F238E27FC236}">
                  <a16:creationId xmlns:a16="http://schemas.microsoft.com/office/drawing/2014/main" id="{C0D51199-81C4-B884-440A-01972A1B23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2816" y="638848"/>
              <a:ext cx="5611093" cy="4762182"/>
            </a:xfrm>
            <a:prstGeom prst="rect">
              <a:avLst/>
            </a:prstGeom>
          </p:spPr>
        </p:pic>
        <p:sp>
          <p:nvSpPr>
            <p:cNvPr id="52" name="テキスト ボックス 51">
              <a:extLst>
                <a:ext uri="{FF2B5EF4-FFF2-40B4-BE49-F238E27FC236}">
                  <a16:creationId xmlns:a16="http://schemas.microsoft.com/office/drawing/2014/main" id="{D2D41FC7-9305-96BA-973C-201877DD0C39}"/>
                </a:ext>
              </a:extLst>
            </p:cNvPr>
            <p:cNvSpPr txBox="1"/>
            <p:nvPr/>
          </p:nvSpPr>
          <p:spPr>
            <a:xfrm>
              <a:off x="5313057" y="676426"/>
              <a:ext cx="441146" cy="400110"/>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ト</a:t>
              </a:r>
            </a:p>
          </p:txBody>
        </p:sp>
      </p:grpSp>
      <p:sp>
        <p:nvSpPr>
          <p:cNvPr id="7" name="タイトル 1">
            <a:extLst>
              <a:ext uri="{FF2B5EF4-FFF2-40B4-BE49-F238E27FC236}">
                <a16:creationId xmlns:a16="http://schemas.microsoft.com/office/drawing/2014/main" id="{9E025EF7-2689-3EFF-9B14-168EAC85E8C8}"/>
              </a:ext>
            </a:extLst>
          </p:cNvPr>
          <p:cNvSpPr txBox="1">
            <a:spLocks/>
          </p:cNvSpPr>
          <p:nvPr/>
        </p:nvSpPr>
        <p:spPr>
          <a:xfrm>
            <a:off x="6856094" y="1182037"/>
            <a:ext cx="4956930" cy="785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sz="4000" b="1" dirty="0">
                <a:latin typeface="HGSMinchoE"/>
                <a:ea typeface="HGSMinchoE"/>
              </a:rPr>
              <a:t>プロジェクトの</a:t>
            </a:r>
            <a:r>
              <a:rPr lang="ja-JP" altLang="en-US" sz="4000" b="1" dirty="0">
                <a:solidFill>
                  <a:srgbClr val="E45E32"/>
                </a:solidFill>
                <a:latin typeface="HGSMinchoE"/>
                <a:ea typeface="HGSMinchoE"/>
              </a:rPr>
              <a:t>目標</a:t>
            </a:r>
            <a:endParaRPr lang="ja-JP" sz="4000" b="1" dirty="0">
              <a:solidFill>
                <a:srgbClr val="E45E32"/>
              </a:solidFill>
              <a:latin typeface="HGSMinchoE"/>
              <a:ea typeface="HGSMinchoE"/>
            </a:endParaRPr>
          </a:p>
        </p:txBody>
      </p:sp>
      <p:sp>
        <p:nvSpPr>
          <p:cNvPr id="65" name="六角形 64">
            <a:extLst>
              <a:ext uri="{FF2B5EF4-FFF2-40B4-BE49-F238E27FC236}">
                <a16:creationId xmlns:a16="http://schemas.microsoft.com/office/drawing/2014/main" id="{EFCECE9C-16BE-D085-0479-0575C3A1A6C6}"/>
              </a:ext>
            </a:extLst>
          </p:cNvPr>
          <p:cNvSpPr/>
          <p:nvPr/>
        </p:nvSpPr>
        <p:spPr>
          <a:xfrm>
            <a:off x="3779973" y="1411212"/>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六角形 65">
            <a:extLst>
              <a:ext uri="{FF2B5EF4-FFF2-40B4-BE49-F238E27FC236}">
                <a16:creationId xmlns:a16="http://schemas.microsoft.com/office/drawing/2014/main" id="{5AEFBEC6-A8BC-4B15-CB07-FE28C33379D6}"/>
              </a:ext>
            </a:extLst>
          </p:cNvPr>
          <p:cNvSpPr/>
          <p:nvPr/>
        </p:nvSpPr>
        <p:spPr>
          <a:xfrm>
            <a:off x="3779973" y="5086643"/>
            <a:ext cx="307694" cy="265253"/>
          </a:xfrm>
          <a:prstGeom prst="hexagon">
            <a:avLst/>
          </a:prstGeom>
          <a:solidFill>
            <a:schemeClr val="bg1">
              <a:lumMod val="95000"/>
            </a:schemeClr>
          </a:solidFill>
          <a:ln w="3175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六角形 66">
            <a:extLst>
              <a:ext uri="{FF2B5EF4-FFF2-40B4-BE49-F238E27FC236}">
                <a16:creationId xmlns:a16="http://schemas.microsoft.com/office/drawing/2014/main" id="{5C684F3C-7A17-04C3-09C2-139C571C9F42}"/>
              </a:ext>
            </a:extLst>
          </p:cNvPr>
          <p:cNvSpPr/>
          <p:nvPr/>
        </p:nvSpPr>
        <p:spPr>
          <a:xfrm>
            <a:off x="580715" y="3238419"/>
            <a:ext cx="307694" cy="265254"/>
          </a:xfrm>
          <a:prstGeom prst="hexagon">
            <a:avLst/>
          </a:prstGeom>
          <a:solidFill>
            <a:schemeClr val="tx1">
              <a:lumMod val="75000"/>
              <a:lumOff val="25000"/>
            </a:schemeClr>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テキスト ボックス 74">
            <a:extLst>
              <a:ext uri="{FF2B5EF4-FFF2-40B4-BE49-F238E27FC236}">
                <a16:creationId xmlns:a16="http://schemas.microsoft.com/office/drawing/2014/main" id="{B4A6FCAA-8022-C791-EB1E-2B99F2F8D718}"/>
              </a:ext>
            </a:extLst>
          </p:cNvPr>
          <p:cNvSpPr txBox="1"/>
          <p:nvPr/>
        </p:nvSpPr>
        <p:spPr>
          <a:xfrm>
            <a:off x="6855114" y="2118462"/>
            <a:ext cx="5296810" cy="923330"/>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地点の滞在時間をノード、移動時間を重みに置く容量制約付き配送計画問題を用いた旅行プランを作成する最適化アルゴリズムの構築を目指す。</a:t>
            </a:r>
          </a:p>
        </p:txBody>
      </p:sp>
      <p:grpSp>
        <p:nvGrpSpPr>
          <p:cNvPr id="90" name="グループ化 89">
            <a:extLst>
              <a:ext uri="{FF2B5EF4-FFF2-40B4-BE49-F238E27FC236}">
                <a16:creationId xmlns:a16="http://schemas.microsoft.com/office/drawing/2014/main" id="{3026F298-6F56-D0A6-5F5D-2CAC2EB23A4B}"/>
              </a:ext>
            </a:extLst>
          </p:cNvPr>
          <p:cNvGrpSpPr/>
          <p:nvPr/>
        </p:nvGrpSpPr>
        <p:grpSpPr>
          <a:xfrm>
            <a:off x="6855114" y="3362088"/>
            <a:ext cx="5143311" cy="632433"/>
            <a:chOff x="6855114" y="3362088"/>
            <a:chExt cx="5143311" cy="632433"/>
          </a:xfrm>
        </p:grpSpPr>
        <p:sp>
          <p:nvSpPr>
            <p:cNvPr id="80" name="フローチャート: 端子 79">
              <a:extLst>
                <a:ext uri="{FF2B5EF4-FFF2-40B4-BE49-F238E27FC236}">
                  <a16:creationId xmlns:a16="http://schemas.microsoft.com/office/drawing/2014/main" id="{3D709874-F247-6BFB-0114-A2B38765CA79}"/>
                </a:ext>
              </a:extLst>
            </p:cNvPr>
            <p:cNvSpPr/>
            <p:nvPr/>
          </p:nvSpPr>
          <p:spPr>
            <a:xfrm>
              <a:off x="6855114" y="3373320"/>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六角形 81">
              <a:extLst>
                <a:ext uri="{FF2B5EF4-FFF2-40B4-BE49-F238E27FC236}">
                  <a16:creationId xmlns:a16="http://schemas.microsoft.com/office/drawing/2014/main" id="{FC95A323-1CA3-6434-F757-2F5878D44AC8}"/>
                </a:ext>
              </a:extLst>
            </p:cNvPr>
            <p:cNvSpPr/>
            <p:nvPr/>
          </p:nvSpPr>
          <p:spPr>
            <a:xfrm>
              <a:off x="7013106" y="3560562"/>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フローチャート: 端子 82">
              <a:extLst>
                <a:ext uri="{FF2B5EF4-FFF2-40B4-BE49-F238E27FC236}">
                  <a16:creationId xmlns:a16="http://schemas.microsoft.com/office/drawing/2014/main" id="{FBFF1219-101D-C921-24E6-EBA0EFEDE584}"/>
                </a:ext>
              </a:extLst>
            </p:cNvPr>
            <p:cNvSpPr/>
            <p:nvPr/>
          </p:nvSpPr>
          <p:spPr>
            <a:xfrm>
              <a:off x="9658063" y="3362088"/>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六角形 83">
              <a:extLst>
                <a:ext uri="{FF2B5EF4-FFF2-40B4-BE49-F238E27FC236}">
                  <a16:creationId xmlns:a16="http://schemas.microsoft.com/office/drawing/2014/main" id="{E43C75F7-1F97-1772-48E1-69E8C1209164}"/>
                </a:ext>
              </a:extLst>
            </p:cNvPr>
            <p:cNvSpPr/>
            <p:nvPr/>
          </p:nvSpPr>
          <p:spPr>
            <a:xfrm>
              <a:off x="9816055" y="3549330"/>
              <a:ext cx="307694" cy="265253"/>
            </a:xfrm>
            <a:prstGeom prst="hexagon">
              <a:avLst/>
            </a:prstGeom>
            <a:solidFill>
              <a:srgbClr val="E45E32"/>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9" name="グループ化 88">
            <a:extLst>
              <a:ext uri="{FF2B5EF4-FFF2-40B4-BE49-F238E27FC236}">
                <a16:creationId xmlns:a16="http://schemas.microsoft.com/office/drawing/2014/main" id="{3E139413-462C-CBCC-38BD-09A00E1878C9}"/>
              </a:ext>
            </a:extLst>
          </p:cNvPr>
          <p:cNvGrpSpPr/>
          <p:nvPr/>
        </p:nvGrpSpPr>
        <p:grpSpPr>
          <a:xfrm>
            <a:off x="6855114" y="5400193"/>
            <a:ext cx="2340362" cy="621201"/>
            <a:chOff x="6855114" y="4279602"/>
            <a:chExt cx="2340362" cy="621201"/>
          </a:xfrm>
        </p:grpSpPr>
        <p:sp>
          <p:nvSpPr>
            <p:cNvPr id="87" name="フローチャート: 端子 86">
              <a:extLst>
                <a:ext uri="{FF2B5EF4-FFF2-40B4-BE49-F238E27FC236}">
                  <a16:creationId xmlns:a16="http://schemas.microsoft.com/office/drawing/2014/main" id="{71E1554E-12C3-D869-6CF0-2D1DDA3D37BB}"/>
                </a:ext>
              </a:extLst>
            </p:cNvPr>
            <p:cNvSpPr/>
            <p:nvPr/>
          </p:nvSpPr>
          <p:spPr>
            <a:xfrm>
              <a:off x="6855114" y="4279602"/>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六角形 87">
              <a:extLst>
                <a:ext uri="{FF2B5EF4-FFF2-40B4-BE49-F238E27FC236}">
                  <a16:creationId xmlns:a16="http://schemas.microsoft.com/office/drawing/2014/main" id="{B96B3C71-143C-89D0-2EB8-95D669DC9990}"/>
                </a:ext>
              </a:extLst>
            </p:cNvPr>
            <p:cNvSpPr/>
            <p:nvPr/>
          </p:nvSpPr>
          <p:spPr>
            <a:xfrm>
              <a:off x="7013106" y="4454318"/>
              <a:ext cx="307694" cy="265253"/>
            </a:xfrm>
            <a:prstGeom prst="hexagon">
              <a:avLst/>
            </a:prstGeom>
            <a:solidFill>
              <a:srgbClr val="E45E32"/>
            </a:solidFill>
            <a:ln w="317500">
              <a:solidFill>
                <a:schemeClr val="bg1">
                  <a:lumMod val="8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 name="テキスト ボックス 4">
            <a:extLst>
              <a:ext uri="{FF2B5EF4-FFF2-40B4-BE49-F238E27FC236}">
                <a16:creationId xmlns:a16="http://schemas.microsoft.com/office/drawing/2014/main" id="{041439BC-666A-1B77-3F64-59077BEB7C83}"/>
              </a:ext>
            </a:extLst>
          </p:cNvPr>
          <p:cNvSpPr txBox="1"/>
          <p:nvPr/>
        </p:nvSpPr>
        <p:spPr>
          <a:xfrm>
            <a:off x="7599192" y="3490713"/>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ノード</a:t>
            </a:r>
          </a:p>
        </p:txBody>
      </p:sp>
      <p:sp>
        <p:nvSpPr>
          <p:cNvPr id="9" name="テキスト ボックス 8">
            <a:extLst>
              <a:ext uri="{FF2B5EF4-FFF2-40B4-BE49-F238E27FC236}">
                <a16:creationId xmlns:a16="http://schemas.microsoft.com/office/drawing/2014/main" id="{2E7CB71A-21D5-6989-FBCC-50A16CDAD744}"/>
              </a:ext>
            </a:extLst>
          </p:cNvPr>
          <p:cNvSpPr txBox="1"/>
          <p:nvPr/>
        </p:nvSpPr>
        <p:spPr>
          <a:xfrm>
            <a:off x="10586336" y="3499006"/>
            <a:ext cx="83271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重み</a:t>
            </a:r>
          </a:p>
        </p:txBody>
      </p:sp>
      <p:grpSp>
        <p:nvGrpSpPr>
          <p:cNvPr id="26" name="グループ化 25">
            <a:extLst>
              <a:ext uri="{FF2B5EF4-FFF2-40B4-BE49-F238E27FC236}">
                <a16:creationId xmlns:a16="http://schemas.microsoft.com/office/drawing/2014/main" id="{C2A1FA64-F44E-5B7A-3C0B-C3595058B35D}"/>
              </a:ext>
            </a:extLst>
          </p:cNvPr>
          <p:cNvGrpSpPr/>
          <p:nvPr/>
        </p:nvGrpSpPr>
        <p:grpSpPr>
          <a:xfrm>
            <a:off x="807902" y="780748"/>
            <a:ext cx="2579107" cy="2285549"/>
            <a:chOff x="807902" y="780748"/>
            <a:chExt cx="2579107" cy="2285549"/>
          </a:xfrm>
        </p:grpSpPr>
        <p:sp>
          <p:nvSpPr>
            <p:cNvPr id="8" name="六角形 7">
              <a:extLst>
                <a:ext uri="{FF2B5EF4-FFF2-40B4-BE49-F238E27FC236}">
                  <a16:creationId xmlns:a16="http://schemas.microsoft.com/office/drawing/2014/main" id="{C3D2573B-F53F-3492-E124-4E09C17564CB}"/>
                </a:ext>
              </a:extLst>
            </p:cNvPr>
            <p:cNvSpPr/>
            <p:nvPr/>
          </p:nvSpPr>
          <p:spPr>
            <a:xfrm>
              <a:off x="807902" y="780748"/>
              <a:ext cx="2579107" cy="2223368"/>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F245BF0E-9DF4-773F-D554-7075637FAA45}"/>
                </a:ext>
              </a:extLst>
            </p:cNvPr>
            <p:cNvSpPr/>
            <p:nvPr/>
          </p:nvSpPr>
          <p:spPr>
            <a:xfrm>
              <a:off x="2421079" y="2549375"/>
              <a:ext cx="516922" cy="51692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5DD5ACE9-90AF-CF7D-6C2B-D3B2E0A92973}"/>
                </a:ext>
              </a:extLst>
            </p:cNvPr>
            <p:cNvSpPr txBox="1">
              <a:spLocks/>
            </p:cNvSpPr>
            <p:nvPr/>
          </p:nvSpPr>
          <p:spPr>
            <a:xfrm>
              <a:off x="1011546" y="1432478"/>
              <a:ext cx="1827897" cy="42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bg1"/>
                  </a:solidFill>
                  <a:latin typeface="HGSMinchoE"/>
                  <a:ea typeface="HGSMinchoE"/>
                </a:rPr>
                <a:t>ノードとは</a:t>
              </a:r>
              <a:endParaRPr lang="ja-JP" sz="1800" b="1" u="sng" dirty="0">
                <a:solidFill>
                  <a:schemeClr val="bg1"/>
                </a:solidFill>
                <a:latin typeface="HGSMinchoE"/>
                <a:ea typeface="HGSMinchoE"/>
              </a:endParaRPr>
            </a:p>
          </p:txBody>
        </p:sp>
        <p:sp>
          <p:nvSpPr>
            <p:cNvPr id="14" name="タイトル 1">
              <a:extLst>
                <a:ext uri="{FF2B5EF4-FFF2-40B4-BE49-F238E27FC236}">
                  <a16:creationId xmlns:a16="http://schemas.microsoft.com/office/drawing/2014/main" id="{8754EE5A-8986-3E81-5BDA-2F2AA371E35D}"/>
                </a:ext>
              </a:extLst>
            </p:cNvPr>
            <p:cNvSpPr txBox="1">
              <a:spLocks/>
            </p:cNvSpPr>
            <p:nvPr/>
          </p:nvSpPr>
          <p:spPr>
            <a:xfrm>
              <a:off x="1011546" y="1877478"/>
              <a:ext cx="2288202" cy="608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bg1"/>
                  </a:solidFill>
                  <a:latin typeface="HGSMinchoE"/>
                  <a:ea typeface="HGSMinchoE"/>
                </a:rPr>
                <a:t>ネットワーク上の点を意味する単語</a:t>
              </a:r>
              <a:endParaRPr lang="ja-JP" sz="1600" dirty="0">
                <a:solidFill>
                  <a:schemeClr val="bg1"/>
                </a:solidFill>
                <a:latin typeface="HGSMinchoE"/>
                <a:ea typeface="HGSMinchoE"/>
              </a:endParaRPr>
            </a:p>
          </p:txBody>
        </p:sp>
      </p:grpSp>
      <p:grpSp>
        <p:nvGrpSpPr>
          <p:cNvPr id="42" name="グループ化 41">
            <a:extLst>
              <a:ext uri="{FF2B5EF4-FFF2-40B4-BE49-F238E27FC236}">
                <a16:creationId xmlns:a16="http://schemas.microsoft.com/office/drawing/2014/main" id="{E30B2224-5E04-E67E-6D76-D5ACBC5118CA}"/>
              </a:ext>
            </a:extLst>
          </p:cNvPr>
          <p:cNvGrpSpPr/>
          <p:nvPr/>
        </p:nvGrpSpPr>
        <p:grpSpPr>
          <a:xfrm>
            <a:off x="855019" y="3740981"/>
            <a:ext cx="2677442" cy="2285549"/>
            <a:chOff x="855019" y="3740981"/>
            <a:chExt cx="2677442" cy="2285549"/>
          </a:xfrm>
        </p:grpSpPr>
        <p:sp>
          <p:nvSpPr>
            <p:cNvPr id="72" name="六角形 71">
              <a:extLst>
                <a:ext uri="{FF2B5EF4-FFF2-40B4-BE49-F238E27FC236}">
                  <a16:creationId xmlns:a16="http://schemas.microsoft.com/office/drawing/2014/main" id="{B2DAAB42-AA7F-3E4F-6907-9FB83402ED4D}"/>
                </a:ext>
              </a:extLst>
            </p:cNvPr>
            <p:cNvSpPr/>
            <p:nvPr/>
          </p:nvSpPr>
          <p:spPr>
            <a:xfrm>
              <a:off x="855019" y="3740981"/>
              <a:ext cx="2579107" cy="2223368"/>
            </a:xfrm>
            <a:prstGeom prst="hexagon">
              <a:avLst/>
            </a:prstGeom>
            <a:solidFill>
              <a:schemeClr val="tx1">
                <a:lumMod val="75000"/>
                <a:lumOff val="25000"/>
              </a:schemeClr>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FE954B6-265D-977C-1ECC-89DABE8D04CB}"/>
                </a:ext>
              </a:extLst>
            </p:cNvPr>
            <p:cNvSpPr/>
            <p:nvPr/>
          </p:nvSpPr>
          <p:spPr>
            <a:xfrm>
              <a:off x="2468196" y="5509608"/>
              <a:ext cx="516922" cy="516922"/>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DA253850-7E8B-9EC7-4ECB-C4EC0100DE47}"/>
                </a:ext>
              </a:extLst>
            </p:cNvPr>
            <p:cNvSpPr txBox="1">
              <a:spLocks/>
            </p:cNvSpPr>
            <p:nvPr/>
          </p:nvSpPr>
          <p:spPr>
            <a:xfrm>
              <a:off x="1012816" y="4425983"/>
              <a:ext cx="2022471" cy="426682"/>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bg1"/>
                  </a:solidFill>
                  <a:latin typeface="HGSMinchoE"/>
                  <a:ea typeface="HGSMinchoE"/>
                </a:rPr>
                <a:t>エッジの重みとは</a:t>
              </a:r>
              <a:endParaRPr lang="ja-JP" sz="1800" b="1" u="sng" dirty="0">
                <a:solidFill>
                  <a:schemeClr val="bg1"/>
                </a:solidFill>
                <a:latin typeface="HGSMinchoE"/>
                <a:ea typeface="HGSMinchoE"/>
              </a:endParaRPr>
            </a:p>
          </p:txBody>
        </p:sp>
        <p:sp>
          <p:nvSpPr>
            <p:cNvPr id="16" name="タイトル 1">
              <a:extLst>
                <a:ext uri="{FF2B5EF4-FFF2-40B4-BE49-F238E27FC236}">
                  <a16:creationId xmlns:a16="http://schemas.microsoft.com/office/drawing/2014/main" id="{40B3979E-E9F0-1D22-897C-B2C6FF2E51C3}"/>
                </a:ext>
              </a:extLst>
            </p:cNvPr>
            <p:cNvSpPr txBox="1">
              <a:spLocks/>
            </p:cNvSpPr>
            <p:nvPr/>
          </p:nvSpPr>
          <p:spPr>
            <a:xfrm>
              <a:off x="953355" y="4845501"/>
              <a:ext cx="2579106" cy="6089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bg1"/>
                  </a:solidFill>
                  <a:latin typeface="HGSMinchoE"/>
                  <a:ea typeface="HGSMinchoE"/>
                </a:rPr>
                <a:t>ノード間の連結の強さを表す単語</a:t>
              </a:r>
              <a:endParaRPr lang="ja-JP" sz="1600" dirty="0">
                <a:solidFill>
                  <a:schemeClr val="bg1"/>
                </a:solidFill>
                <a:latin typeface="HGSMinchoE"/>
                <a:ea typeface="HGSMinchoE"/>
              </a:endParaRPr>
            </a:p>
          </p:txBody>
        </p:sp>
      </p:grpSp>
      <p:sp>
        <p:nvSpPr>
          <p:cNvPr id="17" name="テキスト ボックス 16">
            <a:extLst>
              <a:ext uri="{FF2B5EF4-FFF2-40B4-BE49-F238E27FC236}">
                <a16:creationId xmlns:a16="http://schemas.microsoft.com/office/drawing/2014/main" id="{DA54FB06-EE30-8289-633C-B113D5765A44}"/>
              </a:ext>
            </a:extLst>
          </p:cNvPr>
          <p:cNvSpPr txBox="1"/>
          <p:nvPr/>
        </p:nvSpPr>
        <p:spPr>
          <a:xfrm>
            <a:off x="6855114" y="4261575"/>
            <a:ext cx="5611092" cy="923330"/>
          </a:xfrm>
          <a:prstGeom prst="rect">
            <a:avLst/>
          </a:prstGeom>
          <a:noFill/>
        </p:spPr>
        <p:txBody>
          <a:bodyPr wrap="square">
            <a:spAutoFit/>
          </a:bodyPr>
          <a:lstStyle/>
          <a:p>
            <a:r>
              <a:rPr lang="ja-JP" altLang="en-US" sz="1800" dirty="0">
                <a:latin typeface="メイリオ" panose="020B0604030504040204" pitchFamily="50" charset="-128"/>
                <a:ea typeface="メイリオ" panose="020B0604030504040204" pitchFamily="50" charset="-128"/>
              </a:rPr>
              <a:t>制約の中で利益を最大化することにより、</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ユーザーの満足度を向上させることが出来る</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数理システムを構築する。</a:t>
            </a:r>
            <a:endParaRPr lang="ja-JP" altLang="en-US"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8BFE8DB8-321C-C014-CA59-7A39302B3F7A}"/>
              </a:ext>
            </a:extLst>
          </p:cNvPr>
          <p:cNvSpPr txBox="1"/>
          <p:nvPr/>
        </p:nvSpPr>
        <p:spPr>
          <a:xfrm>
            <a:off x="7648945" y="5537236"/>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最大化</a:t>
            </a:r>
          </a:p>
        </p:txBody>
      </p:sp>
      <p:grpSp>
        <p:nvGrpSpPr>
          <p:cNvPr id="32" name="グループ化 31">
            <a:extLst>
              <a:ext uri="{FF2B5EF4-FFF2-40B4-BE49-F238E27FC236}">
                <a16:creationId xmlns:a16="http://schemas.microsoft.com/office/drawing/2014/main" id="{1B5B06C4-BEC0-9AC6-CC65-4795748B6BB9}"/>
              </a:ext>
            </a:extLst>
          </p:cNvPr>
          <p:cNvGrpSpPr/>
          <p:nvPr/>
        </p:nvGrpSpPr>
        <p:grpSpPr>
          <a:xfrm>
            <a:off x="3333108" y="2213542"/>
            <a:ext cx="2579107" cy="2285549"/>
            <a:chOff x="3333108" y="2213542"/>
            <a:chExt cx="2579107" cy="2285549"/>
          </a:xfrm>
        </p:grpSpPr>
        <p:sp>
          <p:nvSpPr>
            <p:cNvPr id="70" name="六角形 69">
              <a:extLst>
                <a:ext uri="{FF2B5EF4-FFF2-40B4-BE49-F238E27FC236}">
                  <a16:creationId xmlns:a16="http://schemas.microsoft.com/office/drawing/2014/main" id="{853AFC05-998D-1D61-F640-19728E6C2793}"/>
                </a:ext>
              </a:extLst>
            </p:cNvPr>
            <p:cNvSpPr/>
            <p:nvPr/>
          </p:nvSpPr>
          <p:spPr>
            <a:xfrm>
              <a:off x="3333108" y="2213542"/>
              <a:ext cx="2579107" cy="2223368"/>
            </a:xfrm>
            <a:prstGeom prst="hexagon">
              <a:avLst/>
            </a:prstGeom>
            <a:solidFill>
              <a:schemeClr val="bg1">
                <a:lumMod val="95000"/>
              </a:schemeClr>
            </a:solidFill>
            <a:ln w="3175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楕円 70">
              <a:extLst>
                <a:ext uri="{FF2B5EF4-FFF2-40B4-BE49-F238E27FC236}">
                  <a16:creationId xmlns:a16="http://schemas.microsoft.com/office/drawing/2014/main" id="{32C72524-851F-9FA8-8C21-0C3C37CDAB96}"/>
                </a:ext>
              </a:extLst>
            </p:cNvPr>
            <p:cNvSpPr/>
            <p:nvPr/>
          </p:nvSpPr>
          <p:spPr>
            <a:xfrm>
              <a:off x="4921233" y="3982169"/>
              <a:ext cx="516922" cy="516922"/>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タイトル 1">
              <a:extLst>
                <a:ext uri="{FF2B5EF4-FFF2-40B4-BE49-F238E27FC236}">
                  <a16:creationId xmlns:a16="http://schemas.microsoft.com/office/drawing/2014/main" id="{0CAF2C90-3A46-16C2-9137-55AB85A5499A}"/>
                </a:ext>
              </a:extLst>
            </p:cNvPr>
            <p:cNvSpPr txBox="1">
              <a:spLocks/>
            </p:cNvSpPr>
            <p:nvPr/>
          </p:nvSpPr>
          <p:spPr>
            <a:xfrm>
              <a:off x="3446268" y="2850644"/>
              <a:ext cx="1827897" cy="42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tx1">
                      <a:lumMod val="95000"/>
                      <a:lumOff val="5000"/>
                    </a:schemeClr>
                  </a:solidFill>
                  <a:latin typeface="HGSMinchoE"/>
                  <a:ea typeface="HGSMinchoE"/>
                </a:rPr>
                <a:t>最大化問題</a:t>
              </a:r>
              <a:endParaRPr lang="ja-JP" sz="1800" b="1" u="sng" dirty="0">
                <a:solidFill>
                  <a:schemeClr val="tx1">
                    <a:lumMod val="95000"/>
                    <a:lumOff val="5000"/>
                  </a:schemeClr>
                </a:solidFill>
                <a:latin typeface="HGSMinchoE"/>
                <a:ea typeface="HGSMinchoE"/>
              </a:endParaRPr>
            </a:p>
          </p:txBody>
        </p:sp>
        <p:sp>
          <p:nvSpPr>
            <p:cNvPr id="25" name="タイトル 1">
              <a:extLst>
                <a:ext uri="{FF2B5EF4-FFF2-40B4-BE49-F238E27FC236}">
                  <a16:creationId xmlns:a16="http://schemas.microsoft.com/office/drawing/2014/main" id="{B85D0DB8-2CB4-0317-B87F-6348CD8DC4F6}"/>
                </a:ext>
              </a:extLst>
            </p:cNvPr>
            <p:cNvSpPr txBox="1">
              <a:spLocks/>
            </p:cNvSpPr>
            <p:nvPr/>
          </p:nvSpPr>
          <p:spPr>
            <a:xfrm>
              <a:off x="3446267" y="3295644"/>
              <a:ext cx="2432557" cy="608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tx1">
                      <a:lumMod val="95000"/>
                      <a:lumOff val="5000"/>
                    </a:schemeClr>
                  </a:solidFill>
                  <a:latin typeface="HGSMinchoE"/>
                  <a:ea typeface="HGSMinchoE"/>
                </a:rPr>
                <a:t>目的関数の符号を反転させると最小化問題になる</a:t>
              </a:r>
              <a:endParaRPr lang="ja-JP" sz="1600" dirty="0">
                <a:solidFill>
                  <a:schemeClr val="tx1">
                    <a:lumMod val="95000"/>
                    <a:lumOff val="5000"/>
                  </a:schemeClr>
                </a:solidFill>
                <a:latin typeface="HGSMinchoE"/>
                <a:ea typeface="HGSMinchoE"/>
              </a:endParaRPr>
            </a:p>
          </p:txBody>
        </p:sp>
      </p:grpSp>
      <p:sp>
        <p:nvSpPr>
          <p:cNvPr id="43" name="二等辺三角形 42">
            <a:extLst>
              <a:ext uri="{FF2B5EF4-FFF2-40B4-BE49-F238E27FC236}">
                <a16:creationId xmlns:a16="http://schemas.microsoft.com/office/drawing/2014/main" id="{1D046319-8600-E8E7-735B-7C885AF50521}"/>
              </a:ext>
            </a:extLst>
          </p:cNvPr>
          <p:cNvSpPr/>
          <p:nvPr/>
        </p:nvSpPr>
        <p:spPr>
          <a:xfrm rot="5400000" flipH="1" flipV="1">
            <a:off x="11344763" y="1201764"/>
            <a:ext cx="2246093" cy="878790"/>
          </a:xfrm>
          <a:prstGeom prst="triangl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8B251816-98F3-DE62-CEC7-2A5CECC6994C}"/>
              </a:ext>
            </a:extLst>
          </p:cNvPr>
          <p:cNvGrpSpPr/>
          <p:nvPr/>
        </p:nvGrpSpPr>
        <p:grpSpPr>
          <a:xfrm>
            <a:off x="24846944" y="779719"/>
            <a:ext cx="22687867" cy="2591327"/>
            <a:chOff x="835515" y="779719"/>
            <a:chExt cx="22687867" cy="2591327"/>
          </a:xfrm>
        </p:grpSpPr>
        <p:grpSp>
          <p:nvGrpSpPr>
            <p:cNvPr id="45" name="グループ化 44">
              <a:extLst>
                <a:ext uri="{FF2B5EF4-FFF2-40B4-BE49-F238E27FC236}">
                  <a16:creationId xmlns:a16="http://schemas.microsoft.com/office/drawing/2014/main" id="{19120D7B-94A9-BBB3-7BF3-95A30C92EC63}"/>
                </a:ext>
              </a:extLst>
            </p:cNvPr>
            <p:cNvGrpSpPr/>
            <p:nvPr/>
          </p:nvGrpSpPr>
          <p:grpSpPr>
            <a:xfrm>
              <a:off x="1932000" y="1377362"/>
              <a:ext cx="20399364" cy="360000"/>
              <a:chOff x="1932000" y="1256072"/>
              <a:chExt cx="20399364" cy="360000"/>
            </a:xfrm>
          </p:grpSpPr>
          <p:sp>
            <p:nvSpPr>
              <p:cNvPr id="94" name="正方形/長方形 93">
                <a:extLst>
                  <a:ext uri="{FF2B5EF4-FFF2-40B4-BE49-F238E27FC236}">
                    <a16:creationId xmlns:a16="http://schemas.microsoft.com/office/drawing/2014/main" id="{DCF14910-A1BC-0E4B-490A-4A641238F1D0}"/>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6D198C94-5E3C-F9E2-4CAE-44152768FF12}"/>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a:extLst>
                  <a:ext uri="{FF2B5EF4-FFF2-40B4-BE49-F238E27FC236}">
                    <a16:creationId xmlns:a16="http://schemas.microsoft.com/office/drawing/2014/main" id="{3B78C055-56FA-818C-7789-0F96F3DD46F8}"/>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a:extLst>
                  <a:ext uri="{FF2B5EF4-FFF2-40B4-BE49-F238E27FC236}">
                    <a16:creationId xmlns:a16="http://schemas.microsoft.com/office/drawing/2014/main" id="{F7AB629B-9539-714C-247E-9A1D48DB942F}"/>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B12F59EF-61A3-7AB7-B391-4EEFC0D88AEE}"/>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9ECEA5DC-181C-AC8F-29B7-F2DC4EB1C27C}"/>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DB831C38-DE98-1AC7-A2EA-FFFBFF40D5FC}"/>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595D9B89-4DFE-7E47-3225-C971E27C5429}"/>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3A18F89F-49F9-B401-B819-ED8B14B5E592}"/>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7B0009BD-B005-BB44-A23A-15F423CF37DA}"/>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48" name="テキスト ボックス 47">
              <a:extLst>
                <a:ext uri="{FF2B5EF4-FFF2-40B4-BE49-F238E27FC236}">
                  <a16:creationId xmlns:a16="http://schemas.microsoft.com/office/drawing/2014/main" id="{6976AA4E-79EE-F9B2-9EDF-6F99C4566EE7}"/>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50" name="テキスト ボックス 49">
              <a:extLst>
                <a:ext uri="{FF2B5EF4-FFF2-40B4-BE49-F238E27FC236}">
                  <a16:creationId xmlns:a16="http://schemas.microsoft.com/office/drawing/2014/main" id="{34A08E97-17EF-6A8E-7874-AAF431408629}"/>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56" name="テキスト ボックス 55">
              <a:extLst>
                <a:ext uri="{FF2B5EF4-FFF2-40B4-BE49-F238E27FC236}">
                  <a16:creationId xmlns:a16="http://schemas.microsoft.com/office/drawing/2014/main" id="{273C6D6F-4714-A69F-67F2-9932DFB94895}"/>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57" name="テキスト ボックス 56">
              <a:extLst>
                <a:ext uri="{FF2B5EF4-FFF2-40B4-BE49-F238E27FC236}">
                  <a16:creationId xmlns:a16="http://schemas.microsoft.com/office/drawing/2014/main" id="{38B87901-22B0-9B46-2135-D972C4B9E3C2}"/>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58" name="テキスト ボックス 57">
              <a:extLst>
                <a:ext uri="{FF2B5EF4-FFF2-40B4-BE49-F238E27FC236}">
                  <a16:creationId xmlns:a16="http://schemas.microsoft.com/office/drawing/2014/main" id="{8F921F4C-7FF6-0750-B2D1-01D08CA119BC}"/>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59" name="テキスト ボックス 58">
              <a:extLst>
                <a:ext uri="{FF2B5EF4-FFF2-40B4-BE49-F238E27FC236}">
                  <a16:creationId xmlns:a16="http://schemas.microsoft.com/office/drawing/2014/main" id="{B40C34F0-F3FE-7289-0572-6531F9306BCB}"/>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60" name="テキスト ボックス 59">
              <a:extLst>
                <a:ext uri="{FF2B5EF4-FFF2-40B4-BE49-F238E27FC236}">
                  <a16:creationId xmlns:a16="http://schemas.microsoft.com/office/drawing/2014/main" id="{3B026F0A-EE51-473C-19C0-C6B63DDD09B1}"/>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61" name="テキスト ボックス 60">
              <a:extLst>
                <a:ext uri="{FF2B5EF4-FFF2-40B4-BE49-F238E27FC236}">
                  <a16:creationId xmlns:a16="http://schemas.microsoft.com/office/drawing/2014/main" id="{6B99CC41-3397-413D-54E2-E05CB773F745}"/>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62" name="テキスト ボックス 61">
              <a:extLst>
                <a:ext uri="{FF2B5EF4-FFF2-40B4-BE49-F238E27FC236}">
                  <a16:creationId xmlns:a16="http://schemas.microsoft.com/office/drawing/2014/main" id="{F6A9588F-3CF4-77F3-C630-864F43F21E99}"/>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63" name="テキスト ボックス 62">
              <a:extLst>
                <a:ext uri="{FF2B5EF4-FFF2-40B4-BE49-F238E27FC236}">
                  <a16:creationId xmlns:a16="http://schemas.microsoft.com/office/drawing/2014/main" id="{7AF452CB-B272-5044-A3C6-FE9594920C7C}"/>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64" name="テキスト ボックス 63">
              <a:extLst>
                <a:ext uri="{FF2B5EF4-FFF2-40B4-BE49-F238E27FC236}">
                  <a16:creationId xmlns:a16="http://schemas.microsoft.com/office/drawing/2014/main" id="{3116C92C-3787-B91C-161E-669425CEB044}"/>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69" name="テキスト ボックス 68">
              <a:extLst>
                <a:ext uri="{FF2B5EF4-FFF2-40B4-BE49-F238E27FC236}">
                  <a16:creationId xmlns:a16="http://schemas.microsoft.com/office/drawing/2014/main" id="{9EF57C25-C2AB-0C78-C183-C1CD77BF1890}"/>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74" name="テキスト ボックス 73">
              <a:extLst>
                <a:ext uri="{FF2B5EF4-FFF2-40B4-BE49-F238E27FC236}">
                  <a16:creationId xmlns:a16="http://schemas.microsoft.com/office/drawing/2014/main" id="{DE625382-EEE4-02B1-D281-97EDF94058D5}"/>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6" name="テキスト ボックス 75">
              <a:extLst>
                <a:ext uri="{FF2B5EF4-FFF2-40B4-BE49-F238E27FC236}">
                  <a16:creationId xmlns:a16="http://schemas.microsoft.com/office/drawing/2014/main" id="{A3FB5E63-A8BE-AE32-ADA2-07965DB71481}"/>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77" name="テキスト ボックス 76">
              <a:extLst>
                <a:ext uri="{FF2B5EF4-FFF2-40B4-BE49-F238E27FC236}">
                  <a16:creationId xmlns:a16="http://schemas.microsoft.com/office/drawing/2014/main" id="{B598008C-9AE5-EDC4-914B-DAD1DB70AABD}"/>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78" name="テキスト ボックス 77">
              <a:extLst>
                <a:ext uri="{FF2B5EF4-FFF2-40B4-BE49-F238E27FC236}">
                  <a16:creationId xmlns:a16="http://schemas.microsoft.com/office/drawing/2014/main" id="{E718D3C3-F171-E498-FB5B-8E42ADE2FE41}"/>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79" name="テキスト ボックス 78">
              <a:extLst>
                <a:ext uri="{FF2B5EF4-FFF2-40B4-BE49-F238E27FC236}">
                  <a16:creationId xmlns:a16="http://schemas.microsoft.com/office/drawing/2014/main" id="{8DCC3036-B2FA-1735-B8B2-6543675E0A16}"/>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81" name="テキスト ボックス 80">
              <a:extLst>
                <a:ext uri="{FF2B5EF4-FFF2-40B4-BE49-F238E27FC236}">
                  <a16:creationId xmlns:a16="http://schemas.microsoft.com/office/drawing/2014/main" id="{8D2AC562-B714-A98D-7308-E68300BA52F8}"/>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85" name="テキスト ボックス 84">
              <a:extLst>
                <a:ext uri="{FF2B5EF4-FFF2-40B4-BE49-F238E27FC236}">
                  <a16:creationId xmlns:a16="http://schemas.microsoft.com/office/drawing/2014/main" id="{74115F93-DE5B-B00B-5D25-FC9007B29C2F}"/>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86" name="テキスト ボックス 85">
              <a:extLst>
                <a:ext uri="{FF2B5EF4-FFF2-40B4-BE49-F238E27FC236}">
                  <a16:creationId xmlns:a16="http://schemas.microsoft.com/office/drawing/2014/main" id="{62166692-AE4E-4BE3-F447-D74732F32972}"/>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91" name="テキスト ボックス 90">
              <a:extLst>
                <a:ext uri="{FF2B5EF4-FFF2-40B4-BE49-F238E27FC236}">
                  <a16:creationId xmlns:a16="http://schemas.microsoft.com/office/drawing/2014/main" id="{AE812E26-2598-93C8-4AF9-752F1CD14282}"/>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92" name="テキスト ボックス 91">
              <a:extLst>
                <a:ext uri="{FF2B5EF4-FFF2-40B4-BE49-F238E27FC236}">
                  <a16:creationId xmlns:a16="http://schemas.microsoft.com/office/drawing/2014/main" id="{F9D0EF3B-751D-0E04-BEFA-A195A85B93BF}"/>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93" name="テキスト ボックス 92">
              <a:extLst>
                <a:ext uri="{FF2B5EF4-FFF2-40B4-BE49-F238E27FC236}">
                  <a16:creationId xmlns:a16="http://schemas.microsoft.com/office/drawing/2014/main" id="{3A890A6E-D0DB-5C40-3578-026A674566E8}"/>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103" name="グループ化 102">
            <a:extLst>
              <a:ext uri="{FF2B5EF4-FFF2-40B4-BE49-F238E27FC236}">
                <a16:creationId xmlns:a16="http://schemas.microsoft.com/office/drawing/2014/main" id="{26C1325A-D36C-CE06-69BA-11F2B060950B}"/>
              </a:ext>
            </a:extLst>
          </p:cNvPr>
          <p:cNvGrpSpPr/>
          <p:nvPr/>
        </p:nvGrpSpPr>
        <p:grpSpPr>
          <a:xfrm>
            <a:off x="12667495" y="3625214"/>
            <a:ext cx="22687867" cy="2591327"/>
            <a:chOff x="835515" y="779719"/>
            <a:chExt cx="22687867" cy="2591327"/>
          </a:xfrm>
        </p:grpSpPr>
        <p:grpSp>
          <p:nvGrpSpPr>
            <p:cNvPr id="104" name="グループ化 103">
              <a:extLst>
                <a:ext uri="{FF2B5EF4-FFF2-40B4-BE49-F238E27FC236}">
                  <a16:creationId xmlns:a16="http://schemas.microsoft.com/office/drawing/2014/main" id="{951859E7-8005-47DF-804F-DA6DC9FA68CC}"/>
                </a:ext>
              </a:extLst>
            </p:cNvPr>
            <p:cNvGrpSpPr/>
            <p:nvPr/>
          </p:nvGrpSpPr>
          <p:grpSpPr>
            <a:xfrm>
              <a:off x="1932000" y="1377362"/>
              <a:ext cx="20399364" cy="360000"/>
              <a:chOff x="1932000" y="1256072"/>
              <a:chExt cx="20399364" cy="360000"/>
            </a:xfrm>
          </p:grpSpPr>
          <p:sp>
            <p:nvSpPr>
              <p:cNvPr id="129" name="正方形/長方形 128">
                <a:extLst>
                  <a:ext uri="{FF2B5EF4-FFF2-40B4-BE49-F238E27FC236}">
                    <a16:creationId xmlns:a16="http://schemas.microsoft.com/office/drawing/2014/main" id="{5C24588D-59BD-6D56-5D40-EB69A8DC7E10}"/>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531DA0F4-99D9-0C0A-FFD0-B27568ED5E30}"/>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AAB19992-B394-E0EF-F21C-0B8FA7E90471}"/>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9CFB2DFB-27DD-ED53-E3F0-4354A7679B25}"/>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7087391-45E2-5EB0-A229-EDDE14A30D49}"/>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楕円 133">
                <a:extLst>
                  <a:ext uri="{FF2B5EF4-FFF2-40B4-BE49-F238E27FC236}">
                    <a16:creationId xmlns:a16="http://schemas.microsoft.com/office/drawing/2014/main" id="{D0F2D258-4AD7-E02E-27F1-CDA9DC3B94F4}"/>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楕円 134">
                <a:extLst>
                  <a:ext uri="{FF2B5EF4-FFF2-40B4-BE49-F238E27FC236}">
                    <a16:creationId xmlns:a16="http://schemas.microsoft.com/office/drawing/2014/main" id="{52222918-6C6F-8731-6E9B-CAC8E59EDEC4}"/>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a:extLst>
                  <a:ext uri="{FF2B5EF4-FFF2-40B4-BE49-F238E27FC236}">
                    <a16:creationId xmlns:a16="http://schemas.microsoft.com/office/drawing/2014/main" id="{9AB37DEA-02DE-0E27-243F-EB0256977A50}"/>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3805ADF6-E30F-87EC-9E5C-6B3EEF68C9FB}"/>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5" name="テキスト ボックス 104">
              <a:extLst>
                <a:ext uri="{FF2B5EF4-FFF2-40B4-BE49-F238E27FC236}">
                  <a16:creationId xmlns:a16="http://schemas.microsoft.com/office/drawing/2014/main" id="{7EA7ABD5-A124-7DDA-CC99-1A2935BC6178}"/>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106" name="テキスト ボックス 105">
              <a:extLst>
                <a:ext uri="{FF2B5EF4-FFF2-40B4-BE49-F238E27FC236}">
                  <a16:creationId xmlns:a16="http://schemas.microsoft.com/office/drawing/2014/main" id="{9121B76C-A5A3-5DFB-6963-BC3E66ECB895}"/>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7" name="テキスト ボックス 106">
              <a:extLst>
                <a:ext uri="{FF2B5EF4-FFF2-40B4-BE49-F238E27FC236}">
                  <a16:creationId xmlns:a16="http://schemas.microsoft.com/office/drawing/2014/main" id="{F8B23DCD-F061-5A5E-6855-C3FEF50D2B8E}"/>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108" name="テキスト ボックス 107">
              <a:extLst>
                <a:ext uri="{FF2B5EF4-FFF2-40B4-BE49-F238E27FC236}">
                  <a16:creationId xmlns:a16="http://schemas.microsoft.com/office/drawing/2014/main" id="{C1E89D91-77DC-29F1-E9A8-CCDC2CADDF60}"/>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109" name="テキスト ボックス 108">
              <a:extLst>
                <a:ext uri="{FF2B5EF4-FFF2-40B4-BE49-F238E27FC236}">
                  <a16:creationId xmlns:a16="http://schemas.microsoft.com/office/drawing/2014/main" id="{87AECE9A-8D2D-BAF4-DE86-742875ED5C2F}"/>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0" name="テキスト ボックス 109">
              <a:extLst>
                <a:ext uri="{FF2B5EF4-FFF2-40B4-BE49-F238E27FC236}">
                  <a16:creationId xmlns:a16="http://schemas.microsoft.com/office/drawing/2014/main" id="{A3AD5A27-5B3A-E373-9FDB-EBF1AD6A34B9}"/>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111" name="テキスト ボックス 110">
              <a:extLst>
                <a:ext uri="{FF2B5EF4-FFF2-40B4-BE49-F238E27FC236}">
                  <a16:creationId xmlns:a16="http://schemas.microsoft.com/office/drawing/2014/main" id="{9A74032D-A5E2-62DE-E3B8-4E737488821D}"/>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112" name="テキスト ボックス 111">
              <a:extLst>
                <a:ext uri="{FF2B5EF4-FFF2-40B4-BE49-F238E27FC236}">
                  <a16:creationId xmlns:a16="http://schemas.microsoft.com/office/drawing/2014/main" id="{686EBB57-BF40-1DB4-D4EC-79050FDA251C}"/>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3" name="テキスト ボックス 112">
              <a:extLst>
                <a:ext uri="{FF2B5EF4-FFF2-40B4-BE49-F238E27FC236}">
                  <a16:creationId xmlns:a16="http://schemas.microsoft.com/office/drawing/2014/main" id="{338586C1-4505-E196-0C53-4DC4E709B880}"/>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114" name="テキスト ボックス 113">
              <a:extLst>
                <a:ext uri="{FF2B5EF4-FFF2-40B4-BE49-F238E27FC236}">
                  <a16:creationId xmlns:a16="http://schemas.microsoft.com/office/drawing/2014/main" id="{82320B6E-BB9D-FFCF-A2C3-47104AE7C3F4}"/>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115" name="テキスト ボックス 114">
              <a:extLst>
                <a:ext uri="{FF2B5EF4-FFF2-40B4-BE49-F238E27FC236}">
                  <a16:creationId xmlns:a16="http://schemas.microsoft.com/office/drawing/2014/main" id="{A12ED8E4-D4C2-F3E6-86DD-B6234A739969}"/>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6" name="テキスト ボックス 115">
              <a:extLst>
                <a:ext uri="{FF2B5EF4-FFF2-40B4-BE49-F238E27FC236}">
                  <a16:creationId xmlns:a16="http://schemas.microsoft.com/office/drawing/2014/main" id="{4A7A058E-4FA0-8FB6-EB17-36D3445E4F25}"/>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117" name="テキスト ボックス 116">
              <a:extLst>
                <a:ext uri="{FF2B5EF4-FFF2-40B4-BE49-F238E27FC236}">
                  <a16:creationId xmlns:a16="http://schemas.microsoft.com/office/drawing/2014/main" id="{8ACFCFAA-E5A0-0B21-932B-87FFF5796738}"/>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118" name="テキスト ボックス 117">
              <a:extLst>
                <a:ext uri="{FF2B5EF4-FFF2-40B4-BE49-F238E27FC236}">
                  <a16:creationId xmlns:a16="http://schemas.microsoft.com/office/drawing/2014/main" id="{C36D7748-20B2-9A78-8102-03DF6E4F8888}"/>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9" name="テキスト ボックス 118">
              <a:extLst>
                <a:ext uri="{FF2B5EF4-FFF2-40B4-BE49-F238E27FC236}">
                  <a16:creationId xmlns:a16="http://schemas.microsoft.com/office/drawing/2014/main" id="{97370797-5373-7111-FEED-2BBF9BF56C51}"/>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120" name="テキスト ボックス 119">
              <a:extLst>
                <a:ext uri="{FF2B5EF4-FFF2-40B4-BE49-F238E27FC236}">
                  <a16:creationId xmlns:a16="http://schemas.microsoft.com/office/drawing/2014/main" id="{45C3B491-B268-8B03-0BDF-F42968E2A44B}"/>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121" name="テキスト ボックス 120">
              <a:extLst>
                <a:ext uri="{FF2B5EF4-FFF2-40B4-BE49-F238E27FC236}">
                  <a16:creationId xmlns:a16="http://schemas.microsoft.com/office/drawing/2014/main" id="{6EBEBC84-9022-C4C1-B046-8F3DB949D522}"/>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22" name="テキスト ボックス 121">
              <a:extLst>
                <a:ext uri="{FF2B5EF4-FFF2-40B4-BE49-F238E27FC236}">
                  <a16:creationId xmlns:a16="http://schemas.microsoft.com/office/drawing/2014/main" id="{6DC439E2-8684-55B6-33AC-534DD52A7AAC}"/>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123" name="テキスト ボックス 122">
              <a:extLst>
                <a:ext uri="{FF2B5EF4-FFF2-40B4-BE49-F238E27FC236}">
                  <a16:creationId xmlns:a16="http://schemas.microsoft.com/office/drawing/2014/main" id="{BB869ED8-BD62-77B0-F986-D1F311596C4C}"/>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124" name="テキスト ボックス 123">
              <a:extLst>
                <a:ext uri="{FF2B5EF4-FFF2-40B4-BE49-F238E27FC236}">
                  <a16:creationId xmlns:a16="http://schemas.microsoft.com/office/drawing/2014/main" id="{DFAD7F62-2167-F8FE-28B5-E7C2E1588BCC}"/>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25" name="テキスト ボックス 124">
              <a:extLst>
                <a:ext uri="{FF2B5EF4-FFF2-40B4-BE49-F238E27FC236}">
                  <a16:creationId xmlns:a16="http://schemas.microsoft.com/office/drawing/2014/main" id="{30BF08EB-D754-883F-593B-18B068C7E30B}"/>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126" name="テキスト ボックス 125">
              <a:extLst>
                <a:ext uri="{FF2B5EF4-FFF2-40B4-BE49-F238E27FC236}">
                  <a16:creationId xmlns:a16="http://schemas.microsoft.com/office/drawing/2014/main" id="{82E50578-627F-78B6-7472-4957C0930A42}"/>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127" name="テキスト ボックス 126">
              <a:extLst>
                <a:ext uri="{FF2B5EF4-FFF2-40B4-BE49-F238E27FC236}">
                  <a16:creationId xmlns:a16="http://schemas.microsoft.com/office/drawing/2014/main" id="{DCFCD05C-A98F-ADA7-9C60-F0E675E2B45C}"/>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28" name="テキスト ボックス 127">
              <a:extLst>
                <a:ext uri="{FF2B5EF4-FFF2-40B4-BE49-F238E27FC236}">
                  <a16:creationId xmlns:a16="http://schemas.microsoft.com/office/drawing/2014/main" id="{EE99D1B6-DDA4-3C65-B2EC-413D2A42769F}"/>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sp>
        <p:nvSpPr>
          <p:cNvPr id="144" name="楕円 143">
            <a:extLst>
              <a:ext uri="{FF2B5EF4-FFF2-40B4-BE49-F238E27FC236}">
                <a16:creationId xmlns:a16="http://schemas.microsoft.com/office/drawing/2014/main" id="{3ED9061C-DD35-FD2A-172B-2B754DC6258E}"/>
              </a:ext>
            </a:extLst>
          </p:cNvPr>
          <p:cNvSpPr/>
          <p:nvPr/>
        </p:nvSpPr>
        <p:spPr>
          <a:xfrm>
            <a:off x="40653954" y="4213899"/>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EE2C164F-E86E-C874-D8A0-03796E018276}"/>
              </a:ext>
            </a:extLst>
          </p:cNvPr>
          <p:cNvSpPr txBox="1"/>
          <p:nvPr/>
        </p:nvSpPr>
        <p:spPr>
          <a:xfrm>
            <a:off x="40116862" y="3631809"/>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146" name="テキスト ボックス 145">
            <a:extLst>
              <a:ext uri="{FF2B5EF4-FFF2-40B4-BE49-F238E27FC236}">
                <a16:creationId xmlns:a16="http://schemas.microsoft.com/office/drawing/2014/main" id="{A9B3F82F-C5D7-E504-60D4-E37B87EE9DBA}"/>
              </a:ext>
            </a:extLst>
          </p:cNvPr>
          <p:cNvSpPr txBox="1"/>
          <p:nvPr/>
        </p:nvSpPr>
        <p:spPr>
          <a:xfrm>
            <a:off x="40054518" y="4638265"/>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47" name="テキスト ボックス 146">
            <a:extLst>
              <a:ext uri="{FF2B5EF4-FFF2-40B4-BE49-F238E27FC236}">
                <a16:creationId xmlns:a16="http://schemas.microsoft.com/office/drawing/2014/main" id="{6DF716D4-1F23-C7BE-DA79-4702AFAB3894}"/>
              </a:ext>
            </a:extLst>
          </p:cNvPr>
          <p:cNvSpPr txBox="1"/>
          <p:nvPr/>
        </p:nvSpPr>
        <p:spPr>
          <a:xfrm>
            <a:off x="39470966" y="5139319"/>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spTree>
    <p:extLst>
      <p:ext uri="{BB962C8B-B14F-4D97-AF65-F5344CB8AC3E}">
        <p14:creationId xmlns:p14="http://schemas.microsoft.com/office/powerpoint/2010/main" val="336680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1" name="直線コネクタ 170">
            <a:extLst>
              <a:ext uri="{FF2B5EF4-FFF2-40B4-BE49-F238E27FC236}">
                <a16:creationId xmlns:a16="http://schemas.microsoft.com/office/drawing/2014/main" id="{EB9E2CB4-478A-4556-D031-7720176F0DDB}"/>
              </a:ext>
            </a:extLst>
          </p:cNvPr>
          <p:cNvCxnSpPr>
            <a:cxnSpLocks/>
          </p:cNvCxnSpPr>
          <p:nvPr/>
        </p:nvCxnSpPr>
        <p:spPr>
          <a:xfrm>
            <a:off x="10043674" y="4381807"/>
            <a:ext cx="6694915" cy="0"/>
          </a:xfrm>
          <a:prstGeom prst="line">
            <a:avLst/>
          </a:prstGeom>
          <a:ln w="76200">
            <a:solidFill>
              <a:srgbClr val="EB9C83"/>
            </a:solidFill>
            <a:prstDash val="lgDash"/>
          </a:ln>
        </p:spPr>
        <p:style>
          <a:lnRef idx="1">
            <a:schemeClr val="accent1"/>
          </a:lnRef>
          <a:fillRef idx="0">
            <a:schemeClr val="accent1"/>
          </a:fillRef>
          <a:effectRef idx="0">
            <a:schemeClr val="accent1"/>
          </a:effectRef>
          <a:fontRef idx="minor">
            <a:schemeClr val="tx1"/>
          </a:fontRef>
        </p:style>
      </p:cxnSp>
      <p:sp>
        <p:nvSpPr>
          <p:cNvPr id="23" name="タイトル 1">
            <a:extLst>
              <a:ext uri="{FF2B5EF4-FFF2-40B4-BE49-F238E27FC236}">
                <a16:creationId xmlns:a16="http://schemas.microsoft.com/office/drawing/2014/main" id="{E28B81D5-C9DF-C893-805A-D3AE4DE04BAD}"/>
              </a:ext>
            </a:extLst>
          </p:cNvPr>
          <p:cNvSpPr>
            <a:spLocks noGrp="1"/>
          </p:cNvSpPr>
          <p:nvPr>
            <p:ph type="ctrTitle"/>
          </p:nvPr>
        </p:nvSpPr>
        <p:spPr>
          <a:xfrm>
            <a:off x="10043674" y="6380668"/>
            <a:ext cx="2148326" cy="439232"/>
          </a:xfrm>
        </p:spPr>
        <p:txBody>
          <a:bodyPr vert="horz" lIns="91440" tIns="45720" rIns="91440" bIns="45720" rtlCol="0" anchor="ctr">
            <a:normAutofit/>
          </a:bodyPr>
          <a:lstStyle/>
          <a:p>
            <a:r>
              <a:rPr lang="ja-JP" altLang="en-US" sz="2000" b="1" i="0" u="none" strike="noStrike" baseline="0" dirty="0">
                <a:solidFill>
                  <a:srgbClr val="E45E32"/>
                </a:solidFill>
                <a:latin typeface="ＭＳ Ｐゴシック" panose="020B0600070205080204" pitchFamily="50" charset="-128"/>
                <a:ea typeface="ＭＳ Ｐゴシック" panose="020B0600070205080204" pitchFamily="50" charset="-128"/>
              </a:rPr>
              <a:t>旅行プラン最適化</a:t>
            </a:r>
            <a:endParaRPr kumimoji="1" lang="en-US" altLang="ja-JP" sz="2000" b="1" dirty="0">
              <a:solidFill>
                <a:srgbClr val="E45E32"/>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CD8A2940-1DA7-CC68-6FE6-88406685991F}"/>
              </a:ext>
            </a:extLst>
          </p:cNvPr>
          <p:cNvSpPr txBox="1"/>
          <p:nvPr/>
        </p:nvSpPr>
        <p:spPr>
          <a:xfrm>
            <a:off x="10083749" y="6289563"/>
            <a:ext cx="2068175" cy="230832"/>
          </a:xfrm>
          <a:prstGeom prst="rect">
            <a:avLst/>
          </a:prstGeom>
          <a:noFill/>
        </p:spPr>
        <p:txBody>
          <a:bodyPr wrap="square">
            <a:spAutoFit/>
          </a:bodyPr>
          <a:lstStyle/>
          <a:p>
            <a:r>
              <a:rPr lang="ja-JP" altLang="en-US" sz="900" b="1">
                <a:latin typeface="游明朝" panose="02020400000000000000" pitchFamily="18" charset="-128"/>
                <a:ea typeface="游明朝" panose="02020400000000000000" pitchFamily="18" charset="-128"/>
              </a:rPr>
              <a:t>容量制約付き配送計画問題を用いた</a:t>
            </a:r>
          </a:p>
        </p:txBody>
      </p:sp>
      <p:pic>
        <p:nvPicPr>
          <p:cNvPr id="54" name="図 53" descr="ロゴ&#10;&#10;自動的に生成された説明">
            <a:extLst>
              <a:ext uri="{FF2B5EF4-FFF2-40B4-BE49-F238E27FC236}">
                <a16:creationId xmlns:a16="http://schemas.microsoft.com/office/drawing/2014/main" id="{A60C80CF-EFED-5B47-95F7-4884D34C39CC}"/>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51815" y="6181500"/>
            <a:ext cx="918928" cy="677791"/>
          </a:xfrm>
          <a:prstGeom prst="rect">
            <a:avLst/>
          </a:prstGeom>
        </p:spPr>
      </p:pic>
      <p:sp>
        <p:nvSpPr>
          <p:cNvPr id="7" name="タイトル 1">
            <a:extLst>
              <a:ext uri="{FF2B5EF4-FFF2-40B4-BE49-F238E27FC236}">
                <a16:creationId xmlns:a16="http://schemas.microsoft.com/office/drawing/2014/main" id="{9E025EF7-2689-3EFF-9B14-168EAC85E8C8}"/>
              </a:ext>
            </a:extLst>
          </p:cNvPr>
          <p:cNvSpPr txBox="1">
            <a:spLocks/>
          </p:cNvSpPr>
          <p:nvPr/>
        </p:nvSpPr>
        <p:spPr>
          <a:xfrm>
            <a:off x="-17433951" y="1182037"/>
            <a:ext cx="4956930" cy="785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sz="4000" b="1" dirty="0">
                <a:latin typeface="HGSMinchoE"/>
                <a:ea typeface="HGSMinchoE"/>
              </a:rPr>
              <a:t>プロジェクトの</a:t>
            </a:r>
            <a:r>
              <a:rPr lang="ja-JP" altLang="en-US" sz="4000" b="1" dirty="0">
                <a:solidFill>
                  <a:srgbClr val="E45E32"/>
                </a:solidFill>
                <a:latin typeface="HGSMinchoE"/>
                <a:ea typeface="HGSMinchoE"/>
              </a:rPr>
              <a:t>目標</a:t>
            </a:r>
            <a:endParaRPr lang="ja-JP" sz="4000" b="1" dirty="0">
              <a:solidFill>
                <a:srgbClr val="E45E32"/>
              </a:solidFill>
              <a:latin typeface="HGSMinchoE"/>
              <a:ea typeface="HGSMinchoE"/>
            </a:endParaRPr>
          </a:p>
        </p:txBody>
      </p:sp>
      <p:sp>
        <p:nvSpPr>
          <p:cNvPr id="65" name="六角形 64">
            <a:extLst>
              <a:ext uri="{FF2B5EF4-FFF2-40B4-BE49-F238E27FC236}">
                <a16:creationId xmlns:a16="http://schemas.microsoft.com/office/drawing/2014/main" id="{EFCECE9C-16BE-D085-0479-0575C3A1A6C6}"/>
              </a:ext>
            </a:extLst>
          </p:cNvPr>
          <p:cNvSpPr/>
          <p:nvPr/>
        </p:nvSpPr>
        <p:spPr>
          <a:xfrm>
            <a:off x="-3568560" y="-3270081"/>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六角形 65">
            <a:extLst>
              <a:ext uri="{FF2B5EF4-FFF2-40B4-BE49-F238E27FC236}">
                <a16:creationId xmlns:a16="http://schemas.microsoft.com/office/drawing/2014/main" id="{5AEFBEC6-A8BC-4B15-CB07-FE28C33379D6}"/>
              </a:ext>
            </a:extLst>
          </p:cNvPr>
          <p:cNvSpPr/>
          <p:nvPr/>
        </p:nvSpPr>
        <p:spPr>
          <a:xfrm>
            <a:off x="-6864512" y="8864308"/>
            <a:ext cx="307694" cy="265253"/>
          </a:xfrm>
          <a:prstGeom prst="hexagon">
            <a:avLst/>
          </a:prstGeom>
          <a:solidFill>
            <a:schemeClr val="bg1">
              <a:lumMod val="95000"/>
            </a:schemeClr>
          </a:solidFill>
          <a:ln w="3175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六角形 66">
            <a:extLst>
              <a:ext uri="{FF2B5EF4-FFF2-40B4-BE49-F238E27FC236}">
                <a16:creationId xmlns:a16="http://schemas.microsoft.com/office/drawing/2014/main" id="{5C684F3C-7A17-04C3-09C2-139C571C9F42}"/>
              </a:ext>
            </a:extLst>
          </p:cNvPr>
          <p:cNvSpPr/>
          <p:nvPr/>
        </p:nvSpPr>
        <p:spPr>
          <a:xfrm>
            <a:off x="-9071273" y="3238419"/>
            <a:ext cx="307694" cy="265254"/>
          </a:xfrm>
          <a:prstGeom prst="hexagon">
            <a:avLst/>
          </a:prstGeom>
          <a:solidFill>
            <a:schemeClr val="tx1">
              <a:lumMod val="75000"/>
              <a:lumOff val="25000"/>
            </a:schemeClr>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テキスト ボックス 74">
            <a:extLst>
              <a:ext uri="{FF2B5EF4-FFF2-40B4-BE49-F238E27FC236}">
                <a16:creationId xmlns:a16="http://schemas.microsoft.com/office/drawing/2014/main" id="{B4A6FCAA-8022-C791-EB1E-2B99F2F8D718}"/>
              </a:ext>
            </a:extLst>
          </p:cNvPr>
          <p:cNvSpPr txBox="1"/>
          <p:nvPr/>
        </p:nvSpPr>
        <p:spPr>
          <a:xfrm>
            <a:off x="-17434931" y="2118462"/>
            <a:ext cx="5296810" cy="923330"/>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地点の滞在時間をノード、移動時間を重みに置く容量制約付き配送計画問題を用いた旅行プランを作成する最適化アルゴリズムの構築を目指す。</a:t>
            </a:r>
          </a:p>
        </p:txBody>
      </p:sp>
      <p:grpSp>
        <p:nvGrpSpPr>
          <p:cNvPr id="90" name="グループ化 89">
            <a:extLst>
              <a:ext uri="{FF2B5EF4-FFF2-40B4-BE49-F238E27FC236}">
                <a16:creationId xmlns:a16="http://schemas.microsoft.com/office/drawing/2014/main" id="{3026F298-6F56-D0A6-5F5D-2CAC2EB23A4B}"/>
              </a:ext>
            </a:extLst>
          </p:cNvPr>
          <p:cNvGrpSpPr/>
          <p:nvPr/>
        </p:nvGrpSpPr>
        <p:grpSpPr>
          <a:xfrm>
            <a:off x="-17434931" y="3362088"/>
            <a:ext cx="5143311" cy="632433"/>
            <a:chOff x="6855114" y="3362088"/>
            <a:chExt cx="5143311" cy="632433"/>
          </a:xfrm>
        </p:grpSpPr>
        <p:sp>
          <p:nvSpPr>
            <p:cNvPr id="80" name="フローチャート: 端子 79">
              <a:extLst>
                <a:ext uri="{FF2B5EF4-FFF2-40B4-BE49-F238E27FC236}">
                  <a16:creationId xmlns:a16="http://schemas.microsoft.com/office/drawing/2014/main" id="{3D709874-F247-6BFB-0114-A2B38765CA79}"/>
                </a:ext>
              </a:extLst>
            </p:cNvPr>
            <p:cNvSpPr/>
            <p:nvPr/>
          </p:nvSpPr>
          <p:spPr>
            <a:xfrm>
              <a:off x="6855114" y="3373320"/>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六角形 81">
              <a:extLst>
                <a:ext uri="{FF2B5EF4-FFF2-40B4-BE49-F238E27FC236}">
                  <a16:creationId xmlns:a16="http://schemas.microsoft.com/office/drawing/2014/main" id="{FC95A323-1CA3-6434-F757-2F5878D44AC8}"/>
                </a:ext>
              </a:extLst>
            </p:cNvPr>
            <p:cNvSpPr/>
            <p:nvPr/>
          </p:nvSpPr>
          <p:spPr>
            <a:xfrm>
              <a:off x="7013106" y="3560562"/>
              <a:ext cx="307694" cy="265253"/>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フローチャート: 端子 82">
              <a:extLst>
                <a:ext uri="{FF2B5EF4-FFF2-40B4-BE49-F238E27FC236}">
                  <a16:creationId xmlns:a16="http://schemas.microsoft.com/office/drawing/2014/main" id="{FBFF1219-101D-C921-24E6-EBA0EFEDE584}"/>
                </a:ext>
              </a:extLst>
            </p:cNvPr>
            <p:cNvSpPr/>
            <p:nvPr/>
          </p:nvSpPr>
          <p:spPr>
            <a:xfrm>
              <a:off x="9658063" y="3362088"/>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六角形 83">
              <a:extLst>
                <a:ext uri="{FF2B5EF4-FFF2-40B4-BE49-F238E27FC236}">
                  <a16:creationId xmlns:a16="http://schemas.microsoft.com/office/drawing/2014/main" id="{E43C75F7-1F97-1772-48E1-69E8C1209164}"/>
                </a:ext>
              </a:extLst>
            </p:cNvPr>
            <p:cNvSpPr/>
            <p:nvPr/>
          </p:nvSpPr>
          <p:spPr>
            <a:xfrm>
              <a:off x="9816055" y="3549330"/>
              <a:ext cx="307694" cy="265253"/>
            </a:xfrm>
            <a:prstGeom prst="hexagon">
              <a:avLst/>
            </a:prstGeom>
            <a:solidFill>
              <a:srgbClr val="E45E32"/>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9" name="グループ化 88">
            <a:extLst>
              <a:ext uri="{FF2B5EF4-FFF2-40B4-BE49-F238E27FC236}">
                <a16:creationId xmlns:a16="http://schemas.microsoft.com/office/drawing/2014/main" id="{3E139413-462C-CBCC-38BD-09A00E1878C9}"/>
              </a:ext>
            </a:extLst>
          </p:cNvPr>
          <p:cNvGrpSpPr/>
          <p:nvPr/>
        </p:nvGrpSpPr>
        <p:grpSpPr>
          <a:xfrm>
            <a:off x="-17434931" y="5400193"/>
            <a:ext cx="2340362" cy="621201"/>
            <a:chOff x="6855114" y="4279602"/>
            <a:chExt cx="2340362" cy="621201"/>
          </a:xfrm>
        </p:grpSpPr>
        <p:sp>
          <p:nvSpPr>
            <p:cNvPr id="87" name="フローチャート: 端子 86">
              <a:extLst>
                <a:ext uri="{FF2B5EF4-FFF2-40B4-BE49-F238E27FC236}">
                  <a16:creationId xmlns:a16="http://schemas.microsoft.com/office/drawing/2014/main" id="{71E1554E-12C3-D869-6CF0-2D1DDA3D37BB}"/>
                </a:ext>
              </a:extLst>
            </p:cNvPr>
            <p:cNvSpPr/>
            <p:nvPr/>
          </p:nvSpPr>
          <p:spPr>
            <a:xfrm>
              <a:off x="6855114" y="4279602"/>
              <a:ext cx="2340362" cy="621201"/>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六角形 87">
              <a:extLst>
                <a:ext uri="{FF2B5EF4-FFF2-40B4-BE49-F238E27FC236}">
                  <a16:creationId xmlns:a16="http://schemas.microsoft.com/office/drawing/2014/main" id="{B96B3C71-143C-89D0-2EB8-95D669DC9990}"/>
                </a:ext>
              </a:extLst>
            </p:cNvPr>
            <p:cNvSpPr/>
            <p:nvPr/>
          </p:nvSpPr>
          <p:spPr>
            <a:xfrm>
              <a:off x="7013106" y="4454318"/>
              <a:ext cx="307694" cy="265253"/>
            </a:xfrm>
            <a:prstGeom prst="hexagon">
              <a:avLst/>
            </a:prstGeom>
            <a:solidFill>
              <a:srgbClr val="E45E32"/>
            </a:solidFill>
            <a:ln w="317500">
              <a:solidFill>
                <a:schemeClr val="bg1">
                  <a:lumMod val="8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 name="テキスト ボックス 4">
            <a:extLst>
              <a:ext uri="{FF2B5EF4-FFF2-40B4-BE49-F238E27FC236}">
                <a16:creationId xmlns:a16="http://schemas.microsoft.com/office/drawing/2014/main" id="{041439BC-666A-1B77-3F64-59077BEB7C83}"/>
              </a:ext>
            </a:extLst>
          </p:cNvPr>
          <p:cNvSpPr txBox="1"/>
          <p:nvPr/>
        </p:nvSpPr>
        <p:spPr>
          <a:xfrm>
            <a:off x="-16690853" y="3490713"/>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ノード</a:t>
            </a:r>
          </a:p>
        </p:txBody>
      </p:sp>
      <p:sp>
        <p:nvSpPr>
          <p:cNvPr id="9" name="テキスト ボックス 8">
            <a:extLst>
              <a:ext uri="{FF2B5EF4-FFF2-40B4-BE49-F238E27FC236}">
                <a16:creationId xmlns:a16="http://schemas.microsoft.com/office/drawing/2014/main" id="{2E7CB71A-21D5-6989-FBCC-50A16CDAD744}"/>
              </a:ext>
            </a:extLst>
          </p:cNvPr>
          <p:cNvSpPr txBox="1"/>
          <p:nvPr/>
        </p:nvSpPr>
        <p:spPr>
          <a:xfrm>
            <a:off x="-13703709" y="3499006"/>
            <a:ext cx="83271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重み</a:t>
            </a:r>
          </a:p>
        </p:txBody>
      </p:sp>
      <p:sp>
        <p:nvSpPr>
          <p:cNvPr id="17" name="テキスト ボックス 16">
            <a:extLst>
              <a:ext uri="{FF2B5EF4-FFF2-40B4-BE49-F238E27FC236}">
                <a16:creationId xmlns:a16="http://schemas.microsoft.com/office/drawing/2014/main" id="{DA54FB06-EE30-8289-633C-B113D5765A44}"/>
              </a:ext>
            </a:extLst>
          </p:cNvPr>
          <p:cNvSpPr txBox="1"/>
          <p:nvPr/>
        </p:nvSpPr>
        <p:spPr>
          <a:xfrm>
            <a:off x="-17434931" y="4261575"/>
            <a:ext cx="5611092" cy="923330"/>
          </a:xfrm>
          <a:prstGeom prst="rect">
            <a:avLst/>
          </a:prstGeom>
          <a:noFill/>
        </p:spPr>
        <p:txBody>
          <a:bodyPr wrap="square">
            <a:spAutoFit/>
          </a:bodyPr>
          <a:lstStyle/>
          <a:p>
            <a:r>
              <a:rPr lang="ja-JP" altLang="en-US" sz="1800" dirty="0">
                <a:latin typeface="メイリオ" panose="020B0604030504040204" pitchFamily="50" charset="-128"/>
                <a:ea typeface="メイリオ" panose="020B0604030504040204" pitchFamily="50" charset="-128"/>
              </a:rPr>
              <a:t>制約の中で利益を最大化することにより、</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ユーザーの満足度を向上させることが出来る</a:t>
            </a:r>
            <a:endParaRPr lang="en-US" altLang="ja-JP" sz="1800" dirty="0">
              <a:latin typeface="メイリオ" panose="020B0604030504040204" pitchFamily="50" charset="-128"/>
              <a:ea typeface="メイリオ" panose="020B0604030504040204" pitchFamily="50" charset="-128"/>
            </a:endParaRPr>
          </a:p>
          <a:p>
            <a:r>
              <a:rPr lang="ja-JP" altLang="en-US" sz="1800" dirty="0">
                <a:latin typeface="メイリオ" panose="020B0604030504040204" pitchFamily="50" charset="-128"/>
                <a:ea typeface="メイリオ" panose="020B0604030504040204" pitchFamily="50" charset="-128"/>
              </a:rPr>
              <a:t>数理システムを構築する。</a:t>
            </a:r>
            <a:endParaRPr lang="ja-JP" altLang="en-US"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8BFE8DB8-321C-C014-CA59-7A39302B3F7A}"/>
              </a:ext>
            </a:extLst>
          </p:cNvPr>
          <p:cNvSpPr txBox="1"/>
          <p:nvPr/>
        </p:nvSpPr>
        <p:spPr>
          <a:xfrm>
            <a:off x="-16641100" y="5537236"/>
            <a:ext cx="1218385"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最大化</a:t>
            </a:r>
          </a:p>
        </p:txBody>
      </p:sp>
      <p:grpSp>
        <p:nvGrpSpPr>
          <p:cNvPr id="120" name="グループ化 119">
            <a:extLst>
              <a:ext uri="{FF2B5EF4-FFF2-40B4-BE49-F238E27FC236}">
                <a16:creationId xmlns:a16="http://schemas.microsoft.com/office/drawing/2014/main" id="{113D24C6-06F9-75D7-1B78-10281CD38337}"/>
              </a:ext>
            </a:extLst>
          </p:cNvPr>
          <p:cNvGrpSpPr/>
          <p:nvPr/>
        </p:nvGrpSpPr>
        <p:grpSpPr>
          <a:xfrm>
            <a:off x="835515" y="779719"/>
            <a:ext cx="22687867" cy="2591327"/>
            <a:chOff x="835515" y="779719"/>
            <a:chExt cx="22687867" cy="2591327"/>
          </a:xfrm>
        </p:grpSpPr>
        <p:grpSp>
          <p:nvGrpSpPr>
            <p:cNvPr id="63" name="グループ化 62">
              <a:extLst>
                <a:ext uri="{FF2B5EF4-FFF2-40B4-BE49-F238E27FC236}">
                  <a16:creationId xmlns:a16="http://schemas.microsoft.com/office/drawing/2014/main" id="{A1A3AC9B-888E-7007-2D6F-2A754BFF7FEE}"/>
                </a:ext>
              </a:extLst>
            </p:cNvPr>
            <p:cNvGrpSpPr/>
            <p:nvPr/>
          </p:nvGrpSpPr>
          <p:grpSpPr>
            <a:xfrm>
              <a:off x="1932000" y="1377362"/>
              <a:ext cx="20399364" cy="360000"/>
              <a:chOff x="1932000" y="1256072"/>
              <a:chExt cx="20399364" cy="360000"/>
            </a:xfrm>
          </p:grpSpPr>
          <p:sp>
            <p:nvSpPr>
              <p:cNvPr id="47" name="正方形/長方形 46">
                <a:extLst>
                  <a:ext uri="{FF2B5EF4-FFF2-40B4-BE49-F238E27FC236}">
                    <a16:creationId xmlns:a16="http://schemas.microsoft.com/office/drawing/2014/main" id="{807D2690-51FE-E6CF-B11F-0CF9A8DAE050}"/>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B4258AC-8C2F-935B-E62A-95099BD0B6EE}"/>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C0F6B8E-8693-CF41-8F80-215B3E29791E}"/>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DF92271C-F9ED-2809-E915-53E0CA96CB54}"/>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A17FBCFE-4646-B3CC-9234-B1B06F562CEE}"/>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889122FF-4131-77B9-C6EA-4A8390C8AFA2}"/>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DC02EB25-5B36-3F2D-583F-F61AB89BAFDB}"/>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85F5E7B-6FDB-AF2A-CFC2-3B2AF9D1E87C}"/>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59B35857-CB74-0868-A20C-76AE6269CC18}"/>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テキスト ボックス 63">
              <a:extLst>
                <a:ext uri="{FF2B5EF4-FFF2-40B4-BE49-F238E27FC236}">
                  <a16:creationId xmlns:a16="http://schemas.microsoft.com/office/drawing/2014/main" id="{F1E9A3C6-E2FB-DC0F-400B-971A2701DDCA}"/>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69" name="テキスト ボックス 68">
              <a:extLst>
                <a:ext uri="{FF2B5EF4-FFF2-40B4-BE49-F238E27FC236}">
                  <a16:creationId xmlns:a16="http://schemas.microsoft.com/office/drawing/2014/main" id="{637C5653-E00D-26C4-9F62-4B94FE8719DE}"/>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95" name="テキスト ボックス 94">
              <a:extLst>
                <a:ext uri="{FF2B5EF4-FFF2-40B4-BE49-F238E27FC236}">
                  <a16:creationId xmlns:a16="http://schemas.microsoft.com/office/drawing/2014/main" id="{73CBF6E4-563A-B924-A2EC-7B408E1FD968}"/>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96" name="テキスト ボックス 95">
              <a:extLst>
                <a:ext uri="{FF2B5EF4-FFF2-40B4-BE49-F238E27FC236}">
                  <a16:creationId xmlns:a16="http://schemas.microsoft.com/office/drawing/2014/main" id="{1F5039DE-2C26-3F2B-4E8D-0C53FAB135C7}"/>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97" name="テキスト ボックス 96">
              <a:extLst>
                <a:ext uri="{FF2B5EF4-FFF2-40B4-BE49-F238E27FC236}">
                  <a16:creationId xmlns:a16="http://schemas.microsoft.com/office/drawing/2014/main" id="{4C7DC431-A067-2CCE-414D-2BC45677EBCA}"/>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98" name="テキスト ボックス 97">
              <a:extLst>
                <a:ext uri="{FF2B5EF4-FFF2-40B4-BE49-F238E27FC236}">
                  <a16:creationId xmlns:a16="http://schemas.microsoft.com/office/drawing/2014/main" id="{3CE3CA84-4A75-DC8E-5F20-D946C3DABB2E}"/>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99" name="テキスト ボックス 98">
              <a:extLst>
                <a:ext uri="{FF2B5EF4-FFF2-40B4-BE49-F238E27FC236}">
                  <a16:creationId xmlns:a16="http://schemas.microsoft.com/office/drawing/2014/main" id="{26FD6539-A2DA-EBBE-BFE6-A4AEC6CCE5B5}"/>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100" name="テキスト ボックス 99">
              <a:extLst>
                <a:ext uri="{FF2B5EF4-FFF2-40B4-BE49-F238E27FC236}">
                  <a16:creationId xmlns:a16="http://schemas.microsoft.com/office/drawing/2014/main" id="{6987CD98-895F-76F3-3A86-EBB1A1F3D811}"/>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1" name="テキスト ボックス 100">
              <a:extLst>
                <a:ext uri="{FF2B5EF4-FFF2-40B4-BE49-F238E27FC236}">
                  <a16:creationId xmlns:a16="http://schemas.microsoft.com/office/drawing/2014/main" id="{56BAE3AE-F55B-D3C1-0687-564572DDA462}"/>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104" name="テキスト ボックス 103">
              <a:extLst>
                <a:ext uri="{FF2B5EF4-FFF2-40B4-BE49-F238E27FC236}">
                  <a16:creationId xmlns:a16="http://schemas.microsoft.com/office/drawing/2014/main" id="{7596E976-5CA6-B3C8-0965-03E5747474FA}"/>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105" name="テキスト ボックス 104">
              <a:extLst>
                <a:ext uri="{FF2B5EF4-FFF2-40B4-BE49-F238E27FC236}">
                  <a16:creationId xmlns:a16="http://schemas.microsoft.com/office/drawing/2014/main" id="{E1757F7A-B905-B871-90B5-6879370AA51F}"/>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6" name="テキスト ボックス 105">
              <a:extLst>
                <a:ext uri="{FF2B5EF4-FFF2-40B4-BE49-F238E27FC236}">
                  <a16:creationId xmlns:a16="http://schemas.microsoft.com/office/drawing/2014/main" id="{3DB1B4A7-1A56-AC04-0EB5-300D2DDAC55A}"/>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107" name="テキスト ボックス 106">
              <a:extLst>
                <a:ext uri="{FF2B5EF4-FFF2-40B4-BE49-F238E27FC236}">
                  <a16:creationId xmlns:a16="http://schemas.microsoft.com/office/drawing/2014/main" id="{4858700F-8CD1-2EF8-08BC-964C92FC182A}"/>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108" name="テキスト ボックス 107">
              <a:extLst>
                <a:ext uri="{FF2B5EF4-FFF2-40B4-BE49-F238E27FC236}">
                  <a16:creationId xmlns:a16="http://schemas.microsoft.com/office/drawing/2014/main" id="{362895C4-C92E-A322-0DE4-64A9A9A46FA5}"/>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09" name="テキスト ボックス 108">
              <a:extLst>
                <a:ext uri="{FF2B5EF4-FFF2-40B4-BE49-F238E27FC236}">
                  <a16:creationId xmlns:a16="http://schemas.microsoft.com/office/drawing/2014/main" id="{81A00EC5-BC29-540D-74B7-921E153B842D}"/>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110" name="テキスト ボックス 109">
              <a:extLst>
                <a:ext uri="{FF2B5EF4-FFF2-40B4-BE49-F238E27FC236}">
                  <a16:creationId xmlns:a16="http://schemas.microsoft.com/office/drawing/2014/main" id="{7644B9FA-AAE8-0CE0-106F-2A033668BC96}"/>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111" name="テキスト ボックス 110">
              <a:extLst>
                <a:ext uri="{FF2B5EF4-FFF2-40B4-BE49-F238E27FC236}">
                  <a16:creationId xmlns:a16="http://schemas.microsoft.com/office/drawing/2014/main" id="{6828117A-1BEA-BE8F-4A25-E2B0F2CB9129}"/>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2" name="テキスト ボックス 111">
              <a:extLst>
                <a:ext uri="{FF2B5EF4-FFF2-40B4-BE49-F238E27FC236}">
                  <a16:creationId xmlns:a16="http://schemas.microsoft.com/office/drawing/2014/main" id="{803A31AC-A92F-75A4-14CB-200C5F6CE714}"/>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113" name="テキスト ボックス 112">
              <a:extLst>
                <a:ext uri="{FF2B5EF4-FFF2-40B4-BE49-F238E27FC236}">
                  <a16:creationId xmlns:a16="http://schemas.microsoft.com/office/drawing/2014/main" id="{44531317-36CF-2E95-7DCB-855020016FE9}"/>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114" name="テキスト ボックス 113">
              <a:extLst>
                <a:ext uri="{FF2B5EF4-FFF2-40B4-BE49-F238E27FC236}">
                  <a16:creationId xmlns:a16="http://schemas.microsoft.com/office/drawing/2014/main" id="{7743436F-4B63-4A9A-3DBC-A9CFB43A7FA6}"/>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5" name="テキスト ボックス 114">
              <a:extLst>
                <a:ext uri="{FF2B5EF4-FFF2-40B4-BE49-F238E27FC236}">
                  <a16:creationId xmlns:a16="http://schemas.microsoft.com/office/drawing/2014/main" id="{46D1D0CA-5D83-AFCE-FE02-1D504A539372}"/>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116" name="テキスト ボックス 115">
              <a:extLst>
                <a:ext uri="{FF2B5EF4-FFF2-40B4-BE49-F238E27FC236}">
                  <a16:creationId xmlns:a16="http://schemas.microsoft.com/office/drawing/2014/main" id="{EC7A3E0D-17C5-4991-3534-1444138E205D}"/>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117" name="テキスト ボックス 116">
              <a:extLst>
                <a:ext uri="{FF2B5EF4-FFF2-40B4-BE49-F238E27FC236}">
                  <a16:creationId xmlns:a16="http://schemas.microsoft.com/office/drawing/2014/main" id="{338D9F99-B8F5-3D2F-21B0-7376A0EB10DA}"/>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18" name="テキスト ボックス 117">
              <a:extLst>
                <a:ext uri="{FF2B5EF4-FFF2-40B4-BE49-F238E27FC236}">
                  <a16:creationId xmlns:a16="http://schemas.microsoft.com/office/drawing/2014/main" id="{DB2115E9-B64E-F4FA-3605-D9474BA9243E}"/>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121" name="グループ化 120">
            <a:extLst>
              <a:ext uri="{FF2B5EF4-FFF2-40B4-BE49-F238E27FC236}">
                <a16:creationId xmlns:a16="http://schemas.microsoft.com/office/drawing/2014/main" id="{94C0F15C-9E3B-8DF8-8B94-FD125C1F72E8}"/>
              </a:ext>
            </a:extLst>
          </p:cNvPr>
          <p:cNvGrpSpPr/>
          <p:nvPr/>
        </p:nvGrpSpPr>
        <p:grpSpPr>
          <a:xfrm>
            <a:off x="-11343934" y="3625214"/>
            <a:ext cx="22687867" cy="2591327"/>
            <a:chOff x="835515" y="779719"/>
            <a:chExt cx="22687867" cy="2591327"/>
          </a:xfrm>
        </p:grpSpPr>
        <p:grpSp>
          <p:nvGrpSpPr>
            <p:cNvPr id="122" name="グループ化 121">
              <a:extLst>
                <a:ext uri="{FF2B5EF4-FFF2-40B4-BE49-F238E27FC236}">
                  <a16:creationId xmlns:a16="http://schemas.microsoft.com/office/drawing/2014/main" id="{12BFF325-7B4C-4914-18DC-53AB2369473D}"/>
                </a:ext>
              </a:extLst>
            </p:cNvPr>
            <p:cNvGrpSpPr/>
            <p:nvPr/>
          </p:nvGrpSpPr>
          <p:grpSpPr>
            <a:xfrm>
              <a:off x="1932000" y="1377362"/>
              <a:ext cx="20399364" cy="360000"/>
              <a:chOff x="1932000" y="1256072"/>
              <a:chExt cx="20399364" cy="360000"/>
            </a:xfrm>
          </p:grpSpPr>
          <p:sp>
            <p:nvSpPr>
              <p:cNvPr id="147" name="正方形/長方形 146">
                <a:extLst>
                  <a:ext uri="{FF2B5EF4-FFF2-40B4-BE49-F238E27FC236}">
                    <a16:creationId xmlns:a16="http://schemas.microsoft.com/office/drawing/2014/main" id="{0B2FFA06-3036-087A-FBCB-FD168936004F}"/>
                  </a:ext>
                </a:extLst>
              </p:cNvPr>
              <p:cNvSpPr/>
              <p:nvPr/>
            </p:nvSpPr>
            <p:spPr>
              <a:xfrm>
                <a:off x="2112000" y="1382072"/>
                <a:ext cx="20160000" cy="108000"/>
              </a:xfrm>
              <a:prstGeom prst="rect">
                <a:avLst/>
              </a:prstGeom>
              <a:solidFill>
                <a:srgbClr val="EB9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A9507A26-BC9A-E418-4190-842475059186}"/>
                  </a:ext>
                </a:extLst>
              </p:cNvPr>
              <p:cNvSpPr/>
              <p:nvPr/>
            </p:nvSpPr>
            <p:spPr>
              <a:xfrm>
                <a:off x="193200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97CFA6EF-F02F-DE00-9113-8C2C98EC63E8}"/>
                  </a:ext>
                </a:extLst>
              </p:cNvPr>
              <p:cNvSpPr/>
              <p:nvPr/>
            </p:nvSpPr>
            <p:spPr>
              <a:xfrm>
                <a:off x="479476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1957B317-C226-3B44-FC35-1F52E93C6B7D}"/>
                  </a:ext>
                </a:extLst>
              </p:cNvPr>
              <p:cNvSpPr/>
              <p:nvPr/>
            </p:nvSpPr>
            <p:spPr>
              <a:xfrm>
                <a:off x="219713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4552CE2E-034F-D560-D96B-2A7D02BA2590}"/>
                  </a:ext>
                </a:extLst>
              </p:cNvPr>
              <p:cNvSpPr/>
              <p:nvPr/>
            </p:nvSpPr>
            <p:spPr>
              <a:xfrm>
                <a:off x="19108596"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楕円 151">
                <a:extLst>
                  <a:ext uri="{FF2B5EF4-FFF2-40B4-BE49-F238E27FC236}">
                    <a16:creationId xmlns:a16="http://schemas.microsoft.com/office/drawing/2014/main" id="{03490A72-6824-8ADD-08A8-D23147E19D65}"/>
                  </a:ext>
                </a:extLst>
              </p:cNvPr>
              <p:cNvSpPr/>
              <p:nvPr/>
            </p:nvSpPr>
            <p:spPr>
              <a:xfrm>
                <a:off x="16245830"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5F1E46E8-78FE-8C0B-F03E-B87846135E37}"/>
                  </a:ext>
                </a:extLst>
              </p:cNvPr>
              <p:cNvSpPr/>
              <p:nvPr/>
            </p:nvSpPr>
            <p:spPr>
              <a:xfrm>
                <a:off x="13383064"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楕円 153">
                <a:extLst>
                  <a:ext uri="{FF2B5EF4-FFF2-40B4-BE49-F238E27FC236}">
                    <a16:creationId xmlns:a16="http://schemas.microsoft.com/office/drawing/2014/main" id="{E0B13AEF-7AF9-3EDD-C815-9CD206C5F68D}"/>
                  </a:ext>
                </a:extLst>
              </p:cNvPr>
              <p:cNvSpPr/>
              <p:nvPr/>
            </p:nvSpPr>
            <p:spPr>
              <a:xfrm>
                <a:off x="10520298" y="1256072"/>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a:extLst>
                  <a:ext uri="{FF2B5EF4-FFF2-40B4-BE49-F238E27FC236}">
                    <a16:creationId xmlns:a16="http://schemas.microsoft.com/office/drawing/2014/main" id="{C68F1494-3F63-B272-2881-49C53A2CE718}"/>
                  </a:ext>
                </a:extLst>
              </p:cNvPr>
              <p:cNvSpPr/>
              <p:nvPr/>
            </p:nvSpPr>
            <p:spPr>
              <a:xfrm>
                <a:off x="7657532" y="1256072"/>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3" name="テキスト ボックス 122">
              <a:extLst>
                <a:ext uri="{FF2B5EF4-FFF2-40B4-BE49-F238E27FC236}">
                  <a16:creationId xmlns:a16="http://schemas.microsoft.com/office/drawing/2014/main" id="{C2312EC5-AC51-E948-1550-916EF7E6B6A0}"/>
                </a:ext>
              </a:extLst>
            </p:cNvPr>
            <p:cNvSpPr txBox="1"/>
            <p:nvPr/>
          </p:nvSpPr>
          <p:spPr>
            <a:xfrm>
              <a:off x="1617980" y="785268"/>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No.1</a:t>
              </a:r>
            </a:p>
          </p:txBody>
        </p:sp>
        <p:sp>
          <p:nvSpPr>
            <p:cNvPr id="124" name="テキスト ボックス 123">
              <a:extLst>
                <a:ext uri="{FF2B5EF4-FFF2-40B4-BE49-F238E27FC236}">
                  <a16:creationId xmlns:a16="http://schemas.microsoft.com/office/drawing/2014/main" id="{F4631C3A-2847-170C-EC8E-456F3BBAE741}"/>
                </a:ext>
              </a:extLst>
            </p:cNvPr>
            <p:cNvSpPr txBox="1"/>
            <p:nvPr/>
          </p:nvSpPr>
          <p:spPr>
            <a:xfrm>
              <a:off x="1328049" y="1806236"/>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デコード</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25" name="テキスト ボックス 124">
              <a:extLst>
                <a:ext uri="{FF2B5EF4-FFF2-40B4-BE49-F238E27FC236}">
                  <a16:creationId xmlns:a16="http://schemas.microsoft.com/office/drawing/2014/main" id="{C9C213FA-1F91-236C-C9CE-59F1AB8C4EAD}"/>
                </a:ext>
              </a:extLst>
            </p:cNvPr>
            <p:cNvSpPr txBox="1"/>
            <p:nvPr/>
          </p:nvSpPr>
          <p:spPr>
            <a:xfrm>
              <a:off x="835515" y="2293828"/>
              <a:ext cx="2552970" cy="1077218"/>
            </a:xfrm>
            <a:prstGeom prst="rect">
              <a:avLst/>
            </a:prstGeom>
            <a:noFill/>
          </p:spPr>
          <p:txBody>
            <a:bodyPr wrap="square">
              <a:spAutoFit/>
            </a:bodyPr>
            <a:lstStyle/>
            <a:p>
              <a:pPr algn="ctr"/>
              <a:r>
                <a:rPr lang="ja-JP" altLang="en-US" sz="1600" b="1" dirty="0">
                  <a:solidFill>
                    <a:schemeClr val="bg2">
                      <a:lumMod val="50000"/>
                    </a:schemeClr>
                  </a:solidFill>
                  <a:ea typeface="游ゴシック"/>
                </a:rPr>
                <a:t>GoogleMapの検索機能</a:t>
              </a:r>
              <a:endParaRPr lang="en-US" altLang="ja-JP" sz="1600" b="1" dirty="0">
                <a:solidFill>
                  <a:schemeClr val="bg2">
                    <a:lumMod val="50000"/>
                  </a:schemeClr>
                </a:solidFill>
                <a:ea typeface="游ゴシック"/>
              </a:endParaRPr>
            </a:p>
            <a:p>
              <a:pPr algn="ctr"/>
              <a:r>
                <a:rPr lang="ja-JP" altLang="en-US" sz="1600" b="1" dirty="0">
                  <a:solidFill>
                    <a:schemeClr val="bg2">
                      <a:lumMod val="50000"/>
                    </a:schemeClr>
                  </a:solidFill>
                  <a:ea typeface="游ゴシック"/>
                </a:rPr>
                <a:t>よりURLエンコードされた文字列をデコードするためのプログラムを構築</a:t>
              </a:r>
              <a:endParaRPr lang="ja-JP" altLang="en-US" sz="1600" b="1" dirty="0">
                <a:solidFill>
                  <a:schemeClr val="bg2">
                    <a:lumMod val="50000"/>
                  </a:schemeClr>
                </a:solidFill>
              </a:endParaRPr>
            </a:p>
          </p:txBody>
        </p:sp>
        <p:sp>
          <p:nvSpPr>
            <p:cNvPr id="126" name="テキスト ボックス 125">
              <a:extLst>
                <a:ext uri="{FF2B5EF4-FFF2-40B4-BE49-F238E27FC236}">
                  <a16:creationId xmlns:a16="http://schemas.microsoft.com/office/drawing/2014/main" id="{3E60E1AC-054C-2770-BCA2-85BF324AB9B6}"/>
                </a:ext>
              </a:extLst>
            </p:cNvPr>
            <p:cNvSpPr txBox="1"/>
            <p:nvPr/>
          </p:nvSpPr>
          <p:spPr>
            <a:xfrm>
              <a:off x="4480745"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No.2</a:t>
              </a:r>
            </a:p>
          </p:txBody>
        </p:sp>
        <p:sp>
          <p:nvSpPr>
            <p:cNvPr id="127" name="テキスト ボックス 126">
              <a:extLst>
                <a:ext uri="{FF2B5EF4-FFF2-40B4-BE49-F238E27FC236}">
                  <a16:creationId xmlns:a16="http://schemas.microsoft.com/office/drawing/2014/main" id="{C9DACB11-4F45-0187-D6C2-17FF6006373A}"/>
                </a:ext>
              </a:extLst>
            </p:cNvPr>
            <p:cNvSpPr txBox="1"/>
            <p:nvPr/>
          </p:nvSpPr>
          <p:spPr>
            <a:xfrm>
              <a:off x="4190813"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28" name="テキスト ボックス 127">
              <a:extLst>
                <a:ext uri="{FF2B5EF4-FFF2-40B4-BE49-F238E27FC236}">
                  <a16:creationId xmlns:a16="http://schemas.microsoft.com/office/drawing/2014/main" id="{83D1F28B-8554-9897-1357-1E3BD02760D6}"/>
                </a:ext>
              </a:extLst>
            </p:cNvPr>
            <p:cNvSpPr txBox="1"/>
            <p:nvPr/>
          </p:nvSpPr>
          <p:spPr>
            <a:xfrm>
              <a:off x="3607261" y="2293828"/>
              <a:ext cx="2735006" cy="1077218"/>
            </a:xfrm>
            <a:prstGeom prst="rect">
              <a:avLst/>
            </a:prstGeom>
            <a:noFill/>
          </p:spPr>
          <p:txBody>
            <a:bodyPr wrap="square">
              <a:spAutoFit/>
            </a:bodyPr>
            <a:lstStyle/>
            <a:p>
              <a:pPr algn="ctr"/>
              <a:r>
                <a:rPr lang="en-US" altLang="ja-JP" sz="1600" b="1" dirty="0">
                  <a:solidFill>
                    <a:srgbClr val="E45E32"/>
                  </a:solidFill>
                  <a:ea typeface="游ゴシック"/>
                </a:rPr>
                <a:t>No.1</a:t>
              </a:r>
              <a:r>
                <a:rPr lang="ja-JP" altLang="en-US" sz="1600" b="1" dirty="0">
                  <a:solidFill>
                    <a:schemeClr val="tx1">
                      <a:lumMod val="65000"/>
                      <a:lumOff val="35000"/>
                    </a:schemeClr>
                  </a:solidFill>
                  <a:ea typeface="游ゴシック"/>
                </a:rPr>
                <a:t>で構築したプログラムにて出力される文字列に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加え座標を取得する</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プログラムを構築し出力</a:t>
              </a:r>
              <a:endParaRPr lang="ja-JP" altLang="en-US" sz="1600" b="1" dirty="0">
                <a:solidFill>
                  <a:schemeClr val="tx1">
                    <a:lumMod val="65000"/>
                    <a:lumOff val="35000"/>
                  </a:schemeClr>
                </a:solidFill>
              </a:endParaRPr>
            </a:p>
          </p:txBody>
        </p:sp>
        <p:sp>
          <p:nvSpPr>
            <p:cNvPr id="129" name="テキスト ボックス 128">
              <a:extLst>
                <a:ext uri="{FF2B5EF4-FFF2-40B4-BE49-F238E27FC236}">
                  <a16:creationId xmlns:a16="http://schemas.microsoft.com/office/drawing/2014/main" id="{FBF16036-28E1-86F6-5E15-74331122F3F5}"/>
                </a:ext>
              </a:extLst>
            </p:cNvPr>
            <p:cNvSpPr txBox="1"/>
            <p:nvPr/>
          </p:nvSpPr>
          <p:spPr>
            <a:xfrm>
              <a:off x="7332919"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No.3</a:t>
              </a:r>
            </a:p>
          </p:txBody>
        </p:sp>
        <p:sp>
          <p:nvSpPr>
            <p:cNvPr id="130" name="テキスト ボックス 129">
              <a:extLst>
                <a:ext uri="{FF2B5EF4-FFF2-40B4-BE49-F238E27FC236}">
                  <a16:creationId xmlns:a16="http://schemas.microsoft.com/office/drawing/2014/main" id="{EA794353-91D5-77D3-89F3-225E2B8E1D9A}"/>
                </a:ext>
              </a:extLst>
            </p:cNvPr>
            <p:cNvSpPr txBox="1"/>
            <p:nvPr/>
          </p:nvSpPr>
          <p:spPr>
            <a:xfrm>
              <a:off x="7042987"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31" name="テキスト ボックス 130">
              <a:extLst>
                <a:ext uri="{FF2B5EF4-FFF2-40B4-BE49-F238E27FC236}">
                  <a16:creationId xmlns:a16="http://schemas.microsoft.com/office/drawing/2014/main" id="{B91DECE5-214E-0FC4-D94E-62AE937D2A01}"/>
                </a:ext>
              </a:extLst>
            </p:cNvPr>
            <p:cNvSpPr txBox="1"/>
            <p:nvPr/>
          </p:nvSpPr>
          <p:spPr>
            <a:xfrm>
              <a:off x="6459435" y="2416938"/>
              <a:ext cx="2735006" cy="830997"/>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Pythonのライブラリーを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使用し</a:t>
              </a: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で出力したCSVを読み込み地図上に可視化</a:t>
              </a:r>
            </a:p>
          </p:txBody>
        </p:sp>
        <p:sp>
          <p:nvSpPr>
            <p:cNvPr id="132" name="テキスト ボックス 131">
              <a:extLst>
                <a:ext uri="{FF2B5EF4-FFF2-40B4-BE49-F238E27FC236}">
                  <a16:creationId xmlns:a16="http://schemas.microsoft.com/office/drawing/2014/main" id="{9BEBCFD3-2A4C-C3F3-0919-D73B9DB5CA81}"/>
                </a:ext>
              </a:extLst>
            </p:cNvPr>
            <p:cNvSpPr txBox="1"/>
            <p:nvPr/>
          </p:nvSpPr>
          <p:spPr>
            <a:xfrm>
              <a:off x="10195687"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No.4</a:t>
              </a:r>
            </a:p>
          </p:txBody>
        </p:sp>
        <p:sp>
          <p:nvSpPr>
            <p:cNvPr id="133" name="テキスト ボックス 132">
              <a:extLst>
                <a:ext uri="{FF2B5EF4-FFF2-40B4-BE49-F238E27FC236}">
                  <a16:creationId xmlns:a16="http://schemas.microsoft.com/office/drawing/2014/main" id="{11668ED0-21B3-F238-281A-A35B49BA96CA}"/>
                </a:ext>
              </a:extLst>
            </p:cNvPr>
            <p:cNvSpPr txBox="1"/>
            <p:nvPr/>
          </p:nvSpPr>
          <p:spPr>
            <a:xfrm>
              <a:off x="9905755" y="1801728"/>
              <a:ext cx="156790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可視化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34" name="テキスト ボックス 133">
              <a:extLst>
                <a:ext uri="{FF2B5EF4-FFF2-40B4-BE49-F238E27FC236}">
                  <a16:creationId xmlns:a16="http://schemas.microsoft.com/office/drawing/2014/main" id="{E78AD777-E027-B7FD-57AF-39ED74FE739B}"/>
                </a:ext>
              </a:extLst>
            </p:cNvPr>
            <p:cNvSpPr txBox="1"/>
            <p:nvPr/>
          </p:nvSpPr>
          <p:spPr>
            <a:xfrm>
              <a:off x="9332795" y="2540048"/>
              <a:ext cx="2735006" cy="584775"/>
            </a:xfrm>
            <a:prstGeom prst="rect">
              <a:avLst/>
            </a:prstGeom>
            <a:noFill/>
          </p:spPr>
          <p:txBody>
            <a:bodyPr wrap="square">
              <a:spAutoFit/>
            </a:bodyPr>
            <a:lstStyle/>
            <a:p>
              <a:pPr algn="ctr"/>
              <a:r>
                <a:rPr lang="en-US" altLang="ja-JP" sz="1600" b="1" dirty="0">
                  <a:solidFill>
                    <a:srgbClr val="E45E32"/>
                  </a:solidFill>
                  <a:ea typeface="游ゴシック"/>
                </a:rPr>
                <a:t>No.3</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複数点をつないで表示</a:t>
              </a:r>
            </a:p>
          </p:txBody>
        </p:sp>
        <p:sp>
          <p:nvSpPr>
            <p:cNvPr id="135" name="テキスト ボックス 134">
              <a:extLst>
                <a:ext uri="{FF2B5EF4-FFF2-40B4-BE49-F238E27FC236}">
                  <a16:creationId xmlns:a16="http://schemas.microsoft.com/office/drawing/2014/main" id="{90CF8AD8-7B12-87E5-B419-BB837057CC6A}"/>
                </a:ext>
              </a:extLst>
            </p:cNvPr>
            <p:cNvSpPr txBox="1"/>
            <p:nvPr/>
          </p:nvSpPr>
          <p:spPr>
            <a:xfrm>
              <a:off x="13079639"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No.5</a:t>
              </a:r>
            </a:p>
          </p:txBody>
        </p:sp>
        <p:sp>
          <p:nvSpPr>
            <p:cNvPr id="136" name="テキスト ボックス 135">
              <a:extLst>
                <a:ext uri="{FF2B5EF4-FFF2-40B4-BE49-F238E27FC236}">
                  <a16:creationId xmlns:a16="http://schemas.microsoft.com/office/drawing/2014/main" id="{8B23E037-A695-552B-1C68-956F37A3BE6E}"/>
                </a:ext>
              </a:extLst>
            </p:cNvPr>
            <p:cNvSpPr txBox="1"/>
            <p:nvPr/>
          </p:nvSpPr>
          <p:spPr>
            <a:xfrm>
              <a:off x="12530367" y="1801727"/>
              <a:ext cx="208658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配送計画問題</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37" name="テキスト ボックス 136">
              <a:extLst>
                <a:ext uri="{FF2B5EF4-FFF2-40B4-BE49-F238E27FC236}">
                  <a16:creationId xmlns:a16="http://schemas.microsoft.com/office/drawing/2014/main" id="{56D44EF5-FBCF-CC47-C30E-B10AF32A57C3}"/>
                </a:ext>
              </a:extLst>
            </p:cNvPr>
            <p:cNvSpPr txBox="1"/>
            <p:nvPr/>
          </p:nvSpPr>
          <p:spPr>
            <a:xfrm>
              <a:off x="12308183" y="2416936"/>
              <a:ext cx="2735006" cy="830997"/>
            </a:xfrm>
            <a:prstGeom prst="rect">
              <a:avLst/>
            </a:prstGeom>
            <a:noFill/>
          </p:spPr>
          <p:txBody>
            <a:bodyPr wrap="square">
              <a:spAutoFit/>
            </a:bodyPr>
            <a:lstStyle/>
            <a:p>
              <a:pPr algn="ctr"/>
              <a:r>
                <a:rPr lang="en-US" altLang="ja-JP" sz="1600" b="1" dirty="0">
                  <a:solidFill>
                    <a:srgbClr val="E45E32"/>
                  </a:solidFill>
                  <a:ea typeface="游ゴシック"/>
                </a:rPr>
                <a:t>No.4</a:t>
              </a:r>
              <a:r>
                <a:rPr lang="ja-JP" altLang="en-US" sz="1600" b="1" dirty="0">
                  <a:solidFill>
                    <a:schemeClr val="tx1">
                      <a:lumMod val="65000"/>
                      <a:lumOff val="35000"/>
                    </a:schemeClr>
                  </a:solidFill>
                  <a:ea typeface="游ゴシック"/>
                </a:rPr>
                <a:t>のプログラムを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配送計画問題を</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用いたものに再構築</a:t>
              </a:r>
            </a:p>
          </p:txBody>
        </p:sp>
        <p:sp>
          <p:nvSpPr>
            <p:cNvPr id="138" name="テキスト ボックス 137">
              <a:extLst>
                <a:ext uri="{FF2B5EF4-FFF2-40B4-BE49-F238E27FC236}">
                  <a16:creationId xmlns:a16="http://schemas.microsoft.com/office/drawing/2014/main" id="{5BE8D5F0-15F4-9A1E-BAD5-234A6C411866}"/>
                </a:ext>
              </a:extLst>
            </p:cNvPr>
            <p:cNvSpPr txBox="1"/>
            <p:nvPr/>
          </p:nvSpPr>
          <p:spPr>
            <a:xfrm>
              <a:off x="15962405" y="79329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No.6</a:t>
              </a:r>
            </a:p>
          </p:txBody>
        </p:sp>
        <p:sp>
          <p:nvSpPr>
            <p:cNvPr id="139" name="テキスト ボックス 138">
              <a:extLst>
                <a:ext uri="{FF2B5EF4-FFF2-40B4-BE49-F238E27FC236}">
                  <a16:creationId xmlns:a16="http://schemas.microsoft.com/office/drawing/2014/main" id="{DB5A6FCF-446F-9DD1-3C5C-99F223902D69}"/>
                </a:ext>
              </a:extLst>
            </p:cNvPr>
            <p:cNvSpPr txBox="1"/>
            <p:nvPr/>
          </p:nvSpPr>
          <p:spPr>
            <a:xfrm>
              <a:off x="15614263" y="1802844"/>
              <a:ext cx="1684322" cy="461665"/>
            </a:xfrm>
            <a:prstGeom prst="rect">
              <a:avLst/>
            </a:prstGeom>
            <a:noFill/>
          </p:spPr>
          <p:txBody>
            <a:bodyPr wrap="square" rtlCol="0">
              <a:spAutoFit/>
            </a:bodyPr>
            <a:lstStyle/>
            <a:p>
              <a:pPr algn="ctr"/>
              <a:r>
                <a:rPr kumimoji="1" lang="ja-JP" altLang="en-US" sz="2400" b="1" dirty="0">
                  <a:solidFill>
                    <a:srgbClr val="E45E32"/>
                  </a:solidFill>
                  <a:latin typeface="游明朝" panose="02020400000000000000" pitchFamily="18" charset="-128"/>
                  <a:ea typeface="游明朝" panose="02020400000000000000" pitchFamily="18" charset="-128"/>
                </a:rPr>
                <a:t>データ追記</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40" name="テキスト ボックス 139">
              <a:extLst>
                <a:ext uri="{FF2B5EF4-FFF2-40B4-BE49-F238E27FC236}">
                  <a16:creationId xmlns:a16="http://schemas.microsoft.com/office/drawing/2014/main" id="{BE5EF4DD-84E4-FEA5-3A8D-AB7BE9E0FA4D}"/>
                </a:ext>
              </a:extLst>
            </p:cNvPr>
            <p:cNvSpPr txBox="1"/>
            <p:nvPr/>
          </p:nvSpPr>
          <p:spPr>
            <a:xfrm>
              <a:off x="15022233" y="2293828"/>
              <a:ext cx="2807193" cy="1077218"/>
            </a:xfrm>
            <a:prstGeom prst="rect">
              <a:avLst/>
            </a:prstGeom>
            <a:noFill/>
          </p:spPr>
          <p:txBody>
            <a:bodyPr wrap="square">
              <a:spAutoFit/>
            </a:bodyPr>
            <a:lstStyle/>
            <a:p>
              <a:pPr algn="ctr"/>
              <a:r>
                <a:rPr lang="en-US" altLang="ja-JP" sz="1600" b="1" dirty="0">
                  <a:solidFill>
                    <a:srgbClr val="E45E32"/>
                  </a:solidFill>
                  <a:ea typeface="游ゴシック"/>
                </a:rPr>
                <a:t>No.2</a:t>
              </a:r>
              <a:r>
                <a:rPr lang="ja-JP" altLang="en-US" sz="1600" b="1" dirty="0">
                  <a:solidFill>
                    <a:schemeClr val="tx1">
                      <a:lumMod val="65000"/>
                      <a:lumOff val="35000"/>
                    </a:schemeClr>
                  </a:solidFill>
                  <a:ea typeface="游ゴシック"/>
                </a:rPr>
                <a:t>で出力したCSVに</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エッジの重み(移動時間)とノード(滞在時間)のデータをプログラムで出力し追記</a:t>
              </a:r>
            </a:p>
          </p:txBody>
        </p:sp>
        <p:sp>
          <p:nvSpPr>
            <p:cNvPr id="141" name="テキスト ボックス 140">
              <a:extLst>
                <a:ext uri="{FF2B5EF4-FFF2-40B4-BE49-F238E27FC236}">
                  <a16:creationId xmlns:a16="http://schemas.microsoft.com/office/drawing/2014/main" id="{BEA9D4ED-ECE3-DC4E-0A19-AA639975F5AE}"/>
                </a:ext>
              </a:extLst>
            </p:cNvPr>
            <p:cNvSpPr txBox="1"/>
            <p:nvPr/>
          </p:nvSpPr>
          <p:spPr>
            <a:xfrm>
              <a:off x="18813831" y="779719"/>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No.7</a:t>
              </a:r>
            </a:p>
          </p:txBody>
        </p:sp>
        <p:sp>
          <p:nvSpPr>
            <p:cNvPr id="142" name="テキスト ボックス 141">
              <a:extLst>
                <a:ext uri="{FF2B5EF4-FFF2-40B4-BE49-F238E27FC236}">
                  <a16:creationId xmlns:a16="http://schemas.microsoft.com/office/drawing/2014/main" id="{3B314235-7571-3207-272D-801E5EC792D7}"/>
                </a:ext>
              </a:extLst>
            </p:cNvPr>
            <p:cNvSpPr txBox="1"/>
            <p:nvPr/>
          </p:nvSpPr>
          <p:spPr>
            <a:xfrm>
              <a:off x="18523899" y="1792770"/>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座標取得</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43" name="テキスト ボックス 142">
              <a:extLst>
                <a:ext uri="{FF2B5EF4-FFF2-40B4-BE49-F238E27FC236}">
                  <a16:creationId xmlns:a16="http://schemas.microsoft.com/office/drawing/2014/main" id="{759C8D17-4D0F-7977-6B87-2B4CE0BADD69}"/>
                </a:ext>
              </a:extLst>
            </p:cNvPr>
            <p:cNvSpPr txBox="1"/>
            <p:nvPr/>
          </p:nvSpPr>
          <p:spPr>
            <a:xfrm>
              <a:off x="17940347" y="2416935"/>
              <a:ext cx="2735006" cy="830997"/>
            </a:xfrm>
            <a:prstGeom prst="rect">
              <a:avLst/>
            </a:prstGeom>
            <a:noFill/>
          </p:spPr>
          <p:txBody>
            <a:bodyPr wrap="square">
              <a:spAutoFit/>
            </a:bodyPr>
            <a:lstStyle/>
            <a:p>
              <a:pPr algn="ctr"/>
              <a:r>
                <a:rPr lang="en-US" altLang="ja-JP" sz="1600" b="1" dirty="0">
                  <a:solidFill>
                    <a:srgbClr val="E45E32"/>
                  </a:solidFill>
                  <a:ea typeface="游ゴシック"/>
                </a:rPr>
                <a:t>No.6</a:t>
              </a:r>
              <a:r>
                <a:rPr lang="ja-JP" altLang="en-US" sz="1600" b="1" dirty="0">
                  <a:solidFill>
                    <a:schemeClr val="tx1">
                      <a:lumMod val="65000"/>
                      <a:lumOff val="35000"/>
                    </a:schemeClr>
                  </a:solidFill>
                  <a:ea typeface="游ゴシック"/>
                </a:rPr>
                <a:t>のデータを</a:t>
              </a:r>
              <a:r>
                <a:rPr lang="en-US" altLang="ja-JP" sz="1600" b="1" dirty="0">
                  <a:solidFill>
                    <a:srgbClr val="E45E32"/>
                  </a:solidFill>
                  <a:ea typeface="游ゴシック"/>
                </a:rPr>
                <a:t>No.5</a:t>
              </a:r>
              <a:r>
                <a:rPr lang="ja-JP" altLang="en-US" sz="1600" b="1" dirty="0">
                  <a:solidFill>
                    <a:schemeClr val="tx1">
                      <a:lumMod val="65000"/>
                      <a:lumOff val="35000"/>
                    </a:schemeClr>
                  </a:solidFill>
                  <a:ea typeface="游ゴシック"/>
                </a:rPr>
                <a:t>の</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プログラムに当てはめ</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再構築</a:t>
              </a:r>
              <a:endParaRPr lang="en-US" altLang="ja-JP" sz="1600" b="1" dirty="0">
                <a:solidFill>
                  <a:schemeClr val="tx1">
                    <a:lumMod val="65000"/>
                    <a:lumOff val="35000"/>
                  </a:schemeClr>
                </a:solidFill>
                <a:ea typeface="游ゴシック"/>
              </a:endParaRPr>
            </a:p>
          </p:txBody>
        </p:sp>
        <p:sp>
          <p:nvSpPr>
            <p:cNvPr id="144" name="テキスト ボックス 143">
              <a:extLst>
                <a:ext uri="{FF2B5EF4-FFF2-40B4-BE49-F238E27FC236}">
                  <a16:creationId xmlns:a16="http://schemas.microsoft.com/office/drawing/2014/main" id="{3DAC406C-23E6-C6D0-16C3-8EAA3ECECFA3}"/>
                </a:ext>
              </a:extLst>
            </p:cNvPr>
            <p:cNvSpPr txBox="1"/>
            <p:nvPr/>
          </p:nvSpPr>
          <p:spPr>
            <a:xfrm>
              <a:off x="21661860" y="788677"/>
              <a:ext cx="988039"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No.8</a:t>
              </a:r>
            </a:p>
          </p:txBody>
        </p:sp>
        <p:sp>
          <p:nvSpPr>
            <p:cNvPr id="145" name="テキスト ボックス 144">
              <a:extLst>
                <a:ext uri="{FF2B5EF4-FFF2-40B4-BE49-F238E27FC236}">
                  <a16:creationId xmlns:a16="http://schemas.microsoft.com/office/drawing/2014/main" id="{E8B2A8C1-6070-BF64-A137-E1A3F8FED129}"/>
                </a:ext>
              </a:extLst>
            </p:cNvPr>
            <p:cNvSpPr txBox="1"/>
            <p:nvPr/>
          </p:nvSpPr>
          <p:spPr>
            <a:xfrm>
              <a:off x="21371928" y="1801728"/>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最適化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46" name="テキスト ボックス 145">
              <a:extLst>
                <a:ext uri="{FF2B5EF4-FFF2-40B4-BE49-F238E27FC236}">
                  <a16:creationId xmlns:a16="http://schemas.microsoft.com/office/drawing/2014/main" id="{68E4F704-773E-D0BE-3763-5EE0B01585B9}"/>
                </a:ext>
              </a:extLst>
            </p:cNvPr>
            <p:cNvSpPr txBox="1"/>
            <p:nvPr/>
          </p:nvSpPr>
          <p:spPr>
            <a:xfrm>
              <a:off x="20788376" y="2425893"/>
              <a:ext cx="2735006" cy="830997"/>
            </a:xfrm>
            <a:prstGeom prst="rect">
              <a:avLst/>
            </a:prstGeom>
            <a:noFill/>
          </p:spPr>
          <p:txBody>
            <a:bodyPr wrap="square">
              <a:spAutoFit/>
            </a:bodyPr>
            <a:lstStyle/>
            <a:p>
              <a:pPr algn="ctr"/>
              <a:r>
                <a:rPr lang="en-US" altLang="ja-JP" sz="1600" b="1" dirty="0">
                  <a:solidFill>
                    <a:srgbClr val="E45E32"/>
                  </a:solidFill>
                  <a:ea typeface="游ゴシック"/>
                </a:rPr>
                <a:t>No.7</a:t>
              </a:r>
              <a:r>
                <a:rPr lang="ja-JP" altLang="en-US" sz="1600" b="1" dirty="0">
                  <a:solidFill>
                    <a:schemeClr val="tx1">
                      <a:lumMod val="65000"/>
                      <a:lumOff val="35000"/>
                    </a:schemeClr>
                  </a:solidFill>
                  <a:ea typeface="游ゴシック"/>
                </a:rPr>
                <a:t>のプログラムを使用し配送計画問題を用いた</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最適化を行う。</a:t>
              </a:r>
            </a:p>
          </p:txBody>
        </p:sp>
      </p:grpSp>
      <p:grpSp>
        <p:nvGrpSpPr>
          <p:cNvPr id="156" name="グループ化 155">
            <a:extLst>
              <a:ext uri="{FF2B5EF4-FFF2-40B4-BE49-F238E27FC236}">
                <a16:creationId xmlns:a16="http://schemas.microsoft.com/office/drawing/2014/main" id="{0590EB87-E11F-6F2D-B986-9DC486FCCCF5}"/>
              </a:ext>
            </a:extLst>
          </p:cNvPr>
          <p:cNvGrpSpPr/>
          <p:nvPr/>
        </p:nvGrpSpPr>
        <p:grpSpPr>
          <a:xfrm rot="13100321">
            <a:off x="-5631471" y="-4654248"/>
            <a:ext cx="2579107" cy="2285549"/>
            <a:chOff x="807902" y="780748"/>
            <a:chExt cx="2579107" cy="2285549"/>
          </a:xfrm>
        </p:grpSpPr>
        <p:sp>
          <p:nvSpPr>
            <p:cNvPr id="157" name="六角形 156">
              <a:extLst>
                <a:ext uri="{FF2B5EF4-FFF2-40B4-BE49-F238E27FC236}">
                  <a16:creationId xmlns:a16="http://schemas.microsoft.com/office/drawing/2014/main" id="{E055B2FA-BC2D-1620-B227-BA67202CF92A}"/>
                </a:ext>
              </a:extLst>
            </p:cNvPr>
            <p:cNvSpPr/>
            <p:nvPr/>
          </p:nvSpPr>
          <p:spPr>
            <a:xfrm>
              <a:off x="807902" y="780748"/>
              <a:ext cx="2579107" cy="2223368"/>
            </a:xfrm>
            <a:prstGeom prst="hexagon">
              <a:avLst/>
            </a:prstGeom>
            <a:solidFill>
              <a:srgbClr val="E45E32"/>
            </a:solidFill>
            <a:ln w="317500">
              <a:solidFill>
                <a:srgbClr val="E45E3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楕円 157">
              <a:extLst>
                <a:ext uri="{FF2B5EF4-FFF2-40B4-BE49-F238E27FC236}">
                  <a16:creationId xmlns:a16="http://schemas.microsoft.com/office/drawing/2014/main" id="{B0D0CE68-5C02-ED25-56C1-D1ED28BCEFB9}"/>
                </a:ext>
              </a:extLst>
            </p:cNvPr>
            <p:cNvSpPr/>
            <p:nvPr/>
          </p:nvSpPr>
          <p:spPr>
            <a:xfrm>
              <a:off x="2421079" y="2549375"/>
              <a:ext cx="516922" cy="51692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タイトル 1">
              <a:extLst>
                <a:ext uri="{FF2B5EF4-FFF2-40B4-BE49-F238E27FC236}">
                  <a16:creationId xmlns:a16="http://schemas.microsoft.com/office/drawing/2014/main" id="{CF074D28-C762-8760-037F-EA8663FD71FC}"/>
                </a:ext>
              </a:extLst>
            </p:cNvPr>
            <p:cNvSpPr txBox="1">
              <a:spLocks/>
            </p:cNvSpPr>
            <p:nvPr/>
          </p:nvSpPr>
          <p:spPr>
            <a:xfrm>
              <a:off x="1011546" y="1432478"/>
              <a:ext cx="1827897" cy="42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bg1"/>
                  </a:solidFill>
                  <a:latin typeface="HGSMinchoE"/>
                  <a:ea typeface="HGSMinchoE"/>
                </a:rPr>
                <a:t>ノードとは</a:t>
              </a:r>
              <a:endParaRPr lang="ja-JP" sz="1800" b="1" u="sng" dirty="0">
                <a:solidFill>
                  <a:schemeClr val="bg1"/>
                </a:solidFill>
                <a:latin typeface="HGSMinchoE"/>
                <a:ea typeface="HGSMinchoE"/>
              </a:endParaRPr>
            </a:p>
          </p:txBody>
        </p:sp>
        <p:sp>
          <p:nvSpPr>
            <p:cNvPr id="160" name="タイトル 1">
              <a:extLst>
                <a:ext uri="{FF2B5EF4-FFF2-40B4-BE49-F238E27FC236}">
                  <a16:creationId xmlns:a16="http://schemas.microsoft.com/office/drawing/2014/main" id="{C4EB9A30-C0DE-4E23-555E-5A4332C4E618}"/>
                </a:ext>
              </a:extLst>
            </p:cNvPr>
            <p:cNvSpPr txBox="1">
              <a:spLocks/>
            </p:cNvSpPr>
            <p:nvPr/>
          </p:nvSpPr>
          <p:spPr>
            <a:xfrm>
              <a:off x="1011546" y="1877478"/>
              <a:ext cx="2288202" cy="608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bg1"/>
                  </a:solidFill>
                  <a:latin typeface="HGSMinchoE"/>
                  <a:ea typeface="HGSMinchoE"/>
                </a:rPr>
                <a:t>ネットワーク上の点を意味する単語</a:t>
              </a:r>
              <a:endParaRPr lang="ja-JP" sz="1600" dirty="0">
                <a:solidFill>
                  <a:schemeClr val="bg1"/>
                </a:solidFill>
                <a:latin typeface="HGSMinchoE"/>
                <a:ea typeface="HGSMinchoE"/>
              </a:endParaRPr>
            </a:p>
          </p:txBody>
        </p:sp>
      </p:grpSp>
      <p:grpSp>
        <p:nvGrpSpPr>
          <p:cNvPr id="161" name="グループ化 160">
            <a:extLst>
              <a:ext uri="{FF2B5EF4-FFF2-40B4-BE49-F238E27FC236}">
                <a16:creationId xmlns:a16="http://schemas.microsoft.com/office/drawing/2014/main" id="{F3439DD7-A2B5-ABB8-7737-FD81BE337942}"/>
              </a:ext>
            </a:extLst>
          </p:cNvPr>
          <p:cNvGrpSpPr/>
          <p:nvPr/>
        </p:nvGrpSpPr>
        <p:grpSpPr>
          <a:xfrm rot="14689228">
            <a:off x="-5139421" y="7471425"/>
            <a:ext cx="2677442" cy="2285549"/>
            <a:chOff x="855019" y="3740981"/>
            <a:chExt cx="2677442" cy="2285549"/>
          </a:xfrm>
        </p:grpSpPr>
        <p:sp>
          <p:nvSpPr>
            <p:cNvPr id="162" name="六角形 161">
              <a:extLst>
                <a:ext uri="{FF2B5EF4-FFF2-40B4-BE49-F238E27FC236}">
                  <a16:creationId xmlns:a16="http://schemas.microsoft.com/office/drawing/2014/main" id="{E90FB2F1-3F54-03E7-5038-4D017673557B}"/>
                </a:ext>
              </a:extLst>
            </p:cNvPr>
            <p:cNvSpPr/>
            <p:nvPr/>
          </p:nvSpPr>
          <p:spPr>
            <a:xfrm>
              <a:off x="855019" y="3740981"/>
              <a:ext cx="2579107" cy="2223368"/>
            </a:xfrm>
            <a:prstGeom prst="hexagon">
              <a:avLst/>
            </a:prstGeom>
            <a:solidFill>
              <a:schemeClr val="tx1">
                <a:lumMod val="75000"/>
                <a:lumOff val="25000"/>
              </a:schemeClr>
            </a:solidFill>
            <a:ln w="317500">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91EAFC30-DDD0-04E3-5AE6-D45D84925383}"/>
                </a:ext>
              </a:extLst>
            </p:cNvPr>
            <p:cNvSpPr/>
            <p:nvPr/>
          </p:nvSpPr>
          <p:spPr>
            <a:xfrm>
              <a:off x="2468196" y="5509608"/>
              <a:ext cx="516922" cy="516922"/>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タイトル 1">
              <a:extLst>
                <a:ext uri="{FF2B5EF4-FFF2-40B4-BE49-F238E27FC236}">
                  <a16:creationId xmlns:a16="http://schemas.microsoft.com/office/drawing/2014/main" id="{5E43265E-5B67-CBA4-1D97-08C63613D4E6}"/>
                </a:ext>
              </a:extLst>
            </p:cNvPr>
            <p:cNvSpPr txBox="1">
              <a:spLocks/>
            </p:cNvSpPr>
            <p:nvPr/>
          </p:nvSpPr>
          <p:spPr>
            <a:xfrm>
              <a:off x="1012816" y="4425983"/>
              <a:ext cx="2022471" cy="426682"/>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bg1"/>
                  </a:solidFill>
                  <a:latin typeface="HGSMinchoE"/>
                  <a:ea typeface="HGSMinchoE"/>
                </a:rPr>
                <a:t>エッジの重みとは</a:t>
              </a:r>
              <a:endParaRPr lang="ja-JP" sz="1800" b="1" u="sng" dirty="0">
                <a:solidFill>
                  <a:schemeClr val="bg1"/>
                </a:solidFill>
                <a:latin typeface="HGSMinchoE"/>
                <a:ea typeface="HGSMinchoE"/>
              </a:endParaRPr>
            </a:p>
          </p:txBody>
        </p:sp>
        <p:sp>
          <p:nvSpPr>
            <p:cNvPr id="165" name="タイトル 1">
              <a:extLst>
                <a:ext uri="{FF2B5EF4-FFF2-40B4-BE49-F238E27FC236}">
                  <a16:creationId xmlns:a16="http://schemas.microsoft.com/office/drawing/2014/main" id="{637CE554-5F57-64B1-A901-EC8655D43156}"/>
                </a:ext>
              </a:extLst>
            </p:cNvPr>
            <p:cNvSpPr txBox="1">
              <a:spLocks/>
            </p:cNvSpPr>
            <p:nvPr/>
          </p:nvSpPr>
          <p:spPr>
            <a:xfrm>
              <a:off x="953355" y="4845501"/>
              <a:ext cx="2579106" cy="6089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bg1"/>
                  </a:solidFill>
                  <a:latin typeface="HGSMinchoE"/>
                  <a:ea typeface="HGSMinchoE"/>
                </a:rPr>
                <a:t>ノード間の連結の強さを表す単語</a:t>
              </a:r>
              <a:endParaRPr lang="ja-JP" sz="1600" dirty="0">
                <a:solidFill>
                  <a:schemeClr val="bg1"/>
                </a:solidFill>
                <a:latin typeface="HGSMinchoE"/>
                <a:ea typeface="HGSMinchoE"/>
              </a:endParaRPr>
            </a:p>
          </p:txBody>
        </p:sp>
      </p:grpSp>
      <p:grpSp>
        <p:nvGrpSpPr>
          <p:cNvPr id="166" name="グループ化 165">
            <a:extLst>
              <a:ext uri="{FF2B5EF4-FFF2-40B4-BE49-F238E27FC236}">
                <a16:creationId xmlns:a16="http://schemas.microsoft.com/office/drawing/2014/main" id="{99441279-19AA-0687-34DE-6C5FD5199D86}"/>
              </a:ext>
            </a:extLst>
          </p:cNvPr>
          <p:cNvGrpSpPr/>
          <p:nvPr/>
        </p:nvGrpSpPr>
        <p:grpSpPr>
          <a:xfrm rot="4513556">
            <a:off x="-6720204" y="2419164"/>
            <a:ext cx="2579107" cy="2285549"/>
            <a:chOff x="3333108" y="2213542"/>
            <a:chExt cx="2579107" cy="2285549"/>
          </a:xfrm>
        </p:grpSpPr>
        <p:sp>
          <p:nvSpPr>
            <p:cNvPr id="167" name="六角形 166">
              <a:extLst>
                <a:ext uri="{FF2B5EF4-FFF2-40B4-BE49-F238E27FC236}">
                  <a16:creationId xmlns:a16="http://schemas.microsoft.com/office/drawing/2014/main" id="{6F13E333-7461-B836-45D8-5CDD1EAA6818}"/>
                </a:ext>
              </a:extLst>
            </p:cNvPr>
            <p:cNvSpPr/>
            <p:nvPr/>
          </p:nvSpPr>
          <p:spPr>
            <a:xfrm>
              <a:off x="3333108" y="2213542"/>
              <a:ext cx="2579107" cy="2223368"/>
            </a:xfrm>
            <a:prstGeom prst="hexagon">
              <a:avLst/>
            </a:prstGeom>
            <a:solidFill>
              <a:schemeClr val="bg1">
                <a:lumMod val="95000"/>
              </a:schemeClr>
            </a:solidFill>
            <a:ln w="317500">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楕円 167">
              <a:extLst>
                <a:ext uri="{FF2B5EF4-FFF2-40B4-BE49-F238E27FC236}">
                  <a16:creationId xmlns:a16="http://schemas.microsoft.com/office/drawing/2014/main" id="{990055CE-17B0-B150-A1A6-94FFD77216EE}"/>
                </a:ext>
              </a:extLst>
            </p:cNvPr>
            <p:cNvSpPr/>
            <p:nvPr/>
          </p:nvSpPr>
          <p:spPr>
            <a:xfrm>
              <a:off x="4921233" y="3982169"/>
              <a:ext cx="516922" cy="516922"/>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タイトル 1">
              <a:extLst>
                <a:ext uri="{FF2B5EF4-FFF2-40B4-BE49-F238E27FC236}">
                  <a16:creationId xmlns:a16="http://schemas.microsoft.com/office/drawing/2014/main" id="{7366FC74-4067-7665-A988-545C40C9695D}"/>
                </a:ext>
              </a:extLst>
            </p:cNvPr>
            <p:cNvSpPr txBox="1">
              <a:spLocks/>
            </p:cNvSpPr>
            <p:nvPr/>
          </p:nvSpPr>
          <p:spPr>
            <a:xfrm>
              <a:off x="3446268" y="2850644"/>
              <a:ext cx="1827897" cy="42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800" b="1" u="sng" dirty="0">
                  <a:solidFill>
                    <a:schemeClr val="tx1">
                      <a:lumMod val="95000"/>
                      <a:lumOff val="5000"/>
                    </a:schemeClr>
                  </a:solidFill>
                  <a:latin typeface="HGSMinchoE"/>
                  <a:ea typeface="HGSMinchoE"/>
                </a:rPr>
                <a:t>最大化問題</a:t>
              </a:r>
              <a:endParaRPr lang="ja-JP" sz="1800" b="1" u="sng" dirty="0">
                <a:solidFill>
                  <a:schemeClr val="tx1">
                    <a:lumMod val="95000"/>
                    <a:lumOff val="5000"/>
                  </a:schemeClr>
                </a:solidFill>
                <a:latin typeface="HGSMinchoE"/>
                <a:ea typeface="HGSMinchoE"/>
              </a:endParaRPr>
            </a:p>
          </p:txBody>
        </p:sp>
        <p:sp>
          <p:nvSpPr>
            <p:cNvPr id="170" name="タイトル 1">
              <a:extLst>
                <a:ext uri="{FF2B5EF4-FFF2-40B4-BE49-F238E27FC236}">
                  <a16:creationId xmlns:a16="http://schemas.microsoft.com/office/drawing/2014/main" id="{43EA3152-8D94-EFF8-BB1B-DC55A5C8B9D3}"/>
                </a:ext>
              </a:extLst>
            </p:cNvPr>
            <p:cNvSpPr txBox="1">
              <a:spLocks/>
            </p:cNvSpPr>
            <p:nvPr/>
          </p:nvSpPr>
          <p:spPr>
            <a:xfrm>
              <a:off x="3446267" y="3295644"/>
              <a:ext cx="2432557" cy="608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1600" dirty="0">
                  <a:solidFill>
                    <a:schemeClr val="tx1">
                      <a:lumMod val="95000"/>
                      <a:lumOff val="5000"/>
                    </a:schemeClr>
                  </a:solidFill>
                  <a:latin typeface="HGSMinchoE"/>
                  <a:ea typeface="HGSMinchoE"/>
                </a:rPr>
                <a:t>目的関数の符号を反転させると最小化問題になる</a:t>
              </a:r>
              <a:endParaRPr lang="ja-JP" sz="1600" dirty="0">
                <a:solidFill>
                  <a:schemeClr val="tx1">
                    <a:lumMod val="95000"/>
                    <a:lumOff val="5000"/>
                  </a:schemeClr>
                </a:solidFill>
                <a:latin typeface="HGSMinchoE"/>
                <a:ea typeface="HGSMinchoE"/>
              </a:endParaRPr>
            </a:p>
          </p:txBody>
        </p:sp>
      </p:grpSp>
      <p:grpSp>
        <p:nvGrpSpPr>
          <p:cNvPr id="258" name="グループ化 257">
            <a:extLst>
              <a:ext uri="{FF2B5EF4-FFF2-40B4-BE49-F238E27FC236}">
                <a16:creationId xmlns:a16="http://schemas.microsoft.com/office/drawing/2014/main" id="{E520ACD6-5043-2D4B-6E3F-2507A5C177D5}"/>
              </a:ext>
            </a:extLst>
          </p:cNvPr>
          <p:cNvGrpSpPr/>
          <p:nvPr/>
        </p:nvGrpSpPr>
        <p:grpSpPr>
          <a:xfrm>
            <a:off x="15479597" y="3631809"/>
            <a:ext cx="2735006" cy="2584728"/>
            <a:chOff x="15479597" y="3631809"/>
            <a:chExt cx="2735006" cy="2584728"/>
          </a:xfrm>
        </p:grpSpPr>
        <p:sp>
          <p:nvSpPr>
            <p:cNvPr id="172" name="楕円 171">
              <a:extLst>
                <a:ext uri="{FF2B5EF4-FFF2-40B4-BE49-F238E27FC236}">
                  <a16:creationId xmlns:a16="http://schemas.microsoft.com/office/drawing/2014/main" id="{6B11FEBB-7C58-CE8C-FD1C-E9EC9DFAF690}"/>
                </a:ext>
              </a:extLst>
            </p:cNvPr>
            <p:cNvSpPr/>
            <p:nvPr/>
          </p:nvSpPr>
          <p:spPr>
            <a:xfrm>
              <a:off x="16662585" y="4213899"/>
              <a:ext cx="360000" cy="360000"/>
            </a:xfrm>
            <a:prstGeom prst="ellipse">
              <a:avLst/>
            </a:prstGeom>
            <a:solidFill>
              <a:srgbClr val="E4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テキスト ボックス 172">
              <a:extLst>
                <a:ext uri="{FF2B5EF4-FFF2-40B4-BE49-F238E27FC236}">
                  <a16:creationId xmlns:a16="http://schemas.microsoft.com/office/drawing/2014/main" id="{47873321-EF27-0E24-C11E-8496987B62C6}"/>
                </a:ext>
              </a:extLst>
            </p:cNvPr>
            <p:cNvSpPr txBox="1"/>
            <p:nvPr/>
          </p:nvSpPr>
          <p:spPr>
            <a:xfrm>
              <a:off x="16125493" y="3631809"/>
              <a:ext cx="1567902" cy="523220"/>
            </a:xfrm>
            <a:prstGeom prst="rect">
              <a:avLst/>
            </a:prstGeom>
            <a:noFill/>
          </p:spPr>
          <p:txBody>
            <a:bodyPr wrap="square" rtlCol="0">
              <a:spAutoFit/>
            </a:bodyPr>
            <a:lstStyle/>
            <a:p>
              <a:pPr algn="ctr"/>
              <a:r>
                <a:rPr kumimoji="1" lang="en-US" altLang="ja-JP" sz="2800" b="1" dirty="0">
                  <a:solidFill>
                    <a:srgbClr val="E45E32"/>
                  </a:solidFill>
                  <a:latin typeface="游明朝" panose="02020400000000000000" pitchFamily="18" charset="-128"/>
                  <a:ea typeface="游明朝" panose="02020400000000000000" pitchFamily="18" charset="-128"/>
                </a:rPr>
                <a:t>PLUS.a</a:t>
              </a:r>
            </a:p>
          </p:txBody>
        </p:sp>
        <p:sp>
          <p:nvSpPr>
            <p:cNvPr id="174" name="テキスト ボックス 173">
              <a:extLst>
                <a:ext uri="{FF2B5EF4-FFF2-40B4-BE49-F238E27FC236}">
                  <a16:creationId xmlns:a16="http://schemas.microsoft.com/office/drawing/2014/main" id="{B452CE9F-D6AF-EAF5-8080-482994635776}"/>
                </a:ext>
              </a:extLst>
            </p:cNvPr>
            <p:cNvSpPr txBox="1"/>
            <p:nvPr/>
          </p:nvSpPr>
          <p:spPr>
            <a:xfrm>
              <a:off x="16063149" y="4638265"/>
              <a:ext cx="1567902" cy="461665"/>
            </a:xfrm>
            <a:prstGeom prst="rect">
              <a:avLst/>
            </a:prstGeom>
            <a:noFill/>
          </p:spPr>
          <p:txBody>
            <a:bodyPr wrap="square" rtlCol="0">
              <a:spAutoFit/>
            </a:bodyPr>
            <a:lstStyle/>
            <a:p>
              <a:pPr algn="ctr"/>
              <a:r>
                <a:rPr lang="ja-JP" altLang="en-US" sz="2400" b="1" dirty="0">
                  <a:solidFill>
                    <a:srgbClr val="E45E32"/>
                  </a:solidFill>
                  <a:latin typeface="游明朝" panose="02020400000000000000" pitchFamily="18" charset="-128"/>
                  <a:ea typeface="游明朝" panose="02020400000000000000" pitchFamily="18" charset="-128"/>
                </a:rPr>
                <a:t>アプリ化</a:t>
              </a:r>
              <a:endParaRPr kumimoji="1" lang="en-US" altLang="ja-JP" sz="2400" b="1" dirty="0">
                <a:solidFill>
                  <a:srgbClr val="E45E32"/>
                </a:solidFill>
                <a:latin typeface="游明朝" panose="02020400000000000000" pitchFamily="18" charset="-128"/>
                <a:ea typeface="游明朝" panose="02020400000000000000" pitchFamily="18" charset="-128"/>
              </a:endParaRPr>
            </a:p>
          </p:txBody>
        </p:sp>
        <p:sp>
          <p:nvSpPr>
            <p:cNvPr id="175" name="テキスト ボックス 174">
              <a:extLst>
                <a:ext uri="{FF2B5EF4-FFF2-40B4-BE49-F238E27FC236}">
                  <a16:creationId xmlns:a16="http://schemas.microsoft.com/office/drawing/2014/main" id="{72964839-3B8E-550D-8C8F-F72B6229975E}"/>
                </a:ext>
              </a:extLst>
            </p:cNvPr>
            <p:cNvSpPr txBox="1"/>
            <p:nvPr/>
          </p:nvSpPr>
          <p:spPr>
            <a:xfrm>
              <a:off x="15479597" y="5139319"/>
              <a:ext cx="2735006" cy="1077218"/>
            </a:xfrm>
            <a:prstGeom prst="rect">
              <a:avLst/>
            </a:prstGeom>
            <a:noFill/>
          </p:spPr>
          <p:txBody>
            <a:bodyPr wrap="square">
              <a:spAutoFit/>
            </a:bodyPr>
            <a:lstStyle/>
            <a:p>
              <a:pPr algn="ctr"/>
              <a:r>
                <a:rPr lang="ja-JP" altLang="en-US" sz="1600" b="1" dirty="0">
                  <a:solidFill>
                    <a:schemeClr val="tx1">
                      <a:lumMod val="65000"/>
                      <a:lumOff val="35000"/>
                    </a:schemeClr>
                  </a:solidFill>
                  <a:ea typeface="游ゴシック"/>
                </a:rPr>
                <a:t>最適化プログラムを構築</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できた段階でまだ時間が</a:t>
              </a:r>
              <a:endParaRPr lang="en-US" altLang="ja-JP" sz="1600" b="1" dirty="0">
                <a:solidFill>
                  <a:schemeClr val="tx1">
                    <a:lumMod val="65000"/>
                    <a:lumOff val="35000"/>
                  </a:schemeClr>
                </a:solidFill>
                <a:ea typeface="游ゴシック"/>
              </a:endParaRPr>
            </a:p>
            <a:p>
              <a:pPr algn="ctr"/>
              <a:r>
                <a:rPr lang="ja-JP" altLang="en-US" sz="1600" b="1" dirty="0">
                  <a:solidFill>
                    <a:schemeClr val="tx1">
                      <a:lumMod val="65000"/>
                      <a:lumOff val="35000"/>
                    </a:schemeClr>
                  </a:solidFill>
                  <a:ea typeface="游ゴシック"/>
                </a:rPr>
                <a:t>あれば上記を用いた</a:t>
              </a:r>
              <a:endParaRPr lang="en-US" altLang="ja-JP" sz="1600" b="1" dirty="0">
                <a:solidFill>
                  <a:schemeClr val="tx1">
                    <a:lumMod val="65000"/>
                    <a:lumOff val="35000"/>
                  </a:schemeClr>
                </a:solidFill>
                <a:ea typeface="游ゴシック"/>
              </a:endParaRPr>
            </a:p>
            <a:p>
              <a:pPr algn="ctr"/>
              <a:r>
                <a:rPr lang="ja-JP" altLang="en-US" sz="1600" b="1" dirty="0">
                  <a:solidFill>
                    <a:srgbClr val="E45E32"/>
                  </a:solidFill>
                  <a:ea typeface="游ゴシック"/>
                </a:rPr>
                <a:t>アプリ作成</a:t>
              </a:r>
              <a:r>
                <a:rPr lang="ja-JP" altLang="en-US" sz="1600" b="1" dirty="0">
                  <a:solidFill>
                    <a:schemeClr val="tx1">
                      <a:lumMod val="65000"/>
                      <a:lumOff val="35000"/>
                    </a:schemeClr>
                  </a:solidFill>
                  <a:ea typeface="游ゴシック"/>
                </a:rPr>
                <a:t>に取り組む</a:t>
              </a:r>
              <a:endParaRPr lang="en-US" altLang="ja-JP" sz="1600" b="1" dirty="0">
                <a:solidFill>
                  <a:schemeClr val="tx1">
                    <a:lumMod val="65000"/>
                    <a:lumOff val="35000"/>
                  </a:schemeClr>
                </a:solidFill>
                <a:ea typeface="游ゴシック"/>
              </a:endParaRPr>
            </a:p>
          </p:txBody>
        </p:sp>
      </p:grpSp>
    </p:spTree>
    <p:extLst>
      <p:ext uri="{BB962C8B-B14F-4D97-AF65-F5344CB8AC3E}">
        <p14:creationId xmlns:p14="http://schemas.microsoft.com/office/powerpoint/2010/main" val="124598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6000">
        <p159:morph option="byObject"/>
      </p:transition>
    </mc:Choice>
    <mc:Fallback xmlns="">
      <p:transition spd="slow">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2BAF590E3A25240B78F3528FE03DC43" ma:contentTypeVersion="6" ma:contentTypeDescription="新しいドキュメントを作成します。" ma:contentTypeScope="" ma:versionID="3c5df23726910a5f8b49716b5e53548e">
  <xsd:schema xmlns:xsd="http://www.w3.org/2001/XMLSchema" xmlns:xs="http://www.w3.org/2001/XMLSchema" xmlns:p="http://schemas.microsoft.com/office/2006/metadata/properties" xmlns:ns3="52b1827b-104a-4c68-b496-716a8c8457c1" xmlns:ns4="90470b7e-1840-46d2-b886-98e61f285e5f" targetNamespace="http://schemas.microsoft.com/office/2006/metadata/properties" ma:root="true" ma:fieldsID="5988fe51e3c039ffce01ff2d17cf229f" ns3:_="" ns4:_="">
    <xsd:import namespace="52b1827b-104a-4c68-b496-716a8c8457c1"/>
    <xsd:import namespace="90470b7e-1840-46d2-b886-98e61f285e5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b1827b-104a-4c68-b496-716a8c8457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470b7e-1840-46d2-b886-98e61f285e5f"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element name="SharingHintHash" ma:index="13"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2b1827b-104a-4c68-b496-716a8c8457c1" xsi:nil="true"/>
  </documentManagement>
</p:properties>
</file>

<file path=customXml/itemProps1.xml><?xml version="1.0" encoding="utf-8"?>
<ds:datastoreItem xmlns:ds="http://schemas.openxmlformats.org/officeDocument/2006/customXml" ds:itemID="{3CE3A0E1-B295-43E2-BA16-20D37DA613D1}">
  <ds:schemaRefs>
    <ds:schemaRef ds:uri="http://schemas.microsoft.com/sharepoint/v3/contenttype/forms"/>
  </ds:schemaRefs>
</ds:datastoreItem>
</file>

<file path=customXml/itemProps2.xml><?xml version="1.0" encoding="utf-8"?>
<ds:datastoreItem xmlns:ds="http://schemas.openxmlformats.org/officeDocument/2006/customXml" ds:itemID="{36D19508-9393-4050-B9BC-445B16408F83}">
  <ds:schemaRefs>
    <ds:schemaRef ds:uri="52b1827b-104a-4c68-b496-716a8c8457c1"/>
    <ds:schemaRef ds:uri="90470b7e-1840-46d2-b886-98e61f285e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89D06A-16E7-47B3-A201-54290EFE9223}">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90470b7e-1840-46d2-b886-98e61f285e5f"/>
    <ds:schemaRef ds:uri="http://purl.org/dc/dcmitype/"/>
    <ds:schemaRef ds:uri="http://schemas.microsoft.com/office/infopath/2007/PartnerControls"/>
    <ds:schemaRef ds:uri="52b1827b-104a-4c68-b496-716a8c8457c1"/>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594</TotalTime>
  <Words>3915</Words>
  <Application>Microsoft Office PowerPoint</Application>
  <PresentationFormat>ワイド画面</PresentationFormat>
  <Paragraphs>981</Paragraphs>
  <Slides>12</Slides>
  <Notes>8</Notes>
  <HiddenSlides>1</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12</vt:i4>
      </vt:variant>
    </vt:vector>
  </HeadingPairs>
  <TitlesOfParts>
    <vt:vector size="27" baseType="lpstr">
      <vt:lpstr>BIZ UD明朝 Medium</vt:lpstr>
      <vt:lpstr>HGS明朝E</vt:lpstr>
      <vt:lpstr>HGS明朝E</vt:lpstr>
      <vt:lpstr>ＭＳ Ｐゴシック</vt:lpstr>
      <vt:lpstr>ＭＳ ゴシック</vt:lpstr>
      <vt:lpstr>ＭＳ 明朝</vt:lpstr>
      <vt:lpstr>メイリオ</vt:lpstr>
      <vt:lpstr>昔々ふぉんと</vt:lpstr>
      <vt:lpstr>游ゴシック</vt:lpstr>
      <vt:lpstr>游ゴシック Light</vt:lpstr>
      <vt:lpstr>游明朝</vt:lpstr>
      <vt:lpstr>游明朝 Demibold</vt:lpstr>
      <vt:lpstr>Abadi</vt:lpstr>
      <vt:lpstr>Arial</vt:lpstr>
      <vt:lpstr>Office テーマ</vt:lpstr>
      <vt:lpstr>旅行プラン最適化</vt:lpstr>
      <vt:lpstr>旅行プラン最適化</vt:lpstr>
      <vt:lpstr>旅行プラン最適化</vt:lpstr>
      <vt:lpstr>旅行プラン最適化</vt:lpstr>
      <vt:lpstr>旅行プラン最適化</vt:lpstr>
      <vt:lpstr>旅行プラン最適化</vt:lpstr>
      <vt:lpstr>旅行プラン最適化</vt:lpstr>
      <vt:lpstr>旅行プラン最適化</vt:lpstr>
      <vt:lpstr>旅行プラン最適化</vt:lpstr>
      <vt:lpstr>旅行プラン最適化</vt:lpstr>
      <vt:lpstr>旅行プラン最適化</vt:lpstr>
      <vt:lpstr>先行研究の調査と概要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平松勇紀</dc:creator>
  <cp:lastModifiedBy>平松勇紀</cp:lastModifiedBy>
  <cp:revision>2</cp:revision>
  <dcterms:created xsi:type="dcterms:W3CDTF">2023-06-30T06:02:48Z</dcterms:created>
  <dcterms:modified xsi:type="dcterms:W3CDTF">2023-10-30T08:23:38Z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0x01010082BAF590E3A25240B78F3528FE03DC43</vt:lpwstr>
  </property>
</Properties>
</file>