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74" autoAdjust="0"/>
    <p:restoredTop sz="94660"/>
  </p:normalViewPr>
  <p:slideViewPr>
    <p:cSldViewPr snapToGrid="0">
      <p:cViewPr>
        <p:scale>
          <a:sx n="82" d="100"/>
          <a:sy n="82" d="100"/>
        </p:scale>
        <p:origin x="1166"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42561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68863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8659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24235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147995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1"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1"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154418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6"/>
            <a:ext cx="7886700" cy="99417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1878806"/>
            <a:ext cx="3868340"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1878806"/>
            <a:ext cx="3887391"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416474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72243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406360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9" cy="120015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740571"/>
            <a:ext cx="4629151"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2" y="1543050"/>
            <a:ext cx="29491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204241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9" cy="120015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740571"/>
            <a:ext cx="4629151"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2" y="1543050"/>
            <a:ext cx="29491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806D7F-05AF-4FED-B4B9-75A148DC8AA3}" type="datetimeFigureOut">
              <a:rPr kumimoji="1" lang="ja-JP" altLang="en-US" smtClean="0"/>
              <a:t>2023/5/9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3720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6"/>
            <a:ext cx="7886700" cy="99417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1"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4806D7F-05AF-4FED-B4B9-75A148DC8AA3}" type="datetimeFigureOut">
              <a:rPr kumimoji="1" lang="ja-JP" altLang="en-US" smtClean="0"/>
              <a:t>2023/5/9</a:t>
            </a:fld>
            <a:endParaRPr kumimoji="1" lang="ja-JP" altLang="en-US"/>
          </a:p>
        </p:txBody>
      </p:sp>
      <p:sp>
        <p:nvSpPr>
          <p:cNvPr id="5" name="Footer Placeholder 4"/>
          <p:cNvSpPr>
            <a:spLocks noGrp="1"/>
          </p:cNvSpPr>
          <p:nvPr>
            <p:ph type="ftr" sz="quarter" idx="3"/>
          </p:nvPr>
        </p:nvSpPr>
        <p:spPr>
          <a:xfrm>
            <a:off x="3028951"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1"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7A2A13-5C4E-4442-AC1E-ED516B8BF876}" type="slidenum">
              <a:rPr kumimoji="1" lang="ja-JP" altLang="en-US" smtClean="0"/>
              <a:t>‹#›</a:t>
            </a:fld>
            <a:endParaRPr kumimoji="1" lang="ja-JP" altLang="en-US"/>
          </a:p>
        </p:txBody>
      </p:sp>
    </p:spTree>
    <p:extLst>
      <p:ext uri="{BB962C8B-B14F-4D97-AF65-F5344CB8AC3E}">
        <p14:creationId xmlns:p14="http://schemas.microsoft.com/office/powerpoint/2010/main" val="30380462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DF171-F4E2-455F-8D56-776129B11503}"/>
              </a:ext>
            </a:extLst>
          </p:cNvPr>
          <p:cNvSpPr>
            <a:spLocks noGrp="1"/>
          </p:cNvSpPr>
          <p:nvPr>
            <p:ph type="ctrTitle"/>
          </p:nvPr>
        </p:nvSpPr>
        <p:spPr/>
        <p:txBody>
          <a:bodyPr/>
          <a:lstStyle/>
          <a:p>
            <a:r>
              <a:rPr lang="ja-JP" altLang="en-US" dirty="0"/>
              <a:t>数理工学研究</a:t>
            </a:r>
            <a:endParaRPr kumimoji="1" lang="ja-JP" altLang="en-US" dirty="0"/>
          </a:p>
        </p:txBody>
      </p:sp>
      <p:sp>
        <p:nvSpPr>
          <p:cNvPr id="3" name="字幕 2">
            <a:extLst>
              <a:ext uri="{FF2B5EF4-FFF2-40B4-BE49-F238E27FC236}">
                <a16:creationId xmlns:a16="http://schemas.microsoft.com/office/drawing/2014/main" id="{BC84504A-841B-BEF5-BC1B-B675ECFAC025}"/>
              </a:ext>
            </a:extLst>
          </p:cNvPr>
          <p:cNvSpPr>
            <a:spLocks noGrp="1"/>
          </p:cNvSpPr>
          <p:nvPr>
            <p:ph type="subTitle" idx="1"/>
          </p:nvPr>
        </p:nvSpPr>
        <p:spPr/>
        <p:txBody>
          <a:bodyPr/>
          <a:lstStyle/>
          <a:p>
            <a:r>
              <a:rPr kumimoji="1" lang="en-US" altLang="ja-JP" dirty="0"/>
              <a:t>2146072 </a:t>
            </a:r>
            <a:r>
              <a:rPr kumimoji="1" lang="ja-JP" altLang="en-US" dirty="0"/>
              <a:t>山川祥</a:t>
            </a:r>
          </a:p>
        </p:txBody>
      </p:sp>
    </p:spTree>
    <p:extLst>
      <p:ext uri="{BB962C8B-B14F-4D97-AF65-F5344CB8AC3E}">
        <p14:creationId xmlns:p14="http://schemas.microsoft.com/office/powerpoint/2010/main" val="384316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1.3.4</a:t>
            </a:r>
            <a:r>
              <a:rPr lang="ja-JP" altLang="en-US" dirty="0"/>
              <a:t> リスト</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607198" y="1772356"/>
            <a:ext cx="3390046" cy="707886"/>
          </a:xfrm>
          <a:prstGeom prst="rect">
            <a:avLst/>
          </a:prstGeom>
          <a:noFill/>
        </p:spPr>
        <p:txBody>
          <a:bodyPr wrap="square" rtlCol="0">
            <a:spAutoFit/>
          </a:bodyPr>
          <a:lstStyle/>
          <a:p>
            <a:r>
              <a:rPr kumimoji="1" lang="ja-JP" altLang="en-US" sz="2000" dirty="0"/>
              <a:t>・リストのスライシングをするには</a:t>
            </a:r>
            <a:r>
              <a:rPr kumimoji="1" lang="en-US" altLang="ja-JP" sz="2000" dirty="0"/>
              <a:t>a[0:2]</a:t>
            </a:r>
            <a:r>
              <a:rPr kumimoji="1" lang="ja-JP" altLang="en-US" sz="2000" dirty="0"/>
              <a:t>のように書く</a:t>
            </a:r>
            <a:endParaRPr kumimoji="1" lang="en-US" altLang="ja-JP" sz="2000" dirty="0"/>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08E2858B-A26C-962D-6766-C2B95FFF1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36" y="1772356"/>
            <a:ext cx="4518608" cy="2968422"/>
          </a:xfrm>
          <a:prstGeom prst="rect">
            <a:avLst/>
          </a:prstGeom>
        </p:spPr>
      </p:pic>
    </p:spTree>
    <p:extLst>
      <p:ext uri="{BB962C8B-B14F-4D97-AF65-F5344CB8AC3E}">
        <p14:creationId xmlns:p14="http://schemas.microsoft.com/office/powerpoint/2010/main" val="137796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1.3.5 </a:t>
            </a:r>
            <a:r>
              <a:rPr lang="ja-JP" altLang="en-US" dirty="0"/>
              <a:t>ディクショナリ</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607198" y="1772356"/>
            <a:ext cx="3390046" cy="1323439"/>
          </a:xfrm>
          <a:prstGeom prst="rect">
            <a:avLst/>
          </a:prstGeom>
          <a:noFill/>
        </p:spPr>
        <p:txBody>
          <a:bodyPr wrap="square" rtlCol="0">
            <a:spAutoFit/>
          </a:bodyPr>
          <a:lstStyle/>
          <a:p>
            <a:r>
              <a:rPr kumimoji="1" lang="ja-JP" altLang="en-US" sz="2000" dirty="0"/>
              <a:t>・キーと値をペアとしてデータを格納</a:t>
            </a:r>
            <a:endParaRPr kumimoji="1" lang="en-US" altLang="ja-JP" sz="2000" dirty="0"/>
          </a:p>
          <a:p>
            <a:r>
              <a:rPr kumimoji="1" lang="ja-JP" altLang="en-US" sz="2000" dirty="0"/>
              <a:t>・単語と意味が対応付けられて格納</a:t>
            </a:r>
            <a:endParaRPr kumimoji="1" lang="en-US" altLang="ja-JP" sz="2000" dirty="0"/>
          </a:p>
        </p:txBody>
      </p:sp>
      <p:pic>
        <p:nvPicPr>
          <p:cNvPr id="7" name="図 6" descr="テキスト&#10;&#10;自動的に生成された説明">
            <a:extLst>
              <a:ext uri="{FF2B5EF4-FFF2-40B4-BE49-F238E27FC236}">
                <a16:creationId xmlns:a16="http://schemas.microsoft.com/office/drawing/2014/main" id="{08EF9238-3D4D-4839-9388-909CA547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6" y="1873557"/>
            <a:ext cx="5273497" cy="1708358"/>
          </a:xfrm>
          <a:prstGeom prst="rect">
            <a:avLst/>
          </a:prstGeom>
        </p:spPr>
      </p:pic>
    </p:spTree>
    <p:extLst>
      <p:ext uri="{BB962C8B-B14F-4D97-AF65-F5344CB8AC3E}">
        <p14:creationId xmlns:p14="http://schemas.microsoft.com/office/powerpoint/2010/main" val="25361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1.3.6</a:t>
            </a:r>
            <a:r>
              <a:rPr lang="ja-JP" altLang="en-US" dirty="0"/>
              <a:t> ブーリアン</a:t>
            </a: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610578" y="1772356"/>
            <a:ext cx="3386666" cy="1631216"/>
          </a:xfrm>
          <a:prstGeom prst="rect">
            <a:avLst/>
          </a:prstGeom>
          <a:noFill/>
        </p:spPr>
        <p:txBody>
          <a:bodyPr wrap="square" rtlCol="0">
            <a:spAutoFit/>
          </a:bodyPr>
          <a:lstStyle/>
          <a:p>
            <a:r>
              <a:rPr kumimoji="1" lang="ja-JP" altLang="en-US" sz="2000" dirty="0"/>
              <a:t>・</a:t>
            </a:r>
            <a:r>
              <a:rPr kumimoji="1" lang="en-US" altLang="ja-JP" sz="2000" dirty="0"/>
              <a:t>bool</a:t>
            </a:r>
            <a:r>
              <a:rPr kumimoji="1" lang="ja-JP" altLang="en-US" sz="2000" dirty="0"/>
              <a:t>という型で</a:t>
            </a:r>
            <a:r>
              <a:rPr kumimoji="1" lang="en-US" altLang="ja-JP" sz="2000" dirty="0"/>
              <a:t>True</a:t>
            </a:r>
            <a:r>
              <a:rPr kumimoji="1" lang="ja-JP" altLang="en-US" sz="2000" dirty="0"/>
              <a:t>と</a:t>
            </a:r>
            <a:r>
              <a:rPr kumimoji="1" lang="en-US" altLang="ja-JP" sz="2000" dirty="0"/>
              <a:t>False</a:t>
            </a:r>
            <a:r>
              <a:rPr kumimoji="1" lang="ja-JP" altLang="en-US" sz="2000" dirty="0"/>
              <a:t>という</a:t>
            </a:r>
            <a:r>
              <a:rPr kumimoji="1" lang="en-US" altLang="ja-JP" sz="2000" dirty="0"/>
              <a:t>2</a:t>
            </a:r>
            <a:r>
              <a:rPr kumimoji="1" lang="ja-JP" altLang="en-US" sz="2000" dirty="0"/>
              <a:t>つのどちらかを取る</a:t>
            </a:r>
            <a:endParaRPr kumimoji="1" lang="en-US" altLang="ja-JP" sz="2000" dirty="0"/>
          </a:p>
          <a:p>
            <a:r>
              <a:rPr kumimoji="1" lang="ja-JP" altLang="en-US" sz="2000" dirty="0"/>
              <a:t>・</a:t>
            </a:r>
            <a:r>
              <a:rPr kumimoji="1" lang="en-US" altLang="ja-JP" sz="2000" dirty="0"/>
              <a:t>and, or, not</a:t>
            </a:r>
            <a:r>
              <a:rPr kumimoji="1" lang="ja-JP" altLang="en-US" sz="2000" dirty="0"/>
              <a:t>の演算子がある</a:t>
            </a:r>
            <a:endParaRPr kumimoji="1" lang="en-US" altLang="ja-JP" sz="2000" dirty="0"/>
          </a:p>
        </p:txBody>
      </p:sp>
      <p:pic>
        <p:nvPicPr>
          <p:cNvPr id="9" name="図 8" descr="グラフィカル ユーザー インターフェイス, テキスト, アプリケーション, メール&#10;&#10;自動的に生成された説明">
            <a:extLst>
              <a:ext uri="{FF2B5EF4-FFF2-40B4-BE49-F238E27FC236}">
                <a16:creationId xmlns:a16="http://schemas.microsoft.com/office/drawing/2014/main" id="{9DF48393-0B46-C51B-C563-25CE34D29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6" y="1772356"/>
            <a:ext cx="5273497" cy="3002540"/>
          </a:xfrm>
          <a:prstGeom prst="rect">
            <a:avLst/>
          </a:prstGeom>
        </p:spPr>
      </p:pic>
    </p:spTree>
    <p:extLst>
      <p:ext uri="{BB962C8B-B14F-4D97-AF65-F5344CB8AC3E}">
        <p14:creationId xmlns:p14="http://schemas.microsoft.com/office/powerpoint/2010/main" val="151328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1.3.7 if</a:t>
            </a:r>
            <a:r>
              <a:rPr lang="ja-JP" altLang="en-US" dirty="0"/>
              <a:t>文</a:t>
            </a: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147733" y="1772356"/>
            <a:ext cx="3849511" cy="1015663"/>
          </a:xfrm>
          <a:prstGeom prst="rect">
            <a:avLst/>
          </a:prstGeom>
          <a:noFill/>
        </p:spPr>
        <p:txBody>
          <a:bodyPr wrap="square" rtlCol="0">
            <a:spAutoFit/>
          </a:bodyPr>
          <a:lstStyle/>
          <a:p>
            <a:r>
              <a:rPr kumimoji="1" lang="ja-JP" altLang="en-US" sz="2000" dirty="0"/>
              <a:t>・条件に応じて、処理を分岐するには</a:t>
            </a:r>
            <a:r>
              <a:rPr kumimoji="1" lang="en-US" altLang="ja-JP" sz="2000" dirty="0"/>
              <a:t>if/else</a:t>
            </a:r>
            <a:r>
              <a:rPr kumimoji="1" lang="ja-JP" altLang="en-US" sz="2000" dirty="0"/>
              <a:t>を使う</a:t>
            </a:r>
            <a:endParaRPr kumimoji="1" lang="en-US" altLang="ja-JP" sz="2000" dirty="0"/>
          </a:p>
          <a:p>
            <a:r>
              <a:rPr kumimoji="1" lang="ja-JP" altLang="en-US" sz="2000" dirty="0"/>
              <a:t>・インデントで分けて実行する</a:t>
            </a:r>
            <a:endParaRPr kumimoji="1" lang="en-US" altLang="ja-JP" sz="2000" dirty="0"/>
          </a:p>
        </p:txBody>
      </p:sp>
      <p:pic>
        <p:nvPicPr>
          <p:cNvPr id="5" name="図 4" descr="テキスト&#10;&#10;自動的に生成された説明">
            <a:extLst>
              <a:ext uri="{FF2B5EF4-FFF2-40B4-BE49-F238E27FC236}">
                <a16:creationId xmlns:a16="http://schemas.microsoft.com/office/drawing/2014/main" id="{C7099545-C52F-4203-ED79-1BE7B6855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3" y="1873557"/>
            <a:ext cx="4153260" cy="2667231"/>
          </a:xfrm>
          <a:prstGeom prst="rect">
            <a:avLst/>
          </a:prstGeom>
        </p:spPr>
      </p:pic>
    </p:spTree>
    <p:extLst>
      <p:ext uri="{BB962C8B-B14F-4D97-AF65-F5344CB8AC3E}">
        <p14:creationId xmlns:p14="http://schemas.microsoft.com/office/powerpoint/2010/main" val="428132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1.3.8 for</a:t>
            </a:r>
            <a:r>
              <a:rPr lang="ja-JP" altLang="en-US" dirty="0"/>
              <a:t>文</a:t>
            </a: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147733" y="1772356"/>
            <a:ext cx="3849511" cy="1631216"/>
          </a:xfrm>
          <a:prstGeom prst="rect">
            <a:avLst/>
          </a:prstGeom>
          <a:noFill/>
        </p:spPr>
        <p:txBody>
          <a:bodyPr wrap="square" rtlCol="0">
            <a:spAutoFit/>
          </a:bodyPr>
          <a:lstStyle/>
          <a:p>
            <a:r>
              <a:rPr kumimoji="1" lang="ja-JP" altLang="en-US" sz="2000" dirty="0"/>
              <a:t>・ループ処理を行う際に使用</a:t>
            </a:r>
            <a:endParaRPr kumimoji="1" lang="en-US" altLang="ja-JP" sz="2000" dirty="0"/>
          </a:p>
          <a:p>
            <a:r>
              <a:rPr kumimoji="1" lang="ja-JP" altLang="en-US" sz="2000" dirty="0"/>
              <a:t>・ループ処理にはほかに</a:t>
            </a:r>
            <a:r>
              <a:rPr kumimoji="1" lang="en-US" altLang="ja-JP" sz="2000" dirty="0"/>
              <a:t>While</a:t>
            </a:r>
            <a:r>
              <a:rPr kumimoji="1" lang="ja-JP" altLang="en-US" sz="2000" dirty="0"/>
              <a:t>文というものもある。</a:t>
            </a:r>
            <a:endParaRPr kumimoji="1" lang="en-US" altLang="ja-JP" sz="2000" dirty="0"/>
          </a:p>
          <a:p>
            <a:r>
              <a:rPr kumimoji="1" lang="ja-JP" altLang="en-US" sz="2000" dirty="0"/>
              <a:t>・多く実行させると処理が重くなるので注意</a:t>
            </a:r>
            <a:endParaRPr kumimoji="1" lang="en-US" altLang="ja-JP" sz="2000" dirty="0"/>
          </a:p>
        </p:txBody>
      </p:sp>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D99212DC-526F-65E5-31DE-9BD9D0DBE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1" y="1963578"/>
            <a:ext cx="4236860" cy="1648882"/>
          </a:xfrm>
          <a:prstGeom prst="rect">
            <a:avLst/>
          </a:prstGeom>
        </p:spPr>
      </p:pic>
    </p:spTree>
    <p:extLst>
      <p:ext uri="{BB962C8B-B14F-4D97-AF65-F5344CB8AC3E}">
        <p14:creationId xmlns:p14="http://schemas.microsoft.com/office/powerpoint/2010/main" val="270018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1.3.8 </a:t>
            </a:r>
            <a:r>
              <a:rPr lang="ja-JP" altLang="en-US" dirty="0"/>
              <a:t>関数</a:t>
            </a: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147733" y="1772356"/>
            <a:ext cx="3849511" cy="1015663"/>
          </a:xfrm>
          <a:prstGeom prst="rect">
            <a:avLst/>
          </a:prstGeom>
          <a:noFill/>
        </p:spPr>
        <p:txBody>
          <a:bodyPr wrap="square" rtlCol="0">
            <a:spAutoFit/>
          </a:bodyPr>
          <a:lstStyle/>
          <a:p>
            <a:r>
              <a:rPr kumimoji="1" lang="ja-JP" altLang="en-US" sz="2000" dirty="0"/>
              <a:t>・まとまりのある処理を関数で定義する</a:t>
            </a:r>
            <a:endParaRPr kumimoji="1" lang="en-US" altLang="ja-JP" sz="2000" dirty="0"/>
          </a:p>
          <a:p>
            <a:r>
              <a:rPr kumimoji="1" lang="ja-JP" altLang="en-US" sz="2000" dirty="0"/>
              <a:t>・文字の連結は</a:t>
            </a:r>
            <a:r>
              <a:rPr kumimoji="1" lang="en-US" altLang="ja-JP" sz="2000" dirty="0"/>
              <a:t>+</a:t>
            </a:r>
            <a:r>
              <a:rPr kumimoji="1" lang="ja-JP" altLang="en-US" sz="2000" dirty="0"/>
              <a:t>で行う</a:t>
            </a:r>
            <a:endParaRPr kumimoji="1" lang="en-US" altLang="ja-JP" sz="2000" dirty="0"/>
          </a:p>
        </p:txBody>
      </p:sp>
      <p:pic>
        <p:nvPicPr>
          <p:cNvPr id="5" name="図 4" descr="グラフィカル ユーザー インターフェイス, テキスト, アプリケーション, チャットまたはテキスト メッセージ, メール&#10;&#10;自動的に生成された説明">
            <a:extLst>
              <a:ext uri="{FF2B5EF4-FFF2-40B4-BE49-F238E27FC236}">
                <a16:creationId xmlns:a16="http://schemas.microsoft.com/office/drawing/2014/main" id="{910CFF6F-1FA5-9B04-2615-6D7344B57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23" y="1953996"/>
            <a:ext cx="4122777" cy="2522439"/>
          </a:xfrm>
          <a:prstGeom prst="rect">
            <a:avLst/>
          </a:prstGeom>
        </p:spPr>
      </p:pic>
    </p:spTree>
    <p:extLst>
      <p:ext uri="{BB962C8B-B14F-4D97-AF65-F5344CB8AC3E}">
        <p14:creationId xmlns:p14="http://schemas.microsoft.com/office/powerpoint/2010/main" val="154158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BE308-BF2C-80E1-2865-6577A51F63C4}"/>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58554AF0-3FBB-5BE4-7C98-7035C5252268}"/>
              </a:ext>
            </a:extLst>
          </p:cNvPr>
          <p:cNvSpPr>
            <a:spLocks noGrp="1"/>
          </p:cNvSpPr>
          <p:nvPr>
            <p:ph idx="1"/>
          </p:nvPr>
        </p:nvSpPr>
        <p:spPr>
          <a:xfrm>
            <a:off x="628651" y="1038578"/>
            <a:ext cx="7886700" cy="3917244"/>
          </a:xfrm>
        </p:spPr>
        <p:txBody>
          <a:bodyPr>
            <a:normAutofit/>
          </a:bodyPr>
          <a:lstStyle/>
          <a:p>
            <a:pPr marL="0" indent="0">
              <a:buNone/>
            </a:pPr>
            <a:r>
              <a:rPr kumimoji="1" lang="ja-JP" altLang="en-US" sz="2000" b="1" dirty="0"/>
              <a:t>・</a:t>
            </a:r>
            <a:r>
              <a:rPr kumimoji="1" lang="en-US" altLang="ja-JP" sz="2000" b="1" dirty="0"/>
              <a:t>1.2 Python</a:t>
            </a:r>
            <a:r>
              <a:rPr kumimoji="1" lang="ja-JP" altLang="en-US" sz="2000" b="1" dirty="0"/>
              <a:t>のインストール</a:t>
            </a:r>
            <a:endParaRPr kumimoji="1" lang="en-US" altLang="ja-JP" sz="2000" b="1" dirty="0"/>
          </a:p>
          <a:p>
            <a:pPr marL="342900" lvl="1" indent="0">
              <a:buNone/>
            </a:pPr>
            <a:r>
              <a:rPr kumimoji="1" lang="ja-JP" altLang="en-US" sz="1300" dirty="0"/>
              <a:t>・</a:t>
            </a:r>
            <a:r>
              <a:rPr lang="en-US" altLang="ja-JP" sz="1300" dirty="0"/>
              <a:t>1.2.1 Python</a:t>
            </a:r>
            <a:r>
              <a:rPr lang="ja-JP" altLang="en-US" sz="1300" dirty="0"/>
              <a:t>のバージョンの確認方法</a:t>
            </a:r>
            <a:endParaRPr lang="en-US" altLang="ja-JP" sz="1300" dirty="0"/>
          </a:p>
          <a:p>
            <a:pPr marL="342900" lvl="1" indent="0">
              <a:buNone/>
            </a:pPr>
            <a:r>
              <a:rPr lang="ja-JP" altLang="en-US" sz="1300" dirty="0"/>
              <a:t>・</a:t>
            </a:r>
            <a:r>
              <a:rPr lang="en-US" altLang="ja-JP" sz="1300" dirty="0"/>
              <a:t>1.2.2</a:t>
            </a:r>
            <a:r>
              <a:rPr lang="ja-JP" altLang="en-US" sz="1300" dirty="0"/>
              <a:t>ディープラーニングで使用する主な外部ライブラリ</a:t>
            </a:r>
            <a:endParaRPr lang="en-US" altLang="ja-JP" sz="1300" dirty="0"/>
          </a:p>
          <a:p>
            <a:pPr marL="342900" lvl="1" indent="0">
              <a:buNone/>
            </a:pPr>
            <a:r>
              <a:rPr lang="ja-JP" altLang="en-US" sz="1300" dirty="0"/>
              <a:t>・</a:t>
            </a:r>
            <a:r>
              <a:rPr lang="en-US" altLang="ja-JP" sz="1300" dirty="0"/>
              <a:t>1.23 Anaconda</a:t>
            </a:r>
            <a:r>
              <a:rPr lang="ja-JP" altLang="en-US" sz="1300" dirty="0"/>
              <a:t>ディストリビューション</a:t>
            </a:r>
            <a:endParaRPr lang="en-US" altLang="ja-JP" sz="1300" dirty="0"/>
          </a:p>
          <a:p>
            <a:pPr marL="0" indent="0">
              <a:buNone/>
            </a:pPr>
            <a:r>
              <a:rPr lang="ja-JP" altLang="en-US" sz="2000" b="1" dirty="0"/>
              <a:t>・</a:t>
            </a:r>
            <a:r>
              <a:rPr kumimoji="1" lang="en-US" altLang="ja-JP" sz="2000" b="1" dirty="0"/>
              <a:t>1.3 Python</a:t>
            </a:r>
            <a:r>
              <a:rPr lang="ja-JP" altLang="en-US" sz="2000" b="1" dirty="0"/>
              <a:t>インタプリンタ</a:t>
            </a:r>
            <a:endParaRPr lang="en-US" altLang="ja-JP" sz="2000" b="1" dirty="0"/>
          </a:p>
          <a:p>
            <a:pPr marL="342900" lvl="1" indent="0">
              <a:buNone/>
            </a:pPr>
            <a:r>
              <a:rPr lang="ja-JP" altLang="en-US" sz="1300" dirty="0"/>
              <a:t>・</a:t>
            </a:r>
            <a:r>
              <a:rPr lang="en-US" altLang="ja-JP" sz="1300" dirty="0"/>
              <a:t>1.3.1 </a:t>
            </a:r>
            <a:r>
              <a:rPr lang="ja-JP" altLang="en-US" sz="1300" dirty="0"/>
              <a:t>算術計算</a:t>
            </a:r>
            <a:endParaRPr lang="en-US" altLang="ja-JP" sz="1300" dirty="0"/>
          </a:p>
          <a:p>
            <a:pPr marL="342900" lvl="1" indent="0">
              <a:buNone/>
            </a:pPr>
            <a:r>
              <a:rPr lang="ja-JP" altLang="en-US" sz="1300" dirty="0"/>
              <a:t>・</a:t>
            </a:r>
            <a:r>
              <a:rPr lang="en-US" altLang="ja-JP" sz="1300" dirty="0"/>
              <a:t>1.3.2 </a:t>
            </a:r>
            <a:r>
              <a:rPr lang="ja-JP" altLang="en-US" sz="1300" dirty="0"/>
              <a:t>データ型</a:t>
            </a:r>
            <a:endParaRPr lang="en-US" altLang="ja-JP" sz="1300" dirty="0"/>
          </a:p>
          <a:p>
            <a:pPr marL="342900" lvl="1" indent="0">
              <a:buNone/>
            </a:pPr>
            <a:r>
              <a:rPr lang="ja-JP" altLang="en-US" sz="1300" dirty="0"/>
              <a:t>・</a:t>
            </a:r>
            <a:r>
              <a:rPr lang="en-US" altLang="ja-JP" sz="1300" dirty="0"/>
              <a:t>1.3.3 </a:t>
            </a:r>
            <a:r>
              <a:rPr lang="ja-JP" altLang="en-US" sz="1300" dirty="0"/>
              <a:t>変数</a:t>
            </a:r>
            <a:endParaRPr lang="en-US" altLang="ja-JP" sz="1300" dirty="0"/>
          </a:p>
          <a:p>
            <a:pPr marL="342900" lvl="1" indent="0">
              <a:buNone/>
            </a:pPr>
            <a:r>
              <a:rPr lang="ja-JP" altLang="en-US" sz="1300" dirty="0"/>
              <a:t>・</a:t>
            </a:r>
            <a:r>
              <a:rPr lang="en-US" altLang="ja-JP" sz="1300" dirty="0"/>
              <a:t>1.3.4 </a:t>
            </a:r>
            <a:r>
              <a:rPr lang="ja-JP" altLang="en-US" sz="1300" dirty="0"/>
              <a:t>リスト</a:t>
            </a:r>
            <a:endParaRPr lang="en-US" altLang="ja-JP" sz="1300" dirty="0"/>
          </a:p>
          <a:p>
            <a:pPr marL="342900" lvl="1" indent="0">
              <a:buNone/>
            </a:pPr>
            <a:r>
              <a:rPr lang="ja-JP" altLang="en-US" sz="1300" dirty="0"/>
              <a:t>・</a:t>
            </a:r>
            <a:r>
              <a:rPr lang="en-US" altLang="ja-JP" sz="1300" dirty="0"/>
              <a:t>1.3.5 </a:t>
            </a:r>
            <a:r>
              <a:rPr lang="ja-JP" altLang="en-US" sz="1300" dirty="0"/>
              <a:t>ディクショナリ</a:t>
            </a:r>
            <a:endParaRPr lang="en-US" altLang="ja-JP" sz="1300" dirty="0"/>
          </a:p>
          <a:p>
            <a:pPr marL="342900" lvl="1" indent="0">
              <a:buNone/>
            </a:pPr>
            <a:r>
              <a:rPr lang="ja-JP" altLang="en-US" sz="1300" dirty="0"/>
              <a:t>・</a:t>
            </a:r>
            <a:r>
              <a:rPr lang="en-US" altLang="ja-JP" sz="1300" dirty="0"/>
              <a:t>1.3.6</a:t>
            </a:r>
            <a:r>
              <a:rPr lang="ja-JP" altLang="en-US" sz="1300" dirty="0"/>
              <a:t>ブーリアン</a:t>
            </a:r>
            <a:endParaRPr lang="en-US" altLang="ja-JP" sz="1300" dirty="0"/>
          </a:p>
          <a:p>
            <a:pPr marL="342900" lvl="1" indent="0">
              <a:buNone/>
            </a:pPr>
            <a:r>
              <a:rPr lang="ja-JP" altLang="en-US" sz="1300" dirty="0"/>
              <a:t>・</a:t>
            </a:r>
            <a:r>
              <a:rPr lang="en-US" altLang="ja-JP" sz="1300" dirty="0"/>
              <a:t>1.3.7 if</a:t>
            </a:r>
            <a:r>
              <a:rPr lang="ja-JP" altLang="en-US" sz="1300" dirty="0"/>
              <a:t>文</a:t>
            </a:r>
            <a:endParaRPr lang="en-US" altLang="ja-JP" sz="1300" dirty="0"/>
          </a:p>
          <a:p>
            <a:pPr marL="342900" lvl="1" indent="0">
              <a:buNone/>
            </a:pPr>
            <a:r>
              <a:rPr lang="ja-JP" altLang="en-US" sz="1300" dirty="0"/>
              <a:t>・</a:t>
            </a:r>
            <a:r>
              <a:rPr lang="en-US" altLang="ja-JP" sz="1300" dirty="0"/>
              <a:t>1.3.8 for</a:t>
            </a:r>
            <a:r>
              <a:rPr lang="ja-JP" altLang="en-US" sz="1300" dirty="0"/>
              <a:t>文</a:t>
            </a:r>
            <a:endParaRPr lang="en-US" altLang="ja-JP" sz="1300" dirty="0"/>
          </a:p>
          <a:p>
            <a:pPr marL="342900" lvl="1" indent="0">
              <a:buNone/>
            </a:pPr>
            <a:r>
              <a:rPr lang="ja-JP" altLang="en-US" sz="1300" dirty="0"/>
              <a:t>・</a:t>
            </a:r>
            <a:r>
              <a:rPr lang="en-US" altLang="ja-JP" sz="1300" dirty="0"/>
              <a:t>1.3.9 </a:t>
            </a:r>
            <a:r>
              <a:rPr lang="ja-JP" altLang="en-US" sz="1300" dirty="0"/>
              <a:t>関数</a:t>
            </a:r>
            <a:endParaRPr lang="en-US" altLang="ja-JP" sz="1300" dirty="0"/>
          </a:p>
          <a:p>
            <a:pPr marL="0" indent="0">
              <a:buNone/>
            </a:pPr>
            <a:endParaRPr lang="en-US" altLang="ja-JP" sz="1600" dirty="0"/>
          </a:p>
          <a:p>
            <a:pPr marL="0" indent="0">
              <a:buNone/>
            </a:pPr>
            <a:endParaRPr lang="en-US" altLang="ja-JP" sz="1600"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67980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1.2 Python</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p:txBody>
          <a:bodyPr/>
          <a:lstStyle/>
          <a:p>
            <a:pPr marL="0" indent="0">
              <a:buNone/>
            </a:pPr>
            <a:r>
              <a:rPr kumimoji="1" lang="en-US" altLang="ja-JP" dirty="0"/>
              <a:t>Python</a:t>
            </a:r>
            <a:r>
              <a:rPr kumimoji="1" lang="ja-JP" altLang="en-US" dirty="0"/>
              <a:t>は一年生の授業で</a:t>
            </a:r>
            <a:r>
              <a:rPr lang="ja-JP" altLang="en-US" dirty="0"/>
              <a:t>インストール済みなので詳細は省く。</a:t>
            </a:r>
            <a:r>
              <a:rPr lang="en-US" altLang="ja-JP" dirty="0"/>
              <a:t>(</a:t>
            </a:r>
            <a:r>
              <a:rPr lang="ja-JP" altLang="en-US" dirty="0"/>
              <a:t>ここでの</a:t>
            </a:r>
            <a:r>
              <a:rPr lang="en-US" altLang="ja-JP" dirty="0"/>
              <a:t>Python</a:t>
            </a:r>
            <a:r>
              <a:rPr lang="ja-JP" altLang="en-US" dirty="0"/>
              <a:t>は</a:t>
            </a:r>
            <a:r>
              <a:rPr lang="en-US" altLang="ja-JP" dirty="0"/>
              <a:t>Python3</a:t>
            </a:r>
            <a:r>
              <a:rPr lang="ja-JP" altLang="en-US" dirty="0"/>
              <a:t>のことを指します。</a:t>
            </a:r>
            <a:r>
              <a:rPr lang="en-US" altLang="ja-JP" dirty="0"/>
              <a:t>)</a:t>
            </a:r>
          </a:p>
          <a:p>
            <a:pPr marL="0" indent="0">
              <a:buNone/>
            </a:pPr>
            <a:r>
              <a:rPr lang="en-US" altLang="ja-JP" dirty="0"/>
              <a:t>1.2.1 Python</a:t>
            </a:r>
            <a:r>
              <a:rPr lang="ja-JP" altLang="en-US" dirty="0"/>
              <a:t>のバージョンの確認方法</a:t>
            </a:r>
            <a:endParaRPr lang="en-US" altLang="ja-JP" dirty="0"/>
          </a:p>
          <a:p>
            <a:pPr marL="0" indent="0">
              <a:buNone/>
            </a:pPr>
            <a:r>
              <a:rPr lang="ja-JP" altLang="en-US" dirty="0"/>
              <a:t>ターミナル</a:t>
            </a:r>
            <a:r>
              <a:rPr lang="en-US" altLang="ja-JP" dirty="0"/>
              <a:t>(Windows</a:t>
            </a:r>
            <a:r>
              <a:rPr lang="ja-JP" altLang="en-US" dirty="0"/>
              <a:t>ならコマンドプロント</a:t>
            </a:r>
            <a:r>
              <a:rPr lang="en-US" altLang="ja-JP" dirty="0"/>
              <a:t>)</a:t>
            </a:r>
            <a:r>
              <a:rPr lang="ja-JP" altLang="en-US" dirty="0"/>
              <a:t>を開き、</a:t>
            </a:r>
            <a:r>
              <a:rPr lang="en-US" altLang="ja-JP" dirty="0"/>
              <a:t>python –version</a:t>
            </a:r>
            <a:r>
              <a:rPr lang="ja-JP" altLang="en-US" dirty="0"/>
              <a:t>と入力、実行。</a:t>
            </a:r>
            <a:endParaRPr lang="en-US" altLang="ja-JP" dirty="0"/>
          </a:p>
          <a:p>
            <a:pPr marL="0" indent="0">
              <a:buNone/>
            </a:pPr>
            <a:r>
              <a:rPr lang="ja-JP" altLang="en-US" dirty="0"/>
              <a:t>→以下に現在の</a:t>
            </a:r>
            <a:r>
              <a:rPr lang="en-US" altLang="ja-JP" dirty="0"/>
              <a:t>PC</a:t>
            </a:r>
            <a:r>
              <a:rPr lang="ja-JP" altLang="en-US" dirty="0"/>
              <a:t>にインストールされている</a:t>
            </a:r>
            <a:r>
              <a:rPr lang="en-US" altLang="ja-JP" dirty="0"/>
              <a:t>Python</a:t>
            </a:r>
            <a:r>
              <a:rPr lang="ja-JP" altLang="en-US" dirty="0"/>
              <a:t>のバージョンが表示される。</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01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503F-ED0A-B484-401D-E6DBE6AD4148}"/>
              </a:ext>
            </a:extLst>
          </p:cNvPr>
          <p:cNvSpPr>
            <a:spLocks noGrp="1"/>
          </p:cNvSpPr>
          <p:nvPr>
            <p:ph type="title"/>
          </p:nvPr>
        </p:nvSpPr>
        <p:spPr/>
        <p:txBody>
          <a:bodyPr/>
          <a:lstStyle/>
          <a:p>
            <a:r>
              <a:rPr kumimoji="1" lang="en-US" altLang="ja-JP" dirty="0"/>
              <a:t>1.2 Python</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2B5DFC6F-3F2A-5448-5F1F-1DBFA8118E0D}"/>
              </a:ext>
            </a:extLst>
          </p:cNvPr>
          <p:cNvSpPr>
            <a:spLocks noGrp="1"/>
          </p:cNvSpPr>
          <p:nvPr>
            <p:ph idx="1"/>
          </p:nvPr>
        </p:nvSpPr>
        <p:spPr/>
        <p:txBody>
          <a:bodyPr/>
          <a:lstStyle/>
          <a:p>
            <a:pPr marL="0" indent="0">
              <a:buNone/>
            </a:pPr>
            <a:r>
              <a:rPr lang="en-US" altLang="ja-JP" dirty="0"/>
              <a:t>1.2.2</a:t>
            </a:r>
            <a:r>
              <a:rPr lang="ja-JP" altLang="en-US" dirty="0"/>
              <a:t>ディープラーニングで使用する主な外部ライブラリ</a:t>
            </a:r>
            <a:endParaRPr lang="en-US" altLang="ja-JP" dirty="0"/>
          </a:p>
          <a:p>
            <a:pPr marL="0" indent="0">
              <a:buNone/>
            </a:pPr>
            <a:r>
              <a:rPr lang="en-US" altLang="ja-JP" dirty="0"/>
              <a:t>※</a:t>
            </a:r>
            <a:r>
              <a:rPr lang="ja-JP" altLang="en-US" dirty="0"/>
              <a:t>外部ライブラリは極力使わないのがよいがこの二つは例外</a:t>
            </a:r>
            <a:endParaRPr lang="en-US" altLang="ja-JP" dirty="0"/>
          </a:p>
          <a:p>
            <a:pPr marL="0" indent="0">
              <a:buNone/>
            </a:pPr>
            <a:r>
              <a:rPr lang="ja-JP" altLang="en-US" dirty="0"/>
              <a:t>①</a:t>
            </a:r>
            <a:r>
              <a:rPr lang="en-US" altLang="ja-JP" dirty="0"/>
              <a:t>NumPy</a:t>
            </a:r>
          </a:p>
          <a:p>
            <a:pPr marL="0" indent="0">
              <a:buNone/>
            </a:pPr>
            <a:r>
              <a:rPr lang="ja-JP" altLang="en-US" dirty="0"/>
              <a:t>数値計算をするためのライブラリ。高度な数学アルゴリズムや行列計算などを操作するために便利なメゾッドが多くある。</a:t>
            </a:r>
            <a:endParaRPr lang="en-US" altLang="ja-JP" dirty="0"/>
          </a:p>
          <a:p>
            <a:pPr marL="0" indent="0">
              <a:buNone/>
            </a:pPr>
            <a:r>
              <a:rPr lang="ja-JP" altLang="en-US" dirty="0"/>
              <a:t>➁</a:t>
            </a:r>
            <a:r>
              <a:rPr lang="en-US" altLang="ja-JP" dirty="0"/>
              <a:t>Matplotlib</a:t>
            </a:r>
          </a:p>
          <a:p>
            <a:pPr marL="0" indent="0">
              <a:buNone/>
            </a:pPr>
            <a:r>
              <a:rPr lang="ja-JP" altLang="en-US" dirty="0"/>
              <a:t>グラフ描画のためのライブラリ。ここでは実験結果の可視化やディープラーニングの実行中のデータを確認するために使用。</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11595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1.2 Python</a:t>
            </a:r>
            <a:r>
              <a:rPr kumimoji="1" lang="ja-JP" altLang="en-US" dirty="0"/>
              <a:t>のインストール</a:t>
            </a:r>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p:txBody>
          <a:bodyPr/>
          <a:lstStyle/>
          <a:p>
            <a:pPr marL="0" indent="0">
              <a:buNone/>
            </a:pPr>
            <a:r>
              <a:rPr lang="en-US" altLang="ja-JP" dirty="0"/>
              <a:t>1.23 Anaconda</a:t>
            </a:r>
            <a:r>
              <a:rPr lang="ja-JP" altLang="en-US" dirty="0"/>
              <a:t>ディストリビューション</a:t>
            </a:r>
            <a:endParaRPr lang="en-US" altLang="ja-JP" dirty="0"/>
          </a:p>
          <a:p>
            <a:pPr marL="0" indent="0">
              <a:buNone/>
            </a:pPr>
            <a:r>
              <a:rPr lang="ja-JP" altLang="en-US" dirty="0"/>
              <a:t>・ティストリビューションとは、ユーザーが一括してインストールできるように、必要なライブラリなどが一つにまとめ上げられたもの。</a:t>
            </a:r>
            <a:endParaRPr lang="en-US" altLang="ja-JP" dirty="0"/>
          </a:p>
          <a:p>
            <a:pPr marL="0" indent="0">
              <a:buNone/>
            </a:pPr>
            <a:r>
              <a:rPr lang="ja-JP" altLang="en-US" dirty="0"/>
              <a:t>・</a:t>
            </a:r>
            <a:r>
              <a:rPr lang="en-US" altLang="ja-JP" dirty="0"/>
              <a:t>Anaconda</a:t>
            </a:r>
            <a:r>
              <a:rPr lang="ja-JP" altLang="en-US" dirty="0"/>
              <a:t>はデータ分析に重点を置いたディストリビューションで、</a:t>
            </a:r>
            <a:r>
              <a:rPr lang="en-US" altLang="ja-JP" dirty="0"/>
              <a:t>NumPy</a:t>
            </a:r>
            <a:r>
              <a:rPr lang="ja-JP" altLang="en-US" dirty="0"/>
              <a:t>や</a:t>
            </a:r>
            <a:r>
              <a:rPr lang="en-US" altLang="ja-JP" dirty="0"/>
              <a:t>Matplotlib</a:t>
            </a:r>
            <a:r>
              <a:rPr lang="ja-JP" altLang="en-US" dirty="0"/>
              <a:t>などのデータ解析に必要なライブラリも含まれている。</a:t>
            </a:r>
            <a:endParaRPr lang="en-US" altLang="ja-JP" dirty="0"/>
          </a:p>
          <a:p>
            <a:pPr marL="0" indent="0">
              <a:buNone/>
            </a:pPr>
            <a:endParaRPr lang="en-US" altLang="ja-JP" dirty="0"/>
          </a:p>
        </p:txBody>
      </p:sp>
    </p:spTree>
    <p:extLst>
      <p:ext uri="{BB962C8B-B14F-4D97-AF65-F5344CB8AC3E}">
        <p14:creationId xmlns:p14="http://schemas.microsoft.com/office/powerpoint/2010/main" val="308366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1.3.1 </a:t>
            </a:r>
            <a:r>
              <a:rPr lang="ja-JP" altLang="en-US" dirty="0"/>
              <a:t>算術計算</a:t>
            </a:r>
            <a:endParaRPr lang="en-US" altLang="ja-JP" dirty="0"/>
          </a:p>
          <a:p>
            <a:pPr marL="0" indent="0">
              <a:buNone/>
            </a:pPr>
            <a:endParaRPr lang="en-US" altLang="ja-JP" dirty="0"/>
          </a:p>
        </p:txBody>
      </p:sp>
      <p:pic>
        <p:nvPicPr>
          <p:cNvPr id="5" name="図 4">
            <a:extLst>
              <a:ext uri="{FF2B5EF4-FFF2-40B4-BE49-F238E27FC236}">
                <a16:creationId xmlns:a16="http://schemas.microsoft.com/office/drawing/2014/main" id="{FB8A6047-072B-F07F-C524-410C40D9BD30}"/>
              </a:ext>
            </a:extLst>
          </p:cNvPr>
          <p:cNvPicPr>
            <a:picLocks noChangeAspect="1"/>
          </p:cNvPicPr>
          <p:nvPr/>
        </p:nvPicPr>
        <p:blipFill>
          <a:blip r:embed="rId2"/>
          <a:stretch>
            <a:fillRect/>
          </a:stretch>
        </p:blipFill>
        <p:spPr>
          <a:xfrm>
            <a:off x="628649" y="1690649"/>
            <a:ext cx="4978548" cy="3179005"/>
          </a:xfrm>
          <a:prstGeom prst="rect">
            <a:avLst/>
          </a:prstGeom>
        </p:spPr>
      </p:pic>
      <p:sp>
        <p:nvSpPr>
          <p:cNvPr id="6" name="テキスト ボックス 5">
            <a:extLst>
              <a:ext uri="{FF2B5EF4-FFF2-40B4-BE49-F238E27FC236}">
                <a16:creationId xmlns:a16="http://schemas.microsoft.com/office/drawing/2014/main" id="{0661EF32-64EA-96E5-86AF-2147C60BCC32}"/>
              </a:ext>
            </a:extLst>
          </p:cNvPr>
          <p:cNvSpPr txBox="1"/>
          <p:nvPr/>
        </p:nvSpPr>
        <p:spPr>
          <a:xfrm>
            <a:off x="5607198" y="1772356"/>
            <a:ext cx="3390046" cy="2246769"/>
          </a:xfrm>
          <a:prstGeom prst="rect">
            <a:avLst/>
          </a:prstGeom>
          <a:noFill/>
        </p:spPr>
        <p:txBody>
          <a:bodyPr wrap="square" rtlCol="0">
            <a:spAutoFit/>
          </a:bodyPr>
          <a:lstStyle/>
          <a:p>
            <a:r>
              <a:rPr kumimoji="1" lang="ja-JP" altLang="en-US" sz="2000" dirty="0"/>
              <a:t>・</a:t>
            </a:r>
            <a:r>
              <a:rPr kumimoji="1" lang="en-US" altLang="ja-JP" sz="2000" dirty="0"/>
              <a:t>*</a:t>
            </a:r>
            <a:r>
              <a:rPr kumimoji="1" lang="ja-JP" altLang="en-US" sz="2000" dirty="0"/>
              <a:t>は乗算、</a:t>
            </a:r>
            <a:r>
              <a:rPr kumimoji="1" lang="en-US" altLang="ja-JP" sz="2000" dirty="0"/>
              <a:t>/</a:t>
            </a:r>
            <a:r>
              <a:rPr kumimoji="1" lang="ja-JP" altLang="en-US" sz="2000" dirty="0"/>
              <a:t>は除算、</a:t>
            </a:r>
            <a:r>
              <a:rPr kumimoji="1" lang="en-US" altLang="ja-JP" sz="2000" dirty="0"/>
              <a:t>**</a:t>
            </a:r>
            <a:r>
              <a:rPr kumimoji="1" lang="ja-JP" altLang="en-US" sz="2000" dirty="0"/>
              <a:t>は累乗を意味する。</a:t>
            </a:r>
            <a:endParaRPr kumimoji="1" lang="en-US" altLang="ja-JP" sz="2000" dirty="0"/>
          </a:p>
          <a:p>
            <a:r>
              <a:rPr kumimoji="1" lang="ja-JP" altLang="en-US" sz="2000" dirty="0"/>
              <a:t>・</a:t>
            </a:r>
            <a:r>
              <a:rPr kumimoji="1" lang="en-US" altLang="ja-JP" sz="2000" dirty="0"/>
              <a:t>Python3</a:t>
            </a:r>
            <a:r>
              <a:rPr kumimoji="1" lang="ja-JP" altLang="en-US" sz="2000" dirty="0"/>
              <a:t>系では、整数の除算の結果は浮動小数点数になる。</a:t>
            </a:r>
            <a:endParaRPr kumimoji="1" lang="en-US" altLang="ja-JP" sz="2000" dirty="0"/>
          </a:p>
          <a:p>
            <a:r>
              <a:rPr kumimoji="1" lang="ja-JP" altLang="en-US" sz="2000" dirty="0"/>
              <a:t>・かっこを使って計算の順番も指定できる。</a:t>
            </a:r>
          </a:p>
        </p:txBody>
      </p:sp>
    </p:spTree>
    <p:extLst>
      <p:ext uri="{BB962C8B-B14F-4D97-AF65-F5344CB8AC3E}">
        <p14:creationId xmlns:p14="http://schemas.microsoft.com/office/powerpoint/2010/main" val="371923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1.3.2 </a:t>
            </a:r>
            <a:r>
              <a:rPr lang="ja-JP" altLang="en-US" dirty="0"/>
              <a:t>データ型</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607198" y="1772356"/>
            <a:ext cx="3390046" cy="1631216"/>
          </a:xfrm>
          <a:prstGeom prst="rect">
            <a:avLst/>
          </a:prstGeom>
          <a:noFill/>
        </p:spPr>
        <p:txBody>
          <a:bodyPr wrap="square" rtlCol="0">
            <a:spAutoFit/>
          </a:bodyPr>
          <a:lstStyle/>
          <a:p>
            <a:r>
              <a:rPr kumimoji="1" lang="ja-JP" altLang="en-US" sz="2000" dirty="0"/>
              <a:t>・データ型とはデータの性質を表すもの</a:t>
            </a:r>
            <a:endParaRPr kumimoji="1" lang="en-US" altLang="ja-JP" sz="2000" dirty="0"/>
          </a:p>
          <a:p>
            <a:r>
              <a:rPr kumimoji="1" lang="ja-JP" altLang="en-US" sz="2000" dirty="0"/>
              <a:t>・</a:t>
            </a:r>
            <a:r>
              <a:rPr kumimoji="1" lang="en-US" altLang="ja-JP" sz="2000" dirty="0"/>
              <a:t>int(</a:t>
            </a:r>
            <a:r>
              <a:rPr kumimoji="1" lang="ja-JP" altLang="en-US" sz="2000" dirty="0"/>
              <a:t>整数型</a:t>
            </a:r>
            <a:r>
              <a:rPr kumimoji="1" lang="en-US" altLang="ja-JP" sz="2000" dirty="0"/>
              <a:t>),float(</a:t>
            </a:r>
            <a:r>
              <a:rPr kumimoji="1" lang="ja-JP" altLang="en-US" sz="2000" dirty="0"/>
              <a:t>不動小数点型</a:t>
            </a:r>
            <a:r>
              <a:rPr kumimoji="1" lang="en-US" altLang="ja-JP" sz="2000" dirty="0"/>
              <a:t>),str(</a:t>
            </a:r>
            <a:r>
              <a:rPr kumimoji="1" lang="ja-JP" altLang="en-US" sz="2000" dirty="0"/>
              <a:t>文字列型</a:t>
            </a:r>
            <a:r>
              <a:rPr kumimoji="1" lang="en-US" altLang="ja-JP" sz="2000" dirty="0"/>
              <a:t>)</a:t>
            </a:r>
          </a:p>
          <a:p>
            <a:r>
              <a:rPr kumimoji="1" lang="ja-JP" altLang="en-US" sz="2000" dirty="0"/>
              <a:t>・</a:t>
            </a:r>
            <a:r>
              <a:rPr kumimoji="1" lang="en-US" altLang="ja-JP" sz="2000" dirty="0"/>
              <a:t>””</a:t>
            </a:r>
            <a:r>
              <a:rPr kumimoji="1" lang="ja-JP" altLang="en-US" sz="2000" dirty="0"/>
              <a:t>で囲うと</a:t>
            </a:r>
            <a:r>
              <a:rPr kumimoji="1" lang="en-US" altLang="ja-JP" sz="2000" dirty="0"/>
              <a:t>str</a:t>
            </a:r>
            <a:r>
              <a:rPr kumimoji="1" lang="ja-JP" altLang="en-US" sz="2000" dirty="0"/>
              <a:t>型になる</a:t>
            </a:r>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E4B220BE-B880-E5F3-7DC4-3470C713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1" y="1873557"/>
            <a:ext cx="4778154" cy="2682472"/>
          </a:xfrm>
          <a:prstGeom prst="rect">
            <a:avLst/>
          </a:prstGeom>
        </p:spPr>
      </p:pic>
    </p:spTree>
    <p:extLst>
      <p:ext uri="{BB962C8B-B14F-4D97-AF65-F5344CB8AC3E}">
        <p14:creationId xmlns:p14="http://schemas.microsoft.com/office/powerpoint/2010/main" val="75904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1.3.3</a:t>
            </a:r>
            <a:r>
              <a:rPr lang="ja-JP" altLang="en-US" dirty="0"/>
              <a:t> 変数</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607198" y="1772356"/>
            <a:ext cx="3390046" cy="2554545"/>
          </a:xfrm>
          <a:prstGeom prst="rect">
            <a:avLst/>
          </a:prstGeom>
          <a:noFill/>
        </p:spPr>
        <p:txBody>
          <a:bodyPr wrap="square" rtlCol="0">
            <a:spAutoFit/>
          </a:bodyPr>
          <a:lstStyle/>
          <a:p>
            <a:r>
              <a:rPr kumimoji="1" lang="ja-JP" altLang="en-US" sz="2000" dirty="0"/>
              <a:t>・</a:t>
            </a:r>
            <a:r>
              <a:rPr kumimoji="1" lang="en-US" altLang="ja-JP" sz="2000" dirty="0"/>
              <a:t>x</a:t>
            </a:r>
            <a:r>
              <a:rPr kumimoji="1" lang="ja-JP" altLang="en-US" sz="2000" dirty="0"/>
              <a:t>や</a:t>
            </a:r>
            <a:r>
              <a:rPr kumimoji="1" lang="en-US" altLang="ja-JP" sz="2000" dirty="0"/>
              <a:t>y</a:t>
            </a:r>
            <a:r>
              <a:rPr kumimoji="1" lang="ja-JP" altLang="en-US" sz="2000" dirty="0"/>
              <a:t>などのアルファベットを使って変数</a:t>
            </a:r>
            <a:r>
              <a:rPr kumimoji="1" lang="en-US" altLang="ja-JP" sz="2000" dirty="0"/>
              <a:t>(variable)</a:t>
            </a:r>
            <a:r>
              <a:rPr kumimoji="1" lang="ja-JP" altLang="en-US" sz="2000" dirty="0"/>
              <a:t>を定義できる</a:t>
            </a:r>
            <a:endParaRPr kumimoji="1" lang="en-US" altLang="ja-JP" sz="2000" dirty="0"/>
          </a:p>
          <a:p>
            <a:r>
              <a:rPr kumimoji="1" lang="ja-JP" altLang="en-US" sz="2000" dirty="0"/>
              <a:t>・変数を使って計算できる</a:t>
            </a:r>
            <a:endParaRPr kumimoji="1" lang="en-US" altLang="ja-JP" sz="2000" dirty="0"/>
          </a:p>
          <a:p>
            <a:r>
              <a:rPr kumimoji="1" lang="ja-JP" altLang="en-US" sz="2000" dirty="0"/>
              <a:t>・変数は最後に代入されたものが反映される</a:t>
            </a:r>
            <a:endParaRPr kumimoji="1" lang="en-US" altLang="ja-JP" sz="2000" dirty="0"/>
          </a:p>
          <a:p>
            <a:r>
              <a:rPr kumimoji="1" lang="ja-JP" altLang="en-US" sz="2000" dirty="0"/>
              <a:t>・</a:t>
            </a:r>
            <a:r>
              <a:rPr kumimoji="1" lang="en-US" altLang="ja-JP" sz="2000" dirty="0"/>
              <a:t>Python</a:t>
            </a:r>
            <a:r>
              <a:rPr kumimoji="1" lang="ja-JP" altLang="en-US" sz="2000" dirty="0"/>
              <a:t>では自動で変数が変換され型が変わる。</a:t>
            </a:r>
            <a:endParaRPr kumimoji="1" lang="en-US" altLang="ja-JP" sz="2000"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8B5FAABD-03F1-7E90-387D-33C60B64C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6" y="1772356"/>
            <a:ext cx="5387807" cy="3132091"/>
          </a:xfrm>
          <a:prstGeom prst="rect">
            <a:avLst/>
          </a:prstGeom>
        </p:spPr>
      </p:pic>
    </p:spTree>
    <p:extLst>
      <p:ext uri="{BB962C8B-B14F-4D97-AF65-F5344CB8AC3E}">
        <p14:creationId xmlns:p14="http://schemas.microsoft.com/office/powerpoint/2010/main" val="190211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B0E9-251A-7107-D2E4-2D5BF8C83A7D}"/>
              </a:ext>
            </a:extLst>
          </p:cNvPr>
          <p:cNvSpPr>
            <a:spLocks noGrp="1"/>
          </p:cNvSpPr>
          <p:nvPr>
            <p:ph type="title"/>
          </p:nvPr>
        </p:nvSpPr>
        <p:spPr/>
        <p:txBody>
          <a:bodyPr/>
          <a:lstStyle/>
          <a:p>
            <a:r>
              <a:rPr kumimoji="1" lang="en-US" altLang="ja-JP" dirty="0"/>
              <a:t>1.3 Python</a:t>
            </a:r>
            <a:r>
              <a:rPr lang="ja-JP" altLang="en-US" dirty="0"/>
              <a:t>インタプリンタ</a:t>
            </a:r>
            <a:endParaRPr kumimoji="1" lang="ja-JP" altLang="en-US" dirty="0"/>
          </a:p>
        </p:txBody>
      </p:sp>
      <p:sp>
        <p:nvSpPr>
          <p:cNvPr id="3" name="コンテンツ プレースホルダー 2">
            <a:extLst>
              <a:ext uri="{FF2B5EF4-FFF2-40B4-BE49-F238E27FC236}">
                <a16:creationId xmlns:a16="http://schemas.microsoft.com/office/drawing/2014/main" id="{109CAF1D-C5DD-FD9E-38BF-6E4722FB568F}"/>
              </a:ext>
            </a:extLst>
          </p:cNvPr>
          <p:cNvSpPr>
            <a:spLocks noGrp="1"/>
          </p:cNvSpPr>
          <p:nvPr>
            <p:ph idx="1"/>
          </p:nvPr>
        </p:nvSpPr>
        <p:spPr>
          <a:xfrm>
            <a:off x="628651" y="1369219"/>
            <a:ext cx="7886700" cy="403137"/>
          </a:xfrm>
        </p:spPr>
        <p:txBody>
          <a:bodyPr/>
          <a:lstStyle/>
          <a:p>
            <a:pPr marL="0" indent="0">
              <a:buNone/>
            </a:pPr>
            <a:r>
              <a:rPr lang="en-US" altLang="ja-JP" dirty="0"/>
              <a:t>1.3.4</a:t>
            </a:r>
            <a:r>
              <a:rPr lang="ja-JP" altLang="en-US" dirty="0"/>
              <a:t> リスト</a:t>
            </a:r>
            <a:endParaRPr lang="en-US" altLang="ja-JP" dirty="0"/>
          </a:p>
          <a:p>
            <a:pPr marL="0" indent="0">
              <a:buNone/>
            </a:pPr>
            <a:endParaRPr lang="en-US" altLang="ja-JP" dirty="0"/>
          </a:p>
        </p:txBody>
      </p:sp>
      <p:sp>
        <p:nvSpPr>
          <p:cNvPr id="6" name="テキスト ボックス 5">
            <a:extLst>
              <a:ext uri="{FF2B5EF4-FFF2-40B4-BE49-F238E27FC236}">
                <a16:creationId xmlns:a16="http://schemas.microsoft.com/office/drawing/2014/main" id="{0661EF32-64EA-96E5-86AF-2147C60BCC32}"/>
              </a:ext>
            </a:extLst>
          </p:cNvPr>
          <p:cNvSpPr txBox="1"/>
          <p:nvPr/>
        </p:nvSpPr>
        <p:spPr>
          <a:xfrm>
            <a:off x="5607198" y="1772356"/>
            <a:ext cx="3390046" cy="1631216"/>
          </a:xfrm>
          <a:prstGeom prst="rect">
            <a:avLst/>
          </a:prstGeom>
          <a:noFill/>
        </p:spPr>
        <p:txBody>
          <a:bodyPr wrap="square" rtlCol="0">
            <a:spAutoFit/>
          </a:bodyPr>
          <a:lstStyle/>
          <a:p>
            <a:r>
              <a:rPr kumimoji="1" lang="ja-JP" altLang="en-US" sz="2000" dirty="0"/>
              <a:t>・データを配列してまとめる</a:t>
            </a:r>
            <a:endParaRPr kumimoji="1" lang="en-US" altLang="ja-JP" sz="2000" dirty="0"/>
          </a:p>
          <a:p>
            <a:r>
              <a:rPr kumimoji="1" lang="ja-JP" altLang="en-US" sz="2000" dirty="0"/>
              <a:t>・</a:t>
            </a:r>
            <a:r>
              <a:rPr kumimoji="1" lang="en-US" altLang="ja-JP" sz="2000" dirty="0"/>
              <a:t>a[0]</a:t>
            </a:r>
            <a:r>
              <a:rPr kumimoji="1" lang="ja-JP" altLang="en-US" sz="2000" dirty="0"/>
              <a:t>とすると</a:t>
            </a:r>
            <a:r>
              <a:rPr kumimoji="1" lang="en-US" altLang="ja-JP" sz="2000" dirty="0"/>
              <a:t>[]</a:t>
            </a:r>
            <a:r>
              <a:rPr kumimoji="1" lang="ja-JP" altLang="en-US" sz="2000" dirty="0"/>
              <a:t>番目の要素を取得</a:t>
            </a:r>
            <a:r>
              <a:rPr kumimoji="1" lang="en-US" altLang="ja-JP" sz="2000" dirty="0"/>
              <a:t>([]</a:t>
            </a:r>
            <a:r>
              <a:rPr kumimoji="1" lang="ja-JP" altLang="en-US" sz="2000" dirty="0"/>
              <a:t>の中の数字をインデックスという</a:t>
            </a:r>
            <a:r>
              <a:rPr kumimoji="1" lang="en-US" altLang="ja-JP" sz="2000" dirty="0"/>
              <a:t>)</a:t>
            </a:r>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A8765046-E26D-217E-DF9B-B6329EFFC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94" y="1772356"/>
            <a:ext cx="4691611" cy="3259930"/>
          </a:xfrm>
          <a:prstGeom prst="rect">
            <a:avLst/>
          </a:prstGeom>
        </p:spPr>
      </p:pic>
    </p:spTree>
    <p:extLst>
      <p:ext uri="{BB962C8B-B14F-4D97-AF65-F5344CB8AC3E}">
        <p14:creationId xmlns:p14="http://schemas.microsoft.com/office/powerpoint/2010/main" val="171935878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623</Words>
  <Application>Microsoft Office PowerPoint</Application>
  <PresentationFormat>画面に合わせる (16:9)</PresentationFormat>
  <Paragraphs>79</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Arial</vt:lpstr>
      <vt:lpstr>Calibri</vt:lpstr>
      <vt:lpstr>Calibri Light</vt:lpstr>
      <vt:lpstr>Office テーマ</vt:lpstr>
      <vt:lpstr>数理工学研究</vt:lpstr>
      <vt:lpstr>目次</vt:lpstr>
      <vt:lpstr>1.2 Pythonのインストール</vt:lpstr>
      <vt:lpstr>1.2 Pythonのインストール</vt:lpstr>
      <vt:lpstr>1.2 Pythonのインストール</vt:lpstr>
      <vt:lpstr>1.3 Pythonインタプリンタ</vt:lpstr>
      <vt:lpstr>1.3 Pythonインタプリンタ</vt:lpstr>
      <vt:lpstr>1.3 Pythonインタプリンタ</vt:lpstr>
      <vt:lpstr>1.3 Pythonインタプリンタ</vt:lpstr>
      <vt:lpstr>1.3 Pythonインタプリンタ</vt:lpstr>
      <vt:lpstr>1.3 Pythonインタプリンタ</vt:lpstr>
      <vt:lpstr>1.3 Pythonインタプリンタ</vt:lpstr>
      <vt:lpstr>1.3 Pythonインタプリンタ</vt:lpstr>
      <vt:lpstr>1.3 Pythonインタプリンタ</vt:lpstr>
      <vt:lpstr>1.3 Pythonインタプリンタ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数理工学研究</dc:title>
  <dc:creator>山川祥</dc:creator>
  <cp:lastModifiedBy>山川祥</cp:lastModifiedBy>
  <cp:revision>3</cp:revision>
  <dcterms:created xsi:type="dcterms:W3CDTF">2023-04-29T15:48:47Z</dcterms:created>
  <dcterms:modified xsi:type="dcterms:W3CDTF">2023-05-09T07:50:49Z</dcterms:modified>
</cp:coreProperties>
</file>